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Libre Franklin"/>
      <p:regular r:id="rId27"/>
      <p:bold r:id="rId28"/>
      <p:italic r:id="rId29"/>
      <p:boldItalic r:id="rId30"/>
    </p:embeddedFont>
    <p:embeddedFont>
      <p:font typeface="Franklin Gothic"/>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jvXuDo0NsW1po1915WrmgtBx7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FranklinGothic-bold.fntdata"/><Relationship Id="rId3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4142fca78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74142fca7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4142fca7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74142fca7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4142fca7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74142fca7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74142fca78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74142fca7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4142fca78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74142fca78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4142fca78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74142fca7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4142fca78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74142fca78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4142fca78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74142fca78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0"/>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ataplatform.cloud.ibm.com/ml-runtime/deployments/98d85b6a-c6c3-4bd5-9a38-d789639e7eea/chat?space_id=c5a8351d-42f6-43b0-b2a3-d3c0ea83cf07&amp;context=wx&amp;flush=tru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cbseacademic.nic.in" TargetMode="External"/><Relationship Id="rId4" Type="http://schemas.openxmlformats.org/officeDocument/2006/relationships/hyperlink" Target="https://ncert.nic.in/textbook.ph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LabGo</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Namita D A</a:t>
            </a:r>
            <a:r>
              <a:rPr b="1" lang="en-IN" sz="2000">
                <a:solidFill>
                  <a:srgbClr val="1482AB"/>
                </a:solidFill>
                <a:latin typeface="Arial"/>
                <a:ea typeface="Arial"/>
                <a:cs typeface="Arial"/>
                <a:sym typeface="Arial"/>
              </a:rPr>
              <a:t>-</a:t>
            </a:r>
            <a:r>
              <a:rPr b="1" lang="en-IN" sz="2000">
                <a:solidFill>
                  <a:srgbClr val="1482AB"/>
                </a:solidFill>
              </a:rPr>
              <a:t>BMS College of Engineering</a:t>
            </a:r>
            <a:r>
              <a:rPr b="1" lang="en-IN" sz="2000">
                <a:solidFill>
                  <a:srgbClr val="1482AB"/>
                </a:solidFill>
                <a:latin typeface="Arial"/>
                <a:ea typeface="Arial"/>
                <a:cs typeface="Arial"/>
                <a:sym typeface="Arial"/>
              </a:rPr>
              <a:t>-</a:t>
            </a:r>
            <a:r>
              <a:rPr b="1" lang="en-IN" sz="2000">
                <a:solidFill>
                  <a:srgbClr val="1482AB"/>
                </a:solidFill>
              </a:rPr>
              <a:t>Computer 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74142fca78_0_1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56" name="Google Shape;156;g374142fca78_0_1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57" name="Google Shape;157;g374142fca78_0_14" title="Screenshot 2025-08-01 001035.png"/>
          <p:cNvPicPr preferRelativeResize="0"/>
          <p:nvPr/>
        </p:nvPicPr>
        <p:blipFill>
          <a:blip r:embed="rId3">
            <a:alphaModFix/>
          </a:blip>
          <a:stretch>
            <a:fillRect/>
          </a:stretch>
        </p:blipFill>
        <p:spPr>
          <a:xfrm>
            <a:off x="293100" y="1484225"/>
            <a:ext cx="11439087" cy="467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74142fca78_0_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63" name="Google Shape;163;g374142fca78_0_1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64" name="Google Shape;164;g374142fca78_0_19" title="Screenshot 2025-08-01 001119.png"/>
          <p:cNvPicPr preferRelativeResize="0"/>
          <p:nvPr/>
        </p:nvPicPr>
        <p:blipFill>
          <a:blip r:embed="rId3">
            <a:alphaModFix/>
          </a:blip>
          <a:stretch>
            <a:fillRect/>
          </a:stretch>
        </p:blipFill>
        <p:spPr>
          <a:xfrm>
            <a:off x="162125" y="1992328"/>
            <a:ext cx="12192002" cy="4980995"/>
          </a:xfrm>
          <a:prstGeom prst="rect">
            <a:avLst/>
          </a:prstGeom>
          <a:noFill/>
          <a:ln>
            <a:noFill/>
          </a:ln>
        </p:spPr>
      </p:pic>
      <p:sp>
        <p:nvSpPr>
          <p:cNvPr id="165" name="Google Shape;165;g374142fca78_0_19"/>
          <p:cNvSpPr txBox="1"/>
          <p:nvPr/>
        </p:nvSpPr>
        <p:spPr>
          <a:xfrm>
            <a:off x="229675" y="1168675"/>
            <a:ext cx="11794800" cy="72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Case 2: Asking for alternative Apparatus.</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result: Provided alternative Apparatus.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74142fca78_0_2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1" name="Google Shape;171;g374142fca78_0_2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72" name="Google Shape;172;g374142fca78_0_24" title="Screenshot 2025-08-01 001247.png"/>
          <p:cNvPicPr preferRelativeResize="0"/>
          <p:nvPr/>
        </p:nvPicPr>
        <p:blipFill>
          <a:blip r:embed="rId3">
            <a:alphaModFix/>
          </a:blip>
          <a:stretch>
            <a:fillRect/>
          </a:stretch>
        </p:blipFill>
        <p:spPr>
          <a:xfrm>
            <a:off x="726725" y="1961050"/>
            <a:ext cx="11465273" cy="5019025"/>
          </a:xfrm>
          <a:prstGeom prst="rect">
            <a:avLst/>
          </a:prstGeom>
          <a:noFill/>
          <a:ln>
            <a:noFill/>
          </a:ln>
        </p:spPr>
      </p:pic>
      <p:sp>
        <p:nvSpPr>
          <p:cNvPr id="173" name="Google Shape;173;g374142fca78_0_24"/>
          <p:cNvSpPr txBox="1"/>
          <p:nvPr/>
        </p:nvSpPr>
        <p:spPr>
          <a:xfrm>
            <a:off x="491825" y="1157950"/>
            <a:ext cx="11029500" cy="80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Case 3: Asking for experiment suggestions with available equipment.</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result: Provided a detailed documentation of an experiment  using the available equipment.</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74142fca78_0_2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79" name="Google Shape;179;g374142fca78_0_2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80" name="Google Shape;180;g374142fca78_0_29" title="Screenshot 2025-08-01 001258.png"/>
          <p:cNvPicPr preferRelativeResize="0"/>
          <p:nvPr/>
        </p:nvPicPr>
        <p:blipFill>
          <a:blip r:embed="rId3">
            <a:alphaModFix/>
          </a:blip>
          <a:stretch>
            <a:fillRect/>
          </a:stretch>
        </p:blipFill>
        <p:spPr>
          <a:xfrm>
            <a:off x="277825" y="1232550"/>
            <a:ext cx="11914177" cy="5239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74142fca78_0_3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86" name="Google Shape;186;g374142fca78_0_3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87" name="Google Shape;187;g374142fca78_0_39" title="Screenshot 2025-08-01 001310.png"/>
          <p:cNvPicPr preferRelativeResize="0"/>
          <p:nvPr/>
        </p:nvPicPr>
        <p:blipFill>
          <a:blip r:embed="rId3">
            <a:alphaModFix/>
          </a:blip>
          <a:stretch>
            <a:fillRect/>
          </a:stretch>
        </p:blipFill>
        <p:spPr>
          <a:xfrm>
            <a:off x="349250" y="1135300"/>
            <a:ext cx="11391899" cy="522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74142fca78_0_62"/>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93" name="Google Shape;193;g374142fca78_0_62"/>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sp>
        <p:nvSpPr>
          <p:cNvPr id="194" name="Google Shape;194;g374142fca78_0_62"/>
          <p:cNvSpPr txBox="1"/>
          <p:nvPr/>
        </p:nvSpPr>
        <p:spPr>
          <a:xfrm>
            <a:off x="635000" y="1362925"/>
            <a:ext cx="11029500" cy="206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2900">
                <a:solidFill>
                  <a:srgbClr val="3F3F3F"/>
                </a:solidFill>
                <a:latin typeface="Libre Franklin"/>
                <a:ea typeface="Libre Franklin"/>
                <a:cs typeface="Libre Franklin"/>
                <a:sym typeface="Libre Franklin"/>
              </a:rPr>
              <a:t>Deployment Link:  </a:t>
            </a:r>
            <a:r>
              <a:rPr lang="en-IN" sz="2300" u="sng">
                <a:solidFill>
                  <a:srgbClr val="1155CC"/>
                </a:solidFill>
                <a:highlight>
                  <a:srgbClr val="FFFFFF"/>
                </a:highlight>
                <a:hlinkClick r:id="rId3">
                  <a:extLst>
                    <a:ext uri="{A12FA001-AC4F-418D-AE19-62706E023703}">
                      <ahyp:hlinkClr val="tx"/>
                    </a:ext>
                  </a:extLst>
                </a:hlinkClick>
              </a:rPr>
              <a:t>https://dataplatform.cloud.ibm.com/ml-runtime/deployments/98d85b6a-c6c3-4bd5-9a38-d789639e7eea/chat?space_id=c5a8351d-42f6-43b0-b2a3-d3c0ea83cf07&amp;context=wx&amp;flush=true</a:t>
            </a:r>
            <a:endParaRPr sz="2900">
              <a:solidFill>
                <a:srgbClr val="3F3F3F"/>
              </a:solidFill>
              <a:latin typeface="Libre Franklin"/>
              <a:ea typeface="Libre Franklin"/>
              <a:cs typeface="Libre Franklin"/>
              <a:sym typeface="Libre Frankli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200" name="Google Shape;200;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rPr lang="en-IN" sz="1600">
                <a:solidFill>
                  <a:schemeClr val="dk1"/>
                </a:solidFill>
              </a:rPr>
              <a:t>The Agentic AI Lab Manual &amp; Experiment Generator, built using the LangGraph framework with Retrieval-Augmented Generation (RAG), successfully automated the creation of structured, syllabus-aligned lab manuals for Class 12 Physics, Chemistry, and Biology. The system was able to:</a:t>
            </a:r>
            <a:endParaRPr sz="1600">
              <a:solidFill>
                <a:schemeClr val="dk1"/>
              </a:solidFill>
            </a:endParaRPr>
          </a:p>
          <a:p>
            <a:pPr indent="-330200" lvl="0" marL="457200" rtl="0" algn="l">
              <a:lnSpc>
                <a:spcPct val="115000"/>
              </a:lnSpc>
              <a:spcBef>
                <a:spcPts val="1200"/>
              </a:spcBef>
              <a:spcAft>
                <a:spcPts val="0"/>
              </a:spcAft>
              <a:buClr>
                <a:schemeClr val="dk1"/>
              </a:buClr>
              <a:buSzPts val="1600"/>
              <a:buFont typeface="Libre Franklin"/>
              <a:buChar char="●"/>
            </a:pPr>
            <a:r>
              <a:rPr lang="en-IN" sz="1600">
                <a:solidFill>
                  <a:schemeClr val="dk1"/>
                </a:solidFill>
              </a:rPr>
              <a:t>Generate detailed experiment sections (aim, apparatus, procedure, safety standards, and rubrics) accurately.</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Font typeface="Libre Franklin"/>
              <a:buChar char="●"/>
            </a:pPr>
            <a:r>
              <a:rPr lang="en-IN" sz="1600">
                <a:solidFill>
                  <a:schemeClr val="dk1"/>
                </a:solidFill>
              </a:rPr>
              <a:t>Customize content based on syllabus inputs and subject selection.</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Font typeface="Libre Franklin"/>
              <a:buChar char="●"/>
            </a:pPr>
            <a:r>
              <a:rPr lang="en-IN" sz="1600">
                <a:solidFill>
                  <a:schemeClr val="dk1"/>
                </a:solidFill>
              </a:rPr>
              <a:t>Maintain consistency and format readiness across all experiments.</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Font typeface="Libre Franklin"/>
              <a:buChar char="●"/>
            </a:pPr>
            <a:r>
              <a:rPr lang="en-IN" sz="1600">
                <a:solidFill>
                  <a:schemeClr val="dk1"/>
                </a:solidFill>
              </a:rPr>
              <a:t>Reduce manual effort by automating information retrieval, formatting, and evaluation criteria inclusion.</a:t>
            </a:r>
            <a:br>
              <a:rPr lang="en-IN" sz="1600">
                <a:solidFill>
                  <a:schemeClr val="dk1"/>
                </a:solidFill>
              </a:rPr>
            </a:br>
            <a:endParaRPr sz="1600">
              <a:solidFill>
                <a:schemeClr val="dk1"/>
              </a:solidFill>
            </a:endParaRPr>
          </a:p>
          <a:p>
            <a:pPr indent="0" lvl="0" marL="0" rtl="0" algn="l">
              <a:lnSpc>
                <a:spcPct val="115000"/>
              </a:lnSpc>
              <a:spcBef>
                <a:spcPts val="1200"/>
              </a:spcBef>
              <a:spcAft>
                <a:spcPts val="0"/>
              </a:spcAft>
              <a:buNone/>
            </a:pPr>
            <a:r>
              <a:rPr lang="en-IN" sz="1600">
                <a:solidFill>
                  <a:schemeClr val="dk1"/>
                </a:solidFill>
              </a:rPr>
              <a:t>This agentic system proved especially effective for educators seeking standardized, printable, and customizable lab documentation aligned with NCERT and CBSE norm</a:t>
            </a:r>
            <a:endParaRPr sz="1600">
              <a:solidFill>
                <a:schemeClr val="dk1"/>
              </a:solidFill>
            </a:endParaRPr>
          </a:p>
          <a:p>
            <a:pPr indent="0" lvl="0" marL="306000" rtl="0" algn="l">
              <a:lnSpc>
                <a:spcPct val="110000"/>
              </a:lnSpc>
              <a:spcBef>
                <a:spcPts val="1200"/>
              </a:spcBef>
              <a:spcAft>
                <a:spcPts val="0"/>
              </a:spcAft>
              <a:buNone/>
            </a:pPr>
            <a:r>
              <a:t/>
            </a:r>
            <a:endParaRPr sz="2000">
              <a:solidFill>
                <a:srgbClr val="0F0F0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idx="1" type="body"/>
          </p:nvPr>
        </p:nvSpPr>
        <p:spPr>
          <a:xfrm>
            <a:off x="581192" y="1374951"/>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sz="1800">
              <a:solidFill>
                <a:srgbClr val="0F0F0F"/>
              </a:solidFill>
            </a:endParaRPr>
          </a:p>
          <a:p>
            <a:pPr indent="0" lvl="0" marL="30600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
        <p:nvSpPr>
          <p:cNvPr id="207" name="Google Shape;207;p9"/>
          <p:cNvSpPr txBox="1"/>
          <p:nvPr/>
        </p:nvSpPr>
        <p:spPr>
          <a:xfrm>
            <a:off x="740825" y="1647025"/>
            <a:ext cx="8255100" cy="1428900"/>
          </a:xfrm>
          <a:prstGeom prst="rect">
            <a:avLst/>
          </a:prstGeom>
          <a:noFill/>
          <a:ln>
            <a:noFill/>
          </a:ln>
        </p:spPr>
        <p:txBody>
          <a:bodyPr anchorCtr="0" anchor="ctr" bIns="91425" lIns="91425" spcFirstLastPara="1" rIns="91425" wrap="square" tIns="91425">
            <a:noAutofit/>
          </a:bodyPr>
          <a:lstStyle/>
          <a:p>
            <a:pPr indent="-302894" lvl="0" marL="305435" rtl="0" algn="l">
              <a:lnSpc>
                <a:spcPct val="110000"/>
              </a:lnSpc>
              <a:spcBef>
                <a:spcPts val="0"/>
              </a:spcBef>
              <a:spcAft>
                <a:spcPts val="0"/>
              </a:spcAft>
              <a:buClr>
                <a:schemeClr val="accent1"/>
              </a:buClr>
              <a:buSzPts val="1800"/>
              <a:buFont typeface="Noto Sans Symbols"/>
              <a:buChar char="◼"/>
            </a:pPr>
            <a:r>
              <a:rPr lang="en-IN" sz="1800">
                <a:solidFill>
                  <a:schemeClr val="dk1"/>
                </a:solidFill>
              </a:rPr>
              <a:t>Multilingual and voice input</a:t>
            </a:r>
            <a:endParaRPr sz="1800">
              <a:solidFill>
                <a:schemeClr val="dk1"/>
              </a:solidFill>
            </a:endParaRPr>
          </a:p>
          <a:p>
            <a:pPr indent="-302894" lvl="0" marL="305435" rtl="0" algn="l">
              <a:lnSpc>
                <a:spcPct val="110000"/>
              </a:lnSpc>
              <a:spcBef>
                <a:spcPts val="0"/>
              </a:spcBef>
              <a:spcAft>
                <a:spcPts val="0"/>
              </a:spcAft>
              <a:buClr>
                <a:schemeClr val="accent1"/>
              </a:buClr>
              <a:buSzPts val="1800"/>
              <a:buFont typeface="Arial"/>
              <a:buChar char="◼"/>
            </a:pPr>
            <a:r>
              <a:rPr lang="en-IN" sz="1800">
                <a:solidFill>
                  <a:schemeClr val="dk1"/>
                </a:solidFill>
              </a:rPr>
              <a:t>Adaptive and Personalised learning</a:t>
            </a:r>
            <a:endParaRPr sz="1800">
              <a:solidFill>
                <a:schemeClr val="dk1"/>
              </a:solidFill>
            </a:endParaRPr>
          </a:p>
          <a:p>
            <a:pPr indent="-302894" lvl="0" marL="305435" rtl="0" algn="l">
              <a:lnSpc>
                <a:spcPct val="110000"/>
              </a:lnSpc>
              <a:spcBef>
                <a:spcPts val="0"/>
              </a:spcBef>
              <a:spcAft>
                <a:spcPts val="0"/>
              </a:spcAft>
              <a:buClr>
                <a:schemeClr val="accent1"/>
              </a:buClr>
              <a:buSzPts val="1800"/>
              <a:buFont typeface="Arial"/>
              <a:buChar char="◼"/>
            </a:pPr>
            <a:r>
              <a:rPr lang="en-IN" sz="1800">
                <a:solidFill>
                  <a:schemeClr val="dk1"/>
                </a:solidFill>
              </a:rPr>
              <a:t>Real-time safety compliance monitoring</a:t>
            </a:r>
            <a:endParaRPr sz="1800">
              <a:solidFill>
                <a:schemeClr val="dk1"/>
              </a:solidFill>
            </a:endParaRPr>
          </a:p>
          <a:p>
            <a:pPr indent="-302894" lvl="0" marL="305435" rtl="0" algn="l">
              <a:lnSpc>
                <a:spcPct val="110000"/>
              </a:lnSpc>
              <a:spcBef>
                <a:spcPts val="0"/>
              </a:spcBef>
              <a:spcAft>
                <a:spcPts val="0"/>
              </a:spcAft>
              <a:buClr>
                <a:schemeClr val="accent1"/>
              </a:buClr>
              <a:buSzPts val="1800"/>
              <a:buFont typeface="Arial"/>
              <a:buChar char="◼"/>
            </a:pPr>
            <a:r>
              <a:rPr lang="en-IN" sz="1800">
                <a:solidFill>
                  <a:schemeClr val="dk1"/>
                </a:solidFill>
              </a:rPr>
              <a:t>Integration with virtual lab and Stimulators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213" name="Google Shape;213;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8794" lvl="0" marL="306000" rtl="0" algn="l">
              <a:spcBef>
                <a:spcPts val="0"/>
              </a:spcBef>
              <a:spcAft>
                <a:spcPts val="0"/>
              </a:spcAft>
              <a:buSzPts val="1700"/>
              <a:buChar char="◼"/>
            </a:pPr>
            <a:r>
              <a:rPr lang="en-IN">
                <a:solidFill>
                  <a:srgbClr val="0F0F0F"/>
                </a:solidFill>
              </a:rPr>
              <a:t>Central Board of Secondary Education</a:t>
            </a:r>
            <a:endParaRPr>
              <a:solidFill>
                <a:srgbClr val="0F0F0F"/>
              </a:solidFill>
            </a:endParaRPr>
          </a:p>
          <a:p>
            <a:pPr indent="0" lvl="0" marL="306000" rtl="0" algn="l">
              <a:lnSpc>
                <a:spcPct val="110000"/>
              </a:lnSpc>
              <a:spcBef>
                <a:spcPts val="0"/>
              </a:spcBef>
              <a:spcAft>
                <a:spcPts val="0"/>
              </a:spcAft>
              <a:buNone/>
            </a:pPr>
            <a:r>
              <a:rPr lang="en-IN" u="sng">
                <a:solidFill>
                  <a:schemeClr val="hlink"/>
                </a:solidFill>
                <a:hlinkClick r:id="rId3"/>
              </a:rPr>
              <a:t>https://cbseacademic.nic.in</a:t>
            </a:r>
            <a:endParaRPr>
              <a:solidFill>
                <a:srgbClr val="0F0F0F"/>
              </a:solidFill>
            </a:endParaRPr>
          </a:p>
          <a:p>
            <a:pPr indent="0" lvl="0" marL="306000" rtl="0" algn="l">
              <a:lnSpc>
                <a:spcPct val="110000"/>
              </a:lnSpc>
              <a:spcBef>
                <a:spcPts val="0"/>
              </a:spcBef>
              <a:spcAft>
                <a:spcPts val="0"/>
              </a:spcAft>
              <a:buNone/>
            </a:pPr>
            <a:r>
              <a:t/>
            </a:r>
            <a:endParaRPr>
              <a:solidFill>
                <a:srgbClr val="0F0F0F"/>
              </a:solidFill>
            </a:endParaRPr>
          </a:p>
          <a:p>
            <a:pPr indent="-308794" lvl="0" marL="306000" rtl="0" algn="l">
              <a:spcBef>
                <a:spcPts val="0"/>
              </a:spcBef>
              <a:spcAft>
                <a:spcPts val="0"/>
              </a:spcAft>
              <a:buSzPts val="1700"/>
              <a:buChar char="◼"/>
            </a:pPr>
            <a:r>
              <a:rPr i="1" lang="en-IN">
                <a:solidFill>
                  <a:schemeClr val="dk1"/>
                </a:solidFill>
                <a:latin typeface="Arial"/>
                <a:ea typeface="Arial"/>
                <a:cs typeface="Arial"/>
                <a:sym typeface="Arial"/>
              </a:rPr>
              <a:t>Laboratory Manual Physics – Class XII</a:t>
            </a:r>
            <a:r>
              <a:rPr lang="en-IN">
                <a:solidFill>
                  <a:schemeClr val="dk1"/>
                </a:solidFill>
                <a:latin typeface="Arial"/>
                <a:ea typeface="Arial"/>
                <a:cs typeface="Arial"/>
                <a:sym typeface="Arial"/>
              </a:rPr>
              <a:t>, NCERT</a:t>
            </a:r>
            <a:endParaRPr>
              <a:solidFill>
                <a:schemeClr val="dk1"/>
              </a:solidFill>
              <a:latin typeface="Arial"/>
              <a:ea typeface="Arial"/>
              <a:cs typeface="Arial"/>
              <a:sym typeface="Arial"/>
            </a:endParaRPr>
          </a:p>
          <a:p>
            <a:pPr indent="-308794" lvl="0" marL="306000" rtl="0" algn="l">
              <a:spcBef>
                <a:spcPts val="0"/>
              </a:spcBef>
              <a:spcAft>
                <a:spcPts val="0"/>
              </a:spcAft>
              <a:buSzPts val="1700"/>
              <a:buChar char="◼"/>
            </a:pPr>
            <a:r>
              <a:rPr i="1" lang="en-IN">
                <a:solidFill>
                  <a:schemeClr val="dk1"/>
                </a:solidFill>
                <a:latin typeface="Arial"/>
                <a:ea typeface="Arial"/>
                <a:cs typeface="Arial"/>
                <a:sym typeface="Arial"/>
              </a:rPr>
              <a:t>Laboratory Manual Chemistry – Class XII</a:t>
            </a:r>
            <a:r>
              <a:rPr lang="en-IN">
                <a:solidFill>
                  <a:schemeClr val="dk1"/>
                </a:solidFill>
                <a:latin typeface="Arial"/>
                <a:ea typeface="Arial"/>
                <a:cs typeface="Arial"/>
                <a:sym typeface="Arial"/>
              </a:rPr>
              <a:t>, NCERT</a:t>
            </a:r>
            <a:endParaRPr>
              <a:solidFill>
                <a:schemeClr val="dk1"/>
              </a:solidFill>
              <a:latin typeface="Arial"/>
              <a:ea typeface="Arial"/>
              <a:cs typeface="Arial"/>
              <a:sym typeface="Arial"/>
            </a:endParaRPr>
          </a:p>
          <a:p>
            <a:pPr indent="-308794" lvl="0" marL="306000" rtl="0" algn="l">
              <a:spcBef>
                <a:spcPts val="0"/>
              </a:spcBef>
              <a:spcAft>
                <a:spcPts val="0"/>
              </a:spcAft>
              <a:buSzPts val="1700"/>
              <a:buChar char="◼"/>
            </a:pPr>
            <a:r>
              <a:rPr i="1" lang="en-IN">
                <a:solidFill>
                  <a:schemeClr val="dk1"/>
                </a:solidFill>
                <a:latin typeface="Arial"/>
                <a:ea typeface="Arial"/>
                <a:cs typeface="Arial"/>
                <a:sym typeface="Arial"/>
              </a:rPr>
              <a:t>Laboratory Manual Biology – Class XII</a:t>
            </a:r>
            <a:r>
              <a:rPr lang="en-IN">
                <a:solidFill>
                  <a:schemeClr val="dk1"/>
                </a:solidFill>
                <a:latin typeface="Arial"/>
                <a:ea typeface="Arial"/>
                <a:cs typeface="Arial"/>
                <a:sym typeface="Arial"/>
              </a:rPr>
              <a:t>, NCERT</a:t>
            </a:r>
            <a:br>
              <a:rPr lang="en-IN">
                <a:solidFill>
                  <a:schemeClr val="dk1"/>
                </a:solidFill>
                <a:latin typeface="Arial"/>
                <a:ea typeface="Arial"/>
                <a:cs typeface="Arial"/>
                <a:sym typeface="Arial"/>
              </a:rPr>
            </a:br>
            <a:r>
              <a:rPr lang="en-IN">
                <a:solidFill>
                  <a:schemeClr val="dk1"/>
                </a:solidFill>
                <a:latin typeface="Arial"/>
                <a:ea typeface="Arial"/>
                <a:cs typeface="Arial"/>
                <a:sym typeface="Arial"/>
              </a:rPr>
              <a:t> Available at: </a:t>
            </a:r>
            <a:r>
              <a:rPr lang="en-IN" u="sng">
                <a:solidFill>
                  <a:schemeClr val="hlink"/>
                </a:solidFill>
                <a:latin typeface="Arial"/>
                <a:ea typeface="Arial"/>
                <a:cs typeface="Arial"/>
                <a:sym typeface="Arial"/>
                <a:hlinkClick r:id="rId4"/>
              </a:rPr>
              <a:t>https://ncert.nic.in/textbook.php</a:t>
            </a:r>
            <a:endParaRPr>
              <a:solidFill>
                <a:schemeClr val="dk1"/>
              </a:solidFill>
              <a:latin typeface="Arial"/>
              <a:ea typeface="Arial"/>
              <a:cs typeface="Arial"/>
              <a:sym typeface="Arial"/>
            </a:endParaRPr>
          </a:p>
          <a:p>
            <a:pPr indent="0" lvl="0" marL="306000" rtl="0" algn="l">
              <a:spcBef>
                <a:spcPts val="0"/>
              </a:spcBef>
              <a:spcAft>
                <a:spcPts val="0"/>
              </a:spcAft>
              <a:buNone/>
            </a:pPr>
            <a:r>
              <a:t/>
            </a:r>
            <a:endParaRPr>
              <a:solidFill>
                <a:schemeClr val="dk1"/>
              </a:solidFill>
              <a:latin typeface="Arial"/>
              <a:ea typeface="Arial"/>
              <a:cs typeface="Arial"/>
              <a:sym typeface="Arial"/>
            </a:endParaRPr>
          </a:p>
          <a:p>
            <a:pPr indent="-308794" lvl="0" marL="306000" rtl="0" algn="l">
              <a:spcBef>
                <a:spcPts val="0"/>
              </a:spcBef>
              <a:spcAft>
                <a:spcPts val="0"/>
              </a:spcAft>
              <a:buSzPts val="1700"/>
              <a:buFont typeface="Arial"/>
              <a:buChar char="◼"/>
            </a:pPr>
            <a:r>
              <a:rPr lang="en-IN">
                <a:solidFill>
                  <a:schemeClr val="dk1"/>
                </a:solidFill>
                <a:latin typeface="Arial"/>
                <a:ea typeface="Arial"/>
                <a:cs typeface="Arial"/>
                <a:sym typeface="Arial"/>
              </a:rPr>
              <a:t>Automating with AI Agents IBM Documentation</a:t>
            </a:r>
            <a:endParaRPr>
              <a:solidFill>
                <a:schemeClr val="dk1"/>
              </a:solidFill>
              <a:latin typeface="Arial"/>
              <a:ea typeface="Arial"/>
              <a:cs typeface="Arial"/>
              <a:sym typeface="Arial"/>
            </a:endParaRPr>
          </a:p>
          <a:p>
            <a:pPr indent="0" lvl="0" marL="306000" rtl="0" algn="l">
              <a:lnSpc>
                <a:spcPct val="110000"/>
              </a:lnSpc>
              <a:spcBef>
                <a:spcPts val="0"/>
              </a:spcBef>
              <a:spcAft>
                <a:spcPts val="0"/>
              </a:spcAft>
              <a:buNone/>
            </a:pPr>
            <a:r>
              <a:rPr lang="en-IN">
                <a:solidFill>
                  <a:srgbClr val="0F0F0F"/>
                </a:solidFill>
              </a:rPr>
              <a:t>URL:https://dataplatform.cloud.ibm.com/docs/content/wsj/analyze-data/fm-agents-overview.html?context=wx&amp;audience=wdp</a:t>
            </a:r>
            <a:endParaRPr>
              <a:solidFill>
                <a:srgbClr val="0F0F0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219" name="Google Shape;219;p1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t/>
            </a:r>
            <a:endParaRPr/>
          </a:p>
          <a:p>
            <a:pPr indent="0" lvl="0" marL="0" rtl="0" algn="l">
              <a:lnSpc>
                <a:spcPct val="110000"/>
              </a:lnSpc>
              <a:spcBef>
                <a:spcPts val="0"/>
              </a:spcBef>
              <a:spcAft>
                <a:spcPts val="0"/>
              </a:spcAft>
              <a:buNone/>
            </a:pPr>
            <a:r>
              <a:t/>
            </a:r>
            <a:endParaRPr/>
          </a:p>
        </p:txBody>
      </p:sp>
      <p:pic>
        <p:nvPicPr>
          <p:cNvPr id="220" name="Google Shape;220;p11" title="Screenshot 2025-08-01 003102.png"/>
          <p:cNvPicPr preferRelativeResize="0"/>
          <p:nvPr/>
        </p:nvPicPr>
        <p:blipFill>
          <a:blip r:embed="rId3">
            <a:alphaModFix/>
          </a:blip>
          <a:stretch>
            <a:fillRect/>
          </a:stretch>
        </p:blipFill>
        <p:spPr>
          <a:xfrm>
            <a:off x="690575" y="1372400"/>
            <a:ext cx="7143750" cy="4532550"/>
          </a:xfrm>
          <a:prstGeom prst="rect">
            <a:avLst/>
          </a:prstGeom>
          <a:noFill/>
          <a:ln>
            <a:noFill/>
          </a:ln>
        </p:spPr>
      </p:pic>
      <p:sp>
        <p:nvSpPr>
          <p:cNvPr id="221" name="Google Shape;221;p11"/>
          <p:cNvSpPr txBox="1"/>
          <p:nvPr/>
        </p:nvSpPr>
        <p:spPr>
          <a:xfrm>
            <a:off x="1023950" y="6159500"/>
            <a:ext cx="5762700" cy="53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Getting started with Artificial Intelligence certificate</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227" name="Google Shape;227;p1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t/>
            </a:r>
            <a:endParaRPr/>
          </a:p>
        </p:txBody>
      </p:sp>
      <p:pic>
        <p:nvPicPr>
          <p:cNvPr id="228" name="Google Shape;228;p12" title="Screenshot 2025-08-01 003315.png"/>
          <p:cNvPicPr preferRelativeResize="0"/>
          <p:nvPr/>
        </p:nvPicPr>
        <p:blipFill>
          <a:blip r:embed="rId3">
            <a:alphaModFix/>
          </a:blip>
          <a:stretch>
            <a:fillRect/>
          </a:stretch>
        </p:blipFill>
        <p:spPr>
          <a:xfrm>
            <a:off x="581200" y="1396500"/>
            <a:ext cx="7591799" cy="4673326"/>
          </a:xfrm>
          <a:prstGeom prst="rect">
            <a:avLst/>
          </a:prstGeom>
          <a:noFill/>
          <a:ln>
            <a:noFill/>
          </a:ln>
        </p:spPr>
      </p:pic>
      <p:sp>
        <p:nvSpPr>
          <p:cNvPr id="229" name="Google Shape;229;p12"/>
          <p:cNvSpPr txBox="1"/>
          <p:nvPr/>
        </p:nvSpPr>
        <p:spPr>
          <a:xfrm>
            <a:off x="1008050" y="6254750"/>
            <a:ext cx="65724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Journey to cloud completion certificate</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235" name="Google Shape;235;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t/>
            </a:r>
            <a:endParaRPr/>
          </a:p>
        </p:txBody>
      </p:sp>
      <p:pic>
        <p:nvPicPr>
          <p:cNvPr id="236" name="Google Shape;236;p13" title="Screenshot 2025-08-01 003515.png"/>
          <p:cNvPicPr preferRelativeResize="0"/>
          <p:nvPr/>
        </p:nvPicPr>
        <p:blipFill>
          <a:blip r:embed="rId3">
            <a:alphaModFix/>
          </a:blip>
          <a:stretch>
            <a:fillRect/>
          </a:stretch>
        </p:blipFill>
        <p:spPr>
          <a:xfrm>
            <a:off x="581200" y="1302025"/>
            <a:ext cx="7801798" cy="4854613"/>
          </a:xfrm>
          <a:prstGeom prst="rect">
            <a:avLst/>
          </a:prstGeom>
          <a:noFill/>
          <a:ln>
            <a:noFill/>
          </a:ln>
        </p:spPr>
      </p:pic>
      <p:sp>
        <p:nvSpPr>
          <p:cNvPr id="237" name="Google Shape;237;p13"/>
          <p:cNvSpPr txBox="1"/>
          <p:nvPr/>
        </p:nvSpPr>
        <p:spPr>
          <a:xfrm>
            <a:off x="817550" y="6302375"/>
            <a:ext cx="68103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RAG Lab completion certificate</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55000" lnSpcReduction="10000"/>
          </a:bodyPr>
          <a:lstStyle/>
          <a:p>
            <a:pPr indent="0" lvl="0" marL="0" rtl="0" algn="l">
              <a:lnSpc>
                <a:spcPct val="110000"/>
              </a:lnSpc>
              <a:spcBef>
                <a:spcPts val="0"/>
              </a:spcBef>
              <a:spcAft>
                <a:spcPts val="0"/>
              </a:spcAft>
              <a:buSzPct val="87619"/>
              <a:buNone/>
            </a:pPr>
            <a:r>
              <a:rPr b="1" lang="en-IN" sz="3359">
                <a:solidFill>
                  <a:srgbClr val="0F0F0F"/>
                </a:solidFill>
              </a:rPr>
              <a:t>Problem Statement 11: AI Lab Manual and Experiment Generator</a:t>
            </a:r>
            <a:endParaRPr b="1" sz="3359">
              <a:solidFill>
                <a:srgbClr val="0F0F0F"/>
              </a:solidFill>
            </a:endParaRPr>
          </a:p>
          <a:p>
            <a:pPr indent="0" lvl="0" marL="0" rtl="0" algn="l">
              <a:lnSpc>
                <a:spcPct val="110000"/>
              </a:lnSpc>
              <a:spcBef>
                <a:spcPts val="0"/>
              </a:spcBef>
              <a:spcAft>
                <a:spcPts val="0"/>
              </a:spcAft>
              <a:buSzPct val="87619"/>
              <a:buNone/>
            </a:pPr>
            <a:r>
              <a:t/>
            </a:r>
            <a:endParaRPr b="1" sz="3359">
              <a:solidFill>
                <a:srgbClr val="0F0F0F"/>
              </a:solidFill>
            </a:endParaRPr>
          </a:p>
          <a:p>
            <a:pPr indent="0" lvl="0" marL="0" rtl="0" algn="l">
              <a:lnSpc>
                <a:spcPct val="110000"/>
              </a:lnSpc>
              <a:spcBef>
                <a:spcPts val="0"/>
              </a:spcBef>
              <a:spcAft>
                <a:spcPts val="0"/>
              </a:spcAft>
              <a:buSzPct val="87619"/>
              <a:buNone/>
            </a:pPr>
            <a:r>
              <a:rPr lang="en-IN" sz="3359">
                <a:solidFill>
                  <a:srgbClr val="0F0F0F"/>
                </a:solidFill>
              </a:rPr>
              <a:t>Educators and students often face significant challenges in preparing, accessing, and standardizing laboratory manuals and experiments across various educational institutions. The manual creation of lab guides is time-consuming, error-prone, and frequently lacks alignment with updated curriculum standards, safety protocols, and available infrastructure. Additionally, the absence of customizable experiment plans and automated evaluation rubrics makes it difficult to adapt lab experiences to different classroom environments and learning needs.</a:t>
            </a:r>
            <a:endParaRPr sz="3359">
              <a:solidFill>
                <a:srgbClr val="0F0F0F"/>
              </a:solidFill>
            </a:endParaRPr>
          </a:p>
          <a:p>
            <a:pPr indent="0" lvl="0" marL="0" rtl="0" algn="l">
              <a:lnSpc>
                <a:spcPct val="115000"/>
              </a:lnSpc>
              <a:spcBef>
                <a:spcPts val="1200"/>
              </a:spcBef>
              <a:spcAft>
                <a:spcPts val="0"/>
              </a:spcAft>
              <a:buClr>
                <a:schemeClr val="dk1"/>
              </a:buClr>
              <a:buSzPct val="32738"/>
              <a:buFont typeface="Arial"/>
              <a:buNone/>
            </a:pPr>
            <a:r>
              <a:rPr lang="en-IN" sz="3359">
                <a:solidFill>
                  <a:srgbClr val="0F0F0F"/>
                </a:solidFill>
              </a:rPr>
              <a:t>There is a pressing need for a system that can dynamically generate accurate, curriculum-aligned, and equipment-sensitive lab manuals, complete with procedural instructions, safety guidelines, and grading rubrics. The solution must be scalable, adaptable to multiple subjects and education boards, and capable of retrieving and synthesizing relevant data from trusted academic sources.</a:t>
            </a:r>
            <a:endParaRPr sz="3359">
              <a:solidFill>
                <a:srgbClr val="0F0F0F"/>
              </a:solidFill>
            </a:endParaRPr>
          </a:p>
          <a:p>
            <a:pPr indent="0" lvl="0" marL="0" rtl="0" algn="l">
              <a:lnSpc>
                <a:spcPct val="110000"/>
              </a:lnSpc>
              <a:spcBef>
                <a:spcPts val="1200"/>
              </a:spcBef>
              <a:spcAft>
                <a:spcPts val="0"/>
              </a:spcAft>
              <a:buSzPct val="92000"/>
              <a:buNone/>
            </a:pPr>
            <a:r>
              <a:t/>
            </a:r>
            <a:endParaRPr sz="3200">
              <a:solidFill>
                <a:srgbClr val="0F0F0F"/>
              </a:solidFill>
            </a:endParaRPr>
          </a:p>
          <a:p>
            <a:pPr indent="-206121" lvl="0" marL="305435" rtl="0" algn="l">
              <a:lnSpc>
                <a:spcPct val="110000"/>
              </a:lnSpc>
              <a:spcBef>
                <a:spcPts val="940"/>
              </a:spcBef>
              <a:spcAft>
                <a:spcPts val="0"/>
              </a:spcAft>
              <a:buSzPct val="92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Created an Agentic AI which generates lab manual and experiments.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Gathered multiple experiments with all details for grade 12 for chemistry,physics and biology.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270948" lvl="1" marL="630000" rtl="0" algn="l">
              <a:spcBef>
                <a:spcPts val="840"/>
              </a:spcBef>
              <a:spcAft>
                <a:spcPts val="0"/>
              </a:spcAft>
              <a:buSzPts val="1104"/>
              <a:buChar char="◼"/>
            </a:pPr>
            <a:r>
              <a:rPr b="1" lang="en-IN" sz="1200">
                <a:latin typeface="Calibri"/>
                <a:ea typeface="Calibri"/>
                <a:cs typeface="Calibri"/>
                <a:sym typeface="Calibri"/>
              </a:rPr>
              <a:t>Cleaned and standardized the extracted data for consistency.</a:t>
            </a:r>
            <a:endParaRPr b="1" sz="1200">
              <a:latin typeface="Calibri"/>
              <a:ea typeface="Calibri"/>
              <a:cs typeface="Calibri"/>
              <a:sym typeface="Calibri"/>
            </a:endParaRPr>
          </a:p>
          <a:p>
            <a:pPr indent="-270948" lvl="1" marL="630000" rtl="0" algn="l">
              <a:spcBef>
                <a:spcPts val="840"/>
              </a:spcBef>
              <a:spcAft>
                <a:spcPts val="0"/>
              </a:spcAft>
              <a:buSzPts val="1104"/>
              <a:buChar char="◼"/>
            </a:pPr>
            <a:r>
              <a:rPr b="1" lang="en-IN" sz="1200">
                <a:latin typeface="Calibri"/>
                <a:ea typeface="Calibri"/>
                <a:cs typeface="Calibri"/>
                <a:sym typeface="Calibri"/>
              </a:rPr>
              <a:t>Removed duplicates, filled in missing values, and aligned formatting across subjects.</a:t>
            </a:r>
            <a:endParaRPr b="1" sz="1200">
              <a:latin typeface="Calibri"/>
              <a:ea typeface="Calibri"/>
              <a:cs typeface="Calibri"/>
              <a:sym typeface="Calibri"/>
            </a:endParaRPr>
          </a:p>
          <a:p>
            <a:pPr indent="-270948" lvl="1" marL="630000" rtl="0" algn="l">
              <a:spcBef>
                <a:spcPts val="840"/>
              </a:spcBef>
              <a:spcAft>
                <a:spcPts val="0"/>
              </a:spcAft>
              <a:buSzPts val="1104"/>
              <a:buChar char="◼"/>
            </a:pPr>
            <a:r>
              <a:rPr b="1" lang="en-IN" sz="1200">
                <a:latin typeface="Calibri"/>
                <a:ea typeface="Calibri"/>
                <a:cs typeface="Calibri"/>
                <a:sym typeface="Calibri"/>
              </a:rPr>
              <a:t>Organized data into sections with a uniform template for all experiments.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Agentic AI logic:</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Used LangGraph framework and ReAct architecture.</a:t>
            </a:r>
            <a:endParaRPr b="1" sz="1200">
              <a:latin typeface="Calibri"/>
              <a:ea typeface="Calibri"/>
              <a:cs typeface="Calibri"/>
              <a:sym typeface="Calibri"/>
            </a:endParaRPr>
          </a:p>
          <a:p>
            <a:pPr indent="-311531" lvl="1" marL="629920" rtl="0" algn="l">
              <a:spcBef>
                <a:spcPts val="840"/>
              </a:spcBef>
              <a:spcAft>
                <a:spcPts val="0"/>
              </a:spcAft>
              <a:buSzPts val="1200"/>
              <a:buFont typeface="Calibri"/>
              <a:buChar char="◼"/>
            </a:pPr>
            <a:r>
              <a:rPr b="1" lang="en-IN" sz="1200">
                <a:latin typeface="Calibri"/>
                <a:ea typeface="Calibri"/>
                <a:cs typeface="Calibri"/>
                <a:sym typeface="Calibri"/>
              </a:rPr>
              <a:t>Natural Language is processed through a vector database called lab_experiments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solutions for lab-experiments and its alternatives.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Accuracy of experiment data</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Adhered to NCERT Guidelines</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70000" lnSpcReduction="20000"/>
          </a:bodyPr>
          <a:lstStyle/>
          <a:p>
            <a:pPr indent="0" lvl="0" marL="0" rtl="0" algn="l">
              <a:lnSpc>
                <a:spcPct val="110000"/>
              </a:lnSpc>
              <a:spcBef>
                <a:spcPts val="960"/>
              </a:spcBef>
              <a:spcAft>
                <a:spcPts val="0"/>
              </a:spcAft>
              <a:buNone/>
            </a:pPr>
            <a:r>
              <a:rPr b="1" lang="en-IN" sz="1800">
                <a:solidFill>
                  <a:srgbClr val="0F0F0F"/>
                </a:solidFill>
              </a:rPr>
              <a:t>System requirements</a:t>
            </a:r>
            <a:endParaRPr b="1" sz="1800">
              <a:solidFill>
                <a:srgbClr val="0F0F0F"/>
              </a:solidFil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Processor:Dual core(i3 or above)</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RAM:4GB minimum</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Storage:SSD with minimum 128GB free space</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Network adapter:Wi-fi or Ethernet with stable connectivity</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Operating System:Windows/macOS/Linux</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rPr lang="en-IN" sz="1500">
                <a:solidFill>
                  <a:schemeClr val="dk1"/>
                </a:solidFill>
                <a:latin typeface="Arial"/>
                <a:ea typeface="Arial"/>
                <a:cs typeface="Arial"/>
                <a:sym typeface="Arial"/>
              </a:rPr>
              <a:t>Web Browsers:Google Chrome/Microsoft Edge/Mozilla Firefox</a:t>
            </a:r>
            <a:endParaRPr sz="1500">
              <a:solidFill>
                <a:schemeClr val="dk1"/>
              </a:solidFill>
              <a:latin typeface="Arial"/>
              <a:ea typeface="Arial"/>
              <a:cs typeface="Arial"/>
              <a:sym typeface="Arial"/>
            </a:endParaRPr>
          </a:p>
          <a:p>
            <a:pPr indent="0" lvl="0" marL="306000" rtl="0" algn="l">
              <a:lnSpc>
                <a:spcPct val="110000"/>
              </a:lnSpc>
              <a:spcBef>
                <a:spcPts val="960"/>
              </a:spcBef>
              <a:spcAft>
                <a:spcPts val="0"/>
              </a:spcAft>
              <a:buNone/>
            </a:pPr>
            <a:r>
              <a:t/>
            </a:r>
            <a:endParaRPr sz="1350">
              <a:solidFill>
                <a:schemeClr val="dk1"/>
              </a:solidFill>
              <a:latin typeface="Arial"/>
              <a:ea typeface="Arial"/>
              <a:cs typeface="Arial"/>
              <a:sym typeface="Arial"/>
            </a:endParaRPr>
          </a:p>
          <a:p>
            <a:pPr indent="0" lvl="0" marL="0" rtl="0" algn="l">
              <a:lnSpc>
                <a:spcPct val="110000"/>
              </a:lnSpc>
              <a:spcBef>
                <a:spcPts val="960"/>
              </a:spcBef>
              <a:spcAft>
                <a:spcPts val="0"/>
              </a:spcAft>
              <a:buNone/>
            </a:pPr>
            <a:r>
              <a:rPr b="1" lang="en-IN">
                <a:solidFill>
                  <a:srgbClr val="0F0F0F"/>
                </a:solidFill>
              </a:rPr>
              <a:t>Library required to build the model</a:t>
            </a:r>
            <a:endParaRPr b="1">
              <a:solidFill>
                <a:srgbClr val="0F0F0F"/>
              </a:solidFill>
            </a:endParaRPr>
          </a:p>
          <a:p>
            <a:pPr indent="0" lvl="0" marL="0" rtl="0" algn="l">
              <a:lnSpc>
                <a:spcPct val="110000"/>
              </a:lnSpc>
              <a:spcBef>
                <a:spcPts val="960"/>
              </a:spcBef>
              <a:spcAft>
                <a:spcPts val="0"/>
              </a:spcAft>
              <a:buNone/>
            </a:pPr>
            <a:r>
              <a:rPr b="1" lang="en-IN" sz="1800">
                <a:solidFill>
                  <a:srgbClr val="0F0F0F"/>
                </a:solidFill>
              </a:rPr>
              <a:t>     </a:t>
            </a:r>
            <a:r>
              <a:rPr lang="en-IN" sz="1800">
                <a:solidFill>
                  <a:srgbClr val="0F0F0F"/>
                </a:solidFill>
              </a:rPr>
              <a:t>   </a:t>
            </a:r>
            <a:r>
              <a:rPr lang="en-IN" sz="1412">
                <a:solidFill>
                  <a:srgbClr val="0F0F0F"/>
                </a:solidFill>
              </a:rPr>
              <a:t>IBM Cloud: watsonx service</a:t>
            </a:r>
            <a:endParaRPr sz="1412">
              <a:solidFill>
                <a:srgbClr val="0F0F0F"/>
              </a:solidFill>
            </a:endParaRPr>
          </a:p>
          <a:p>
            <a:pPr indent="0" lvl="0" marL="0" rtl="0" algn="l">
              <a:lnSpc>
                <a:spcPct val="110000"/>
              </a:lnSpc>
              <a:spcBef>
                <a:spcPts val="960"/>
              </a:spcBef>
              <a:spcAft>
                <a:spcPts val="0"/>
              </a:spcAft>
              <a:buNone/>
            </a:pPr>
            <a:r>
              <a:rPr lang="en-IN" sz="1412">
                <a:solidFill>
                  <a:srgbClr val="0F0F0F"/>
                </a:solidFill>
              </a:rPr>
              <a:t>          Agentic AI lab(beta version)</a:t>
            </a:r>
            <a:endParaRPr sz="1412">
              <a:solidFill>
                <a:srgbClr val="0F0F0F"/>
              </a:solidFill>
            </a:endParaRPr>
          </a:p>
          <a:p>
            <a:pPr indent="0" lvl="0" marL="0" rtl="0" algn="l">
              <a:lnSpc>
                <a:spcPct val="110000"/>
              </a:lnSpc>
              <a:spcBef>
                <a:spcPts val="960"/>
              </a:spcBef>
              <a:spcAft>
                <a:spcPts val="0"/>
              </a:spcAft>
              <a:buNone/>
            </a:pPr>
            <a:r>
              <a:rPr lang="en-IN" sz="1412">
                <a:solidFill>
                  <a:srgbClr val="0F0F0F"/>
                </a:solidFill>
              </a:rPr>
              <a:t>          Framework: LangGraph</a:t>
            </a:r>
            <a:endParaRPr sz="1412">
              <a:solidFill>
                <a:srgbClr val="0F0F0F"/>
              </a:solidFill>
            </a:endParaRPr>
          </a:p>
          <a:p>
            <a:pPr indent="0" lvl="0" marL="0" rtl="0" algn="l">
              <a:lnSpc>
                <a:spcPct val="110000"/>
              </a:lnSpc>
              <a:spcBef>
                <a:spcPts val="960"/>
              </a:spcBef>
              <a:spcAft>
                <a:spcPts val="0"/>
              </a:spcAft>
              <a:buNone/>
            </a:pPr>
            <a:r>
              <a:rPr lang="en-IN" sz="1412">
                <a:solidFill>
                  <a:srgbClr val="0F0F0F"/>
                </a:solidFill>
              </a:rPr>
              <a:t>         Architecture: reAct</a:t>
            </a:r>
            <a:endParaRPr sz="1412">
              <a:solidFill>
                <a:srgbClr val="0F0F0F"/>
              </a:solidFill>
            </a:endParaRPr>
          </a:p>
          <a:p>
            <a:pPr indent="0" lvl="0" marL="0" rtl="0" algn="l">
              <a:lnSpc>
                <a:spcPct val="110000"/>
              </a:lnSpc>
              <a:spcBef>
                <a:spcPts val="960"/>
              </a:spcBef>
              <a:spcAft>
                <a:spcPts val="0"/>
              </a:spcAft>
              <a:buNone/>
            </a:pPr>
            <a:r>
              <a:rPr lang="en-IN" sz="1412">
                <a:solidFill>
                  <a:srgbClr val="0F0F0F"/>
                </a:solidFill>
              </a:rPr>
              <a:t>         Added tools: Google search, DuckDuckGo search, Wikipedia , Webcrawler</a:t>
            </a:r>
            <a:endParaRPr sz="1412">
              <a:solidFill>
                <a:srgbClr val="0F0F0F"/>
              </a:solidFill>
            </a:endParaRPr>
          </a:p>
          <a:p>
            <a:pPr indent="0" lvl="0" marL="0" rtl="0" algn="l">
              <a:lnSpc>
                <a:spcPct val="110000"/>
              </a:lnSpc>
              <a:spcBef>
                <a:spcPts val="960"/>
              </a:spcBef>
              <a:spcAft>
                <a:spcPts val="0"/>
              </a:spcAft>
              <a:buNone/>
            </a:pPr>
            <a:r>
              <a:rPr lang="en-IN" sz="1412">
                <a:solidFill>
                  <a:srgbClr val="0F0F0F"/>
                </a:solidFill>
              </a:rPr>
              <a:t>         Document Search: labexperiments Word Document (consists of defined experiments by Namita)</a:t>
            </a:r>
            <a:endParaRPr sz="1412">
              <a:solidFill>
                <a:srgbClr val="0F0F0F"/>
              </a:solidFill>
            </a:endParaRPr>
          </a:p>
          <a:p>
            <a:pPr indent="0" lvl="0" marL="0" rtl="0" algn="l">
              <a:lnSpc>
                <a:spcPct val="110000"/>
              </a:lnSpc>
              <a:spcBef>
                <a:spcPts val="960"/>
              </a:spcBef>
              <a:spcAft>
                <a:spcPts val="0"/>
              </a:spcAft>
              <a:buNone/>
            </a:pPr>
            <a:r>
              <a:t/>
            </a:r>
            <a:endParaRPr sz="1800">
              <a:solidFill>
                <a:srgbClr val="0F0F0F"/>
              </a:solidFill>
            </a:endParaRPr>
          </a:p>
          <a:p>
            <a:pPr indent="0" lvl="0" marL="0" rtl="0" algn="l">
              <a:lnSpc>
                <a:spcPct val="110000"/>
              </a:lnSpc>
              <a:spcBef>
                <a:spcPts val="960"/>
              </a:spcBef>
              <a:spcAft>
                <a:spcPts val="0"/>
              </a:spcAft>
              <a:buNone/>
            </a:pPr>
            <a:r>
              <a:rPr lang="en-IN" sz="1800">
                <a:solidFill>
                  <a:srgbClr val="0F0F0F"/>
                </a:solidFill>
              </a:rPr>
              <a:t>     </a:t>
            </a:r>
            <a:endParaRPr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None/>
            </a:pPr>
            <a:r>
              <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sz="1100">
                <a:solidFill>
                  <a:schemeClr val="dk1"/>
                </a:solidFill>
                <a:latin typeface="Arial"/>
                <a:ea typeface="Arial"/>
                <a:cs typeface="Arial"/>
                <a:sym typeface="Arial"/>
              </a:rPr>
              <a:t>T</a:t>
            </a:r>
            <a:r>
              <a:rPr lang="en-IN" sz="1200">
                <a:solidFill>
                  <a:schemeClr val="dk1"/>
                </a:solidFill>
              </a:rPr>
              <a:t>he core architecture utilizes an </a:t>
            </a:r>
            <a:r>
              <a:rPr b="1" lang="en-IN" sz="1200">
                <a:solidFill>
                  <a:schemeClr val="dk1"/>
                </a:solidFill>
              </a:rPr>
              <a:t>Agentic Workflow Model</a:t>
            </a:r>
            <a:r>
              <a:rPr lang="en-IN" sz="1200">
                <a:solidFill>
                  <a:schemeClr val="dk1"/>
                </a:solidFill>
              </a:rPr>
              <a:t> implemented via the </a:t>
            </a:r>
            <a:r>
              <a:rPr b="1" lang="en-IN" sz="1200">
                <a:solidFill>
                  <a:schemeClr val="dk1"/>
                </a:solidFill>
              </a:rPr>
              <a:t>LangGraph framework</a:t>
            </a:r>
            <a:r>
              <a:rPr lang="en-IN" sz="1200">
                <a:solidFill>
                  <a:schemeClr val="dk1"/>
                </a:solidFill>
              </a:rPr>
              <a:t>, a powerful system for building dynamic, branching workflows with memory and tool usage capabilities. LangGraph enables stateful interactions between language models and tools like retrievers, databases, and formatters. This architecture suits the task well because the generation of lab manuals involves multiple stages: query interpretation, curriculum data retrieval, formatting, safety and rubric generation, and final compilation—all of which benefit from modular, traceable steps and memory.</a:t>
            </a:r>
            <a:endParaRPr sz="1500"/>
          </a:p>
          <a:p>
            <a:pPr indent="-305435" lvl="0" marL="305435" rtl="0" algn="l">
              <a:lnSpc>
                <a:spcPct val="110000"/>
              </a:lnSpc>
              <a:spcBef>
                <a:spcPts val="880"/>
              </a:spcBef>
              <a:spcAft>
                <a:spcPts val="0"/>
              </a:spcAft>
              <a:buSzPts val="1288"/>
              <a:buChar char="◼"/>
            </a:pPr>
            <a:r>
              <a:rPr b="1" lang="en-IN" sz="1400"/>
              <a:t>Data Input:</a:t>
            </a:r>
            <a:endParaRPr sz="1400"/>
          </a:p>
          <a:p>
            <a:pPr indent="-299846" lvl="1" marL="629920" rtl="0" algn="l">
              <a:spcBef>
                <a:spcPts val="880"/>
              </a:spcBef>
              <a:spcAft>
                <a:spcPts val="0"/>
              </a:spcAft>
              <a:buSzPts val="1200"/>
              <a:buFont typeface="Libre Franklin"/>
              <a:buChar char="◼"/>
            </a:pPr>
            <a:r>
              <a:rPr lang="en-IN" sz="1200"/>
              <a:t>Vector data: labExperiments Word document</a:t>
            </a:r>
            <a:endParaRPr sz="1200"/>
          </a:p>
          <a:p>
            <a:pPr indent="-277044" lvl="1" marL="630000" rtl="0" algn="l">
              <a:spcBef>
                <a:spcPts val="880"/>
              </a:spcBef>
              <a:spcAft>
                <a:spcPts val="0"/>
              </a:spcAft>
              <a:buSzPts val="1200"/>
              <a:buFont typeface="Libre Franklin"/>
              <a:buChar char="◼"/>
            </a:pPr>
            <a:r>
              <a:rPr lang="en-IN" sz="1200">
                <a:solidFill>
                  <a:schemeClr val="dk1"/>
                </a:solidFill>
              </a:rPr>
              <a:t>Course code or Subject</a:t>
            </a:r>
            <a:endParaRPr sz="1200">
              <a:solidFill>
                <a:schemeClr val="dk1"/>
              </a:solidFill>
            </a:endParaRPr>
          </a:p>
          <a:p>
            <a:pPr indent="-277044" lvl="1" marL="630000" rtl="0" algn="l">
              <a:spcBef>
                <a:spcPts val="880"/>
              </a:spcBef>
              <a:spcAft>
                <a:spcPts val="0"/>
              </a:spcAft>
              <a:buSzPts val="1200"/>
              <a:buFont typeface="Libre Franklin"/>
              <a:buChar char="◼"/>
            </a:pPr>
            <a:r>
              <a:rPr lang="en-IN" sz="1200">
                <a:solidFill>
                  <a:schemeClr val="dk1"/>
                </a:solidFill>
              </a:rPr>
              <a:t>Preferred topic</a:t>
            </a:r>
            <a:endParaRPr sz="1200">
              <a:solidFill>
                <a:schemeClr val="dk1"/>
              </a:solidFill>
            </a:endParaRPr>
          </a:p>
          <a:p>
            <a:pPr indent="-277044" lvl="1" marL="630000" rtl="0" algn="l">
              <a:spcBef>
                <a:spcPts val="880"/>
              </a:spcBef>
              <a:spcAft>
                <a:spcPts val="0"/>
              </a:spcAft>
              <a:buSzPts val="1200"/>
              <a:buFont typeface="Libre Franklin"/>
              <a:buChar char="◼"/>
            </a:pPr>
            <a:r>
              <a:rPr lang="en-IN" sz="1200">
                <a:solidFill>
                  <a:schemeClr val="dk1"/>
                </a:solidFill>
              </a:rPr>
              <a:t>Preferred format (PDF/Markdown)</a:t>
            </a:r>
            <a:endParaRPr sz="1200">
              <a:solidFill>
                <a:schemeClr val="dk1"/>
              </a:solidFill>
            </a:endParaRPr>
          </a:p>
          <a:p>
            <a:pPr indent="-277044" lvl="1" marL="630000" rtl="0" algn="l">
              <a:spcBef>
                <a:spcPts val="880"/>
              </a:spcBef>
              <a:spcAft>
                <a:spcPts val="0"/>
              </a:spcAft>
              <a:buSzPts val="1200"/>
              <a:buChar char="◼"/>
            </a:pPr>
            <a:r>
              <a:rPr lang="en-IN" sz="1200">
                <a:solidFill>
                  <a:schemeClr val="dk1"/>
                </a:solidFill>
              </a:rPr>
              <a:t>Equipment availability (optional constraint)</a:t>
            </a:r>
            <a:endParaRPr sz="1700"/>
          </a:p>
          <a:p>
            <a:pPr indent="-305435" lvl="0" marL="305435" rtl="0" algn="l">
              <a:lnSpc>
                <a:spcPct val="110000"/>
              </a:lnSpc>
              <a:spcBef>
                <a:spcPts val="880"/>
              </a:spcBef>
              <a:spcAft>
                <a:spcPts val="0"/>
              </a:spcAft>
              <a:buSzPts val="1288"/>
              <a:buChar char="◼"/>
            </a:pPr>
            <a:r>
              <a:rPr b="1" lang="en-IN" sz="1400"/>
              <a:t>Prediction Process:</a:t>
            </a:r>
            <a:endParaRPr sz="1400"/>
          </a:p>
          <a:p>
            <a:pPr indent="-311785" lvl="1" marL="629920" rtl="0" algn="l">
              <a:spcBef>
                <a:spcPts val="880"/>
              </a:spcBef>
              <a:spcAft>
                <a:spcPts val="0"/>
              </a:spcAft>
              <a:buSzPts val="1388"/>
              <a:buChar char="◼"/>
            </a:pPr>
            <a:r>
              <a:rPr lang="en-IN" sz="1200">
                <a:solidFill>
                  <a:schemeClr val="dk1"/>
                </a:solidFill>
              </a:rPr>
              <a:t>Uses RAG (Retrieval-Augmented Generation) to fetch relevant experiment procedures, safety guidelines, and rubrics from NCERT and other academic repositories</a:t>
            </a:r>
            <a:endParaRPr sz="1500"/>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35" name="Google Shape;135;p7" title="Screenshot 2025-08-01 000945.png"/>
          <p:cNvPicPr preferRelativeResize="0"/>
          <p:nvPr/>
        </p:nvPicPr>
        <p:blipFill>
          <a:blip r:embed="rId3">
            <a:alphaModFix/>
          </a:blip>
          <a:stretch>
            <a:fillRect/>
          </a:stretch>
        </p:blipFill>
        <p:spPr>
          <a:xfrm>
            <a:off x="209900" y="1826425"/>
            <a:ext cx="11029600" cy="4907525"/>
          </a:xfrm>
          <a:prstGeom prst="rect">
            <a:avLst/>
          </a:prstGeom>
          <a:noFill/>
          <a:ln>
            <a:noFill/>
          </a:ln>
        </p:spPr>
      </p:pic>
      <p:sp>
        <p:nvSpPr>
          <p:cNvPr id="136" name="Google Shape;136;p7"/>
          <p:cNvSpPr txBox="1"/>
          <p:nvPr/>
        </p:nvSpPr>
        <p:spPr>
          <a:xfrm>
            <a:off x="406100" y="1218325"/>
            <a:ext cx="108318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Case 1: Providing subject code and preferred topic</a:t>
            </a:r>
            <a:endParaRPr sz="1700">
              <a:solidFill>
                <a:srgbClr val="3F3F3F"/>
              </a:solidFill>
              <a:latin typeface="Libre Franklin"/>
              <a:ea typeface="Libre Franklin"/>
              <a:cs typeface="Libre Franklin"/>
              <a:sym typeface="Libre Franklin"/>
            </a:endParaRPr>
          </a:p>
          <a:p>
            <a:pPr indent="0" lvl="0" marL="0" rtl="0" algn="l">
              <a:spcBef>
                <a:spcPts val="0"/>
              </a:spcBef>
              <a:spcAft>
                <a:spcPts val="0"/>
              </a:spcAft>
              <a:buNone/>
            </a:pPr>
            <a:r>
              <a:rPr lang="en-IN" sz="1700">
                <a:solidFill>
                  <a:srgbClr val="3F3F3F"/>
                </a:solidFill>
                <a:latin typeface="Libre Franklin"/>
                <a:ea typeface="Libre Franklin"/>
                <a:cs typeface="Libre Franklin"/>
                <a:sym typeface="Libre Franklin"/>
              </a:rPr>
              <a:t>Test result: Matches the experiment provided in our input document along with rubrics.</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74142fca78_0_4"/>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2" name="Google Shape;142;g374142fca78_0_4"/>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43" name="Google Shape;143;g374142fca78_0_4" title="Screenshot 2025-08-01 001012.png"/>
          <p:cNvPicPr preferRelativeResize="0"/>
          <p:nvPr/>
        </p:nvPicPr>
        <p:blipFill>
          <a:blip r:embed="rId3">
            <a:alphaModFix/>
          </a:blip>
          <a:stretch>
            <a:fillRect/>
          </a:stretch>
        </p:blipFill>
        <p:spPr>
          <a:xfrm>
            <a:off x="581200" y="1302025"/>
            <a:ext cx="11144151" cy="5256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74142fca78_0_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9" name="Google Shape;149;g374142fca78_0_9"/>
          <p:cNvSpPr txBox="1"/>
          <p:nvPr>
            <p:ph idx="1" type="body"/>
          </p:nvPr>
        </p:nvSpPr>
        <p:spPr>
          <a:xfrm>
            <a:off x="581192" y="130202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2400">
                <a:solidFill>
                  <a:srgbClr val="0F0F0F"/>
                </a:solidFill>
              </a:rPr>
              <a:t>.</a:t>
            </a:r>
            <a:endParaRPr sz="2400"/>
          </a:p>
        </p:txBody>
      </p:sp>
      <p:pic>
        <p:nvPicPr>
          <p:cNvPr id="150" name="Google Shape;150;g374142fca78_0_9" title="Screenshot 2025-08-01 001023.png"/>
          <p:cNvPicPr preferRelativeResize="0"/>
          <p:nvPr/>
        </p:nvPicPr>
        <p:blipFill>
          <a:blip r:embed="rId3">
            <a:alphaModFix/>
          </a:blip>
          <a:stretch>
            <a:fillRect/>
          </a:stretch>
        </p:blipFill>
        <p:spPr>
          <a:xfrm>
            <a:off x="406100" y="1302025"/>
            <a:ext cx="11785899" cy="5025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