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4" r:id="rId5"/>
    <p:sldId id="273" r:id="rId6"/>
    <p:sldId id="272" r:id="rId7"/>
    <p:sldId id="271" r:id="rId8"/>
    <p:sldId id="270" r:id="rId9"/>
    <p:sldId id="293" r:id="rId10"/>
    <p:sldId id="268" r:id="rId11"/>
    <p:sldId id="294" r:id="rId12"/>
    <p:sldId id="371" r:id="rId13"/>
    <p:sldId id="260" r:id="rId14"/>
    <p:sldId id="354" r:id="rId15"/>
    <p:sldId id="355" r:id="rId16"/>
    <p:sldId id="356" r:id="rId17"/>
    <p:sldId id="357" r:id="rId18"/>
    <p:sldId id="358" r:id="rId19"/>
    <p:sldId id="363" r:id="rId20"/>
    <p:sldId id="365" r:id="rId21"/>
    <p:sldId id="370" r:id="rId22"/>
    <p:sldId id="267" r:id="rId23"/>
    <p:sldId id="265" r:id="rId24"/>
    <p:sldId id="264" r:id="rId25"/>
    <p:sldId id="295" r:id="rId26"/>
    <p:sldId id="263" r:id="rId27"/>
    <p:sldId id="262" r:id="rId28"/>
    <p:sldId id="261" r:id="rId29"/>
    <p:sldId id="283" r:id="rId30"/>
    <p:sldId id="296" r:id="rId31"/>
    <p:sldId id="281" r:id="rId32"/>
    <p:sldId id="300" r:id="rId33"/>
    <p:sldId id="303" r:id="rId34"/>
    <p:sldId id="305" r:id="rId35"/>
    <p:sldId id="337" r:id="rId36"/>
    <p:sldId id="338" r:id="rId37"/>
    <p:sldId id="304" r:id="rId38"/>
    <p:sldId id="280" r:id="rId39"/>
    <p:sldId id="306" r:id="rId40"/>
    <p:sldId id="308" r:id="rId41"/>
    <p:sldId id="307" r:id="rId42"/>
    <p:sldId id="279" r:id="rId43"/>
    <p:sldId id="310" r:id="rId44"/>
    <p:sldId id="309" r:id="rId45"/>
    <p:sldId id="311" r:id="rId46"/>
    <p:sldId id="278" r:id="rId47"/>
    <p:sldId id="352" r:id="rId48"/>
    <p:sldId id="353" r:id="rId49"/>
    <p:sldId id="312" r:id="rId50"/>
    <p:sldId id="320" r:id="rId51"/>
    <p:sldId id="277" r:id="rId52"/>
    <p:sldId id="339" r:id="rId53"/>
    <p:sldId id="344" r:id="rId54"/>
    <p:sldId id="343" r:id="rId55"/>
    <p:sldId id="313" r:id="rId56"/>
    <p:sldId id="314" r:id="rId57"/>
    <p:sldId id="276" r:id="rId58"/>
    <p:sldId id="316" r:id="rId59"/>
    <p:sldId id="315" r:id="rId60"/>
    <p:sldId id="275" r:id="rId61"/>
    <p:sldId id="345" r:id="rId62"/>
    <p:sldId id="286" r:id="rId63"/>
    <p:sldId id="346" r:id="rId64"/>
    <p:sldId id="347" r:id="rId65"/>
    <p:sldId id="285" r:id="rId66"/>
    <p:sldId id="348" r:id="rId67"/>
    <p:sldId id="349" r:id="rId68"/>
    <p:sldId id="318" r:id="rId69"/>
    <p:sldId id="325" r:id="rId70"/>
    <p:sldId id="324" r:id="rId71"/>
    <p:sldId id="323" r:id="rId72"/>
    <p:sldId id="322" r:id="rId73"/>
    <p:sldId id="334" r:id="rId74"/>
    <p:sldId id="333" r:id="rId75"/>
    <p:sldId id="259" r:id="rId76"/>
    <p:sldId id="350" r:id="rId77"/>
    <p:sldId id="351" r:id="rId78"/>
    <p:sldId id="319" r:id="rId79"/>
    <p:sldId id="335"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660"/>
  </p:normalViewPr>
  <p:slideViewPr>
    <p:cSldViewPr snapToGrid="0">
      <p:cViewPr varScale="1">
        <p:scale>
          <a:sx n="72" d="100"/>
          <a:sy n="72"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B0B4-E654-43FB-BAFB-0BBCBD7A2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AA69FC-6D39-447E-B8D7-85E82C92C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3154C6-1674-49B8-9729-D9A0C3F5F437}"/>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5" name="Footer Placeholder 4">
            <a:extLst>
              <a:ext uri="{FF2B5EF4-FFF2-40B4-BE49-F238E27FC236}">
                <a16:creationId xmlns:a16="http://schemas.microsoft.com/office/drawing/2014/main" id="{14B60F23-9262-4B78-8915-2A3C700DF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B1B02-4500-4742-89B4-B23821C2AF82}"/>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229981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9981-7042-4199-ADA5-C1E7186CD1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E2F32-F121-4306-9032-59C13A646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163D3-7FFC-4E8A-AB6F-BCDCDE7C3CDB}"/>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5" name="Footer Placeholder 4">
            <a:extLst>
              <a:ext uri="{FF2B5EF4-FFF2-40B4-BE49-F238E27FC236}">
                <a16:creationId xmlns:a16="http://schemas.microsoft.com/office/drawing/2014/main" id="{22573754-A1AB-4E0C-A338-C8F429AE8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2F8B9-851D-40A1-874C-C8914C97CF90}"/>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312672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0CEAF-13E9-40AD-85C7-AA34E3EF0F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5ECF1D-0712-4915-98DE-F301406856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32B6F-7C0B-443D-AB68-2E6BA336114E}"/>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5" name="Footer Placeholder 4">
            <a:extLst>
              <a:ext uri="{FF2B5EF4-FFF2-40B4-BE49-F238E27FC236}">
                <a16:creationId xmlns:a16="http://schemas.microsoft.com/office/drawing/2014/main" id="{7D8573AA-E78A-475C-880F-B384F6CAE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D134A-F0A7-4C06-8610-DB75767E8923}"/>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16030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5713-28BC-402C-8EA1-15F7D3E34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37BFDB-C189-4CB2-9649-08FD94226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262F3-46AE-4CB9-808F-91C203328616}"/>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5" name="Footer Placeholder 4">
            <a:extLst>
              <a:ext uri="{FF2B5EF4-FFF2-40B4-BE49-F238E27FC236}">
                <a16:creationId xmlns:a16="http://schemas.microsoft.com/office/drawing/2014/main" id="{CD277244-C50F-485D-B0FC-48BACEC76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0291F-8281-44F3-A35B-FB09880CF90C}"/>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331557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FB81-D583-46FC-8632-FFAABE634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67F8D6-AAA0-4211-8DDD-AFA0138D4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7AD494-EB1E-4C9E-88D2-13ACF1596E99}"/>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5" name="Footer Placeholder 4">
            <a:extLst>
              <a:ext uri="{FF2B5EF4-FFF2-40B4-BE49-F238E27FC236}">
                <a16:creationId xmlns:a16="http://schemas.microsoft.com/office/drawing/2014/main" id="{AE14C46A-6B73-442F-9C80-5B709711E7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BF0D3-F374-4C94-B1A0-E89415800908}"/>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5899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076E-1A1B-4E1D-8C19-370D70F09F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84795-0D5E-4CDE-9EDB-8E4EE98BF8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348DB0-63D0-419D-AA87-2125D0BCD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FB9032-6EFD-4AF8-AD72-433D40DEC858}"/>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6" name="Footer Placeholder 5">
            <a:extLst>
              <a:ext uri="{FF2B5EF4-FFF2-40B4-BE49-F238E27FC236}">
                <a16:creationId xmlns:a16="http://schemas.microsoft.com/office/drawing/2014/main" id="{19AEBB27-2846-4434-A0D2-0DE068DBED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D30668-2B81-4413-8E2F-D242BA7EA926}"/>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87600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9814-EBA7-4BA9-B96F-CBC6C7AC2A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9563E-AAFC-4046-9150-BE9D001A4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04733E-80AE-4D20-ACF6-6CC4AD39B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6554A8-0895-4BAB-8D63-F7FC792CF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FFB22C-5861-428D-A4A6-339AEF40A9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E994B5-D424-4937-8CED-C7A76ADD8FBC}"/>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8" name="Footer Placeholder 7">
            <a:extLst>
              <a:ext uri="{FF2B5EF4-FFF2-40B4-BE49-F238E27FC236}">
                <a16:creationId xmlns:a16="http://schemas.microsoft.com/office/drawing/2014/main" id="{CB225EE7-0309-4650-ADC6-C6D0160FFA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0DCC88-FA00-4880-B6BB-474BD901DE67}"/>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319444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0EC7-F4D7-47FB-848E-56A12F7C8A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57A00F-CD6B-4AC3-AD66-9ED2799135E8}"/>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4" name="Footer Placeholder 3">
            <a:extLst>
              <a:ext uri="{FF2B5EF4-FFF2-40B4-BE49-F238E27FC236}">
                <a16:creationId xmlns:a16="http://schemas.microsoft.com/office/drawing/2014/main" id="{0F58EB32-F7C2-49DF-9FBA-261602B18E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D668D1-76F3-4E05-9CE1-56E8C17ECA96}"/>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26599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E7DFE7-2ACF-46AE-BD5E-010E397FE498}"/>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3" name="Footer Placeholder 2">
            <a:extLst>
              <a:ext uri="{FF2B5EF4-FFF2-40B4-BE49-F238E27FC236}">
                <a16:creationId xmlns:a16="http://schemas.microsoft.com/office/drawing/2014/main" id="{302C783E-D6D8-48BF-8708-26C60F338B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1D891E-614E-47A5-80BE-3F1122CEBAA2}"/>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8307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E5D8-CF95-45DA-840A-000823E72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FFE7E9-7D67-41C9-BE22-74B146476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99CC5E-855A-4E92-9693-2FE8B4512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6FCA2-1745-4C37-9E01-695C6E5AF77B}"/>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6" name="Footer Placeholder 5">
            <a:extLst>
              <a:ext uri="{FF2B5EF4-FFF2-40B4-BE49-F238E27FC236}">
                <a16:creationId xmlns:a16="http://schemas.microsoft.com/office/drawing/2014/main" id="{7AC27BA4-E475-4AE5-AB2E-99753C601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5EB13-9360-47BD-89D7-29DC1ED54417}"/>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277744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082C-4B61-4699-8103-AFD75F32C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75F6F6-460C-447A-A08B-517DE76B5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7CB9AB-578C-40C4-9EE1-266F4FC1C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7AE0F-E6C1-43FC-BCC7-A4C2B03B29C0}"/>
              </a:ext>
            </a:extLst>
          </p:cNvPr>
          <p:cNvSpPr>
            <a:spLocks noGrp="1"/>
          </p:cNvSpPr>
          <p:nvPr>
            <p:ph type="dt" sz="half" idx="10"/>
          </p:nvPr>
        </p:nvSpPr>
        <p:spPr/>
        <p:txBody>
          <a:bodyPr/>
          <a:lstStyle/>
          <a:p>
            <a:fld id="{F24BBB51-5EA6-44A7-9C3A-3ABEE4DD4534}" type="datetimeFigureOut">
              <a:rPr lang="en-IN" smtClean="0"/>
              <a:t>03-09-20</a:t>
            </a:fld>
            <a:endParaRPr lang="en-IN"/>
          </a:p>
        </p:txBody>
      </p:sp>
      <p:sp>
        <p:nvSpPr>
          <p:cNvPr id="6" name="Footer Placeholder 5">
            <a:extLst>
              <a:ext uri="{FF2B5EF4-FFF2-40B4-BE49-F238E27FC236}">
                <a16:creationId xmlns:a16="http://schemas.microsoft.com/office/drawing/2014/main" id="{ACEACB49-BCAF-43EA-B32A-7BFA464FA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0D246-77B0-46B9-A8D3-EEFD4FEBDA90}"/>
              </a:ext>
            </a:extLst>
          </p:cNvPr>
          <p:cNvSpPr>
            <a:spLocks noGrp="1"/>
          </p:cNvSpPr>
          <p:nvPr>
            <p:ph type="sldNum" sz="quarter" idx="12"/>
          </p:nvPr>
        </p:nvSpPr>
        <p:spPr/>
        <p:txBody>
          <a:bodyPr/>
          <a:lstStyle/>
          <a:p>
            <a:fld id="{18C717BD-9379-48FD-A25C-BB369F2F4C44}" type="slidenum">
              <a:rPr lang="en-IN" smtClean="0"/>
              <a:t>‹#›</a:t>
            </a:fld>
            <a:endParaRPr lang="en-IN"/>
          </a:p>
        </p:txBody>
      </p:sp>
    </p:spTree>
    <p:extLst>
      <p:ext uri="{BB962C8B-B14F-4D97-AF65-F5344CB8AC3E}">
        <p14:creationId xmlns:p14="http://schemas.microsoft.com/office/powerpoint/2010/main" val="24763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4B46D-17DF-4BE4-B771-0AB39D53A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7B6607-8715-4CF6-94A4-EAD5FCE29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EBDFB-A3FB-41EE-B653-A70A0F4EC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BBB51-5EA6-44A7-9C3A-3ABEE4DD4534}" type="datetimeFigureOut">
              <a:rPr lang="en-IN" smtClean="0"/>
              <a:t>03-09-20</a:t>
            </a:fld>
            <a:endParaRPr lang="en-IN"/>
          </a:p>
        </p:txBody>
      </p:sp>
      <p:sp>
        <p:nvSpPr>
          <p:cNvPr id="5" name="Footer Placeholder 4">
            <a:extLst>
              <a:ext uri="{FF2B5EF4-FFF2-40B4-BE49-F238E27FC236}">
                <a16:creationId xmlns:a16="http://schemas.microsoft.com/office/drawing/2014/main" id="{A37BBCD1-3733-479E-A41D-0426CAA40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42E3EA-336F-41A5-838C-147C4558F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717BD-9379-48FD-A25C-BB369F2F4C44}" type="slidenum">
              <a:rPr lang="en-IN" smtClean="0"/>
              <a:t>‹#›</a:t>
            </a:fld>
            <a:endParaRPr lang="en-IN"/>
          </a:p>
        </p:txBody>
      </p:sp>
    </p:spTree>
    <p:extLst>
      <p:ext uri="{BB962C8B-B14F-4D97-AF65-F5344CB8AC3E}">
        <p14:creationId xmlns:p14="http://schemas.microsoft.com/office/powerpoint/2010/main" val="186667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javatpoint.com/ejb-tutorial" TargetMode="External"/><Relationship Id="rId3" Type="http://schemas.openxmlformats.org/officeDocument/2006/relationships/hyperlink" Target="https://www.javatpoint.com/jsp-tutorial" TargetMode="External"/><Relationship Id="rId7" Type="http://schemas.openxmlformats.org/officeDocument/2006/relationships/hyperlink" Target="https://www.javatpoint.com/jsf-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image" Target="../media/image2.pn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javatpoint.com/array-in-java" TargetMode="External"/><Relationship Id="rId4" Type="http://schemas.openxmlformats.org/officeDocument/2006/relationships/hyperlink" Target="https://www.javatpoint.com/interface-in-jav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javatpoint.com/boolean-keyword-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java-if-els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javatpoint.com/java-do-while-loop" TargetMode="External"/><Relationship Id="rId2" Type="http://schemas.openxmlformats.org/officeDocument/2006/relationships/hyperlink" Target="https://www.javatpoint.com/java-while-lo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jvm-java-virtual-machin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www.javatpoint.com/java-awt-choice" TargetMode="External"/><Relationship Id="rId3" Type="http://schemas.openxmlformats.org/officeDocument/2006/relationships/hyperlink" Target="https://www.javatpoint.com/object-and-class-in-java" TargetMode="External"/><Relationship Id="rId7" Type="http://schemas.openxmlformats.org/officeDocument/2006/relationships/hyperlink" Target="https://www.javatpoint.com/java-awt-checkbox" TargetMode="External"/><Relationship Id="rId2" Type="http://schemas.openxmlformats.org/officeDocument/2006/relationships/hyperlink" Target="https://www.javatpoint.com/package" TargetMode="External"/><Relationship Id="rId1" Type="http://schemas.openxmlformats.org/officeDocument/2006/relationships/slideLayout" Target="../slideLayouts/slideLayout2.xml"/><Relationship Id="rId6" Type="http://schemas.openxmlformats.org/officeDocument/2006/relationships/hyperlink" Target="https://www.javatpoint.com/java-awt-textarea" TargetMode="External"/><Relationship Id="rId5" Type="http://schemas.openxmlformats.org/officeDocument/2006/relationships/hyperlink" Target="https://www.javatpoint.com/java-awt-label" TargetMode="External"/><Relationship Id="rId4" Type="http://schemas.openxmlformats.org/officeDocument/2006/relationships/hyperlink" Target="https://www.javatpoint.com/java-awt-textfield" TargetMode="External"/><Relationship Id="rId9" Type="http://schemas.openxmlformats.org/officeDocument/2006/relationships/hyperlink" Target="https://www.javatpoint.com/java-awt-list"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javatpoint.com/java-awt-butto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javatpoint.com/java-awt-checkbox"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4EF6-6FEC-416E-9E77-9D0399ABCB09}"/>
              </a:ext>
            </a:extLst>
          </p:cNvPr>
          <p:cNvSpPr>
            <a:spLocks noGrp="1"/>
          </p:cNvSpPr>
          <p:nvPr>
            <p:ph type="ctrTitle"/>
          </p:nvPr>
        </p:nvSpPr>
        <p:spPr>
          <a:xfrm>
            <a:off x="861392" y="265042"/>
            <a:ext cx="11118574" cy="1616767"/>
          </a:xfrm>
        </p:spPr>
        <p:txBody>
          <a:bodyPr>
            <a:normAutofit fontScale="90000"/>
          </a:bodyPr>
          <a:lstStyle/>
          <a:p>
            <a:pPr algn="l"/>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BCS-13 INTERNET &amp; JAVA PROGRAMMING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C1A644F-0BBD-4FD2-9500-87B2FF33973F}"/>
              </a:ext>
            </a:extLst>
          </p:cNvPr>
          <p:cNvSpPr>
            <a:spLocks noGrp="1"/>
          </p:cNvSpPr>
          <p:nvPr>
            <p:ph type="subTitle" idx="1"/>
          </p:nvPr>
        </p:nvSpPr>
        <p:spPr>
          <a:xfrm>
            <a:off x="927652" y="1497496"/>
            <a:ext cx="10402956" cy="4817166"/>
          </a:xfrm>
        </p:spPr>
        <p:txBody>
          <a:bodyPr>
            <a:noAutofit/>
          </a:bodyPr>
          <a:lstStyle/>
          <a:p>
            <a:pPr algn="just">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Course Category: Department Core (DC)                     Pre-requisite Subject: NIL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Contact Hours/Week: Lecture: 3, Tutorial: 1, Practical: 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Number of Credits: 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Course Assessment Methods: </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Continuous assessment through tutorials, attendance, home assignments, quizzes, practical work, record, viva voce and Three Minor tests and One Major Theory &amp; Practical Examination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84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289E-2D0B-455D-8DCF-5FD8A9933AA5}"/>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VOICE AND VIDEO CONFERENCING</a:t>
            </a:r>
            <a:endParaRPr lang="en-IN" sz="4000" b="1" dirty="0"/>
          </a:p>
        </p:txBody>
      </p:sp>
      <p:sp>
        <p:nvSpPr>
          <p:cNvPr id="3" name="Content Placeholder 2">
            <a:extLst>
              <a:ext uri="{FF2B5EF4-FFF2-40B4-BE49-F238E27FC236}">
                <a16:creationId xmlns:a16="http://schemas.microsoft.com/office/drawing/2014/main" id="{AE61C5D4-136E-4139-A8A1-5B803A27F900}"/>
              </a:ext>
            </a:extLst>
          </p:cNvPr>
          <p:cNvSpPr>
            <a:spLocks noGrp="1"/>
          </p:cNvSpPr>
          <p:nvPr>
            <p:ph idx="1"/>
          </p:nvPr>
        </p:nvSpPr>
        <p:spPr>
          <a:xfrm>
            <a:off x="838200" y="1825624"/>
            <a:ext cx="10515600" cy="4939159"/>
          </a:xfrm>
        </p:spPr>
        <p:txBody>
          <a:bodyPr>
            <a:normAutofit/>
          </a:bodyPr>
          <a:lstStyle/>
          <a:p>
            <a:pPr marL="0" indent="0" algn="just">
              <a:buNone/>
            </a:pPr>
            <a:r>
              <a:rPr lang="en-IN" sz="1800" b="0" i="0" u="none" strike="noStrike" baseline="0" dirty="0">
                <a:latin typeface="Palatino-Roman"/>
              </a:rPr>
              <a:t> </a:t>
            </a:r>
            <a:r>
              <a:rPr lang="en-IN" sz="2000" b="0" i="0" u="none" strike="noStrike" baseline="0" dirty="0">
                <a:latin typeface="Times New Roman" panose="02020603050405020304" pitchFamily="18" charset="0"/>
                <a:cs typeface="Times New Roman" panose="02020603050405020304" pitchFamily="18" charset="0"/>
              </a:rPr>
              <a:t>A step beyond written messages is by adding voice and videoconferencing to our kit of communication tools. Three programs for this are  </a:t>
            </a:r>
            <a:r>
              <a:rPr lang="en-IN" sz="2000" b="1" i="0" u="none" strike="noStrike" baseline="0" dirty="0">
                <a:latin typeface="Times New Roman" panose="02020603050405020304" pitchFamily="18" charset="0"/>
                <a:cs typeface="Times New Roman" panose="02020603050405020304" pitchFamily="18" charset="0"/>
              </a:rPr>
              <a:t>Microsoft NetMeeting, Netscape Conference, and CU-</a:t>
            </a:r>
            <a:r>
              <a:rPr lang="en-IN" sz="2000" b="1" i="0" u="none" strike="noStrike" baseline="0" dirty="0" err="1">
                <a:latin typeface="Times New Roman" panose="02020603050405020304" pitchFamily="18" charset="0"/>
                <a:cs typeface="Times New Roman" panose="02020603050405020304" pitchFamily="18" charset="0"/>
              </a:rPr>
              <a:t>SeeMe</a:t>
            </a:r>
            <a:r>
              <a:rPr lang="en-IN" sz="2000" b="1" i="0" u="none" strike="noStrike" baseline="0" dirty="0">
                <a:latin typeface="Times New Roman" panose="02020603050405020304" pitchFamily="18" charset="0"/>
                <a:cs typeface="Times New Roman" panose="02020603050405020304" pitchFamily="18" charset="0"/>
              </a:rPr>
              <a:t>.</a:t>
            </a:r>
            <a:r>
              <a:rPr lang="en-IN" sz="2000" b="1" u="none" strike="noStrike" baseline="0" dirty="0">
                <a:latin typeface="Times New Roman" panose="02020603050405020304" pitchFamily="18" charset="0"/>
                <a:cs typeface="Times New Roman" panose="02020603050405020304" pitchFamily="18" charset="0"/>
              </a:rPr>
              <a:t> </a:t>
            </a:r>
          </a:p>
          <a:p>
            <a:pPr marL="0" indent="0" algn="just">
              <a:buNone/>
            </a:pPr>
            <a:endParaRPr lang="en-IN" sz="2000" b="1" u="none" strike="noStrike" baseline="0" dirty="0">
              <a:latin typeface="Times New Roman" panose="02020603050405020304" pitchFamily="18" charset="0"/>
              <a:cs typeface="Times New Roman" panose="02020603050405020304" pitchFamily="18" charset="0"/>
            </a:endParaRPr>
          </a:p>
          <a:p>
            <a:pPr algn="just"/>
            <a:r>
              <a:rPr lang="en-IN" sz="2000" b="1" u="none" strike="noStrike" baseline="0" dirty="0">
                <a:latin typeface="Times New Roman" panose="02020603050405020304" pitchFamily="18" charset="0"/>
                <a:cs typeface="Times New Roman" panose="02020603050405020304" pitchFamily="18" charset="0"/>
              </a:rPr>
              <a:t>Voice conferencing </a:t>
            </a:r>
            <a:r>
              <a:rPr lang="en-IN" sz="2000" b="0" u="none" strike="noStrike" baseline="0" dirty="0">
                <a:latin typeface="Times New Roman" panose="02020603050405020304" pitchFamily="18" charset="0"/>
                <a:cs typeface="Times New Roman" panose="02020603050405020304" pitchFamily="18" charset="0"/>
              </a:rPr>
              <a:t>is </a:t>
            </a:r>
            <a:r>
              <a:rPr lang="en-IN" sz="2000" b="1" u="none" strike="noStrike" baseline="0" dirty="0">
                <a:latin typeface="Times New Roman" panose="02020603050405020304" pitchFamily="18" charset="0"/>
                <a:cs typeface="Times New Roman" panose="02020603050405020304" pitchFamily="18" charset="0"/>
              </a:rPr>
              <a:t>talking </a:t>
            </a:r>
            <a:r>
              <a:rPr lang="en-IN" sz="2000" b="0" u="none" strike="noStrike" baseline="0" dirty="0">
                <a:latin typeface="Times New Roman" panose="02020603050405020304" pitchFamily="18" charset="0"/>
                <a:cs typeface="Times New Roman" panose="02020603050405020304" pitchFamily="18" charset="0"/>
              </a:rPr>
              <a:t>to another person via the </a:t>
            </a:r>
            <a:r>
              <a:rPr lang="en-IN" sz="2000" b="1" u="none" strike="noStrike" baseline="0" dirty="0">
                <a:latin typeface="Times New Roman" panose="02020603050405020304" pitchFamily="18" charset="0"/>
                <a:cs typeface="Times New Roman" panose="02020603050405020304" pitchFamily="18" charset="0"/>
              </a:rPr>
              <a:t>microphone and speakers </a:t>
            </a:r>
            <a:r>
              <a:rPr lang="en-IN" sz="2000" b="0" u="none" strike="noStrike" baseline="0" dirty="0">
                <a:latin typeface="Times New Roman" panose="02020603050405020304" pitchFamily="18" charset="0"/>
                <a:cs typeface="Times New Roman" panose="02020603050405020304" pitchFamily="18" charset="0"/>
              </a:rPr>
              <a:t>connected to your computer. </a:t>
            </a:r>
          </a:p>
          <a:p>
            <a:pPr algn="just"/>
            <a:endParaRPr lang="en-IN" sz="2000" b="0" u="none" strike="noStrike" baseline="0" dirty="0">
              <a:latin typeface="Times New Roman" panose="02020603050405020304" pitchFamily="18" charset="0"/>
              <a:cs typeface="Times New Roman" panose="02020603050405020304" pitchFamily="18" charset="0"/>
            </a:endParaRPr>
          </a:p>
          <a:p>
            <a:pPr algn="just"/>
            <a:r>
              <a:rPr lang="en-IN" sz="2000" b="1" u="none" strike="noStrike" baseline="0" dirty="0">
                <a:latin typeface="Times New Roman" panose="02020603050405020304" pitchFamily="18" charset="0"/>
                <a:cs typeface="Times New Roman" panose="02020603050405020304" pitchFamily="18" charset="0"/>
              </a:rPr>
              <a:t>Videoconferencing</a:t>
            </a:r>
            <a:r>
              <a:rPr lang="en-IN" sz="2000" b="0" u="none" strike="noStrike" baseline="0" dirty="0">
                <a:latin typeface="Times New Roman" panose="02020603050405020304" pitchFamily="18" charset="0"/>
                <a:cs typeface="Times New Roman" panose="02020603050405020304" pitchFamily="18" charset="0"/>
              </a:rPr>
              <a:t> is </a:t>
            </a:r>
            <a:r>
              <a:rPr lang="en-IN" sz="2000" b="1" u="none" strike="noStrike" baseline="0" dirty="0">
                <a:latin typeface="Times New Roman" panose="02020603050405020304" pitchFamily="18" charset="0"/>
                <a:cs typeface="Times New Roman" panose="02020603050405020304" pitchFamily="18" charset="0"/>
              </a:rPr>
              <a:t>sending our image and voic</a:t>
            </a:r>
            <a:r>
              <a:rPr lang="en-IN" sz="2000" b="0" u="none" strike="noStrike" baseline="0" dirty="0">
                <a:latin typeface="Times New Roman" panose="02020603050405020304" pitchFamily="18" charset="0"/>
                <a:cs typeface="Times New Roman" panose="02020603050405020304" pitchFamily="18" charset="0"/>
              </a:rPr>
              <a:t>e to one or more other people, through the </a:t>
            </a:r>
            <a:r>
              <a:rPr lang="en-IN" sz="2000" b="1" u="none" strike="noStrike" baseline="0" dirty="0">
                <a:latin typeface="Times New Roman" panose="02020603050405020304" pitchFamily="18" charset="0"/>
                <a:cs typeface="Times New Roman" panose="02020603050405020304" pitchFamily="18" charset="0"/>
              </a:rPr>
              <a:t>camera and microphone </a:t>
            </a:r>
            <a:r>
              <a:rPr lang="en-IN" sz="2000" b="0" u="none" strike="noStrike" baseline="0" dirty="0">
                <a:latin typeface="Times New Roman" panose="02020603050405020304" pitchFamily="18" charset="0"/>
                <a:cs typeface="Times New Roman" panose="02020603050405020304" pitchFamily="18" charset="0"/>
              </a:rPr>
              <a:t>attached to computer, and receiving pictures and voices back. </a:t>
            </a:r>
          </a:p>
          <a:p>
            <a:pPr algn="just"/>
            <a:endParaRPr lang="en-IN" sz="2000" b="0" u="none" strike="noStrike" baseline="0" dirty="0">
              <a:latin typeface="Times New Roman" panose="02020603050405020304" pitchFamily="18" charset="0"/>
              <a:cs typeface="Times New Roman" panose="02020603050405020304" pitchFamily="18" charset="0"/>
            </a:endParaRPr>
          </a:p>
          <a:p>
            <a:pPr algn="just"/>
            <a:r>
              <a:rPr lang="en-IN" sz="2000" b="1" i="0" u="none" strike="noStrike" baseline="0" dirty="0">
                <a:latin typeface="Times New Roman" panose="02020603050405020304" pitchFamily="18" charset="0"/>
                <a:cs typeface="Times New Roman" panose="02020603050405020304" pitchFamily="18" charset="0"/>
              </a:rPr>
              <a:t>Need for  Conferencing</a:t>
            </a: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Conferencing is becoming a popular </a:t>
            </a:r>
            <a:r>
              <a:rPr lang="en-US" sz="2000" b="1" i="0" u="none" strike="noStrike" baseline="0" dirty="0">
                <a:latin typeface="Times New Roman" panose="02020603050405020304" pitchFamily="18" charset="0"/>
                <a:cs typeface="Times New Roman" panose="02020603050405020304" pitchFamily="18" charset="0"/>
              </a:rPr>
              <a:t>business application</a:t>
            </a:r>
            <a:r>
              <a:rPr lang="en-US" sz="2000" b="0" i="0" u="none" strike="noStrike" baseline="0" dirty="0">
                <a:latin typeface="Times New Roman" panose="02020603050405020304" pitchFamily="18" charset="0"/>
                <a:cs typeface="Times New Roman" panose="02020603050405020304" pitchFamily="18" charset="0"/>
              </a:rPr>
              <a:t>, to connect a main office with   telecommuters, to </a:t>
            </a:r>
            <a:r>
              <a:rPr lang="en-US" sz="2000" b="1" i="0" u="none" strike="noStrike" baseline="0" dirty="0">
                <a:latin typeface="Times New Roman" panose="02020603050405020304" pitchFamily="18" charset="0"/>
                <a:cs typeface="Times New Roman" panose="02020603050405020304" pitchFamily="18" charset="0"/>
              </a:rPr>
              <a:t>meet with customers without incurring travel costs and time</a:t>
            </a:r>
            <a:r>
              <a:rPr lang="en-US" sz="2000" b="0" i="0" u="none" strike="noStrike" baseline="0" dirty="0">
                <a:latin typeface="Times New Roman" panose="02020603050405020304" pitchFamily="18" charset="0"/>
                <a:cs typeface="Times New Roman" panose="02020603050405020304" pitchFamily="18" charset="0"/>
              </a:rPr>
              <a:t>, and to keep branch offices around the world in visual contact with each other.</a:t>
            </a:r>
          </a:p>
          <a:p>
            <a:pPr marL="0" indent="0" algn="just">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8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289E-2D0B-455D-8DCF-5FD8A9933AA5}"/>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VOICE AND VIDEO CONFERENCING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AE61C5D4-136E-4139-A8A1-5B803A27F900}"/>
              </a:ext>
            </a:extLst>
          </p:cNvPr>
          <p:cNvSpPr>
            <a:spLocks noGrp="1"/>
          </p:cNvSpPr>
          <p:nvPr>
            <p:ph idx="1"/>
          </p:nvPr>
        </p:nvSpPr>
        <p:spPr>
          <a:xfrm>
            <a:off x="838200" y="1544715"/>
            <a:ext cx="10515600" cy="4632248"/>
          </a:xfrm>
        </p:spPr>
        <p:txBody>
          <a:bodyPr>
            <a:normAutofit/>
          </a:bodyPr>
          <a:lstStyle/>
          <a:p>
            <a:pPr algn="just"/>
            <a:r>
              <a:rPr lang="en-IN" sz="2000" b="1" i="0" u="none" strike="noStrike" baseline="0" dirty="0">
                <a:latin typeface="Times New Roman" panose="02020603050405020304" pitchFamily="18" charset="0"/>
                <a:cs typeface="Times New Roman" panose="02020603050405020304" pitchFamily="18" charset="0"/>
              </a:rPr>
              <a:t>Limitations of video Conferencing</a:t>
            </a:r>
          </a:p>
          <a:p>
            <a:pPr algn="just"/>
            <a:endParaRPr lang="en-IN" sz="2000" b="1" i="0"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Does the person you want to talk to have a </a:t>
            </a:r>
            <a:r>
              <a:rPr lang="en-US" sz="2000" b="1" dirty="0">
                <a:latin typeface="Times New Roman" panose="02020603050405020304" pitchFamily="18" charset="0"/>
                <a:cs typeface="Times New Roman" panose="02020603050405020304" pitchFamily="18" charset="0"/>
              </a:rPr>
              <a:t>computer and the hardware and </a:t>
            </a:r>
            <a:r>
              <a:rPr lang="en-IN" sz="2000" b="1" dirty="0">
                <a:latin typeface="Times New Roman" panose="02020603050405020304" pitchFamily="18" charset="0"/>
                <a:cs typeface="Times New Roman" panose="02020603050405020304" pitchFamily="18" charset="0"/>
              </a:rPr>
              <a:t>software required </a:t>
            </a:r>
            <a:r>
              <a:rPr lang="en-IN" sz="2000" dirty="0">
                <a:latin typeface="Times New Roman" panose="02020603050405020304" pitchFamily="18" charset="0"/>
                <a:cs typeface="Times New Roman" panose="02020603050405020304" pitchFamily="18" charset="0"/>
              </a:rPr>
              <a:t>for conferencing?</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 computer isn’t as portable as cellular phone; will this </a:t>
            </a:r>
            <a:r>
              <a:rPr lang="en-US" sz="2000" b="1" dirty="0">
                <a:latin typeface="Times New Roman" panose="02020603050405020304" pitchFamily="18" charset="0"/>
                <a:cs typeface="Times New Roman" panose="02020603050405020304" pitchFamily="18" charset="0"/>
              </a:rPr>
              <a:t>lack of </a:t>
            </a:r>
            <a:r>
              <a:rPr lang="en-IN" sz="2000" b="1" dirty="0">
                <a:latin typeface="Times New Roman" panose="02020603050405020304" pitchFamily="18" charset="0"/>
                <a:cs typeface="Times New Roman" panose="02020603050405020304" pitchFamily="18" charset="0"/>
              </a:rPr>
              <a:t>portability </a:t>
            </a:r>
            <a:r>
              <a:rPr lang="en-IN" sz="2000" dirty="0">
                <a:latin typeface="Times New Roman" panose="02020603050405020304" pitchFamily="18" charset="0"/>
                <a:cs typeface="Times New Roman" panose="02020603050405020304" pitchFamily="18" charset="0"/>
              </a:rPr>
              <a:t>affect our conferencing?</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Since both parties have to be using their computers at the same time, how will </a:t>
            </a:r>
            <a:r>
              <a:rPr lang="en-IN" sz="2000" dirty="0">
                <a:latin typeface="Times New Roman" panose="02020603050405020304" pitchFamily="18" charset="0"/>
                <a:cs typeface="Times New Roman" panose="02020603050405020304" pitchFamily="18" charset="0"/>
              </a:rPr>
              <a:t>we </a:t>
            </a:r>
            <a:r>
              <a:rPr lang="en-IN" sz="2000" b="1" dirty="0">
                <a:latin typeface="Times New Roman" panose="02020603050405020304" pitchFamily="18" charset="0"/>
                <a:cs typeface="Times New Roman" panose="02020603050405020304" pitchFamily="18" charset="0"/>
              </a:rPr>
              <a:t>schedule our conversation?</a:t>
            </a:r>
            <a:endParaRPr lang="en-US" sz="2000" b="1" dirty="0">
              <a:latin typeface="Times New Roman" panose="02020603050405020304" pitchFamily="18" charset="0"/>
              <a:cs typeface="Times New Roman" panose="02020603050405020304" pitchFamily="18" charset="0"/>
            </a:endParaRPr>
          </a:p>
          <a:p>
            <a:pPr algn="just"/>
            <a:endParaRPr lang="en-IN" sz="20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68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289E-2D0B-455D-8DCF-5FD8A9933AA5}"/>
              </a:ext>
            </a:extLst>
          </p:cNvPr>
          <p:cNvSpPr>
            <a:spLocks noGrp="1"/>
          </p:cNvSpPr>
          <p:nvPr>
            <p:ph type="title"/>
          </p:nvPr>
        </p:nvSpPr>
        <p:spPr>
          <a:xfrm>
            <a:off x="838200" y="365126"/>
            <a:ext cx="10515600" cy="620296"/>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VOICE AND VIDEO CONFERENCING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AE61C5D4-136E-4139-A8A1-5B803A27F900}"/>
              </a:ext>
            </a:extLst>
          </p:cNvPr>
          <p:cNvSpPr>
            <a:spLocks noGrp="1"/>
          </p:cNvSpPr>
          <p:nvPr>
            <p:ph idx="1"/>
          </p:nvPr>
        </p:nvSpPr>
        <p:spPr>
          <a:xfrm>
            <a:off x="838200" y="1260629"/>
            <a:ext cx="10515600" cy="4916334"/>
          </a:xfrm>
        </p:spPr>
        <p:txBody>
          <a:bodyPr>
            <a:normAutofit/>
          </a:bodyPr>
          <a:lstStyle/>
          <a:p>
            <a:pPr algn="just"/>
            <a:r>
              <a:rPr lang="en-IN" sz="2000" b="1" i="0" u="none" strike="noStrike" baseline="0" dirty="0" err="1">
                <a:latin typeface="Times New Roman" panose="02020603050405020304" pitchFamily="18" charset="0"/>
                <a:cs typeface="Times New Roman" panose="02020603050405020304" pitchFamily="18" charset="0"/>
              </a:rPr>
              <a:t>Equipments</a:t>
            </a:r>
            <a:r>
              <a:rPr lang="en-IN" sz="2000" b="1" i="0" u="none" strike="noStrike" baseline="0" dirty="0">
                <a:latin typeface="Times New Roman" panose="02020603050405020304" pitchFamily="18" charset="0"/>
                <a:cs typeface="Times New Roman" panose="02020603050405020304" pitchFamily="18" charset="0"/>
              </a:rPr>
              <a:t> required for Conferencing</a:t>
            </a:r>
          </a:p>
          <a:p>
            <a:pPr marL="0" indent="0" algn="just">
              <a:buNone/>
            </a:pPr>
            <a:endParaRPr lang="en-IN" sz="2000" b="1" i="0"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u="none" strike="noStrike" baseline="0" dirty="0">
                <a:latin typeface="Times New Roman" panose="02020603050405020304" pitchFamily="18" charset="0"/>
                <a:cs typeface="Times New Roman" panose="02020603050405020304" pitchFamily="18" charset="0"/>
              </a:rPr>
              <a:t>Conferencing Hardware</a:t>
            </a: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     Speakers, microphone, and a camera.</a:t>
            </a:r>
          </a:p>
          <a:p>
            <a:pPr marL="0" indent="0" algn="just">
              <a:buNone/>
            </a:pPr>
            <a:endParaRPr lang="en-US" sz="2000" b="0" i="0"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u="none" strike="noStrike" baseline="0" dirty="0">
                <a:latin typeface="Times New Roman" panose="02020603050405020304" pitchFamily="18" charset="0"/>
                <a:cs typeface="Times New Roman" panose="02020603050405020304" pitchFamily="18" charset="0"/>
              </a:rPr>
              <a:t>Conferencing Software</a:t>
            </a:r>
          </a:p>
          <a:p>
            <a:pPr algn="just">
              <a:buFont typeface="Wingdings" panose="05000000000000000000" pitchFamily="2" charset="2"/>
              <a:buChar char="Ø"/>
            </a:pPr>
            <a:endParaRPr lang="en-IN" sz="2000" b="1"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000" b="1" i="0" u="none" strike="noStrike" baseline="0" dirty="0">
                <a:latin typeface="Times New Roman" panose="02020603050405020304" pitchFamily="18" charset="0"/>
                <a:cs typeface="Times New Roman" panose="02020603050405020304" pitchFamily="18" charset="0"/>
              </a:rPr>
              <a:t>    Microsoft NetMeeting </a:t>
            </a:r>
            <a:r>
              <a:rPr lang="en-US" sz="2000" b="0" i="0" u="none" strike="noStrike" baseline="0" dirty="0">
                <a:latin typeface="Times New Roman" panose="02020603050405020304" pitchFamily="18" charset="0"/>
                <a:cs typeface="Times New Roman" panose="02020603050405020304" pitchFamily="18" charset="0"/>
              </a:rPr>
              <a:t>is included with </a:t>
            </a:r>
            <a:r>
              <a:rPr lang="en-US" sz="2000" b="1" i="0" u="none" strike="noStrike" baseline="0" dirty="0">
                <a:latin typeface="Times New Roman" panose="02020603050405020304" pitchFamily="18" charset="0"/>
                <a:cs typeface="Times New Roman" panose="02020603050405020304" pitchFamily="18" charset="0"/>
              </a:rPr>
              <a:t>Windows 98 and Internet Explorer 4</a:t>
            </a:r>
            <a:r>
              <a:rPr lang="en-US" sz="2000" b="0" i="0" u="none" strike="noStrike" baseline="0" dirty="0">
                <a:latin typeface="Times New Roman" panose="02020603050405020304" pitchFamily="18" charset="0"/>
                <a:cs typeface="Times New Roman" panose="02020603050405020304" pitchFamily="18" charset="0"/>
              </a:rPr>
              <a:t>.</a:t>
            </a: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Netscape Conference </a:t>
            </a:r>
            <a:r>
              <a:rPr lang="en-US" sz="2000" b="0" i="0" u="none" strike="noStrike" baseline="0" dirty="0">
                <a:latin typeface="Times New Roman" panose="02020603050405020304" pitchFamily="18" charset="0"/>
                <a:cs typeface="Times New Roman" panose="02020603050405020304" pitchFamily="18" charset="0"/>
              </a:rPr>
              <a:t>is included </a:t>
            </a:r>
            <a:r>
              <a:rPr lang="en-IN" sz="2000" b="0" i="0" u="none" strike="noStrike" baseline="0" dirty="0">
                <a:latin typeface="Times New Roman" panose="02020603050405020304" pitchFamily="18" charset="0"/>
                <a:cs typeface="Times New Roman" panose="02020603050405020304" pitchFamily="18" charset="0"/>
              </a:rPr>
              <a:t>with </a:t>
            </a:r>
            <a:r>
              <a:rPr lang="en-IN" sz="2000" b="1" i="0" u="none" strike="noStrike" baseline="0" dirty="0">
                <a:latin typeface="Times New Roman" panose="02020603050405020304" pitchFamily="18" charset="0"/>
                <a:cs typeface="Times New Roman" panose="02020603050405020304" pitchFamily="18" charset="0"/>
              </a:rPr>
              <a:t>Netscape Communicator</a:t>
            </a:r>
          </a:p>
          <a:p>
            <a:pPr marL="0" indent="0" algn="just">
              <a:buNone/>
            </a:pPr>
            <a:r>
              <a:rPr lang="en-US" sz="1800" b="1" i="0" u="none" strike="noStrike" baseline="0" dirty="0">
                <a:latin typeface="Palatino-Roman"/>
              </a:rPr>
              <a:t>     CU-</a:t>
            </a:r>
            <a:r>
              <a:rPr lang="en-US" sz="1800" b="1" i="0" u="none" strike="noStrike" baseline="0" dirty="0" err="1">
                <a:latin typeface="Palatino-Roman"/>
              </a:rPr>
              <a:t>SeeMe</a:t>
            </a:r>
            <a:r>
              <a:rPr lang="en-US" sz="1800" b="0" i="0" u="none" strike="noStrike" baseline="0" dirty="0">
                <a:latin typeface="Palatino-Roman"/>
              </a:rPr>
              <a:t>  from </a:t>
            </a:r>
            <a:r>
              <a:rPr lang="en-US" sz="1800" b="1" i="0" u="none" strike="noStrike" baseline="0" dirty="0">
                <a:latin typeface="Palatino-Roman"/>
              </a:rPr>
              <a:t>White Pine Software</a:t>
            </a:r>
            <a:endParaRPr lang="en-IN" sz="2000" b="1" i="0"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3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C027-D1BE-4DD7-917D-C2494B24023A}"/>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UNIT-II</a:t>
            </a:r>
          </a:p>
        </p:txBody>
      </p:sp>
      <p:sp>
        <p:nvSpPr>
          <p:cNvPr id="3" name="Content Placeholder 2">
            <a:extLst>
              <a:ext uri="{FF2B5EF4-FFF2-40B4-BE49-F238E27FC236}">
                <a16:creationId xmlns:a16="http://schemas.microsoft.com/office/drawing/2014/main" id="{DCE6DBA2-3BF3-4B47-B60F-6022593E3A8F}"/>
              </a:ext>
            </a:extLst>
          </p:cNvPr>
          <p:cNvSpPr>
            <a:spLocks noGrp="1"/>
          </p:cNvSpPr>
          <p:nvPr>
            <p:ph idx="1"/>
          </p:nvPr>
        </p:nvSpPr>
        <p:spPr/>
        <p:txBody>
          <a:bodyPr/>
          <a:lstStyle/>
          <a:p>
            <a:pPr marL="0" indent="0" algn="jus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Core JAVA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Introduction, Operator, Data type, Variable, Arrays, Control Statements, Methods &amp; Classes, Inheritance, Package and Interface,</a:t>
            </a: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Exception Handling, Multithread Programming, I/O, JAVA Applet</a:t>
            </a:r>
            <a:r>
              <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String Handling, Networking, Event Handling, Introduction to AWT, AWT Controls, Layout Managers.</a:t>
            </a:r>
          </a:p>
          <a:p>
            <a:endParaRPr lang="en-IN" dirty="0"/>
          </a:p>
        </p:txBody>
      </p:sp>
    </p:spTree>
    <p:extLst>
      <p:ext uri="{BB962C8B-B14F-4D97-AF65-F5344CB8AC3E}">
        <p14:creationId xmlns:p14="http://schemas.microsoft.com/office/powerpoint/2010/main" val="178692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a:xfrm>
            <a:off x="445506" y="365125"/>
            <a:ext cx="10908294" cy="1325563"/>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3F3ED6A9-0836-41B2-8B2C-45BECEF834B1}"/>
              </a:ext>
            </a:extLst>
          </p:cNvPr>
          <p:cNvSpPr>
            <a:spLocks noGrp="1" noChangeArrowheads="1"/>
          </p:cNvSpPr>
          <p:nvPr>
            <p:ph idx="1"/>
          </p:nvPr>
        </p:nvSpPr>
        <p:spPr bwMode="auto">
          <a:xfrm>
            <a:off x="445506" y="1551563"/>
            <a:ext cx="1100989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Java is a </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programming language</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 </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platform</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Java is a </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high level, robust, object-oriented and secure programming language</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Java was developed by </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Sun Microsystems  </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(which is now the subsidiary of Oracle) in the year </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1995</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James Gosling </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known as the father of Java. Before Java, its name was</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Oak</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Since Oak was  already a </a:t>
            </a:r>
            <a:r>
              <a:rPr kumimoji="0" lang="en-US" altLang="en-US" sz="20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registered company</a:t>
            </a:r>
            <a:r>
              <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 James Gosling and his team changed the Oak name to Java.</a:t>
            </a:r>
          </a:p>
          <a:p>
            <a:pPr algn="just">
              <a:lnSpc>
                <a:spcPct val="100000"/>
              </a:lnSpc>
            </a:pPr>
            <a:r>
              <a:rPr lang="en-US" sz="2000" b="1" dirty="0">
                <a:latin typeface="Times New Roman" panose="02020603050405020304" pitchFamily="18" charset="0"/>
                <a:cs typeface="Times New Roman" panose="02020603050405020304" pitchFamily="18" charset="0"/>
              </a:rPr>
              <a:t>Platform</a:t>
            </a:r>
            <a:r>
              <a:rPr lang="en-US" sz="2000" dirty="0">
                <a:latin typeface="Times New Roman" panose="02020603050405020304" pitchFamily="18" charset="0"/>
                <a:cs typeface="Times New Roman" panose="02020603050405020304" pitchFamily="18" charset="0"/>
              </a:rPr>
              <a:t>: Any </a:t>
            </a:r>
            <a:r>
              <a:rPr lang="en-US" sz="2000" b="1" dirty="0">
                <a:latin typeface="Times New Roman" panose="02020603050405020304" pitchFamily="18" charset="0"/>
                <a:cs typeface="Times New Roman" panose="02020603050405020304" pitchFamily="18" charset="0"/>
              </a:rPr>
              <a:t>hardware or software environment </a:t>
            </a:r>
            <a:r>
              <a:rPr lang="en-US" sz="2000" dirty="0">
                <a:latin typeface="Times New Roman" panose="02020603050405020304" pitchFamily="18" charset="0"/>
                <a:cs typeface="Times New Roman" panose="02020603050405020304" pitchFamily="18" charset="0"/>
              </a:rPr>
              <a:t>in which a program runs, is known as a </a:t>
            </a:r>
            <a:r>
              <a:rPr lang="en-US" sz="2000" b="1" dirty="0">
                <a:latin typeface="Times New Roman" panose="02020603050405020304" pitchFamily="18" charset="0"/>
                <a:cs typeface="Times New Roman" panose="02020603050405020304" pitchFamily="18" charset="0"/>
              </a:rPr>
              <a:t>platform</a:t>
            </a:r>
            <a:r>
              <a:rPr lang="en-US" sz="2000" dirty="0">
                <a:latin typeface="Times New Roman" panose="02020603050405020304" pitchFamily="18" charset="0"/>
                <a:cs typeface="Times New Roman" panose="02020603050405020304" pitchFamily="18" charset="0"/>
              </a:rPr>
              <a:t>. Since Java has a runtime environment (</a:t>
            </a:r>
            <a:r>
              <a:rPr lang="en-US" sz="2000" b="1" dirty="0">
                <a:latin typeface="Times New Roman" panose="02020603050405020304" pitchFamily="18" charset="0"/>
                <a:cs typeface="Times New Roman" panose="02020603050405020304" pitchFamily="18" charset="0"/>
              </a:rPr>
              <a:t>JRE) and API, it is called a platform</a:t>
            </a:r>
            <a:r>
              <a:rPr lang="en-US" sz="2000" dirty="0">
                <a:latin typeface="Times New Roman" panose="02020603050405020304" pitchFamily="18" charset="0"/>
                <a:cs typeface="Times New Roman" panose="02020603050405020304" pitchFamily="18" charset="0"/>
              </a:rPr>
              <a:t>.</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027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                                          </a:t>
            </a:r>
            <a:r>
              <a:rPr lang="en-IN" sz="2000" b="1" dirty="0" err="1">
                <a:latin typeface="Times New Roman" panose="02020603050405020304" pitchFamily="18" charset="0"/>
                <a:cs typeface="Times New Roman" panose="02020603050405020304" pitchFamily="18" charset="0"/>
              </a:rPr>
              <a:t>contd</a:t>
            </a:r>
            <a:r>
              <a:rPr lang="en-IN" sz="2000" b="1" dirty="0">
                <a:latin typeface="Times New Roman" panose="02020603050405020304" pitchFamily="18"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FF2BD0B4-8A03-40D8-876B-F5FAF45585DB}"/>
              </a:ext>
            </a:extLst>
          </p:cNvPr>
          <p:cNvSpPr>
            <a:spLocks noGrp="1"/>
          </p:cNvSpPr>
          <p:nvPr>
            <p:ph idx="1"/>
          </p:nvPr>
        </p:nvSpPr>
        <p:spPr/>
        <p:txBody>
          <a:bodyPr>
            <a:normAutofit/>
          </a:bodyPr>
          <a:lstStyle/>
          <a:p>
            <a:pPr marL="0" indent="0" algn="just">
              <a:buNone/>
            </a:pPr>
            <a:r>
              <a:rPr lang="en-IN" sz="2000" b="1" i="0" dirty="0">
                <a:solidFill>
                  <a:srgbClr val="000000"/>
                </a:solidFill>
                <a:effectLst/>
                <a:latin typeface="Times New Roman" panose="02020603050405020304" pitchFamily="18" charset="0"/>
                <a:cs typeface="Times New Roman" panose="02020603050405020304" pitchFamily="18" charset="0"/>
              </a:rPr>
              <a:t>Java applications</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According to Sun, 3 billion devices run Java. There are many devices where Java is currently used. Some of them are </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Desktop Applications </a:t>
            </a:r>
            <a:r>
              <a:rPr lang="en-IN" sz="2000" b="0" i="0" dirty="0">
                <a:solidFill>
                  <a:srgbClr val="000000"/>
                </a:solidFill>
                <a:effectLst/>
                <a:latin typeface="Times New Roman" panose="02020603050405020304" pitchFamily="18" charset="0"/>
                <a:cs typeface="Times New Roman" panose="02020603050405020304" pitchFamily="18" charset="0"/>
              </a:rPr>
              <a:t>such as acrobat reader, media player, antivirus, etc.</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Web Applications </a:t>
            </a:r>
            <a:r>
              <a:rPr lang="en-IN" sz="2000" b="0" i="0" dirty="0">
                <a:solidFill>
                  <a:srgbClr val="000000"/>
                </a:solidFill>
                <a:effectLst/>
                <a:latin typeface="Times New Roman" panose="02020603050405020304" pitchFamily="18" charset="0"/>
                <a:cs typeface="Times New Roman" panose="02020603050405020304" pitchFamily="18" charset="0"/>
              </a:rPr>
              <a:t>such as irctc.co.in, javatpoint.com, etc.</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Enterprise Applications</a:t>
            </a:r>
            <a:r>
              <a:rPr lang="en-IN" sz="2000" b="0" i="0" dirty="0">
                <a:solidFill>
                  <a:srgbClr val="000000"/>
                </a:solidFill>
                <a:effectLst/>
                <a:latin typeface="Times New Roman" panose="02020603050405020304" pitchFamily="18" charset="0"/>
                <a:cs typeface="Times New Roman" panose="02020603050405020304" pitchFamily="18" charset="0"/>
              </a:rPr>
              <a:t> such as banking applications.</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Mobile</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Embedded System</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Smart Card</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Robotics</a:t>
            </a:r>
          </a:p>
          <a:p>
            <a:pPr algn="just"/>
            <a:r>
              <a:rPr lang="en-IN" sz="2000" b="1" i="0" dirty="0">
                <a:solidFill>
                  <a:srgbClr val="000000"/>
                </a:solidFill>
                <a:effectLst/>
                <a:latin typeface="Times New Roman" panose="02020603050405020304" pitchFamily="18" charset="0"/>
                <a:cs typeface="Times New Roman" panose="02020603050405020304" pitchFamily="18" charset="0"/>
              </a:rPr>
              <a:t>Games, etc.</a:t>
            </a:r>
          </a:p>
          <a:p>
            <a:endParaRPr lang="en-IN" dirty="0"/>
          </a:p>
        </p:txBody>
      </p:sp>
    </p:spTree>
    <p:extLst>
      <p:ext uri="{BB962C8B-B14F-4D97-AF65-F5344CB8AC3E}">
        <p14:creationId xmlns:p14="http://schemas.microsoft.com/office/powerpoint/2010/main" val="245698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a:xfrm>
            <a:off x="838200" y="365125"/>
            <a:ext cx="10515600" cy="844839"/>
          </a:xfrm>
        </p:spPr>
        <p:txBody>
          <a:bodyPr>
            <a:noAutofit/>
          </a:bodyPr>
          <a:lstStyle/>
          <a:p>
            <a:r>
              <a:rPr lang="en-IN" sz="4000" b="1" dirty="0">
                <a:latin typeface="Times New Roman" panose="02020603050405020304" pitchFamily="18" charset="0"/>
                <a:cs typeface="Times New Roman" panose="02020603050405020304" pitchFamily="18" charset="0"/>
              </a:rPr>
              <a:t>INTRODUCTION                                          </a:t>
            </a:r>
            <a:r>
              <a:rPr lang="en-IN" sz="2000" b="1" dirty="0" err="1">
                <a:latin typeface="Times New Roman" panose="02020603050405020304" pitchFamily="18" charset="0"/>
                <a:cs typeface="Times New Roman" panose="02020603050405020304" pitchFamily="18" charset="0"/>
              </a:rPr>
              <a:t>contd</a:t>
            </a:r>
            <a:r>
              <a:rPr lang="en-IN" sz="2000" b="1" dirty="0">
                <a:latin typeface="Times New Roman" panose="02020603050405020304" pitchFamily="18"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FF2BD0B4-8A03-40D8-876B-F5FAF45585DB}"/>
              </a:ext>
            </a:extLst>
          </p:cNvPr>
          <p:cNvSpPr>
            <a:spLocks noGrp="1"/>
          </p:cNvSpPr>
          <p:nvPr>
            <p:ph idx="1"/>
          </p:nvPr>
        </p:nvSpPr>
        <p:spPr>
          <a:xfrm>
            <a:off x="745837" y="1400751"/>
            <a:ext cx="10515600" cy="5457249"/>
          </a:xfrm>
        </p:spPr>
        <p:txBody>
          <a:bodyPr>
            <a:normAutofit fontScale="25000" lnSpcReduction="20000"/>
          </a:bodyPr>
          <a:lstStyle/>
          <a:p>
            <a:pPr marL="0" indent="0" algn="just">
              <a:buNone/>
            </a:pPr>
            <a:r>
              <a:rPr lang="en-US" sz="8000" b="1" i="0" dirty="0">
                <a:effectLst/>
                <a:latin typeface="Times New Roman" panose="02020603050405020304" pitchFamily="18" charset="0"/>
                <a:cs typeface="Times New Roman" panose="02020603050405020304" pitchFamily="18" charset="0"/>
              </a:rPr>
              <a:t>Types of Java Applications</a:t>
            </a:r>
          </a:p>
          <a:p>
            <a:pPr marL="0" indent="0" algn="just">
              <a:buNone/>
            </a:pPr>
            <a:r>
              <a:rPr lang="en-US" sz="8000" b="0" i="0" dirty="0">
                <a:effectLst/>
                <a:latin typeface="Times New Roman" panose="02020603050405020304" pitchFamily="18" charset="0"/>
                <a:cs typeface="Times New Roman" panose="02020603050405020304" pitchFamily="18" charset="0"/>
              </a:rPr>
              <a:t>There are mainly four types of applications that can be created using Java programming:</a:t>
            </a:r>
            <a:endParaRPr lang="en-US" sz="8000" b="1" i="0" dirty="0">
              <a:effectLst/>
              <a:latin typeface="Times New Roman" panose="02020603050405020304" pitchFamily="18" charset="0"/>
              <a:cs typeface="Times New Roman" panose="02020603050405020304" pitchFamily="18" charset="0"/>
            </a:endParaRPr>
          </a:p>
          <a:p>
            <a:pPr algn="just"/>
            <a:r>
              <a:rPr lang="en-US" sz="8000" b="1" i="0" dirty="0">
                <a:effectLst/>
                <a:latin typeface="Times New Roman" panose="02020603050405020304" pitchFamily="18" charset="0"/>
                <a:cs typeface="Times New Roman" panose="02020603050405020304" pitchFamily="18" charset="0"/>
              </a:rPr>
              <a:t>Standalone Application</a:t>
            </a:r>
          </a:p>
          <a:p>
            <a:pPr marL="0" indent="0" algn="just">
              <a:buNone/>
            </a:pPr>
            <a:r>
              <a:rPr lang="en-US" sz="8000" b="0" i="0" dirty="0">
                <a:effectLst/>
                <a:latin typeface="Times New Roman" panose="02020603050405020304" pitchFamily="18" charset="0"/>
                <a:cs typeface="Times New Roman" panose="02020603050405020304" pitchFamily="18" charset="0"/>
              </a:rPr>
              <a:t>Standalone applications are also known as </a:t>
            </a:r>
            <a:r>
              <a:rPr lang="en-US" sz="8000" b="1" i="0" dirty="0">
                <a:effectLst/>
                <a:latin typeface="Times New Roman" panose="02020603050405020304" pitchFamily="18" charset="0"/>
                <a:cs typeface="Times New Roman" panose="02020603050405020304" pitchFamily="18" charset="0"/>
              </a:rPr>
              <a:t>desktop applications or window-based applications.</a:t>
            </a:r>
            <a:r>
              <a:rPr lang="en-US" sz="8000" b="0" i="0" dirty="0">
                <a:effectLst/>
                <a:latin typeface="Times New Roman" panose="02020603050405020304" pitchFamily="18" charset="0"/>
                <a:cs typeface="Times New Roman" panose="02020603050405020304" pitchFamily="18" charset="0"/>
              </a:rPr>
              <a:t> Examples of standalone application are </a:t>
            </a:r>
            <a:r>
              <a:rPr lang="en-US" sz="8000" b="1" i="0" dirty="0">
                <a:effectLst/>
                <a:latin typeface="Times New Roman" panose="02020603050405020304" pitchFamily="18" charset="0"/>
                <a:cs typeface="Times New Roman" panose="02020603050405020304" pitchFamily="18" charset="0"/>
              </a:rPr>
              <a:t>Media player, antivirus, etc.</a:t>
            </a:r>
          </a:p>
          <a:p>
            <a:pPr marL="0" indent="0" algn="just">
              <a:buNone/>
            </a:pPr>
            <a:r>
              <a:rPr lang="en-US" sz="8000" b="1" i="0" dirty="0">
                <a:effectLst/>
                <a:latin typeface="Times New Roman" panose="02020603050405020304" pitchFamily="18" charset="0"/>
                <a:cs typeface="Times New Roman" panose="02020603050405020304" pitchFamily="18" charset="0"/>
              </a:rPr>
              <a:t>AWT and Swing </a:t>
            </a:r>
            <a:r>
              <a:rPr lang="en-US" sz="8000" b="0" i="0" dirty="0">
                <a:effectLst/>
                <a:latin typeface="Times New Roman" panose="02020603050405020304" pitchFamily="18" charset="0"/>
                <a:cs typeface="Times New Roman" panose="02020603050405020304" pitchFamily="18" charset="0"/>
              </a:rPr>
              <a:t>are used in Java for creating standalone applications.</a:t>
            </a:r>
          </a:p>
          <a:p>
            <a:pPr algn="just"/>
            <a:r>
              <a:rPr lang="en-US" sz="8000" b="1" i="0" dirty="0">
                <a:effectLst/>
                <a:latin typeface="Times New Roman" panose="02020603050405020304" pitchFamily="18" charset="0"/>
                <a:cs typeface="Times New Roman" panose="02020603050405020304" pitchFamily="18" charset="0"/>
              </a:rPr>
              <a:t>Web Application</a:t>
            </a:r>
          </a:p>
          <a:p>
            <a:pPr marL="0" indent="0" algn="just">
              <a:buNone/>
            </a:pPr>
            <a:r>
              <a:rPr lang="en-US" sz="8000" b="0" i="0" dirty="0">
                <a:effectLst/>
                <a:latin typeface="Times New Roman" panose="02020603050405020304" pitchFamily="18" charset="0"/>
                <a:cs typeface="Times New Roman" panose="02020603050405020304" pitchFamily="18" charset="0"/>
              </a:rPr>
              <a:t>An application </a:t>
            </a:r>
            <a:r>
              <a:rPr lang="en-US" sz="8000" i="0" dirty="0">
                <a:effectLst/>
                <a:latin typeface="Times New Roman" panose="02020603050405020304" pitchFamily="18" charset="0"/>
                <a:cs typeface="Times New Roman" panose="02020603050405020304" pitchFamily="18" charset="0"/>
              </a:rPr>
              <a:t>that</a:t>
            </a:r>
            <a:r>
              <a:rPr lang="en-US" sz="8000" b="1" i="0" dirty="0">
                <a:effectLst/>
                <a:latin typeface="Times New Roman" panose="02020603050405020304" pitchFamily="18" charset="0"/>
                <a:cs typeface="Times New Roman" panose="02020603050405020304" pitchFamily="18" charset="0"/>
              </a:rPr>
              <a:t> runs on the server side and creates a dynamic page </a:t>
            </a:r>
            <a:r>
              <a:rPr lang="en-US" sz="8000" b="0" i="0" dirty="0">
                <a:effectLst/>
                <a:latin typeface="Times New Roman" panose="02020603050405020304" pitchFamily="18" charset="0"/>
                <a:cs typeface="Times New Roman" panose="02020603050405020304" pitchFamily="18" charset="0"/>
              </a:rPr>
              <a:t>is called a web application. </a:t>
            </a:r>
            <a:endParaRPr lang="en-US" sz="8000" dirty="0">
              <a:latin typeface="Times New Roman" panose="02020603050405020304" pitchFamily="18" charset="0"/>
              <a:cs typeface="Times New Roman" panose="02020603050405020304" pitchFamily="18" charset="0"/>
            </a:endParaRPr>
          </a:p>
          <a:p>
            <a:pPr marL="0" indent="0" algn="just">
              <a:buNone/>
            </a:pPr>
            <a:r>
              <a:rPr lang="en-US" sz="8000" b="1"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Servlet</a:t>
            </a:r>
            <a:r>
              <a:rPr lang="en-US" sz="8000" b="1" i="0" dirty="0">
                <a:effectLst/>
                <a:latin typeface="Times New Roman" panose="02020603050405020304" pitchFamily="18" charset="0"/>
                <a:cs typeface="Times New Roman" panose="02020603050405020304" pitchFamily="18" charset="0"/>
              </a:rPr>
              <a:t>, </a:t>
            </a:r>
            <a:r>
              <a:rPr lang="en-US" sz="8000" b="1" i="0"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JSP</a:t>
            </a:r>
            <a:r>
              <a:rPr lang="en-US" sz="8000" b="1" i="0" dirty="0">
                <a:effectLst/>
                <a:latin typeface="Times New Roman" panose="02020603050405020304" pitchFamily="18" charset="0"/>
                <a:cs typeface="Times New Roman" panose="02020603050405020304" pitchFamily="18" charset="0"/>
              </a:rPr>
              <a:t>, </a:t>
            </a:r>
            <a:r>
              <a:rPr lang="en-US" sz="8000" b="1"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Struts</a:t>
            </a:r>
            <a:r>
              <a:rPr lang="en-US" sz="8000" b="1" i="0" dirty="0">
                <a:effectLst/>
                <a:latin typeface="Times New Roman" panose="02020603050405020304" pitchFamily="18" charset="0"/>
                <a:cs typeface="Times New Roman" panose="02020603050405020304" pitchFamily="18" charset="0"/>
              </a:rPr>
              <a:t>, </a:t>
            </a:r>
            <a:r>
              <a:rPr lang="en-US" sz="8000" b="1" i="0"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Spring</a:t>
            </a:r>
            <a:r>
              <a:rPr lang="en-US" sz="8000" b="1" i="0" dirty="0">
                <a:effectLst/>
                <a:latin typeface="Times New Roman" panose="02020603050405020304" pitchFamily="18" charset="0"/>
                <a:cs typeface="Times New Roman" panose="02020603050405020304" pitchFamily="18" charset="0"/>
              </a:rPr>
              <a:t>, </a:t>
            </a:r>
            <a:r>
              <a:rPr lang="en-US" sz="8000" b="1" i="0"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Hibernate</a:t>
            </a:r>
            <a:r>
              <a:rPr lang="en-US" sz="8000" b="1" i="0" dirty="0">
                <a:effectLst/>
                <a:latin typeface="Times New Roman" panose="02020603050405020304" pitchFamily="18" charset="0"/>
                <a:cs typeface="Times New Roman" panose="02020603050405020304" pitchFamily="18" charset="0"/>
              </a:rPr>
              <a:t>, </a:t>
            </a:r>
            <a:r>
              <a:rPr lang="en-US" sz="8000" b="1" i="0"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JSF</a:t>
            </a:r>
            <a:r>
              <a:rPr lang="en-US" sz="8000" b="1" i="0" dirty="0">
                <a:effectLst/>
                <a:latin typeface="Times New Roman" panose="02020603050405020304" pitchFamily="18" charset="0"/>
                <a:cs typeface="Times New Roman" panose="02020603050405020304" pitchFamily="18" charset="0"/>
              </a:rPr>
              <a:t>,</a:t>
            </a:r>
            <a:r>
              <a:rPr lang="en-US" sz="8000" b="0" i="0" dirty="0">
                <a:effectLst/>
                <a:latin typeface="Times New Roman" panose="02020603050405020304" pitchFamily="18" charset="0"/>
                <a:cs typeface="Times New Roman" panose="02020603050405020304" pitchFamily="18" charset="0"/>
              </a:rPr>
              <a:t> etc. technologies are used for creating web applications in Java.</a:t>
            </a:r>
          </a:p>
          <a:p>
            <a:pPr algn="just"/>
            <a:r>
              <a:rPr lang="en-US" sz="8000" b="0" i="0" dirty="0">
                <a:effectLst/>
                <a:latin typeface="Times New Roman" panose="02020603050405020304" pitchFamily="18" charset="0"/>
                <a:cs typeface="Times New Roman" panose="02020603050405020304" pitchFamily="18" charset="0"/>
              </a:rPr>
              <a:t> </a:t>
            </a:r>
            <a:r>
              <a:rPr lang="en-US" sz="8000" b="1" i="0" dirty="0">
                <a:effectLst/>
                <a:latin typeface="Times New Roman" panose="02020603050405020304" pitchFamily="18" charset="0"/>
                <a:cs typeface="Times New Roman" panose="02020603050405020304" pitchFamily="18" charset="0"/>
              </a:rPr>
              <a:t>Enterprise Application</a:t>
            </a:r>
          </a:p>
          <a:p>
            <a:pPr marL="0" indent="0" algn="just">
              <a:buNone/>
            </a:pPr>
            <a:r>
              <a:rPr lang="en-US" sz="8000" b="0" i="0" dirty="0">
                <a:effectLst/>
                <a:latin typeface="Times New Roman" panose="02020603050405020304" pitchFamily="18" charset="0"/>
                <a:cs typeface="Times New Roman" panose="02020603050405020304" pitchFamily="18" charset="0"/>
              </a:rPr>
              <a:t>An application that is </a:t>
            </a:r>
            <a:r>
              <a:rPr lang="en-US" sz="8000" b="1" i="0" dirty="0">
                <a:effectLst/>
                <a:latin typeface="Times New Roman" panose="02020603050405020304" pitchFamily="18" charset="0"/>
                <a:cs typeface="Times New Roman" panose="02020603050405020304" pitchFamily="18" charset="0"/>
              </a:rPr>
              <a:t>distributed in nature</a:t>
            </a:r>
            <a:r>
              <a:rPr lang="en-US" sz="8000" b="0" i="0" dirty="0">
                <a:effectLst/>
                <a:latin typeface="Times New Roman" panose="02020603050405020304" pitchFamily="18" charset="0"/>
                <a:cs typeface="Times New Roman" panose="02020603050405020304" pitchFamily="18" charset="0"/>
              </a:rPr>
              <a:t>, such as </a:t>
            </a:r>
            <a:r>
              <a:rPr lang="en-US" sz="8000" b="1" i="0" dirty="0">
                <a:effectLst/>
                <a:latin typeface="Times New Roman" panose="02020603050405020304" pitchFamily="18" charset="0"/>
                <a:cs typeface="Times New Roman" panose="02020603050405020304" pitchFamily="18" charset="0"/>
              </a:rPr>
              <a:t>banking applications</a:t>
            </a:r>
            <a:r>
              <a:rPr lang="en-US" sz="8000" b="0" i="0" dirty="0">
                <a:effectLst/>
                <a:latin typeface="Times New Roman" panose="02020603050405020304" pitchFamily="18" charset="0"/>
                <a:cs typeface="Times New Roman" panose="02020603050405020304" pitchFamily="18" charset="0"/>
              </a:rPr>
              <a:t>, etc. is called enterprise application.</a:t>
            </a:r>
          </a:p>
          <a:p>
            <a:pPr marL="0" indent="0" algn="just">
              <a:buNone/>
            </a:pPr>
            <a:r>
              <a:rPr lang="en-US" sz="8000" b="1"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EJB</a:t>
            </a:r>
            <a:r>
              <a:rPr lang="en-US" sz="8000" b="1" i="0" dirty="0">
                <a:effectLst/>
                <a:latin typeface="Times New Roman" panose="02020603050405020304" pitchFamily="18" charset="0"/>
                <a:cs typeface="Times New Roman" panose="02020603050405020304" pitchFamily="18" charset="0"/>
              </a:rPr>
              <a:t> </a:t>
            </a:r>
            <a:r>
              <a:rPr lang="en-US" sz="8000" b="0" i="0" dirty="0">
                <a:effectLst/>
                <a:latin typeface="Times New Roman" panose="02020603050405020304" pitchFamily="18" charset="0"/>
                <a:cs typeface="Times New Roman" panose="02020603050405020304" pitchFamily="18" charset="0"/>
              </a:rPr>
              <a:t>is used for creating enterprise applications.</a:t>
            </a:r>
          </a:p>
          <a:p>
            <a:pPr algn="just"/>
            <a:r>
              <a:rPr lang="en-US" sz="8000" b="1" i="0" dirty="0">
                <a:effectLst/>
                <a:latin typeface="Times New Roman" panose="02020603050405020304" pitchFamily="18" charset="0"/>
                <a:cs typeface="Times New Roman" panose="02020603050405020304" pitchFamily="18" charset="0"/>
              </a:rPr>
              <a:t>Mobile Application</a:t>
            </a:r>
          </a:p>
          <a:p>
            <a:pPr marL="0" indent="0" algn="just">
              <a:buNone/>
            </a:pPr>
            <a:r>
              <a:rPr lang="en-US" sz="8000" b="0" i="0" dirty="0">
                <a:effectLst/>
                <a:latin typeface="Times New Roman" panose="02020603050405020304" pitchFamily="18" charset="0"/>
                <a:cs typeface="Times New Roman" panose="02020603050405020304" pitchFamily="18" charset="0"/>
              </a:rPr>
              <a:t>An application which is created for </a:t>
            </a:r>
            <a:r>
              <a:rPr lang="en-US" sz="8000" b="1" i="0" dirty="0">
                <a:effectLst/>
                <a:latin typeface="Times New Roman" panose="02020603050405020304" pitchFamily="18" charset="0"/>
                <a:cs typeface="Times New Roman" panose="02020603050405020304" pitchFamily="18" charset="0"/>
              </a:rPr>
              <a:t>mobile devices </a:t>
            </a:r>
            <a:r>
              <a:rPr lang="en-US" sz="8000" b="0" i="0" dirty="0">
                <a:effectLst/>
                <a:latin typeface="Times New Roman" panose="02020603050405020304" pitchFamily="18" charset="0"/>
                <a:cs typeface="Times New Roman" panose="02020603050405020304" pitchFamily="18" charset="0"/>
              </a:rPr>
              <a:t>is called a mobile application.</a:t>
            </a:r>
          </a:p>
          <a:p>
            <a:pPr marL="0" indent="0" algn="just">
              <a:buNone/>
            </a:pPr>
            <a:r>
              <a:rPr lang="en-US" sz="8000" b="1" i="0" dirty="0">
                <a:effectLst/>
                <a:latin typeface="Times New Roman" panose="02020603050405020304" pitchFamily="18" charset="0"/>
                <a:cs typeface="Times New Roman" panose="02020603050405020304" pitchFamily="18" charset="0"/>
              </a:rPr>
              <a:t>Android and Java ME </a:t>
            </a:r>
            <a:r>
              <a:rPr lang="en-US" sz="8000" b="0" i="0" dirty="0">
                <a:effectLst/>
                <a:latin typeface="Times New Roman" panose="02020603050405020304" pitchFamily="18" charset="0"/>
                <a:cs typeface="Times New Roman" panose="02020603050405020304" pitchFamily="18" charset="0"/>
              </a:rPr>
              <a:t>are used for creating mobile applications.</a:t>
            </a:r>
          </a:p>
          <a:p>
            <a:endParaRPr lang="en-IN" dirty="0"/>
          </a:p>
        </p:txBody>
      </p:sp>
    </p:spTree>
    <p:extLst>
      <p:ext uri="{BB962C8B-B14F-4D97-AF65-F5344CB8AC3E}">
        <p14:creationId xmlns:p14="http://schemas.microsoft.com/office/powerpoint/2010/main" val="382782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a:xfrm>
            <a:off x="838200" y="365126"/>
            <a:ext cx="10515600" cy="904382"/>
          </a:xfrm>
        </p:spPr>
        <p:txBody>
          <a:bodyPr>
            <a:normAutofit fontScale="90000"/>
          </a:bodyPr>
          <a:lstStyle/>
          <a:p>
            <a:r>
              <a:rPr lang="en-IN" sz="4400" b="1" dirty="0">
                <a:latin typeface="Times New Roman" panose="02020603050405020304" pitchFamily="18" charset="0"/>
                <a:cs typeface="Times New Roman" panose="02020603050405020304" pitchFamily="18" charset="0"/>
              </a:rPr>
              <a:t>INTRODUCTION                                     </a:t>
            </a:r>
            <a:r>
              <a:rPr lang="en-IN" sz="2000" b="1" dirty="0" err="1">
                <a:latin typeface="Times New Roman" panose="02020603050405020304" pitchFamily="18" charset="0"/>
                <a:cs typeface="Times New Roman" panose="02020603050405020304" pitchFamily="18" charset="0"/>
              </a:rPr>
              <a:t>contd</a:t>
            </a:r>
            <a:r>
              <a:rPr lang="en-IN" sz="2000" b="1" dirty="0">
                <a:latin typeface="Times New Roman" panose="02020603050405020304" pitchFamily="18"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FF2BD0B4-8A03-40D8-876B-F5FAF45585DB}"/>
              </a:ext>
            </a:extLst>
          </p:cNvPr>
          <p:cNvSpPr>
            <a:spLocks noGrp="1"/>
          </p:cNvSpPr>
          <p:nvPr>
            <p:ph idx="1"/>
          </p:nvPr>
        </p:nvSpPr>
        <p:spPr>
          <a:xfrm>
            <a:off x="838200" y="1216363"/>
            <a:ext cx="10515600" cy="5486278"/>
          </a:xfrm>
        </p:spPr>
        <p:txBody>
          <a:bodyPr>
            <a:normAutofit fontScale="25000" lnSpcReduction="20000"/>
          </a:bodyPr>
          <a:lstStyle/>
          <a:p>
            <a:pPr marL="0" indent="0" algn="just">
              <a:buNone/>
            </a:pPr>
            <a:r>
              <a:rPr lang="en-IN" sz="8000" b="1" i="0" dirty="0">
                <a:effectLst/>
                <a:latin typeface="Times New Roman" panose="02020603050405020304" pitchFamily="18" charset="0"/>
                <a:cs typeface="Times New Roman" panose="02020603050405020304" pitchFamily="18" charset="0"/>
              </a:rPr>
              <a:t>Java Platforms / Editions</a:t>
            </a:r>
          </a:p>
          <a:p>
            <a:pPr marL="0" indent="0" algn="just">
              <a:buNone/>
            </a:pPr>
            <a:r>
              <a:rPr lang="en-IN" sz="8000" b="0" i="0" dirty="0">
                <a:effectLst/>
                <a:latin typeface="Times New Roman" panose="02020603050405020304" pitchFamily="18" charset="0"/>
                <a:cs typeface="Times New Roman" panose="02020603050405020304" pitchFamily="18" charset="0"/>
              </a:rPr>
              <a:t>There are 4 platforms or editions of Java:</a:t>
            </a:r>
          </a:p>
          <a:p>
            <a:pPr algn="just"/>
            <a:r>
              <a:rPr lang="en-IN" sz="8000" b="1" i="0" dirty="0">
                <a:effectLst/>
                <a:latin typeface="Times New Roman" panose="02020603050405020304" pitchFamily="18" charset="0"/>
                <a:cs typeface="Times New Roman" panose="02020603050405020304" pitchFamily="18" charset="0"/>
              </a:rPr>
              <a:t>Java SE (Java Standard Edition)</a:t>
            </a:r>
          </a:p>
          <a:p>
            <a:pPr marL="0" indent="0" algn="just">
              <a:buNone/>
            </a:pPr>
            <a:r>
              <a:rPr lang="en-IN" sz="8000" b="0" i="0" dirty="0">
                <a:effectLst/>
                <a:latin typeface="Times New Roman" panose="02020603050405020304" pitchFamily="18" charset="0"/>
                <a:cs typeface="Times New Roman" panose="02020603050405020304" pitchFamily="18" charset="0"/>
              </a:rPr>
              <a:t>It is a Java programming platform. It </a:t>
            </a:r>
            <a:r>
              <a:rPr lang="en-IN" sz="8000" b="1" i="0" dirty="0">
                <a:effectLst/>
                <a:latin typeface="Times New Roman" panose="02020603050405020304" pitchFamily="18" charset="0"/>
                <a:cs typeface="Times New Roman" panose="02020603050405020304" pitchFamily="18" charset="0"/>
              </a:rPr>
              <a:t>includes Java programming APIs </a:t>
            </a:r>
            <a:r>
              <a:rPr lang="en-IN" sz="8000" b="0" i="0" dirty="0">
                <a:effectLst/>
                <a:latin typeface="Times New Roman" panose="02020603050405020304" pitchFamily="18" charset="0"/>
                <a:cs typeface="Times New Roman" panose="02020603050405020304" pitchFamily="18" charset="0"/>
              </a:rPr>
              <a:t>such as </a:t>
            </a:r>
            <a:r>
              <a:rPr lang="en-IN" sz="8000" b="0" i="0" dirty="0" err="1">
                <a:effectLst/>
                <a:latin typeface="Times New Roman" panose="02020603050405020304" pitchFamily="18" charset="0"/>
                <a:cs typeface="Times New Roman" panose="02020603050405020304" pitchFamily="18" charset="0"/>
              </a:rPr>
              <a:t>java.lang</a:t>
            </a:r>
            <a:r>
              <a:rPr lang="en-IN" sz="8000" b="0" i="0" dirty="0">
                <a:effectLst/>
                <a:latin typeface="Times New Roman" panose="02020603050405020304" pitchFamily="18" charset="0"/>
                <a:cs typeface="Times New Roman" panose="02020603050405020304" pitchFamily="18" charset="0"/>
              </a:rPr>
              <a:t>, java.io, java.net, </a:t>
            </a:r>
            <a:r>
              <a:rPr lang="en-IN" sz="8000" b="0" i="0" dirty="0" err="1">
                <a:effectLst/>
                <a:latin typeface="Times New Roman" panose="02020603050405020304" pitchFamily="18" charset="0"/>
                <a:cs typeface="Times New Roman" panose="02020603050405020304" pitchFamily="18" charset="0"/>
              </a:rPr>
              <a:t>java.util</a:t>
            </a:r>
            <a:r>
              <a:rPr lang="en-IN" sz="8000" b="0" i="0" dirty="0">
                <a:effectLst/>
                <a:latin typeface="Times New Roman" panose="02020603050405020304" pitchFamily="18" charset="0"/>
                <a:cs typeface="Times New Roman" panose="02020603050405020304" pitchFamily="18" charset="0"/>
              </a:rPr>
              <a:t>, </a:t>
            </a:r>
            <a:r>
              <a:rPr lang="en-IN" sz="8000" b="0" i="0" dirty="0" err="1">
                <a:effectLst/>
                <a:latin typeface="Times New Roman" panose="02020603050405020304" pitchFamily="18" charset="0"/>
                <a:cs typeface="Times New Roman" panose="02020603050405020304" pitchFamily="18" charset="0"/>
              </a:rPr>
              <a:t>java.sql</a:t>
            </a:r>
            <a:r>
              <a:rPr lang="en-IN" sz="8000" b="0" i="0" dirty="0">
                <a:effectLst/>
                <a:latin typeface="Times New Roman" panose="02020603050405020304" pitchFamily="18" charset="0"/>
                <a:cs typeface="Times New Roman" panose="02020603050405020304" pitchFamily="18" charset="0"/>
              </a:rPr>
              <a:t>, </a:t>
            </a:r>
            <a:r>
              <a:rPr lang="en-IN" sz="8000" b="0" i="0" dirty="0" err="1">
                <a:effectLst/>
                <a:latin typeface="Times New Roman" panose="02020603050405020304" pitchFamily="18" charset="0"/>
                <a:cs typeface="Times New Roman" panose="02020603050405020304" pitchFamily="18" charset="0"/>
              </a:rPr>
              <a:t>java.math</a:t>
            </a:r>
            <a:r>
              <a:rPr lang="en-IN" sz="8000" b="0" i="0" dirty="0">
                <a:effectLst/>
                <a:latin typeface="Times New Roman" panose="02020603050405020304" pitchFamily="18" charset="0"/>
                <a:cs typeface="Times New Roman" panose="02020603050405020304" pitchFamily="18" charset="0"/>
              </a:rPr>
              <a:t> etc. It includes core </a:t>
            </a:r>
            <a:r>
              <a:rPr lang="en-IN" sz="8000" b="1" i="0" dirty="0">
                <a:effectLst/>
                <a:latin typeface="Times New Roman" panose="02020603050405020304" pitchFamily="18" charset="0"/>
                <a:cs typeface="Times New Roman" panose="02020603050405020304" pitchFamily="18" charset="0"/>
              </a:rPr>
              <a:t>topics</a:t>
            </a:r>
            <a:r>
              <a:rPr lang="en-IN" sz="8000" b="0" i="0" dirty="0">
                <a:effectLst/>
                <a:latin typeface="Times New Roman" panose="02020603050405020304" pitchFamily="18" charset="0"/>
                <a:cs typeface="Times New Roman" panose="02020603050405020304" pitchFamily="18" charset="0"/>
              </a:rPr>
              <a:t> like </a:t>
            </a:r>
            <a:r>
              <a:rPr lang="en-IN" sz="8000" b="1" i="0" dirty="0">
                <a:effectLst/>
                <a:latin typeface="Times New Roman" panose="02020603050405020304" pitchFamily="18" charset="0"/>
                <a:cs typeface="Times New Roman" panose="02020603050405020304" pitchFamily="18" charset="0"/>
              </a:rPr>
              <a:t>OOPs, </a:t>
            </a:r>
            <a:r>
              <a:rPr lang="en-IN" sz="8000" b="1"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String</a:t>
            </a:r>
            <a:r>
              <a:rPr lang="en-IN" sz="8000" b="1" i="0" dirty="0">
                <a:effectLst/>
                <a:latin typeface="Times New Roman" panose="02020603050405020304" pitchFamily="18" charset="0"/>
                <a:cs typeface="Times New Roman" panose="02020603050405020304" pitchFamily="18" charset="0"/>
              </a:rPr>
              <a:t>, Regex, Exception, Inner classes, Multithreading, I/O Stream, Networking, AWT, Swing, Reflection, Collection, etc</a:t>
            </a:r>
            <a:r>
              <a:rPr lang="en-IN" sz="8000" b="0" i="0" dirty="0">
                <a:effectLst/>
                <a:latin typeface="Times New Roman" panose="02020603050405020304" pitchFamily="18" charset="0"/>
                <a:cs typeface="Times New Roman" panose="02020603050405020304" pitchFamily="18" charset="0"/>
              </a:rPr>
              <a:t>.</a:t>
            </a:r>
          </a:p>
          <a:p>
            <a:pPr marL="0" indent="0" algn="just">
              <a:buNone/>
            </a:pPr>
            <a:endParaRPr lang="en-IN" sz="8000" b="0" i="0" dirty="0">
              <a:effectLst/>
              <a:latin typeface="Times New Roman" panose="02020603050405020304" pitchFamily="18" charset="0"/>
              <a:cs typeface="Times New Roman" panose="02020603050405020304" pitchFamily="18" charset="0"/>
            </a:endParaRPr>
          </a:p>
          <a:p>
            <a:pPr algn="just"/>
            <a:r>
              <a:rPr lang="en-IN" sz="8000" b="1" i="0" dirty="0">
                <a:effectLst/>
                <a:latin typeface="Times New Roman" panose="02020603050405020304" pitchFamily="18" charset="0"/>
                <a:cs typeface="Times New Roman" panose="02020603050405020304" pitchFamily="18" charset="0"/>
              </a:rPr>
              <a:t>Java EE (Java Enterprise Edition)</a:t>
            </a:r>
          </a:p>
          <a:p>
            <a:pPr marL="0" indent="0" algn="just">
              <a:buNone/>
            </a:pPr>
            <a:r>
              <a:rPr lang="en-IN" sz="8000" b="0" i="0" dirty="0">
                <a:effectLst/>
                <a:latin typeface="Times New Roman" panose="02020603050405020304" pitchFamily="18" charset="0"/>
                <a:cs typeface="Times New Roman" panose="02020603050405020304" pitchFamily="18" charset="0"/>
              </a:rPr>
              <a:t>It is an enterprise platform which is mainly used to </a:t>
            </a:r>
            <a:r>
              <a:rPr lang="en-IN" sz="8000" b="1" i="0" dirty="0">
                <a:effectLst/>
                <a:latin typeface="Times New Roman" panose="02020603050405020304" pitchFamily="18" charset="0"/>
                <a:cs typeface="Times New Roman" panose="02020603050405020304" pitchFamily="18" charset="0"/>
              </a:rPr>
              <a:t>develop web and enterprise applications</a:t>
            </a:r>
            <a:r>
              <a:rPr lang="en-IN" sz="8000" b="0" i="0" dirty="0">
                <a:effectLst/>
                <a:latin typeface="Times New Roman" panose="02020603050405020304" pitchFamily="18" charset="0"/>
                <a:cs typeface="Times New Roman" panose="02020603050405020304" pitchFamily="18" charset="0"/>
              </a:rPr>
              <a:t>. It is built on the top of the Java SE platform. It includes </a:t>
            </a:r>
            <a:r>
              <a:rPr lang="en-IN" sz="8000" b="1" i="0" dirty="0">
                <a:effectLst/>
                <a:latin typeface="Times New Roman" panose="02020603050405020304" pitchFamily="18" charset="0"/>
                <a:cs typeface="Times New Roman" panose="02020603050405020304" pitchFamily="18" charset="0"/>
              </a:rPr>
              <a:t>topics</a:t>
            </a:r>
            <a:r>
              <a:rPr lang="en-IN" sz="8000" b="0" i="0" dirty="0">
                <a:effectLst/>
                <a:latin typeface="Times New Roman" panose="02020603050405020304" pitchFamily="18" charset="0"/>
                <a:cs typeface="Times New Roman" panose="02020603050405020304" pitchFamily="18" charset="0"/>
              </a:rPr>
              <a:t> like </a:t>
            </a:r>
            <a:r>
              <a:rPr lang="en-IN" sz="8000" b="1" i="0" dirty="0">
                <a:effectLst/>
                <a:latin typeface="Times New Roman" panose="02020603050405020304" pitchFamily="18" charset="0"/>
                <a:cs typeface="Times New Roman" panose="02020603050405020304" pitchFamily="18" charset="0"/>
              </a:rPr>
              <a:t>Servlet, JSP, Web Services, EJB, </a:t>
            </a:r>
            <a:r>
              <a:rPr lang="en-IN" sz="8000" b="1" i="0"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JPA</a:t>
            </a:r>
            <a:r>
              <a:rPr lang="en-IN" sz="8000" b="1" i="0" dirty="0">
                <a:effectLst/>
                <a:latin typeface="Times New Roman" panose="02020603050405020304" pitchFamily="18" charset="0"/>
                <a:cs typeface="Times New Roman" panose="02020603050405020304" pitchFamily="18" charset="0"/>
              </a:rPr>
              <a:t>, etc.</a:t>
            </a:r>
          </a:p>
          <a:p>
            <a:pPr algn="just"/>
            <a:endParaRPr lang="en-IN" sz="8000" b="0" i="0" dirty="0">
              <a:effectLst/>
              <a:latin typeface="Times New Roman" panose="02020603050405020304" pitchFamily="18" charset="0"/>
              <a:cs typeface="Times New Roman" panose="02020603050405020304" pitchFamily="18" charset="0"/>
            </a:endParaRPr>
          </a:p>
          <a:p>
            <a:pPr algn="just"/>
            <a:r>
              <a:rPr lang="en-IN" sz="8000" b="1" i="0" dirty="0">
                <a:effectLst/>
                <a:latin typeface="Times New Roman" panose="02020603050405020304" pitchFamily="18" charset="0"/>
                <a:cs typeface="Times New Roman" panose="02020603050405020304" pitchFamily="18" charset="0"/>
              </a:rPr>
              <a:t>Java ME (Java Micro Edition)</a:t>
            </a:r>
          </a:p>
          <a:p>
            <a:pPr marL="0" indent="0" algn="just">
              <a:buNone/>
            </a:pPr>
            <a:r>
              <a:rPr lang="en-IN" sz="8000" b="0" i="0" dirty="0">
                <a:effectLst/>
                <a:latin typeface="Times New Roman" panose="02020603050405020304" pitchFamily="18" charset="0"/>
                <a:cs typeface="Times New Roman" panose="02020603050405020304" pitchFamily="18" charset="0"/>
              </a:rPr>
              <a:t>It is a micro platform which is mainly used to </a:t>
            </a:r>
            <a:r>
              <a:rPr lang="en-IN" sz="8000" b="1" i="0" dirty="0">
                <a:effectLst/>
                <a:latin typeface="Times New Roman" panose="02020603050405020304" pitchFamily="18" charset="0"/>
                <a:cs typeface="Times New Roman" panose="02020603050405020304" pitchFamily="18" charset="0"/>
              </a:rPr>
              <a:t>develop mobile applications</a:t>
            </a:r>
            <a:r>
              <a:rPr lang="en-IN" sz="8000" b="0" i="0" dirty="0">
                <a:effectLst/>
                <a:latin typeface="Times New Roman" panose="02020603050405020304" pitchFamily="18" charset="0"/>
                <a:cs typeface="Times New Roman" panose="02020603050405020304" pitchFamily="18" charset="0"/>
              </a:rPr>
              <a:t>.</a:t>
            </a:r>
          </a:p>
          <a:p>
            <a:pPr marL="0" indent="0" algn="just">
              <a:buNone/>
            </a:pPr>
            <a:endParaRPr lang="en-IN" sz="8000" b="0" i="0" dirty="0">
              <a:effectLst/>
              <a:latin typeface="Times New Roman" panose="02020603050405020304" pitchFamily="18" charset="0"/>
              <a:cs typeface="Times New Roman" panose="02020603050405020304" pitchFamily="18" charset="0"/>
            </a:endParaRPr>
          </a:p>
          <a:p>
            <a:pPr algn="just"/>
            <a:r>
              <a:rPr lang="en-IN" sz="8000" b="1" i="0" dirty="0">
                <a:effectLst/>
                <a:latin typeface="Times New Roman" panose="02020603050405020304" pitchFamily="18" charset="0"/>
                <a:cs typeface="Times New Roman" panose="02020603050405020304" pitchFamily="18" charset="0"/>
              </a:rPr>
              <a:t>JavaFX</a:t>
            </a:r>
          </a:p>
          <a:p>
            <a:pPr marL="0" indent="0" algn="just">
              <a:buNone/>
            </a:pPr>
            <a:r>
              <a:rPr lang="en-IN" sz="8000" b="0" i="0" dirty="0">
                <a:effectLst/>
                <a:latin typeface="Times New Roman" panose="02020603050405020304" pitchFamily="18" charset="0"/>
                <a:cs typeface="Times New Roman" panose="02020603050405020304" pitchFamily="18" charset="0"/>
              </a:rPr>
              <a:t>It is used to </a:t>
            </a:r>
            <a:r>
              <a:rPr lang="en-IN" sz="8000" b="1" i="0" dirty="0">
                <a:effectLst/>
                <a:latin typeface="Times New Roman" panose="02020603050405020304" pitchFamily="18" charset="0"/>
                <a:cs typeface="Times New Roman" panose="02020603050405020304" pitchFamily="18" charset="0"/>
              </a:rPr>
              <a:t>develop rich internet applications</a:t>
            </a:r>
            <a:r>
              <a:rPr lang="en-IN" sz="8000" b="0" i="0" dirty="0">
                <a:effectLst/>
                <a:latin typeface="Times New Roman" panose="02020603050405020304" pitchFamily="18" charset="0"/>
                <a:cs typeface="Times New Roman" panose="02020603050405020304" pitchFamily="18" charset="0"/>
              </a:rPr>
              <a:t>. It uses a light-weight user interface API.</a:t>
            </a:r>
          </a:p>
          <a:p>
            <a:pPr marL="0" indent="0">
              <a:buNone/>
            </a:pPr>
            <a:endParaRPr lang="en-IN" dirty="0"/>
          </a:p>
        </p:txBody>
      </p:sp>
    </p:spTree>
    <p:extLst>
      <p:ext uri="{BB962C8B-B14F-4D97-AF65-F5344CB8AC3E}">
        <p14:creationId xmlns:p14="http://schemas.microsoft.com/office/powerpoint/2010/main" val="167600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a:xfrm>
            <a:off x="838200" y="365126"/>
            <a:ext cx="10515600" cy="673562"/>
          </a:xfrm>
        </p:spPr>
        <p:txBody>
          <a:bodyPr>
            <a:noAutofit/>
          </a:bodyPr>
          <a:lstStyle/>
          <a:p>
            <a:r>
              <a:rPr lang="en-IN" sz="4000" b="1" dirty="0">
                <a:latin typeface="Times New Roman" panose="02020603050405020304" pitchFamily="18" charset="0"/>
                <a:cs typeface="Times New Roman" panose="02020603050405020304" pitchFamily="18" charset="0"/>
              </a:rPr>
              <a:t>INTRODUCTION                                          </a:t>
            </a:r>
            <a:r>
              <a:rPr lang="en-IN" sz="2000" b="1" dirty="0" err="1">
                <a:latin typeface="Times New Roman" panose="02020603050405020304" pitchFamily="18" charset="0"/>
                <a:cs typeface="Times New Roman" panose="02020603050405020304" pitchFamily="18" charset="0"/>
              </a:rPr>
              <a:t>contd</a:t>
            </a:r>
            <a:r>
              <a:rPr lang="en-IN" sz="2000" b="1" dirty="0">
                <a:latin typeface="Times New Roman" panose="02020603050405020304" pitchFamily="18"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FF2BD0B4-8A03-40D8-876B-F5FAF45585DB}"/>
              </a:ext>
            </a:extLst>
          </p:cNvPr>
          <p:cNvSpPr>
            <a:spLocks noGrp="1"/>
          </p:cNvSpPr>
          <p:nvPr>
            <p:ph idx="1"/>
          </p:nvPr>
        </p:nvSpPr>
        <p:spPr>
          <a:xfrm>
            <a:off x="838200" y="1038688"/>
            <a:ext cx="10515600" cy="5819312"/>
          </a:xfrm>
        </p:spPr>
        <p:txBody>
          <a:bodyPr>
            <a:noAutofit/>
          </a:bodyPr>
          <a:lstStyle/>
          <a:p>
            <a:pPr marL="0" indent="0" algn="just">
              <a:buNone/>
            </a:pPr>
            <a:r>
              <a:rPr lang="en-US" sz="2000" b="1" dirty="0">
                <a:solidFill>
                  <a:srgbClr val="000000"/>
                </a:solidFill>
                <a:latin typeface="Times New Roman" panose="02020603050405020304" pitchFamily="18" charset="0"/>
                <a:cs typeface="Times New Roman" panose="02020603050405020304" pitchFamily="18" charset="0"/>
              </a:rPr>
              <a:t>F</a:t>
            </a:r>
            <a:r>
              <a:rPr lang="en-US" sz="2000" b="1" dirty="0">
                <a:solidFill>
                  <a:srgbClr val="000000"/>
                </a:solidFill>
                <a:effectLst/>
                <a:latin typeface="Times New Roman" panose="02020603050405020304" pitchFamily="18" charset="0"/>
                <a:cs typeface="Times New Roman" panose="02020603050405020304" pitchFamily="18" charset="0"/>
              </a:rPr>
              <a:t>eatures of Java</a:t>
            </a:r>
          </a:p>
          <a:p>
            <a:pPr marL="0" indent="0" algn="just">
              <a:buNone/>
            </a:pPr>
            <a:r>
              <a:rPr lang="en-US" sz="2000" b="0" dirty="0">
                <a:solidFill>
                  <a:srgbClr val="000000"/>
                </a:solidFill>
                <a:effectLst/>
                <a:latin typeface="Times New Roman" panose="02020603050405020304" pitchFamily="18" charset="0"/>
                <a:cs typeface="Times New Roman" panose="02020603050405020304" pitchFamily="18" charset="0"/>
              </a:rPr>
              <a:t>The features of Java are also known as </a:t>
            </a:r>
            <a:r>
              <a:rPr lang="en-US" sz="2000" b="1" dirty="0">
                <a:solidFill>
                  <a:srgbClr val="000000"/>
                </a:solidFill>
                <a:effectLst/>
                <a:latin typeface="Times New Roman" panose="02020603050405020304" pitchFamily="18" charset="0"/>
                <a:cs typeface="Times New Roman" panose="02020603050405020304" pitchFamily="18" charset="0"/>
              </a:rPr>
              <a:t>java buzzwords. </a:t>
            </a:r>
            <a:r>
              <a:rPr lang="en-US" sz="2000" dirty="0">
                <a:solidFill>
                  <a:srgbClr val="000000"/>
                </a:solidFill>
                <a:effectLst/>
                <a:latin typeface="Times New Roman" panose="02020603050405020304" pitchFamily="18" charset="0"/>
                <a:cs typeface="Times New Roman" panose="02020603050405020304" pitchFamily="18" charset="0"/>
              </a:rPr>
              <a:t>A</a:t>
            </a:r>
            <a:r>
              <a:rPr lang="en-US" sz="2000" b="0" dirty="0">
                <a:solidFill>
                  <a:srgbClr val="000000"/>
                </a:solidFill>
                <a:effectLst/>
                <a:latin typeface="Times New Roman" panose="02020603050405020304" pitchFamily="18" charset="0"/>
                <a:cs typeface="Times New Roman" panose="02020603050405020304" pitchFamily="18" charset="0"/>
              </a:rPr>
              <a:t> list of most important features of Java language </a:t>
            </a:r>
            <a:r>
              <a:rPr lang="en-US" sz="2000" dirty="0">
                <a:solidFill>
                  <a:srgbClr val="000000"/>
                </a:solidFill>
                <a:latin typeface="Times New Roman" panose="02020603050405020304" pitchFamily="18" charset="0"/>
                <a:cs typeface="Times New Roman" panose="02020603050405020304" pitchFamily="18" charset="0"/>
              </a:rPr>
              <a:t>are</a:t>
            </a: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r>
              <a:rPr lang="en-US" sz="2000" b="1" dirty="0">
                <a:solidFill>
                  <a:srgbClr val="000000"/>
                </a:solidFill>
                <a:effectLst/>
                <a:latin typeface="Times New Roman" panose="02020603050405020304" pitchFamily="18" charset="0"/>
                <a:cs typeface="Times New Roman" panose="02020603050405020304" pitchFamily="18" charset="0"/>
              </a:rPr>
              <a:t>Simple</a:t>
            </a:r>
          </a:p>
          <a:p>
            <a:pPr algn="just"/>
            <a:r>
              <a:rPr lang="en-US" sz="2000" b="1" dirty="0">
                <a:solidFill>
                  <a:srgbClr val="000000"/>
                </a:solidFill>
                <a:effectLst/>
                <a:latin typeface="Times New Roman" panose="02020603050405020304" pitchFamily="18" charset="0"/>
                <a:cs typeface="Times New Roman" panose="02020603050405020304" pitchFamily="18" charset="0"/>
              </a:rPr>
              <a:t>Object-Oriented</a:t>
            </a:r>
          </a:p>
          <a:p>
            <a:pPr algn="just"/>
            <a:r>
              <a:rPr lang="en-US" sz="2000" b="1" dirty="0">
                <a:solidFill>
                  <a:srgbClr val="000000"/>
                </a:solidFill>
                <a:effectLst/>
                <a:latin typeface="Times New Roman" panose="02020603050405020304" pitchFamily="18" charset="0"/>
                <a:cs typeface="Times New Roman" panose="02020603050405020304" pitchFamily="18" charset="0"/>
              </a:rPr>
              <a:t>Portable</a:t>
            </a:r>
          </a:p>
          <a:p>
            <a:pPr algn="just"/>
            <a:r>
              <a:rPr lang="en-US" sz="2000" b="1" dirty="0">
                <a:solidFill>
                  <a:srgbClr val="000000"/>
                </a:solidFill>
                <a:effectLst/>
                <a:latin typeface="Times New Roman" panose="02020603050405020304" pitchFamily="18" charset="0"/>
                <a:cs typeface="Times New Roman" panose="02020603050405020304" pitchFamily="18" charset="0"/>
              </a:rPr>
              <a:t>Platform independent</a:t>
            </a:r>
          </a:p>
          <a:p>
            <a:pPr algn="just"/>
            <a:r>
              <a:rPr lang="en-US" sz="2000" b="1" dirty="0">
                <a:solidFill>
                  <a:srgbClr val="000000"/>
                </a:solidFill>
                <a:effectLst/>
                <a:latin typeface="Times New Roman" panose="02020603050405020304" pitchFamily="18" charset="0"/>
                <a:cs typeface="Times New Roman" panose="02020603050405020304" pitchFamily="18" charset="0"/>
              </a:rPr>
              <a:t>Secured</a:t>
            </a:r>
          </a:p>
          <a:p>
            <a:pPr algn="just"/>
            <a:r>
              <a:rPr lang="en-US" sz="2000" b="1" dirty="0">
                <a:solidFill>
                  <a:srgbClr val="000000"/>
                </a:solidFill>
                <a:effectLst/>
                <a:latin typeface="Times New Roman" panose="02020603050405020304" pitchFamily="18" charset="0"/>
                <a:cs typeface="Times New Roman" panose="02020603050405020304" pitchFamily="18" charset="0"/>
              </a:rPr>
              <a:t>Robust</a:t>
            </a:r>
          </a:p>
          <a:p>
            <a:pPr algn="just"/>
            <a:r>
              <a:rPr lang="en-US" sz="2000" b="1" dirty="0">
                <a:solidFill>
                  <a:srgbClr val="000000"/>
                </a:solidFill>
                <a:effectLst/>
                <a:latin typeface="Times New Roman" panose="02020603050405020304" pitchFamily="18" charset="0"/>
                <a:cs typeface="Times New Roman" panose="02020603050405020304" pitchFamily="18" charset="0"/>
              </a:rPr>
              <a:t>Architecture neutral</a:t>
            </a:r>
          </a:p>
          <a:p>
            <a:pPr algn="just"/>
            <a:r>
              <a:rPr lang="en-US" sz="2000" b="1" dirty="0">
                <a:solidFill>
                  <a:srgbClr val="000000"/>
                </a:solidFill>
                <a:effectLst/>
                <a:latin typeface="Times New Roman" panose="02020603050405020304" pitchFamily="18" charset="0"/>
                <a:cs typeface="Times New Roman" panose="02020603050405020304" pitchFamily="18" charset="0"/>
              </a:rPr>
              <a:t>Interpreted</a:t>
            </a:r>
          </a:p>
          <a:p>
            <a:pPr algn="just"/>
            <a:r>
              <a:rPr lang="en-US" sz="2000" b="1" dirty="0">
                <a:solidFill>
                  <a:srgbClr val="000000"/>
                </a:solidFill>
                <a:effectLst/>
                <a:latin typeface="Times New Roman" panose="02020603050405020304" pitchFamily="18" charset="0"/>
                <a:cs typeface="Times New Roman" panose="02020603050405020304" pitchFamily="18" charset="0"/>
              </a:rPr>
              <a:t>High Performance</a:t>
            </a:r>
          </a:p>
          <a:p>
            <a:pPr algn="just"/>
            <a:r>
              <a:rPr lang="en-US" sz="2000" b="1" dirty="0">
                <a:solidFill>
                  <a:srgbClr val="000000"/>
                </a:solidFill>
                <a:effectLst/>
                <a:latin typeface="Times New Roman" panose="02020603050405020304" pitchFamily="18" charset="0"/>
                <a:cs typeface="Times New Roman" panose="02020603050405020304" pitchFamily="18" charset="0"/>
              </a:rPr>
              <a:t>Multithreaded</a:t>
            </a:r>
          </a:p>
          <a:p>
            <a:pPr algn="just"/>
            <a:r>
              <a:rPr lang="en-US" sz="2000" b="1" dirty="0">
                <a:solidFill>
                  <a:srgbClr val="000000"/>
                </a:solidFill>
                <a:effectLst/>
                <a:latin typeface="Times New Roman" panose="02020603050405020304" pitchFamily="18" charset="0"/>
                <a:cs typeface="Times New Roman" panose="02020603050405020304" pitchFamily="18" charset="0"/>
              </a:rPr>
              <a:t>Distributed</a:t>
            </a:r>
          </a:p>
          <a:p>
            <a:pPr algn="just"/>
            <a:r>
              <a:rPr lang="en-US" sz="2000" b="1" dirty="0">
                <a:solidFill>
                  <a:srgbClr val="000000"/>
                </a:solidFill>
                <a:effectLst/>
                <a:latin typeface="Times New Roman" panose="02020603050405020304" pitchFamily="18" charset="0"/>
                <a:cs typeface="Times New Roman" panose="02020603050405020304" pitchFamily="18" charset="0"/>
              </a:rPr>
              <a:t>Dynamic</a:t>
            </a:r>
          </a:p>
          <a:p>
            <a:pPr algn="just"/>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3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a:xfrm>
            <a:off x="838200" y="1"/>
            <a:ext cx="10515600" cy="1012054"/>
          </a:xfrm>
        </p:spPr>
        <p:txBody>
          <a:bodyPr/>
          <a:lstStyle/>
          <a:p>
            <a:r>
              <a:rPr lang="en-IN" sz="4000" b="1" dirty="0">
                <a:latin typeface="Times New Roman" panose="02020603050405020304" pitchFamily="18" charset="0"/>
                <a:cs typeface="Times New Roman" panose="02020603050405020304" pitchFamily="18" charset="0"/>
              </a:rPr>
              <a:t>INTRODUCTION  </a:t>
            </a:r>
            <a:r>
              <a:rPr lang="en-IN" sz="44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contd</a:t>
            </a:r>
            <a:r>
              <a:rPr lang="en-IN" sz="2000" b="1" dirty="0">
                <a:latin typeface="Times New Roman" panose="02020603050405020304" pitchFamily="18"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FF2BD0B4-8A03-40D8-876B-F5FAF45585DB}"/>
              </a:ext>
            </a:extLst>
          </p:cNvPr>
          <p:cNvSpPr>
            <a:spLocks noGrp="1"/>
          </p:cNvSpPr>
          <p:nvPr>
            <p:ph idx="1"/>
          </p:nvPr>
        </p:nvSpPr>
        <p:spPr>
          <a:xfrm>
            <a:off x="554293" y="1253331"/>
            <a:ext cx="10515600" cy="4351338"/>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p</a:t>
            </a:r>
            <a:r>
              <a:rPr lang="en-IN" sz="2000" b="1" i="0" dirty="0">
                <a:effectLst/>
                <a:latin typeface="Times New Roman" panose="02020603050405020304" pitchFamily="18" charset="0"/>
                <a:cs typeface="Times New Roman" panose="02020603050405020304" pitchFamily="18" charset="0"/>
              </a:rPr>
              <a:t>ublic class</a:t>
            </a:r>
            <a:r>
              <a:rPr lang="en-IN" sz="2000" b="0" i="0" dirty="0">
                <a:effectLst/>
                <a:latin typeface="Times New Roman" panose="02020603050405020304" pitchFamily="18" charset="0"/>
                <a:cs typeface="Times New Roman" panose="02020603050405020304" pitchFamily="18" charset="0"/>
              </a:rPr>
              <a:t>  a </a:t>
            </a:r>
          </a:p>
          <a:p>
            <a:pPr marL="0" indent="0" algn="just">
              <a:buNone/>
            </a:pPr>
            <a:r>
              <a:rPr lang="en-IN" sz="2000" b="0" i="0" dirty="0">
                <a:effectLst/>
                <a:latin typeface="Times New Roman" panose="02020603050405020304" pitchFamily="18" charset="0"/>
                <a:cs typeface="Times New Roman" panose="02020603050405020304" pitchFamily="18" charset="0"/>
              </a:rPr>
              <a:t>{  </a:t>
            </a:r>
          </a:p>
          <a:p>
            <a:pPr marL="0" indent="0" algn="just">
              <a:buNone/>
            </a:pPr>
            <a:r>
              <a:rPr lang="en-IN" sz="2000" b="0"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public</a:t>
            </a:r>
            <a:r>
              <a:rPr lang="en-IN" sz="2000" b="0"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static</a:t>
            </a:r>
            <a:r>
              <a:rPr lang="en-IN" sz="2000" b="0"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void</a:t>
            </a:r>
            <a:r>
              <a:rPr lang="en-IN" sz="2000" b="0" i="0" dirty="0">
                <a:effectLst/>
                <a:latin typeface="Times New Roman" panose="02020603050405020304" pitchFamily="18" charset="0"/>
                <a:cs typeface="Times New Roman" panose="02020603050405020304" pitchFamily="18" charset="0"/>
              </a:rPr>
              <a:t> main(String </a:t>
            </a:r>
            <a:r>
              <a:rPr lang="en-IN" sz="2000" b="0" i="0" dirty="0" err="1">
                <a:effectLst/>
                <a:latin typeface="Times New Roman" panose="02020603050405020304" pitchFamily="18" charset="0"/>
                <a:cs typeface="Times New Roman" panose="02020603050405020304" pitchFamily="18" charset="0"/>
              </a:rPr>
              <a:t>args</a:t>
            </a:r>
            <a:r>
              <a:rPr lang="en-IN" sz="2000" b="0" i="0" dirty="0">
                <a:effectLst/>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a:t>
            </a:r>
          </a:p>
          <a:p>
            <a:pPr marL="0" indent="0" algn="just">
              <a:buNone/>
            </a:pPr>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System.out.println</a:t>
            </a:r>
            <a:r>
              <a:rPr lang="en-IN" sz="2000" b="0" i="0" dirty="0">
                <a:effectLst/>
                <a:latin typeface="Times New Roman" panose="02020603050405020304" pitchFamily="18" charset="0"/>
                <a:cs typeface="Times New Roman" panose="02020603050405020304" pitchFamily="18" charset="0"/>
              </a:rPr>
              <a:t>("Hello Java");  </a:t>
            </a:r>
          </a:p>
          <a:p>
            <a:pPr marL="0" indent="0" algn="just">
              <a:buNone/>
            </a:pPr>
            <a:r>
              <a:rPr lang="en-IN" sz="2000" b="0" i="0" dirty="0">
                <a:effectLst/>
                <a:latin typeface="Times New Roman" panose="02020603050405020304" pitchFamily="18" charset="0"/>
                <a:cs typeface="Times New Roman" panose="02020603050405020304" pitchFamily="18" charset="0"/>
              </a:rPr>
              <a:t>        }  </a:t>
            </a:r>
          </a:p>
          <a:p>
            <a:pPr marL="0" indent="0" algn="just">
              <a:buNone/>
            </a:pPr>
            <a:r>
              <a:rPr lang="en-IN" sz="2000" b="0" i="0" dirty="0">
                <a:effectLst/>
                <a:latin typeface="Times New Roman" panose="02020603050405020304" pitchFamily="18" charset="0"/>
                <a:cs typeface="Times New Roman" panose="02020603050405020304" pitchFamily="18" charset="0"/>
              </a:rPr>
              <a:t>  } </a:t>
            </a: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o compile and run the above program, go to the current directory first c:\ Write here:</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To Compile: </a:t>
            </a:r>
            <a:r>
              <a:rPr lang="en-US" sz="2000" b="1" i="0" dirty="0" err="1">
                <a:solidFill>
                  <a:srgbClr val="000000"/>
                </a:solidFill>
                <a:effectLst/>
                <a:latin typeface="Times New Roman" panose="02020603050405020304" pitchFamily="18" charset="0"/>
                <a:cs typeface="Times New Roman" panose="02020603050405020304" pitchFamily="18" charset="0"/>
              </a:rPr>
              <a:t>javac</a:t>
            </a:r>
            <a:r>
              <a:rPr lang="en-US" sz="2000" b="1" i="0" dirty="0">
                <a:solidFill>
                  <a:srgbClr val="000000"/>
                </a:solidFill>
                <a:effectLst/>
                <a:latin typeface="Times New Roman" panose="02020603050405020304" pitchFamily="18" charset="0"/>
                <a:cs typeface="Times New Roman" panose="02020603050405020304" pitchFamily="18" charset="0"/>
              </a:rPr>
              <a:t> a.java</a:t>
            </a: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To execute : </a:t>
            </a:r>
            <a:r>
              <a:rPr lang="en-US" sz="2000" b="1" dirty="0">
                <a:solidFill>
                  <a:srgbClr val="000000"/>
                </a:solidFill>
                <a:latin typeface="Times New Roman" panose="02020603050405020304" pitchFamily="18" charset="0"/>
                <a:cs typeface="Times New Roman" panose="02020603050405020304" pitchFamily="18" charset="0"/>
              </a:rPr>
              <a:t>java a</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2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2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0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0DE4-6017-428C-9EC6-9624C9079158}"/>
              </a:ext>
            </a:extLst>
          </p:cNvPr>
          <p:cNvSpPr>
            <a:spLocks noGrp="1"/>
          </p:cNvSpPr>
          <p:nvPr>
            <p:ph type="title"/>
          </p:nvPr>
        </p:nvSpPr>
        <p:spPr>
          <a:xfrm>
            <a:off x="838200" y="18255"/>
            <a:ext cx="10515600" cy="1325563"/>
          </a:xfrm>
        </p:spPr>
        <p:txBody>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COURSE</a:t>
            </a: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 OUTCOMES</a:t>
            </a:r>
            <a:endParaRPr lang="en-IN" dirty="0"/>
          </a:p>
        </p:txBody>
      </p:sp>
      <p:sp>
        <p:nvSpPr>
          <p:cNvPr id="3" name="Content Placeholder 2">
            <a:extLst>
              <a:ext uri="{FF2B5EF4-FFF2-40B4-BE49-F238E27FC236}">
                <a16:creationId xmlns:a16="http://schemas.microsoft.com/office/drawing/2014/main" id="{0ABF06D2-7A5F-4586-B024-04E122CB9168}"/>
              </a:ext>
            </a:extLst>
          </p:cNvPr>
          <p:cNvSpPr>
            <a:spLocks noGrp="1"/>
          </p:cNvSpPr>
          <p:nvPr>
            <p:ph idx="1"/>
          </p:nvPr>
        </p:nvSpPr>
        <p:spPr>
          <a:xfrm>
            <a:off x="838200" y="1343817"/>
            <a:ext cx="10515600" cy="5123243"/>
          </a:xfrm>
        </p:spPr>
        <p:txBody>
          <a:bodyPr>
            <a:normAutofit fontScale="25000" lnSpcReduction="20000"/>
          </a:bodyPr>
          <a:lstStyle/>
          <a:p>
            <a:pPr marL="0" indent="0" algn="just">
              <a:lnSpc>
                <a:spcPct val="107000"/>
              </a:lnSpc>
              <a:spcAft>
                <a:spcPts val="800"/>
              </a:spcAft>
              <a:buNone/>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The students are expected to be able to demonstrate the following knowledge, skills and attitudes after completing this course</a:t>
            </a:r>
          </a:p>
          <a:p>
            <a:pPr marL="0" indent="0" algn="just">
              <a:lnSpc>
                <a:spcPct val="107000"/>
              </a:lnSpc>
              <a:spcAft>
                <a:spcPts val="800"/>
              </a:spcAft>
              <a:buNone/>
            </a:pPr>
            <a:endParaRPr lang="en-IN" sz="8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To identify different components of client server architecture on Internet computing.</a:t>
            </a:r>
          </a:p>
          <a:p>
            <a:pPr algn="just">
              <a:lnSpc>
                <a:spcPct val="107000"/>
              </a:lnSpc>
              <a:spcAft>
                <a:spcPts val="800"/>
              </a:spcAft>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Knowledge of how to develop and deploy applications and applets in JAVA.</a:t>
            </a:r>
          </a:p>
          <a:p>
            <a:pPr algn="just">
              <a:lnSpc>
                <a:spcPct val="107000"/>
              </a:lnSpc>
              <a:spcAft>
                <a:spcPts val="800"/>
              </a:spcAft>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Knowledge of how to develop and deploy GUI using JAVA Swing and AWT.</a:t>
            </a:r>
          </a:p>
          <a:p>
            <a:pPr algn="just">
              <a:lnSpc>
                <a:spcPct val="107000"/>
              </a:lnSpc>
              <a:spcAft>
                <a:spcPts val="800"/>
              </a:spcAft>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Design, develop and implement interactive web applications.</a:t>
            </a:r>
          </a:p>
          <a:p>
            <a:pPr algn="just">
              <a:lnSpc>
                <a:spcPct val="107000"/>
              </a:lnSpc>
              <a:spcAft>
                <a:spcPts val="800"/>
              </a:spcAft>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Be able to implement, compile, test and run JAVA programs comprising more than one class and to   address a particular software problem.</a:t>
            </a:r>
          </a:p>
          <a:p>
            <a:pPr algn="just">
              <a:lnSpc>
                <a:spcPct val="107000"/>
              </a:lnSpc>
              <a:spcAft>
                <a:spcPts val="800"/>
              </a:spcAft>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To understand the basic concepts of Internet services and related technologies.</a:t>
            </a:r>
          </a:p>
          <a:p>
            <a:pPr algn="just">
              <a:lnSpc>
                <a:spcPct val="107000"/>
              </a:lnSpc>
              <a:spcAft>
                <a:spcPts val="800"/>
              </a:spcAft>
            </a:pPr>
            <a:r>
              <a:rPr lang="en-IN" sz="8000" dirty="0">
                <a:effectLst/>
                <a:latin typeface="Times New Roman" panose="02020603050405020304" pitchFamily="18" charset="0"/>
                <a:ea typeface="Calibri" panose="020F0502020204030204" pitchFamily="34" charset="0"/>
                <a:cs typeface="Times New Roman" panose="02020603050405020304" pitchFamily="18" charset="0"/>
              </a:rPr>
              <a:t> Develop programs using the JAVA Collection API as well as the JAVA standard class library.</a:t>
            </a:r>
          </a:p>
          <a:p>
            <a:pPr marL="0" indent="0" algn="just">
              <a:lnSpc>
                <a:spcPct val="107000"/>
              </a:lnSpc>
              <a:spcAft>
                <a:spcPts val="800"/>
              </a:spcAft>
              <a:buNone/>
            </a:pP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4110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a:xfrm>
            <a:off x="838200" y="160940"/>
            <a:ext cx="10515600" cy="735706"/>
          </a:xfrm>
        </p:spPr>
        <p:txBody>
          <a:bodyPr>
            <a:normAutofit/>
          </a:bodyPr>
          <a:lstStyle/>
          <a:p>
            <a:r>
              <a:rPr lang="en-IN" sz="4000" b="1" dirty="0">
                <a:latin typeface="Times New Roman" panose="02020603050405020304" pitchFamily="18" charset="0"/>
                <a:cs typeface="Times New Roman" panose="02020603050405020304" pitchFamily="18" charset="0"/>
              </a:rPr>
              <a:t>OPERATOR</a:t>
            </a:r>
          </a:p>
        </p:txBody>
      </p:sp>
      <p:sp>
        <p:nvSpPr>
          <p:cNvPr id="3" name="Content Placeholder 2">
            <a:extLst>
              <a:ext uri="{FF2B5EF4-FFF2-40B4-BE49-F238E27FC236}">
                <a16:creationId xmlns:a16="http://schemas.microsoft.com/office/drawing/2014/main" id="{FF2BD0B4-8A03-40D8-876B-F5FAF45585DB}"/>
              </a:ext>
            </a:extLst>
          </p:cNvPr>
          <p:cNvSpPr>
            <a:spLocks noGrp="1"/>
          </p:cNvSpPr>
          <p:nvPr>
            <p:ph idx="1"/>
          </p:nvPr>
        </p:nvSpPr>
        <p:spPr>
          <a:xfrm>
            <a:off x="935855" y="973369"/>
            <a:ext cx="10515600" cy="5658250"/>
          </a:xfrm>
        </p:spPr>
        <p:txBody>
          <a:bodyPr>
            <a:normAutofit/>
          </a:bodyPr>
          <a:lstStyle/>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Operator</a:t>
            </a:r>
            <a:r>
              <a:rPr lang="en-US" sz="2000" b="0" i="0" dirty="0">
                <a:solidFill>
                  <a:srgbClr val="000000"/>
                </a:solidFill>
                <a:effectLst/>
                <a:latin typeface="Times New Roman" panose="02020603050405020304" pitchFamily="18" charset="0"/>
                <a:cs typeface="Times New Roman" panose="02020603050405020304" pitchFamily="18" charset="0"/>
              </a:rPr>
              <a:t> in </a:t>
            </a:r>
            <a:r>
              <a:rPr lang="en-US" sz="200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US" sz="2000" b="1" i="0" dirty="0">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is a </a:t>
            </a:r>
            <a:r>
              <a:rPr lang="en-US" sz="2000" b="1" i="0" dirty="0">
                <a:solidFill>
                  <a:srgbClr val="000000"/>
                </a:solidFill>
                <a:effectLst/>
                <a:latin typeface="Times New Roman" panose="02020603050405020304" pitchFamily="18" charset="0"/>
                <a:cs typeface="Times New Roman" panose="02020603050405020304" pitchFamily="18" charset="0"/>
              </a:rPr>
              <a:t>symbol which is used to perform operations</a:t>
            </a:r>
            <a:r>
              <a:rPr lang="en-US" sz="2000" b="0" i="0" dirty="0">
                <a:solidFill>
                  <a:srgbClr val="000000"/>
                </a:solidFill>
                <a:effectLst/>
                <a:latin typeface="Times New Roman" panose="02020603050405020304" pitchFamily="18" charset="0"/>
                <a:cs typeface="Times New Roman" panose="02020603050405020304" pitchFamily="18" charset="0"/>
              </a:rPr>
              <a:t>. For example: +, -, *, / etc.</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There are many types of operators in Java which are given below:</a:t>
            </a:r>
          </a:p>
          <a:p>
            <a:pPr algn="just"/>
            <a:r>
              <a:rPr lang="en-US" sz="2000" b="1" dirty="0">
                <a:solidFill>
                  <a:srgbClr val="000000"/>
                </a:solidFill>
                <a:latin typeface="Times New Roman" panose="02020603050405020304" pitchFamily="18" charset="0"/>
                <a:cs typeface="Times New Roman" panose="02020603050405020304" pitchFamily="18" charset="0"/>
              </a:rPr>
              <a:t>Unary Operator,</a:t>
            </a:r>
          </a:p>
          <a:p>
            <a:pPr algn="just"/>
            <a:r>
              <a:rPr lang="en-US" sz="2000" b="1" dirty="0">
                <a:solidFill>
                  <a:srgbClr val="000000"/>
                </a:solidFill>
                <a:latin typeface="Times New Roman" panose="02020603050405020304" pitchFamily="18" charset="0"/>
                <a:cs typeface="Times New Roman" panose="02020603050405020304" pitchFamily="18" charset="0"/>
              </a:rPr>
              <a:t>Arithmetic Operator</a:t>
            </a:r>
          </a:p>
          <a:p>
            <a:pPr algn="just"/>
            <a:r>
              <a:rPr lang="en-US" sz="2000" b="1" dirty="0">
                <a:solidFill>
                  <a:srgbClr val="000000"/>
                </a:solidFill>
                <a:latin typeface="Times New Roman" panose="02020603050405020304" pitchFamily="18" charset="0"/>
                <a:cs typeface="Times New Roman" panose="02020603050405020304" pitchFamily="18" charset="0"/>
              </a:rPr>
              <a:t>Shift Operator</a:t>
            </a:r>
          </a:p>
          <a:p>
            <a:pPr algn="just"/>
            <a:r>
              <a:rPr lang="en-US" sz="2000" b="1" dirty="0">
                <a:solidFill>
                  <a:srgbClr val="000000"/>
                </a:solidFill>
                <a:latin typeface="Times New Roman" panose="02020603050405020304" pitchFamily="18" charset="0"/>
                <a:cs typeface="Times New Roman" panose="02020603050405020304" pitchFamily="18" charset="0"/>
              </a:rPr>
              <a:t>Relational Operator</a:t>
            </a:r>
          </a:p>
          <a:p>
            <a:pPr algn="just"/>
            <a:r>
              <a:rPr lang="en-US" sz="2000" b="1" dirty="0">
                <a:solidFill>
                  <a:srgbClr val="000000"/>
                </a:solidFill>
                <a:latin typeface="Times New Roman" panose="02020603050405020304" pitchFamily="18" charset="0"/>
                <a:cs typeface="Times New Roman" panose="02020603050405020304" pitchFamily="18" charset="0"/>
              </a:rPr>
              <a:t>Bitwise Operator</a:t>
            </a:r>
          </a:p>
          <a:p>
            <a:pPr algn="just"/>
            <a:r>
              <a:rPr lang="en-US" sz="2000" b="1" dirty="0">
                <a:solidFill>
                  <a:srgbClr val="000000"/>
                </a:solidFill>
                <a:latin typeface="Times New Roman" panose="02020603050405020304" pitchFamily="18" charset="0"/>
                <a:cs typeface="Times New Roman" panose="02020603050405020304" pitchFamily="18" charset="0"/>
              </a:rPr>
              <a:t>Logical Operator</a:t>
            </a:r>
          </a:p>
          <a:p>
            <a:pPr algn="just"/>
            <a:r>
              <a:rPr lang="en-US" sz="2000" b="1" dirty="0">
                <a:solidFill>
                  <a:srgbClr val="000000"/>
                </a:solidFill>
                <a:latin typeface="Times New Roman" panose="02020603050405020304" pitchFamily="18" charset="0"/>
                <a:cs typeface="Times New Roman" panose="02020603050405020304" pitchFamily="18" charset="0"/>
              </a:rPr>
              <a:t>Ternary Operator </a:t>
            </a:r>
          </a:p>
          <a:p>
            <a:pPr algn="just"/>
            <a:r>
              <a:rPr lang="en-US" sz="2000" b="1" dirty="0">
                <a:solidFill>
                  <a:srgbClr val="000000"/>
                </a:solidFill>
                <a:latin typeface="Times New Roman" panose="02020603050405020304" pitchFamily="18" charset="0"/>
                <a:cs typeface="Times New Roman" panose="02020603050405020304" pitchFamily="18" charset="0"/>
              </a:rPr>
              <a:t>Assignment Operator</a:t>
            </a:r>
            <a:r>
              <a:rPr lang="en-US" sz="2000" dirty="0">
                <a:solidFill>
                  <a:srgbClr val="000000"/>
                </a:solidFill>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97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6F99-33E3-405B-B665-4EA87E7B4FB3}"/>
              </a:ext>
            </a:extLst>
          </p:cNvPr>
          <p:cNvSpPr>
            <a:spLocks noGrp="1"/>
          </p:cNvSpPr>
          <p:nvPr>
            <p:ph type="title"/>
          </p:nvPr>
        </p:nvSpPr>
        <p:spPr>
          <a:xfrm>
            <a:off x="838200" y="365126"/>
            <a:ext cx="10515600" cy="787400"/>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Data Types in Java</a:t>
            </a:r>
            <a:br>
              <a:rPr lang="en-IN" sz="1600" b="0" i="0" dirty="0">
                <a:solidFill>
                  <a:srgbClr val="610B38"/>
                </a:solidFill>
                <a:effectLst/>
                <a:latin typeface="erdana"/>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BD0B4-8A03-40D8-876B-F5FAF45585DB}"/>
              </a:ext>
            </a:extLst>
          </p:cNvPr>
          <p:cNvSpPr>
            <a:spLocks noGrp="1"/>
          </p:cNvSpPr>
          <p:nvPr>
            <p:ph idx="1"/>
          </p:nvPr>
        </p:nvSpPr>
        <p:spPr>
          <a:xfrm>
            <a:off x="838200" y="1253330"/>
            <a:ext cx="10515600" cy="5422677"/>
          </a:xfrm>
        </p:spPr>
        <p:txBody>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Data types specify the </a:t>
            </a:r>
            <a:r>
              <a:rPr lang="en-US" sz="2000" b="1" i="0" dirty="0">
                <a:solidFill>
                  <a:srgbClr val="000000"/>
                </a:solidFill>
                <a:effectLst/>
                <a:latin typeface="Times New Roman" panose="02020603050405020304" pitchFamily="18" charset="0"/>
                <a:cs typeface="Times New Roman" panose="02020603050405020304" pitchFamily="18" charset="0"/>
              </a:rPr>
              <a:t>different sizes and values that can be stored in the variable</a:t>
            </a:r>
            <a:r>
              <a:rPr lang="en-US"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There are </a:t>
            </a:r>
            <a:r>
              <a:rPr lang="en-US" sz="2000" b="1" i="0" dirty="0">
                <a:solidFill>
                  <a:srgbClr val="000000"/>
                </a:solidFill>
                <a:effectLst/>
                <a:latin typeface="Times New Roman" panose="02020603050405020304" pitchFamily="18" charset="0"/>
                <a:cs typeface="Times New Roman" panose="02020603050405020304" pitchFamily="18" charset="0"/>
              </a:rPr>
              <a:t>two types </a:t>
            </a:r>
            <a:r>
              <a:rPr lang="en-US" sz="2000" b="0" i="0" dirty="0">
                <a:solidFill>
                  <a:srgbClr val="000000"/>
                </a:solidFill>
                <a:effectLst/>
                <a:latin typeface="Times New Roman" panose="02020603050405020304" pitchFamily="18" charset="0"/>
                <a:cs typeface="Times New Roman" panose="02020603050405020304" pitchFamily="18" charset="0"/>
              </a:rPr>
              <a:t>of data types in Java:</a:t>
            </a:r>
          </a:p>
          <a:p>
            <a:pPr algn="just"/>
            <a:r>
              <a:rPr lang="en-US" sz="2000" b="1" i="0" dirty="0">
                <a:solidFill>
                  <a:srgbClr val="000000"/>
                </a:solidFill>
                <a:effectLst/>
                <a:latin typeface="Times New Roman" panose="02020603050405020304" pitchFamily="18" charset="0"/>
                <a:cs typeface="Times New Roman" panose="02020603050405020304" pitchFamily="18" charset="0"/>
              </a:rPr>
              <a:t>Primitive data types: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These are the most basic data types available in </a:t>
            </a:r>
            <a:r>
              <a:rPr lang="en-US" sz="2000" dirty="0">
                <a:solidFill>
                  <a:srgbClr val="0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 language. There</a:t>
            </a:r>
            <a:r>
              <a:rPr lang="en-US" sz="2000" dirty="0">
                <a:solidFill>
                  <a:srgbClr val="000000"/>
                </a:solidFill>
                <a:latin typeface="Times New Roman" panose="02020603050405020304" pitchFamily="18" charset="0"/>
                <a:cs typeface="Times New Roman" panose="02020603050405020304" pitchFamily="18" charset="0"/>
              </a:rPr>
              <a:t> are </a:t>
            </a:r>
            <a:r>
              <a:rPr lang="en-US" sz="2000" b="1" dirty="0">
                <a:solidFill>
                  <a:srgbClr val="000000"/>
                </a:solidFill>
                <a:latin typeface="Times New Roman" panose="02020603050405020304" pitchFamily="18" charset="0"/>
                <a:cs typeface="Times New Roman" panose="02020603050405020304" pitchFamily="18" charset="0"/>
              </a:rPr>
              <a:t>8 types of primitive data </a:t>
            </a:r>
            <a:r>
              <a:rPr lang="en-US" sz="2000" b="1" dirty="0" err="1">
                <a:solidFill>
                  <a:srgbClr val="000000"/>
                </a:solidFill>
                <a:latin typeface="Times New Roman" panose="02020603050405020304" pitchFamily="18" charset="0"/>
                <a:cs typeface="Times New Roman" panose="02020603050405020304" pitchFamily="18" charset="0"/>
              </a:rPr>
              <a:t>types.</a:t>
            </a:r>
            <a:r>
              <a:rPr lang="en-US" sz="2000" dirty="0" err="1">
                <a:solidFill>
                  <a:srgbClr val="000000"/>
                </a:solidFill>
                <a:latin typeface="Times New Roman" panose="02020603050405020304" pitchFamily="18" charset="0"/>
                <a:cs typeface="Times New Roman" panose="02020603050405020304" pitchFamily="18" charset="0"/>
              </a:rPr>
              <a:t>The</a:t>
            </a:r>
            <a:r>
              <a:rPr lang="en-US" sz="2000" dirty="0">
                <a:solidFill>
                  <a:srgbClr val="000000"/>
                </a:solidFill>
                <a:latin typeface="Times New Roman" panose="02020603050405020304" pitchFamily="18" charset="0"/>
                <a:cs typeface="Times New Roman" panose="02020603050405020304" pitchFamily="18" charset="0"/>
              </a:rPr>
              <a:t> primitive data types </a:t>
            </a:r>
            <a:r>
              <a:rPr lang="en-US" sz="2000" b="0" i="0" dirty="0">
                <a:solidFill>
                  <a:srgbClr val="000000"/>
                </a:solidFill>
                <a:effectLst/>
                <a:latin typeface="Times New Roman" panose="02020603050405020304" pitchFamily="18" charset="0"/>
                <a:cs typeface="Times New Roman" panose="02020603050405020304" pitchFamily="18" charset="0"/>
              </a:rPr>
              <a:t>include </a:t>
            </a:r>
            <a:r>
              <a:rPr lang="en-US" sz="2000" b="1" i="0" dirty="0" err="1">
                <a:solidFill>
                  <a:srgbClr val="000000"/>
                </a:solidFill>
                <a:effectLst/>
                <a:latin typeface="Times New Roman" panose="02020603050405020304" pitchFamily="18" charset="0"/>
                <a:cs typeface="Times New Roman" panose="02020603050405020304" pitchFamily="18" charset="0"/>
              </a:rPr>
              <a:t>boolean</a:t>
            </a:r>
            <a:r>
              <a:rPr lang="en-US" sz="2000" b="1" i="0" dirty="0">
                <a:solidFill>
                  <a:srgbClr val="000000"/>
                </a:solidFill>
                <a:effectLst/>
                <a:latin typeface="Times New Roman" panose="02020603050405020304" pitchFamily="18" charset="0"/>
                <a:cs typeface="Times New Roman" panose="02020603050405020304" pitchFamily="18" charset="0"/>
              </a:rPr>
              <a:t>, char, byte, short, int, long, float and double.</a:t>
            </a:r>
          </a:p>
          <a:p>
            <a:pPr marL="0" indent="0" algn="just">
              <a:buNone/>
            </a:pP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Non-primitive data types:</a:t>
            </a:r>
            <a:r>
              <a:rPr lang="en-US" sz="2000" b="0" i="0" dirty="0">
                <a:solidFill>
                  <a:srgbClr val="000000"/>
                </a:solidFill>
                <a:effectLst/>
                <a:latin typeface="Times New Roman" panose="02020603050405020304" pitchFamily="18" charset="0"/>
                <a:cs typeface="Times New Roman" panose="02020603050405020304" pitchFamily="18" charset="0"/>
              </a:rPr>
              <a:t> The non-primitive data types include </a:t>
            </a:r>
            <a:r>
              <a:rPr lang="en-US" sz="2000" b="1" i="0"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Classes</a:t>
            </a:r>
            <a:r>
              <a:rPr lang="en-US" sz="2000" b="1" i="0" dirty="0">
                <a:effectLst/>
                <a:latin typeface="Times New Roman" panose="02020603050405020304" pitchFamily="18" charset="0"/>
                <a:cs typeface="Times New Roman" panose="02020603050405020304" pitchFamily="18" charset="0"/>
              </a:rPr>
              <a:t>, </a:t>
            </a:r>
            <a:r>
              <a:rPr lang="en-US" sz="2000" b="1"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Interfaces</a:t>
            </a:r>
            <a:r>
              <a:rPr lang="en-US" sz="2000" b="1" i="0" dirty="0">
                <a:effectLst/>
                <a:latin typeface="Times New Roman" panose="02020603050405020304" pitchFamily="18" charset="0"/>
                <a:cs typeface="Times New Roman" panose="02020603050405020304" pitchFamily="18" charset="0"/>
              </a:rPr>
              <a:t>, and </a:t>
            </a:r>
            <a:r>
              <a:rPr lang="en-US" sz="2000" b="1" i="0"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Arrays</a:t>
            </a:r>
            <a:r>
              <a:rPr lang="en-US" sz="2000" b="1" i="0" dirty="0">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E948746D-0107-439F-9BE7-23338B9ADD29}"/>
              </a:ext>
            </a:extLst>
          </p:cNvPr>
          <p:cNvPicPr>
            <a:picLocks noChangeAspect="1"/>
          </p:cNvPicPr>
          <p:nvPr/>
        </p:nvPicPr>
        <p:blipFill>
          <a:blip r:embed="rId6"/>
          <a:stretch>
            <a:fillRect/>
          </a:stretch>
        </p:blipFill>
        <p:spPr>
          <a:xfrm>
            <a:off x="1094139" y="4105275"/>
            <a:ext cx="2668951" cy="2255916"/>
          </a:xfrm>
          <a:prstGeom prst="rect">
            <a:avLst/>
          </a:prstGeom>
        </p:spPr>
      </p:pic>
      <p:pic>
        <p:nvPicPr>
          <p:cNvPr id="6" name="Picture 2" descr="Java Data Types">
            <a:extLst>
              <a:ext uri="{FF2B5EF4-FFF2-40B4-BE49-F238E27FC236}">
                <a16:creationId xmlns:a16="http://schemas.microsoft.com/office/drawing/2014/main" id="{9F93D4B6-044F-4627-9A31-8ECF897063EC}"/>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334780" y="4105275"/>
            <a:ext cx="5114145" cy="199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31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4BB5-0158-41CD-B470-1BC093158F8C}"/>
              </a:ext>
            </a:extLst>
          </p:cNvPr>
          <p:cNvSpPr>
            <a:spLocks noGrp="1"/>
          </p:cNvSpPr>
          <p:nvPr>
            <p:ph type="title"/>
          </p:nvPr>
        </p:nvSpPr>
        <p:spPr/>
        <p:txBody>
          <a:bodyPr>
            <a:normAutofit/>
          </a:bodyPr>
          <a:lstStyle/>
          <a:p>
            <a:pPr algn="just"/>
            <a:r>
              <a:rPr lang="en-IN" sz="4000" b="1" dirty="0">
                <a:latin typeface="Times New Roman" panose="02020603050405020304" pitchFamily="18" charset="0"/>
                <a:cs typeface="Times New Roman" panose="02020603050405020304" pitchFamily="18" charset="0"/>
              </a:rPr>
              <a:t>VAR</a:t>
            </a:r>
            <a:endParaRPr lang="en-IN" sz="4000" b="1" dirty="0"/>
          </a:p>
        </p:txBody>
      </p:sp>
      <p:sp>
        <p:nvSpPr>
          <p:cNvPr id="3" name="Content Placeholder 2">
            <a:extLst>
              <a:ext uri="{FF2B5EF4-FFF2-40B4-BE49-F238E27FC236}">
                <a16:creationId xmlns:a16="http://schemas.microsoft.com/office/drawing/2014/main" id="{EA4BDFE1-E0C2-4569-BAD5-E990DDE90CAC}"/>
              </a:ext>
            </a:extLst>
          </p:cNvPr>
          <p:cNvSpPr>
            <a:spLocks noGrp="1"/>
          </p:cNvSpPr>
          <p:nvPr>
            <p:ph idx="1"/>
          </p:nvPr>
        </p:nvSpPr>
        <p:spPr/>
        <p:txBody>
          <a:bodyPr/>
          <a:lstStyle/>
          <a:p>
            <a:pPr algn="just"/>
            <a:r>
              <a:rPr lang="en-IN" sz="2000" b="1" dirty="0">
                <a:latin typeface="Times New Roman" panose="02020603050405020304" pitchFamily="18" charset="0"/>
                <a:cs typeface="Times New Roman" panose="02020603050405020304" pitchFamily="18" charset="0"/>
              </a:rPr>
              <a:t>Java Variables</a:t>
            </a:r>
          </a:p>
          <a:p>
            <a:pPr marL="0" indent="0" algn="just">
              <a:buNone/>
            </a:pPr>
            <a:r>
              <a:rPr lang="en-IN" sz="2000" dirty="0">
                <a:latin typeface="Times New Roman" panose="02020603050405020304" pitchFamily="18" charset="0"/>
                <a:cs typeface="Times New Roman" panose="02020603050405020304" pitchFamily="18" charset="0"/>
              </a:rPr>
              <a:t>A variable is a </a:t>
            </a:r>
            <a:r>
              <a:rPr lang="en-IN" sz="2000" b="1" dirty="0">
                <a:latin typeface="Times New Roman" panose="02020603050405020304" pitchFamily="18" charset="0"/>
                <a:cs typeface="Times New Roman" panose="02020603050405020304" pitchFamily="18" charset="0"/>
              </a:rPr>
              <a:t>container which holds the value </a:t>
            </a:r>
            <a:r>
              <a:rPr lang="en-IN" sz="2000" dirty="0">
                <a:latin typeface="Times New Roman" panose="02020603050405020304" pitchFamily="18" charset="0"/>
                <a:cs typeface="Times New Roman" panose="02020603050405020304" pitchFamily="18" charset="0"/>
              </a:rPr>
              <a:t>while the Java program is executed. A variable is assigned with a </a:t>
            </a:r>
            <a:r>
              <a:rPr lang="en-IN" sz="2000" b="1" dirty="0">
                <a:latin typeface="Times New Roman" panose="02020603050405020304" pitchFamily="18" charset="0"/>
                <a:cs typeface="Times New Roman" panose="02020603050405020304" pitchFamily="18" charset="0"/>
              </a:rPr>
              <a:t>data type. Variable</a:t>
            </a:r>
            <a:r>
              <a:rPr lang="en-IN" sz="2000" dirty="0">
                <a:latin typeface="Times New Roman" panose="02020603050405020304" pitchFamily="18" charset="0"/>
                <a:cs typeface="Times New Roman" panose="02020603050405020304" pitchFamily="18" charset="0"/>
              </a:rPr>
              <a:t> is a </a:t>
            </a:r>
            <a:r>
              <a:rPr lang="en-IN" sz="2000" b="1" dirty="0">
                <a:latin typeface="Times New Roman" panose="02020603050405020304" pitchFamily="18" charset="0"/>
                <a:cs typeface="Times New Roman" panose="02020603050405020304" pitchFamily="18" charset="0"/>
              </a:rPr>
              <a:t>name of memory location</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There are </a:t>
            </a:r>
            <a:r>
              <a:rPr lang="en-IN" sz="2000" b="1" dirty="0">
                <a:latin typeface="Times New Roman" panose="02020603050405020304" pitchFamily="18" charset="0"/>
                <a:cs typeface="Times New Roman" panose="02020603050405020304" pitchFamily="18" charset="0"/>
              </a:rPr>
              <a:t>three types of variables </a:t>
            </a:r>
            <a:r>
              <a:rPr lang="en-IN" sz="2000" dirty="0">
                <a:latin typeface="Times New Roman" panose="02020603050405020304" pitchFamily="18" charset="0"/>
                <a:cs typeface="Times New Roman" panose="02020603050405020304" pitchFamily="18" charset="0"/>
              </a:rPr>
              <a:t>in java.</a:t>
            </a: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local variable</a:t>
            </a: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instance variable</a:t>
            </a: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static variable</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530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B212-11C7-46FC-9562-E220983B9EA9}"/>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VAR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000" b="1" dirty="0"/>
          </a:p>
        </p:txBody>
      </p:sp>
      <p:sp>
        <p:nvSpPr>
          <p:cNvPr id="3" name="Content Placeholder 2">
            <a:extLst>
              <a:ext uri="{FF2B5EF4-FFF2-40B4-BE49-F238E27FC236}">
                <a16:creationId xmlns:a16="http://schemas.microsoft.com/office/drawing/2014/main" id="{78D31077-8514-4BF5-B590-232963DA8CAF}"/>
              </a:ext>
            </a:extLst>
          </p:cNvPr>
          <p:cNvSpPr>
            <a:spLocks noGrp="1"/>
          </p:cNvSpPr>
          <p:nvPr>
            <p:ph idx="1"/>
          </p:nvPr>
        </p:nvSpPr>
        <p:spPr/>
        <p:txBody>
          <a:bodyPr/>
          <a:lstStyle/>
          <a:p>
            <a:pPr marL="0" indent="0" algn="just">
              <a:buNone/>
            </a:pPr>
            <a:r>
              <a:rPr lang="en-IN" sz="2000" dirty="0">
                <a:latin typeface="Times New Roman" panose="02020603050405020304" pitchFamily="18" charset="0"/>
                <a:cs typeface="Times New Roman" panose="02020603050405020304" pitchFamily="18" charset="0"/>
              </a:rPr>
              <a:t>class a   {  </a:t>
            </a:r>
          </a:p>
          <a:p>
            <a:pPr marL="0" indent="0" algn="just">
              <a:buNone/>
            </a:pPr>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=5 ;           //  </a:t>
            </a:r>
            <a:r>
              <a:rPr lang="en-IN" sz="2000" b="1" dirty="0">
                <a:latin typeface="Times New Roman" panose="02020603050405020304" pitchFamily="18" charset="0"/>
                <a:cs typeface="Times New Roman" panose="02020603050405020304" pitchFamily="18" charset="0"/>
              </a:rPr>
              <a:t>instance variable  </a:t>
            </a:r>
          </a:p>
          <a:p>
            <a:pPr marL="0" indent="0" algn="just">
              <a:buNone/>
            </a:pPr>
            <a:r>
              <a:rPr lang="en-IN" sz="2000" dirty="0">
                <a:latin typeface="Times New Roman" panose="02020603050405020304" pitchFamily="18" charset="0"/>
                <a:cs typeface="Times New Roman" panose="02020603050405020304" pitchFamily="18" charset="0"/>
              </a:rPr>
              <a:t>                   static int j=6 ;  //   </a:t>
            </a:r>
            <a:r>
              <a:rPr lang="en-IN" sz="2000" b="1" dirty="0">
                <a:latin typeface="Times New Roman" panose="02020603050405020304" pitchFamily="18" charset="0"/>
                <a:cs typeface="Times New Roman" panose="02020603050405020304" pitchFamily="18" charset="0"/>
              </a:rPr>
              <a:t>static variable  </a:t>
            </a:r>
          </a:p>
          <a:p>
            <a:pPr marL="0" indent="0" algn="just">
              <a:buNone/>
            </a:pPr>
            <a:r>
              <a:rPr lang="en-IN" sz="2000" dirty="0">
                <a:latin typeface="Times New Roman" panose="02020603050405020304" pitchFamily="18" charset="0"/>
                <a:cs typeface="Times New Roman" panose="02020603050405020304" pitchFamily="18" charset="0"/>
              </a:rPr>
              <a:t>                     void n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int k= 7 ;                 //  </a:t>
            </a:r>
            <a:r>
              <a:rPr lang="en-IN" sz="2000" b="1" dirty="0">
                <a:latin typeface="Times New Roman" panose="02020603050405020304" pitchFamily="18" charset="0"/>
                <a:cs typeface="Times New Roman" panose="02020603050405020304" pitchFamily="18" charset="0"/>
              </a:rPr>
              <a:t>local variable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894114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5AAC-ED49-4B61-B173-3ACA0348B3CD}"/>
              </a:ext>
            </a:extLst>
          </p:cNvPr>
          <p:cNvSpPr>
            <a:spLocks noGrp="1"/>
          </p:cNvSpPr>
          <p:nvPr>
            <p:ph type="title"/>
          </p:nvPr>
        </p:nvSpPr>
        <p:spPr>
          <a:xfrm>
            <a:off x="838200" y="365125"/>
            <a:ext cx="10515600" cy="721553"/>
          </a:xfrm>
        </p:spPr>
        <p:txBody>
          <a:bodyPr>
            <a:normAutofit/>
          </a:bodyPr>
          <a:lstStyle/>
          <a:p>
            <a:pPr algn="just"/>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CONTROL STATEMENTS (</a:t>
            </a:r>
            <a:r>
              <a:rPr lang="en-IN" sz="4000" b="1" dirty="0">
                <a:latin typeface="Times New Roman" panose="02020603050405020304" pitchFamily="18" charset="0"/>
                <a:cs typeface="Times New Roman" panose="02020603050405020304" pitchFamily="18" charset="0"/>
              </a:rPr>
              <a:t>If-Else)</a:t>
            </a:r>
          </a:p>
        </p:txBody>
      </p:sp>
      <p:sp>
        <p:nvSpPr>
          <p:cNvPr id="3" name="Content Placeholder 2">
            <a:extLst>
              <a:ext uri="{FF2B5EF4-FFF2-40B4-BE49-F238E27FC236}">
                <a16:creationId xmlns:a16="http://schemas.microsoft.com/office/drawing/2014/main" id="{38B4C233-513E-4268-8564-6577462B2FDB}"/>
              </a:ext>
            </a:extLst>
          </p:cNvPr>
          <p:cNvSpPr>
            <a:spLocks noGrp="1"/>
          </p:cNvSpPr>
          <p:nvPr>
            <p:ph idx="1"/>
          </p:nvPr>
        </p:nvSpPr>
        <p:spPr>
          <a:xfrm>
            <a:off x="838200" y="1104071"/>
            <a:ext cx="10515600" cy="5044937"/>
          </a:xfrm>
        </p:spPr>
        <p:txBody>
          <a:bodyPr>
            <a:normAutofit/>
          </a:bodyPr>
          <a:lstStyle/>
          <a:p>
            <a:pPr marL="0" indent="0" algn="just">
              <a:buNone/>
            </a:pPr>
            <a:r>
              <a:rPr lang="en-IN" sz="2000" b="0" dirty="0">
                <a:effectLst/>
                <a:latin typeface="Times New Roman" panose="02020603050405020304" pitchFamily="18" charset="0"/>
                <a:cs typeface="Times New Roman" panose="02020603050405020304" pitchFamily="18" charset="0"/>
              </a:rPr>
              <a:t>The </a:t>
            </a:r>
            <a:r>
              <a:rPr lang="en-IN" sz="2000" b="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IN" sz="2000" b="0" dirty="0">
                <a:effectLst/>
                <a:latin typeface="Times New Roman" panose="02020603050405020304" pitchFamily="18" charset="0"/>
                <a:cs typeface="Times New Roman" panose="02020603050405020304" pitchFamily="18" charset="0"/>
              </a:rPr>
              <a:t> if statement is used to test the condition. It </a:t>
            </a:r>
            <a:r>
              <a:rPr lang="en-IN" sz="2000" b="1" dirty="0">
                <a:effectLst/>
                <a:latin typeface="Times New Roman" panose="02020603050405020304" pitchFamily="18" charset="0"/>
                <a:cs typeface="Times New Roman" panose="02020603050405020304" pitchFamily="18" charset="0"/>
              </a:rPr>
              <a:t>checks </a:t>
            </a:r>
            <a:r>
              <a:rPr lang="en-IN" sz="2000" b="1" dirty="0">
                <a:latin typeface="Times New Roman" panose="02020603050405020304" pitchFamily="18" charset="0"/>
                <a:cs typeface="Times New Roman" panose="02020603050405020304" pitchFamily="18" charset="0"/>
              </a:rPr>
              <a:t>b</a:t>
            </a:r>
            <a:r>
              <a:rPr lang="en-IN" sz="2000" b="1"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oolean</a:t>
            </a:r>
            <a:r>
              <a:rPr lang="en-IN" sz="2000" b="1" dirty="0">
                <a:effectLst/>
                <a:latin typeface="Times New Roman" panose="02020603050405020304" pitchFamily="18" charset="0"/>
                <a:cs typeface="Times New Roman" panose="02020603050405020304" pitchFamily="18" charset="0"/>
              </a:rPr>
              <a:t> condition: true or false. </a:t>
            </a:r>
          </a:p>
          <a:p>
            <a:pPr marL="0" indent="0" algn="just">
              <a:buNone/>
            </a:pPr>
            <a:endParaRPr lang="en-IN" sz="2000" b="1" dirty="0">
              <a:effectLst/>
              <a:latin typeface="Times New Roman" panose="02020603050405020304" pitchFamily="18" charset="0"/>
              <a:cs typeface="Times New Roman" panose="02020603050405020304" pitchFamily="18" charset="0"/>
            </a:endParaRPr>
          </a:p>
          <a:p>
            <a:pPr marL="0" indent="0" algn="just">
              <a:buNone/>
            </a:pPr>
            <a:r>
              <a:rPr lang="en-IN" sz="2000" b="0" dirty="0">
                <a:effectLst/>
                <a:latin typeface="Times New Roman" panose="02020603050405020304" pitchFamily="18" charset="0"/>
                <a:cs typeface="Times New Roman" panose="02020603050405020304" pitchFamily="18" charset="0"/>
              </a:rPr>
              <a:t>There are various </a:t>
            </a:r>
            <a:r>
              <a:rPr lang="en-IN" sz="2000" b="1" dirty="0">
                <a:effectLst/>
                <a:latin typeface="Times New Roman" panose="02020603050405020304" pitchFamily="18" charset="0"/>
                <a:cs typeface="Times New Roman" panose="02020603050405020304" pitchFamily="18" charset="0"/>
              </a:rPr>
              <a:t>types of if statement </a:t>
            </a:r>
            <a:r>
              <a:rPr lang="en-IN" sz="2000" b="0" dirty="0">
                <a:effectLst/>
                <a:latin typeface="Times New Roman" panose="02020603050405020304" pitchFamily="18" charset="0"/>
                <a:cs typeface="Times New Roman" panose="02020603050405020304" pitchFamily="18" charset="0"/>
              </a:rPr>
              <a:t>in Java.</a:t>
            </a:r>
          </a:p>
          <a:p>
            <a:pPr marL="0" indent="0" algn="just">
              <a:buNone/>
            </a:pPr>
            <a:endParaRPr lang="en-IN" sz="2000" b="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effectLst/>
                <a:latin typeface="Times New Roman" panose="02020603050405020304" pitchFamily="18" charset="0"/>
                <a:cs typeface="Times New Roman" panose="02020603050405020304" pitchFamily="18" charset="0"/>
              </a:rPr>
              <a:t>if statement</a:t>
            </a:r>
          </a:p>
          <a:p>
            <a:pPr algn="just">
              <a:buFont typeface="Wingdings" panose="05000000000000000000" pitchFamily="2" charset="2"/>
              <a:buChar char="Ø"/>
            </a:pPr>
            <a:r>
              <a:rPr lang="en-IN" sz="2000" b="1" dirty="0">
                <a:effectLst/>
                <a:latin typeface="Times New Roman" panose="02020603050405020304" pitchFamily="18" charset="0"/>
                <a:cs typeface="Times New Roman" panose="02020603050405020304" pitchFamily="18" charset="0"/>
              </a:rPr>
              <a:t>if-else statement</a:t>
            </a:r>
          </a:p>
          <a:p>
            <a:pPr algn="just">
              <a:buFont typeface="Wingdings" panose="05000000000000000000" pitchFamily="2" charset="2"/>
              <a:buChar char="Ø"/>
            </a:pPr>
            <a:r>
              <a:rPr lang="en-IN" sz="2000" b="1" dirty="0">
                <a:effectLst/>
                <a:latin typeface="Times New Roman" panose="02020603050405020304" pitchFamily="18" charset="0"/>
                <a:cs typeface="Times New Roman" panose="02020603050405020304" pitchFamily="18" charset="0"/>
              </a:rPr>
              <a:t>if-else-if ladder</a:t>
            </a:r>
          </a:p>
          <a:p>
            <a:pPr algn="just">
              <a:buFont typeface="Wingdings" panose="05000000000000000000" pitchFamily="2" charset="2"/>
              <a:buChar char="Ø"/>
            </a:pPr>
            <a:r>
              <a:rPr lang="en-IN" sz="2000" b="1" dirty="0">
                <a:effectLst/>
                <a:latin typeface="Times New Roman" panose="02020603050405020304" pitchFamily="18" charset="0"/>
                <a:cs typeface="Times New Roman" panose="02020603050405020304" pitchFamily="18" charset="0"/>
              </a:rPr>
              <a:t>nested if statement</a:t>
            </a: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Java if Statement</a:t>
            </a:r>
          </a:p>
          <a:p>
            <a:pPr algn="just"/>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304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5AAC-ED49-4B61-B173-3ACA0348B3CD}"/>
              </a:ext>
            </a:extLst>
          </p:cNvPr>
          <p:cNvSpPr>
            <a:spLocks noGrp="1"/>
          </p:cNvSpPr>
          <p:nvPr>
            <p:ph type="title"/>
          </p:nvPr>
        </p:nvSpPr>
        <p:spPr>
          <a:xfrm>
            <a:off x="530087" y="259108"/>
            <a:ext cx="11118573" cy="721553"/>
          </a:xfrm>
        </p:spPr>
        <p:txBody>
          <a:bodyPr>
            <a:normAutofit fontScale="90000"/>
          </a:bodyPr>
          <a:lstStyle/>
          <a:p>
            <a:pPr algn="just"/>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CONTROL STATEMENTS(</a:t>
            </a:r>
            <a:r>
              <a:rPr lang="en-IN" sz="4000" b="1" dirty="0">
                <a:latin typeface="Times New Roman" panose="02020603050405020304" pitchFamily="18" charset="0"/>
                <a:cs typeface="Times New Roman" panose="02020603050405020304" pitchFamily="18" charset="0"/>
              </a:rPr>
              <a:t>If-Else)                           </a:t>
            </a:r>
            <a:r>
              <a:rPr lang="en-IN" sz="2000" b="1" dirty="0" err="1">
                <a:latin typeface="Times New Roman" panose="02020603050405020304" pitchFamily="18" charset="0"/>
                <a:cs typeface="Times New Roman" panose="02020603050405020304" pitchFamily="18" charset="0"/>
              </a:rPr>
              <a:t>contd</a:t>
            </a:r>
            <a:r>
              <a:rPr lang="en-IN" sz="2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38B4C233-513E-4268-8564-6577462B2FDB}"/>
              </a:ext>
            </a:extLst>
          </p:cNvPr>
          <p:cNvSpPr>
            <a:spLocks noGrp="1"/>
          </p:cNvSpPr>
          <p:nvPr>
            <p:ph idx="1"/>
          </p:nvPr>
        </p:nvSpPr>
        <p:spPr>
          <a:xfrm>
            <a:off x="838200" y="1104070"/>
            <a:ext cx="10515600" cy="5494822"/>
          </a:xfrm>
        </p:spPr>
        <p:txBody>
          <a:bodyPr>
            <a:normAutofit fontScale="25000" lnSpcReduction="20000"/>
          </a:bodyPr>
          <a:lstStyle/>
          <a:p>
            <a:pPr algn="just">
              <a:buFont typeface="Wingdings" panose="05000000000000000000" pitchFamily="2" charset="2"/>
              <a:buChar char="Ø"/>
            </a:pPr>
            <a:r>
              <a:rPr lang="en-IN" sz="8000" dirty="0">
                <a:latin typeface="Times New Roman" panose="02020603050405020304" pitchFamily="18" charset="0"/>
                <a:cs typeface="Times New Roman" panose="02020603050405020304" pitchFamily="18" charset="0"/>
              </a:rPr>
              <a:t>The Java </a:t>
            </a:r>
            <a:r>
              <a:rPr lang="en-IN" sz="8000" b="1" dirty="0">
                <a:latin typeface="Times New Roman" panose="02020603050405020304" pitchFamily="18" charset="0"/>
                <a:cs typeface="Times New Roman" panose="02020603050405020304" pitchFamily="18" charset="0"/>
              </a:rPr>
              <a:t>if statement </a:t>
            </a:r>
            <a:r>
              <a:rPr lang="en-IN" sz="8000" dirty="0">
                <a:latin typeface="Times New Roman" panose="02020603050405020304" pitchFamily="18" charset="0"/>
                <a:cs typeface="Times New Roman" panose="02020603050405020304" pitchFamily="18" charset="0"/>
              </a:rPr>
              <a:t>tests the condition. It </a:t>
            </a:r>
            <a:r>
              <a:rPr lang="en-IN" sz="8000" b="1" dirty="0">
                <a:latin typeface="Times New Roman" panose="02020603050405020304" pitchFamily="18" charset="0"/>
                <a:cs typeface="Times New Roman" panose="02020603050405020304" pitchFamily="18" charset="0"/>
              </a:rPr>
              <a:t>executes the if block if condition is true</a:t>
            </a:r>
            <a:r>
              <a:rPr lang="en-IN" sz="8000" dirty="0">
                <a:latin typeface="Times New Roman" panose="02020603050405020304" pitchFamily="18" charset="0"/>
                <a:cs typeface="Times New Roman" panose="02020603050405020304" pitchFamily="18" charset="0"/>
              </a:rPr>
              <a:t>.</a:t>
            </a:r>
          </a:p>
          <a:p>
            <a:pPr marL="0" indent="0" algn="just">
              <a:buNone/>
            </a:pPr>
            <a:r>
              <a:rPr lang="en-IN" sz="8000" dirty="0">
                <a:latin typeface="Times New Roman" panose="02020603050405020304" pitchFamily="18" charset="0"/>
                <a:cs typeface="Times New Roman" panose="02020603050405020304" pitchFamily="18" charset="0"/>
              </a:rPr>
              <a:t>    Syntax:</a:t>
            </a:r>
          </a:p>
          <a:p>
            <a:pPr marL="0" indent="0" algn="just">
              <a:buNone/>
            </a:pPr>
            <a:r>
              <a:rPr lang="en-IN" sz="8000" dirty="0">
                <a:latin typeface="Times New Roman" panose="02020603050405020304" pitchFamily="18" charset="0"/>
                <a:cs typeface="Times New Roman" panose="02020603050405020304" pitchFamily="18" charset="0"/>
              </a:rPr>
              <a:t>       if(condition)  {  </a:t>
            </a:r>
          </a:p>
          <a:p>
            <a:pPr marL="0" indent="0" algn="just">
              <a:buNone/>
            </a:pPr>
            <a:r>
              <a:rPr lang="en-IN" sz="8000" dirty="0">
                <a:latin typeface="Times New Roman" panose="02020603050405020304" pitchFamily="18" charset="0"/>
                <a:cs typeface="Times New Roman" panose="02020603050405020304" pitchFamily="18" charset="0"/>
              </a:rPr>
              <a:t>                                   //code to be executed  </a:t>
            </a:r>
          </a:p>
          <a:p>
            <a:pPr marL="0" indent="0" algn="just">
              <a:buNone/>
            </a:pPr>
            <a:r>
              <a:rPr lang="en-IN" sz="8000" dirty="0">
                <a:latin typeface="Times New Roman" panose="02020603050405020304" pitchFamily="18" charset="0"/>
                <a:cs typeface="Times New Roman" panose="02020603050405020304" pitchFamily="18" charset="0"/>
              </a:rPr>
              <a:t>                              }  </a:t>
            </a:r>
          </a:p>
          <a:p>
            <a:pPr marL="0" indent="0" algn="just">
              <a:buNone/>
            </a:pPr>
            <a:endParaRPr lang="en-IN" sz="8000" dirty="0">
              <a:latin typeface="Times New Roman" panose="02020603050405020304" pitchFamily="18" charset="0"/>
              <a:cs typeface="Times New Roman" panose="02020603050405020304" pitchFamily="18" charset="0"/>
            </a:endParaRPr>
          </a:p>
          <a:p>
            <a:pPr marL="0" indent="0" algn="just">
              <a:buNone/>
            </a:pPr>
            <a:br>
              <a:rPr lang="en-IN" sz="8000" dirty="0">
                <a:latin typeface="Times New Roman" panose="02020603050405020304" pitchFamily="18" charset="0"/>
                <a:cs typeface="Times New Roman" panose="02020603050405020304" pitchFamily="18" charset="0"/>
              </a:rPr>
            </a:br>
            <a:endParaRPr lang="en-IN" sz="8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8000" dirty="0">
                <a:latin typeface="Times New Roman" panose="02020603050405020304" pitchFamily="18" charset="0"/>
                <a:cs typeface="Times New Roman" panose="02020603050405020304" pitchFamily="18" charset="0"/>
              </a:rPr>
              <a:t>The Java </a:t>
            </a:r>
            <a:r>
              <a:rPr lang="en-IN" sz="8000" b="1" dirty="0">
                <a:latin typeface="Times New Roman" panose="02020603050405020304" pitchFamily="18" charset="0"/>
                <a:cs typeface="Times New Roman" panose="02020603050405020304" pitchFamily="18" charset="0"/>
              </a:rPr>
              <a:t>if-else statement </a:t>
            </a:r>
            <a:r>
              <a:rPr lang="en-IN" sz="8000" dirty="0">
                <a:latin typeface="Times New Roman" panose="02020603050405020304" pitchFamily="18" charset="0"/>
                <a:cs typeface="Times New Roman" panose="02020603050405020304" pitchFamily="18" charset="0"/>
              </a:rPr>
              <a:t>also tests the condition. It </a:t>
            </a:r>
            <a:r>
              <a:rPr lang="en-IN" sz="8000" b="1" dirty="0">
                <a:latin typeface="Times New Roman" panose="02020603050405020304" pitchFamily="18" charset="0"/>
                <a:cs typeface="Times New Roman" panose="02020603050405020304" pitchFamily="18" charset="0"/>
              </a:rPr>
              <a:t>executes the ‘if block’ if condition is true otherwise else block is executed</a:t>
            </a:r>
            <a:r>
              <a:rPr lang="en-IN" sz="8000" b="1" i="0" dirty="0">
                <a:solidFill>
                  <a:srgbClr val="000000"/>
                </a:solidFill>
                <a:effectLst/>
                <a:latin typeface="Times New Roman" panose="02020603050405020304" pitchFamily="18" charset="0"/>
                <a:cs typeface="Times New Roman" panose="02020603050405020304" pitchFamily="18" charset="0"/>
              </a:rPr>
              <a:t>.</a:t>
            </a:r>
          </a:p>
          <a:p>
            <a:pPr marL="0" indent="0" algn="just">
              <a:buNone/>
            </a:pPr>
            <a:r>
              <a:rPr lang="en-IN" sz="8000" dirty="0">
                <a:latin typeface="Times New Roman" panose="02020603050405020304" pitchFamily="18" charset="0"/>
                <a:cs typeface="Times New Roman" panose="02020603050405020304" pitchFamily="18" charset="0"/>
              </a:rPr>
              <a:t>       if(condition) {  </a:t>
            </a:r>
          </a:p>
          <a:p>
            <a:pPr marL="0" indent="0" algn="just">
              <a:buNone/>
            </a:pPr>
            <a:r>
              <a:rPr lang="en-IN" sz="8000" dirty="0">
                <a:latin typeface="Times New Roman" panose="02020603050405020304" pitchFamily="18" charset="0"/>
                <a:cs typeface="Times New Roman" panose="02020603050405020304" pitchFamily="18" charset="0"/>
              </a:rPr>
              <a:t>                                 //code if condition is true  </a:t>
            </a:r>
          </a:p>
          <a:p>
            <a:pPr marL="0" indent="0" algn="just">
              <a:buNone/>
            </a:pPr>
            <a:r>
              <a:rPr lang="en-IN" sz="8000" dirty="0">
                <a:latin typeface="Times New Roman" panose="02020603050405020304" pitchFamily="18" charset="0"/>
                <a:cs typeface="Times New Roman" panose="02020603050405020304" pitchFamily="18" charset="0"/>
              </a:rPr>
              <a:t>                             }</a:t>
            </a:r>
          </a:p>
          <a:p>
            <a:pPr marL="0" indent="0" algn="just">
              <a:buNone/>
            </a:pPr>
            <a:endParaRPr lang="en-IN" sz="8000" dirty="0">
              <a:latin typeface="Times New Roman" panose="02020603050405020304" pitchFamily="18" charset="0"/>
              <a:cs typeface="Times New Roman" panose="02020603050405020304" pitchFamily="18" charset="0"/>
            </a:endParaRPr>
          </a:p>
          <a:p>
            <a:pPr marL="0" indent="0" algn="just">
              <a:buNone/>
            </a:pPr>
            <a:r>
              <a:rPr lang="en-IN" sz="8000" dirty="0">
                <a:latin typeface="Times New Roman" panose="02020603050405020304" pitchFamily="18" charset="0"/>
                <a:cs typeface="Times New Roman" panose="02020603050405020304" pitchFamily="18" charset="0"/>
              </a:rPr>
              <a:t>       else               {  </a:t>
            </a:r>
          </a:p>
          <a:p>
            <a:pPr marL="0" indent="0" algn="just">
              <a:buNone/>
            </a:pPr>
            <a:r>
              <a:rPr lang="en-IN" sz="8000" dirty="0">
                <a:latin typeface="Times New Roman" panose="02020603050405020304" pitchFamily="18" charset="0"/>
                <a:cs typeface="Times New Roman" panose="02020603050405020304" pitchFamily="18" charset="0"/>
              </a:rPr>
              <a:t>                                 //code if condition is false  </a:t>
            </a:r>
          </a:p>
          <a:p>
            <a:pPr marL="0" indent="0" algn="just">
              <a:buNone/>
            </a:pPr>
            <a:r>
              <a:rPr lang="en-IN" sz="8000" dirty="0">
                <a:latin typeface="Times New Roman" panose="02020603050405020304" pitchFamily="18" charset="0"/>
                <a:cs typeface="Times New Roman" panose="02020603050405020304" pitchFamily="18" charset="0"/>
              </a:rPr>
              <a:t>                             }  </a:t>
            </a:r>
          </a:p>
          <a:p>
            <a:pPr marL="0" indent="0" algn="just">
              <a:buNone/>
            </a:pPr>
            <a:endParaRPr lang="en-IN" b="1" dirty="0"/>
          </a:p>
        </p:txBody>
      </p:sp>
    </p:spTree>
    <p:extLst>
      <p:ext uri="{BB962C8B-B14F-4D97-AF65-F5344CB8AC3E}">
        <p14:creationId xmlns:p14="http://schemas.microsoft.com/office/powerpoint/2010/main" val="208357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E279-207B-4B44-8C90-A71152AEEB55}"/>
              </a:ext>
            </a:extLst>
          </p:cNvPr>
          <p:cNvSpPr>
            <a:spLocks noGrp="1"/>
          </p:cNvSpPr>
          <p:nvPr>
            <p:ph type="title"/>
          </p:nvPr>
        </p:nvSpPr>
        <p:spPr>
          <a:xfrm>
            <a:off x="762000" y="365126"/>
            <a:ext cx="10515600" cy="801066"/>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CONTROL STATEMENTS (</a:t>
            </a:r>
            <a:r>
              <a:rPr lang="en-IN" sz="4000" b="1" dirty="0">
                <a:latin typeface="Times New Roman" panose="02020603050405020304" pitchFamily="18" charset="0"/>
                <a:cs typeface="Times New Roman" panose="02020603050405020304" pitchFamily="18" charset="0"/>
              </a:rPr>
              <a:t>If-Else)                  </a:t>
            </a:r>
            <a:r>
              <a:rPr lang="en-IN" sz="2000" b="1" dirty="0" err="1">
                <a:latin typeface="Times New Roman" panose="02020603050405020304" pitchFamily="18" charset="0"/>
                <a:cs typeface="Times New Roman" panose="02020603050405020304" pitchFamily="18" charset="0"/>
              </a:rPr>
              <a:t>contd</a:t>
            </a:r>
            <a:r>
              <a:rPr lang="en-IN" sz="2000" b="1" dirty="0">
                <a:latin typeface="Times New Roman" panose="02020603050405020304" pitchFamily="18" charset="0"/>
                <a:cs typeface="Times New Roman" panose="02020603050405020304" pitchFamily="18" charset="0"/>
              </a:rPr>
              <a:t>…</a:t>
            </a:r>
            <a:endParaRPr lang="en-IN" sz="4000" b="1" dirty="0"/>
          </a:p>
        </p:txBody>
      </p:sp>
      <p:sp>
        <p:nvSpPr>
          <p:cNvPr id="3" name="Content Placeholder 2">
            <a:extLst>
              <a:ext uri="{FF2B5EF4-FFF2-40B4-BE49-F238E27FC236}">
                <a16:creationId xmlns:a16="http://schemas.microsoft.com/office/drawing/2014/main" id="{4753A4CD-BE9F-4B9B-AC59-D89280984DD5}"/>
              </a:ext>
            </a:extLst>
          </p:cNvPr>
          <p:cNvSpPr>
            <a:spLocks noGrp="1"/>
          </p:cNvSpPr>
          <p:nvPr>
            <p:ph idx="1"/>
          </p:nvPr>
        </p:nvSpPr>
        <p:spPr>
          <a:xfrm>
            <a:off x="838200" y="1351031"/>
            <a:ext cx="10515600" cy="5141843"/>
          </a:xfrm>
        </p:spPr>
        <p:txBody>
          <a:bodyPr>
            <a:normAutofit fontScale="92500" lnSpcReduction="20000"/>
          </a:bodyPr>
          <a:lstStyle/>
          <a:p>
            <a:pPr marL="0" indent="0" algn="just">
              <a:buNone/>
            </a:pPr>
            <a:r>
              <a:rPr lang="en-IN" sz="2000" b="1" dirty="0">
                <a:latin typeface="Times New Roman" panose="02020603050405020304" pitchFamily="18" charset="0"/>
                <a:cs typeface="Times New Roman" panose="02020603050405020304" pitchFamily="18" charset="0"/>
              </a:rPr>
              <a:t>if-else statement</a:t>
            </a:r>
          </a:p>
          <a:p>
            <a:pPr marL="0" indent="0" algn="just">
              <a:buNone/>
            </a:pPr>
            <a:r>
              <a:rPr lang="en-IN" sz="2000" dirty="0">
                <a:latin typeface="Times New Roman" panose="02020603050405020304" pitchFamily="18" charset="0"/>
                <a:cs typeface="Times New Roman" panose="02020603050405020304" pitchFamily="18" charset="0"/>
              </a:rPr>
              <a:t>public class a</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int n=10;                                        //defining a  variable  </a:t>
            </a:r>
          </a:p>
          <a:p>
            <a:pPr marL="0" indent="0" algn="just">
              <a:buNone/>
            </a:pPr>
            <a:r>
              <a:rPr lang="en-IN" sz="2000" dirty="0">
                <a:latin typeface="Times New Roman" panose="02020603050405020304" pitchFamily="18" charset="0"/>
                <a:cs typeface="Times New Roman" panose="02020603050405020304" pitchFamily="18" charset="0"/>
              </a:rPr>
              <a:t>                   if(n%2==0)                  //Check if the number is divisible by 2 or not                                                               	                    {  </a:t>
            </a:r>
          </a:p>
          <a:p>
            <a:pPr marL="0" indent="0" algn="just">
              <a:buNone/>
            </a:pPr>
            <a:r>
              <a:rPr lang="en-IN" sz="2000" dirty="0">
                <a:latin typeface="Times New Roman" panose="02020603050405020304" pitchFamily="18" charset="0"/>
                <a:cs typeface="Times New Roman" panose="02020603050405020304" pitchFamily="18" charset="0"/>
              </a:rPr>
              <a:t>                                        System.out.println(“Even number");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else</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System.out.println(“Odd number");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40992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4573-3329-4035-9305-967B744E8552}"/>
              </a:ext>
            </a:extLst>
          </p:cNvPr>
          <p:cNvSpPr>
            <a:spLocks noGrp="1"/>
          </p:cNvSpPr>
          <p:nvPr>
            <p:ph type="title"/>
          </p:nvPr>
        </p:nvSpPr>
        <p:spPr>
          <a:xfrm>
            <a:off x="838200" y="365125"/>
            <a:ext cx="10515600" cy="867327"/>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CONTROL STATEMENTS (</a:t>
            </a:r>
            <a:r>
              <a:rPr lang="en-IN" sz="4000" b="1" dirty="0">
                <a:latin typeface="Times New Roman" panose="02020603050405020304" pitchFamily="18" charset="0"/>
                <a:cs typeface="Times New Roman" panose="02020603050405020304" pitchFamily="18" charset="0"/>
              </a:rPr>
              <a:t>Switch)</a:t>
            </a:r>
            <a:endParaRPr lang="en-IN" sz="4000" b="1" dirty="0"/>
          </a:p>
        </p:txBody>
      </p:sp>
      <p:sp>
        <p:nvSpPr>
          <p:cNvPr id="3" name="Content Placeholder 2">
            <a:extLst>
              <a:ext uri="{FF2B5EF4-FFF2-40B4-BE49-F238E27FC236}">
                <a16:creationId xmlns:a16="http://schemas.microsoft.com/office/drawing/2014/main" id="{F1F9A87E-21F5-443E-845A-4948188FE99A}"/>
              </a:ext>
            </a:extLst>
          </p:cNvPr>
          <p:cNvSpPr>
            <a:spLocks noGrp="1"/>
          </p:cNvSpPr>
          <p:nvPr>
            <p:ph idx="1"/>
          </p:nvPr>
        </p:nvSpPr>
        <p:spPr>
          <a:xfrm>
            <a:off x="838200" y="1232452"/>
            <a:ext cx="10515600" cy="5184776"/>
          </a:xfrm>
        </p:spPr>
        <p:txBody>
          <a:bodyPr>
            <a:normAutofit fontScale="25000" lnSpcReduction="20000"/>
          </a:bodyPr>
          <a:lstStyle/>
          <a:p>
            <a:pPr marL="0" indent="0" algn="just">
              <a:buNone/>
            </a:pPr>
            <a:r>
              <a:rPr lang="en-IN" sz="8000" b="0" dirty="0">
                <a:effectLst/>
                <a:latin typeface="Times New Roman" panose="02020603050405020304" pitchFamily="18" charset="0"/>
                <a:cs typeface="Times New Roman" panose="02020603050405020304" pitchFamily="18" charset="0"/>
              </a:rPr>
              <a:t>The Java switch statement </a:t>
            </a:r>
            <a:r>
              <a:rPr lang="en-IN" sz="8000" b="1" dirty="0">
                <a:effectLst/>
                <a:latin typeface="Times New Roman" panose="02020603050405020304" pitchFamily="18" charset="0"/>
                <a:cs typeface="Times New Roman" panose="02020603050405020304" pitchFamily="18" charset="0"/>
              </a:rPr>
              <a:t>executes one statement from multiple conditions. </a:t>
            </a:r>
            <a:r>
              <a:rPr lang="en-IN" sz="8000" dirty="0">
                <a:effectLst/>
                <a:latin typeface="Times New Roman" panose="02020603050405020304" pitchFamily="18" charset="0"/>
                <a:cs typeface="Times New Roman" panose="02020603050405020304" pitchFamily="18" charset="0"/>
              </a:rPr>
              <a:t>It </a:t>
            </a:r>
            <a:r>
              <a:rPr lang="en-IN" sz="8000" b="0" dirty="0">
                <a:effectLst/>
                <a:latin typeface="Times New Roman" panose="02020603050405020304" pitchFamily="18" charset="0"/>
                <a:cs typeface="Times New Roman" panose="02020603050405020304" pitchFamily="18" charset="0"/>
              </a:rPr>
              <a:t>is like </a:t>
            </a:r>
            <a:r>
              <a:rPr lang="en-IN" sz="8000" b="1"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if-else-if</a:t>
            </a:r>
            <a:r>
              <a:rPr lang="en-IN" sz="8000" b="1" dirty="0">
                <a:effectLst/>
                <a:latin typeface="Times New Roman" panose="02020603050405020304" pitchFamily="18" charset="0"/>
                <a:cs typeface="Times New Roman" panose="02020603050405020304" pitchFamily="18" charset="0"/>
              </a:rPr>
              <a:t> </a:t>
            </a:r>
            <a:r>
              <a:rPr lang="en-IN" sz="8000" dirty="0">
                <a:effectLst/>
                <a:latin typeface="Times New Roman" panose="02020603050405020304" pitchFamily="18" charset="0"/>
                <a:cs typeface="Times New Roman" panose="02020603050405020304" pitchFamily="18" charset="0"/>
              </a:rPr>
              <a:t>l</a:t>
            </a:r>
            <a:r>
              <a:rPr lang="en-IN" sz="8000" b="0" dirty="0">
                <a:effectLst/>
                <a:latin typeface="Times New Roman" panose="02020603050405020304" pitchFamily="18" charset="0"/>
                <a:cs typeface="Times New Roman" panose="02020603050405020304" pitchFamily="18" charset="0"/>
              </a:rPr>
              <a:t>adder statement.</a:t>
            </a:r>
          </a:p>
          <a:p>
            <a:pPr marL="0" indent="0" algn="just">
              <a:buNone/>
            </a:pPr>
            <a:r>
              <a:rPr lang="en-IN" sz="8000" b="1" i="0" dirty="0">
                <a:effectLst/>
                <a:latin typeface="Times New Roman" panose="02020603050405020304" pitchFamily="18" charset="0"/>
                <a:cs typeface="Times New Roman" panose="02020603050405020304" pitchFamily="18" charset="0"/>
              </a:rPr>
              <a:t>Syntax:</a:t>
            </a:r>
            <a:endParaRPr lang="en-IN" sz="8000" b="0" dirty="0">
              <a:effectLst/>
              <a:latin typeface="Times New Roman" panose="02020603050405020304" pitchFamily="18" charset="0"/>
              <a:cs typeface="Times New Roman" panose="02020603050405020304" pitchFamily="18" charset="0"/>
            </a:endParaRPr>
          </a:p>
          <a:p>
            <a:pPr marL="0" indent="0" algn="l">
              <a:buNone/>
            </a:pPr>
            <a:r>
              <a:rPr lang="en-IN" sz="8000" dirty="0">
                <a:latin typeface="Times New Roman" panose="02020603050405020304" pitchFamily="18" charset="0"/>
                <a:cs typeface="Times New Roman" panose="02020603050405020304" pitchFamily="18" charset="0"/>
              </a:rPr>
              <a:t>switch(expression) {    </a:t>
            </a:r>
          </a:p>
          <a:p>
            <a:pPr marL="0" indent="0" algn="l">
              <a:buNone/>
            </a:pPr>
            <a:r>
              <a:rPr lang="en-IN" sz="8000" dirty="0">
                <a:latin typeface="Times New Roman" panose="02020603050405020304" pitchFamily="18" charset="0"/>
                <a:cs typeface="Times New Roman" panose="02020603050405020304" pitchFamily="18" charset="0"/>
              </a:rPr>
              <a:t>                                     case value1:    </a:t>
            </a:r>
          </a:p>
          <a:p>
            <a:pPr marL="0" indent="0" algn="l">
              <a:buNone/>
            </a:pPr>
            <a:r>
              <a:rPr lang="en-IN" sz="8000" dirty="0">
                <a:latin typeface="Times New Roman" panose="02020603050405020304" pitchFamily="18" charset="0"/>
                <a:cs typeface="Times New Roman" panose="02020603050405020304" pitchFamily="18" charset="0"/>
              </a:rPr>
              <a:t>                                     //code to be executed;    </a:t>
            </a:r>
          </a:p>
          <a:p>
            <a:pPr marL="0" indent="0" algn="l">
              <a:buNone/>
            </a:pPr>
            <a:r>
              <a:rPr lang="en-IN" sz="8000" dirty="0">
                <a:latin typeface="Times New Roman" panose="02020603050405020304" pitchFamily="18" charset="0"/>
                <a:cs typeface="Times New Roman" panose="02020603050405020304" pitchFamily="18" charset="0"/>
              </a:rPr>
              <a:t>                                      break;  //optional  </a:t>
            </a:r>
          </a:p>
          <a:p>
            <a:pPr marL="0" indent="0" algn="l">
              <a:buNone/>
            </a:pPr>
            <a:endParaRPr lang="en-IN" sz="8000" dirty="0">
              <a:latin typeface="Times New Roman" panose="02020603050405020304" pitchFamily="18" charset="0"/>
              <a:cs typeface="Times New Roman" panose="02020603050405020304" pitchFamily="18" charset="0"/>
            </a:endParaRPr>
          </a:p>
          <a:p>
            <a:pPr marL="0" indent="0" algn="l">
              <a:buNone/>
            </a:pPr>
            <a:r>
              <a:rPr lang="en-IN" sz="8000" dirty="0">
                <a:latin typeface="Times New Roman" panose="02020603050405020304" pitchFamily="18" charset="0"/>
                <a:cs typeface="Times New Roman" panose="02020603050405020304" pitchFamily="18" charset="0"/>
              </a:rPr>
              <a:t>                                      case value2:    </a:t>
            </a:r>
          </a:p>
          <a:p>
            <a:pPr marL="0" indent="0" algn="l">
              <a:buNone/>
            </a:pPr>
            <a:r>
              <a:rPr lang="en-IN" sz="8000" dirty="0">
                <a:latin typeface="Times New Roman" panose="02020603050405020304" pitchFamily="18" charset="0"/>
                <a:cs typeface="Times New Roman" panose="02020603050405020304" pitchFamily="18" charset="0"/>
              </a:rPr>
              <a:t>                                       //code to be executed;    </a:t>
            </a:r>
          </a:p>
          <a:p>
            <a:pPr marL="0" indent="0" algn="l">
              <a:buNone/>
            </a:pPr>
            <a:r>
              <a:rPr lang="en-IN" sz="8000" dirty="0">
                <a:latin typeface="Times New Roman" panose="02020603050405020304" pitchFamily="18" charset="0"/>
                <a:cs typeface="Times New Roman" panose="02020603050405020304" pitchFamily="18" charset="0"/>
              </a:rPr>
              <a:t>                                        break;  //optional  </a:t>
            </a:r>
          </a:p>
          <a:p>
            <a:pPr marL="0" indent="0" algn="l">
              <a:buNone/>
            </a:pPr>
            <a:r>
              <a:rPr lang="en-IN" sz="8000" dirty="0">
                <a:latin typeface="Times New Roman" panose="02020603050405020304" pitchFamily="18" charset="0"/>
                <a:cs typeface="Times New Roman" panose="02020603050405020304" pitchFamily="18" charset="0"/>
              </a:rPr>
              <a:t>                                         ......    </a:t>
            </a:r>
          </a:p>
          <a:p>
            <a:pPr marL="0" indent="0" algn="l">
              <a:buNone/>
            </a:pPr>
            <a:r>
              <a:rPr lang="en-IN" sz="8000" dirty="0">
                <a:latin typeface="Times New Roman" panose="02020603050405020304" pitchFamily="18" charset="0"/>
                <a:cs typeface="Times New Roman" panose="02020603050405020304" pitchFamily="18" charset="0"/>
              </a:rPr>
              <a:t>    </a:t>
            </a:r>
          </a:p>
          <a:p>
            <a:pPr marL="0" indent="0" algn="l">
              <a:buNone/>
            </a:pPr>
            <a:r>
              <a:rPr lang="en-IN" sz="8000" dirty="0">
                <a:latin typeface="Times New Roman" panose="02020603050405020304" pitchFamily="18" charset="0"/>
                <a:cs typeface="Times New Roman" panose="02020603050405020304" pitchFamily="18" charset="0"/>
              </a:rPr>
              <a:t>                                        default:     </a:t>
            </a:r>
          </a:p>
          <a:p>
            <a:pPr marL="0" indent="0" algn="l">
              <a:buNone/>
            </a:pPr>
            <a:r>
              <a:rPr lang="en-IN" sz="8000" dirty="0">
                <a:latin typeface="Times New Roman" panose="02020603050405020304" pitchFamily="18" charset="0"/>
                <a:cs typeface="Times New Roman" panose="02020603050405020304" pitchFamily="18" charset="0"/>
              </a:rPr>
              <a:t>                                         code to be executed if all cases are not matched;    </a:t>
            </a:r>
          </a:p>
          <a:p>
            <a:pPr marL="0" indent="0" algn="l">
              <a:buNone/>
            </a:pPr>
            <a:r>
              <a:rPr lang="en-IN" sz="8000" dirty="0">
                <a:latin typeface="Times New Roman" panose="02020603050405020304" pitchFamily="18" charset="0"/>
                <a:cs typeface="Times New Roman" panose="02020603050405020304" pitchFamily="18" charset="0"/>
              </a:rPr>
              <a:t>                                 }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40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756D-BA18-466C-A38E-955D7EE6BAE0}"/>
              </a:ext>
            </a:extLst>
          </p:cNvPr>
          <p:cNvSpPr>
            <a:spLocks noGrp="1"/>
          </p:cNvSpPr>
          <p:nvPr>
            <p:ph type="title"/>
          </p:nvPr>
        </p:nvSpPr>
        <p:spPr>
          <a:xfrm>
            <a:off x="838200" y="365126"/>
            <a:ext cx="10515600" cy="501442"/>
          </a:xfrm>
        </p:spPr>
        <p:txBody>
          <a:bodyPr>
            <a:normAutofit fontScale="90000"/>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CONTROL STATEMENTS (</a:t>
            </a:r>
            <a:r>
              <a:rPr lang="en-IN" b="1" dirty="0">
                <a:latin typeface="Times New Roman" panose="02020603050405020304" pitchFamily="18" charset="0"/>
                <a:cs typeface="Times New Roman" panose="02020603050405020304" pitchFamily="18" charset="0"/>
              </a:rPr>
              <a:t>Switch)         </a:t>
            </a:r>
            <a:r>
              <a:rPr lang="en-IN" sz="2200" b="1" dirty="0" err="1">
                <a:latin typeface="Times New Roman" panose="02020603050405020304" pitchFamily="18" charset="0"/>
                <a:cs typeface="Times New Roman" panose="02020603050405020304" pitchFamily="18" charset="0"/>
              </a:rPr>
              <a:t>contd</a:t>
            </a:r>
            <a:r>
              <a:rPr lang="en-IN" sz="2200" b="1" dirty="0">
                <a:latin typeface="Times New Roman" panose="02020603050405020304" pitchFamily="18" charset="0"/>
                <a:cs typeface="Times New Roman" panose="02020603050405020304" pitchFamily="18" charset="0"/>
              </a:rPr>
              <a:t>…</a:t>
            </a:r>
            <a:endParaRPr lang="en-IN" sz="2200" b="1" dirty="0"/>
          </a:p>
        </p:txBody>
      </p:sp>
      <p:sp>
        <p:nvSpPr>
          <p:cNvPr id="3" name="Content Placeholder 2">
            <a:extLst>
              <a:ext uri="{FF2B5EF4-FFF2-40B4-BE49-F238E27FC236}">
                <a16:creationId xmlns:a16="http://schemas.microsoft.com/office/drawing/2014/main" id="{76391865-77E2-435E-9982-FF7B51C23A84}"/>
              </a:ext>
            </a:extLst>
          </p:cNvPr>
          <p:cNvSpPr>
            <a:spLocks noGrp="1"/>
          </p:cNvSpPr>
          <p:nvPr>
            <p:ph idx="1"/>
          </p:nvPr>
        </p:nvSpPr>
        <p:spPr>
          <a:xfrm>
            <a:off x="838200" y="993221"/>
            <a:ext cx="10515600" cy="5765388"/>
          </a:xfrm>
        </p:spPr>
        <p:txBody>
          <a:bodyPr>
            <a:normAutofit fontScale="25000" lnSpcReduction="20000"/>
          </a:bodyPr>
          <a:lstStyle/>
          <a:p>
            <a:pPr marL="0" indent="0" algn="just">
              <a:buNone/>
            </a:pPr>
            <a:r>
              <a:rPr lang="en-IN" sz="8000" b="1" i="0" dirty="0">
                <a:effectLst/>
                <a:latin typeface="Times New Roman" panose="02020603050405020304" pitchFamily="18" charset="0"/>
                <a:cs typeface="Times New Roman" panose="02020603050405020304" pitchFamily="18" charset="0"/>
              </a:rPr>
              <a:t>public</a:t>
            </a: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class</a:t>
            </a:r>
            <a:r>
              <a:rPr lang="en-IN" sz="8000" b="0" i="0" dirty="0">
                <a:effectLst/>
                <a:latin typeface="Times New Roman" panose="02020603050405020304" pitchFamily="18" charset="0"/>
                <a:cs typeface="Times New Roman" panose="02020603050405020304" pitchFamily="18" charset="0"/>
              </a:rPr>
              <a:t> S </a:t>
            </a:r>
          </a:p>
          <a:p>
            <a:pPr marL="0" indent="0" algn="just">
              <a:buNone/>
            </a:pPr>
            <a:r>
              <a:rPr lang="en-IN" sz="8000" b="0" i="0" dirty="0">
                <a:effectLst/>
                <a:latin typeface="Times New Roman" panose="02020603050405020304" pitchFamily="18" charset="0"/>
                <a:cs typeface="Times New Roman" panose="02020603050405020304" pitchFamily="18" charset="0"/>
              </a:rPr>
              <a:t>{  </a:t>
            </a:r>
          </a:p>
          <a:p>
            <a:pPr marL="0" indent="0" algn="just">
              <a:buNone/>
            </a:pPr>
            <a:r>
              <a:rPr lang="en-IN" sz="8000" b="1" i="0" dirty="0">
                <a:effectLst/>
                <a:latin typeface="Times New Roman" panose="02020603050405020304" pitchFamily="18" charset="0"/>
                <a:cs typeface="Times New Roman" panose="02020603050405020304" pitchFamily="18" charset="0"/>
              </a:rPr>
              <a:t>        public</a:t>
            </a: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static</a:t>
            </a: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void</a:t>
            </a:r>
            <a:r>
              <a:rPr lang="en-IN" sz="8000" b="0" i="0" dirty="0">
                <a:effectLst/>
                <a:latin typeface="Times New Roman" panose="02020603050405020304" pitchFamily="18" charset="0"/>
                <a:cs typeface="Times New Roman" panose="02020603050405020304" pitchFamily="18" charset="0"/>
              </a:rPr>
              <a:t> main(String[] </a:t>
            </a:r>
            <a:r>
              <a:rPr lang="en-IN" sz="8000" b="0" i="0" dirty="0" err="1">
                <a:effectLst/>
                <a:latin typeface="Times New Roman" panose="02020603050405020304" pitchFamily="18" charset="0"/>
                <a:cs typeface="Times New Roman" panose="02020603050405020304" pitchFamily="18" charset="0"/>
              </a:rPr>
              <a:t>args</a:t>
            </a:r>
            <a:r>
              <a:rPr lang="en-IN" sz="8000" b="0" i="0" dirty="0">
                <a:effectLst/>
                <a:latin typeface="Times New Roman" panose="02020603050405020304" pitchFamily="18" charset="0"/>
                <a:cs typeface="Times New Roman" panose="02020603050405020304" pitchFamily="18" charset="0"/>
              </a:rPr>
              <a:t>) </a:t>
            </a:r>
          </a:p>
          <a:p>
            <a:pPr marL="0" indent="0" algn="just">
              <a:buNone/>
            </a:pPr>
            <a:r>
              <a:rPr lang="en-IN" sz="8000" b="0" i="0" dirty="0">
                <a:effectLst/>
                <a:latin typeface="Times New Roman" panose="02020603050405020304" pitchFamily="18" charset="0"/>
                <a:cs typeface="Times New Roman" panose="02020603050405020304" pitchFamily="18" charset="0"/>
              </a:rPr>
              <a:t>         {                                                                     </a:t>
            </a:r>
          </a:p>
          <a:p>
            <a:pPr marL="0" indent="0" algn="just">
              <a:buNone/>
            </a:pP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int</a:t>
            </a:r>
            <a:r>
              <a:rPr lang="en-IN" sz="8000" b="0" i="0" dirty="0">
                <a:effectLst/>
                <a:latin typeface="Times New Roman" panose="02020603050405020304" pitchFamily="18" charset="0"/>
                <a:cs typeface="Times New Roman" panose="02020603050405020304" pitchFamily="18" charset="0"/>
              </a:rPr>
              <a:t> n=1;                                                                 //Declaring a variable for switch</a:t>
            </a:r>
          </a:p>
          <a:p>
            <a:pPr marL="0" indent="0" algn="just">
              <a:buNone/>
            </a:pP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switch</a:t>
            </a:r>
            <a:r>
              <a:rPr lang="en-IN" sz="8000" b="0" i="0" dirty="0">
                <a:effectLst/>
                <a:latin typeface="Times New Roman" panose="02020603050405020304" pitchFamily="18" charset="0"/>
                <a:cs typeface="Times New Roman" panose="02020603050405020304" pitchFamily="18" charset="0"/>
              </a:rPr>
              <a:t>(n)                                                                //Switch expression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b="0" i="0" dirty="0">
                <a:effectLst/>
                <a:latin typeface="Times New Roman" panose="02020603050405020304" pitchFamily="18" charset="0"/>
                <a:cs typeface="Times New Roman" panose="02020603050405020304" pitchFamily="18" charset="0"/>
              </a:rPr>
              <a:t>{    </a:t>
            </a:r>
          </a:p>
          <a:p>
            <a:pPr marL="0" indent="0" algn="just">
              <a:buNone/>
            </a:pP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case</a:t>
            </a:r>
            <a:r>
              <a:rPr lang="en-IN" sz="8000" b="0" i="0" dirty="0">
                <a:effectLst/>
                <a:latin typeface="Times New Roman" panose="02020603050405020304" pitchFamily="18" charset="0"/>
                <a:cs typeface="Times New Roman" panose="02020603050405020304" pitchFamily="18" charset="0"/>
              </a:rPr>
              <a:t> 1: System.out.println("10");                                //Case statements  </a:t>
            </a:r>
          </a:p>
          <a:p>
            <a:pPr marL="0" indent="0" algn="just">
              <a:buNone/>
            </a:pP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break</a:t>
            </a:r>
            <a:r>
              <a:rPr lang="en-IN" sz="8000" b="0" i="0" dirty="0">
                <a:effectLst/>
                <a:latin typeface="Times New Roman" panose="02020603050405020304" pitchFamily="18" charset="0"/>
                <a:cs typeface="Times New Roman" panose="02020603050405020304" pitchFamily="18" charset="0"/>
              </a:rPr>
              <a:t>;  </a:t>
            </a:r>
          </a:p>
          <a:p>
            <a:pPr marL="0" indent="0" algn="just">
              <a:buNone/>
            </a:pPr>
            <a:endParaRPr lang="en-IN" sz="8000" b="0" i="0" dirty="0">
              <a:effectLst/>
              <a:latin typeface="Times New Roman" panose="02020603050405020304" pitchFamily="18" charset="0"/>
              <a:cs typeface="Times New Roman" panose="02020603050405020304" pitchFamily="18" charset="0"/>
            </a:endParaRPr>
          </a:p>
          <a:p>
            <a:pPr marL="0" indent="0" algn="just">
              <a:buNone/>
            </a:pP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case</a:t>
            </a:r>
            <a:r>
              <a:rPr lang="en-IN" sz="8000" b="0" i="0" dirty="0">
                <a:effectLst/>
                <a:latin typeface="Times New Roman" panose="02020603050405020304" pitchFamily="18" charset="0"/>
                <a:cs typeface="Times New Roman" panose="02020603050405020304" pitchFamily="18" charset="0"/>
              </a:rPr>
              <a:t> 2: System.out.println("20");  </a:t>
            </a:r>
          </a:p>
          <a:p>
            <a:pPr marL="0" indent="0" algn="just">
              <a:buNone/>
            </a:pP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break</a:t>
            </a:r>
            <a:r>
              <a:rPr lang="en-IN" sz="8000" b="0" i="0" dirty="0">
                <a:effectLst/>
                <a:latin typeface="Times New Roman" panose="02020603050405020304" pitchFamily="18" charset="0"/>
                <a:cs typeface="Times New Roman" panose="02020603050405020304" pitchFamily="18" charset="0"/>
              </a:rPr>
              <a:t>;                                                                         </a:t>
            </a:r>
          </a:p>
          <a:p>
            <a:pPr marL="0" indent="0" algn="just">
              <a:buNone/>
            </a:pPr>
            <a:r>
              <a:rPr lang="en-IN" sz="8000" b="0" i="0" dirty="0">
                <a:effectLst/>
                <a:latin typeface="Times New Roman" panose="02020603050405020304" pitchFamily="18" charset="0"/>
                <a:cs typeface="Times New Roman" panose="02020603050405020304" pitchFamily="18" charset="0"/>
              </a:rPr>
              <a:t> </a:t>
            </a:r>
          </a:p>
          <a:p>
            <a:pPr marL="0" indent="0" algn="just">
              <a:buNone/>
            </a:pPr>
            <a:r>
              <a:rPr lang="en-IN" sz="8000" b="0" i="0" dirty="0">
                <a:effectLst/>
                <a:latin typeface="Times New Roman" panose="02020603050405020304" pitchFamily="18" charset="0"/>
                <a:cs typeface="Times New Roman" panose="02020603050405020304" pitchFamily="18" charset="0"/>
              </a:rPr>
              <a:t>                    </a:t>
            </a:r>
            <a:r>
              <a:rPr lang="en-IN" sz="8000" b="1" i="0" dirty="0">
                <a:effectLst/>
                <a:latin typeface="Times New Roman" panose="02020603050405020304" pitchFamily="18" charset="0"/>
                <a:cs typeface="Times New Roman" panose="02020603050405020304" pitchFamily="18" charset="0"/>
              </a:rPr>
              <a:t>default</a:t>
            </a:r>
            <a:r>
              <a:rPr lang="en-IN" sz="8000" i="0" dirty="0">
                <a:effectLst/>
                <a:latin typeface="Times New Roman" panose="02020603050405020304" pitchFamily="18" charset="0"/>
                <a:cs typeface="Times New Roman" panose="02020603050405020304" pitchFamily="18" charset="0"/>
              </a:rPr>
              <a:t>: System.out.println("</a:t>
            </a:r>
            <a:r>
              <a:rPr lang="en-IN" sz="8000" b="0" i="0" dirty="0">
                <a:effectLst/>
                <a:latin typeface="Times New Roman" panose="02020603050405020304" pitchFamily="18" charset="0"/>
                <a:cs typeface="Times New Roman" panose="02020603050405020304" pitchFamily="18" charset="0"/>
              </a:rPr>
              <a:t>Not 10 or </a:t>
            </a:r>
            <a:r>
              <a:rPr lang="en-IN" sz="8000" dirty="0">
                <a:latin typeface="Times New Roman" panose="02020603050405020304" pitchFamily="18" charset="0"/>
                <a:cs typeface="Times New Roman" panose="02020603050405020304" pitchFamily="18" charset="0"/>
              </a:rPr>
              <a:t>2</a:t>
            </a:r>
            <a:r>
              <a:rPr lang="en-IN" sz="8000" b="0" i="0" dirty="0">
                <a:effectLst/>
                <a:latin typeface="Times New Roman" panose="02020603050405020304" pitchFamily="18" charset="0"/>
                <a:cs typeface="Times New Roman" panose="02020603050405020304" pitchFamily="18" charset="0"/>
              </a:rPr>
              <a:t>0");     //Default case statement </a:t>
            </a:r>
          </a:p>
          <a:p>
            <a:pPr marL="0" indent="0" algn="just">
              <a:buNone/>
            </a:pPr>
            <a:r>
              <a:rPr lang="en-IN" sz="8000" b="0" i="0" dirty="0">
                <a:effectLst/>
                <a:latin typeface="Times New Roman" panose="02020603050405020304" pitchFamily="18" charset="0"/>
                <a:cs typeface="Times New Roman" panose="02020603050405020304" pitchFamily="18" charset="0"/>
              </a:rPr>
              <a:t>                }  </a:t>
            </a:r>
          </a:p>
          <a:p>
            <a:pPr marL="0" indent="0" algn="just">
              <a:buNone/>
            </a:pPr>
            <a:r>
              <a:rPr lang="en-IN" sz="8000" b="0" i="0" dirty="0">
                <a:effectLst/>
                <a:latin typeface="Times New Roman" panose="02020603050405020304" pitchFamily="18" charset="0"/>
                <a:cs typeface="Times New Roman" panose="02020603050405020304" pitchFamily="18" charset="0"/>
              </a:rPr>
              <a:t>         }  </a:t>
            </a:r>
          </a:p>
          <a:p>
            <a:pPr marL="0" indent="0" algn="just">
              <a:buNone/>
            </a:pPr>
            <a:r>
              <a:rPr lang="en-IN" sz="8000" b="0" i="0" dirty="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31114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97AF-E4BC-47C4-A51A-8C344E5B09B3}"/>
              </a:ext>
            </a:extLst>
          </p:cNvPr>
          <p:cNvSpPr>
            <a:spLocks noGrp="1"/>
          </p:cNvSpPr>
          <p:nvPr>
            <p:ph type="title"/>
          </p:nvPr>
        </p:nvSpPr>
        <p:spPr>
          <a:xfrm>
            <a:off x="838200" y="164030"/>
            <a:ext cx="10515600" cy="962406"/>
          </a:xfrm>
        </p:spPr>
        <p:txBody>
          <a:bodyPr>
            <a:normAutofit fontScale="90000"/>
          </a:bodyPr>
          <a:lstStyle/>
          <a:p>
            <a:r>
              <a:rPr lang="en-IN" sz="4000" b="1" i="0" dirty="0">
                <a:effectLst/>
                <a:latin typeface="Times New Roman" panose="02020603050405020304" pitchFamily="18" charset="0"/>
                <a:cs typeface="Times New Roman" panose="02020603050405020304" pitchFamily="18" charset="0"/>
              </a:rPr>
              <a:t>LOOPS in JAVA</a:t>
            </a:r>
            <a:br>
              <a:rPr lang="en-IN" sz="1600" b="0" i="0" dirty="0">
                <a:solidFill>
                  <a:srgbClr val="610B38"/>
                </a:solidFill>
                <a:effectLst/>
                <a:latin typeface="erdana"/>
              </a:rPr>
            </a:br>
            <a:endParaRPr lang="en-IN" sz="4000" b="1" dirty="0"/>
          </a:p>
        </p:txBody>
      </p:sp>
      <p:sp>
        <p:nvSpPr>
          <p:cNvPr id="3" name="Content Placeholder 2">
            <a:extLst>
              <a:ext uri="{FF2B5EF4-FFF2-40B4-BE49-F238E27FC236}">
                <a16:creationId xmlns:a16="http://schemas.microsoft.com/office/drawing/2014/main" id="{42942B8E-8991-49AE-AA02-2EB43469B2E3}"/>
              </a:ext>
            </a:extLst>
          </p:cNvPr>
          <p:cNvSpPr>
            <a:spLocks noGrp="1"/>
          </p:cNvSpPr>
          <p:nvPr>
            <p:ph idx="1"/>
          </p:nvPr>
        </p:nvSpPr>
        <p:spPr>
          <a:xfrm>
            <a:off x="838200" y="863218"/>
            <a:ext cx="10515600" cy="5994782"/>
          </a:xfrm>
        </p:spPr>
        <p:txBody>
          <a:bodyPr>
            <a:normAutofit fontScale="77500" lnSpcReduction="20000"/>
          </a:bodyPr>
          <a:lstStyle/>
          <a:p>
            <a:pPr marL="0" indent="0" algn="just">
              <a:buNone/>
            </a:pPr>
            <a:r>
              <a:rPr lang="en-IN" sz="2400" dirty="0">
                <a:latin typeface="Times New Roman" panose="02020603050405020304" pitchFamily="18" charset="0"/>
                <a:cs typeface="Times New Roman" panose="02020603050405020304" pitchFamily="18" charset="0"/>
              </a:rPr>
              <a:t>Loops are used to </a:t>
            </a:r>
            <a:r>
              <a:rPr lang="en-IN" sz="2400" b="1" dirty="0">
                <a:latin typeface="Times New Roman" panose="02020603050405020304" pitchFamily="18" charset="0"/>
                <a:cs typeface="Times New Roman" panose="02020603050405020304" pitchFamily="18" charset="0"/>
              </a:rPr>
              <a:t>execute a set of instructions/functions repeatedly when some conditions become true.</a:t>
            </a:r>
            <a:r>
              <a:rPr lang="en-IN" sz="2400" dirty="0">
                <a:latin typeface="Times New Roman" panose="02020603050405020304" pitchFamily="18" charset="0"/>
                <a:cs typeface="Times New Roman" panose="02020603050405020304" pitchFamily="18" charset="0"/>
              </a:rPr>
              <a:t> There are </a:t>
            </a:r>
            <a:r>
              <a:rPr lang="en-IN" sz="2400" b="1" dirty="0">
                <a:latin typeface="Times New Roman" panose="02020603050405020304" pitchFamily="18" charset="0"/>
                <a:cs typeface="Times New Roman" panose="02020603050405020304" pitchFamily="18" charset="0"/>
              </a:rPr>
              <a:t>three types of loops</a:t>
            </a:r>
            <a:r>
              <a:rPr lang="en-IN" sz="2400" dirty="0">
                <a:latin typeface="Times New Roman" panose="02020603050405020304" pitchFamily="18" charset="0"/>
                <a:cs typeface="Times New Roman" panose="02020603050405020304" pitchFamily="18" charset="0"/>
              </a:rPr>
              <a:t> in Java.</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for loop</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while loop</a:t>
            </a:r>
            <a:endParaRPr lang="en-IN"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do-while loop</a:t>
            </a: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for loop </a:t>
            </a:r>
            <a:r>
              <a:rPr lang="en-IN" sz="2400" dirty="0">
                <a:latin typeface="Times New Roman" panose="02020603050405020304" pitchFamily="18" charset="0"/>
                <a:cs typeface="Times New Roman" panose="02020603050405020304" pitchFamily="18" charset="0"/>
              </a:rPr>
              <a:t>consists of </a:t>
            </a:r>
            <a:r>
              <a:rPr lang="en-IN" sz="2400" b="1" dirty="0">
                <a:latin typeface="Times New Roman" panose="02020603050405020304" pitchFamily="18" charset="0"/>
                <a:cs typeface="Times New Roman" panose="02020603050405020304" pitchFamily="18" charset="0"/>
              </a:rPr>
              <a:t>four parts</a:t>
            </a:r>
            <a:r>
              <a:rPr lang="en-IN"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Initialization:</a:t>
            </a:r>
            <a:r>
              <a:rPr lang="en-IN" sz="2400" dirty="0">
                <a:latin typeface="Times New Roman" panose="02020603050405020304" pitchFamily="18" charset="0"/>
                <a:cs typeface="Times New Roman" panose="02020603050405020304" pitchFamily="18" charset="0"/>
              </a:rPr>
              <a:t> It is the </a:t>
            </a:r>
            <a:r>
              <a:rPr lang="en-IN" sz="2400" b="1" dirty="0">
                <a:latin typeface="Times New Roman" panose="02020603050405020304" pitchFamily="18" charset="0"/>
                <a:cs typeface="Times New Roman" panose="02020603050405020304" pitchFamily="18" charset="0"/>
              </a:rPr>
              <a:t>initial condition </a:t>
            </a:r>
            <a:r>
              <a:rPr lang="en-IN" sz="2400" dirty="0">
                <a:latin typeface="Times New Roman" panose="02020603050405020304" pitchFamily="18" charset="0"/>
                <a:cs typeface="Times New Roman" panose="02020603050405020304" pitchFamily="18" charset="0"/>
              </a:rPr>
              <a:t>which is </a:t>
            </a:r>
            <a:r>
              <a:rPr lang="en-IN" sz="2400" b="1" dirty="0">
                <a:latin typeface="Times New Roman" panose="02020603050405020304" pitchFamily="18" charset="0"/>
                <a:cs typeface="Times New Roman" panose="02020603050405020304" pitchFamily="18" charset="0"/>
              </a:rPr>
              <a:t>executed once when the loop starts</a:t>
            </a:r>
            <a:r>
              <a:rPr lang="en-IN"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Condition:</a:t>
            </a:r>
            <a:r>
              <a:rPr lang="en-IN" sz="2400" dirty="0">
                <a:latin typeface="Times New Roman" panose="02020603050405020304" pitchFamily="18" charset="0"/>
                <a:cs typeface="Times New Roman" panose="02020603050405020304" pitchFamily="18" charset="0"/>
              </a:rPr>
              <a:t> It is the </a:t>
            </a:r>
            <a:r>
              <a:rPr lang="en-IN" sz="2400" b="1" dirty="0">
                <a:latin typeface="Times New Roman" panose="02020603050405020304" pitchFamily="18" charset="0"/>
                <a:cs typeface="Times New Roman" panose="02020603050405020304" pitchFamily="18" charset="0"/>
              </a:rPr>
              <a:t>second condition which is executed each time to test the condition of the loop</a:t>
            </a:r>
            <a:r>
              <a:rPr lang="en-IN" sz="2400" dirty="0">
                <a:latin typeface="Times New Roman" panose="02020603050405020304" pitchFamily="18" charset="0"/>
                <a:cs typeface="Times New Roman" panose="02020603050405020304" pitchFamily="18" charset="0"/>
              </a:rPr>
              <a:t>. It continues execution </a:t>
            </a:r>
            <a:r>
              <a:rPr lang="en-IN" sz="2400" b="1" dirty="0">
                <a:latin typeface="Times New Roman" panose="02020603050405020304" pitchFamily="18" charset="0"/>
                <a:cs typeface="Times New Roman" panose="02020603050405020304" pitchFamily="18" charset="0"/>
              </a:rPr>
              <a:t>until the condition is false</a:t>
            </a:r>
            <a:r>
              <a:rPr lang="en-IN" sz="2400" dirty="0">
                <a:latin typeface="Times New Roman" panose="02020603050405020304" pitchFamily="18" charset="0"/>
                <a:cs typeface="Times New Roman" panose="02020603050405020304" pitchFamily="18" charset="0"/>
              </a:rPr>
              <a:t>. It is an optional condition.</a:t>
            </a:r>
          </a:p>
          <a:p>
            <a:pPr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Statement:</a:t>
            </a:r>
            <a:r>
              <a:rPr lang="en-IN" sz="2400" dirty="0">
                <a:latin typeface="Times New Roman" panose="02020603050405020304" pitchFamily="18" charset="0"/>
                <a:cs typeface="Times New Roman" panose="02020603050405020304" pitchFamily="18" charset="0"/>
              </a:rPr>
              <a:t> The statement of the loop is executed each time </a:t>
            </a:r>
            <a:r>
              <a:rPr lang="en-IN" sz="2400" b="1" dirty="0">
                <a:latin typeface="Times New Roman" panose="02020603050405020304" pitchFamily="18" charset="0"/>
                <a:cs typeface="Times New Roman" panose="02020603050405020304" pitchFamily="18" charset="0"/>
              </a:rPr>
              <a:t>until the second condition is false</a:t>
            </a:r>
            <a:r>
              <a:rPr lang="en-IN"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Increment/Decrement</a:t>
            </a:r>
            <a:r>
              <a:rPr lang="en-IN" sz="2400" dirty="0">
                <a:latin typeface="Times New Roman" panose="02020603050405020304" pitchFamily="18" charset="0"/>
                <a:cs typeface="Times New Roman" panose="02020603050405020304" pitchFamily="18" charset="0"/>
              </a:rPr>
              <a:t>: It </a:t>
            </a:r>
            <a:r>
              <a:rPr lang="en-IN" sz="2400" b="1" dirty="0">
                <a:latin typeface="Times New Roman" panose="02020603050405020304" pitchFamily="18" charset="0"/>
                <a:cs typeface="Times New Roman" panose="02020603050405020304" pitchFamily="18" charset="0"/>
              </a:rPr>
              <a:t>increments or decrements the variable value</a:t>
            </a:r>
            <a:r>
              <a:rPr lang="en-IN" sz="2400" dirty="0">
                <a:latin typeface="Times New Roman" panose="02020603050405020304" pitchFamily="18" charset="0"/>
                <a:cs typeface="Times New Roman" panose="02020603050405020304" pitchFamily="18" charset="0"/>
              </a:rPr>
              <a:t>. It is an optional condition.</a:t>
            </a:r>
          </a:p>
          <a:p>
            <a:pPr marL="0" indent="0" algn="just">
              <a:buNone/>
            </a:pPr>
            <a:r>
              <a:rPr lang="en-IN" sz="2400" b="1" dirty="0">
                <a:latin typeface="Times New Roman" panose="02020603050405020304" pitchFamily="18" charset="0"/>
                <a:cs typeface="Times New Roman" panose="02020603050405020304" pitchFamily="18" charset="0"/>
              </a:rPr>
              <a:t>   Syntax:</a:t>
            </a:r>
          </a:p>
          <a:p>
            <a:pPr marL="0" indent="0" algn="l">
              <a:buNone/>
            </a:pPr>
            <a:r>
              <a:rPr lang="en-IN" sz="2400" dirty="0">
                <a:latin typeface="Times New Roman" panose="02020603050405020304" pitchFamily="18" charset="0"/>
                <a:cs typeface="Times New Roman" panose="02020603050405020304" pitchFamily="18" charset="0"/>
              </a:rPr>
              <a:t>    for(initialization;condition;incr/decr)</a:t>
            </a:r>
          </a:p>
          <a:p>
            <a:pPr marL="0" indent="0" algn="l">
              <a:buNone/>
            </a:pPr>
            <a:r>
              <a:rPr lang="en-IN" sz="2400" dirty="0">
                <a:latin typeface="Times New Roman" panose="02020603050405020304" pitchFamily="18" charset="0"/>
                <a:cs typeface="Times New Roman" panose="02020603050405020304" pitchFamily="18" charset="0"/>
              </a:rPr>
              <a:t>     {  </a:t>
            </a:r>
          </a:p>
          <a:p>
            <a:pPr marL="0" indent="0" algn="l">
              <a:buNone/>
            </a:pPr>
            <a:r>
              <a:rPr lang="en-IN" sz="2400" dirty="0">
                <a:latin typeface="Times New Roman" panose="02020603050405020304" pitchFamily="18" charset="0"/>
                <a:cs typeface="Times New Roman" panose="02020603050405020304" pitchFamily="18" charset="0"/>
              </a:rPr>
              <a:t>               //statement or code to be executed  </a:t>
            </a:r>
          </a:p>
          <a:p>
            <a:pPr marL="0" indent="0" algn="l">
              <a:buNone/>
            </a:pPr>
            <a:r>
              <a:rPr lang="en-IN" sz="2400" dirty="0">
                <a:latin typeface="Times New Roman" panose="02020603050405020304" pitchFamily="18" charset="0"/>
                <a:cs typeface="Times New Roman" panose="02020603050405020304" pitchFamily="18" charset="0"/>
              </a:rPr>
              <a:t>      }  </a:t>
            </a:r>
          </a:p>
          <a:p>
            <a:pPr marL="0" indent="0">
              <a:buNone/>
            </a:pPr>
            <a:endParaRPr lang="en-IN" dirty="0"/>
          </a:p>
        </p:txBody>
      </p:sp>
    </p:spTree>
    <p:extLst>
      <p:ext uri="{BB962C8B-B14F-4D97-AF65-F5344CB8AC3E}">
        <p14:creationId xmlns:p14="http://schemas.microsoft.com/office/powerpoint/2010/main" val="240214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F7EA-7DDC-4588-B2C4-0111A1A9E1AA}"/>
              </a:ext>
            </a:extLst>
          </p:cNvPr>
          <p:cNvSpPr>
            <a:spLocks noGrp="1"/>
          </p:cNvSpPr>
          <p:nvPr>
            <p:ph type="title"/>
          </p:nvPr>
        </p:nvSpPr>
        <p:spPr/>
        <p:txBody>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UNIT-I</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615A17-CFC0-4FDB-99B7-EF2D119EC5CB}"/>
              </a:ext>
            </a:extLst>
          </p:cNvPr>
          <p:cNvSpPr>
            <a:spLocks noGrp="1"/>
          </p:cNvSpPr>
          <p:nvPr>
            <p:ph idx="1"/>
          </p:nvPr>
        </p:nvSpPr>
        <p:spPr/>
        <p:txBody>
          <a:bodyPr/>
          <a:lstStyle/>
          <a:p>
            <a:pPr marL="0" indent="0" algn="jus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Internet: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Internet, Connecting to Internet: Telephone, Cable, Satellite Connection, Choosing an ISP, Introduction to Internet Services, E-Mail Concepts, Sending and Receiving Secure E-Mail, Voice and Video Conferencing.</a:t>
            </a:r>
          </a:p>
          <a:p>
            <a:endParaRPr lang="en-IN" dirty="0"/>
          </a:p>
        </p:txBody>
      </p:sp>
    </p:spTree>
    <p:extLst>
      <p:ext uri="{BB962C8B-B14F-4D97-AF65-F5344CB8AC3E}">
        <p14:creationId xmlns:p14="http://schemas.microsoft.com/office/powerpoint/2010/main" val="738162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8958-1DD9-4008-B534-77CA5B74CF9A}"/>
              </a:ext>
            </a:extLst>
          </p:cNvPr>
          <p:cNvSpPr>
            <a:spLocks noGrp="1"/>
          </p:cNvSpPr>
          <p:nvPr>
            <p:ph type="title"/>
          </p:nvPr>
        </p:nvSpPr>
        <p:spPr>
          <a:xfrm>
            <a:off x="490331" y="-189655"/>
            <a:ext cx="10916478" cy="829884"/>
          </a:xfrm>
        </p:spPr>
        <p:txBody>
          <a:bodyPr>
            <a:normAutofit/>
          </a:bodyPr>
          <a:lstStyle/>
          <a:p>
            <a:r>
              <a:rPr lang="en-IN" sz="4000" b="1" dirty="0">
                <a:latin typeface="Times New Roman" panose="02020603050405020304" pitchFamily="18" charset="0"/>
                <a:ea typeface="+mn-ea"/>
                <a:cs typeface="Times New Roman" panose="02020603050405020304" pitchFamily="18" charset="0"/>
              </a:rPr>
              <a:t>ARRAY</a:t>
            </a:r>
          </a:p>
        </p:txBody>
      </p:sp>
      <p:sp>
        <p:nvSpPr>
          <p:cNvPr id="3" name="Content Placeholder 2">
            <a:extLst>
              <a:ext uri="{FF2B5EF4-FFF2-40B4-BE49-F238E27FC236}">
                <a16:creationId xmlns:a16="http://schemas.microsoft.com/office/drawing/2014/main" id="{DD2EDDC9-C7E9-45E7-A0F6-437B2C5CDD8C}"/>
              </a:ext>
            </a:extLst>
          </p:cNvPr>
          <p:cNvSpPr>
            <a:spLocks noGrp="1"/>
          </p:cNvSpPr>
          <p:nvPr>
            <p:ph idx="1"/>
          </p:nvPr>
        </p:nvSpPr>
        <p:spPr>
          <a:xfrm>
            <a:off x="321366" y="622852"/>
            <a:ext cx="10515600" cy="6135757"/>
          </a:xfrm>
        </p:spPr>
        <p:txBody>
          <a:bodyPr>
            <a:normAutofit fontScale="32500" lnSpcReduction="20000"/>
          </a:bodyPr>
          <a:lstStyle/>
          <a:p>
            <a:pPr marL="0" indent="0" algn="just">
              <a:buNone/>
            </a:pPr>
            <a:r>
              <a:rPr lang="en-IN" sz="6200" dirty="0">
                <a:latin typeface="Times New Roman" panose="02020603050405020304" pitchFamily="18" charset="0"/>
                <a:cs typeface="Times New Roman" panose="02020603050405020304" pitchFamily="18" charset="0"/>
              </a:rPr>
              <a:t>An array is a </a:t>
            </a:r>
            <a:r>
              <a:rPr lang="en-IN" sz="6200" b="1" dirty="0">
                <a:latin typeface="Times New Roman" panose="02020603050405020304" pitchFamily="18" charset="0"/>
                <a:cs typeface="Times New Roman" panose="02020603050405020304" pitchFamily="18" charset="0"/>
              </a:rPr>
              <a:t>collection of similar type of elements which has contiguous memory location</a:t>
            </a:r>
            <a:r>
              <a:rPr lang="en-IN" sz="6200" dirty="0">
                <a:latin typeface="Times New Roman" panose="02020603050405020304" pitchFamily="18" charset="0"/>
                <a:cs typeface="Times New Roman" panose="02020603050405020304" pitchFamily="18" charset="0"/>
              </a:rPr>
              <a:t>.</a:t>
            </a:r>
          </a:p>
          <a:p>
            <a:pPr marL="0" indent="0" algn="just">
              <a:buNone/>
            </a:pPr>
            <a:endParaRPr lang="en-IN" sz="6200" dirty="0">
              <a:latin typeface="Times New Roman" panose="02020603050405020304" pitchFamily="18" charset="0"/>
              <a:cs typeface="Times New Roman" panose="02020603050405020304" pitchFamily="18" charset="0"/>
            </a:endParaRPr>
          </a:p>
          <a:p>
            <a:pPr marL="0" indent="0" algn="just">
              <a:buNone/>
            </a:pPr>
            <a:r>
              <a:rPr lang="en-IN" sz="6200" dirty="0">
                <a:latin typeface="Times New Roman" panose="02020603050405020304" pitchFamily="18" charset="0"/>
                <a:cs typeface="Times New Roman" panose="02020603050405020304" pitchFamily="18" charset="0"/>
              </a:rPr>
              <a:t>   class </a:t>
            </a:r>
            <a:r>
              <a:rPr lang="en-IN" sz="6200" dirty="0" err="1">
                <a:latin typeface="Times New Roman" panose="02020603050405020304" pitchFamily="18" charset="0"/>
                <a:cs typeface="Times New Roman" panose="02020603050405020304" pitchFamily="18" charset="0"/>
              </a:rPr>
              <a:t>arr</a:t>
            </a:r>
            <a:endParaRPr lang="en-IN" sz="6200" dirty="0">
              <a:latin typeface="Times New Roman" panose="02020603050405020304" pitchFamily="18" charset="0"/>
              <a:cs typeface="Times New Roman" panose="02020603050405020304" pitchFamily="18" charset="0"/>
            </a:endParaRPr>
          </a:p>
          <a:p>
            <a:pPr marL="0" indent="0" algn="just">
              <a:buNone/>
            </a:pPr>
            <a:r>
              <a:rPr lang="en-IN" sz="6200" dirty="0">
                <a:latin typeface="Times New Roman" panose="02020603050405020304" pitchFamily="18" charset="0"/>
                <a:cs typeface="Times New Roman" panose="02020603050405020304" pitchFamily="18" charset="0"/>
              </a:rPr>
              <a:t>         {  </a:t>
            </a:r>
          </a:p>
          <a:p>
            <a:pPr marL="0" indent="0" algn="just">
              <a:buNone/>
            </a:pPr>
            <a:r>
              <a:rPr lang="en-IN" sz="6200" dirty="0">
                <a:latin typeface="Times New Roman" panose="02020603050405020304" pitchFamily="18" charset="0"/>
                <a:cs typeface="Times New Roman" panose="02020603050405020304" pitchFamily="18" charset="0"/>
              </a:rPr>
              <a:t>              public static void main(String </a:t>
            </a:r>
            <a:r>
              <a:rPr lang="en-IN" sz="6200" dirty="0" err="1">
                <a:latin typeface="Times New Roman" panose="02020603050405020304" pitchFamily="18" charset="0"/>
                <a:cs typeface="Times New Roman" panose="02020603050405020304" pitchFamily="18" charset="0"/>
              </a:rPr>
              <a:t>args</a:t>
            </a:r>
            <a:r>
              <a:rPr lang="en-IN" sz="6200" dirty="0">
                <a:latin typeface="Times New Roman" panose="02020603050405020304" pitchFamily="18" charset="0"/>
                <a:cs typeface="Times New Roman" panose="02020603050405020304" pitchFamily="18" charset="0"/>
              </a:rPr>
              <a:t>[])</a:t>
            </a:r>
          </a:p>
          <a:p>
            <a:pPr marL="0" indent="0" algn="just">
              <a:buNone/>
            </a:pPr>
            <a:r>
              <a:rPr lang="en-IN" sz="6200" dirty="0">
                <a:latin typeface="Times New Roman" panose="02020603050405020304" pitchFamily="18" charset="0"/>
                <a:cs typeface="Times New Roman" panose="02020603050405020304" pitchFamily="18" charset="0"/>
              </a:rPr>
              <a:t>               {  </a:t>
            </a:r>
          </a:p>
          <a:p>
            <a:pPr marL="0" indent="0" algn="just">
              <a:buNone/>
            </a:pPr>
            <a:r>
              <a:rPr lang="en-IN" sz="6200" dirty="0">
                <a:latin typeface="Times New Roman" panose="02020603050405020304" pitchFamily="18" charset="0"/>
                <a:cs typeface="Times New Roman" panose="02020603050405020304" pitchFamily="18" charset="0"/>
              </a:rPr>
              <a:t>                    int a[]=new int[5];                                                 //declaration and instantiation  </a:t>
            </a:r>
          </a:p>
          <a:p>
            <a:pPr marL="0" indent="0" algn="just">
              <a:buNone/>
            </a:pPr>
            <a:r>
              <a:rPr lang="en-IN" sz="6200" dirty="0">
                <a:latin typeface="Times New Roman" panose="02020603050405020304" pitchFamily="18" charset="0"/>
                <a:cs typeface="Times New Roman" panose="02020603050405020304" pitchFamily="18" charset="0"/>
              </a:rPr>
              <a:t>                    a[0]=2;                                                                 //initialization  </a:t>
            </a:r>
          </a:p>
          <a:p>
            <a:pPr marL="0" indent="0" algn="just">
              <a:buNone/>
            </a:pPr>
            <a:r>
              <a:rPr lang="en-IN" sz="6200" dirty="0">
                <a:latin typeface="Times New Roman" panose="02020603050405020304" pitchFamily="18" charset="0"/>
                <a:cs typeface="Times New Roman" panose="02020603050405020304" pitchFamily="18" charset="0"/>
              </a:rPr>
              <a:t>                    a[1]=4;  </a:t>
            </a:r>
          </a:p>
          <a:p>
            <a:pPr marL="0" indent="0" algn="just">
              <a:buNone/>
            </a:pPr>
            <a:r>
              <a:rPr lang="en-IN" sz="6200" dirty="0">
                <a:latin typeface="Times New Roman" panose="02020603050405020304" pitchFamily="18" charset="0"/>
                <a:cs typeface="Times New Roman" panose="02020603050405020304" pitchFamily="18" charset="0"/>
              </a:rPr>
              <a:t>                    a[2]=6;  </a:t>
            </a:r>
          </a:p>
          <a:p>
            <a:pPr marL="0" indent="0" algn="just">
              <a:buNone/>
            </a:pPr>
            <a:r>
              <a:rPr lang="en-IN" sz="6200" dirty="0">
                <a:latin typeface="Times New Roman" panose="02020603050405020304" pitchFamily="18" charset="0"/>
                <a:cs typeface="Times New Roman" panose="02020603050405020304" pitchFamily="18" charset="0"/>
              </a:rPr>
              <a:t>                    a[3]=7;  </a:t>
            </a:r>
          </a:p>
          <a:p>
            <a:pPr marL="0" indent="0" algn="just">
              <a:buNone/>
            </a:pPr>
            <a:r>
              <a:rPr lang="en-IN" sz="6200" dirty="0">
                <a:latin typeface="Times New Roman" panose="02020603050405020304" pitchFamily="18" charset="0"/>
                <a:cs typeface="Times New Roman" panose="02020603050405020304" pitchFamily="18" charset="0"/>
              </a:rPr>
              <a:t>                    a[4]=3;  </a:t>
            </a:r>
          </a:p>
          <a:p>
            <a:pPr marL="0" indent="0" algn="just">
              <a:buNone/>
            </a:pPr>
            <a:r>
              <a:rPr lang="en-IN" sz="6200" dirty="0">
                <a:latin typeface="Times New Roman" panose="02020603050405020304" pitchFamily="18" charset="0"/>
                <a:cs typeface="Times New Roman" panose="02020603050405020304" pitchFamily="18" charset="0"/>
              </a:rPr>
              <a:t>                                                                                                    </a:t>
            </a:r>
          </a:p>
          <a:p>
            <a:pPr marL="0" indent="0" algn="just">
              <a:buNone/>
            </a:pPr>
            <a:r>
              <a:rPr lang="en-IN" sz="6200" dirty="0">
                <a:latin typeface="Times New Roman" panose="02020603050405020304" pitchFamily="18" charset="0"/>
                <a:cs typeface="Times New Roman" panose="02020603050405020304" pitchFamily="18" charset="0"/>
              </a:rPr>
              <a:t>                   for(int </a:t>
            </a:r>
            <a:r>
              <a:rPr lang="en-IN" sz="6200" dirty="0" err="1">
                <a:latin typeface="Times New Roman" panose="02020603050405020304" pitchFamily="18" charset="0"/>
                <a:cs typeface="Times New Roman" panose="02020603050405020304" pitchFamily="18" charset="0"/>
              </a:rPr>
              <a:t>i</a:t>
            </a:r>
            <a:r>
              <a:rPr lang="en-IN" sz="6200" dirty="0">
                <a:latin typeface="Times New Roman" panose="02020603050405020304" pitchFamily="18" charset="0"/>
                <a:cs typeface="Times New Roman" panose="02020603050405020304" pitchFamily="18" charset="0"/>
              </a:rPr>
              <a:t>=0;i&lt;</a:t>
            </a:r>
            <a:r>
              <a:rPr lang="en-IN" sz="6200" dirty="0" err="1">
                <a:latin typeface="Times New Roman" panose="02020603050405020304" pitchFamily="18" charset="0"/>
                <a:cs typeface="Times New Roman" panose="02020603050405020304" pitchFamily="18" charset="0"/>
              </a:rPr>
              <a:t>a.length;i</a:t>
            </a:r>
            <a:r>
              <a:rPr lang="en-IN" sz="6200" dirty="0">
                <a:latin typeface="Times New Roman" panose="02020603050405020304" pitchFamily="18" charset="0"/>
                <a:cs typeface="Times New Roman" panose="02020603050405020304" pitchFamily="18" charset="0"/>
              </a:rPr>
              <a:t>++)                                       //traversing an array   </a:t>
            </a:r>
          </a:p>
          <a:p>
            <a:pPr marL="0" indent="0" algn="just">
              <a:buNone/>
            </a:pPr>
            <a:r>
              <a:rPr lang="en-IN" sz="6200" dirty="0">
                <a:latin typeface="Times New Roman" panose="02020603050405020304" pitchFamily="18" charset="0"/>
                <a:cs typeface="Times New Roman" panose="02020603050405020304" pitchFamily="18" charset="0"/>
              </a:rPr>
              <a:t>                   System.out.println(a[</a:t>
            </a:r>
            <a:r>
              <a:rPr lang="en-IN" sz="6200" dirty="0" err="1">
                <a:latin typeface="Times New Roman" panose="02020603050405020304" pitchFamily="18" charset="0"/>
                <a:cs typeface="Times New Roman" panose="02020603050405020304" pitchFamily="18" charset="0"/>
              </a:rPr>
              <a:t>i</a:t>
            </a:r>
            <a:r>
              <a:rPr lang="en-IN" sz="6200" dirty="0">
                <a:latin typeface="Times New Roman" panose="02020603050405020304" pitchFamily="18" charset="0"/>
                <a:cs typeface="Times New Roman" panose="02020603050405020304" pitchFamily="18" charset="0"/>
              </a:rPr>
              <a:t>]);                                          //length is the property of an array  </a:t>
            </a:r>
          </a:p>
          <a:p>
            <a:pPr marL="0" indent="0" algn="just">
              <a:buNone/>
            </a:pPr>
            <a:r>
              <a:rPr lang="en-IN" sz="6200" dirty="0">
                <a:latin typeface="Times New Roman" panose="02020603050405020304" pitchFamily="18" charset="0"/>
                <a:cs typeface="Times New Roman" panose="02020603050405020304" pitchFamily="18" charset="0"/>
              </a:rPr>
              <a:t> </a:t>
            </a:r>
          </a:p>
          <a:p>
            <a:pPr marL="0" indent="0" algn="just">
              <a:buNone/>
            </a:pPr>
            <a:r>
              <a:rPr lang="en-IN" sz="6200" dirty="0">
                <a:latin typeface="Times New Roman" panose="02020603050405020304" pitchFamily="18" charset="0"/>
                <a:cs typeface="Times New Roman" panose="02020603050405020304" pitchFamily="18" charset="0"/>
              </a:rPr>
              <a:t>             }           </a:t>
            </a:r>
          </a:p>
          <a:p>
            <a:pPr marL="0" indent="0" algn="just">
              <a:buNone/>
            </a:pPr>
            <a:r>
              <a:rPr lang="en-IN" sz="6200" dirty="0">
                <a:latin typeface="Times New Roman" panose="02020603050405020304" pitchFamily="18" charset="0"/>
                <a:cs typeface="Times New Roman" panose="02020603050405020304" pitchFamily="18" charset="0"/>
              </a:rPr>
              <a:t>       }  </a:t>
            </a:r>
          </a:p>
          <a:p>
            <a:pPr marL="0" indent="0" algn="l">
              <a:buNone/>
            </a:pPr>
            <a:endParaRPr lang="en-IN" sz="36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714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8CC6-0732-4605-A392-2E7B06A43B1F}"/>
              </a:ext>
            </a:extLst>
          </p:cNvPr>
          <p:cNvSpPr>
            <a:spLocks noGrp="1"/>
          </p:cNvSpPr>
          <p:nvPr>
            <p:ph type="title"/>
          </p:nvPr>
        </p:nvSpPr>
        <p:spPr>
          <a:xfrm>
            <a:off x="838200" y="0"/>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EXCEPTION HANDLING</a:t>
            </a:r>
            <a:endParaRPr lang="en-IN" sz="4000" b="1" dirty="0"/>
          </a:p>
        </p:txBody>
      </p:sp>
      <p:sp>
        <p:nvSpPr>
          <p:cNvPr id="3" name="Content Placeholder 2">
            <a:extLst>
              <a:ext uri="{FF2B5EF4-FFF2-40B4-BE49-F238E27FC236}">
                <a16:creationId xmlns:a16="http://schemas.microsoft.com/office/drawing/2014/main" id="{7F5CFF29-C82E-4D4F-8060-6A74991DAD9F}"/>
              </a:ext>
            </a:extLst>
          </p:cNvPr>
          <p:cNvSpPr>
            <a:spLocks noGrp="1"/>
          </p:cNvSpPr>
          <p:nvPr>
            <p:ph idx="1"/>
          </p:nvPr>
        </p:nvSpPr>
        <p:spPr>
          <a:xfrm>
            <a:off x="838200" y="1070251"/>
            <a:ext cx="10515600" cy="4998554"/>
          </a:xfrm>
        </p:spPr>
        <p:txBody>
          <a:bodyPr>
            <a:noAutofit/>
          </a:bodyPr>
          <a:lstStyle/>
          <a:p>
            <a:pPr marL="0" indent="0" algn="just">
              <a:buNone/>
            </a:pPr>
            <a:endParaRPr lang="en-IN" sz="2000" b="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IN" sz="2000" b="0" dirty="0">
                <a:solidFill>
                  <a:srgbClr val="000000"/>
                </a:solidFill>
                <a:effectLst/>
                <a:latin typeface="Times New Roman" panose="02020603050405020304" pitchFamily="18" charset="0"/>
                <a:cs typeface="Times New Roman" panose="02020603050405020304" pitchFamily="18" charset="0"/>
              </a:rPr>
              <a:t>The </a:t>
            </a:r>
            <a:r>
              <a:rPr lang="en-IN" sz="2000" b="1" dirty="0">
                <a:effectLst/>
                <a:latin typeface="Times New Roman" panose="02020603050405020304" pitchFamily="18" charset="0"/>
                <a:cs typeface="Times New Roman" panose="02020603050405020304" pitchFamily="18" charset="0"/>
              </a:rPr>
              <a:t>Exception Handling </a:t>
            </a:r>
            <a:r>
              <a:rPr lang="en-IN" sz="2000" dirty="0">
                <a:effectLst/>
                <a:latin typeface="Times New Roman" panose="02020603050405020304" pitchFamily="18" charset="0"/>
                <a:cs typeface="Times New Roman" panose="02020603050405020304" pitchFamily="18" charset="0"/>
              </a:rPr>
              <a:t>in Java</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b="0" dirty="0">
                <a:solidFill>
                  <a:srgbClr val="000000"/>
                </a:solidFill>
                <a:effectLst/>
                <a:latin typeface="Times New Roman" panose="02020603050405020304" pitchFamily="18" charset="0"/>
                <a:cs typeface="Times New Roman" panose="02020603050405020304" pitchFamily="18" charset="0"/>
              </a:rPr>
              <a:t>is the mechanism to </a:t>
            </a:r>
            <a:r>
              <a:rPr lang="en-IN" sz="2000" b="1" dirty="0">
                <a:solidFill>
                  <a:srgbClr val="000000"/>
                </a:solidFill>
                <a:effectLst/>
                <a:latin typeface="Times New Roman" panose="02020603050405020304" pitchFamily="18" charset="0"/>
                <a:cs typeface="Times New Roman" panose="02020603050405020304" pitchFamily="18" charset="0"/>
              </a:rPr>
              <a:t>handle the runtime errors so that normal flow of the application can be maintained e.g.</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ClassNotFoundException</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IOException</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SQLException</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RemoteException</a:t>
            </a:r>
            <a:r>
              <a:rPr lang="en-IN" sz="2000" dirty="0">
                <a:solidFill>
                  <a:srgbClr val="000000"/>
                </a:solidFill>
                <a:latin typeface="Times New Roman" panose="02020603050405020304" pitchFamily="18" charset="0"/>
                <a:cs typeface="Times New Roman" panose="02020603050405020304" pitchFamily="18" charset="0"/>
              </a:rPr>
              <a:t>, etc.</a:t>
            </a:r>
          </a:p>
          <a:p>
            <a:pPr marL="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Exception handling using  Java try-catch block</a:t>
            </a:r>
          </a:p>
        </p:txBody>
      </p:sp>
    </p:spTree>
    <p:extLst>
      <p:ext uri="{BB962C8B-B14F-4D97-AF65-F5344CB8AC3E}">
        <p14:creationId xmlns:p14="http://schemas.microsoft.com/office/powerpoint/2010/main" val="3984980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8CC6-0732-4605-A392-2E7B06A43B1F}"/>
              </a:ext>
            </a:extLst>
          </p:cNvPr>
          <p:cNvSpPr>
            <a:spLocks noGrp="1"/>
          </p:cNvSpPr>
          <p:nvPr>
            <p:ph type="title"/>
          </p:nvPr>
        </p:nvSpPr>
        <p:spPr>
          <a:xfrm>
            <a:off x="838200" y="266941"/>
            <a:ext cx="10515600" cy="662782"/>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EXCEPTION HANDLING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7F5CFF29-C82E-4D4F-8060-6A74991DAD9F}"/>
              </a:ext>
            </a:extLst>
          </p:cNvPr>
          <p:cNvSpPr>
            <a:spLocks noGrp="1"/>
          </p:cNvSpPr>
          <p:nvPr>
            <p:ph idx="1"/>
          </p:nvPr>
        </p:nvSpPr>
        <p:spPr>
          <a:xfrm>
            <a:off x="692426" y="929723"/>
            <a:ext cx="10515600" cy="5928278"/>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class ex1</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int a, b;</a:t>
            </a:r>
          </a:p>
          <a:p>
            <a:pPr marL="0" indent="0" algn="just">
              <a:buNone/>
            </a:pPr>
            <a:r>
              <a:rPr lang="en-IN" sz="2000" dirty="0">
                <a:latin typeface="Times New Roman" panose="02020603050405020304" pitchFamily="18" charset="0"/>
                <a:cs typeface="Times New Roman" panose="02020603050405020304" pitchFamily="18" charset="0"/>
              </a:rPr>
              <a:t>                           try </a:t>
            </a:r>
          </a:p>
          <a:p>
            <a:pPr marL="0" indent="0" algn="just">
              <a:buNone/>
            </a:pPr>
            <a:r>
              <a:rPr lang="en-IN" sz="2000" dirty="0">
                <a:latin typeface="Times New Roman" panose="02020603050405020304" pitchFamily="18" charset="0"/>
                <a:cs typeface="Times New Roman" panose="02020603050405020304" pitchFamily="18" charset="0"/>
              </a:rPr>
              <a:t>                             {   a = 0;                                                                       // monitor a block of code.</a:t>
            </a:r>
          </a:p>
          <a:p>
            <a:pPr marL="0" indent="0" algn="just">
              <a:buNone/>
            </a:pPr>
            <a:r>
              <a:rPr lang="en-IN" sz="2000" dirty="0">
                <a:latin typeface="Times New Roman" panose="02020603050405020304" pitchFamily="18" charset="0"/>
                <a:cs typeface="Times New Roman" panose="02020603050405020304" pitchFamily="18" charset="0"/>
              </a:rPr>
              <a:t>                                  b = 100 / a;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("This will not be printed.");</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catch(Exception e) </a:t>
            </a:r>
          </a:p>
          <a:p>
            <a:pPr marL="0" indent="0" algn="jus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("Exception is :"+ e);                  // catch divide-by-zero error</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("After catch statement.");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64569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8CC6-0732-4605-A392-2E7B06A43B1F}"/>
              </a:ext>
            </a:extLst>
          </p:cNvPr>
          <p:cNvSpPr>
            <a:spLocks noGrp="1"/>
          </p:cNvSpPr>
          <p:nvPr>
            <p:ph type="title"/>
          </p:nvPr>
        </p:nvSpPr>
        <p:spPr>
          <a:xfrm>
            <a:off x="838200" y="242507"/>
            <a:ext cx="10515600" cy="261076"/>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EXCEPTION HANDLING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7F5CFF29-C82E-4D4F-8060-6A74991DAD9F}"/>
              </a:ext>
            </a:extLst>
          </p:cNvPr>
          <p:cNvSpPr>
            <a:spLocks noGrp="1"/>
          </p:cNvSpPr>
          <p:nvPr>
            <p:ph idx="1"/>
          </p:nvPr>
        </p:nvSpPr>
        <p:spPr>
          <a:xfrm>
            <a:off x="732183" y="503582"/>
            <a:ext cx="10515600" cy="6354417"/>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java.util.Random</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Handle an exception and move on</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er</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int a=0, b=0, c=0;</a:t>
            </a:r>
          </a:p>
          <a:p>
            <a:pPr marL="0" indent="0" algn="just">
              <a:buNone/>
            </a:pPr>
            <a:r>
              <a:rPr lang="en-IN" sz="2000" dirty="0">
                <a:latin typeface="Times New Roman" panose="02020603050405020304" pitchFamily="18" charset="0"/>
                <a:cs typeface="Times New Roman" panose="02020603050405020304" pitchFamily="18" charset="0"/>
              </a:rPr>
              <a:t>               Random r = new Random();</a:t>
            </a:r>
          </a:p>
          <a:p>
            <a:pPr marL="0" indent="0" algn="just">
              <a:buNone/>
            </a:pPr>
            <a:r>
              <a:rPr lang="en-IN" sz="2000" dirty="0">
                <a:latin typeface="Times New Roman" panose="02020603050405020304" pitchFamily="18" charset="0"/>
                <a:cs typeface="Times New Roman" panose="02020603050405020304" pitchFamily="18" charset="0"/>
              </a:rPr>
              <a:t>               for(int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&lt;10;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try {   b = </a:t>
            </a:r>
            <a:r>
              <a:rPr lang="en-IN" sz="2000" dirty="0" err="1">
                <a:latin typeface="Times New Roman" panose="02020603050405020304" pitchFamily="18" charset="0"/>
                <a:cs typeface="Times New Roman" panose="02020603050405020304" pitchFamily="18" charset="0"/>
              </a:rPr>
              <a:t>r.nextInt</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c = </a:t>
            </a:r>
            <a:r>
              <a:rPr lang="en-IN" sz="2000" dirty="0" err="1">
                <a:latin typeface="Times New Roman" panose="02020603050405020304" pitchFamily="18" charset="0"/>
                <a:cs typeface="Times New Roman" panose="02020603050405020304" pitchFamily="18" charset="0"/>
              </a:rPr>
              <a:t>r.nextInt</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 = 5 / (b/c);</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catch (</a:t>
            </a:r>
            <a:r>
              <a:rPr lang="en-IN" sz="2000" dirty="0" err="1">
                <a:latin typeface="Times New Roman" panose="02020603050405020304" pitchFamily="18" charset="0"/>
                <a:cs typeface="Times New Roman" panose="02020603050405020304" pitchFamily="18" charset="0"/>
              </a:rPr>
              <a:t>ArithmeticException</a:t>
            </a:r>
            <a:r>
              <a:rPr lang="en-IN" sz="2000" dirty="0">
                <a:latin typeface="Times New Roman" panose="02020603050405020304" pitchFamily="18" charset="0"/>
                <a:cs typeface="Times New Roman" panose="02020603050405020304" pitchFamily="18" charset="0"/>
              </a:rPr>
              <a:t> e)  {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("Division by zero.");</a:t>
            </a:r>
          </a:p>
          <a:p>
            <a:pPr marL="0" indent="0" algn="just">
              <a:buNone/>
            </a:pPr>
            <a:r>
              <a:rPr lang="en-IN" sz="2000" dirty="0">
                <a:latin typeface="Times New Roman" panose="02020603050405020304" pitchFamily="18" charset="0"/>
                <a:cs typeface="Times New Roman" panose="02020603050405020304" pitchFamily="18" charset="0"/>
              </a:rPr>
              <a:t>                                                                                   a = 0; // set a to zero and continue</a:t>
            </a:r>
          </a:p>
          <a:p>
            <a:pPr marL="0" indent="0" algn="jus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 " + a); </a:t>
            </a:r>
          </a:p>
          <a:p>
            <a:pPr marL="0" indent="0" algn="just">
              <a:buNone/>
            </a:pPr>
            <a:r>
              <a:rPr lang="en-IN" sz="2000" dirty="0">
                <a:latin typeface="Times New Roman" panose="02020603050405020304" pitchFamily="18" charset="0"/>
                <a:cs typeface="Times New Roman" panose="02020603050405020304" pitchFamily="18" charset="0"/>
              </a:rPr>
              <a:t>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3064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838200" y="365126"/>
            <a:ext cx="10515600" cy="888206"/>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a:t>
            </a:r>
            <a:endParaRPr lang="en-IN" sz="4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1253331"/>
            <a:ext cx="10515600" cy="5239544"/>
          </a:xfrm>
        </p:spPr>
        <p:txBody>
          <a:bodyPr/>
          <a:lstStyle/>
          <a:p>
            <a:pPr marL="0" indent="0" algn="just">
              <a:buNone/>
            </a:pPr>
            <a:r>
              <a:rPr lang="en-IN" sz="2000" b="1" i="0" dirty="0">
                <a:effectLst/>
                <a:latin typeface="Times New Roman" panose="02020603050405020304" pitchFamily="18" charset="0"/>
                <a:cs typeface="Times New Roman" panose="02020603050405020304" pitchFamily="18" charset="0"/>
              </a:rPr>
              <a:t>Multithreading </a:t>
            </a:r>
            <a:r>
              <a:rPr lang="en-IN" sz="2000" i="0" dirty="0">
                <a:effectLst/>
                <a:latin typeface="Times New Roman" panose="02020603050405020304" pitchFamily="18" charset="0"/>
                <a:cs typeface="Times New Roman" panose="02020603050405020304" pitchFamily="18" charset="0"/>
              </a:rPr>
              <a:t>in </a:t>
            </a:r>
            <a:r>
              <a:rPr lang="en-IN" sz="200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IN" sz="200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is a process of </a:t>
            </a:r>
            <a:r>
              <a:rPr lang="en-IN" sz="2000" b="1" i="0" dirty="0">
                <a:effectLst/>
                <a:latin typeface="Times New Roman" panose="02020603050405020304" pitchFamily="18" charset="0"/>
                <a:cs typeface="Times New Roman" panose="02020603050405020304" pitchFamily="18" charset="0"/>
              </a:rPr>
              <a:t>executing multiple threads </a:t>
            </a:r>
            <a:r>
              <a:rPr lang="en-IN" sz="2000" b="1" i="0" dirty="0" err="1">
                <a:effectLst/>
                <a:latin typeface="Times New Roman" panose="02020603050405020304" pitchFamily="18" charset="0"/>
                <a:cs typeface="Times New Roman" panose="02020603050405020304" pitchFamily="18" charset="0"/>
              </a:rPr>
              <a:t>simultaneously</a:t>
            </a:r>
            <a:r>
              <a:rPr lang="en-IN" b="0" i="0" dirty="0" err="1">
                <a:effectLst/>
                <a:latin typeface="verdana" panose="020B0604030504040204" pitchFamily="34" charset="0"/>
              </a:rPr>
              <a:t>.</a:t>
            </a:r>
            <a:r>
              <a:rPr lang="en-IN" sz="2000" dirty="0" err="1">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thread</a:t>
            </a:r>
            <a:r>
              <a:rPr lang="en-IN" sz="2000" dirty="0">
                <a:latin typeface="Times New Roman" panose="02020603050405020304" pitchFamily="18" charset="0"/>
                <a:cs typeface="Times New Roman" panose="02020603050405020304" pitchFamily="18" charset="0"/>
              </a:rPr>
              <a:t> is a </a:t>
            </a:r>
            <a:r>
              <a:rPr lang="en-IN" sz="2000" b="1" dirty="0">
                <a:latin typeface="Times New Roman" panose="02020603050405020304" pitchFamily="18" charset="0"/>
                <a:cs typeface="Times New Roman" panose="02020603050405020304" pitchFamily="18" charset="0"/>
              </a:rPr>
              <a:t>lightweight sub-process, the smallest unit of processing</a:t>
            </a:r>
            <a:r>
              <a:rPr lang="en-IN" sz="2000" dirty="0">
                <a:latin typeface="Times New Roman" panose="02020603050405020304" pitchFamily="18" charset="0"/>
                <a:cs typeface="Times New Roman" panose="02020603050405020304" pitchFamily="18" charset="0"/>
              </a:rPr>
              <a:t>.</a:t>
            </a:r>
            <a:r>
              <a:rPr lang="en-IN" sz="1400" b="0" i="0" dirty="0">
                <a:solidFill>
                  <a:srgbClr val="000000"/>
                </a:solidFill>
                <a:effectLst/>
                <a:latin typeface="verdana" panose="020B0604030504040204" pitchFamily="34" charset="0"/>
              </a:rPr>
              <a:t> </a:t>
            </a:r>
            <a:r>
              <a:rPr lang="en-IN" sz="2000" dirty="0">
                <a:latin typeface="Times New Roman" panose="02020603050405020304" pitchFamily="18" charset="0"/>
                <a:cs typeface="Times New Roman" panose="02020603050405020304" pitchFamily="18" charset="0"/>
              </a:rPr>
              <a:t>However, we use multithreading than multiprocessing because </a:t>
            </a:r>
            <a:r>
              <a:rPr lang="en-IN" sz="2000" b="1" dirty="0">
                <a:latin typeface="Times New Roman" panose="02020603050405020304" pitchFamily="18" charset="0"/>
                <a:cs typeface="Times New Roman" panose="02020603050405020304" pitchFamily="18" charset="0"/>
              </a:rPr>
              <a:t>threads use a shared memory area </a:t>
            </a:r>
            <a:r>
              <a:rPr lang="en-IN" sz="2000" b="0" i="0" dirty="0">
                <a:solidFill>
                  <a:srgbClr val="000000"/>
                </a:solidFill>
                <a:effectLst/>
                <a:latin typeface="Times New Roman" panose="02020603050405020304" pitchFamily="18" charset="0"/>
                <a:cs typeface="Times New Roman" panose="02020603050405020304" pitchFamily="18" charset="0"/>
              </a:rPr>
              <a:t>so saves memory</a:t>
            </a:r>
            <a:r>
              <a:rPr lang="en-IN" sz="2000" b="1" dirty="0">
                <a:latin typeface="Times New Roman" panose="02020603050405020304" pitchFamily="18" charset="0"/>
                <a:cs typeface="Times New Roman" panose="02020603050405020304" pitchFamily="18" charset="0"/>
              </a:rPr>
              <a:t>.</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Life cycle of a Thread (Thread States)</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A thread can be in one of the five states.</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New</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Runnable</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Running</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Non-Runnable (Blocked)</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Terminated</a:t>
            </a:r>
          </a:p>
          <a:p>
            <a:pPr marL="0" indent="0" algn="just">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639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838200" y="73577"/>
            <a:ext cx="10515600" cy="1013101"/>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908773"/>
            <a:ext cx="10515600" cy="5875649"/>
          </a:xfrm>
        </p:spPr>
        <p:txBody>
          <a:bodyPr>
            <a:normAutofit/>
          </a:bodyPr>
          <a:lstStyle/>
          <a:p>
            <a:pPr algn="just"/>
            <a:r>
              <a:rPr lang="en-IN" sz="2000" b="1" i="0" dirty="0">
                <a:solidFill>
                  <a:srgbClr val="000000"/>
                </a:solidFill>
                <a:effectLst/>
                <a:latin typeface="Times New Roman" panose="02020603050405020304" pitchFamily="18" charset="0"/>
                <a:cs typeface="Times New Roman" panose="02020603050405020304" pitchFamily="18" charset="0"/>
              </a:rPr>
              <a:t>Creating Thread</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There are two ways to create a thread:</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By extending Thread class</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By implementing Runnable interface.</a:t>
            </a:r>
          </a:p>
          <a:p>
            <a:pPr algn="just">
              <a:buFont typeface="Wingdings" panose="05000000000000000000" pitchFamily="2" charset="2"/>
              <a:buChar char="Ø"/>
            </a:pPr>
            <a:endParaRPr lang="en-IN" sz="2000" b="1"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By extending Thread class</a:t>
            </a:r>
            <a:endParaRPr lang="en-IN" sz="20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IN" sz="2000" b="1" i="0" dirty="0">
                <a:solidFill>
                  <a:srgbClr val="000000"/>
                </a:solidFill>
                <a:effectLst/>
                <a:latin typeface="Times New Roman" panose="02020603050405020304" pitchFamily="18" charset="0"/>
                <a:cs typeface="Times New Roman" panose="02020603050405020304" pitchFamily="18" charset="0"/>
              </a:rPr>
              <a:t>Thread class </a:t>
            </a:r>
            <a:r>
              <a:rPr lang="en-IN" sz="2000" b="0" i="0" dirty="0">
                <a:solidFill>
                  <a:srgbClr val="000000"/>
                </a:solidFill>
                <a:effectLst/>
                <a:latin typeface="Times New Roman" panose="02020603050405020304" pitchFamily="18" charset="0"/>
                <a:cs typeface="Times New Roman" panose="02020603050405020304" pitchFamily="18" charset="0"/>
              </a:rPr>
              <a:t>provide constructors and methods to </a:t>
            </a:r>
            <a:r>
              <a:rPr lang="en-IN" sz="2000" b="1" i="0" dirty="0">
                <a:solidFill>
                  <a:srgbClr val="000000"/>
                </a:solidFill>
                <a:effectLst/>
                <a:latin typeface="Times New Roman" panose="02020603050405020304" pitchFamily="18" charset="0"/>
                <a:cs typeface="Times New Roman" panose="02020603050405020304" pitchFamily="18" charset="0"/>
              </a:rPr>
              <a:t>create and perform operations on a thread.</a:t>
            </a:r>
          </a:p>
          <a:p>
            <a:pPr algn="just">
              <a:buFont typeface="Wingdings" panose="05000000000000000000" pitchFamily="2" charset="2"/>
              <a:buChar char="Ø"/>
            </a:pPr>
            <a:r>
              <a:rPr lang="en-IN" sz="2000" b="1" i="0" dirty="0">
                <a:solidFill>
                  <a:srgbClr val="000000"/>
                </a:solidFill>
                <a:effectLst/>
                <a:latin typeface="Times New Roman" panose="02020603050405020304" pitchFamily="18" charset="0"/>
                <a:cs typeface="Times New Roman" panose="02020603050405020304" pitchFamily="18" charset="0"/>
              </a:rPr>
              <a:t>By implementing Runnable interface.</a:t>
            </a:r>
          </a:p>
          <a:p>
            <a:pPr marL="0" indent="0" algn="just">
              <a:buNone/>
            </a:pPr>
            <a:r>
              <a:rPr lang="en-IN" sz="2000" dirty="0">
                <a:latin typeface="Times New Roman" panose="02020603050405020304" pitchFamily="18" charset="0"/>
                <a:cs typeface="Times New Roman" panose="02020603050405020304" pitchFamily="18" charset="0"/>
              </a:rPr>
              <a:t>T</a:t>
            </a:r>
            <a:r>
              <a:rPr lang="en-IN" sz="2000" b="0" i="0" dirty="0">
                <a:solidFill>
                  <a:srgbClr val="000000"/>
                </a:solidFill>
                <a:effectLst/>
                <a:latin typeface="Times New Roman" panose="02020603050405020304" pitchFamily="18" charset="0"/>
                <a:cs typeface="Times New Roman" panose="02020603050405020304" pitchFamily="18" charset="0"/>
              </a:rPr>
              <a:t>he Runnable interface should be implemented by any class whose instances are intended to be executed by a thread. </a:t>
            </a:r>
            <a:r>
              <a:rPr lang="en-IN" sz="2000" b="1" i="0" dirty="0">
                <a:solidFill>
                  <a:srgbClr val="000000"/>
                </a:solidFill>
                <a:effectLst/>
                <a:latin typeface="Times New Roman" panose="02020603050405020304" pitchFamily="18" charset="0"/>
                <a:cs typeface="Times New Roman" panose="02020603050405020304" pitchFamily="18" charset="0"/>
              </a:rPr>
              <a:t>Runnable interface have only one method named run().</a:t>
            </a:r>
          </a:p>
          <a:p>
            <a:pPr marL="0" indent="0" algn="just">
              <a:buNone/>
            </a:pPr>
            <a:r>
              <a:rPr lang="en-IN" sz="2000" b="1" i="0" dirty="0">
                <a:effectLst/>
                <a:latin typeface="Times New Roman" panose="02020603050405020304" pitchFamily="18" charset="0"/>
                <a:cs typeface="Times New Roman" panose="02020603050405020304" pitchFamily="18" charset="0"/>
              </a:rPr>
              <a:t>public void run(): </a:t>
            </a:r>
            <a:r>
              <a:rPr lang="en-IN" sz="2000" b="0" i="0" dirty="0">
                <a:solidFill>
                  <a:srgbClr val="000000"/>
                </a:solidFill>
                <a:effectLst/>
                <a:latin typeface="Times New Roman" panose="02020603050405020304" pitchFamily="18" charset="0"/>
                <a:cs typeface="Times New Roman" panose="02020603050405020304" pitchFamily="18" charset="0"/>
              </a:rPr>
              <a:t>is used to perform action for a thread.</a:t>
            </a:r>
          </a:p>
          <a:p>
            <a:pPr marL="0" indent="0" algn="just">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just"/>
            <a:r>
              <a:rPr lang="en-IN" sz="2000" b="1" i="0" dirty="0">
                <a:effectLst/>
                <a:latin typeface="Times New Roman" panose="02020603050405020304" pitchFamily="18" charset="0"/>
                <a:cs typeface="Times New Roman" panose="02020603050405020304" pitchFamily="18" charset="0"/>
              </a:rPr>
              <a:t>Starting a thread:</a:t>
            </a:r>
          </a:p>
          <a:p>
            <a:pPr marL="0" indent="0" algn="just">
              <a:buNone/>
            </a:pPr>
            <a:r>
              <a:rPr lang="en-IN" sz="2000" b="1" i="0" dirty="0">
                <a:effectLst/>
                <a:latin typeface="Times New Roman" panose="02020603050405020304" pitchFamily="18" charset="0"/>
                <a:cs typeface="Times New Roman" panose="02020603050405020304" pitchFamily="18" charset="0"/>
              </a:rPr>
              <a:t>start() method of </a:t>
            </a:r>
            <a:r>
              <a:rPr lang="en-IN" sz="2000" i="0" dirty="0">
                <a:effectLst/>
                <a:latin typeface="Times New Roman" panose="02020603050405020304" pitchFamily="18" charset="0"/>
                <a:cs typeface="Times New Roman" panose="02020603050405020304" pitchFamily="18" charset="0"/>
              </a:rPr>
              <a:t>Thread class is used to </a:t>
            </a:r>
            <a:r>
              <a:rPr lang="en-IN" sz="2000" b="1" i="0" dirty="0">
                <a:effectLst/>
                <a:latin typeface="Times New Roman" panose="02020603050405020304" pitchFamily="18" charset="0"/>
                <a:cs typeface="Times New Roman" panose="02020603050405020304" pitchFamily="18" charset="0"/>
              </a:rPr>
              <a:t>start a newly created thread.</a:t>
            </a:r>
          </a:p>
        </p:txBody>
      </p:sp>
    </p:spTree>
    <p:extLst>
      <p:ext uri="{BB962C8B-B14F-4D97-AF65-F5344CB8AC3E}">
        <p14:creationId xmlns:p14="http://schemas.microsoft.com/office/powerpoint/2010/main" val="1909802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838200" y="73577"/>
            <a:ext cx="10515600" cy="1013101"/>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1086678"/>
            <a:ext cx="10515600" cy="5697744"/>
          </a:xfrm>
        </p:spPr>
        <p:txBody>
          <a:bodyPr>
            <a:normAutofit/>
          </a:bodyPr>
          <a:lstStyle/>
          <a:p>
            <a:pPr algn="just"/>
            <a:r>
              <a:rPr lang="en-IN" sz="2000" b="1" i="0" dirty="0">
                <a:effectLst/>
                <a:latin typeface="Times New Roman" panose="02020603050405020304" pitchFamily="18" charset="0"/>
                <a:cs typeface="Times New Roman" panose="02020603050405020304" pitchFamily="18" charset="0"/>
              </a:rPr>
              <a:t>Priority of a Thread (Thread Priority):</a:t>
            </a:r>
          </a:p>
          <a:p>
            <a:pPr marL="0" indent="0" algn="just">
              <a:buNone/>
            </a:pPr>
            <a:r>
              <a:rPr lang="en-IN" sz="2000" b="0" i="0" dirty="0">
                <a:effectLst/>
                <a:latin typeface="Times New Roman" panose="02020603050405020304" pitchFamily="18" charset="0"/>
                <a:cs typeface="Times New Roman" panose="02020603050405020304" pitchFamily="18" charset="0"/>
              </a:rPr>
              <a:t>Each thread has a priority. </a:t>
            </a:r>
            <a:r>
              <a:rPr lang="en-IN" sz="2000" b="1" i="0" dirty="0">
                <a:effectLst/>
                <a:latin typeface="Times New Roman" panose="02020603050405020304" pitchFamily="18" charset="0"/>
                <a:cs typeface="Times New Roman" panose="02020603050405020304" pitchFamily="18" charset="0"/>
              </a:rPr>
              <a:t>Priorities </a:t>
            </a:r>
            <a:r>
              <a:rPr lang="en-IN" sz="2000" b="0" i="0" dirty="0">
                <a:effectLst/>
                <a:latin typeface="Times New Roman" panose="02020603050405020304" pitchFamily="18" charset="0"/>
                <a:cs typeface="Times New Roman" panose="02020603050405020304" pitchFamily="18" charset="0"/>
              </a:rPr>
              <a:t>are represented by a number </a:t>
            </a:r>
            <a:r>
              <a:rPr lang="en-IN" sz="2000" b="1" i="0" dirty="0">
                <a:effectLst/>
                <a:latin typeface="Times New Roman" panose="02020603050405020304" pitchFamily="18" charset="0"/>
                <a:cs typeface="Times New Roman" panose="02020603050405020304" pitchFamily="18" charset="0"/>
              </a:rPr>
              <a:t>between 1 and 10</a:t>
            </a:r>
            <a:r>
              <a:rPr lang="en-IN" sz="2000" b="0" i="0" dirty="0">
                <a:effectLst/>
                <a:latin typeface="Times New Roman" panose="02020603050405020304" pitchFamily="18" charset="0"/>
                <a:cs typeface="Times New Roman" panose="02020603050405020304" pitchFamily="18" charset="0"/>
              </a:rPr>
              <a:t>. In most cases, thread schedular schedules the threads </a:t>
            </a:r>
            <a:r>
              <a:rPr lang="en-IN" sz="2000" b="1" i="0" dirty="0">
                <a:effectLst/>
                <a:latin typeface="Times New Roman" panose="02020603050405020304" pitchFamily="18" charset="0"/>
                <a:cs typeface="Times New Roman" panose="02020603050405020304" pitchFamily="18" charset="0"/>
              </a:rPr>
              <a:t>according to their priority </a:t>
            </a:r>
            <a:r>
              <a:rPr lang="en-IN" sz="2000" b="0" i="0" dirty="0">
                <a:effectLst/>
                <a:latin typeface="Times New Roman" panose="02020603050405020304" pitchFamily="18" charset="0"/>
                <a:cs typeface="Times New Roman" panose="02020603050405020304" pitchFamily="18" charset="0"/>
              </a:rPr>
              <a:t>(</a:t>
            </a:r>
            <a:r>
              <a:rPr lang="en-IN" sz="2000" b="1" i="0" dirty="0">
                <a:effectLst/>
                <a:latin typeface="Times New Roman" panose="02020603050405020304" pitchFamily="18" charset="0"/>
                <a:cs typeface="Times New Roman" panose="02020603050405020304" pitchFamily="18" charset="0"/>
              </a:rPr>
              <a:t>known as </a:t>
            </a:r>
            <a:r>
              <a:rPr lang="en-IN" sz="2000" b="1" i="0" dirty="0" err="1">
                <a:effectLst/>
                <a:latin typeface="Times New Roman" panose="02020603050405020304" pitchFamily="18" charset="0"/>
                <a:cs typeface="Times New Roman" panose="02020603050405020304" pitchFamily="18" charset="0"/>
              </a:rPr>
              <a:t>preemptive</a:t>
            </a:r>
            <a:r>
              <a:rPr lang="en-IN" sz="2000" b="1" i="0" dirty="0">
                <a:effectLst/>
                <a:latin typeface="Times New Roman" panose="02020603050405020304" pitchFamily="18" charset="0"/>
                <a:cs typeface="Times New Roman" panose="02020603050405020304" pitchFamily="18" charset="0"/>
              </a:rPr>
              <a:t> scheduling</a:t>
            </a:r>
            <a:r>
              <a:rPr lang="en-IN" sz="2000" b="0" i="0" dirty="0">
                <a:effectLst/>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b="1" i="0" dirty="0">
                <a:effectLst/>
                <a:latin typeface="Times New Roman" panose="02020603050405020304" pitchFamily="18" charset="0"/>
                <a:cs typeface="Times New Roman" panose="02020603050405020304" pitchFamily="18" charset="0"/>
              </a:rPr>
              <a:t>Constants defined in Thread class:</a:t>
            </a:r>
          </a:p>
          <a:p>
            <a:pPr algn="just"/>
            <a:endParaRPr lang="en-IN" sz="2000" b="1"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public static int MIN_PRIORITY</a:t>
            </a: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public static int NORM_PRIORITY</a:t>
            </a: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public static int MAX_PRIORITY</a:t>
            </a:r>
          </a:p>
          <a:p>
            <a:pPr algn="just">
              <a:buFont typeface="Wingdings" panose="05000000000000000000" pitchFamily="2" charset="2"/>
              <a:buChar char="Ø"/>
            </a:pPr>
            <a:endParaRPr lang="en-IN" sz="2000" b="1"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Default priority </a:t>
            </a:r>
            <a:r>
              <a:rPr lang="en-IN" sz="2000" b="0" i="0" dirty="0">
                <a:effectLst/>
                <a:latin typeface="Times New Roman" panose="02020603050405020304" pitchFamily="18" charset="0"/>
                <a:cs typeface="Times New Roman" panose="02020603050405020304" pitchFamily="18" charset="0"/>
              </a:rPr>
              <a:t>of a thread is </a:t>
            </a:r>
            <a:r>
              <a:rPr lang="en-IN" sz="2000" b="1" i="0" dirty="0">
                <a:effectLst/>
                <a:latin typeface="Times New Roman" panose="02020603050405020304" pitchFamily="18" charset="0"/>
                <a:cs typeface="Times New Roman" panose="02020603050405020304" pitchFamily="18" charset="0"/>
              </a:rPr>
              <a:t>5 (NORM_PRIORITY). </a:t>
            </a:r>
            <a:r>
              <a:rPr lang="en-IN" sz="2000" b="0" i="0" dirty="0">
                <a:effectLst/>
                <a:latin typeface="Times New Roman" panose="02020603050405020304" pitchFamily="18" charset="0"/>
                <a:cs typeface="Times New Roman" panose="02020603050405020304" pitchFamily="18" charset="0"/>
              </a:rPr>
              <a:t>The value of </a:t>
            </a:r>
            <a:r>
              <a:rPr lang="en-IN" sz="2000" b="1" i="0" dirty="0">
                <a:effectLst/>
                <a:latin typeface="Times New Roman" panose="02020603050405020304" pitchFamily="18" charset="0"/>
                <a:cs typeface="Times New Roman" panose="02020603050405020304" pitchFamily="18" charset="0"/>
              </a:rPr>
              <a:t>MIN_PRIORITY is 1 </a:t>
            </a:r>
            <a:r>
              <a:rPr lang="en-IN" sz="2000" b="0" i="0" dirty="0">
                <a:effectLst/>
                <a:latin typeface="Times New Roman" panose="02020603050405020304" pitchFamily="18" charset="0"/>
                <a:cs typeface="Times New Roman" panose="02020603050405020304" pitchFamily="18" charset="0"/>
              </a:rPr>
              <a:t>and the value of </a:t>
            </a:r>
            <a:r>
              <a:rPr lang="en-IN" sz="2000" b="1" i="0" dirty="0">
                <a:effectLst/>
                <a:latin typeface="Times New Roman" panose="02020603050405020304" pitchFamily="18" charset="0"/>
                <a:cs typeface="Times New Roman" panose="02020603050405020304" pitchFamily="18" charset="0"/>
              </a:rPr>
              <a:t>MAX_PRIORITY is 10.</a:t>
            </a:r>
          </a:p>
        </p:txBody>
      </p:sp>
    </p:spTree>
    <p:extLst>
      <p:ext uri="{BB962C8B-B14F-4D97-AF65-F5344CB8AC3E}">
        <p14:creationId xmlns:p14="http://schemas.microsoft.com/office/powerpoint/2010/main" val="1636059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838200" y="-167447"/>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884720"/>
            <a:ext cx="10515600" cy="5973280"/>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class d extends Thread</a:t>
            </a:r>
          </a:p>
          <a:p>
            <a:pPr marL="0" indent="0" algn="just">
              <a:buNone/>
            </a:pPr>
            <a:r>
              <a:rPr lang="en-IN" sz="2000" dirty="0">
                <a:latin typeface="Times New Roman" panose="02020603050405020304" pitchFamily="18" charset="0"/>
                <a:cs typeface="Times New Roman" panose="02020603050405020304" pitchFamily="18" charset="0"/>
              </a:rPr>
              <a:t>  {   public void run()</a:t>
            </a:r>
          </a:p>
          <a:p>
            <a:pPr marL="0" indent="0" algn="just">
              <a:buNone/>
            </a:pPr>
            <a:r>
              <a:rPr lang="en-IN" sz="2000" dirty="0">
                <a:latin typeface="Times New Roman" panose="02020603050405020304" pitchFamily="18" charset="0"/>
                <a:cs typeface="Times New Roman" panose="02020603050405020304" pitchFamily="18" charset="0"/>
              </a:rPr>
              <a:t>             {     for(int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=1;i&lt;=5;i++)</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if(</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==2)</a:t>
            </a:r>
          </a:p>
          <a:p>
            <a:pPr marL="0" indent="0" algn="just">
              <a:buNone/>
            </a:pPr>
            <a:r>
              <a:rPr lang="en-IN" sz="2000" dirty="0">
                <a:latin typeface="Times New Roman" panose="02020603050405020304" pitchFamily="18" charset="0"/>
                <a:cs typeface="Times New Roman" panose="02020603050405020304" pitchFamily="18" charset="0"/>
              </a:rPr>
              <a:t>                                try{</a:t>
            </a:r>
          </a:p>
          <a:p>
            <a:pPr marL="0" indent="0" algn="just">
              <a:buNone/>
            </a:pPr>
            <a:r>
              <a:rPr lang="en-IN" sz="2000" dirty="0">
                <a:latin typeface="Times New Roman" panose="02020603050405020304" pitchFamily="18" charset="0"/>
                <a:cs typeface="Times New Roman" panose="02020603050405020304" pitchFamily="18" charset="0"/>
              </a:rPr>
              <a:t>                                           sleep(500);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catch(Exception e)</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7523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944218" y="-310736"/>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4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842512"/>
            <a:ext cx="10515600" cy="5558287"/>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class e extends Thread</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void run()</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for(int j=1;j&lt;=5;j++)</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 </a:t>
            </a:r>
          </a:p>
          <a:p>
            <a:pPr marL="0" indent="0" algn="just">
              <a:buNone/>
            </a:pPr>
            <a:r>
              <a:rPr lang="en-IN" sz="2000" dirty="0">
                <a:latin typeface="Times New Roman" panose="02020603050405020304" pitchFamily="18" charset="0"/>
                <a:cs typeface="Times New Roman" panose="02020603050405020304" pitchFamily="18" charset="0"/>
              </a:rPr>
              <a:t>                                     if(j==3)</a:t>
            </a:r>
          </a:p>
          <a:p>
            <a:pPr marL="0" indent="0" algn="just">
              <a:buNone/>
            </a:pPr>
            <a:r>
              <a:rPr lang="en-IN" sz="2000" dirty="0">
                <a:latin typeface="Times New Roman" panose="02020603050405020304" pitchFamily="18" charset="0"/>
                <a:cs typeface="Times New Roman" panose="02020603050405020304" pitchFamily="18" charset="0"/>
              </a:rPr>
              <a:t>                                     stop();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8107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930965" y="-284232"/>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791956"/>
            <a:ext cx="10515600" cy="5608844"/>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ct</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objd</a:t>
            </a:r>
            <a:r>
              <a:rPr lang="en-IN" sz="2000" dirty="0">
                <a:latin typeface="Times New Roman" panose="02020603050405020304" pitchFamily="18" charset="0"/>
                <a:cs typeface="Times New Roman" panose="02020603050405020304" pitchFamily="18" charset="0"/>
              </a:rPr>
              <a:t>=new d(); </a:t>
            </a:r>
          </a:p>
          <a:p>
            <a:pPr marL="0" indent="0" algn="just">
              <a:buNone/>
            </a:pPr>
            <a:r>
              <a:rPr lang="en-IN" sz="2000" dirty="0">
                <a:latin typeface="Times New Roman" panose="02020603050405020304" pitchFamily="18" charset="0"/>
                <a:cs typeface="Times New Roman" panose="02020603050405020304" pitchFamily="18" charset="0"/>
              </a:rPr>
              <a:t>                         e </a:t>
            </a:r>
            <a:r>
              <a:rPr lang="en-IN" sz="2000" dirty="0" err="1">
                <a:latin typeface="Times New Roman" panose="02020603050405020304" pitchFamily="18" charset="0"/>
                <a:cs typeface="Times New Roman" panose="02020603050405020304" pitchFamily="18" charset="0"/>
              </a:rPr>
              <a:t>obje</a:t>
            </a:r>
            <a:r>
              <a:rPr lang="en-IN" sz="2000" dirty="0">
                <a:latin typeface="Times New Roman" panose="02020603050405020304" pitchFamily="18" charset="0"/>
                <a:cs typeface="Times New Roman" panose="02020603050405020304" pitchFamily="18" charset="0"/>
              </a:rPr>
              <a:t>=new e();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objd.start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obje.start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77760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80D-665D-4405-B0C9-44154C7A956C}"/>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INTERNET</a:t>
            </a:r>
            <a:endParaRPr lang="en-IN" sz="4000" b="1" dirty="0"/>
          </a:p>
        </p:txBody>
      </p:sp>
      <p:sp>
        <p:nvSpPr>
          <p:cNvPr id="3" name="Content Placeholder 2">
            <a:extLst>
              <a:ext uri="{FF2B5EF4-FFF2-40B4-BE49-F238E27FC236}">
                <a16:creationId xmlns:a16="http://schemas.microsoft.com/office/drawing/2014/main" id="{7AB13B2C-E500-4BF9-9B53-F7D9EE9C6282}"/>
              </a:ext>
            </a:extLst>
          </p:cNvPr>
          <p:cNvSpPr>
            <a:spLocks noGrp="1"/>
          </p:cNvSpPr>
          <p:nvPr>
            <p:ph idx="1"/>
          </p:nvPr>
        </p:nvSpPr>
        <p:spPr/>
        <p:txBody>
          <a:bodyPr/>
          <a:lstStyle/>
          <a:p>
            <a:pPr algn="just"/>
            <a:r>
              <a:rPr lang="en-IN" sz="2000" b="0" i="0" u="none" strike="noStrike" baseline="0" dirty="0">
                <a:latin typeface="Times New Roman" panose="02020603050405020304" pitchFamily="18" charset="0"/>
                <a:cs typeface="Times New Roman" panose="02020603050405020304" pitchFamily="18" charset="0"/>
              </a:rPr>
              <a:t>The </a:t>
            </a:r>
            <a:r>
              <a:rPr lang="en-IN" sz="2000" b="1" i="0" u="none" strike="noStrike" baseline="0" dirty="0">
                <a:latin typeface="Times New Roman" panose="02020603050405020304" pitchFamily="18" charset="0"/>
                <a:cs typeface="Times New Roman" panose="02020603050405020304" pitchFamily="18" charset="0"/>
              </a:rPr>
              <a:t>Internet is a network of networks that connects computers all over the world</a:t>
            </a:r>
            <a:r>
              <a:rPr lang="en-IN" sz="2000" b="0" i="0" u="none" strike="noStrike" baseline="0" dirty="0">
                <a:latin typeface="Times New Roman" panose="02020603050405020304" pitchFamily="18" charset="0"/>
                <a:cs typeface="Times New Roman" panose="02020603050405020304" pitchFamily="18" charset="0"/>
              </a:rPr>
              <a:t>.</a:t>
            </a:r>
          </a:p>
          <a:p>
            <a:pPr algn="just"/>
            <a:endParaRPr lang="en-IN" sz="2000" b="0" i="0" u="none" strike="noStrike" baseline="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The Internet has its </a:t>
            </a:r>
            <a:r>
              <a:rPr lang="en-IN" sz="2000" b="1" i="0" u="none" strike="noStrike" baseline="0" dirty="0">
                <a:latin typeface="Times New Roman" panose="02020603050405020304" pitchFamily="18" charset="0"/>
                <a:cs typeface="Times New Roman" panose="02020603050405020304" pitchFamily="18" charset="0"/>
              </a:rPr>
              <a:t>roots in the U.S. military</a:t>
            </a:r>
            <a:r>
              <a:rPr lang="en-IN" sz="2000" b="0" i="0" u="none" strike="noStrike" baseline="0" dirty="0">
                <a:latin typeface="Times New Roman" panose="02020603050405020304" pitchFamily="18" charset="0"/>
                <a:cs typeface="Times New Roman" panose="02020603050405020304" pitchFamily="18" charset="0"/>
              </a:rPr>
              <a:t>, which funded a network in </a:t>
            </a:r>
            <a:r>
              <a:rPr lang="en-IN" sz="2000" b="1" i="0" u="none" strike="noStrike" baseline="0" dirty="0">
                <a:latin typeface="Times New Roman" panose="02020603050405020304" pitchFamily="18" charset="0"/>
                <a:cs typeface="Times New Roman" panose="02020603050405020304" pitchFamily="18" charset="0"/>
              </a:rPr>
              <a:t>1969,</a:t>
            </a:r>
            <a:r>
              <a:rPr lang="en-IN" sz="2000" b="0" i="0" u="none" strike="noStrike" baseline="0" dirty="0">
                <a:latin typeface="Times New Roman" panose="02020603050405020304" pitchFamily="18" charset="0"/>
                <a:cs typeface="Times New Roman" panose="02020603050405020304" pitchFamily="18" charset="0"/>
              </a:rPr>
              <a:t> called the </a:t>
            </a:r>
            <a:r>
              <a:rPr lang="en-IN" sz="2000" b="1" i="0" u="none" strike="noStrike" baseline="0" dirty="0">
                <a:latin typeface="Times New Roman" panose="02020603050405020304" pitchFamily="18" charset="0"/>
                <a:cs typeface="Times New Roman" panose="02020603050405020304" pitchFamily="18" charset="0"/>
              </a:rPr>
              <a:t>ARPANET,</a:t>
            </a:r>
            <a:r>
              <a:rPr lang="en-IN" sz="2000" b="0" i="0" u="none" strike="noStrike" baseline="0" dirty="0">
                <a:latin typeface="Times New Roman" panose="02020603050405020304" pitchFamily="18" charset="0"/>
                <a:cs typeface="Times New Roman" panose="02020603050405020304" pitchFamily="18" charset="0"/>
              </a:rPr>
              <a:t> to connect the computers at some of the colleges and universities where military research took place. As more and more computers connected, the ARPANET was replaced by the NSFNET, which was run by the National Science Foundation. </a:t>
            </a:r>
          </a:p>
          <a:p>
            <a:pPr algn="just"/>
            <a:endParaRPr lang="en-IN" sz="2000" b="0" i="0" u="none" strike="noStrike" baseline="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By the late </a:t>
            </a:r>
            <a:r>
              <a:rPr lang="en-IN" sz="2000" b="1" i="0" u="none" strike="noStrike" baseline="0" dirty="0">
                <a:latin typeface="Times New Roman" panose="02020603050405020304" pitchFamily="18" charset="0"/>
                <a:cs typeface="Times New Roman" panose="02020603050405020304" pitchFamily="18" charset="0"/>
              </a:rPr>
              <a:t>1980s</a:t>
            </a:r>
            <a:r>
              <a:rPr lang="en-IN" sz="2000" b="0" i="0" u="none" strike="noStrike" baseline="0" dirty="0">
                <a:latin typeface="Times New Roman" panose="02020603050405020304" pitchFamily="18" charset="0"/>
                <a:cs typeface="Times New Roman" panose="02020603050405020304" pitchFamily="18" charset="0"/>
              </a:rPr>
              <a:t>, the Internet had shed its military and research heritage and was </a:t>
            </a:r>
            <a:r>
              <a:rPr lang="en-IN" sz="2000" b="1" i="0" u="none" strike="noStrike" baseline="0" dirty="0">
                <a:latin typeface="Times New Roman" panose="02020603050405020304" pitchFamily="18" charset="0"/>
                <a:cs typeface="Times New Roman" panose="02020603050405020304" pitchFamily="18" charset="0"/>
              </a:rPr>
              <a:t>available for use by the general public..</a:t>
            </a:r>
          </a:p>
          <a:p>
            <a:pPr algn="l"/>
            <a:endParaRPr lang="en-IN" dirty="0"/>
          </a:p>
        </p:txBody>
      </p:sp>
    </p:spTree>
    <p:extLst>
      <p:ext uri="{BB962C8B-B14F-4D97-AF65-F5344CB8AC3E}">
        <p14:creationId xmlns:p14="http://schemas.microsoft.com/office/powerpoint/2010/main" val="1960120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930965" y="-284232"/>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791956"/>
            <a:ext cx="10515600" cy="5608844"/>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class c implements Runnable</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void run()</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("thread is running...");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c </a:t>
            </a:r>
            <a:r>
              <a:rPr lang="en-IN" sz="2000" dirty="0" err="1">
                <a:latin typeface="Times New Roman" panose="02020603050405020304" pitchFamily="18" charset="0"/>
                <a:cs typeface="Times New Roman" panose="02020603050405020304" pitchFamily="18" charset="0"/>
              </a:rPr>
              <a:t>objc</a:t>
            </a:r>
            <a:r>
              <a:rPr lang="en-IN" sz="2000" dirty="0">
                <a:latin typeface="Times New Roman" panose="02020603050405020304" pitchFamily="18" charset="0"/>
                <a:cs typeface="Times New Roman" panose="02020603050405020304" pitchFamily="18" charset="0"/>
              </a:rPr>
              <a:t>=new c();  </a:t>
            </a:r>
          </a:p>
          <a:p>
            <a:pPr marL="0" indent="0" algn="just">
              <a:buNone/>
            </a:pPr>
            <a:r>
              <a:rPr lang="en-IN" sz="2000" dirty="0">
                <a:latin typeface="Times New Roman" panose="02020603050405020304" pitchFamily="18" charset="0"/>
                <a:cs typeface="Times New Roman" panose="02020603050405020304" pitchFamily="18" charset="0"/>
              </a:rPr>
              <a:t>                        Thread t1 =new Thread(</a:t>
            </a:r>
            <a:r>
              <a:rPr lang="en-IN" sz="2000" dirty="0" err="1">
                <a:latin typeface="Times New Roman" panose="02020603050405020304" pitchFamily="18" charset="0"/>
                <a:cs typeface="Times New Roman" panose="02020603050405020304" pitchFamily="18" charset="0"/>
              </a:rPr>
              <a:t>objc</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t1.start();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4243805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2168-B4EB-4352-AF77-B1296E0F5092}"/>
              </a:ext>
            </a:extLst>
          </p:cNvPr>
          <p:cNvSpPr>
            <a:spLocks noGrp="1"/>
          </p:cNvSpPr>
          <p:nvPr>
            <p:ph type="title"/>
          </p:nvPr>
        </p:nvSpPr>
        <p:spPr>
          <a:xfrm>
            <a:off x="930965" y="-284232"/>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MULTITHREAD PROGRAMMING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000" b="1" dirty="0"/>
          </a:p>
        </p:txBody>
      </p:sp>
      <p:sp>
        <p:nvSpPr>
          <p:cNvPr id="3" name="Content Placeholder 2">
            <a:extLst>
              <a:ext uri="{FF2B5EF4-FFF2-40B4-BE49-F238E27FC236}">
                <a16:creationId xmlns:a16="http://schemas.microsoft.com/office/drawing/2014/main" id="{974FD85E-A557-4E58-B7F0-913B6DC841AB}"/>
              </a:ext>
            </a:extLst>
          </p:cNvPr>
          <p:cNvSpPr>
            <a:spLocks noGrp="1"/>
          </p:cNvSpPr>
          <p:nvPr>
            <p:ph idx="1"/>
          </p:nvPr>
        </p:nvSpPr>
        <p:spPr>
          <a:xfrm>
            <a:off x="838200" y="791956"/>
            <a:ext cx="10515600" cy="5608844"/>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class cu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objd</a:t>
            </a:r>
            <a:r>
              <a:rPr lang="en-IN" sz="2000" dirty="0">
                <a:latin typeface="Times New Roman" panose="02020603050405020304" pitchFamily="18" charset="0"/>
                <a:cs typeface="Times New Roman" panose="02020603050405020304" pitchFamily="18" charset="0"/>
              </a:rPr>
              <a:t>=new d(); </a:t>
            </a:r>
          </a:p>
          <a:p>
            <a:pPr marL="0" indent="0" algn="just">
              <a:buNone/>
            </a:pPr>
            <a:r>
              <a:rPr lang="en-IN" sz="2000" dirty="0">
                <a:latin typeface="Times New Roman" panose="02020603050405020304" pitchFamily="18" charset="0"/>
                <a:cs typeface="Times New Roman" panose="02020603050405020304" pitchFamily="18" charset="0"/>
              </a:rPr>
              <a:t>                e </a:t>
            </a:r>
            <a:r>
              <a:rPr lang="en-IN" sz="2000" dirty="0" err="1">
                <a:latin typeface="Times New Roman" panose="02020603050405020304" pitchFamily="18" charset="0"/>
                <a:cs typeface="Times New Roman" panose="02020603050405020304" pitchFamily="18" charset="0"/>
              </a:rPr>
              <a:t>obje</a:t>
            </a:r>
            <a:r>
              <a:rPr lang="en-IN" sz="2000" dirty="0">
                <a:latin typeface="Times New Roman" panose="02020603050405020304" pitchFamily="18" charset="0"/>
                <a:cs typeface="Times New Roman" panose="02020603050405020304" pitchFamily="18" charset="0"/>
              </a:rPr>
              <a:t>=new e();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objd.setPriority</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Thread.MIN_PRIORITY</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obje.setPriority</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Thread.MAX_PRIORITY</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objd.start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obje.start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247339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4292-9CC3-4E6B-8116-BCA313FFE9E9}"/>
              </a:ext>
            </a:extLst>
          </p:cNvPr>
          <p:cNvSpPr>
            <a:spLocks noGrp="1"/>
          </p:cNvSpPr>
          <p:nvPr>
            <p:ph type="title"/>
          </p:nvPr>
        </p:nvSpPr>
        <p:spPr>
          <a:xfrm>
            <a:off x="1010478" y="-361328"/>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I/O</a:t>
            </a:r>
            <a:endParaRPr lang="en-IN" sz="4000" b="1" dirty="0"/>
          </a:p>
        </p:txBody>
      </p:sp>
      <p:sp>
        <p:nvSpPr>
          <p:cNvPr id="3" name="Content Placeholder 2">
            <a:extLst>
              <a:ext uri="{FF2B5EF4-FFF2-40B4-BE49-F238E27FC236}">
                <a16:creationId xmlns:a16="http://schemas.microsoft.com/office/drawing/2014/main" id="{294FC59E-60F0-433E-AE1B-35519FA77285}"/>
              </a:ext>
            </a:extLst>
          </p:cNvPr>
          <p:cNvSpPr>
            <a:spLocks noGrp="1"/>
          </p:cNvSpPr>
          <p:nvPr>
            <p:ph idx="1"/>
          </p:nvPr>
        </p:nvSpPr>
        <p:spPr>
          <a:xfrm>
            <a:off x="665922" y="480356"/>
            <a:ext cx="9882809" cy="6377643"/>
          </a:xfrm>
        </p:spPr>
        <p:txBody>
          <a:bodyPr>
            <a:noAutofit/>
          </a:bodyPr>
          <a:lstStyle/>
          <a:p>
            <a:pPr marL="0" indent="0" algn="just">
              <a:buNone/>
            </a:pPr>
            <a:r>
              <a:rPr lang="en-IN" sz="2000" b="1" dirty="0">
                <a:solidFill>
                  <a:srgbClr val="000000"/>
                </a:solidFill>
                <a:effectLst/>
                <a:latin typeface="Times New Roman" panose="02020603050405020304" pitchFamily="18" charset="0"/>
                <a:cs typeface="Times New Roman" panose="02020603050405020304" pitchFamily="18" charset="0"/>
              </a:rPr>
              <a:t>Java I/O</a:t>
            </a:r>
            <a:r>
              <a:rPr lang="en-IN" sz="2000" b="0" dirty="0">
                <a:solidFill>
                  <a:srgbClr val="000000"/>
                </a:solidFill>
                <a:effectLst/>
                <a:latin typeface="Times New Roman" panose="02020603050405020304" pitchFamily="18" charset="0"/>
                <a:cs typeface="Times New Roman" panose="02020603050405020304" pitchFamily="18" charset="0"/>
              </a:rPr>
              <a:t> (Input and Output) is used to </a:t>
            </a:r>
            <a:r>
              <a:rPr lang="en-IN" sz="2000" b="1" dirty="0">
                <a:solidFill>
                  <a:srgbClr val="000000"/>
                </a:solidFill>
                <a:effectLst/>
                <a:latin typeface="Times New Roman" panose="02020603050405020304" pitchFamily="18" charset="0"/>
                <a:cs typeface="Times New Roman" panose="02020603050405020304" pitchFamily="18" charset="0"/>
              </a:rPr>
              <a:t>process the input and produce the output </a:t>
            </a:r>
            <a:r>
              <a:rPr lang="en-IN" sz="2000" b="0" dirty="0">
                <a:solidFill>
                  <a:srgbClr val="000000"/>
                </a:solidFill>
                <a:effectLst/>
                <a:latin typeface="Times New Roman" panose="02020603050405020304" pitchFamily="18" charset="0"/>
                <a:cs typeface="Times New Roman" panose="02020603050405020304" pitchFamily="18" charset="0"/>
              </a:rPr>
              <a:t>. Java uses the concept of a </a:t>
            </a:r>
            <a:r>
              <a:rPr lang="en-IN" sz="2000" b="1" dirty="0">
                <a:solidFill>
                  <a:srgbClr val="000000"/>
                </a:solidFill>
                <a:effectLst/>
                <a:latin typeface="Times New Roman" panose="02020603050405020304" pitchFamily="18" charset="0"/>
                <a:cs typeface="Times New Roman" panose="02020603050405020304" pitchFamily="18" charset="0"/>
              </a:rPr>
              <a:t>stream</a:t>
            </a:r>
            <a:r>
              <a:rPr lang="en-IN" sz="2000" b="0" dirty="0">
                <a:solidFill>
                  <a:srgbClr val="000000"/>
                </a:solidFill>
                <a:effectLst/>
                <a:latin typeface="Times New Roman" panose="02020603050405020304" pitchFamily="18" charset="0"/>
                <a:cs typeface="Times New Roman" panose="02020603050405020304" pitchFamily="18" charset="0"/>
              </a:rPr>
              <a:t> to make I/O operation fast. The </a:t>
            </a:r>
            <a:r>
              <a:rPr lang="en-IN" sz="2000" b="1" dirty="0">
                <a:solidFill>
                  <a:srgbClr val="000000"/>
                </a:solidFill>
                <a:effectLst/>
                <a:latin typeface="Times New Roman" panose="02020603050405020304" pitchFamily="18" charset="0"/>
                <a:cs typeface="Times New Roman" panose="02020603050405020304" pitchFamily="18" charset="0"/>
              </a:rPr>
              <a:t>java.io package </a:t>
            </a:r>
            <a:r>
              <a:rPr lang="en-IN" sz="2000" b="0" dirty="0">
                <a:solidFill>
                  <a:srgbClr val="000000"/>
                </a:solidFill>
                <a:effectLst/>
                <a:latin typeface="Times New Roman" panose="02020603050405020304" pitchFamily="18" charset="0"/>
                <a:cs typeface="Times New Roman" panose="02020603050405020304" pitchFamily="18" charset="0"/>
              </a:rPr>
              <a:t>contains all the </a:t>
            </a:r>
            <a:r>
              <a:rPr lang="en-IN" sz="2000" b="1" dirty="0">
                <a:solidFill>
                  <a:srgbClr val="000000"/>
                </a:solidFill>
                <a:effectLst/>
                <a:latin typeface="Times New Roman" panose="02020603050405020304" pitchFamily="18" charset="0"/>
                <a:cs typeface="Times New Roman" panose="02020603050405020304" pitchFamily="18" charset="0"/>
              </a:rPr>
              <a:t>classes required for input and output operations . File handling in Java</a:t>
            </a:r>
            <a:r>
              <a:rPr lang="en-IN" sz="2000" b="0" dirty="0">
                <a:solidFill>
                  <a:srgbClr val="000000"/>
                </a:solidFill>
                <a:effectLst/>
                <a:latin typeface="Times New Roman" panose="02020603050405020304" pitchFamily="18" charset="0"/>
                <a:cs typeface="Times New Roman" panose="02020603050405020304" pitchFamily="18" charset="0"/>
              </a:rPr>
              <a:t> is done by </a:t>
            </a:r>
            <a:r>
              <a:rPr lang="en-IN" sz="2000" b="1" dirty="0">
                <a:solidFill>
                  <a:srgbClr val="000000"/>
                </a:solidFill>
                <a:effectLst/>
                <a:latin typeface="Times New Roman" panose="02020603050405020304" pitchFamily="18" charset="0"/>
                <a:cs typeface="Times New Roman" panose="02020603050405020304" pitchFamily="18" charset="0"/>
              </a:rPr>
              <a:t>Java I/O API.</a:t>
            </a:r>
          </a:p>
          <a:p>
            <a:pPr algn="just"/>
            <a:r>
              <a:rPr lang="en-IN" sz="2000" b="1" dirty="0">
                <a:latin typeface="Times New Roman" panose="02020603050405020304" pitchFamily="18" charset="0"/>
                <a:cs typeface="Times New Roman" panose="02020603050405020304" pitchFamily="18" charset="0"/>
              </a:rPr>
              <a:t>Java </a:t>
            </a:r>
            <a:r>
              <a:rPr lang="en-IN" sz="2000" b="1" dirty="0" err="1">
                <a:latin typeface="Times New Roman" panose="02020603050405020304" pitchFamily="18" charset="0"/>
                <a:cs typeface="Times New Roman" panose="02020603050405020304" pitchFamily="18" charset="0"/>
              </a:rPr>
              <a:t>FileInputStream</a:t>
            </a:r>
            <a:r>
              <a:rPr lang="en-IN" sz="2000" b="1" dirty="0">
                <a:latin typeface="Times New Roman" panose="02020603050405020304" pitchFamily="18" charset="0"/>
                <a:cs typeface="Times New Roman" panose="02020603050405020304" pitchFamily="18" charset="0"/>
              </a:rPr>
              <a:t> Class</a:t>
            </a:r>
          </a:p>
          <a:p>
            <a:pPr marL="0" indent="0" algn="just">
              <a:buNone/>
            </a:pPr>
            <a:r>
              <a:rPr lang="en-IN" sz="2000" dirty="0">
                <a:latin typeface="Times New Roman" panose="02020603050405020304" pitchFamily="18" charset="0"/>
                <a:cs typeface="Times New Roman" panose="02020603050405020304" pitchFamily="18" charset="0"/>
              </a:rPr>
              <a:t>Java </a:t>
            </a:r>
            <a:r>
              <a:rPr lang="en-IN" sz="2000" dirty="0" err="1">
                <a:latin typeface="Times New Roman" panose="02020603050405020304" pitchFamily="18" charset="0"/>
                <a:cs typeface="Times New Roman" panose="02020603050405020304" pitchFamily="18" charset="0"/>
              </a:rPr>
              <a:t>FileInputStream</a:t>
            </a:r>
            <a:r>
              <a:rPr lang="en-IN" sz="2000" dirty="0">
                <a:latin typeface="Times New Roman" panose="02020603050405020304" pitchFamily="18" charset="0"/>
                <a:cs typeface="Times New Roman" panose="02020603050405020304" pitchFamily="18" charset="0"/>
              </a:rPr>
              <a:t> class obtains </a:t>
            </a:r>
            <a:r>
              <a:rPr lang="en-IN" sz="2000" b="1" dirty="0">
                <a:latin typeface="Times New Roman" panose="02020603050405020304" pitchFamily="18" charset="0"/>
                <a:cs typeface="Times New Roman" panose="02020603050405020304" pitchFamily="18" charset="0"/>
              </a:rPr>
              <a:t>input bytes from a </a:t>
            </a:r>
            <a:r>
              <a:rPr lang="en-IN"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file</a:t>
            </a:r>
            <a:r>
              <a:rPr lang="en-IN" sz="2000" dirty="0">
                <a:latin typeface="Times New Roman" panose="02020603050405020304" pitchFamily="18" charset="0"/>
                <a:cs typeface="Times New Roman" panose="02020603050405020304" pitchFamily="18" charset="0"/>
              </a:rPr>
              <a:t>. It is used for reading byte-oriented data (streams of raw bytes) such </a:t>
            </a:r>
            <a:r>
              <a:rPr lang="en-IN" sz="2000" b="1" dirty="0">
                <a:latin typeface="Times New Roman" panose="02020603050405020304" pitchFamily="18" charset="0"/>
                <a:cs typeface="Times New Roman" panose="02020603050405020304" pitchFamily="18" charset="0"/>
              </a:rPr>
              <a:t>as image data, audio, video </a:t>
            </a:r>
            <a:r>
              <a:rPr lang="en-IN" sz="2000" dirty="0">
                <a:latin typeface="Times New Roman" panose="02020603050405020304" pitchFamily="18" charset="0"/>
                <a:cs typeface="Times New Roman" panose="02020603050405020304" pitchFamily="18" charset="0"/>
              </a:rPr>
              <a:t>etc</a:t>
            </a:r>
          </a:p>
          <a:p>
            <a:pPr marL="0" indent="0" algn="just">
              <a:buNone/>
            </a:pPr>
            <a:endParaRPr lang="en-IN" sz="2000" b="1" dirty="0">
              <a:solidFill>
                <a:srgbClr val="000000"/>
              </a:solidFill>
              <a:effectLst/>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Java </a:t>
            </a:r>
            <a:r>
              <a:rPr lang="en-IN" sz="2000" b="1" dirty="0" err="1">
                <a:latin typeface="Times New Roman" panose="02020603050405020304" pitchFamily="18" charset="0"/>
                <a:cs typeface="Times New Roman" panose="02020603050405020304" pitchFamily="18" charset="0"/>
              </a:rPr>
              <a:t>FileOutputStream</a:t>
            </a:r>
            <a:r>
              <a:rPr lang="en-IN" sz="2000" b="1" dirty="0">
                <a:latin typeface="Times New Roman" panose="02020603050405020304" pitchFamily="18" charset="0"/>
                <a:cs typeface="Times New Roman" panose="02020603050405020304" pitchFamily="18" charset="0"/>
              </a:rPr>
              <a:t> Class</a:t>
            </a:r>
          </a:p>
          <a:p>
            <a:pPr marL="0" indent="0" algn="just">
              <a:buNone/>
            </a:pPr>
            <a:r>
              <a:rPr lang="en-IN" sz="2000" dirty="0">
                <a:latin typeface="Times New Roman" panose="02020603050405020304" pitchFamily="18" charset="0"/>
                <a:cs typeface="Times New Roman" panose="02020603050405020304" pitchFamily="18" charset="0"/>
              </a:rPr>
              <a:t>Java </a:t>
            </a:r>
            <a:r>
              <a:rPr lang="en-IN" sz="2000" b="1" dirty="0" err="1">
                <a:latin typeface="Times New Roman" panose="02020603050405020304" pitchFamily="18" charset="0"/>
                <a:cs typeface="Times New Roman" panose="02020603050405020304" pitchFamily="18" charset="0"/>
              </a:rPr>
              <a:t>FileOutputStream</a:t>
            </a:r>
            <a:r>
              <a:rPr lang="en-IN" sz="2000" dirty="0">
                <a:latin typeface="Times New Roman" panose="02020603050405020304" pitchFamily="18" charset="0"/>
                <a:cs typeface="Times New Roman" panose="02020603050405020304" pitchFamily="18" charset="0"/>
              </a:rPr>
              <a:t> class is an output stream used for </a:t>
            </a:r>
            <a:r>
              <a:rPr lang="en-IN" sz="2000" b="1" dirty="0">
                <a:latin typeface="Times New Roman" panose="02020603050405020304" pitchFamily="18" charset="0"/>
                <a:cs typeface="Times New Roman" panose="02020603050405020304" pitchFamily="18" charset="0"/>
              </a:rPr>
              <a:t>writing data to a </a:t>
            </a:r>
            <a:r>
              <a:rPr lang="en-IN"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file</a:t>
            </a:r>
            <a:r>
              <a:rPr lang="en-IN" sz="2000" b="1" dirty="0">
                <a:latin typeface="Times New Roman" panose="02020603050405020304" pitchFamily="18" charset="0"/>
                <a:cs typeface="Times New Roman" panose="02020603050405020304" pitchFamily="18" charset="0"/>
              </a:rPr>
              <a:t>.</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Java Scanner</a:t>
            </a:r>
          </a:p>
          <a:p>
            <a:pPr marL="0" indent="0" algn="just">
              <a:buNone/>
            </a:pPr>
            <a:r>
              <a:rPr lang="en-IN" sz="2000" dirty="0">
                <a:latin typeface="Times New Roman" panose="02020603050405020304" pitchFamily="18" charset="0"/>
                <a:cs typeface="Times New Roman" panose="02020603050405020304" pitchFamily="18" charset="0"/>
              </a:rPr>
              <a:t>Scanner class in Java is found in the </a:t>
            </a:r>
            <a:r>
              <a:rPr lang="en-IN" sz="2000" b="1" dirty="0" err="1">
                <a:latin typeface="Times New Roman" panose="02020603050405020304" pitchFamily="18" charset="0"/>
                <a:cs typeface="Times New Roman" panose="02020603050405020304" pitchFamily="18" charset="0"/>
              </a:rPr>
              <a:t>java.util</a:t>
            </a:r>
            <a:r>
              <a:rPr lang="en-IN" sz="2000" b="1" dirty="0">
                <a:latin typeface="Times New Roman" panose="02020603050405020304" pitchFamily="18" charset="0"/>
                <a:cs typeface="Times New Roman" panose="02020603050405020304" pitchFamily="18" charset="0"/>
              </a:rPr>
              <a:t> package</a:t>
            </a:r>
            <a:r>
              <a:rPr lang="en-IN" sz="2000" dirty="0">
                <a:latin typeface="Times New Roman" panose="02020603050405020304" pitchFamily="18" charset="0"/>
                <a:cs typeface="Times New Roman" panose="02020603050405020304" pitchFamily="18" charset="0"/>
              </a:rPr>
              <a:t>. Java provides various ways to </a:t>
            </a:r>
            <a:r>
              <a:rPr lang="en-IN" sz="2000" b="1" dirty="0">
                <a:latin typeface="Times New Roman" panose="02020603050405020304" pitchFamily="18" charset="0"/>
                <a:cs typeface="Times New Roman" panose="02020603050405020304" pitchFamily="18" charset="0"/>
              </a:rPr>
              <a:t>read input from the keyboard. </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Java Command Line Arguments</a:t>
            </a:r>
          </a:p>
          <a:p>
            <a:pPr marL="0" indent="0" algn="just">
              <a:buNone/>
            </a:pPr>
            <a:r>
              <a:rPr lang="en-IN" sz="2000" dirty="0">
                <a:latin typeface="Times New Roman" panose="02020603050405020304" pitchFamily="18" charset="0"/>
                <a:cs typeface="Times New Roman" panose="02020603050405020304" pitchFamily="18" charset="0"/>
              </a:rPr>
              <a:t>The java command-line argument is an argument i.e. passed at the time of running the java program.</a:t>
            </a:r>
          </a:p>
        </p:txBody>
      </p:sp>
    </p:spTree>
    <p:extLst>
      <p:ext uri="{BB962C8B-B14F-4D97-AF65-F5344CB8AC3E}">
        <p14:creationId xmlns:p14="http://schemas.microsoft.com/office/powerpoint/2010/main" val="3042483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4292-9CC3-4E6B-8116-BCA313FFE9E9}"/>
              </a:ext>
            </a:extLst>
          </p:cNvPr>
          <p:cNvSpPr>
            <a:spLocks noGrp="1"/>
          </p:cNvSpPr>
          <p:nvPr>
            <p:ph type="title"/>
          </p:nvPr>
        </p:nvSpPr>
        <p:spPr>
          <a:xfrm>
            <a:off x="838200" y="-136042"/>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I/O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294FC59E-60F0-433E-AE1B-35519FA77285}"/>
              </a:ext>
            </a:extLst>
          </p:cNvPr>
          <p:cNvSpPr>
            <a:spLocks noGrp="1"/>
          </p:cNvSpPr>
          <p:nvPr>
            <p:ph idx="1"/>
          </p:nvPr>
        </p:nvSpPr>
        <p:spPr>
          <a:xfrm>
            <a:off x="838200" y="710716"/>
            <a:ext cx="10515600" cy="6147284"/>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import java.io.*;</a:t>
            </a:r>
          </a:p>
          <a:p>
            <a:pPr marL="0" indent="0">
              <a:buNone/>
            </a:pPr>
            <a:r>
              <a:rPr lang="en-IN" sz="1800" dirty="0">
                <a:latin typeface="Times New Roman" panose="02020603050405020304" pitchFamily="18" charset="0"/>
                <a:cs typeface="Times New Roman" panose="02020603050405020304" pitchFamily="18" charset="0"/>
              </a:rPr>
              <a:t>public class </a:t>
            </a:r>
            <a:r>
              <a:rPr lang="en-IN" sz="1800" dirty="0" err="1">
                <a:latin typeface="Times New Roman" panose="02020603050405020304" pitchFamily="18" charset="0"/>
                <a:cs typeface="Times New Roman" panose="02020603050405020304" pitchFamily="18" charset="0"/>
              </a:rPr>
              <a:t>io</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 throws </a:t>
            </a:r>
            <a:r>
              <a:rPr lang="en-IN" sz="1800" dirty="0" err="1">
                <a:latin typeface="Times New Roman" panose="02020603050405020304" pitchFamily="18" charset="0"/>
                <a:cs typeface="Times New Roman" panose="02020603050405020304" pitchFamily="18" charset="0"/>
              </a:rPr>
              <a:t>IOException</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FileInputStream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 null;</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FileOutputStream</a:t>
            </a:r>
            <a:r>
              <a:rPr lang="en-IN" sz="1800" dirty="0">
                <a:latin typeface="Times New Roman" panose="02020603050405020304" pitchFamily="18" charset="0"/>
                <a:cs typeface="Times New Roman" panose="02020603050405020304" pitchFamily="18" charset="0"/>
              </a:rPr>
              <a:t> o = null;</a:t>
            </a:r>
          </a:p>
          <a:p>
            <a:pPr marL="0" indent="0">
              <a:buNone/>
            </a:pPr>
            <a:r>
              <a:rPr lang="en-IN" sz="1800" dirty="0">
                <a:latin typeface="Times New Roman" panose="02020603050405020304" pitchFamily="18" charset="0"/>
                <a:cs typeface="Times New Roman" panose="02020603050405020304" pitchFamily="18" charset="0"/>
              </a:rPr>
              <a:t>      try  {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 new </a:t>
            </a:r>
            <a:r>
              <a:rPr lang="en-IN" sz="1800" dirty="0" err="1">
                <a:latin typeface="Times New Roman" panose="02020603050405020304" pitchFamily="18" charset="0"/>
                <a:cs typeface="Times New Roman" panose="02020603050405020304" pitchFamily="18" charset="0"/>
              </a:rPr>
              <a:t>FileInputStream</a:t>
            </a:r>
            <a:r>
              <a:rPr lang="en-IN" sz="1800" dirty="0">
                <a:latin typeface="Times New Roman" panose="02020603050405020304" pitchFamily="18" charset="0"/>
                <a:cs typeface="Times New Roman" panose="02020603050405020304" pitchFamily="18" charset="0"/>
              </a:rPr>
              <a:t>("a.txt");</a:t>
            </a:r>
          </a:p>
          <a:p>
            <a:pPr marL="0" indent="0">
              <a:buNone/>
            </a:pPr>
            <a:r>
              <a:rPr lang="en-IN" sz="1800" dirty="0">
                <a:latin typeface="Times New Roman" panose="02020603050405020304" pitchFamily="18" charset="0"/>
                <a:cs typeface="Times New Roman" panose="02020603050405020304" pitchFamily="18" charset="0"/>
              </a:rPr>
              <a:t>            o = new </a:t>
            </a:r>
            <a:r>
              <a:rPr lang="en-IN" sz="1800" dirty="0" err="1">
                <a:latin typeface="Times New Roman" panose="02020603050405020304" pitchFamily="18" charset="0"/>
                <a:cs typeface="Times New Roman" panose="02020603050405020304" pitchFamily="18" charset="0"/>
              </a:rPr>
              <a:t>FileOutputStream</a:t>
            </a:r>
            <a:r>
              <a:rPr lang="en-IN" sz="1800" dirty="0">
                <a:latin typeface="Times New Roman" panose="02020603050405020304" pitchFamily="18" charset="0"/>
                <a:cs typeface="Times New Roman" panose="02020603050405020304" pitchFamily="18" charset="0"/>
              </a:rPr>
              <a:t>("b.txt");</a:t>
            </a:r>
          </a:p>
          <a:p>
            <a:pPr marL="0" indent="0">
              <a:buNone/>
            </a:pPr>
            <a:r>
              <a:rPr lang="en-IN" sz="1800" dirty="0">
                <a:latin typeface="Times New Roman" panose="02020603050405020304" pitchFamily="18" charset="0"/>
                <a:cs typeface="Times New Roman" panose="02020603050405020304" pitchFamily="18" charset="0"/>
              </a:rPr>
              <a:t>            int c;</a:t>
            </a:r>
          </a:p>
          <a:p>
            <a:pPr marL="0" indent="0">
              <a:buNone/>
            </a:pPr>
            <a:r>
              <a:rPr lang="en-IN" sz="1800" dirty="0">
                <a:latin typeface="Times New Roman" panose="02020603050405020304" pitchFamily="18" charset="0"/>
                <a:cs typeface="Times New Roman" panose="02020603050405020304" pitchFamily="18" charset="0"/>
              </a:rPr>
              <a:t>            while ((c = </a:t>
            </a:r>
            <a:r>
              <a:rPr lang="en-IN" sz="1800" dirty="0" err="1">
                <a:latin typeface="Times New Roman" panose="02020603050405020304" pitchFamily="18" charset="0"/>
                <a:cs typeface="Times New Roman" panose="02020603050405020304" pitchFamily="18" charset="0"/>
              </a:rPr>
              <a:t>i.read</a:t>
            </a:r>
            <a:r>
              <a:rPr lang="en-IN" sz="1800" dirty="0">
                <a:latin typeface="Times New Roman" panose="02020603050405020304" pitchFamily="18" charset="0"/>
                <a:cs typeface="Times New Roman" panose="02020603050405020304" pitchFamily="18" charset="0"/>
              </a:rPr>
              <a:t>()) != -1)</a:t>
            </a:r>
          </a:p>
          <a:p>
            <a:pPr marL="0" indent="0">
              <a:buNone/>
            </a:pP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o.write</a:t>
            </a:r>
            <a:r>
              <a:rPr lang="en-IN" sz="1800" dirty="0">
                <a:latin typeface="Times New Roman" panose="02020603050405020304" pitchFamily="18" charset="0"/>
                <a:cs typeface="Times New Roman" panose="02020603050405020304" pitchFamily="18" charset="0"/>
              </a:rPr>
              <a:t>(c);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finally {  if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 null) </a:t>
            </a:r>
          </a:p>
          <a:p>
            <a:pPr marL="0" indent="0">
              <a:buNone/>
            </a:pP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i.close</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if (o != null) { </a:t>
            </a:r>
            <a:r>
              <a:rPr lang="en-IN" sz="1800" dirty="0" err="1">
                <a:latin typeface="Times New Roman" panose="02020603050405020304" pitchFamily="18" charset="0"/>
                <a:cs typeface="Times New Roman" panose="02020603050405020304" pitchFamily="18" charset="0"/>
              </a:rPr>
              <a:t>o.close</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     }</a:t>
            </a:r>
          </a:p>
          <a:p>
            <a:pPr marL="0" indent="0">
              <a:buNone/>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6111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4292-9CC3-4E6B-8116-BCA313FFE9E9}"/>
              </a:ext>
            </a:extLst>
          </p:cNvPr>
          <p:cNvSpPr>
            <a:spLocks noGrp="1"/>
          </p:cNvSpPr>
          <p:nvPr>
            <p:ph type="title"/>
          </p:nvPr>
        </p:nvSpPr>
        <p:spPr>
          <a:xfrm>
            <a:off x="838200" y="-136042"/>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I/O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294FC59E-60F0-433E-AE1B-35519FA77285}"/>
              </a:ext>
            </a:extLst>
          </p:cNvPr>
          <p:cNvSpPr>
            <a:spLocks noGrp="1"/>
          </p:cNvSpPr>
          <p:nvPr>
            <p:ph idx="1"/>
          </p:nvPr>
        </p:nvSpPr>
        <p:spPr>
          <a:xfrm>
            <a:off x="838200" y="710716"/>
            <a:ext cx="10515600" cy="6147284"/>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import </a:t>
            </a:r>
            <a:r>
              <a:rPr lang="en-IN" sz="1800" dirty="0" err="1">
                <a:latin typeface="Times New Roman" panose="02020603050405020304" pitchFamily="18" charset="0"/>
                <a:cs typeface="Times New Roman" panose="02020603050405020304" pitchFamily="18" charset="0"/>
              </a:rPr>
              <a:t>java.util</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class </a:t>
            </a:r>
            <a:r>
              <a:rPr lang="en-IN" sz="1800" dirty="0" err="1">
                <a:latin typeface="Times New Roman" panose="02020603050405020304" pitchFamily="18" charset="0"/>
                <a:cs typeface="Times New Roman" panose="02020603050405020304" pitchFamily="18" charset="0"/>
              </a:rPr>
              <a:t>uin</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String   a;</a:t>
            </a:r>
          </a:p>
          <a:p>
            <a:pPr marL="0" indent="0">
              <a:buNone/>
            </a:pPr>
            <a:r>
              <a:rPr lang="en-IN" sz="1800" dirty="0">
                <a:latin typeface="Times New Roman" panose="02020603050405020304" pitchFamily="18" charset="0"/>
                <a:cs typeface="Times New Roman" panose="02020603050405020304" pitchFamily="18" charset="0"/>
              </a:rPr>
              <a:t>     int      b;</a:t>
            </a:r>
          </a:p>
          <a:p>
            <a:pPr marL="0" indent="0">
              <a:buNone/>
            </a:pPr>
            <a:r>
              <a:rPr lang="en-IN" sz="1800" dirty="0">
                <a:latin typeface="Times New Roman" panose="02020603050405020304" pitchFamily="18" charset="0"/>
                <a:cs typeface="Times New Roman" panose="02020603050405020304" pitchFamily="18" charset="0"/>
              </a:rPr>
              <a:t>     float    c;</a:t>
            </a:r>
          </a:p>
          <a:p>
            <a:pPr marL="0" indent="0">
              <a:buNone/>
            </a:pPr>
            <a:r>
              <a:rPr lang="en-IN" sz="1800" dirty="0">
                <a:latin typeface="Times New Roman" panose="02020603050405020304" pitchFamily="18" charset="0"/>
                <a:cs typeface="Times New Roman" panose="02020603050405020304" pitchFamily="18" charset="0"/>
              </a:rPr>
              <a:t>     Scanner s = new Scanner(System.in);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("Enter a string: "); </a:t>
            </a:r>
          </a:p>
          <a:p>
            <a:pPr marL="0" indent="0">
              <a:buNone/>
            </a:pPr>
            <a:r>
              <a:rPr lang="en-IN" sz="1800" dirty="0">
                <a:latin typeface="Times New Roman" panose="02020603050405020304" pitchFamily="18" charset="0"/>
                <a:cs typeface="Times New Roman" panose="02020603050405020304" pitchFamily="18" charset="0"/>
              </a:rPr>
              <a:t>     a = </a:t>
            </a:r>
            <a:r>
              <a:rPr lang="en-IN" sz="1800" dirty="0" err="1">
                <a:latin typeface="Times New Roman" panose="02020603050405020304" pitchFamily="18" charset="0"/>
                <a:cs typeface="Times New Roman" panose="02020603050405020304" pitchFamily="18" charset="0"/>
              </a:rPr>
              <a:t>s.nextLine</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("Enter an integer: ");</a:t>
            </a:r>
          </a:p>
          <a:p>
            <a:pPr marL="0" indent="0">
              <a:buNone/>
            </a:pPr>
            <a:r>
              <a:rPr lang="en-IN" sz="1800" dirty="0">
                <a:latin typeface="Times New Roman" panose="02020603050405020304" pitchFamily="18" charset="0"/>
                <a:cs typeface="Times New Roman" panose="02020603050405020304" pitchFamily="18" charset="0"/>
              </a:rPr>
              <a:t>     b = </a:t>
            </a:r>
            <a:r>
              <a:rPr lang="en-IN" sz="1800" dirty="0" err="1">
                <a:latin typeface="Times New Roman" panose="02020603050405020304" pitchFamily="18" charset="0"/>
                <a:cs typeface="Times New Roman" panose="02020603050405020304" pitchFamily="18" charset="0"/>
              </a:rPr>
              <a:t>s.nextInt</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("Enter a float number: ");</a:t>
            </a:r>
          </a:p>
          <a:p>
            <a:pPr marL="0" indent="0">
              <a:buNone/>
            </a:pPr>
            <a:r>
              <a:rPr lang="en-IN" sz="1800" dirty="0">
                <a:latin typeface="Times New Roman" panose="02020603050405020304" pitchFamily="18" charset="0"/>
                <a:cs typeface="Times New Roman" panose="02020603050405020304" pitchFamily="18" charset="0"/>
              </a:rPr>
              <a:t>     c = </a:t>
            </a:r>
            <a:r>
              <a:rPr lang="en-IN" sz="1800" dirty="0" err="1">
                <a:latin typeface="Times New Roman" panose="02020603050405020304" pitchFamily="18" charset="0"/>
                <a:cs typeface="Times New Roman" panose="02020603050405020304" pitchFamily="18" charset="0"/>
              </a:rPr>
              <a:t>s.nextFloat</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6747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4292-9CC3-4E6B-8116-BCA313FFE9E9}"/>
              </a:ext>
            </a:extLst>
          </p:cNvPr>
          <p:cNvSpPr>
            <a:spLocks noGrp="1"/>
          </p:cNvSpPr>
          <p:nvPr>
            <p:ph type="title"/>
          </p:nvPr>
        </p:nvSpPr>
        <p:spPr>
          <a:xfrm>
            <a:off x="838200" y="-136042"/>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I/O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294FC59E-60F0-433E-AE1B-35519FA77285}"/>
              </a:ext>
            </a:extLst>
          </p:cNvPr>
          <p:cNvSpPr>
            <a:spLocks noGrp="1"/>
          </p:cNvSpPr>
          <p:nvPr>
            <p:ph idx="1"/>
          </p:nvPr>
        </p:nvSpPr>
        <p:spPr>
          <a:xfrm>
            <a:off x="838200" y="710716"/>
            <a:ext cx="10515600" cy="6147284"/>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class </a:t>
            </a:r>
            <a:r>
              <a:rPr lang="en-IN" sz="1800" dirty="0" err="1">
                <a:latin typeface="Times New Roman" panose="02020603050405020304" pitchFamily="18" charset="0"/>
                <a:cs typeface="Times New Roman" panose="02020603050405020304" pitchFamily="18" charset="0"/>
              </a:rPr>
              <a:t>cmdl</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for(int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=0;i&lt;</a:t>
            </a:r>
            <a:r>
              <a:rPr lang="en-IN" sz="1800" dirty="0" err="1">
                <a:latin typeface="Times New Roman" panose="02020603050405020304" pitchFamily="18" charset="0"/>
                <a:cs typeface="Times New Roman" panose="02020603050405020304" pitchFamily="18" charset="0"/>
              </a:rPr>
              <a:t>args.length;i</a:t>
            </a:r>
            <a:r>
              <a:rPr lang="en-IN" sz="1800" dirty="0">
                <a:latin typeface="Times New Roman" panose="02020603050405020304" pitchFamily="18" charset="0"/>
                <a:cs typeface="Times New Roman" panose="02020603050405020304" pitchFamily="18" charset="0"/>
              </a:rPr>
              <a:t>++)  </a:t>
            </a:r>
          </a:p>
          <a:p>
            <a:pPr marL="0" indent="0">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6355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6DCC-AE2D-435A-AD82-7E073E9C5DA9}"/>
              </a:ext>
            </a:extLst>
          </p:cNvPr>
          <p:cNvSpPr>
            <a:spLocks noGrp="1"/>
          </p:cNvSpPr>
          <p:nvPr>
            <p:ph type="title"/>
          </p:nvPr>
        </p:nvSpPr>
        <p:spPr>
          <a:xfrm>
            <a:off x="838200" y="0"/>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JAVA APPLET</a:t>
            </a:r>
            <a:endParaRPr lang="en-IN" sz="4000" b="1" dirty="0"/>
          </a:p>
        </p:txBody>
      </p:sp>
      <p:sp>
        <p:nvSpPr>
          <p:cNvPr id="3" name="Content Placeholder 2">
            <a:extLst>
              <a:ext uri="{FF2B5EF4-FFF2-40B4-BE49-F238E27FC236}">
                <a16:creationId xmlns:a16="http://schemas.microsoft.com/office/drawing/2014/main" id="{54B1039A-3716-4169-9746-897DF166975A}"/>
              </a:ext>
            </a:extLst>
          </p:cNvPr>
          <p:cNvSpPr>
            <a:spLocks noGrp="1"/>
          </p:cNvSpPr>
          <p:nvPr>
            <p:ph idx="1"/>
          </p:nvPr>
        </p:nvSpPr>
        <p:spPr>
          <a:xfrm>
            <a:off x="838200" y="1043748"/>
            <a:ext cx="10515600" cy="5648600"/>
          </a:xfrm>
        </p:spPr>
        <p:txBody>
          <a:bodyPr>
            <a:normAutofit/>
          </a:bodyPr>
          <a:lstStyle/>
          <a:p>
            <a:pPr marL="0" indent="0" algn="just">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Applet is a special type of </a:t>
            </a:r>
            <a:r>
              <a:rPr lang="en-IN" sz="2000" b="1" i="0" dirty="0">
                <a:solidFill>
                  <a:srgbClr val="000000"/>
                </a:solidFill>
                <a:effectLst/>
                <a:latin typeface="Times New Roman" panose="02020603050405020304" pitchFamily="18" charset="0"/>
                <a:cs typeface="Times New Roman" panose="02020603050405020304" pitchFamily="18" charset="0"/>
              </a:rPr>
              <a:t>program that is embedded in the webpage to generate the dynamic content</a:t>
            </a:r>
            <a:r>
              <a:rPr lang="en-IN" sz="2000" b="0" i="0" dirty="0">
                <a:solidFill>
                  <a:srgbClr val="000000"/>
                </a:solidFill>
                <a:effectLst/>
                <a:latin typeface="Times New Roman" panose="02020603050405020304" pitchFamily="18" charset="0"/>
                <a:cs typeface="Times New Roman" panose="02020603050405020304" pitchFamily="18" charset="0"/>
              </a:rPr>
              <a:t>. It runs </a:t>
            </a:r>
            <a:r>
              <a:rPr lang="en-IN" sz="2000" b="1" i="0" dirty="0">
                <a:solidFill>
                  <a:srgbClr val="000000"/>
                </a:solidFill>
                <a:effectLst/>
                <a:latin typeface="Times New Roman" panose="02020603050405020304" pitchFamily="18" charset="0"/>
                <a:cs typeface="Times New Roman" panose="02020603050405020304" pitchFamily="18" charset="0"/>
              </a:rPr>
              <a:t>inside the browser and works at client side</a:t>
            </a:r>
            <a:r>
              <a:rPr lang="en-IN" sz="2000" b="0" i="0" dirty="0">
                <a:solidFill>
                  <a:srgbClr val="000000"/>
                </a:solidFill>
                <a:effectLst/>
                <a:latin typeface="Times New Roman" panose="02020603050405020304" pitchFamily="18" charset="0"/>
                <a:cs typeface="Times New Roman" panose="02020603050405020304" pitchFamily="18" charset="0"/>
              </a:rPr>
              <a:t>.</a:t>
            </a:r>
          </a:p>
          <a:p>
            <a:pPr marL="0" indent="0" algn="just">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just"/>
            <a:r>
              <a:rPr lang="en-IN" sz="2000" b="1" dirty="0">
                <a:solidFill>
                  <a:srgbClr val="000000"/>
                </a:solidFill>
                <a:latin typeface="Times New Roman" panose="02020603050405020304" pitchFamily="18" charset="0"/>
                <a:cs typeface="Times New Roman" panose="02020603050405020304" pitchFamily="18" charset="0"/>
              </a:rPr>
              <a:t>Lifecycle of Java Applet</a:t>
            </a:r>
          </a:p>
          <a:p>
            <a:pPr algn="just">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Applet is </a:t>
            </a:r>
            <a:r>
              <a:rPr lang="en-IN" sz="2000" b="1" dirty="0">
                <a:solidFill>
                  <a:srgbClr val="000000"/>
                </a:solidFill>
                <a:latin typeface="Times New Roman" panose="02020603050405020304" pitchFamily="18" charset="0"/>
                <a:cs typeface="Times New Roman" panose="02020603050405020304" pitchFamily="18" charset="0"/>
              </a:rPr>
              <a:t>initialized.</a:t>
            </a:r>
          </a:p>
          <a:p>
            <a:pPr algn="just">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Applet is </a:t>
            </a:r>
            <a:r>
              <a:rPr lang="en-IN" sz="2000" b="1" dirty="0">
                <a:solidFill>
                  <a:srgbClr val="000000"/>
                </a:solidFill>
                <a:latin typeface="Times New Roman" panose="02020603050405020304" pitchFamily="18" charset="0"/>
                <a:cs typeface="Times New Roman" panose="02020603050405020304" pitchFamily="18" charset="0"/>
              </a:rPr>
              <a:t>started</a:t>
            </a:r>
            <a:r>
              <a:rPr lang="en-IN" sz="2000" dirty="0">
                <a:solidFill>
                  <a:srgbClr val="00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Applet is </a:t>
            </a:r>
            <a:r>
              <a:rPr lang="en-IN" sz="2000" b="1" dirty="0">
                <a:solidFill>
                  <a:srgbClr val="000000"/>
                </a:solidFill>
                <a:latin typeface="Times New Roman" panose="02020603050405020304" pitchFamily="18" charset="0"/>
                <a:cs typeface="Times New Roman" panose="02020603050405020304" pitchFamily="18" charset="0"/>
              </a:rPr>
              <a:t>painted.</a:t>
            </a:r>
          </a:p>
          <a:p>
            <a:pPr algn="just">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Applet is </a:t>
            </a:r>
            <a:r>
              <a:rPr lang="en-IN" sz="2000" b="1" dirty="0">
                <a:solidFill>
                  <a:srgbClr val="000000"/>
                </a:solidFill>
                <a:latin typeface="Times New Roman" panose="02020603050405020304" pitchFamily="18" charset="0"/>
                <a:cs typeface="Times New Roman" panose="02020603050405020304" pitchFamily="18" charset="0"/>
              </a:rPr>
              <a:t>stopped</a:t>
            </a:r>
            <a:r>
              <a:rPr lang="en-IN" sz="2000" dirty="0">
                <a:solidFill>
                  <a:srgbClr val="00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Applet is </a:t>
            </a:r>
            <a:r>
              <a:rPr lang="en-IN" sz="2000" b="1" dirty="0">
                <a:solidFill>
                  <a:srgbClr val="000000"/>
                </a:solidFill>
                <a:latin typeface="Times New Roman" panose="02020603050405020304" pitchFamily="18" charset="0"/>
                <a:cs typeface="Times New Roman" panose="02020603050405020304" pitchFamily="18" charset="0"/>
              </a:rPr>
              <a:t>destroyed</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164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6DCC-AE2D-435A-AD82-7E073E9C5DA9}"/>
              </a:ext>
            </a:extLst>
          </p:cNvPr>
          <p:cNvSpPr>
            <a:spLocks noGrp="1"/>
          </p:cNvSpPr>
          <p:nvPr>
            <p:ph type="title"/>
          </p:nvPr>
        </p:nvSpPr>
        <p:spPr>
          <a:xfrm>
            <a:off x="838200" y="0"/>
            <a:ext cx="10515600" cy="858217"/>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JAVA APPLET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
        <p:nvSpPr>
          <p:cNvPr id="3" name="Content Placeholder 2">
            <a:extLst>
              <a:ext uri="{FF2B5EF4-FFF2-40B4-BE49-F238E27FC236}">
                <a16:creationId xmlns:a16="http://schemas.microsoft.com/office/drawing/2014/main" id="{54B1039A-3716-4169-9746-897DF166975A}"/>
              </a:ext>
            </a:extLst>
          </p:cNvPr>
          <p:cNvSpPr>
            <a:spLocks noGrp="1"/>
          </p:cNvSpPr>
          <p:nvPr>
            <p:ph idx="1"/>
          </p:nvPr>
        </p:nvSpPr>
        <p:spPr>
          <a:xfrm>
            <a:off x="838200" y="858217"/>
            <a:ext cx="10515600" cy="5436566"/>
          </a:xfrm>
        </p:spPr>
        <p:txBody>
          <a:bodyPr>
            <a:normAutofit lnSpcReduction="10000"/>
          </a:bodyPr>
          <a:lstStyle/>
          <a:p>
            <a:pPr algn="just"/>
            <a:r>
              <a:rPr lang="en-IN" sz="2000" b="1" i="0" dirty="0">
                <a:effectLst/>
                <a:latin typeface="Times New Roman" panose="02020603050405020304" pitchFamily="18" charset="0"/>
                <a:cs typeface="Times New Roman" panose="02020603050405020304" pitchFamily="18" charset="0"/>
              </a:rPr>
              <a:t>Displaying Graphics in Applet</a:t>
            </a:r>
          </a:p>
          <a:p>
            <a:pPr algn="just"/>
            <a:endParaRPr lang="en-IN" sz="2000" b="1"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Commonly used methods of Graphics class:</a:t>
            </a:r>
          </a:p>
          <a:p>
            <a:pPr marL="0" indent="0" algn="just">
              <a:buNone/>
            </a:pPr>
            <a:endParaRPr lang="en-IN" sz="2000" b="1"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drawString</a:t>
            </a:r>
            <a:r>
              <a:rPr lang="en-IN" sz="2000" b="1" i="0" dirty="0">
                <a:effectLst/>
                <a:latin typeface="Times New Roman" panose="02020603050405020304" pitchFamily="18" charset="0"/>
                <a:cs typeface="Times New Roman" panose="02020603050405020304" pitchFamily="18" charset="0"/>
              </a:rPr>
              <a:t>(String str, int x, int y):</a:t>
            </a:r>
            <a:r>
              <a:rPr lang="en-IN" sz="2000" b="0" i="0" dirty="0">
                <a:effectLst/>
                <a:latin typeface="Times New Roman" panose="02020603050405020304" pitchFamily="18" charset="0"/>
                <a:cs typeface="Times New Roman" panose="02020603050405020304" pitchFamily="18" charset="0"/>
              </a:rPr>
              <a:t> is used to </a:t>
            </a:r>
            <a:r>
              <a:rPr lang="en-IN" sz="2000" b="1" i="0" dirty="0">
                <a:effectLst/>
                <a:latin typeface="Times New Roman" panose="02020603050405020304" pitchFamily="18" charset="0"/>
                <a:cs typeface="Times New Roman" panose="02020603050405020304" pitchFamily="18" charset="0"/>
              </a:rPr>
              <a:t>draw the specified string</a:t>
            </a:r>
            <a:r>
              <a:rPr lang="en-IN" sz="2000" b="0" i="0" dirty="0">
                <a:effectLst/>
                <a:latin typeface="Times New Roman" panose="02020603050405020304" pitchFamily="18" charset="0"/>
                <a:cs typeface="Times New Roman" panose="02020603050405020304" pitchFamily="18" charset="0"/>
              </a:rPr>
              <a:t>.</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public void </a:t>
            </a:r>
            <a:r>
              <a:rPr lang="en-IN" sz="2000" b="1" i="0" dirty="0" err="1">
                <a:effectLst/>
                <a:latin typeface="Times New Roman" panose="02020603050405020304" pitchFamily="18" charset="0"/>
                <a:cs typeface="Times New Roman" panose="02020603050405020304" pitchFamily="18" charset="0"/>
              </a:rPr>
              <a:t>drawRect</a:t>
            </a:r>
            <a:r>
              <a:rPr lang="en-IN" sz="2000" b="1" i="0" dirty="0">
                <a:effectLst/>
                <a:latin typeface="Times New Roman" panose="02020603050405020304" pitchFamily="18" charset="0"/>
                <a:cs typeface="Times New Roman" panose="02020603050405020304" pitchFamily="18" charset="0"/>
              </a:rPr>
              <a:t>(int x, int y, int width, int height):</a:t>
            </a:r>
            <a:r>
              <a:rPr lang="en-IN" sz="2000" b="0"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draws a rectangle </a:t>
            </a:r>
            <a:r>
              <a:rPr lang="en-IN" sz="2000" b="0" i="0" dirty="0">
                <a:effectLst/>
                <a:latin typeface="Times New Roman" panose="02020603050405020304" pitchFamily="18" charset="0"/>
                <a:cs typeface="Times New Roman" panose="02020603050405020304" pitchFamily="18" charset="0"/>
              </a:rPr>
              <a:t>with the specified width and height.</a:t>
            </a: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fillRect</a:t>
            </a:r>
            <a:r>
              <a:rPr lang="en-IN" sz="2000" b="1" i="0" dirty="0">
                <a:effectLst/>
                <a:latin typeface="Times New Roman" panose="02020603050405020304" pitchFamily="18" charset="0"/>
                <a:cs typeface="Times New Roman" panose="02020603050405020304" pitchFamily="18" charset="0"/>
              </a:rPr>
              <a:t>(int x, int y, int width, int height):</a:t>
            </a:r>
            <a:r>
              <a:rPr lang="en-IN" sz="2000" b="0" i="0" dirty="0">
                <a:effectLst/>
                <a:latin typeface="Times New Roman" panose="02020603050405020304" pitchFamily="18" charset="0"/>
                <a:cs typeface="Times New Roman" panose="02020603050405020304" pitchFamily="18" charset="0"/>
              </a:rPr>
              <a:t> is used </a:t>
            </a:r>
            <a:r>
              <a:rPr lang="en-IN" sz="2000" b="1" i="0" dirty="0">
                <a:effectLst/>
                <a:latin typeface="Times New Roman" panose="02020603050405020304" pitchFamily="18" charset="0"/>
                <a:cs typeface="Times New Roman" panose="02020603050405020304" pitchFamily="18" charset="0"/>
              </a:rPr>
              <a:t>to fill rectangle </a:t>
            </a:r>
            <a:r>
              <a:rPr lang="en-IN" sz="2000" b="0" i="0" dirty="0">
                <a:effectLst/>
                <a:latin typeface="Times New Roman" panose="02020603050405020304" pitchFamily="18" charset="0"/>
                <a:cs typeface="Times New Roman" panose="02020603050405020304" pitchFamily="18" charset="0"/>
              </a:rPr>
              <a:t>with the default </a:t>
            </a:r>
            <a:r>
              <a:rPr lang="en-IN" sz="2000" b="0" i="0" dirty="0" err="1">
                <a:effectLst/>
                <a:latin typeface="Times New Roman" panose="02020603050405020304" pitchFamily="18" charset="0"/>
                <a:cs typeface="Times New Roman" panose="02020603050405020304" pitchFamily="18" charset="0"/>
              </a:rPr>
              <a:t>color</a:t>
            </a:r>
            <a:r>
              <a:rPr lang="en-IN" sz="2000" b="0" i="0" dirty="0">
                <a:effectLst/>
                <a:latin typeface="Times New Roman" panose="02020603050405020304" pitchFamily="18" charset="0"/>
                <a:cs typeface="Times New Roman" panose="02020603050405020304" pitchFamily="18" charset="0"/>
              </a:rPr>
              <a:t> and specified width and height.</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drawOval</a:t>
            </a:r>
            <a:r>
              <a:rPr lang="en-IN" sz="2000" b="1" i="0" dirty="0">
                <a:effectLst/>
                <a:latin typeface="Times New Roman" panose="02020603050405020304" pitchFamily="18" charset="0"/>
                <a:cs typeface="Times New Roman" panose="02020603050405020304" pitchFamily="18" charset="0"/>
              </a:rPr>
              <a:t>(int x, int y, int width, int height):</a:t>
            </a:r>
            <a:r>
              <a:rPr lang="en-IN" sz="2000" b="0" i="0" dirty="0">
                <a:effectLst/>
                <a:latin typeface="Times New Roman" panose="02020603050405020304" pitchFamily="18" charset="0"/>
                <a:cs typeface="Times New Roman" panose="02020603050405020304" pitchFamily="18" charset="0"/>
              </a:rPr>
              <a:t> is used to </a:t>
            </a:r>
            <a:r>
              <a:rPr lang="en-IN" sz="2000" b="1" i="0" dirty="0">
                <a:effectLst/>
                <a:latin typeface="Times New Roman" panose="02020603050405020304" pitchFamily="18" charset="0"/>
                <a:cs typeface="Times New Roman" panose="02020603050405020304" pitchFamily="18" charset="0"/>
              </a:rPr>
              <a:t>draw oval </a:t>
            </a:r>
            <a:r>
              <a:rPr lang="en-IN" sz="2000" b="0" i="0" dirty="0">
                <a:effectLst/>
                <a:latin typeface="Times New Roman" panose="02020603050405020304" pitchFamily="18" charset="0"/>
                <a:cs typeface="Times New Roman" panose="02020603050405020304" pitchFamily="18" charset="0"/>
              </a:rPr>
              <a:t>with the specified width and height.</a:t>
            </a: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fillOval</a:t>
            </a:r>
            <a:r>
              <a:rPr lang="en-IN" sz="2000" b="1" i="0" dirty="0">
                <a:effectLst/>
                <a:latin typeface="Times New Roman" panose="02020603050405020304" pitchFamily="18" charset="0"/>
                <a:cs typeface="Times New Roman" panose="02020603050405020304" pitchFamily="18" charset="0"/>
              </a:rPr>
              <a:t>(int x, int y, int width, int height):</a:t>
            </a:r>
            <a:r>
              <a:rPr lang="en-IN" sz="2000" b="0" i="0" dirty="0">
                <a:effectLst/>
                <a:latin typeface="Times New Roman" panose="02020603050405020304" pitchFamily="18" charset="0"/>
                <a:cs typeface="Times New Roman" panose="02020603050405020304" pitchFamily="18" charset="0"/>
              </a:rPr>
              <a:t> is used </a:t>
            </a:r>
            <a:r>
              <a:rPr lang="en-IN" sz="2000" b="1" i="0" dirty="0">
                <a:effectLst/>
                <a:latin typeface="Times New Roman" panose="02020603050405020304" pitchFamily="18" charset="0"/>
                <a:cs typeface="Times New Roman" panose="02020603050405020304" pitchFamily="18" charset="0"/>
              </a:rPr>
              <a:t>to fill oval </a:t>
            </a:r>
            <a:r>
              <a:rPr lang="en-IN" sz="2000" b="0" i="0" dirty="0">
                <a:effectLst/>
                <a:latin typeface="Times New Roman" panose="02020603050405020304" pitchFamily="18" charset="0"/>
                <a:cs typeface="Times New Roman" panose="02020603050405020304" pitchFamily="18" charset="0"/>
              </a:rPr>
              <a:t>with the default </a:t>
            </a:r>
            <a:r>
              <a:rPr lang="en-IN" sz="2000" b="0" i="0" dirty="0" err="1">
                <a:effectLst/>
                <a:latin typeface="Times New Roman" panose="02020603050405020304" pitchFamily="18" charset="0"/>
                <a:cs typeface="Times New Roman" panose="02020603050405020304" pitchFamily="18" charset="0"/>
              </a:rPr>
              <a:t>color</a:t>
            </a:r>
            <a:r>
              <a:rPr lang="en-IN" sz="2000" b="0" i="0" dirty="0">
                <a:effectLst/>
                <a:latin typeface="Times New Roman" panose="02020603050405020304" pitchFamily="18" charset="0"/>
                <a:cs typeface="Times New Roman" panose="02020603050405020304" pitchFamily="18" charset="0"/>
              </a:rPr>
              <a:t> and specified width and height.</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216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6DCC-AE2D-435A-AD82-7E073E9C5DA9}"/>
              </a:ext>
            </a:extLst>
          </p:cNvPr>
          <p:cNvSpPr>
            <a:spLocks noGrp="1"/>
          </p:cNvSpPr>
          <p:nvPr>
            <p:ph type="title"/>
          </p:nvPr>
        </p:nvSpPr>
        <p:spPr>
          <a:xfrm>
            <a:off x="838200" y="0"/>
            <a:ext cx="10515600" cy="858217"/>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JAVA APPLET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
        <p:nvSpPr>
          <p:cNvPr id="3" name="Content Placeholder 2">
            <a:extLst>
              <a:ext uri="{FF2B5EF4-FFF2-40B4-BE49-F238E27FC236}">
                <a16:creationId xmlns:a16="http://schemas.microsoft.com/office/drawing/2014/main" id="{54B1039A-3716-4169-9746-897DF166975A}"/>
              </a:ext>
            </a:extLst>
          </p:cNvPr>
          <p:cNvSpPr>
            <a:spLocks noGrp="1"/>
          </p:cNvSpPr>
          <p:nvPr>
            <p:ph idx="1"/>
          </p:nvPr>
        </p:nvSpPr>
        <p:spPr>
          <a:xfrm>
            <a:off x="838200" y="858217"/>
            <a:ext cx="10515600" cy="5648600"/>
          </a:xfrm>
        </p:spPr>
        <p:txBody>
          <a:bodyPr>
            <a:normAutofit/>
          </a:bodyPr>
          <a:lstStyle/>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drawLine</a:t>
            </a:r>
            <a:r>
              <a:rPr lang="en-IN" sz="2000" b="1" i="0" dirty="0">
                <a:effectLst/>
                <a:latin typeface="Times New Roman" panose="02020603050405020304" pitchFamily="18" charset="0"/>
                <a:cs typeface="Times New Roman" panose="02020603050405020304" pitchFamily="18" charset="0"/>
              </a:rPr>
              <a:t>(int x1, int y1, int x2, int y2):</a:t>
            </a:r>
            <a:r>
              <a:rPr lang="en-IN" sz="2000" b="0" i="0" dirty="0">
                <a:effectLst/>
                <a:latin typeface="Times New Roman" panose="02020603050405020304" pitchFamily="18" charset="0"/>
                <a:cs typeface="Times New Roman" panose="02020603050405020304" pitchFamily="18" charset="0"/>
              </a:rPr>
              <a:t> is used to </a:t>
            </a:r>
            <a:r>
              <a:rPr lang="en-IN" sz="2000" b="1" i="0" dirty="0">
                <a:effectLst/>
                <a:latin typeface="Times New Roman" panose="02020603050405020304" pitchFamily="18" charset="0"/>
                <a:cs typeface="Times New Roman" panose="02020603050405020304" pitchFamily="18" charset="0"/>
              </a:rPr>
              <a:t>draw line </a:t>
            </a:r>
            <a:r>
              <a:rPr lang="en-IN" sz="2000" b="0" i="0" dirty="0">
                <a:effectLst/>
                <a:latin typeface="Times New Roman" panose="02020603050405020304" pitchFamily="18" charset="0"/>
                <a:cs typeface="Times New Roman" panose="02020603050405020304" pitchFamily="18" charset="0"/>
              </a:rPr>
              <a:t>between the points(x1, y1) and (x2, y2).</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public abstract </a:t>
            </a:r>
            <a:r>
              <a:rPr lang="en-IN" sz="2000" b="1" i="0" dirty="0" err="1">
                <a:effectLst/>
                <a:latin typeface="Times New Roman" panose="02020603050405020304" pitchFamily="18" charset="0"/>
                <a:cs typeface="Times New Roman" panose="02020603050405020304" pitchFamily="18" charset="0"/>
              </a:rPr>
              <a:t>boolean</a:t>
            </a:r>
            <a:r>
              <a:rPr lang="en-IN" sz="2000" b="1" i="0" dirty="0">
                <a:effectLst/>
                <a:latin typeface="Times New Roman" panose="02020603050405020304" pitchFamily="18" charset="0"/>
                <a:cs typeface="Times New Roman" panose="02020603050405020304" pitchFamily="18" charset="0"/>
              </a:rPr>
              <a:t> </a:t>
            </a:r>
            <a:r>
              <a:rPr lang="en-IN" sz="2000" b="1" i="0" dirty="0" err="1">
                <a:effectLst/>
                <a:latin typeface="Times New Roman" panose="02020603050405020304" pitchFamily="18" charset="0"/>
                <a:cs typeface="Times New Roman" panose="02020603050405020304" pitchFamily="18" charset="0"/>
              </a:rPr>
              <a:t>drawImage</a:t>
            </a:r>
            <a:r>
              <a:rPr lang="en-IN" sz="2000" b="1" i="0" dirty="0">
                <a:effectLst/>
                <a:latin typeface="Times New Roman" panose="02020603050405020304" pitchFamily="18" charset="0"/>
                <a:cs typeface="Times New Roman" panose="02020603050405020304" pitchFamily="18" charset="0"/>
              </a:rPr>
              <a:t>(Image </a:t>
            </a:r>
            <a:r>
              <a:rPr lang="en-IN" sz="2000" b="1" i="0" dirty="0" err="1">
                <a:effectLst/>
                <a:latin typeface="Times New Roman" panose="02020603050405020304" pitchFamily="18" charset="0"/>
                <a:cs typeface="Times New Roman" panose="02020603050405020304" pitchFamily="18" charset="0"/>
              </a:rPr>
              <a:t>img</a:t>
            </a:r>
            <a:r>
              <a:rPr lang="en-IN" sz="2000" b="1" i="0" dirty="0">
                <a:effectLst/>
                <a:latin typeface="Times New Roman" panose="02020603050405020304" pitchFamily="18" charset="0"/>
                <a:cs typeface="Times New Roman" panose="02020603050405020304" pitchFamily="18" charset="0"/>
              </a:rPr>
              <a:t>, int x, int y, </a:t>
            </a:r>
            <a:r>
              <a:rPr lang="en-IN" sz="2000" b="1" i="0" dirty="0" err="1">
                <a:effectLst/>
                <a:latin typeface="Times New Roman" panose="02020603050405020304" pitchFamily="18" charset="0"/>
                <a:cs typeface="Times New Roman" panose="02020603050405020304" pitchFamily="18" charset="0"/>
              </a:rPr>
              <a:t>ImageObserver</a:t>
            </a:r>
            <a:r>
              <a:rPr lang="en-IN" sz="2000" b="1" i="0" dirty="0">
                <a:effectLst/>
                <a:latin typeface="Times New Roman" panose="02020603050405020304" pitchFamily="18" charset="0"/>
                <a:cs typeface="Times New Roman" panose="02020603050405020304" pitchFamily="18" charset="0"/>
              </a:rPr>
              <a:t> observer):</a:t>
            </a:r>
            <a:r>
              <a:rPr lang="en-IN" sz="2000" b="0" i="0" dirty="0">
                <a:effectLst/>
                <a:latin typeface="Times New Roman" panose="02020603050405020304" pitchFamily="18" charset="0"/>
                <a:cs typeface="Times New Roman" panose="02020603050405020304" pitchFamily="18" charset="0"/>
              </a:rPr>
              <a:t> is used </a:t>
            </a:r>
            <a:r>
              <a:rPr lang="en-IN" sz="2000" b="1" i="0" dirty="0">
                <a:effectLst/>
                <a:latin typeface="Times New Roman" panose="02020603050405020304" pitchFamily="18" charset="0"/>
                <a:cs typeface="Times New Roman" panose="02020603050405020304" pitchFamily="18" charset="0"/>
              </a:rPr>
              <a:t>draw the specified image</a:t>
            </a:r>
            <a:r>
              <a:rPr lang="en-IN" sz="2000" b="0" i="0" dirty="0">
                <a:effectLst/>
                <a:latin typeface="Times New Roman" panose="02020603050405020304" pitchFamily="18" charset="0"/>
                <a:cs typeface="Times New Roman" panose="02020603050405020304" pitchFamily="18" charset="0"/>
              </a:rPr>
              <a:t>.</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drawArc</a:t>
            </a:r>
            <a:r>
              <a:rPr lang="en-IN" sz="2000" b="1" i="0" dirty="0">
                <a:effectLst/>
                <a:latin typeface="Times New Roman" panose="02020603050405020304" pitchFamily="18" charset="0"/>
                <a:cs typeface="Times New Roman" panose="02020603050405020304" pitchFamily="18" charset="0"/>
              </a:rPr>
              <a:t>(int x, int y, int width, int height, int </a:t>
            </a:r>
            <a:r>
              <a:rPr lang="en-IN" sz="2000" b="1" i="0" dirty="0" err="1">
                <a:effectLst/>
                <a:latin typeface="Times New Roman" panose="02020603050405020304" pitchFamily="18" charset="0"/>
                <a:cs typeface="Times New Roman" panose="02020603050405020304" pitchFamily="18" charset="0"/>
              </a:rPr>
              <a:t>startAngle</a:t>
            </a:r>
            <a:r>
              <a:rPr lang="en-IN" sz="2000" b="1" i="0" dirty="0">
                <a:effectLst/>
                <a:latin typeface="Times New Roman" panose="02020603050405020304" pitchFamily="18" charset="0"/>
                <a:cs typeface="Times New Roman" panose="02020603050405020304" pitchFamily="18" charset="0"/>
              </a:rPr>
              <a:t>, int </a:t>
            </a:r>
            <a:r>
              <a:rPr lang="en-IN" sz="2000" b="1" i="0" dirty="0" err="1">
                <a:effectLst/>
                <a:latin typeface="Times New Roman" panose="02020603050405020304" pitchFamily="18" charset="0"/>
                <a:cs typeface="Times New Roman" panose="02020603050405020304" pitchFamily="18" charset="0"/>
              </a:rPr>
              <a:t>arcAngle</a:t>
            </a:r>
            <a:r>
              <a:rPr lang="en-IN" sz="2000" b="1" i="0" dirty="0">
                <a:effectLst/>
                <a:latin typeface="Times New Roman" panose="02020603050405020304" pitchFamily="18" charset="0"/>
                <a:cs typeface="Times New Roman" panose="02020603050405020304" pitchFamily="18" charset="0"/>
              </a:rPr>
              <a:t>):</a:t>
            </a:r>
            <a:r>
              <a:rPr lang="en-IN" sz="2000" b="0" i="0" dirty="0">
                <a:effectLst/>
                <a:latin typeface="Times New Roman" panose="02020603050405020304" pitchFamily="18" charset="0"/>
                <a:cs typeface="Times New Roman" panose="02020603050405020304" pitchFamily="18" charset="0"/>
              </a:rPr>
              <a:t> is used </a:t>
            </a:r>
            <a:r>
              <a:rPr lang="en-IN" sz="2000" b="1" i="0" dirty="0">
                <a:effectLst/>
                <a:latin typeface="Times New Roman" panose="02020603050405020304" pitchFamily="18" charset="0"/>
                <a:cs typeface="Times New Roman" panose="02020603050405020304" pitchFamily="18" charset="0"/>
              </a:rPr>
              <a:t>draw a circular or elliptical arc.</a:t>
            </a: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fillArc</a:t>
            </a:r>
            <a:r>
              <a:rPr lang="en-IN" sz="2000" b="1" i="0" dirty="0">
                <a:effectLst/>
                <a:latin typeface="Times New Roman" panose="02020603050405020304" pitchFamily="18" charset="0"/>
                <a:cs typeface="Times New Roman" panose="02020603050405020304" pitchFamily="18" charset="0"/>
              </a:rPr>
              <a:t>(int x, int y, int width, int height, int </a:t>
            </a:r>
            <a:r>
              <a:rPr lang="en-IN" sz="2000" b="1" i="0" dirty="0" err="1">
                <a:effectLst/>
                <a:latin typeface="Times New Roman" panose="02020603050405020304" pitchFamily="18" charset="0"/>
                <a:cs typeface="Times New Roman" panose="02020603050405020304" pitchFamily="18" charset="0"/>
              </a:rPr>
              <a:t>startAngle</a:t>
            </a:r>
            <a:r>
              <a:rPr lang="en-IN" sz="2000" b="1" i="0" dirty="0">
                <a:effectLst/>
                <a:latin typeface="Times New Roman" panose="02020603050405020304" pitchFamily="18" charset="0"/>
                <a:cs typeface="Times New Roman" panose="02020603050405020304" pitchFamily="18" charset="0"/>
              </a:rPr>
              <a:t>, int </a:t>
            </a:r>
            <a:r>
              <a:rPr lang="en-IN" sz="2000" b="1" i="0" dirty="0" err="1">
                <a:effectLst/>
                <a:latin typeface="Times New Roman" panose="02020603050405020304" pitchFamily="18" charset="0"/>
                <a:cs typeface="Times New Roman" panose="02020603050405020304" pitchFamily="18" charset="0"/>
              </a:rPr>
              <a:t>arcAngle</a:t>
            </a:r>
            <a:r>
              <a:rPr lang="en-IN" sz="2000" b="1" i="0" dirty="0">
                <a:effectLst/>
                <a:latin typeface="Times New Roman" panose="02020603050405020304" pitchFamily="18" charset="0"/>
                <a:cs typeface="Times New Roman" panose="02020603050405020304" pitchFamily="18" charset="0"/>
              </a:rPr>
              <a:t>):</a:t>
            </a:r>
            <a:r>
              <a:rPr lang="en-IN" sz="2000" b="0" i="0" dirty="0">
                <a:effectLst/>
                <a:latin typeface="Times New Roman" panose="02020603050405020304" pitchFamily="18" charset="0"/>
                <a:cs typeface="Times New Roman" panose="02020603050405020304" pitchFamily="18" charset="0"/>
              </a:rPr>
              <a:t> is used to </a:t>
            </a:r>
            <a:r>
              <a:rPr lang="en-IN" sz="2000" b="1" i="0" dirty="0">
                <a:effectLst/>
                <a:latin typeface="Times New Roman" panose="02020603050405020304" pitchFamily="18" charset="0"/>
                <a:cs typeface="Times New Roman" panose="02020603050405020304" pitchFamily="18" charset="0"/>
              </a:rPr>
              <a:t>fill a circular or elliptical arc.</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setColor</a:t>
            </a:r>
            <a:r>
              <a:rPr lang="en-IN" sz="2000" b="1" i="0" dirty="0">
                <a:effectLst/>
                <a:latin typeface="Times New Roman" panose="02020603050405020304" pitchFamily="18" charset="0"/>
                <a:cs typeface="Times New Roman" panose="02020603050405020304" pitchFamily="18" charset="0"/>
              </a:rPr>
              <a:t>(</a:t>
            </a:r>
            <a:r>
              <a:rPr lang="en-IN" sz="2000" b="1" i="0" dirty="0" err="1">
                <a:effectLst/>
                <a:latin typeface="Times New Roman" panose="02020603050405020304" pitchFamily="18" charset="0"/>
                <a:cs typeface="Times New Roman" panose="02020603050405020304" pitchFamily="18" charset="0"/>
              </a:rPr>
              <a:t>Color</a:t>
            </a:r>
            <a:r>
              <a:rPr lang="en-IN" sz="2000" b="1" i="0" dirty="0">
                <a:effectLst/>
                <a:latin typeface="Times New Roman" panose="02020603050405020304" pitchFamily="18" charset="0"/>
                <a:cs typeface="Times New Roman" panose="02020603050405020304" pitchFamily="18" charset="0"/>
              </a:rPr>
              <a:t> c):</a:t>
            </a:r>
            <a:r>
              <a:rPr lang="en-IN" sz="2000" b="0" i="0" dirty="0">
                <a:effectLst/>
                <a:latin typeface="Times New Roman" panose="02020603050405020304" pitchFamily="18" charset="0"/>
                <a:cs typeface="Times New Roman" panose="02020603050405020304" pitchFamily="18" charset="0"/>
              </a:rPr>
              <a:t> is used to set the </a:t>
            </a:r>
            <a:r>
              <a:rPr lang="en-IN" sz="2000" b="1" i="0" dirty="0">
                <a:effectLst/>
                <a:latin typeface="Times New Roman" panose="02020603050405020304" pitchFamily="18" charset="0"/>
                <a:cs typeface="Times New Roman" panose="02020603050405020304" pitchFamily="18" charset="0"/>
              </a:rPr>
              <a:t>graphics current </a:t>
            </a:r>
            <a:r>
              <a:rPr lang="en-IN" sz="2000" b="1" i="0" dirty="0" err="1">
                <a:effectLst/>
                <a:latin typeface="Times New Roman" panose="02020603050405020304" pitchFamily="18" charset="0"/>
                <a:cs typeface="Times New Roman" panose="02020603050405020304" pitchFamily="18" charset="0"/>
              </a:rPr>
              <a:t>color</a:t>
            </a:r>
            <a:r>
              <a:rPr lang="en-IN" sz="2000" b="1" i="0" dirty="0">
                <a:effectLst/>
                <a:latin typeface="Times New Roman" panose="02020603050405020304" pitchFamily="18" charset="0"/>
                <a:cs typeface="Times New Roman" panose="02020603050405020304" pitchFamily="18" charset="0"/>
              </a:rPr>
              <a:t> to the specified </a:t>
            </a:r>
            <a:r>
              <a:rPr lang="en-IN" sz="2000" b="1" i="0" dirty="0" err="1">
                <a:effectLst/>
                <a:latin typeface="Times New Roman" panose="02020603050405020304" pitchFamily="18" charset="0"/>
                <a:cs typeface="Times New Roman" panose="02020603050405020304" pitchFamily="18" charset="0"/>
              </a:rPr>
              <a:t>color</a:t>
            </a:r>
            <a:r>
              <a:rPr lang="en-IN" sz="2000" b="1" i="0" dirty="0">
                <a:effectLst/>
                <a:latin typeface="Times New Roman" panose="02020603050405020304" pitchFamily="18" charset="0"/>
                <a:cs typeface="Times New Roman" panose="02020603050405020304" pitchFamily="18" charset="0"/>
              </a:rPr>
              <a:t>.</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r>
              <a:rPr lang="en-IN" sz="2000" b="1" i="0" dirty="0">
                <a:effectLst/>
                <a:latin typeface="Times New Roman" panose="02020603050405020304" pitchFamily="18" charset="0"/>
                <a:cs typeface="Times New Roman" panose="02020603050405020304" pitchFamily="18" charset="0"/>
              </a:rPr>
              <a:t>public abstract void </a:t>
            </a:r>
            <a:r>
              <a:rPr lang="en-IN" sz="2000" b="1" i="0" dirty="0" err="1">
                <a:effectLst/>
                <a:latin typeface="Times New Roman" panose="02020603050405020304" pitchFamily="18" charset="0"/>
                <a:cs typeface="Times New Roman" panose="02020603050405020304" pitchFamily="18" charset="0"/>
              </a:rPr>
              <a:t>setFont</a:t>
            </a:r>
            <a:r>
              <a:rPr lang="en-IN" sz="2000" b="1" i="0" dirty="0">
                <a:effectLst/>
                <a:latin typeface="Times New Roman" panose="02020603050405020304" pitchFamily="18" charset="0"/>
                <a:cs typeface="Times New Roman" panose="02020603050405020304" pitchFamily="18" charset="0"/>
              </a:rPr>
              <a:t>(Font font):</a:t>
            </a:r>
            <a:r>
              <a:rPr lang="en-IN" sz="2000" b="0" i="0" dirty="0">
                <a:effectLst/>
                <a:latin typeface="Times New Roman" panose="02020603050405020304" pitchFamily="18" charset="0"/>
                <a:cs typeface="Times New Roman" panose="02020603050405020304" pitchFamily="18" charset="0"/>
              </a:rPr>
              <a:t> is used to </a:t>
            </a:r>
            <a:r>
              <a:rPr lang="en-IN" sz="2000" b="1" i="0" dirty="0">
                <a:effectLst/>
                <a:latin typeface="Times New Roman" panose="02020603050405020304" pitchFamily="18" charset="0"/>
                <a:cs typeface="Times New Roman" panose="02020603050405020304" pitchFamily="18" charset="0"/>
              </a:rPr>
              <a:t>set the graphics current font to the specified font.</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465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6DCC-AE2D-435A-AD82-7E073E9C5DA9}"/>
              </a:ext>
            </a:extLst>
          </p:cNvPr>
          <p:cNvSpPr>
            <a:spLocks noGrp="1"/>
          </p:cNvSpPr>
          <p:nvPr>
            <p:ph type="title"/>
          </p:nvPr>
        </p:nvSpPr>
        <p:spPr>
          <a:xfrm>
            <a:off x="838200" y="365125"/>
            <a:ext cx="10515600" cy="726729"/>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JAVA APPLET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54B1039A-3716-4169-9746-897DF166975A}"/>
              </a:ext>
            </a:extLst>
          </p:cNvPr>
          <p:cNvSpPr>
            <a:spLocks noGrp="1"/>
          </p:cNvSpPr>
          <p:nvPr>
            <p:ph idx="1"/>
          </p:nvPr>
        </p:nvSpPr>
        <p:spPr>
          <a:xfrm>
            <a:off x="838200" y="990737"/>
            <a:ext cx="10515600" cy="5502137"/>
          </a:xfrm>
        </p:spPr>
        <p:txBody>
          <a:bodyPr>
            <a:noAutofit/>
          </a:bodyPr>
          <a:lstStyle/>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java.applet.Applet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java.awt.Graphics</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class ap extends Applet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void paint(Graphics g)</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g.drawString</a:t>
            </a:r>
            <a:r>
              <a:rPr lang="en-IN" sz="2000" dirty="0">
                <a:latin typeface="Times New Roman" panose="02020603050405020304" pitchFamily="18" charset="0"/>
                <a:cs typeface="Times New Roman" panose="02020603050405020304" pitchFamily="18" charset="0"/>
              </a:rPr>
              <a:t>("welcome",150,150);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&lt;applet code="</a:t>
            </a:r>
            <a:r>
              <a:rPr lang="en-IN" sz="2000" dirty="0" err="1">
                <a:latin typeface="Times New Roman" panose="02020603050405020304" pitchFamily="18" charset="0"/>
                <a:cs typeface="Times New Roman" panose="02020603050405020304" pitchFamily="18" charset="0"/>
              </a:rPr>
              <a:t>ap.class</a:t>
            </a:r>
            <a:r>
              <a:rPr lang="en-IN" sz="2000" dirty="0">
                <a:latin typeface="Times New Roman" panose="02020603050405020304" pitchFamily="18" charset="0"/>
                <a:cs typeface="Times New Roman" panose="02020603050405020304" pitchFamily="18" charset="0"/>
              </a:rPr>
              <a:t>" width="300" height="300"&gt; &lt;/applet&gt; */ </a:t>
            </a:r>
          </a:p>
        </p:txBody>
      </p:sp>
    </p:spTree>
    <p:extLst>
      <p:ext uri="{BB962C8B-B14F-4D97-AF65-F5344CB8AC3E}">
        <p14:creationId xmlns:p14="http://schemas.microsoft.com/office/powerpoint/2010/main" val="76311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6C1-69CF-49D3-9402-B1E487D5CC33}"/>
              </a:ext>
            </a:extLst>
          </p:cNvPr>
          <p:cNvSpPr>
            <a:spLocks noGrp="1"/>
          </p:cNvSpPr>
          <p:nvPr>
            <p:ph type="title"/>
          </p:nvPr>
        </p:nvSpPr>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CONNECTING to INTERNET: TELEPHONE, CABLE, SATELLITE CONNECTION</a:t>
            </a:r>
            <a:endParaRPr lang="en-IN" sz="4000" b="1" dirty="0"/>
          </a:p>
        </p:txBody>
      </p:sp>
      <p:sp>
        <p:nvSpPr>
          <p:cNvPr id="3" name="Content Placeholder 2">
            <a:extLst>
              <a:ext uri="{FF2B5EF4-FFF2-40B4-BE49-F238E27FC236}">
                <a16:creationId xmlns:a16="http://schemas.microsoft.com/office/drawing/2014/main" id="{0A4A794C-5A94-4E41-841B-B6E9AC39A4B7}"/>
              </a:ext>
            </a:extLst>
          </p:cNvPr>
          <p:cNvSpPr>
            <a:spLocks noGrp="1"/>
          </p:cNvSpPr>
          <p:nvPr>
            <p:ph idx="1"/>
          </p:nvPr>
        </p:nvSpPr>
        <p:spPr/>
        <p:txBody>
          <a:bodyPr>
            <a:normAutofit/>
          </a:bodyPr>
          <a:lstStyle/>
          <a:p>
            <a:pPr marL="0" indent="0" algn="just">
              <a:buNone/>
            </a:pPr>
            <a:r>
              <a:rPr lang="en-IN" sz="2000" b="0" i="0" u="none" strike="noStrike" baseline="0" dirty="0">
                <a:latin typeface="Times New Roman" panose="02020603050405020304" pitchFamily="18" charset="0"/>
                <a:cs typeface="Times New Roman" panose="02020603050405020304" pitchFamily="18" charset="0"/>
              </a:rPr>
              <a:t>Your computer is connected to the Internet </a:t>
            </a:r>
            <a:r>
              <a:rPr lang="en-IN" sz="2000" b="1" i="0" u="none" strike="noStrike" baseline="0" dirty="0">
                <a:latin typeface="Times New Roman" panose="02020603050405020304" pitchFamily="18" charset="0"/>
                <a:cs typeface="Times New Roman" panose="02020603050405020304" pitchFamily="18" charset="0"/>
              </a:rPr>
              <a:t>if it is connected to another computer or network that is connected to the Internet. </a:t>
            </a:r>
          </a:p>
          <a:p>
            <a:pPr marL="0" indent="0" algn="just">
              <a:buNone/>
            </a:pPr>
            <a:endParaRPr lang="en-IN" sz="2000" b="1"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000" b="0" i="0" u="none" strike="noStrike" baseline="0" dirty="0">
                <a:latin typeface="Times New Roman" panose="02020603050405020304" pitchFamily="18" charset="0"/>
                <a:cs typeface="Times New Roman" panose="02020603050405020304" pitchFamily="18" charset="0"/>
              </a:rPr>
              <a:t>Several methods of connection are possible, requiring different kinds of hardware</a:t>
            </a:r>
          </a:p>
          <a:p>
            <a:pPr algn="just"/>
            <a:r>
              <a:rPr lang="en-IN" sz="2000" b="1" i="0" u="none" strike="noStrike" baseline="0" dirty="0">
                <a:latin typeface="Times New Roman" panose="02020603050405020304" pitchFamily="18" charset="0"/>
                <a:cs typeface="Times New Roman" panose="02020603050405020304" pitchFamily="18" charset="0"/>
              </a:rPr>
              <a:t>Dial-Up Internet Accounts</a:t>
            </a:r>
          </a:p>
          <a:p>
            <a:pPr algn="just"/>
            <a:r>
              <a:rPr lang="en-IN" sz="2000" b="1" i="0" u="none" strike="noStrike" baseline="0" dirty="0">
                <a:latin typeface="Times New Roman" panose="02020603050405020304" pitchFamily="18" charset="0"/>
                <a:cs typeface="Times New Roman" panose="02020603050405020304" pitchFamily="18" charset="0"/>
              </a:rPr>
              <a:t>ISDN, ADSL, and Leased Line Connections</a:t>
            </a:r>
          </a:p>
          <a:p>
            <a:pPr algn="just"/>
            <a:r>
              <a:rPr lang="en-IN" sz="2000" b="1" i="0" u="none" strike="noStrike" baseline="0" dirty="0">
                <a:latin typeface="Times New Roman" panose="02020603050405020304" pitchFamily="18" charset="0"/>
                <a:cs typeface="Times New Roman" panose="02020603050405020304" pitchFamily="18" charset="0"/>
              </a:rPr>
              <a:t>Cable and DSS Internet Accounts</a:t>
            </a:r>
          </a:p>
          <a:p>
            <a:pPr algn="just"/>
            <a:r>
              <a:rPr lang="en-IN" sz="2000" b="1" i="0" u="none" strike="noStrike" baseline="0" dirty="0">
                <a:latin typeface="Times New Roman" panose="02020603050405020304" pitchFamily="18" charset="0"/>
                <a:cs typeface="Times New Roman" panose="02020603050405020304" pitchFamily="18" charset="0"/>
              </a:rPr>
              <a:t>WebTV</a:t>
            </a:r>
          </a:p>
          <a:p>
            <a:pPr algn="just"/>
            <a:r>
              <a:rPr lang="en-IN" sz="2000" b="1" i="0" u="none" strike="noStrike" baseline="0" dirty="0">
                <a:latin typeface="Times New Roman" panose="02020603050405020304" pitchFamily="18" charset="0"/>
                <a:cs typeface="Times New Roman" panose="02020603050405020304" pitchFamily="18" charset="0"/>
              </a:rPr>
              <a:t>Intranets</a:t>
            </a:r>
          </a:p>
          <a:p>
            <a:pPr algn="just"/>
            <a:endParaRPr lang="en-IN" sz="20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598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6DCC-AE2D-435A-AD82-7E073E9C5DA9}"/>
              </a:ext>
            </a:extLst>
          </p:cNvPr>
          <p:cNvSpPr>
            <a:spLocks noGrp="1"/>
          </p:cNvSpPr>
          <p:nvPr>
            <p:ph type="title"/>
          </p:nvPr>
        </p:nvSpPr>
        <p:spPr>
          <a:xfrm>
            <a:off x="838200" y="1761"/>
            <a:ext cx="10515600" cy="726729"/>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JAVA APPLET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54B1039A-3716-4169-9746-897DF166975A}"/>
              </a:ext>
            </a:extLst>
          </p:cNvPr>
          <p:cNvSpPr>
            <a:spLocks noGrp="1"/>
          </p:cNvSpPr>
          <p:nvPr>
            <p:ph idx="1"/>
          </p:nvPr>
        </p:nvSpPr>
        <p:spPr>
          <a:xfrm>
            <a:off x="838200" y="579919"/>
            <a:ext cx="10515600" cy="6152185"/>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java.applet.Applet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public class gr extends Applet{  public void paint(Graphics g){  </a:t>
            </a:r>
          </a:p>
          <a:p>
            <a:pPr marL="0" indent="0" algn="just">
              <a:buNone/>
            </a:pPr>
            <a:r>
              <a:rPr lang="en-IN" sz="2000" dirty="0" err="1">
                <a:latin typeface="Times New Roman" panose="02020603050405020304" pitchFamily="18" charset="0"/>
                <a:cs typeface="Times New Roman" panose="02020603050405020304" pitchFamily="18" charset="0"/>
              </a:rPr>
              <a:t>g.setColor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Color.red</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err="1">
                <a:latin typeface="Times New Roman" panose="02020603050405020304" pitchFamily="18" charset="0"/>
                <a:cs typeface="Times New Roman" panose="02020603050405020304" pitchFamily="18" charset="0"/>
              </a:rPr>
              <a:t>g.drawString</a:t>
            </a:r>
            <a:r>
              <a:rPr lang="en-IN" sz="2000" dirty="0">
                <a:latin typeface="Times New Roman" panose="02020603050405020304" pitchFamily="18" charset="0"/>
                <a:cs typeface="Times New Roman" panose="02020603050405020304" pitchFamily="18" charset="0"/>
              </a:rPr>
              <a:t>("Welcome",50, 50);  </a:t>
            </a:r>
          </a:p>
          <a:p>
            <a:pPr marL="0" indent="0" algn="just">
              <a:buNone/>
            </a:pPr>
            <a:r>
              <a:rPr lang="en-IN" sz="2000" dirty="0" err="1">
                <a:latin typeface="Times New Roman" panose="02020603050405020304" pitchFamily="18" charset="0"/>
                <a:cs typeface="Times New Roman" panose="02020603050405020304" pitchFamily="18" charset="0"/>
              </a:rPr>
              <a:t>g.drawLine</a:t>
            </a:r>
            <a:r>
              <a:rPr lang="en-IN" sz="2000" dirty="0">
                <a:latin typeface="Times New Roman" panose="02020603050405020304" pitchFamily="18" charset="0"/>
                <a:cs typeface="Times New Roman" panose="02020603050405020304" pitchFamily="18" charset="0"/>
              </a:rPr>
              <a:t>(20,30,20,300);  </a:t>
            </a:r>
          </a:p>
          <a:p>
            <a:pPr marL="0" indent="0" algn="just">
              <a:buNone/>
            </a:pPr>
            <a:r>
              <a:rPr lang="en-IN" sz="2000" dirty="0" err="1">
                <a:latin typeface="Times New Roman" panose="02020603050405020304" pitchFamily="18" charset="0"/>
                <a:cs typeface="Times New Roman" panose="02020603050405020304" pitchFamily="18" charset="0"/>
              </a:rPr>
              <a:t>g.drawRect</a:t>
            </a:r>
            <a:r>
              <a:rPr lang="en-IN" sz="2000" dirty="0">
                <a:latin typeface="Times New Roman" panose="02020603050405020304" pitchFamily="18" charset="0"/>
                <a:cs typeface="Times New Roman" panose="02020603050405020304" pitchFamily="18" charset="0"/>
              </a:rPr>
              <a:t>(70,100,30,30);  </a:t>
            </a:r>
          </a:p>
          <a:p>
            <a:pPr marL="0" indent="0" algn="just">
              <a:buNone/>
            </a:pPr>
            <a:r>
              <a:rPr lang="en-IN" sz="2000" dirty="0" err="1">
                <a:latin typeface="Times New Roman" panose="02020603050405020304" pitchFamily="18" charset="0"/>
                <a:cs typeface="Times New Roman" panose="02020603050405020304" pitchFamily="18" charset="0"/>
              </a:rPr>
              <a:t>g.fillRect</a:t>
            </a:r>
            <a:r>
              <a:rPr lang="en-IN" sz="2000" dirty="0">
                <a:latin typeface="Times New Roman" panose="02020603050405020304" pitchFamily="18" charset="0"/>
                <a:cs typeface="Times New Roman" panose="02020603050405020304" pitchFamily="18" charset="0"/>
              </a:rPr>
              <a:t>(170,100,30,30);  </a:t>
            </a:r>
          </a:p>
          <a:p>
            <a:pPr marL="0" indent="0" algn="just">
              <a:buNone/>
            </a:pPr>
            <a:r>
              <a:rPr lang="en-IN" sz="2000" dirty="0" err="1">
                <a:latin typeface="Times New Roman" panose="02020603050405020304" pitchFamily="18" charset="0"/>
                <a:cs typeface="Times New Roman" panose="02020603050405020304" pitchFamily="18" charset="0"/>
              </a:rPr>
              <a:t>g.drawOval</a:t>
            </a:r>
            <a:r>
              <a:rPr lang="en-IN" sz="2000" dirty="0">
                <a:latin typeface="Times New Roman" panose="02020603050405020304" pitchFamily="18" charset="0"/>
                <a:cs typeface="Times New Roman" panose="02020603050405020304" pitchFamily="18" charset="0"/>
              </a:rPr>
              <a:t>(70,200,30,30);  </a:t>
            </a:r>
          </a:p>
          <a:p>
            <a:pPr marL="0" indent="0" algn="just">
              <a:buNone/>
            </a:pPr>
            <a:r>
              <a:rPr lang="en-IN" sz="2000" dirty="0" err="1">
                <a:latin typeface="Times New Roman" panose="02020603050405020304" pitchFamily="18" charset="0"/>
                <a:cs typeface="Times New Roman" panose="02020603050405020304" pitchFamily="18" charset="0"/>
              </a:rPr>
              <a:t>g.setColor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Color.pink</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err="1">
                <a:latin typeface="Times New Roman" panose="02020603050405020304" pitchFamily="18" charset="0"/>
                <a:cs typeface="Times New Roman" panose="02020603050405020304" pitchFamily="18" charset="0"/>
              </a:rPr>
              <a:t>g.fillOval</a:t>
            </a:r>
            <a:r>
              <a:rPr lang="en-IN" sz="2000" dirty="0">
                <a:latin typeface="Times New Roman" panose="02020603050405020304" pitchFamily="18" charset="0"/>
                <a:cs typeface="Times New Roman" panose="02020603050405020304" pitchFamily="18" charset="0"/>
              </a:rPr>
              <a:t>(170,200,30,30);  </a:t>
            </a:r>
          </a:p>
          <a:p>
            <a:pPr marL="0" indent="0" algn="just">
              <a:buNone/>
            </a:pPr>
            <a:r>
              <a:rPr lang="en-IN" sz="2000" dirty="0" err="1">
                <a:latin typeface="Times New Roman" panose="02020603050405020304" pitchFamily="18" charset="0"/>
                <a:cs typeface="Times New Roman" panose="02020603050405020304" pitchFamily="18" charset="0"/>
              </a:rPr>
              <a:t>g.drawArc</a:t>
            </a:r>
            <a:r>
              <a:rPr lang="en-IN" sz="2000" dirty="0">
                <a:latin typeface="Times New Roman" panose="02020603050405020304" pitchFamily="18" charset="0"/>
                <a:cs typeface="Times New Roman" panose="02020603050405020304" pitchFamily="18" charset="0"/>
              </a:rPr>
              <a:t>(90,150,30,30,30,270);  </a:t>
            </a:r>
          </a:p>
          <a:p>
            <a:pPr marL="0" indent="0" algn="just">
              <a:buNone/>
            </a:pPr>
            <a:r>
              <a:rPr lang="en-IN" sz="2000" dirty="0" err="1">
                <a:latin typeface="Times New Roman" panose="02020603050405020304" pitchFamily="18" charset="0"/>
                <a:cs typeface="Times New Roman" panose="02020603050405020304" pitchFamily="18" charset="0"/>
              </a:rPr>
              <a:t>g.fillArc</a:t>
            </a:r>
            <a:r>
              <a:rPr lang="en-IN" sz="2000" dirty="0">
                <a:latin typeface="Times New Roman" panose="02020603050405020304" pitchFamily="18" charset="0"/>
                <a:cs typeface="Times New Roman" panose="02020603050405020304" pitchFamily="18" charset="0"/>
              </a:rPr>
              <a:t>(270,150,30,30,0,180);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&lt;applet code="</a:t>
            </a:r>
            <a:r>
              <a:rPr lang="en-IN" sz="2000" dirty="0" err="1">
                <a:latin typeface="Times New Roman" panose="02020603050405020304" pitchFamily="18" charset="0"/>
                <a:cs typeface="Times New Roman" panose="02020603050405020304" pitchFamily="18" charset="0"/>
              </a:rPr>
              <a:t>g.class</a:t>
            </a:r>
            <a:r>
              <a:rPr lang="en-IN" sz="2000" dirty="0">
                <a:latin typeface="Times New Roman" panose="02020603050405020304" pitchFamily="18" charset="0"/>
                <a:cs typeface="Times New Roman" panose="02020603050405020304" pitchFamily="18" charset="0"/>
              </a:rPr>
              <a:t>" width="300" height="300"&gt; &lt;/applet&gt; */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9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2282-C01B-4AC0-8B33-59C5C6A5A3CD}"/>
              </a:ext>
            </a:extLst>
          </p:cNvPr>
          <p:cNvSpPr>
            <a:spLocks noGrp="1"/>
          </p:cNvSpPr>
          <p:nvPr>
            <p:ph type="title"/>
          </p:nvPr>
        </p:nvSpPr>
        <p:spPr>
          <a:xfrm>
            <a:off x="838200" y="365126"/>
            <a:ext cx="10515600" cy="628788"/>
          </a:xfrm>
        </p:spPr>
        <p:txBody>
          <a:bodyPr>
            <a:no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STRING HANDLING</a:t>
            </a:r>
            <a:endParaRPr lang="en-IN" sz="4000" b="1" dirty="0"/>
          </a:p>
        </p:txBody>
      </p:sp>
      <p:sp>
        <p:nvSpPr>
          <p:cNvPr id="3" name="Content Placeholder 2">
            <a:extLst>
              <a:ext uri="{FF2B5EF4-FFF2-40B4-BE49-F238E27FC236}">
                <a16:creationId xmlns:a16="http://schemas.microsoft.com/office/drawing/2014/main" id="{5AC1F855-3052-444A-A0F6-AB1C5DCBC556}"/>
              </a:ext>
            </a:extLst>
          </p:cNvPr>
          <p:cNvSpPr>
            <a:spLocks noGrp="1"/>
          </p:cNvSpPr>
          <p:nvPr>
            <p:ph idx="1"/>
          </p:nvPr>
        </p:nvSpPr>
        <p:spPr>
          <a:xfrm>
            <a:off x="718930" y="993913"/>
            <a:ext cx="10515600" cy="5751443"/>
          </a:xfrm>
        </p:spPr>
        <p:txBody>
          <a:bodyPr>
            <a:normAutofit/>
          </a:bodyPr>
          <a:lstStyle/>
          <a:p>
            <a:pPr marL="0" indent="0" algn="just">
              <a:buNone/>
            </a:pPr>
            <a:r>
              <a:rPr lang="en-IN" sz="2000" b="1" i="0" dirty="0">
                <a:effectLst/>
                <a:latin typeface="Times New Roman" panose="02020603050405020304" pitchFamily="18" charset="0"/>
                <a:cs typeface="Times New Roman" panose="02020603050405020304" pitchFamily="18" charset="0"/>
              </a:rPr>
              <a:t>Java String</a:t>
            </a:r>
          </a:p>
          <a:p>
            <a:pPr marL="0" indent="0" algn="just">
              <a:buNone/>
            </a:pPr>
            <a:r>
              <a:rPr lang="en-IN" sz="2000" b="0" i="0" dirty="0">
                <a:effectLst/>
                <a:latin typeface="Times New Roman" panose="02020603050405020304" pitchFamily="18" charset="0"/>
                <a:cs typeface="Times New Roman" panose="02020603050405020304" pitchFamily="18" charset="0"/>
              </a:rPr>
              <a:t>In </a:t>
            </a:r>
            <a:r>
              <a:rPr lang="en-IN"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IN" sz="2000" b="0" i="0" dirty="0">
                <a:effectLst/>
                <a:latin typeface="Times New Roman" panose="02020603050405020304" pitchFamily="18" charset="0"/>
                <a:cs typeface="Times New Roman" panose="02020603050405020304" pitchFamily="18" charset="0"/>
              </a:rPr>
              <a:t>, string is basically an </a:t>
            </a:r>
            <a:r>
              <a:rPr lang="en-IN" sz="2000" b="1" i="0" dirty="0">
                <a:effectLst/>
                <a:latin typeface="Times New Roman" panose="02020603050405020304" pitchFamily="18" charset="0"/>
                <a:cs typeface="Times New Roman" panose="02020603050405020304" pitchFamily="18" charset="0"/>
              </a:rPr>
              <a:t>object that represents sequence of char values</a:t>
            </a:r>
            <a:r>
              <a:rPr lang="en-IN" sz="2000" b="0" i="0" dirty="0">
                <a:effectLst/>
                <a:latin typeface="Times New Roman" panose="02020603050405020304" pitchFamily="18" charset="0"/>
                <a:cs typeface="Times New Roman" panose="02020603050405020304" pitchFamily="18" charset="0"/>
              </a:rPr>
              <a:t>. </a:t>
            </a:r>
          </a:p>
          <a:p>
            <a:pPr algn="just"/>
            <a:r>
              <a:rPr lang="en-IN" sz="2000" b="1" dirty="0">
                <a:latin typeface="Times New Roman" panose="02020603050405020304" pitchFamily="18" charset="0"/>
                <a:cs typeface="Times New Roman" panose="02020603050405020304" pitchFamily="18" charset="0"/>
              </a:rPr>
              <a:t>Char Array</a:t>
            </a:r>
          </a:p>
          <a:p>
            <a:pPr marL="0" indent="0" algn="just">
              <a:buNone/>
            </a:pPr>
            <a:r>
              <a:rPr lang="en-IN" sz="2000" b="0" i="0" dirty="0">
                <a:effectLst/>
                <a:latin typeface="Times New Roman" panose="02020603050405020304" pitchFamily="18" charset="0"/>
                <a:cs typeface="Times New Roman" panose="02020603050405020304" pitchFamily="18" charset="0"/>
              </a:rPr>
              <a:t>An </a:t>
            </a:r>
            <a:r>
              <a:rPr lang="en-IN" sz="200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array</a:t>
            </a:r>
            <a:r>
              <a:rPr lang="en-IN" sz="2000" b="1" i="0" dirty="0">
                <a:effectLst/>
                <a:latin typeface="Times New Roman" panose="02020603050405020304" pitchFamily="18" charset="0"/>
                <a:cs typeface="Times New Roman" panose="02020603050405020304" pitchFamily="18" charset="0"/>
              </a:rPr>
              <a:t> of characters </a:t>
            </a:r>
            <a:r>
              <a:rPr lang="en-IN" sz="2000" b="0" i="0" dirty="0">
                <a:effectLst/>
                <a:latin typeface="Times New Roman" panose="02020603050405020304" pitchFamily="18" charset="0"/>
                <a:cs typeface="Times New Roman" panose="02020603050405020304" pitchFamily="18" charset="0"/>
              </a:rPr>
              <a:t>works </a:t>
            </a:r>
            <a:r>
              <a:rPr lang="en-IN" sz="2000" b="1" i="0" dirty="0">
                <a:effectLst/>
                <a:latin typeface="Times New Roman" panose="02020603050405020304" pitchFamily="18" charset="0"/>
                <a:cs typeface="Times New Roman" panose="02020603050405020304" pitchFamily="18" charset="0"/>
              </a:rPr>
              <a:t>same as Java string</a:t>
            </a:r>
            <a:r>
              <a:rPr lang="en-IN" sz="2000" b="0" i="0" dirty="0">
                <a:effectLst/>
                <a:latin typeface="Times New Roman" panose="02020603050405020304" pitchFamily="18" charset="0"/>
                <a:cs typeface="Times New Roman" panose="02020603050405020304" pitchFamily="18" charset="0"/>
              </a:rPr>
              <a:t>. </a:t>
            </a:r>
          </a:p>
          <a:p>
            <a:pPr algn="just"/>
            <a:r>
              <a:rPr lang="en-IN" sz="2000" b="1" i="0" dirty="0">
                <a:effectLst/>
                <a:latin typeface="Times New Roman" panose="02020603050405020304" pitchFamily="18" charset="0"/>
                <a:cs typeface="Times New Roman" panose="02020603050405020304" pitchFamily="18" charset="0"/>
              </a:rPr>
              <a:t>new keyword</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JVM</a:t>
            </a:r>
            <a:r>
              <a:rPr lang="en-IN" sz="2000" dirty="0">
                <a:latin typeface="Times New Roman" panose="02020603050405020304" pitchFamily="18" charset="0"/>
                <a:cs typeface="Times New Roman" panose="02020603050405020304" pitchFamily="18" charset="0"/>
              </a:rPr>
              <a:t> will create a </a:t>
            </a:r>
            <a:r>
              <a:rPr lang="en-IN" sz="2000" b="1" dirty="0">
                <a:latin typeface="Times New Roman" panose="02020603050405020304" pitchFamily="18" charset="0"/>
                <a:cs typeface="Times New Roman" panose="02020603050405020304" pitchFamily="18" charset="0"/>
              </a:rPr>
              <a:t>new string object in normal </a:t>
            </a:r>
            <a:r>
              <a:rPr lang="en-IN" sz="2000" dirty="0">
                <a:latin typeface="Times New Roman" panose="02020603050405020304" pitchFamily="18" charset="0"/>
                <a:cs typeface="Times New Roman" panose="02020603050405020304" pitchFamily="18" charset="0"/>
              </a:rPr>
              <a:t>(non-pool) heap memory.</a:t>
            </a:r>
          </a:p>
          <a:p>
            <a:pPr algn="just"/>
            <a:r>
              <a:rPr lang="en-IN" sz="2000" b="1" i="0" dirty="0">
                <a:effectLst/>
                <a:latin typeface="Times New Roman" panose="02020603050405020304" pitchFamily="18" charset="0"/>
                <a:cs typeface="Times New Roman" panose="02020603050405020304" pitchFamily="18" charset="0"/>
              </a:rPr>
              <a:t>String Literal</a:t>
            </a:r>
          </a:p>
          <a:p>
            <a:pPr marL="0" indent="0" algn="just">
              <a:buNone/>
            </a:pPr>
            <a:r>
              <a:rPr lang="en-IN" sz="2000" b="0" i="0" dirty="0">
                <a:effectLst/>
                <a:latin typeface="Times New Roman" panose="02020603050405020304" pitchFamily="18" charset="0"/>
                <a:cs typeface="Times New Roman" panose="02020603050405020304" pitchFamily="18" charset="0"/>
              </a:rPr>
              <a:t>Java </a:t>
            </a:r>
            <a:r>
              <a:rPr lang="en-IN" sz="2000" b="1" i="0" dirty="0">
                <a:effectLst/>
                <a:latin typeface="Times New Roman" panose="02020603050405020304" pitchFamily="18" charset="0"/>
                <a:cs typeface="Times New Roman" panose="02020603050405020304" pitchFamily="18" charset="0"/>
              </a:rPr>
              <a:t>String literal </a:t>
            </a:r>
            <a:r>
              <a:rPr lang="en-IN" sz="2000" b="0" i="0" dirty="0">
                <a:effectLst/>
                <a:latin typeface="Times New Roman" panose="02020603050405020304" pitchFamily="18" charset="0"/>
                <a:cs typeface="Times New Roman" panose="02020603050405020304" pitchFamily="18" charset="0"/>
              </a:rPr>
              <a:t>is created by using </a:t>
            </a:r>
            <a:r>
              <a:rPr lang="en-IN" sz="2000" b="1" i="0" dirty="0">
                <a:effectLst/>
                <a:latin typeface="Times New Roman" panose="02020603050405020304" pitchFamily="18" charset="0"/>
                <a:cs typeface="Times New Roman" panose="02020603050405020304" pitchFamily="18" charset="0"/>
              </a:rPr>
              <a:t>double quotes</a:t>
            </a:r>
            <a:r>
              <a:rPr lang="en-IN" sz="2000" b="0" i="0" dirty="0">
                <a:effectLst/>
                <a:latin typeface="Times New Roman" panose="02020603050405020304" pitchFamily="18" charset="0"/>
                <a:cs typeface="Times New Roman" panose="02020603050405020304" pitchFamily="18" charset="0"/>
              </a:rPr>
              <a:t>.</a:t>
            </a:r>
          </a:p>
          <a:p>
            <a:pPr algn="just"/>
            <a:r>
              <a:rPr lang="en-IN" sz="2000" b="1" dirty="0">
                <a:latin typeface="Times New Roman" panose="02020603050405020304" pitchFamily="18" charset="0"/>
                <a:cs typeface="Times New Roman" panose="02020603050405020304" pitchFamily="18" charset="0"/>
              </a:rPr>
              <a:t>String compare by == operator</a:t>
            </a:r>
          </a:p>
          <a:p>
            <a:pPr marL="0" indent="0" algn="just">
              <a:buNone/>
            </a:pPr>
            <a:r>
              <a:rPr lang="en-IN" sz="2000" dirty="0">
                <a:latin typeface="Times New Roman" panose="02020603050405020304" pitchFamily="18" charset="0"/>
                <a:cs typeface="Times New Roman" panose="02020603050405020304" pitchFamily="18" charset="0"/>
              </a:rPr>
              <a:t>The = = operator </a:t>
            </a:r>
            <a:r>
              <a:rPr lang="en-IN" sz="2000" b="1" dirty="0">
                <a:latin typeface="Times New Roman" panose="02020603050405020304" pitchFamily="18" charset="0"/>
                <a:cs typeface="Times New Roman" panose="02020603050405020304" pitchFamily="18" charset="0"/>
              </a:rPr>
              <a:t>compares references </a:t>
            </a:r>
            <a:r>
              <a:rPr lang="en-IN" sz="2000" dirty="0">
                <a:latin typeface="Times New Roman" panose="02020603050405020304" pitchFamily="18" charset="0"/>
                <a:cs typeface="Times New Roman" panose="02020603050405020304" pitchFamily="18" charset="0"/>
              </a:rPr>
              <a:t>not values.</a:t>
            </a:r>
          </a:p>
          <a:p>
            <a:pPr algn="just"/>
            <a:r>
              <a:rPr lang="en-IN" sz="2000" b="1" i="0" dirty="0">
                <a:effectLst/>
                <a:latin typeface="Times New Roman" panose="02020603050405020304" pitchFamily="18" charset="0"/>
                <a:cs typeface="Times New Roman" panose="02020603050405020304" pitchFamily="18" charset="0"/>
              </a:rPr>
              <a:t>String Concatenation by + (string concatenation) operator</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Java string concatenation operator (+) is used to </a:t>
            </a:r>
            <a:r>
              <a:rPr lang="en-IN" sz="2000" b="1" i="0" dirty="0">
                <a:solidFill>
                  <a:srgbClr val="000000"/>
                </a:solidFill>
                <a:effectLst/>
                <a:latin typeface="Times New Roman" panose="02020603050405020304" pitchFamily="18" charset="0"/>
                <a:cs typeface="Times New Roman" panose="02020603050405020304" pitchFamily="18" charset="0"/>
              </a:rPr>
              <a:t>add strings</a:t>
            </a:r>
          </a:p>
          <a:p>
            <a:pPr algn="just"/>
            <a:endParaRPr lang="en-IN" sz="2000" b="1" i="0" dirty="0">
              <a:effectLst/>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571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2282-C01B-4AC0-8B33-59C5C6A5A3CD}"/>
              </a:ext>
            </a:extLst>
          </p:cNvPr>
          <p:cNvSpPr>
            <a:spLocks noGrp="1"/>
          </p:cNvSpPr>
          <p:nvPr>
            <p:ph type="title"/>
          </p:nvPr>
        </p:nvSpPr>
        <p:spPr>
          <a:xfrm>
            <a:off x="838200" y="365126"/>
            <a:ext cx="10515600" cy="628788"/>
          </a:xfrm>
        </p:spPr>
        <p:txBody>
          <a:bodyPr>
            <a:no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STRING HANDLING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contd..</a:t>
            </a:r>
            <a:endParaRPr lang="en-IN" sz="2000" b="1" dirty="0"/>
          </a:p>
        </p:txBody>
      </p:sp>
      <p:sp>
        <p:nvSpPr>
          <p:cNvPr id="3" name="Content Placeholder 2">
            <a:extLst>
              <a:ext uri="{FF2B5EF4-FFF2-40B4-BE49-F238E27FC236}">
                <a16:creationId xmlns:a16="http://schemas.microsoft.com/office/drawing/2014/main" id="{5AC1F855-3052-444A-A0F6-AB1C5DCBC556}"/>
              </a:ext>
            </a:extLst>
          </p:cNvPr>
          <p:cNvSpPr>
            <a:spLocks noGrp="1"/>
          </p:cNvSpPr>
          <p:nvPr>
            <p:ph idx="1"/>
          </p:nvPr>
        </p:nvSpPr>
        <p:spPr>
          <a:xfrm>
            <a:off x="718930" y="993914"/>
            <a:ext cx="10515600" cy="5711686"/>
          </a:xfrm>
        </p:spPr>
        <p:txBody>
          <a:bodyPr>
            <a:normAutofit/>
          </a:bodyPr>
          <a:lstStyle/>
          <a:p>
            <a:pPr algn="just"/>
            <a:r>
              <a:rPr lang="en-IN" sz="2000" b="1" dirty="0">
                <a:latin typeface="Times New Roman" panose="02020603050405020304" pitchFamily="18" charset="0"/>
                <a:cs typeface="Times New Roman" panose="02020603050405020304" pitchFamily="18" charset="0"/>
              </a:rPr>
              <a:t>Java String class methods</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The </a:t>
            </a:r>
            <a:r>
              <a:rPr lang="en-IN" sz="2000" b="1" dirty="0" err="1">
                <a:latin typeface="Times New Roman" panose="02020603050405020304" pitchFamily="18" charset="0"/>
                <a:cs typeface="Times New Roman" panose="02020603050405020304" pitchFamily="18" charset="0"/>
              </a:rPr>
              <a:t>java.lang.String</a:t>
            </a:r>
            <a:r>
              <a:rPr lang="en-IN" sz="2000" b="1" dirty="0">
                <a:latin typeface="Times New Roman" panose="02020603050405020304" pitchFamily="18" charset="0"/>
                <a:cs typeface="Times New Roman" panose="02020603050405020304" pitchFamily="18" charset="0"/>
              </a:rPr>
              <a:t> class </a:t>
            </a:r>
            <a:r>
              <a:rPr lang="en-IN" sz="2000" dirty="0">
                <a:latin typeface="Times New Roman" panose="02020603050405020304" pitchFamily="18" charset="0"/>
                <a:cs typeface="Times New Roman" panose="02020603050405020304" pitchFamily="18" charset="0"/>
              </a:rPr>
              <a:t>provides </a:t>
            </a:r>
            <a:r>
              <a:rPr lang="en-IN" sz="2000" b="1" dirty="0">
                <a:latin typeface="Times New Roman" panose="02020603050405020304" pitchFamily="18" charset="0"/>
                <a:cs typeface="Times New Roman" panose="02020603050405020304" pitchFamily="18" charset="0"/>
              </a:rPr>
              <a:t>methods to work on string</a:t>
            </a:r>
            <a:r>
              <a:rPr lang="en-IN" sz="2000" dirty="0">
                <a:latin typeface="Times New Roman" panose="02020603050405020304" pitchFamily="18" charset="0"/>
                <a:cs typeface="Times New Roman" panose="02020603050405020304" pitchFamily="18" charset="0"/>
              </a:rPr>
              <a:t>. By the help of these methods, we can perform </a:t>
            </a:r>
            <a:r>
              <a:rPr lang="en-IN" sz="2000" b="1" dirty="0">
                <a:latin typeface="Times New Roman" panose="02020603050405020304" pitchFamily="18" charset="0"/>
                <a:cs typeface="Times New Roman" panose="02020603050405020304" pitchFamily="18" charset="0"/>
              </a:rPr>
              <a:t>operations on string such as trimming, concatenating, converting, comparing, replacing strings etc</a:t>
            </a:r>
            <a:r>
              <a:rPr lang="en-IN" sz="2000" b="1" i="0" dirty="0">
                <a:solidFill>
                  <a:srgbClr val="000000"/>
                </a:solidFill>
                <a:effectLst/>
                <a:latin typeface="Times New Roman" panose="02020603050405020304" pitchFamily="18" charset="0"/>
                <a:cs typeface="Times New Roman" panose="02020603050405020304" pitchFamily="18" charset="0"/>
              </a:rPr>
              <a:t>.</a:t>
            </a:r>
            <a:endParaRPr lang="en-IN" sz="2000" b="1"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Java String </a:t>
            </a:r>
            <a:r>
              <a:rPr lang="en-IN" sz="2000" b="1" i="0" dirty="0" err="1">
                <a:effectLst/>
                <a:latin typeface="Times New Roman" panose="02020603050405020304" pitchFamily="18" charset="0"/>
                <a:cs typeface="Times New Roman" panose="02020603050405020304" pitchFamily="18" charset="0"/>
              </a:rPr>
              <a:t>toUpperCase</a:t>
            </a:r>
            <a:r>
              <a:rPr lang="en-IN" sz="2000" b="1" i="0" dirty="0">
                <a:effectLst/>
                <a:latin typeface="Times New Roman" panose="02020603050405020304" pitchFamily="18" charset="0"/>
                <a:cs typeface="Times New Roman" panose="02020603050405020304" pitchFamily="18" charset="0"/>
              </a:rPr>
              <a:t>() method</a:t>
            </a:r>
          </a:p>
          <a:p>
            <a:pPr algn="just">
              <a:buFont typeface="Wingdings" panose="05000000000000000000" pitchFamily="2" charset="2"/>
              <a:buChar char="Ø"/>
            </a:pPr>
            <a:r>
              <a:rPr lang="en-IN" sz="2000" b="0" i="0" dirty="0">
                <a:effectLst/>
                <a:latin typeface="Times New Roman" panose="02020603050405020304" pitchFamily="18" charset="0"/>
                <a:cs typeface="Times New Roman" panose="02020603050405020304" pitchFamily="18" charset="0"/>
              </a:rPr>
              <a:t>The java string </a:t>
            </a:r>
            <a:r>
              <a:rPr lang="en-IN" sz="2000" b="0" i="0" dirty="0" err="1">
                <a:effectLst/>
                <a:latin typeface="Times New Roman" panose="02020603050405020304" pitchFamily="18" charset="0"/>
                <a:cs typeface="Times New Roman" panose="02020603050405020304" pitchFamily="18" charset="0"/>
              </a:rPr>
              <a:t>toUpperCase</a:t>
            </a:r>
            <a:r>
              <a:rPr lang="en-IN" sz="2000" b="0" i="0" dirty="0">
                <a:effectLst/>
                <a:latin typeface="Times New Roman" panose="02020603050405020304" pitchFamily="18" charset="0"/>
                <a:cs typeface="Times New Roman" panose="02020603050405020304" pitchFamily="18" charset="0"/>
              </a:rPr>
              <a:t>() method converts the string into </a:t>
            </a:r>
            <a:r>
              <a:rPr lang="en-IN" sz="2000" b="1" i="0" dirty="0">
                <a:effectLst/>
                <a:latin typeface="Times New Roman" panose="02020603050405020304" pitchFamily="18" charset="0"/>
                <a:cs typeface="Times New Roman" panose="02020603050405020304" pitchFamily="18" charset="0"/>
              </a:rPr>
              <a:t>uppercase letter .</a:t>
            </a:r>
          </a:p>
          <a:p>
            <a:pPr algn="just">
              <a:buFont typeface="Wingdings" panose="05000000000000000000" pitchFamily="2" charset="2"/>
              <a:buChar char="Ø"/>
            </a:pPr>
            <a:endParaRPr lang="en-IN" sz="2000" b="1"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Java </a:t>
            </a:r>
            <a:r>
              <a:rPr lang="en-IN" sz="2000" b="1" i="0" dirty="0" err="1">
                <a:effectLst/>
                <a:latin typeface="Times New Roman" panose="02020603050405020304" pitchFamily="18" charset="0"/>
                <a:cs typeface="Times New Roman" panose="02020603050405020304" pitchFamily="18" charset="0"/>
              </a:rPr>
              <a:t>toLowerCase</a:t>
            </a:r>
            <a:r>
              <a:rPr lang="en-IN" sz="2000" b="1" i="0" dirty="0">
                <a:effectLst/>
                <a:latin typeface="Times New Roman" panose="02020603050405020304" pitchFamily="18" charset="0"/>
                <a:cs typeface="Times New Roman" panose="02020603050405020304" pitchFamily="18" charset="0"/>
              </a:rPr>
              <a:t>() method</a:t>
            </a:r>
          </a:p>
          <a:p>
            <a:pPr marL="0" indent="0" algn="just">
              <a:buNone/>
            </a:pPr>
            <a:r>
              <a:rPr lang="en-IN" sz="2000" b="0" i="0" dirty="0">
                <a:effectLst/>
                <a:latin typeface="Times New Roman" panose="02020603050405020304" pitchFamily="18" charset="0"/>
                <a:cs typeface="Times New Roman" panose="02020603050405020304" pitchFamily="18" charset="0"/>
              </a:rPr>
              <a:t>The java </a:t>
            </a:r>
            <a:r>
              <a:rPr lang="en-IN" sz="2000" b="0" i="0" dirty="0" err="1">
                <a:effectLst/>
                <a:latin typeface="Times New Roman" panose="02020603050405020304" pitchFamily="18" charset="0"/>
                <a:cs typeface="Times New Roman" panose="02020603050405020304" pitchFamily="18" charset="0"/>
              </a:rPr>
              <a:t>stringstring</a:t>
            </a:r>
            <a:r>
              <a:rPr lang="en-IN" sz="2000" b="0" i="0" dirty="0">
                <a:effectLst/>
                <a:latin typeface="Times New Roman" panose="02020603050405020304" pitchFamily="18" charset="0"/>
                <a:cs typeface="Times New Roman" panose="02020603050405020304" pitchFamily="18" charset="0"/>
              </a:rPr>
              <a:t> </a:t>
            </a:r>
            <a:r>
              <a:rPr lang="en-IN" sz="2000" b="0" i="0" dirty="0" err="1">
                <a:effectLst/>
                <a:latin typeface="Times New Roman" panose="02020603050405020304" pitchFamily="18" charset="0"/>
                <a:cs typeface="Times New Roman" panose="02020603050405020304" pitchFamily="18" charset="0"/>
              </a:rPr>
              <a:t>toLowerCase</a:t>
            </a:r>
            <a:r>
              <a:rPr lang="en-IN" sz="2000" b="0" i="0" dirty="0">
                <a:effectLst/>
                <a:latin typeface="Times New Roman" panose="02020603050405020304" pitchFamily="18" charset="0"/>
                <a:cs typeface="Times New Roman" panose="02020603050405020304" pitchFamily="18" charset="0"/>
              </a:rPr>
              <a:t>()  method converts the string into </a:t>
            </a:r>
            <a:r>
              <a:rPr lang="en-IN" sz="2000" b="1" i="0" dirty="0">
                <a:effectLst/>
                <a:latin typeface="Times New Roman" panose="02020603050405020304" pitchFamily="18" charset="0"/>
                <a:cs typeface="Times New Roman" panose="02020603050405020304" pitchFamily="18" charset="0"/>
              </a:rPr>
              <a:t>lowercase letter.</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Java String length() method</a:t>
            </a:r>
          </a:p>
          <a:p>
            <a:pPr marL="0" indent="0" algn="just">
              <a:buNone/>
            </a:pPr>
            <a:r>
              <a:rPr lang="en-IN" sz="2000" b="0" i="0" dirty="0">
                <a:effectLst/>
                <a:latin typeface="Times New Roman" panose="02020603050405020304" pitchFamily="18" charset="0"/>
                <a:cs typeface="Times New Roman" panose="02020603050405020304" pitchFamily="18" charset="0"/>
              </a:rPr>
              <a:t>The string length() method returns </a:t>
            </a:r>
            <a:r>
              <a:rPr lang="en-IN" sz="2000" b="1" i="0" dirty="0">
                <a:effectLst/>
                <a:latin typeface="Times New Roman" panose="02020603050405020304" pitchFamily="18" charset="0"/>
                <a:cs typeface="Times New Roman" panose="02020603050405020304" pitchFamily="18" charset="0"/>
              </a:rPr>
              <a:t>length of the string.</a:t>
            </a:r>
          </a:p>
          <a:p>
            <a:pPr marL="0" indent="0" algn="just">
              <a:buNone/>
            </a:pPr>
            <a:endParaRPr lang="en-IN" sz="2000" b="1" i="0" dirty="0">
              <a:effectLst/>
              <a:latin typeface="Times New Roman" panose="02020603050405020304" pitchFamily="18" charset="0"/>
              <a:cs typeface="Times New Roman" panose="02020603050405020304" pitchFamily="18" charset="0"/>
            </a:endParaRPr>
          </a:p>
          <a:p>
            <a:pPr marL="0" indent="0" algn="just">
              <a:buNone/>
            </a:pPr>
            <a:endParaRPr lang="en-IN" sz="2000" b="1" i="0" dirty="0">
              <a:effectLst/>
              <a:latin typeface="Times New Roman" panose="02020603050405020304" pitchFamily="18" charset="0"/>
              <a:cs typeface="Times New Roman" panose="02020603050405020304" pitchFamily="18" charset="0"/>
            </a:endParaRP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marL="0" indent="0" algn="just">
              <a:buNone/>
            </a:pPr>
            <a:endParaRPr lang="en-IN" sz="2000" b="1" i="0" dirty="0">
              <a:effectLst/>
              <a:latin typeface="Times New Roman" panose="02020603050405020304" pitchFamily="18" charset="0"/>
              <a:cs typeface="Times New Roman" panose="02020603050405020304" pitchFamily="18" charset="0"/>
            </a:endParaRPr>
          </a:p>
          <a:p>
            <a:pPr marL="0" indent="0" algn="just">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114469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2282-C01B-4AC0-8B33-59C5C6A5A3CD}"/>
              </a:ext>
            </a:extLst>
          </p:cNvPr>
          <p:cNvSpPr>
            <a:spLocks noGrp="1"/>
          </p:cNvSpPr>
          <p:nvPr>
            <p:ph type="title"/>
          </p:nvPr>
        </p:nvSpPr>
        <p:spPr>
          <a:xfrm>
            <a:off x="838200" y="365126"/>
            <a:ext cx="10515600" cy="628788"/>
          </a:xfrm>
        </p:spPr>
        <p:txBody>
          <a:bodyPr>
            <a:no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STRING HANDLING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contd..</a:t>
            </a:r>
            <a:endParaRPr lang="en-IN" sz="2000" b="1" dirty="0"/>
          </a:p>
        </p:txBody>
      </p:sp>
      <p:sp>
        <p:nvSpPr>
          <p:cNvPr id="3" name="Content Placeholder 2">
            <a:extLst>
              <a:ext uri="{FF2B5EF4-FFF2-40B4-BE49-F238E27FC236}">
                <a16:creationId xmlns:a16="http://schemas.microsoft.com/office/drawing/2014/main" id="{5AC1F855-3052-444A-A0F6-AB1C5DCBC556}"/>
              </a:ext>
            </a:extLst>
          </p:cNvPr>
          <p:cNvSpPr>
            <a:spLocks noGrp="1"/>
          </p:cNvSpPr>
          <p:nvPr>
            <p:ph idx="1"/>
          </p:nvPr>
        </p:nvSpPr>
        <p:spPr>
          <a:xfrm>
            <a:off x="692426" y="1359040"/>
            <a:ext cx="10515600" cy="5498960"/>
          </a:xfrm>
        </p:spPr>
        <p:txBody>
          <a:bodyPr>
            <a:normAutofit/>
          </a:bodyPr>
          <a:lstStyle/>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Java Substring method</a:t>
            </a:r>
          </a:p>
          <a:p>
            <a:pPr marL="0" indent="0" algn="just">
              <a:buNone/>
            </a:pPr>
            <a:r>
              <a:rPr lang="en-IN" sz="2000" b="0" i="0" dirty="0">
                <a:effectLst/>
                <a:latin typeface="Times New Roman" panose="02020603050405020304" pitchFamily="18" charset="0"/>
                <a:cs typeface="Times New Roman" panose="02020603050405020304" pitchFamily="18" charset="0"/>
              </a:rPr>
              <a:t>Substring is a </a:t>
            </a:r>
            <a:r>
              <a:rPr lang="en-IN" sz="2000" b="1" i="0" dirty="0">
                <a:effectLst/>
                <a:latin typeface="Times New Roman" panose="02020603050405020304" pitchFamily="18" charset="0"/>
                <a:cs typeface="Times New Roman" panose="02020603050405020304" pitchFamily="18" charset="0"/>
              </a:rPr>
              <a:t>subset of another string</a:t>
            </a:r>
            <a:r>
              <a:rPr lang="en-IN" sz="2000" b="0" i="0" dirty="0">
                <a:solidFill>
                  <a:srgbClr val="000000"/>
                </a:solidFill>
                <a:effectLst/>
                <a:latin typeface="Times New Roman" panose="02020603050405020304" pitchFamily="18" charset="0"/>
                <a:cs typeface="Times New Roman" panose="02020603050405020304" pitchFamily="18" charset="0"/>
              </a:rPr>
              <a:t>.</a:t>
            </a:r>
          </a:p>
          <a:p>
            <a:pPr marL="0" indent="0" algn="just">
              <a:buNone/>
            </a:pPr>
            <a:endParaRPr lang="en-IN" sz="2000" b="1"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Java String </a:t>
            </a:r>
            <a:r>
              <a:rPr lang="en-IN" sz="2000" b="1" i="0" dirty="0" err="1">
                <a:effectLst/>
                <a:latin typeface="Times New Roman" panose="02020603050405020304" pitchFamily="18" charset="0"/>
                <a:cs typeface="Times New Roman" panose="02020603050405020304" pitchFamily="18" charset="0"/>
              </a:rPr>
              <a:t>indexOf</a:t>
            </a:r>
            <a:r>
              <a:rPr lang="en-IN" sz="2000" b="1" i="0" dirty="0">
                <a:effectLst/>
                <a:latin typeface="Times New Roman" panose="02020603050405020304" pitchFamily="18" charset="0"/>
                <a:cs typeface="Times New Roman" panose="02020603050405020304" pitchFamily="18" charset="0"/>
              </a:rPr>
              <a:t>() method</a:t>
            </a:r>
          </a:p>
          <a:p>
            <a:pPr marL="0" indent="0" algn="just">
              <a:buNone/>
            </a:pPr>
            <a:r>
              <a:rPr lang="en-IN" sz="2000" b="0" i="0" dirty="0">
                <a:effectLst/>
                <a:latin typeface="Times New Roman" panose="02020603050405020304" pitchFamily="18" charset="0"/>
                <a:cs typeface="Times New Roman" panose="02020603050405020304" pitchFamily="18" charset="0"/>
              </a:rPr>
              <a:t>The </a:t>
            </a:r>
            <a:r>
              <a:rPr lang="en-IN" sz="2000" b="1" i="0" dirty="0">
                <a:effectLst/>
                <a:latin typeface="Times New Roman" panose="02020603050405020304" pitchFamily="18" charset="0"/>
                <a:cs typeface="Times New Roman" panose="02020603050405020304" pitchFamily="18" charset="0"/>
              </a:rPr>
              <a:t>java string </a:t>
            </a:r>
            <a:r>
              <a:rPr lang="en-IN" sz="2000" b="1" i="0" dirty="0" err="1">
                <a:effectLst/>
                <a:latin typeface="Times New Roman" panose="02020603050405020304" pitchFamily="18" charset="0"/>
                <a:cs typeface="Times New Roman" panose="02020603050405020304" pitchFamily="18" charset="0"/>
              </a:rPr>
              <a:t>indexOf</a:t>
            </a:r>
            <a:r>
              <a:rPr lang="en-IN" sz="2000" b="1" i="0" dirty="0">
                <a:effectLst/>
                <a:latin typeface="Times New Roman" panose="02020603050405020304" pitchFamily="18" charset="0"/>
                <a:cs typeface="Times New Roman" panose="02020603050405020304" pitchFamily="18" charset="0"/>
              </a:rPr>
              <a:t>()</a:t>
            </a:r>
            <a:r>
              <a:rPr lang="en-IN" sz="2000" b="0" i="0" dirty="0">
                <a:effectLst/>
                <a:latin typeface="Times New Roman" panose="02020603050405020304" pitchFamily="18" charset="0"/>
                <a:cs typeface="Times New Roman" panose="02020603050405020304" pitchFamily="18" charset="0"/>
              </a:rPr>
              <a:t> method returns </a:t>
            </a:r>
            <a:r>
              <a:rPr lang="en-IN" sz="2000" b="1" i="0" dirty="0">
                <a:effectLst/>
                <a:latin typeface="Times New Roman" panose="02020603050405020304" pitchFamily="18" charset="0"/>
                <a:cs typeface="Times New Roman" panose="02020603050405020304" pitchFamily="18" charset="0"/>
              </a:rPr>
              <a:t>index of given character value or substring</a:t>
            </a:r>
            <a:r>
              <a:rPr lang="en-IN" sz="2000" b="0" i="0" dirty="0">
                <a:effectLst/>
                <a:latin typeface="Times New Roman" panose="02020603050405020304" pitchFamily="18" charset="0"/>
                <a:cs typeface="Times New Roman" panose="02020603050405020304" pitchFamily="18" charset="0"/>
              </a:rPr>
              <a:t>. If it is not found, it returns -1. The index counter </a:t>
            </a:r>
            <a:r>
              <a:rPr lang="en-IN" sz="2000" b="1" i="0" dirty="0">
                <a:effectLst/>
                <a:latin typeface="Times New Roman" panose="02020603050405020304" pitchFamily="18" charset="0"/>
                <a:cs typeface="Times New Roman" panose="02020603050405020304" pitchFamily="18" charset="0"/>
              </a:rPr>
              <a:t>starts from zero</a:t>
            </a:r>
            <a:r>
              <a:rPr lang="en-IN" sz="2000" b="0" i="0" dirty="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Java String </a:t>
            </a:r>
            <a:r>
              <a:rPr lang="en-IN" sz="2000" b="1" i="0" dirty="0" err="1">
                <a:effectLst/>
                <a:latin typeface="Times New Roman" panose="02020603050405020304" pitchFamily="18" charset="0"/>
                <a:cs typeface="Times New Roman" panose="02020603050405020304" pitchFamily="18" charset="0"/>
              </a:rPr>
              <a:t>charAt</a:t>
            </a:r>
            <a:r>
              <a:rPr lang="en-IN" sz="2000" b="1" i="0" dirty="0">
                <a:effectLst/>
                <a:latin typeface="Times New Roman" panose="02020603050405020304" pitchFamily="18" charset="0"/>
                <a:cs typeface="Times New Roman" panose="02020603050405020304" pitchFamily="18" charset="0"/>
              </a:rPr>
              <a:t>() method</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The string </a:t>
            </a:r>
            <a:r>
              <a:rPr lang="en-IN" sz="2000" b="0" i="0" dirty="0" err="1">
                <a:solidFill>
                  <a:srgbClr val="000000"/>
                </a:solidFill>
                <a:effectLst/>
                <a:latin typeface="Times New Roman" panose="02020603050405020304" pitchFamily="18" charset="0"/>
                <a:cs typeface="Times New Roman" panose="02020603050405020304" pitchFamily="18" charset="0"/>
              </a:rPr>
              <a:t>charAt</a:t>
            </a:r>
            <a:r>
              <a:rPr lang="en-IN" sz="2000" b="0" i="0" dirty="0">
                <a:solidFill>
                  <a:srgbClr val="000000"/>
                </a:solidFill>
                <a:effectLst/>
                <a:latin typeface="Times New Roman" panose="02020603050405020304" pitchFamily="18" charset="0"/>
                <a:cs typeface="Times New Roman" panose="02020603050405020304" pitchFamily="18" charset="0"/>
              </a:rPr>
              <a:t>() method returns a </a:t>
            </a:r>
            <a:r>
              <a:rPr lang="en-IN" sz="2000" b="1" i="0" dirty="0">
                <a:solidFill>
                  <a:srgbClr val="000000"/>
                </a:solidFill>
                <a:effectLst/>
                <a:latin typeface="Times New Roman" panose="02020603050405020304" pitchFamily="18" charset="0"/>
                <a:cs typeface="Times New Roman" panose="02020603050405020304" pitchFamily="18" charset="0"/>
              </a:rPr>
              <a:t>character at specified index</a:t>
            </a:r>
            <a:r>
              <a:rPr lang="en-IN" sz="2000" b="0" i="0" dirty="0">
                <a:solidFill>
                  <a:srgbClr val="000000"/>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IN" sz="2000" b="1"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Java String replace() method</a:t>
            </a:r>
          </a:p>
          <a:p>
            <a:pPr marL="0" indent="0" algn="just">
              <a:buNone/>
            </a:pPr>
            <a:r>
              <a:rPr lang="en-IN" sz="2000" b="0" i="0" dirty="0">
                <a:effectLst/>
                <a:latin typeface="Times New Roman" panose="02020603050405020304" pitchFamily="18" charset="0"/>
                <a:cs typeface="Times New Roman" panose="02020603050405020304" pitchFamily="18" charset="0"/>
              </a:rPr>
              <a:t>The string replace() method </a:t>
            </a:r>
            <a:r>
              <a:rPr lang="en-IN" sz="2000" b="1" i="0" dirty="0">
                <a:effectLst/>
                <a:latin typeface="Times New Roman" panose="02020603050405020304" pitchFamily="18" charset="0"/>
                <a:cs typeface="Times New Roman" panose="02020603050405020304" pitchFamily="18" charset="0"/>
              </a:rPr>
              <a:t>replaces all occurrence of first sequence of character with second sequence of character.</a:t>
            </a:r>
          </a:p>
          <a:p>
            <a:pPr algn="just"/>
            <a:endParaRPr lang="en-IN" sz="2000" b="0" i="0" dirty="0">
              <a:solidFill>
                <a:srgbClr val="610B4B"/>
              </a:solidFill>
              <a:effectLst/>
              <a:latin typeface="erdana"/>
            </a:endParaRPr>
          </a:p>
          <a:p>
            <a:pPr marL="0" indent="0" algn="just">
              <a:buNone/>
            </a:pPr>
            <a:endParaRPr lang="en-IN" sz="2000" b="1" i="0" dirty="0">
              <a:effectLst/>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750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2282-C01B-4AC0-8B33-59C5C6A5A3CD}"/>
              </a:ext>
            </a:extLst>
          </p:cNvPr>
          <p:cNvSpPr>
            <a:spLocks noGrp="1"/>
          </p:cNvSpPr>
          <p:nvPr>
            <p:ph type="title"/>
          </p:nvPr>
        </p:nvSpPr>
        <p:spPr>
          <a:xfrm>
            <a:off x="838200" y="365126"/>
            <a:ext cx="10515600" cy="628788"/>
          </a:xfrm>
        </p:spPr>
        <p:txBody>
          <a:bodyPr>
            <a:no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STRING HANDLING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contd..</a:t>
            </a:r>
            <a:endParaRPr lang="en-IN" sz="2000" b="1" dirty="0"/>
          </a:p>
        </p:txBody>
      </p:sp>
      <p:sp>
        <p:nvSpPr>
          <p:cNvPr id="3" name="Content Placeholder 2">
            <a:extLst>
              <a:ext uri="{FF2B5EF4-FFF2-40B4-BE49-F238E27FC236}">
                <a16:creationId xmlns:a16="http://schemas.microsoft.com/office/drawing/2014/main" id="{5AC1F855-3052-444A-A0F6-AB1C5DCBC556}"/>
              </a:ext>
            </a:extLst>
          </p:cNvPr>
          <p:cNvSpPr>
            <a:spLocks noGrp="1"/>
          </p:cNvSpPr>
          <p:nvPr>
            <p:ph idx="1"/>
          </p:nvPr>
        </p:nvSpPr>
        <p:spPr>
          <a:xfrm>
            <a:off x="718930" y="1219201"/>
            <a:ext cx="10515600" cy="5498960"/>
          </a:xfrm>
        </p:spPr>
        <p:txBody>
          <a:bodyPr/>
          <a:lstStyle/>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Ja</a:t>
            </a:r>
            <a:r>
              <a:rPr lang="en-IN" sz="2000" b="1" i="0" dirty="0">
                <a:effectLst/>
                <a:latin typeface="Times New Roman" panose="02020603050405020304" pitchFamily="18" charset="0"/>
                <a:cs typeface="Times New Roman" panose="02020603050405020304" pitchFamily="18" charset="0"/>
              </a:rPr>
              <a:t>va String reverse() method</a:t>
            </a:r>
          </a:p>
          <a:p>
            <a:pPr marL="0" indent="0" algn="just">
              <a:buNone/>
            </a:pPr>
            <a:r>
              <a:rPr lang="en-IN" sz="2000" b="0" i="0" dirty="0">
                <a:effectLst/>
                <a:latin typeface="Times New Roman" panose="02020603050405020304" pitchFamily="18" charset="0"/>
                <a:cs typeface="Times New Roman" panose="02020603050405020304" pitchFamily="18" charset="0"/>
              </a:rPr>
              <a:t>The </a:t>
            </a:r>
            <a:r>
              <a:rPr lang="en-IN" sz="2000" b="1" i="0" dirty="0">
                <a:effectLst/>
                <a:latin typeface="Times New Roman" panose="02020603050405020304" pitchFamily="18" charset="0"/>
                <a:cs typeface="Times New Roman" panose="02020603050405020304" pitchFamily="18" charset="0"/>
              </a:rPr>
              <a:t>reverse() method </a:t>
            </a:r>
            <a:r>
              <a:rPr lang="en-IN" sz="2000" b="0" i="0" dirty="0">
                <a:effectLst/>
                <a:latin typeface="Times New Roman" panose="02020603050405020304" pitchFamily="18" charset="0"/>
                <a:cs typeface="Times New Roman" panose="02020603050405020304" pitchFamily="18" charset="0"/>
              </a:rPr>
              <a:t>used to replace </a:t>
            </a:r>
            <a:r>
              <a:rPr lang="en-IN" sz="2000" b="1" dirty="0">
                <a:latin typeface="Times New Roman" panose="02020603050405020304" pitchFamily="18" charset="0"/>
                <a:cs typeface="Times New Roman" panose="02020603050405020304" pitchFamily="18" charset="0"/>
              </a:rPr>
              <a:t>the</a:t>
            </a:r>
            <a:r>
              <a:rPr lang="en-IN" sz="2000" b="1" i="0" dirty="0">
                <a:effectLst/>
                <a:latin typeface="Times New Roman" panose="02020603050405020304" pitchFamily="18" charset="0"/>
                <a:cs typeface="Times New Roman" panose="02020603050405020304" pitchFamily="18" charset="0"/>
              </a:rPr>
              <a:t> character sequence by the reverse of the sequence.</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Java String compare by equals() method</a:t>
            </a:r>
          </a:p>
          <a:p>
            <a:pPr marL="0" indent="0" algn="just">
              <a:buNone/>
            </a:pPr>
            <a:r>
              <a:rPr lang="en-IN" sz="2000" dirty="0">
                <a:latin typeface="Times New Roman" panose="02020603050405020304" pitchFamily="18" charset="0"/>
                <a:cs typeface="Times New Roman" panose="02020603050405020304" pitchFamily="18" charset="0"/>
              </a:rPr>
              <a:t>The String equals() method compares the </a:t>
            </a:r>
            <a:r>
              <a:rPr lang="en-IN" sz="2000" b="1" dirty="0">
                <a:latin typeface="Times New Roman" panose="02020603050405020304" pitchFamily="18" charset="0"/>
                <a:cs typeface="Times New Roman" panose="02020603050405020304" pitchFamily="18" charset="0"/>
              </a:rPr>
              <a:t>original content </a:t>
            </a:r>
            <a:r>
              <a:rPr lang="en-IN" sz="2000" dirty="0">
                <a:latin typeface="Times New Roman" panose="02020603050405020304" pitchFamily="18" charset="0"/>
                <a:cs typeface="Times New Roman" panose="02020603050405020304" pitchFamily="18" charset="0"/>
              </a:rPr>
              <a:t>of the string.</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effectLst/>
                <a:latin typeface="Times New Roman" panose="02020603050405020304" pitchFamily="18" charset="0"/>
                <a:cs typeface="Times New Roman" panose="02020603050405020304" pitchFamily="18" charset="0"/>
              </a:rPr>
              <a:t>Java String </a:t>
            </a:r>
            <a:r>
              <a:rPr lang="en-IN" sz="2000" b="1" dirty="0" err="1">
                <a:effectLst/>
                <a:latin typeface="Times New Roman" panose="02020603050405020304" pitchFamily="18" charset="0"/>
                <a:cs typeface="Times New Roman" panose="02020603050405020304" pitchFamily="18" charset="0"/>
              </a:rPr>
              <a:t>concat</a:t>
            </a:r>
            <a:r>
              <a:rPr lang="en-IN" sz="2000" b="1" dirty="0">
                <a:effectLst/>
                <a:latin typeface="Times New Roman" panose="02020603050405020304" pitchFamily="18" charset="0"/>
                <a:cs typeface="Times New Roman" panose="02020603050405020304" pitchFamily="18" charset="0"/>
              </a:rPr>
              <a:t> method</a:t>
            </a:r>
          </a:p>
          <a:p>
            <a:pPr marL="0" indent="0" algn="just">
              <a:buNone/>
            </a:pPr>
            <a:r>
              <a:rPr lang="en-IN" sz="2000" b="0" dirty="0">
                <a:solidFill>
                  <a:srgbClr val="000000"/>
                </a:solidFill>
                <a:effectLst/>
                <a:latin typeface="Times New Roman" panose="02020603050405020304" pitchFamily="18" charset="0"/>
                <a:cs typeface="Times New Roman" panose="02020603050405020304" pitchFamily="18" charset="0"/>
              </a:rPr>
              <a:t>The </a:t>
            </a:r>
            <a:r>
              <a:rPr lang="en-IN" sz="2000" b="1" dirty="0">
                <a:effectLst/>
                <a:latin typeface="Times New Roman" panose="02020603050405020304" pitchFamily="18" charset="0"/>
                <a:cs typeface="Times New Roman" panose="02020603050405020304" pitchFamily="18" charset="0"/>
              </a:rPr>
              <a:t>java string </a:t>
            </a:r>
            <a:r>
              <a:rPr lang="en-IN" sz="2000" b="1" dirty="0" err="1">
                <a:effectLst/>
                <a:latin typeface="Times New Roman" panose="02020603050405020304" pitchFamily="18" charset="0"/>
                <a:cs typeface="Times New Roman" panose="02020603050405020304" pitchFamily="18" charset="0"/>
              </a:rPr>
              <a:t>concat</a:t>
            </a:r>
            <a:r>
              <a:rPr lang="en-IN" sz="2000" b="1" dirty="0">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 method </a:t>
            </a:r>
            <a:r>
              <a:rPr lang="en-IN" sz="2000" b="1" dirty="0">
                <a:solidFill>
                  <a:srgbClr val="000000"/>
                </a:solidFill>
                <a:effectLst/>
                <a:latin typeface="Times New Roman" panose="02020603050405020304" pitchFamily="18" charset="0"/>
                <a:cs typeface="Times New Roman" panose="02020603050405020304" pitchFamily="18" charset="0"/>
              </a:rPr>
              <a:t>combines specified string at the end of this string</a:t>
            </a:r>
            <a:r>
              <a:rPr lang="en-IN" sz="2000" b="0" dirty="0">
                <a:solidFill>
                  <a:srgbClr val="000000"/>
                </a:solidFill>
                <a:effectLst/>
                <a:latin typeface="Times New Roman" panose="02020603050405020304" pitchFamily="18" charset="0"/>
                <a:cs typeface="Times New Roman" panose="02020603050405020304" pitchFamily="18" charset="0"/>
              </a:rPr>
              <a:t>. It returns combined string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073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2282-C01B-4AC0-8B33-59C5C6A5A3CD}"/>
              </a:ext>
            </a:extLst>
          </p:cNvPr>
          <p:cNvSpPr>
            <a:spLocks noGrp="1"/>
          </p:cNvSpPr>
          <p:nvPr>
            <p:ph type="title"/>
          </p:nvPr>
        </p:nvSpPr>
        <p:spPr>
          <a:xfrm>
            <a:off x="838200" y="-142116"/>
            <a:ext cx="10515600" cy="734805"/>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STRING HANDLING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5AC1F855-3052-444A-A0F6-AB1C5DCBC556}"/>
              </a:ext>
            </a:extLst>
          </p:cNvPr>
          <p:cNvSpPr>
            <a:spLocks noGrp="1"/>
          </p:cNvSpPr>
          <p:nvPr>
            <p:ph idx="1"/>
          </p:nvPr>
        </p:nvSpPr>
        <p:spPr>
          <a:xfrm>
            <a:off x="838200" y="407158"/>
            <a:ext cx="10515600" cy="6709259"/>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st</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char a[] = {'j', 'a', '</a:t>
            </a:r>
            <a:r>
              <a:rPr lang="en-IN" sz="2000" dirty="0" err="1">
                <a:latin typeface="Times New Roman" panose="02020603050405020304" pitchFamily="18" charset="0"/>
                <a:cs typeface="Times New Roman" panose="02020603050405020304" pitchFamily="18" charset="0"/>
              </a:rPr>
              <a:t>v','a</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String s3 = new String(a);</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(s3+"\n");</a:t>
            </a:r>
          </a:p>
          <a:p>
            <a:pPr marL="0" indent="0" algn="just">
              <a:buNone/>
            </a:pPr>
            <a:r>
              <a:rPr lang="en-IN" sz="2000" dirty="0">
                <a:latin typeface="Times New Roman" panose="02020603050405020304" pitchFamily="18" charset="0"/>
                <a:cs typeface="Times New Roman" panose="02020603050405020304" pitchFamily="18" charset="0"/>
              </a:rPr>
              <a:t>      String s1="Java";</a:t>
            </a:r>
          </a:p>
          <a:p>
            <a:pPr marL="0" indent="0" algn="just">
              <a:buNone/>
            </a:pPr>
            <a:r>
              <a:rPr lang="en-IN" sz="2000" dirty="0">
                <a:latin typeface="Times New Roman" panose="02020603050405020304" pitchFamily="18" charset="0"/>
                <a:cs typeface="Times New Roman" panose="02020603050405020304" pitchFamily="18" charset="0"/>
              </a:rPr>
              <a:t>      String s2="programming";</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(s1.toUpperCase());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(s1.toLowerCase());</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(s1.length());</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(s1.substring(3));</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(s1.indexOf('j'));</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(s1.charAt(1));</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(s1.replace('</a:t>
            </a:r>
            <a:r>
              <a:rPr lang="en-IN" sz="2000" dirty="0" err="1">
                <a:latin typeface="Times New Roman" panose="02020603050405020304" pitchFamily="18" charset="0"/>
                <a:cs typeface="Times New Roman" panose="02020603050405020304" pitchFamily="18" charset="0"/>
              </a:rPr>
              <a:t>j','k</a:t>
            </a:r>
            <a:r>
              <a:rPr lang="en-IN" sz="20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782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2282-C01B-4AC0-8B33-59C5C6A5A3CD}"/>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STRING HANDLING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5AC1F855-3052-444A-A0F6-AB1C5DCBC556}"/>
              </a:ext>
            </a:extLst>
          </p:cNvPr>
          <p:cNvSpPr>
            <a:spLocks noGrp="1"/>
          </p:cNvSpPr>
          <p:nvPr>
            <p:ph idx="1"/>
          </p:nvPr>
        </p:nvSpPr>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StringBuffer</a:t>
            </a:r>
            <a:r>
              <a:rPr lang="en-IN" sz="2200" dirty="0">
                <a:latin typeface="Times New Roman" panose="02020603050405020304" pitchFamily="18" charset="0"/>
                <a:cs typeface="Times New Roman" panose="02020603050405020304" pitchFamily="18" charset="0"/>
              </a:rPr>
              <a:t> s4 = new </a:t>
            </a:r>
            <a:r>
              <a:rPr lang="en-IN" sz="2200" dirty="0" err="1">
                <a:latin typeface="Times New Roman" panose="02020603050405020304" pitchFamily="18" charset="0"/>
                <a:cs typeface="Times New Roman" panose="02020603050405020304" pitchFamily="18" charset="0"/>
              </a:rPr>
              <a:t>StringBuffer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cobol</a:t>
            </a:r>
            <a:r>
              <a:rPr lang="en-IN" sz="2200" dirty="0">
                <a:latin typeface="Times New Roman" panose="02020603050405020304" pitchFamily="18" charset="0"/>
                <a:cs typeface="Times New Roman" panose="02020603050405020304" pitchFamily="18" charset="0"/>
              </a:rPr>
              <a:t>");</a:t>
            </a:r>
          </a:p>
          <a:p>
            <a:pPr marL="0" indent="0" algn="just">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(s4.reverse());      </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(s1.equals(s2));</a:t>
            </a:r>
          </a:p>
          <a:p>
            <a:pPr marL="0" indent="0" algn="just">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(s1==s2);      </a:t>
            </a:r>
          </a:p>
          <a:p>
            <a:pPr marL="0" indent="0" algn="just">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(s1+" "+s2);</a:t>
            </a:r>
          </a:p>
          <a:p>
            <a:pPr marL="0" indent="0" algn="just">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System.out.println</a:t>
            </a:r>
            <a:r>
              <a:rPr lang="en-IN" sz="2200" dirty="0">
                <a:latin typeface="Times New Roman" panose="02020603050405020304" pitchFamily="18" charset="0"/>
                <a:cs typeface="Times New Roman" panose="02020603050405020304" pitchFamily="18" charset="0"/>
              </a:rPr>
              <a:t>(s1.concat(s2)); </a:t>
            </a:r>
          </a:p>
          <a:p>
            <a:pPr marL="0" indent="0" algn="just">
              <a:buNone/>
            </a:pPr>
            <a:r>
              <a:rPr lang="en-IN" sz="2200" dirty="0">
                <a:latin typeface="Times New Roman" panose="02020603050405020304" pitchFamily="18" charset="0"/>
                <a:cs typeface="Times New Roman" panose="02020603050405020304" pitchFamily="18" charset="0"/>
              </a:rPr>
              <a:t>}</a:t>
            </a:r>
          </a:p>
          <a:p>
            <a:pPr marL="0" indent="0" algn="just">
              <a:buNone/>
            </a:pPr>
            <a:r>
              <a:rPr lang="en-IN" sz="2200" dirty="0">
                <a:latin typeface="Times New Roman" panose="02020603050405020304" pitchFamily="18" charset="0"/>
                <a:cs typeface="Times New Roman" panose="02020603050405020304" pitchFamily="18" charset="0"/>
              </a:rPr>
              <a:t>} </a:t>
            </a:r>
            <a:endParaRPr lang="en-IN" sz="2200" dirty="0"/>
          </a:p>
        </p:txBody>
      </p:sp>
    </p:spTree>
    <p:extLst>
      <p:ext uri="{BB962C8B-B14F-4D97-AF65-F5344CB8AC3E}">
        <p14:creationId xmlns:p14="http://schemas.microsoft.com/office/powerpoint/2010/main" val="21650428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25C3-64C7-442B-A86D-61A9C394A183}"/>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NETWORKING</a:t>
            </a:r>
            <a:endParaRPr lang="en-IN" sz="4000" b="1" dirty="0"/>
          </a:p>
        </p:txBody>
      </p:sp>
      <p:sp>
        <p:nvSpPr>
          <p:cNvPr id="3" name="Content Placeholder 2">
            <a:extLst>
              <a:ext uri="{FF2B5EF4-FFF2-40B4-BE49-F238E27FC236}">
                <a16:creationId xmlns:a16="http://schemas.microsoft.com/office/drawing/2014/main" id="{4E6F9778-4B9D-4667-8A6C-3C80847A293B}"/>
              </a:ext>
            </a:extLst>
          </p:cNvPr>
          <p:cNvSpPr>
            <a:spLocks noGrp="1"/>
          </p:cNvSpPr>
          <p:nvPr>
            <p:ph idx="1"/>
          </p:nvPr>
        </p:nvSpPr>
        <p:spPr>
          <a:xfrm>
            <a:off x="838200" y="1348547"/>
            <a:ext cx="10515600" cy="4351338"/>
          </a:xfrm>
        </p:spPr>
        <p:txBody>
          <a:bodyPr/>
          <a:lstStyle/>
          <a:p>
            <a:pPr marL="0" indent="0" algn="just">
              <a:buNone/>
            </a:pPr>
            <a:r>
              <a:rPr lang="en-IN" sz="2000" b="1" i="0" dirty="0">
                <a:solidFill>
                  <a:srgbClr val="000000"/>
                </a:solidFill>
                <a:effectLst/>
                <a:latin typeface="Times New Roman" panose="02020603050405020304" pitchFamily="18" charset="0"/>
                <a:cs typeface="Times New Roman" panose="02020603050405020304" pitchFamily="18" charset="0"/>
              </a:rPr>
              <a:t>Java Networking </a:t>
            </a:r>
            <a:r>
              <a:rPr lang="en-IN" sz="2000" b="0" i="0" dirty="0">
                <a:solidFill>
                  <a:srgbClr val="000000"/>
                </a:solidFill>
                <a:effectLst/>
                <a:latin typeface="Times New Roman" panose="02020603050405020304" pitchFamily="18" charset="0"/>
                <a:cs typeface="Times New Roman" panose="02020603050405020304" pitchFamily="18" charset="0"/>
              </a:rPr>
              <a:t>is a concept of </a:t>
            </a:r>
            <a:r>
              <a:rPr lang="en-IN" sz="2000" b="1" i="0" dirty="0">
                <a:solidFill>
                  <a:srgbClr val="000000"/>
                </a:solidFill>
                <a:effectLst/>
                <a:latin typeface="Times New Roman" panose="02020603050405020304" pitchFamily="18" charset="0"/>
                <a:cs typeface="Times New Roman" panose="02020603050405020304" pitchFamily="18" charset="0"/>
              </a:rPr>
              <a:t>connecting two or more computing devices together so that we can share resources. Java</a:t>
            </a:r>
            <a:r>
              <a:rPr lang="en-IN" sz="2000" b="0" i="0" dirty="0">
                <a:solidFill>
                  <a:srgbClr val="000000"/>
                </a:solidFill>
                <a:effectLst/>
                <a:latin typeface="Times New Roman" panose="02020603050405020304" pitchFamily="18" charset="0"/>
                <a:cs typeface="Times New Roman" panose="02020603050405020304" pitchFamily="18" charset="0"/>
              </a:rPr>
              <a:t> socket programming provides facility to share data between different computing devices.</a:t>
            </a:r>
          </a:p>
          <a:p>
            <a:pPr algn="just"/>
            <a:r>
              <a:rPr lang="en-IN" sz="2000" b="1" i="0" dirty="0">
                <a:effectLst/>
                <a:latin typeface="Times New Roman" panose="02020603050405020304" pitchFamily="18" charset="0"/>
                <a:cs typeface="Times New Roman" panose="02020603050405020304" pitchFamily="18" charset="0"/>
              </a:rPr>
              <a:t>IP Address</a:t>
            </a:r>
          </a:p>
          <a:p>
            <a:pPr marL="0" indent="0" algn="just">
              <a:buNone/>
            </a:pPr>
            <a:r>
              <a:rPr lang="en-IN" sz="2000" b="0" i="0" dirty="0">
                <a:effectLst/>
                <a:latin typeface="Times New Roman" panose="02020603050405020304" pitchFamily="18" charset="0"/>
                <a:cs typeface="Times New Roman" panose="02020603050405020304" pitchFamily="18" charset="0"/>
              </a:rPr>
              <a:t>IP address is a </a:t>
            </a:r>
            <a:r>
              <a:rPr lang="en-IN" sz="2000" b="1" i="0" dirty="0">
                <a:effectLst/>
                <a:latin typeface="Times New Roman" panose="02020603050405020304" pitchFamily="18" charset="0"/>
                <a:cs typeface="Times New Roman" panose="02020603050405020304" pitchFamily="18" charset="0"/>
              </a:rPr>
              <a:t>unique number assigned to a node of a network </a:t>
            </a:r>
            <a:r>
              <a:rPr lang="en-IN" sz="2000" b="0" i="0" dirty="0">
                <a:effectLst/>
                <a:latin typeface="Times New Roman" panose="02020603050405020304" pitchFamily="18" charset="0"/>
                <a:cs typeface="Times New Roman" panose="02020603050405020304" pitchFamily="18" charset="0"/>
              </a:rPr>
              <a:t>e.g. 192.168.0.1 . It is composed of </a:t>
            </a:r>
            <a:r>
              <a:rPr lang="en-IN" sz="2000" b="1" i="0" dirty="0">
                <a:effectLst/>
                <a:latin typeface="Times New Roman" panose="02020603050405020304" pitchFamily="18" charset="0"/>
                <a:cs typeface="Times New Roman" panose="02020603050405020304" pitchFamily="18" charset="0"/>
              </a:rPr>
              <a:t>octets that range from 0 to 255</a:t>
            </a:r>
            <a:r>
              <a:rPr lang="en-IN" sz="2000" b="0" i="0" dirty="0">
                <a:effectLst/>
                <a:latin typeface="Times New Roman" panose="02020603050405020304" pitchFamily="18" charset="0"/>
                <a:cs typeface="Times New Roman" panose="02020603050405020304" pitchFamily="18" charset="0"/>
              </a:rPr>
              <a:t>.It is a </a:t>
            </a:r>
            <a:r>
              <a:rPr lang="en-IN" sz="2000" b="1" i="0" dirty="0">
                <a:effectLst/>
                <a:latin typeface="Times New Roman" panose="02020603050405020304" pitchFamily="18" charset="0"/>
                <a:cs typeface="Times New Roman" panose="02020603050405020304" pitchFamily="18" charset="0"/>
              </a:rPr>
              <a:t>logical address </a:t>
            </a:r>
            <a:r>
              <a:rPr lang="en-IN" sz="2000" b="0" i="0" dirty="0">
                <a:effectLst/>
                <a:latin typeface="Times New Roman" panose="02020603050405020304" pitchFamily="18" charset="0"/>
                <a:cs typeface="Times New Roman" panose="02020603050405020304" pitchFamily="18" charset="0"/>
              </a:rPr>
              <a:t>that can be changed.</a:t>
            </a:r>
          </a:p>
          <a:p>
            <a:pPr algn="just"/>
            <a:r>
              <a:rPr lang="en-IN" sz="2000" b="1" i="0" dirty="0">
                <a:effectLst/>
                <a:latin typeface="Times New Roman" panose="02020603050405020304" pitchFamily="18" charset="0"/>
                <a:cs typeface="Times New Roman" panose="02020603050405020304" pitchFamily="18" charset="0"/>
              </a:rPr>
              <a:t>java.net package</a:t>
            </a:r>
          </a:p>
          <a:p>
            <a:pPr marL="0" indent="0" algn="just">
              <a:buNone/>
            </a:pPr>
            <a:r>
              <a:rPr lang="en-IN" sz="2000" b="0" i="0" dirty="0">
                <a:effectLst/>
                <a:latin typeface="Times New Roman" panose="02020603050405020304" pitchFamily="18" charset="0"/>
                <a:cs typeface="Times New Roman" panose="02020603050405020304" pitchFamily="18" charset="0"/>
              </a:rPr>
              <a:t>The </a:t>
            </a:r>
            <a:r>
              <a:rPr lang="en-IN" sz="2000" b="1" i="0" dirty="0">
                <a:effectLst/>
                <a:latin typeface="Times New Roman" panose="02020603050405020304" pitchFamily="18" charset="0"/>
                <a:cs typeface="Times New Roman" panose="02020603050405020304" pitchFamily="18" charset="0"/>
              </a:rPr>
              <a:t>java.net package </a:t>
            </a:r>
            <a:r>
              <a:rPr lang="en-IN" sz="2000" b="0" i="0" dirty="0">
                <a:effectLst/>
                <a:latin typeface="Times New Roman" panose="02020603050405020304" pitchFamily="18" charset="0"/>
                <a:cs typeface="Times New Roman" panose="02020603050405020304" pitchFamily="18" charset="0"/>
              </a:rPr>
              <a:t>provides </a:t>
            </a:r>
            <a:r>
              <a:rPr lang="en-IN" sz="2000" b="1" i="0" dirty="0">
                <a:effectLst/>
                <a:latin typeface="Times New Roman" panose="02020603050405020304" pitchFamily="18" charset="0"/>
                <a:cs typeface="Times New Roman" panose="02020603050405020304" pitchFamily="18" charset="0"/>
              </a:rPr>
              <a:t>classes to deal with networking applications </a:t>
            </a:r>
            <a:r>
              <a:rPr lang="en-IN" sz="2000" b="0" i="0" dirty="0">
                <a:effectLst/>
                <a:latin typeface="Times New Roman" panose="02020603050405020304" pitchFamily="18" charset="0"/>
                <a:cs typeface="Times New Roman" panose="02020603050405020304" pitchFamily="18" charset="0"/>
              </a:rPr>
              <a:t>in Java.</a:t>
            </a:r>
          </a:p>
          <a:p>
            <a:pPr marL="0" indent="0" algn="just">
              <a:buNone/>
            </a:pPr>
            <a:r>
              <a:rPr lang="en-IN" sz="2000" dirty="0">
                <a:latin typeface="Times New Roman" panose="02020603050405020304" pitchFamily="18" charset="0"/>
                <a:cs typeface="Times New Roman" panose="02020603050405020304" pitchFamily="18" charset="0"/>
              </a:rPr>
              <a:t>e.g. </a:t>
            </a:r>
            <a:r>
              <a:rPr lang="en-IN" sz="2000" b="1" i="0" dirty="0" err="1">
                <a:solidFill>
                  <a:srgbClr val="000000"/>
                </a:solidFill>
                <a:effectLst/>
                <a:latin typeface="Times New Roman" panose="02020603050405020304" pitchFamily="18" charset="0"/>
                <a:cs typeface="Times New Roman" panose="02020603050405020304" pitchFamily="18" charset="0"/>
              </a:rPr>
              <a:t>InetAddress</a:t>
            </a:r>
            <a:r>
              <a:rPr lang="en-IN" sz="2000" b="1" i="0" dirty="0">
                <a:solidFill>
                  <a:srgbClr val="000000"/>
                </a:solidFill>
                <a:effectLst/>
                <a:latin typeface="Times New Roman" panose="02020603050405020304" pitchFamily="18" charset="0"/>
                <a:cs typeface="Times New Roman" panose="02020603050405020304" pitchFamily="18" charset="0"/>
              </a:rPr>
              <a:t> class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789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243-242C-4159-86A0-43D979F66472}"/>
              </a:ext>
            </a:extLst>
          </p:cNvPr>
          <p:cNvSpPr>
            <a:spLocks noGrp="1"/>
          </p:cNvSpPr>
          <p:nvPr>
            <p:ph type="title"/>
          </p:nvPr>
        </p:nvSpPr>
        <p:spPr>
          <a:xfrm>
            <a:off x="718930" y="-217970"/>
            <a:ext cx="1063487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NETWORKING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4953FFA8-9530-4D95-AE55-30D9E7258B8B}"/>
              </a:ext>
            </a:extLst>
          </p:cNvPr>
          <p:cNvSpPr>
            <a:spLocks noGrp="1"/>
          </p:cNvSpPr>
          <p:nvPr>
            <p:ph idx="1"/>
          </p:nvPr>
        </p:nvSpPr>
        <p:spPr>
          <a:xfrm>
            <a:off x="718930" y="769625"/>
            <a:ext cx="10515600" cy="6088375"/>
          </a:xfrm>
        </p:spPr>
        <p:txBody>
          <a:bodyPr>
            <a:normAutofit/>
          </a:bodyPr>
          <a:lstStyle/>
          <a:p>
            <a:pPr algn="just"/>
            <a:r>
              <a:rPr lang="en-IN" sz="2000" b="1" i="0" dirty="0">
                <a:effectLst/>
                <a:latin typeface="Times New Roman" panose="02020603050405020304" pitchFamily="18" charset="0"/>
                <a:cs typeface="Times New Roman" panose="02020603050405020304" pitchFamily="18" charset="0"/>
              </a:rPr>
              <a:t>Java </a:t>
            </a:r>
            <a:r>
              <a:rPr lang="en-IN" sz="2000" b="1" i="0" dirty="0" err="1">
                <a:effectLst/>
                <a:latin typeface="Times New Roman" panose="02020603050405020304" pitchFamily="18" charset="0"/>
                <a:cs typeface="Times New Roman" panose="02020603050405020304" pitchFamily="18" charset="0"/>
              </a:rPr>
              <a:t>InetAddress</a:t>
            </a:r>
            <a:r>
              <a:rPr lang="en-IN" sz="2000" b="1" i="0" dirty="0">
                <a:effectLst/>
                <a:latin typeface="Times New Roman" panose="02020603050405020304" pitchFamily="18" charset="0"/>
                <a:cs typeface="Times New Roman" panose="02020603050405020304" pitchFamily="18" charset="0"/>
              </a:rPr>
              <a:t> class</a:t>
            </a:r>
          </a:p>
          <a:p>
            <a:pPr marL="0" indent="0" algn="just">
              <a:buNone/>
            </a:pPr>
            <a:r>
              <a:rPr lang="en-IN" sz="2000" b="1" i="0" dirty="0">
                <a:effectLst/>
                <a:latin typeface="Times New Roman" panose="02020603050405020304" pitchFamily="18" charset="0"/>
                <a:cs typeface="Times New Roman" panose="02020603050405020304" pitchFamily="18" charset="0"/>
              </a:rPr>
              <a:t>Java </a:t>
            </a:r>
            <a:r>
              <a:rPr lang="en-IN" sz="2000" b="1" i="0" dirty="0" err="1">
                <a:effectLst/>
                <a:latin typeface="Times New Roman" panose="02020603050405020304" pitchFamily="18" charset="0"/>
                <a:cs typeface="Times New Roman" panose="02020603050405020304" pitchFamily="18" charset="0"/>
              </a:rPr>
              <a:t>InetAddress</a:t>
            </a:r>
            <a:r>
              <a:rPr lang="en-IN" sz="2000" b="0"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class represents an IP address</a:t>
            </a:r>
            <a:r>
              <a:rPr lang="en-IN" sz="2000" b="0" i="0" dirty="0">
                <a:effectLst/>
                <a:latin typeface="Times New Roman" panose="02020603050405020304" pitchFamily="18" charset="0"/>
                <a:cs typeface="Times New Roman" panose="02020603050405020304" pitchFamily="18" charset="0"/>
              </a:rPr>
              <a:t>. An IP address is represented by 32-bit (IPV4)or 128-bit (IPV6) unsigned number. </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 Commonly used methods of </a:t>
            </a:r>
            <a:r>
              <a:rPr lang="en-IN" sz="2000" b="1" i="0" dirty="0" err="1">
                <a:effectLst/>
                <a:latin typeface="Times New Roman" panose="02020603050405020304" pitchFamily="18" charset="0"/>
                <a:cs typeface="Times New Roman" panose="02020603050405020304" pitchFamily="18" charset="0"/>
              </a:rPr>
              <a:t>InetAddress</a:t>
            </a:r>
            <a:r>
              <a:rPr lang="en-IN" sz="2000" b="1" i="0" dirty="0">
                <a:effectLst/>
                <a:latin typeface="Times New Roman" panose="02020603050405020304" pitchFamily="18" charset="0"/>
                <a:cs typeface="Times New Roman" panose="02020603050405020304" pitchFamily="18" charset="0"/>
              </a:rPr>
              <a:t> class are</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8B4CB0E-EBFB-47AF-A0CF-E05BEEDC1C9B}"/>
              </a:ext>
            </a:extLst>
          </p:cNvPr>
          <p:cNvGraphicFramePr>
            <a:graphicFrameLocks noGrp="1"/>
          </p:cNvGraphicFramePr>
          <p:nvPr/>
        </p:nvGraphicFramePr>
        <p:xfrm>
          <a:off x="957470" y="2888973"/>
          <a:ext cx="9843052" cy="3076762"/>
        </p:xfrm>
        <a:graphic>
          <a:graphicData uri="http://schemas.openxmlformats.org/drawingml/2006/table">
            <a:tbl>
              <a:tblPr/>
              <a:tblGrid>
                <a:gridCol w="4921526">
                  <a:extLst>
                    <a:ext uri="{9D8B030D-6E8A-4147-A177-3AD203B41FA5}">
                      <a16:colId xmlns:a16="http://schemas.microsoft.com/office/drawing/2014/main" val="4151896157"/>
                    </a:ext>
                  </a:extLst>
                </a:gridCol>
                <a:gridCol w="4921526">
                  <a:extLst>
                    <a:ext uri="{9D8B030D-6E8A-4147-A177-3AD203B41FA5}">
                      <a16:colId xmlns:a16="http://schemas.microsoft.com/office/drawing/2014/main" val="4166568163"/>
                    </a:ext>
                  </a:extLst>
                </a:gridCol>
              </a:tblGrid>
              <a:tr h="400086">
                <a:tc>
                  <a:txBody>
                    <a:bodyPr/>
                    <a:lstStyle/>
                    <a:p>
                      <a:pPr algn="l" fontAlgn="t"/>
                      <a:r>
                        <a:rPr lang="en-IN" sz="1600" b="1" dirty="0">
                          <a:solidFill>
                            <a:schemeClr val="tx1"/>
                          </a:solidFill>
                          <a:effectLst/>
                          <a:latin typeface="Times New Roman" panose="02020603050405020304" pitchFamily="18" charset="0"/>
                          <a:cs typeface="Times New Roman" panose="02020603050405020304" pitchFamily="18" charset="0"/>
                        </a:rPr>
                        <a:t>Method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b="1" dirty="0">
                          <a:solidFill>
                            <a:schemeClr val="tx1"/>
                          </a:solidFill>
                          <a:effectLst/>
                          <a:latin typeface="Times New Roman" panose="02020603050405020304" pitchFamily="18" charset="0"/>
                          <a:cs typeface="Times New Roman" panose="02020603050405020304" pitchFamily="18" charset="0"/>
                        </a:rPr>
                        <a:t>Description</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4681763"/>
                  </a:ext>
                </a:extLst>
              </a:tr>
              <a:tr h="757621">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public static </a:t>
                      </a:r>
                      <a:r>
                        <a:rPr lang="en-IN" sz="1600" dirty="0" err="1">
                          <a:solidFill>
                            <a:schemeClr val="tx1"/>
                          </a:solidFill>
                          <a:effectLst/>
                          <a:latin typeface="Times New Roman" panose="02020603050405020304" pitchFamily="18" charset="0"/>
                          <a:cs typeface="Times New Roman" panose="02020603050405020304" pitchFamily="18" charset="0"/>
                        </a:rPr>
                        <a:t>InetAddress</a:t>
                      </a:r>
                      <a:r>
                        <a:rPr lang="en-IN" sz="1600" dirty="0">
                          <a:solidFill>
                            <a:schemeClr val="tx1"/>
                          </a:solidFill>
                          <a:effectLst/>
                          <a:latin typeface="Times New Roman" panose="02020603050405020304" pitchFamily="18" charset="0"/>
                          <a:cs typeface="Times New Roman" panose="02020603050405020304" pitchFamily="18" charset="0"/>
                        </a:rPr>
                        <a:t> </a:t>
                      </a:r>
                      <a:r>
                        <a:rPr lang="en-IN" sz="1600" b="1" dirty="0" err="1">
                          <a:solidFill>
                            <a:schemeClr val="tx1"/>
                          </a:solidFill>
                          <a:effectLst/>
                          <a:latin typeface="Times New Roman" panose="02020603050405020304" pitchFamily="18" charset="0"/>
                          <a:cs typeface="Times New Roman" panose="02020603050405020304" pitchFamily="18" charset="0"/>
                        </a:rPr>
                        <a:t>getByName</a:t>
                      </a:r>
                      <a:r>
                        <a:rPr lang="en-IN" sz="1600" b="1" dirty="0">
                          <a:solidFill>
                            <a:schemeClr val="tx1"/>
                          </a:solidFill>
                          <a:effectLst/>
                          <a:latin typeface="Times New Roman" panose="02020603050405020304" pitchFamily="18" charset="0"/>
                          <a:cs typeface="Times New Roman" panose="02020603050405020304" pitchFamily="18" charset="0"/>
                        </a:rPr>
                        <a:t>(String host) </a:t>
                      </a:r>
                      <a:r>
                        <a:rPr lang="en-IN" sz="1600" dirty="0">
                          <a:solidFill>
                            <a:schemeClr val="tx1"/>
                          </a:solidFill>
                          <a:effectLst/>
                          <a:latin typeface="Times New Roman" panose="02020603050405020304" pitchFamily="18" charset="0"/>
                          <a:cs typeface="Times New Roman" panose="02020603050405020304" pitchFamily="18" charset="0"/>
                        </a:rPr>
                        <a:t>throws </a:t>
                      </a:r>
                      <a:r>
                        <a:rPr lang="en-IN" sz="1600" dirty="0" err="1">
                          <a:solidFill>
                            <a:schemeClr val="tx1"/>
                          </a:solidFill>
                          <a:effectLst/>
                          <a:latin typeface="Times New Roman" panose="02020603050405020304" pitchFamily="18" charset="0"/>
                          <a:cs typeface="Times New Roman" panose="02020603050405020304" pitchFamily="18" charset="0"/>
                        </a:rPr>
                        <a:t>UnknownHostException</a:t>
                      </a:r>
                      <a:endParaRPr lang="en-IN" sz="160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It returns the instance of </a:t>
                      </a:r>
                      <a:r>
                        <a:rPr lang="en-IN" sz="1600" dirty="0" err="1">
                          <a:solidFill>
                            <a:schemeClr val="tx1"/>
                          </a:solidFill>
                          <a:effectLst/>
                          <a:latin typeface="Times New Roman" panose="02020603050405020304" pitchFamily="18" charset="0"/>
                          <a:cs typeface="Times New Roman" panose="02020603050405020304" pitchFamily="18" charset="0"/>
                        </a:rPr>
                        <a:t>InetAddress</a:t>
                      </a:r>
                      <a:r>
                        <a:rPr lang="en-IN" sz="1600" dirty="0">
                          <a:solidFill>
                            <a:schemeClr val="tx1"/>
                          </a:solidFill>
                          <a:effectLst/>
                          <a:latin typeface="Times New Roman" panose="02020603050405020304" pitchFamily="18" charset="0"/>
                          <a:cs typeface="Times New Roman" panose="02020603050405020304" pitchFamily="18" charset="0"/>
                        </a:rPr>
                        <a:t> containing </a:t>
                      </a:r>
                      <a:r>
                        <a:rPr lang="en-IN" sz="1600" b="1" dirty="0" err="1">
                          <a:solidFill>
                            <a:schemeClr val="tx1"/>
                          </a:solidFill>
                          <a:effectLst/>
                          <a:latin typeface="Times New Roman" panose="02020603050405020304" pitchFamily="18" charset="0"/>
                          <a:cs typeface="Times New Roman" panose="02020603050405020304" pitchFamily="18" charset="0"/>
                        </a:rPr>
                        <a:t>LocalHost</a:t>
                      </a:r>
                      <a:r>
                        <a:rPr lang="en-IN" sz="1600" b="1" dirty="0">
                          <a:solidFill>
                            <a:schemeClr val="tx1"/>
                          </a:solidFill>
                          <a:effectLst/>
                          <a:latin typeface="Times New Roman" panose="02020603050405020304" pitchFamily="18" charset="0"/>
                          <a:cs typeface="Times New Roman" panose="02020603050405020304" pitchFamily="18" charset="0"/>
                        </a:rPr>
                        <a:t> IP and name.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5343319"/>
                  </a:ext>
                </a:extLst>
              </a:tr>
              <a:tr h="757621">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public static </a:t>
                      </a:r>
                      <a:r>
                        <a:rPr lang="en-IN" sz="1600" dirty="0" err="1">
                          <a:solidFill>
                            <a:schemeClr val="tx1"/>
                          </a:solidFill>
                          <a:effectLst/>
                          <a:latin typeface="Times New Roman" panose="02020603050405020304" pitchFamily="18" charset="0"/>
                          <a:cs typeface="Times New Roman" panose="02020603050405020304" pitchFamily="18" charset="0"/>
                        </a:rPr>
                        <a:t>InetAddress</a:t>
                      </a:r>
                      <a:r>
                        <a:rPr lang="en-IN" sz="1600" dirty="0">
                          <a:solidFill>
                            <a:schemeClr val="tx1"/>
                          </a:solidFill>
                          <a:effectLst/>
                          <a:latin typeface="Times New Roman" panose="02020603050405020304" pitchFamily="18" charset="0"/>
                          <a:cs typeface="Times New Roman" panose="02020603050405020304" pitchFamily="18" charset="0"/>
                        </a:rPr>
                        <a:t> </a:t>
                      </a:r>
                      <a:r>
                        <a:rPr lang="en-IN" sz="1600" b="1" dirty="0" err="1">
                          <a:solidFill>
                            <a:schemeClr val="tx1"/>
                          </a:solidFill>
                          <a:effectLst/>
                          <a:latin typeface="Times New Roman" panose="02020603050405020304" pitchFamily="18" charset="0"/>
                          <a:cs typeface="Times New Roman" panose="02020603050405020304" pitchFamily="18" charset="0"/>
                        </a:rPr>
                        <a:t>getLocalHost</a:t>
                      </a:r>
                      <a:r>
                        <a:rPr lang="en-IN" sz="1600" b="1" dirty="0">
                          <a:solidFill>
                            <a:schemeClr val="tx1"/>
                          </a:solidFill>
                          <a:effectLst/>
                          <a:latin typeface="Times New Roman" panose="02020603050405020304" pitchFamily="18" charset="0"/>
                          <a:cs typeface="Times New Roman" panose="02020603050405020304" pitchFamily="18" charset="0"/>
                        </a:rPr>
                        <a:t>() </a:t>
                      </a:r>
                      <a:r>
                        <a:rPr lang="en-IN" sz="1600" dirty="0">
                          <a:solidFill>
                            <a:schemeClr val="tx1"/>
                          </a:solidFill>
                          <a:effectLst/>
                          <a:latin typeface="Times New Roman" panose="02020603050405020304" pitchFamily="18" charset="0"/>
                          <a:cs typeface="Times New Roman" panose="02020603050405020304" pitchFamily="18" charset="0"/>
                        </a:rPr>
                        <a:t>throws </a:t>
                      </a:r>
                      <a:r>
                        <a:rPr lang="en-IN" sz="1600" dirty="0" err="1">
                          <a:solidFill>
                            <a:schemeClr val="tx1"/>
                          </a:solidFill>
                          <a:effectLst/>
                          <a:latin typeface="Times New Roman" panose="02020603050405020304" pitchFamily="18" charset="0"/>
                          <a:cs typeface="Times New Roman" panose="02020603050405020304" pitchFamily="18" charset="0"/>
                        </a:rPr>
                        <a:t>UnknownHostException</a:t>
                      </a:r>
                      <a:endParaRPr lang="en-IN" sz="1600" dirty="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It returns the instance of </a:t>
                      </a:r>
                      <a:r>
                        <a:rPr lang="en-IN" sz="1600" dirty="0" err="1">
                          <a:solidFill>
                            <a:schemeClr val="tx1"/>
                          </a:solidFill>
                          <a:effectLst/>
                          <a:latin typeface="Times New Roman" panose="02020603050405020304" pitchFamily="18" charset="0"/>
                          <a:cs typeface="Times New Roman" panose="02020603050405020304" pitchFamily="18" charset="0"/>
                        </a:rPr>
                        <a:t>InetAdddress</a:t>
                      </a:r>
                      <a:r>
                        <a:rPr lang="en-IN" sz="1600" dirty="0">
                          <a:solidFill>
                            <a:schemeClr val="tx1"/>
                          </a:solidFill>
                          <a:effectLst/>
                          <a:latin typeface="Times New Roman" panose="02020603050405020304" pitchFamily="18" charset="0"/>
                          <a:cs typeface="Times New Roman" panose="02020603050405020304" pitchFamily="18" charset="0"/>
                        </a:rPr>
                        <a:t> containing </a:t>
                      </a:r>
                      <a:r>
                        <a:rPr lang="en-IN" sz="1600" b="1" dirty="0">
                          <a:solidFill>
                            <a:schemeClr val="tx1"/>
                          </a:solidFill>
                          <a:effectLst/>
                          <a:latin typeface="Times New Roman" panose="02020603050405020304" pitchFamily="18" charset="0"/>
                          <a:cs typeface="Times New Roman" panose="02020603050405020304" pitchFamily="18" charset="0"/>
                        </a:rPr>
                        <a:t>local host name and address.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420449"/>
                  </a:ext>
                </a:extLst>
              </a:tr>
              <a:tr h="544540">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public String </a:t>
                      </a:r>
                      <a:r>
                        <a:rPr lang="en-IN" sz="1600" b="1" dirty="0" err="1">
                          <a:solidFill>
                            <a:schemeClr val="tx1"/>
                          </a:solidFill>
                          <a:effectLst/>
                          <a:latin typeface="Times New Roman" panose="02020603050405020304" pitchFamily="18" charset="0"/>
                          <a:cs typeface="Times New Roman" panose="02020603050405020304" pitchFamily="18" charset="0"/>
                        </a:rPr>
                        <a:t>getHostName</a:t>
                      </a:r>
                      <a:r>
                        <a:rPr lang="en-IN" sz="1600" b="1" dirty="0">
                          <a:solidFill>
                            <a:schemeClr val="tx1"/>
                          </a:solidFill>
                          <a:effectLst/>
                          <a:latin typeface="Times New Roman" panose="02020603050405020304" pitchFamily="18" charset="0"/>
                          <a:cs typeface="Times New Roman" panose="02020603050405020304" pitchFamily="18"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it returns the </a:t>
                      </a:r>
                      <a:r>
                        <a:rPr lang="en-IN" sz="1600" b="1" dirty="0">
                          <a:solidFill>
                            <a:schemeClr val="tx1"/>
                          </a:solidFill>
                          <a:effectLst/>
                          <a:latin typeface="Times New Roman" panose="02020603050405020304" pitchFamily="18" charset="0"/>
                          <a:cs typeface="Times New Roman" panose="02020603050405020304" pitchFamily="18" charset="0"/>
                        </a:rPr>
                        <a:t>host name of the IP address</a:t>
                      </a:r>
                      <a:r>
                        <a:rPr lang="en-IN" sz="1600" dirty="0">
                          <a:solidFill>
                            <a:schemeClr val="tx1"/>
                          </a:solidFill>
                          <a:effectLst/>
                          <a:latin typeface="Times New Roman" panose="02020603050405020304" pitchFamily="18" charset="0"/>
                          <a:cs typeface="Times New Roman" panose="02020603050405020304" pitchFamily="18"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9145978"/>
                  </a:ext>
                </a:extLst>
              </a:tr>
              <a:tr h="544540">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public String </a:t>
                      </a:r>
                      <a:r>
                        <a:rPr lang="en-IN" sz="1600" b="1" dirty="0" err="1">
                          <a:solidFill>
                            <a:schemeClr val="tx1"/>
                          </a:solidFill>
                          <a:effectLst/>
                          <a:latin typeface="Times New Roman" panose="02020603050405020304" pitchFamily="18" charset="0"/>
                          <a:cs typeface="Times New Roman" panose="02020603050405020304" pitchFamily="18" charset="0"/>
                        </a:rPr>
                        <a:t>getHostAddress</a:t>
                      </a:r>
                      <a:r>
                        <a:rPr lang="en-IN" sz="1600" b="1" dirty="0">
                          <a:solidFill>
                            <a:schemeClr val="tx1"/>
                          </a:solidFill>
                          <a:effectLst/>
                          <a:latin typeface="Times New Roman" panose="02020603050405020304" pitchFamily="18" charset="0"/>
                          <a:cs typeface="Times New Roman" panose="02020603050405020304" pitchFamily="18"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600" dirty="0">
                          <a:solidFill>
                            <a:schemeClr val="tx1"/>
                          </a:solidFill>
                          <a:effectLst/>
                          <a:latin typeface="Times New Roman" panose="02020603050405020304" pitchFamily="18" charset="0"/>
                          <a:cs typeface="Times New Roman" panose="02020603050405020304" pitchFamily="18" charset="0"/>
                        </a:rPr>
                        <a:t>it returns the </a:t>
                      </a:r>
                      <a:r>
                        <a:rPr lang="en-IN" sz="1600" b="1" dirty="0">
                          <a:solidFill>
                            <a:schemeClr val="tx1"/>
                          </a:solidFill>
                          <a:effectLst/>
                          <a:latin typeface="Times New Roman" panose="02020603050405020304" pitchFamily="18" charset="0"/>
                          <a:cs typeface="Times New Roman" panose="02020603050405020304" pitchFamily="18" charset="0"/>
                        </a:rPr>
                        <a:t>IP address in string format.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2776018"/>
                  </a:ext>
                </a:extLst>
              </a:tr>
            </a:tbl>
          </a:graphicData>
        </a:graphic>
      </p:graphicFrame>
    </p:spTree>
    <p:extLst>
      <p:ext uri="{BB962C8B-B14F-4D97-AF65-F5344CB8AC3E}">
        <p14:creationId xmlns:p14="http://schemas.microsoft.com/office/powerpoint/2010/main" val="656238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25C3-64C7-442B-A86D-61A9C394A183}"/>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NETWORKING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4E6F9778-4B9D-4667-8A6C-3C80847A293B}"/>
              </a:ext>
            </a:extLst>
          </p:cNvPr>
          <p:cNvSpPr>
            <a:spLocks noGrp="1"/>
          </p:cNvSpPr>
          <p:nvPr>
            <p:ph idx="1"/>
          </p:nvPr>
        </p:nvSpPr>
        <p:spPr>
          <a:xfrm>
            <a:off x="838200" y="1438860"/>
            <a:ext cx="10515600" cy="5419140"/>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java.net.*;</a:t>
            </a:r>
          </a:p>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nw</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throws </a:t>
            </a:r>
            <a:r>
              <a:rPr lang="en-IN" sz="2000" dirty="0" err="1">
                <a:latin typeface="Times New Roman" panose="02020603050405020304" pitchFamily="18" charset="0"/>
                <a:cs typeface="Times New Roman" panose="02020603050405020304" pitchFamily="18" charset="0"/>
              </a:rPr>
              <a:t>UnknownHostException</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InetAddress</a:t>
            </a:r>
            <a:r>
              <a:rPr lang="en-IN" sz="2000" dirty="0">
                <a:latin typeface="Times New Roman" panose="02020603050405020304" pitchFamily="18" charset="0"/>
                <a:cs typeface="Times New Roman" panose="02020603050405020304" pitchFamily="18" charset="0"/>
              </a:rPr>
              <a:t> ad = </a:t>
            </a:r>
            <a:r>
              <a:rPr lang="en-IN" sz="2000" dirty="0" err="1">
                <a:latin typeface="Times New Roman" panose="02020603050405020304" pitchFamily="18" charset="0"/>
                <a:cs typeface="Times New Roman" panose="02020603050405020304" pitchFamily="18" charset="0"/>
              </a:rPr>
              <a:t>InetAddress.getLocalHost</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(ad);</a:t>
            </a:r>
          </a:p>
          <a:p>
            <a:pPr marL="0" indent="0" algn="just">
              <a:buNone/>
            </a:pPr>
            <a:r>
              <a:rPr lang="en-IN" sz="2000" dirty="0">
                <a:latin typeface="Times New Roman" panose="02020603050405020304" pitchFamily="18" charset="0"/>
                <a:cs typeface="Times New Roman" panose="02020603050405020304" pitchFamily="18" charset="0"/>
              </a:rPr>
              <a:t>        ad = </a:t>
            </a:r>
            <a:r>
              <a:rPr lang="en-IN" sz="2000" dirty="0" err="1">
                <a:latin typeface="Times New Roman" panose="02020603050405020304" pitchFamily="18" charset="0"/>
                <a:cs typeface="Times New Roman" panose="02020603050405020304" pitchFamily="18" charset="0"/>
              </a:rPr>
              <a:t>InetAddress.getByName</a:t>
            </a:r>
            <a:r>
              <a:rPr lang="en-IN" sz="2000" dirty="0">
                <a:latin typeface="Times New Roman" panose="02020603050405020304" pitchFamily="18" charset="0"/>
                <a:cs typeface="Times New Roman" panose="02020603050405020304" pitchFamily="18" charset="0"/>
              </a:rPr>
              <a:t>("www.yahoo.com");</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(ad);</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InetAddress</a:t>
            </a:r>
            <a:r>
              <a:rPr lang="en-IN" sz="2000" dirty="0">
                <a:latin typeface="Times New Roman" panose="02020603050405020304" pitchFamily="18" charset="0"/>
                <a:cs typeface="Times New Roman" panose="02020603050405020304" pitchFamily="18" charset="0"/>
              </a:rPr>
              <a:t> a[] = </a:t>
            </a:r>
            <a:r>
              <a:rPr lang="en-IN" sz="2000" dirty="0" err="1">
                <a:latin typeface="Times New Roman" panose="02020603050405020304" pitchFamily="18" charset="0"/>
                <a:cs typeface="Times New Roman" panose="02020603050405020304" pitchFamily="18" charset="0"/>
              </a:rPr>
              <a:t>InetAddress.getAllByName</a:t>
            </a:r>
            <a:r>
              <a:rPr lang="en-IN" sz="2000" dirty="0">
                <a:latin typeface="Times New Roman" panose="02020603050405020304" pitchFamily="18" charset="0"/>
                <a:cs typeface="Times New Roman" panose="02020603050405020304" pitchFamily="18" charset="0"/>
              </a:rPr>
              <a:t>("www.yahoo.com");</a:t>
            </a:r>
          </a:p>
          <a:p>
            <a:pPr marL="0" indent="0" algn="just">
              <a:buNone/>
            </a:pPr>
            <a:r>
              <a:rPr lang="en-IN" sz="2000" dirty="0">
                <a:latin typeface="Times New Roman" panose="02020603050405020304" pitchFamily="18" charset="0"/>
                <a:cs typeface="Times New Roman" panose="02020603050405020304" pitchFamily="18" charset="0"/>
              </a:rPr>
              <a:t>        for (int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&lt;</a:t>
            </a:r>
            <a:r>
              <a:rPr lang="en-IN" sz="2000" dirty="0" err="1">
                <a:latin typeface="Times New Roman" panose="02020603050405020304" pitchFamily="18" charset="0"/>
                <a:cs typeface="Times New Roman" panose="02020603050405020304" pitchFamily="18" charset="0"/>
              </a:rPr>
              <a:t>a.length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9318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800-FA10-403C-87FF-FF1CA44B0863}"/>
              </a:ext>
            </a:extLst>
          </p:cNvPr>
          <p:cNvSpPr>
            <a:spLocks noGrp="1"/>
          </p:cNvSpPr>
          <p:nvPr>
            <p:ph type="title"/>
          </p:nvPr>
        </p:nvSpPr>
        <p:spPr>
          <a:xfrm>
            <a:off x="838200" y="365126"/>
            <a:ext cx="10515600" cy="933588"/>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CHOOSING an ISP</a:t>
            </a:r>
            <a:endParaRPr lang="en-IN" sz="4000" b="1" dirty="0"/>
          </a:p>
        </p:txBody>
      </p:sp>
      <p:sp>
        <p:nvSpPr>
          <p:cNvPr id="3" name="Content Placeholder 2">
            <a:extLst>
              <a:ext uri="{FF2B5EF4-FFF2-40B4-BE49-F238E27FC236}">
                <a16:creationId xmlns:a16="http://schemas.microsoft.com/office/drawing/2014/main" id="{932D6702-9ED4-4B0E-9E6A-D29A0317E976}"/>
              </a:ext>
            </a:extLst>
          </p:cNvPr>
          <p:cNvSpPr>
            <a:spLocks noGrp="1"/>
          </p:cNvSpPr>
          <p:nvPr>
            <p:ph idx="1"/>
          </p:nvPr>
        </p:nvSpPr>
        <p:spPr>
          <a:xfrm>
            <a:off x="639416" y="934778"/>
            <a:ext cx="10118035" cy="5558096"/>
          </a:xfrm>
        </p:spPr>
        <p:txBody>
          <a:bodyPr>
            <a:normAutofit/>
          </a:bodyPr>
          <a:lstStyle/>
          <a:p>
            <a:pPr marL="0" indent="0" algn="just">
              <a:buNone/>
            </a:pPr>
            <a:r>
              <a:rPr lang="en-IN" sz="2000" b="0" i="0" u="none" strike="noStrike" baseline="0" dirty="0">
                <a:latin typeface="Times New Roman" panose="02020603050405020304" pitchFamily="18" charset="0"/>
                <a:cs typeface="Times New Roman" panose="02020603050405020304" pitchFamily="18" charset="0"/>
              </a:rPr>
              <a:t>To connect to the Internet by using a dial-up phone line, high-speed phone line, or leased line, we first need to choose an ISP. (If </a:t>
            </a:r>
            <a:r>
              <a:rPr lang="en-IN" sz="2000" dirty="0">
                <a:latin typeface="Times New Roman" panose="02020603050405020304" pitchFamily="18" charset="0"/>
                <a:cs typeface="Times New Roman" panose="02020603050405020304" pitchFamily="18" charset="0"/>
              </a:rPr>
              <a:t>we</a:t>
            </a:r>
            <a:r>
              <a:rPr lang="en-IN" sz="2000" b="0" i="0" u="none" strike="noStrike" baseline="0" dirty="0">
                <a:latin typeface="Times New Roman" panose="02020603050405020304" pitchFamily="18" charset="0"/>
                <a:cs typeface="Times New Roman" panose="02020603050405020304" pitchFamily="18" charset="0"/>
              </a:rPr>
              <a:t> connect via cable, our cable company serves as  ISP. If </a:t>
            </a:r>
            <a:r>
              <a:rPr lang="en-IN" sz="2000" dirty="0">
                <a:latin typeface="Times New Roman" panose="02020603050405020304" pitchFamily="18" charset="0"/>
                <a:cs typeface="Times New Roman" panose="02020603050405020304" pitchFamily="18" charset="0"/>
              </a:rPr>
              <a:t>we</a:t>
            </a:r>
            <a:r>
              <a:rPr lang="en-IN" sz="2000" b="0" i="0" u="none" strike="noStrike" baseline="0" dirty="0">
                <a:latin typeface="Times New Roman" panose="02020603050405020304" pitchFamily="18" charset="0"/>
                <a:cs typeface="Times New Roman" panose="02020603050405020304" pitchFamily="18" charset="0"/>
              </a:rPr>
              <a:t> use WebTV, we can use WebTV as our ISP or choose a different ISP.)</a:t>
            </a:r>
          </a:p>
          <a:p>
            <a:pPr marL="0" indent="0" algn="just">
              <a:buNone/>
            </a:pPr>
            <a:endParaRPr lang="en-IN" sz="2000" b="1"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IN" sz="2000" b="1" u="none" strike="noStrike" baseline="0" dirty="0">
                <a:solidFill>
                  <a:srgbClr val="000000"/>
                </a:solidFill>
                <a:latin typeface="Times New Roman" panose="02020603050405020304" pitchFamily="18" charset="0"/>
                <a:cs typeface="Times New Roman" panose="02020603050405020304" pitchFamily="18" charset="0"/>
              </a:rPr>
              <a:t>ISP Features</a:t>
            </a:r>
          </a:p>
          <a:p>
            <a:pPr marL="0" indent="0" algn="just">
              <a:buNone/>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To choose an ISP, consider the following factors:</a:t>
            </a:r>
          </a:p>
          <a:p>
            <a:pPr algn="just">
              <a:buFont typeface="Wingdings" panose="05000000000000000000" pitchFamily="2" charset="2"/>
              <a:buChar char="Ø"/>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000" b="1" i="0" u="none" strike="noStrike" baseline="0" dirty="0">
                <a:solidFill>
                  <a:srgbClr val="000000"/>
                </a:solidFill>
                <a:latin typeface="Times New Roman" panose="02020603050405020304" pitchFamily="18" charset="0"/>
                <a:cs typeface="Times New Roman" panose="02020603050405020304" pitchFamily="18" charset="0"/>
              </a:rPr>
              <a:t>Local phone number</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u="none" strike="noStrike" baseline="0" dirty="0">
                <a:solidFill>
                  <a:srgbClr val="000000"/>
                </a:solidFill>
                <a:latin typeface="Times New Roman" panose="02020603050405020304" pitchFamily="18" charset="0"/>
                <a:cs typeface="Times New Roman" panose="02020603050405020304" pitchFamily="18" charset="0"/>
              </a:rPr>
              <a:t>Price </a:t>
            </a:r>
          </a:p>
          <a:p>
            <a:pPr algn="just">
              <a:buFont typeface="Wingdings" panose="05000000000000000000" pitchFamily="2" charset="2"/>
              <a:buChar char="Ø"/>
            </a:pPr>
            <a:r>
              <a:rPr lang="en-IN" sz="2000" b="1" i="0" u="none" strike="noStrike" baseline="0" dirty="0">
                <a:solidFill>
                  <a:srgbClr val="000000"/>
                </a:solidFill>
                <a:latin typeface="Times New Roman" panose="02020603050405020304" pitchFamily="18" charset="0"/>
                <a:cs typeface="Times New Roman" panose="02020603050405020304" pitchFamily="18" charset="0"/>
              </a:rPr>
              <a:t>Software </a:t>
            </a:r>
          </a:p>
          <a:p>
            <a:pPr algn="just">
              <a:buFont typeface="Wingdings" panose="05000000000000000000" pitchFamily="2" charset="2"/>
              <a:buChar char="Ø"/>
            </a:pPr>
            <a:r>
              <a:rPr lang="en-IN" sz="2000" b="1" i="0" u="none" strike="noStrike" baseline="0" dirty="0">
                <a:solidFill>
                  <a:srgbClr val="000000"/>
                </a:solidFill>
                <a:latin typeface="Times New Roman" panose="02020603050405020304" pitchFamily="18" charset="0"/>
                <a:cs typeface="Times New Roman" panose="02020603050405020304" pitchFamily="18" charset="0"/>
              </a:rPr>
              <a:t>Support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u="none" strike="noStrike" baseline="0" dirty="0">
                <a:solidFill>
                  <a:srgbClr val="000000"/>
                </a:solidFill>
                <a:latin typeface="Times New Roman" panose="02020603050405020304" pitchFamily="18" charset="0"/>
                <a:cs typeface="Times New Roman" panose="02020603050405020304" pitchFamily="18" charset="0"/>
              </a:rPr>
              <a:t>Speed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000" b="1" i="0" u="none" strike="noStrike" baseline="0" dirty="0">
                <a:solidFill>
                  <a:srgbClr val="000000"/>
                </a:solidFill>
                <a:latin typeface="Times New Roman" panose="02020603050405020304" pitchFamily="18" charset="0"/>
                <a:cs typeface="Times New Roman" panose="02020603050405020304" pitchFamily="18" charset="0"/>
              </a:rPr>
              <a:t>Accessibility</a:t>
            </a:r>
          </a:p>
          <a:p>
            <a:pPr marL="0" indent="0" algn="l">
              <a:buNone/>
            </a:pP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906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243-242C-4159-86A0-43D979F66472}"/>
              </a:ext>
            </a:extLst>
          </p:cNvPr>
          <p:cNvSpPr>
            <a:spLocks noGrp="1"/>
          </p:cNvSpPr>
          <p:nvPr>
            <p:ph type="title"/>
          </p:nvPr>
        </p:nvSpPr>
        <p:spPr>
          <a:xfrm>
            <a:off x="838200" y="-217970"/>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EVENT HANDLING</a:t>
            </a:r>
            <a:endParaRPr lang="en-IN" sz="4000" b="1" dirty="0"/>
          </a:p>
        </p:txBody>
      </p:sp>
      <p:sp>
        <p:nvSpPr>
          <p:cNvPr id="3" name="Content Placeholder 2">
            <a:extLst>
              <a:ext uri="{FF2B5EF4-FFF2-40B4-BE49-F238E27FC236}">
                <a16:creationId xmlns:a16="http://schemas.microsoft.com/office/drawing/2014/main" id="{4953FFA8-9530-4D95-AE55-30D9E7258B8B}"/>
              </a:ext>
            </a:extLst>
          </p:cNvPr>
          <p:cNvSpPr>
            <a:spLocks noGrp="1"/>
          </p:cNvSpPr>
          <p:nvPr>
            <p:ph idx="1"/>
          </p:nvPr>
        </p:nvSpPr>
        <p:spPr>
          <a:xfrm>
            <a:off x="718930" y="656982"/>
            <a:ext cx="10515600" cy="6088375"/>
          </a:xfrm>
        </p:spPr>
        <p:txBody>
          <a:bodyPr>
            <a:normAutofit/>
          </a:bodyPr>
          <a:lstStyle/>
          <a:p>
            <a:pPr marL="0" indent="0" algn="just">
              <a:buNone/>
            </a:pPr>
            <a:r>
              <a:rPr lang="en-IN" sz="2000" b="1" i="0" dirty="0">
                <a:solidFill>
                  <a:srgbClr val="000000"/>
                </a:solidFill>
                <a:effectLst/>
                <a:latin typeface="Times New Roman" panose="02020603050405020304" pitchFamily="18" charset="0"/>
                <a:cs typeface="Times New Roman" panose="02020603050405020304" pitchFamily="18" charset="0"/>
              </a:rPr>
              <a:t>Changing the state of an object </a:t>
            </a:r>
            <a:r>
              <a:rPr lang="en-IN" sz="2000" b="0" i="0" dirty="0">
                <a:solidFill>
                  <a:srgbClr val="000000"/>
                </a:solidFill>
                <a:effectLst/>
                <a:latin typeface="Times New Roman" panose="02020603050405020304" pitchFamily="18" charset="0"/>
                <a:cs typeface="Times New Roman" panose="02020603050405020304" pitchFamily="18" charset="0"/>
              </a:rPr>
              <a:t>is known as an </a:t>
            </a:r>
            <a:r>
              <a:rPr lang="en-IN" sz="2000" b="1" i="0" dirty="0">
                <a:solidFill>
                  <a:srgbClr val="000000"/>
                </a:solidFill>
                <a:effectLst/>
                <a:latin typeface="Times New Roman" panose="02020603050405020304" pitchFamily="18" charset="0"/>
                <a:cs typeface="Times New Roman" panose="02020603050405020304" pitchFamily="18" charset="0"/>
              </a:rPr>
              <a:t>event.</a:t>
            </a:r>
            <a:r>
              <a:rPr lang="en-IN" sz="2000" b="0" i="0" dirty="0">
                <a:solidFill>
                  <a:srgbClr val="000000"/>
                </a:solidFill>
                <a:effectLst/>
                <a:latin typeface="Times New Roman" panose="02020603050405020304" pitchFamily="18" charset="0"/>
                <a:cs typeface="Times New Roman" panose="02020603050405020304" pitchFamily="18" charset="0"/>
              </a:rPr>
              <a:t> For example, </a:t>
            </a:r>
            <a:r>
              <a:rPr lang="en-IN" sz="2000" b="1" i="0" dirty="0">
                <a:solidFill>
                  <a:srgbClr val="000000"/>
                </a:solidFill>
                <a:effectLst/>
                <a:latin typeface="Times New Roman" panose="02020603050405020304" pitchFamily="18" charset="0"/>
                <a:cs typeface="Times New Roman" panose="02020603050405020304" pitchFamily="18" charset="0"/>
              </a:rPr>
              <a:t>click on button, dragging mouse etc.</a:t>
            </a:r>
            <a:r>
              <a:rPr lang="en-IN" sz="2000" b="0" i="0" dirty="0">
                <a:solidFill>
                  <a:srgbClr val="000000"/>
                </a:solidFill>
                <a:effectLst/>
                <a:latin typeface="Times New Roman" panose="02020603050405020304" pitchFamily="18" charset="0"/>
                <a:cs typeface="Times New Roman" panose="02020603050405020304" pitchFamily="18" charset="0"/>
              </a:rPr>
              <a:t> The </a:t>
            </a:r>
            <a:r>
              <a:rPr lang="en-IN" sz="2000" b="1" i="0" dirty="0" err="1">
                <a:solidFill>
                  <a:srgbClr val="000000"/>
                </a:solidFill>
                <a:effectLst/>
                <a:latin typeface="Times New Roman" panose="02020603050405020304" pitchFamily="18" charset="0"/>
                <a:cs typeface="Times New Roman" panose="02020603050405020304" pitchFamily="18" charset="0"/>
              </a:rPr>
              <a:t>java.awt.event</a:t>
            </a:r>
            <a:r>
              <a:rPr lang="en-IN" sz="2000" b="1" i="0" dirty="0">
                <a:solidFill>
                  <a:srgbClr val="000000"/>
                </a:solidFill>
                <a:effectLst/>
                <a:latin typeface="Times New Roman" panose="02020603050405020304" pitchFamily="18" charset="0"/>
                <a:cs typeface="Times New Roman" panose="02020603050405020304" pitchFamily="18" charset="0"/>
              </a:rPr>
              <a:t> package </a:t>
            </a:r>
            <a:r>
              <a:rPr lang="en-IN" sz="2000" b="0" i="0" dirty="0">
                <a:solidFill>
                  <a:srgbClr val="000000"/>
                </a:solidFill>
                <a:effectLst/>
                <a:latin typeface="Times New Roman" panose="02020603050405020304" pitchFamily="18" charset="0"/>
                <a:cs typeface="Times New Roman" panose="02020603050405020304" pitchFamily="18" charset="0"/>
              </a:rPr>
              <a:t>provides many </a:t>
            </a:r>
            <a:r>
              <a:rPr lang="en-IN" sz="2000" b="1" i="0" dirty="0">
                <a:solidFill>
                  <a:srgbClr val="000000"/>
                </a:solidFill>
                <a:effectLst/>
                <a:latin typeface="Times New Roman" panose="02020603050405020304" pitchFamily="18" charset="0"/>
                <a:cs typeface="Times New Roman" panose="02020603050405020304" pitchFamily="18" charset="0"/>
              </a:rPr>
              <a:t>event classes and Listener interfaces </a:t>
            </a:r>
            <a:r>
              <a:rPr lang="en-IN" sz="2000" b="0" i="0" dirty="0">
                <a:solidFill>
                  <a:srgbClr val="000000"/>
                </a:solidFill>
                <a:effectLst/>
                <a:latin typeface="Times New Roman" panose="02020603050405020304" pitchFamily="18" charset="0"/>
                <a:cs typeface="Times New Roman" panose="02020603050405020304" pitchFamily="18" charset="0"/>
              </a:rPr>
              <a:t>for event handling.</a:t>
            </a:r>
          </a:p>
          <a:p>
            <a:pPr marL="0" indent="0" algn="just">
              <a:buNone/>
            </a:pPr>
            <a:endParaRPr lang="en-IN"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50F2C7E-1FAE-461B-8502-A9CA31B0337B}"/>
              </a:ext>
            </a:extLst>
          </p:cNvPr>
          <p:cNvGraphicFramePr>
            <a:graphicFrameLocks noGrp="1"/>
          </p:cNvGraphicFramePr>
          <p:nvPr>
            <p:extLst>
              <p:ext uri="{D42A27DB-BD31-4B8C-83A1-F6EECF244321}">
                <p14:modId xmlns:p14="http://schemas.microsoft.com/office/powerpoint/2010/main" val="4058788888"/>
              </p:ext>
            </p:extLst>
          </p:nvPr>
        </p:nvGraphicFramePr>
        <p:xfrm>
          <a:off x="957470" y="1982545"/>
          <a:ext cx="6755295" cy="4213815"/>
        </p:xfrm>
        <a:graphic>
          <a:graphicData uri="http://schemas.openxmlformats.org/drawingml/2006/table">
            <a:tbl>
              <a:tblPr/>
              <a:tblGrid>
                <a:gridCol w="1724961">
                  <a:extLst>
                    <a:ext uri="{9D8B030D-6E8A-4147-A177-3AD203B41FA5}">
                      <a16:colId xmlns:a16="http://schemas.microsoft.com/office/drawing/2014/main" val="1924680625"/>
                    </a:ext>
                  </a:extLst>
                </a:gridCol>
                <a:gridCol w="5030334">
                  <a:extLst>
                    <a:ext uri="{9D8B030D-6E8A-4147-A177-3AD203B41FA5}">
                      <a16:colId xmlns:a16="http://schemas.microsoft.com/office/drawing/2014/main" val="3786362920"/>
                    </a:ext>
                  </a:extLst>
                </a:gridCol>
              </a:tblGrid>
              <a:tr h="406775">
                <a:tc>
                  <a:txBody>
                    <a:bodyPr/>
                    <a:lstStyle/>
                    <a:p>
                      <a:pPr algn="l" fontAlgn="t"/>
                      <a:r>
                        <a:rPr lang="en-IN" sz="1400" b="1" dirty="0">
                          <a:solidFill>
                            <a:srgbClr val="000000"/>
                          </a:solidFill>
                          <a:effectLst/>
                          <a:latin typeface="Times New Roman" panose="02020603050405020304" pitchFamily="18" charset="0"/>
                          <a:cs typeface="Times New Roman" panose="02020603050405020304" pitchFamily="18" charset="0"/>
                        </a:rPr>
                        <a:t>EVENT CLASSES</a:t>
                      </a:r>
                    </a:p>
                  </a:txBody>
                  <a:tcPr marL="90905" marR="90905" marT="90905" marB="9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IN" sz="1400" b="1" dirty="0">
                          <a:solidFill>
                            <a:srgbClr val="000000"/>
                          </a:solidFill>
                          <a:effectLst/>
                          <a:latin typeface="Times New Roman" panose="02020603050405020304" pitchFamily="18" charset="0"/>
                          <a:cs typeface="Times New Roman" panose="02020603050405020304" pitchFamily="18" charset="0"/>
                        </a:rPr>
                        <a:t>LISTENER INTERFACES</a:t>
                      </a:r>
                    </a:p>
                  </a:txBody>
                  <a:tcPr marL="90905" marR="90905" marT="90905" marB="909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5866234"/>
                  </a:ext>
                </a:extLst>
              </a:tr>
              <a:tr h="322316">
                <a:tc>
                  <a:txBody>
                    <a:bodyPr/>
                    <a:lstStyle/>
                    <a:p>
                      <a:pPr algn="l" fontAlgn="t"/>
                      <a:r>
                        <a:rPr lang="en-IN" sz="1400" b="1" dirty="0" err="1">
                          <a:solidFill>
                            <a:srgbClr val="000000"/>
                          </a:solidFill>
                          <a:effectLst/>
                          <a:latin typeface="Times New Roman" panose="02020603050405020304" pitchFamily="18" charset="0"/>
                          <a:cs typeface="Times New Roman" panose="02020603050405020304" pitchFamily="18" charset="0"/>
                        </a:rPr>
                        <a:t>ActionEvent</a:t>
                      </a:r>
                      <a:endParaRPr lang="en-IN" sz="1400" b="1"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b="1" dirty="0">
                          <a:solidFill>
                            <a:srgbClr val="000000"/>
                          </a:solidFill>
                          <a:effectLst/>
                          <a:latin typeface="Times New Roman" panose="02020603050405020304" pitchFamily="18" charset="0"/>
                          <a:cs typeface="Times New Roman" panose="02020603050405020304" pitchFamily="18" charset="0"/>
                        </a:rPr>
                        <a:t>ActionListener</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970815"/>
                  </a:ext>
                </a:extLst>
              </a:tr>
              <a:tr h="322316">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MouseEvent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MouseListener</a:t>
                      </a:r>
                      <a:r>
                        <a:rPr lang="en-IN" sz="1400" dirty="0">
                          <a:solidFill>
                            <a:srgbClr val="000000"/>
                          </a:solidFill>
                          <a:effectLst/>
                          <a:latin typeface="Times New Roman" panose="02020603050405020304" pitchFamily="18" charset="0"/>
                          <a:cs typeface="Times New Roman" panose="02020603050405020304" pitchFamily="18" charset="0"/>
                        </a:rPr>
                        <a:t> and </a:t>
                      </a:r>
                      <a:r>
                        <a:rPr lang="en-IN" sz="1400" dirty="0" err="1">
                          <a:solidFill>
                            <a:srgbClr val="000000"/>
                          </a:solidFill>
                          <a:effectLst/>
                          <a:latin typeface="Times New Roman" panose="02020603050405020304" pitchFamily="18" charset="0"/>
                          <a:cs typeface="Times New Roman" panose="02020603050405020304" pitchFamily="18" charset="0"/>
                        </a:rPr>
                        <a:t>MouseMotionListener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7849394"/>
                  </a:ext>
                </a:extLst>
              </a:tr>
              <a:tr h="366266">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MouseWheelEvent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MouseWheelListener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936910"/>
                  </a:ext>
                </a:extLst>
              </a:tr>
              <a:tr h="32231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KeyEvent</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KeyListener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985581"/>
                  </a:ext>
                </a:extLst>
              </a:tr>
              <a:tr h="32231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ItemEvent</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ItemListener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071123"/>
                  </a:ext>
                </a:extLst>
              </a:tr>
              <a:tr h="32231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TextEvent</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TextListener</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0894524"/>
                  </a:ext>
                </a:extLst>
              </a:tr>
              <a:tr h="36626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AdjustmentEvent</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AdjustmentListener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1965176"/>
                  </a:ext>
                </a:extLst>
              </a:tr>
              <a:tr h="32231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WindowEvent</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WindowListener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5301007"/>
                  </a:ext>
                </a:extLst>
              </a:tr>
              <a:tr h="36626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ComponentEvent</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ComponentListener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0173040"/>
                  </a:ext>
                </a:extLst>
              </a:tr>
              <a:tr h="366266">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ContainerEvent</a:t>
                      </a: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ContainerListener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1672443"/>
                  </a:ext>
                </a:extLst>
              </a:tr>
              <a:tr h="322316">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FocusEvent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IN" sz="1400" dirty="0" err="1">
                          <a:solidFill>
                            <a:srgbClr val="000000"/>
                          </a:solidFill>
                          <a:effectLst/>
                          <a:latin typeface="Times New Roman" panose="02020603050405020304" pitchFamily="18" charset="0"/>
                          <a:cs typeface="Times New Roman" panose="02020603050405020304" pitchFamily="18" charset="0"/>
                        </a:rPr>
                        <a:t>FocusListener</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60604" marR="60604" marT="60604" marB="606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925721"/>
                  </a:ext>
                </a:extLst>
              </a:tr>
            </a:tbl>
          </a:graphicData>
        </a:graphic>
      </p:graphicFrame>
    </p:spTree>
    <p:extLst>
      <p:ext uri="{BB962C8B-B14F-4D97-AF65-F5344CB8AC3E}">
        <p14:creationId xmlns:p14="http://schemas.microsoft.com/office/powerpoint/2010/main" val="2624397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243-242C-4159-86A0-43D979F66472}"/>
              </a:ext>
            </a:extLst>
          </p:cNvPr>
          <p:cNvSpPr>
            <a:spLocks noGrp="1"/>
          </p:cNvSpPr>
          <p:nvPr>
            <p:ph type="title"/>
          </p:nvPr>
        </p:nvSpPr>
        <p:spPr>
          <a:xfrm>
            <a:off x="718930" y="-217970"/>
            <a:ext cx="1063487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EVENT HANDLING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4953FFA8-9530-4D95-AE55-30D9E7258B8B}"/>
              </a:ext>
            </a:extLst>
          </p:cNvPr>
          <p:cNvSpPr>
            <a:spLocks noGrp="1"/>
          </p:cNvSpPr>
          <p:nvPr>
            <p:ph idx="1"/>
          </p:nvPr>
        </p:nvSpPr>
        <p:spPr>
          <a:xfrm>
            <a:off x="718930" y="656982"/>
            <a:ext cx="10515600" cy="6088375"/>
          </a:xfrm>
        </p:spPr>
        <p:txBody>
          <a:bodyPr>
            <a:normAutofit fontScale="25000" lnSpcReduction="20000"/>
          </a:bodyPr>
          <a:lstStyle/>
          <a:p>
            <a:pPr marL="0" indent="0">
              <a:buNone/>
            </a:pPr>
            <a:r>
              <a:rPr lang="en-IN" sz="8000" dirty="0">
                <a:latin typeface="Times New Roman" panose="02020603050405020304" pitchFamily="18" charset="0"/>
                <a:cs typeface="Times New Roman" panose="02020603050405020304" pitchFamily="18" charset="0"/>
              </a:rPr>
              <a:t>import </a:t>
            </a:r>
            <a:r>
              <a:rPr lang="en-IN" sz="8000" dirty="0" err="1">
                <a:latin typeface="Times New Roman" panose="02020603050405020304" pitchFamily="18" charset="0"/>
                <a:cs typeface="Times New Roman" panose="02020603050405020304" pitchFamily="18" charset="0"/>
              </a:rPr>
              <a:t>java.awt</a:t>
            </a: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import </a:t>
            </a:r>
            <a:r>
              <a:rPr lang="en-IN" sz="8000" dirty="0" err="1">
                <a:latin typeface="Times New Roman" panose="02020603050405020304" pitchFamily="18" charset="0"/>
                <a:cs typeface="Times New Roman" panose="02020603050405020304" pitchFamily="18" charset="0"/>
              </a:rPr>
              <a:t>java.awt.event</a:t>
            </a: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public class </a:t>
            </a:r>
            <a:r>
              <a:rPr lang="en-IN" sz="8000" dirty="0" err="1">
                <a:latin typeface="Times New Roman" panose="02020603050405020304" pitchFamily="18" charset="0"/>
                <a:cs typeface="Times New Roman" panose="02020603050405020304" pitchFamily="18" charset="0"/>
              </a:rPr>
              <a:t>evh</a:t>
            </a:r>
            <a:endParaRPr lang="en-IN" sz="8000" dirty="0">
              <a:latin typeface="Times New Roman" panose="02020603050405020304" pitchFamily="18" charset="0"/>
              <a:cs typeface="Times New Roman" panose="02020603050405020304" pitchFamily="18" charset="0"/>
            </a:endParaRPr>
          </a:p>
          <a:p>
            <a:pPr marL="0" indent="0" algn="just">
              <a:buNone/>
            </a:pPr>
            <a:r>
              <a:rPr lang="en-IN" sz="8000" dirty="0">
                <a:latin typeface="Times New Roman" panose="02020603050405020304" pitchFamily="18" charset="0"/>
                <a:cs typeface="Times New Roman" panose="02020603050405020304" pitchFamily="18" charset="0"/>
              </a:rPr>
              <a:t>{   public static void main(String </a:t>
            </a:r>
            <a:r>
              <a:rPr lang="en-IN" sz="8000" dirty="0" err="1">
                <a:latin typeface="Times New Roman" panose="02020603050405020304" pitchFamily="18" charset="0"/>
                <a:cs typeface="Times New Roman" panose="02020603050405020304" pitchFamily="18" charset="0"/>
              </a:rPr>
              <a:t>args</a:t>
            </a:r>
            <a:r>
              <a:rPr lang="en-IN" sz="8000" dirty="0">
                <a:latin typeface="Times New Roman" panose="02020603050405020304" pitchFamily="18" charset="0"/>
                <a:cs typeface="Times New Roman" panose="02020603050405020304" pitchFamily="18" charset="0"/>
              </a:rPr>
              <a:t>[])</a:t>
            </a:r>
          </a:p>
          <a:p>
            <a:pPr marL="0" indent="0" algn="just">
              <a:buNone/>
            </a:pPr>
            <a:r>
              <a:rPr lang="en-IN" sz="8000" dirty="0">
                <a:latin typeface="Times New Roman" panose="02020603050405020304" pitchFamily="18" charset="0"/>
                <a:cs typeface="Times New Roman" panose="02020603050405020304" pitchFamily="18" charset="0"/>
              </a:rPr>
              <a:t> {   Frame f=new Frame();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TextField</a:t>
            </a:r>
            <a:r>
              <a:rPr lang="en-IN" sz="8000" dirty="0">
                <a:latin typeface="Times New Roman" panose="02020603050405020304" pitchFamily="18" charset="0"/>
                <a:cs typeface="Times New Roman" panose="02020603050405020304" pitchFamily="18" charset="0"/>
              </a:rPr>
              <a:t> t=new </a:t>
            </a:r>
            <a:r>
              <a:rPr lang="en-IN" sz="8000" dirty="0" err="1">
                <a:latin typeface="Times New Roman" panose="02020603050405020304" pitchFamily="18" charset="0"/>
                <a:cs typeface="Times New Roman" panose="02020603050405020304" pitchFamily="18" charset="0"/>
              </a:rPr>
              <a:t>TextField</a:t>
            </a: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t.setBounds</a:t>
            </a:r>
            <a:r>
              <a:rPr lang="en-IN" sz="8000" dirty="0">
                <a:latin typeface="Times New Roman" panose="02020603050405020304" pitchFamily="18" charset="0"/>
                <a:cs typeface="Times New Roman" panose="02020603050405020304" pitchFamily="18" charset="0"/>
              </a:rPr>
              <a:t>(50,50, 150,20); </a:t>
            </a:r>
          </a:p>
          <a:p>
            <a:pPr marL="0" indent="0" algn="just">
              <a:buNone/>
            </a:pPr>
            <a:r>
              <a:rPr lang="en-IN" sz="8000" dirty="0">
                <a:latin typeface="Times New Roman" panose="02020603050405020304" pitchFamily="18" charset="0"/>
                <a:cs typeface="Times New Roman" panose="02020603050405020304" pitchFamily="18" charset="0"/>
              </a:rPr>
              <a:t>   Button b=new Button("click me");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b.setBounds</a:t>
            </a:r>
            <a:r>
              <a:rPr lang="en-IN" sz="8000" dirty="0">
                <a:latin typeface="Times New Roman" panose="02020603050405020304" pitchFamily="18" charset="0"/>
                <a:cs typeface="Times New Roman" panose="02020603050405020304" pitchFamily="18" charset="0"/>
              </a:rPr>
              <a:t>(50,100,60,30);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b.addActionListener</a:t>
            </a:r>
            <a:r>
              <a:rPr lang="en-IN" sz="8000" dirty="0">
                <a:latin typeface="Times New Roman" panose="02020603050405020304" pitchFamily="18" charset="0"/>
                <a:cs typeface="Times New Roman" panose="02020603050405020304" pitchFamily="18" charset="0"/>
              </a:rPr>
              <a:t> ( new ActionListener() </a:t>
            </a:r>
          </a:p>
          <a:p>
            <a:pPr marL="0" indent="0" algn="just">
              <a:buNone/>
            </a:pPr>
            <a:r>
              <a:rPr lang="en-IN" sz="8000" dirty="0">
                <a:latin typeface="Times New Roman" panose="02020603050405020304" pitchFamily="18" charset="0"/>
                <a:cs typeface="Times New Roman" panose="02020603050405020304" pitchFamily="18" charset="0"/>
              </a:rPr>
              <a:t>                             { public void </a:t>
            </a:r>
            <a:r>
              <a:rPr lang="en-IN" sz="8000" dirty="0" err="1">
                <a:latin typeface="Times New Roman" panose="02020603050405020304" pitchFamily="18" charset="0"/>
                <a:cs typeface="Times New Roman" panose="02020603050405020304" pitchFamily="18" charset="0"/>
              </a:rPr>
              <a:t>actionPerformed</a:t>
            </a:r>
            <a:r>
              <a:rPr lang="en-IN" sz="8000" dirty="0">
                <a:latin typeface="Times New Roman" panose="02020603050405020304" pitchFamily="18" charset="0"/>
                <a:cs typeface="Times New Roman" panose="02020603050405020304" pitchFamily="18" charset="0"/>
              </a:rPr>
              <a:t>(</a:t>
            </a:r>
            <a:r>
              <a:rPr lang="en-IN" sz="8000" dirty="0" err="1">
                <a:latin typeface="Times New Roman" panose="02020603050405020304" pitchFamily="18" charset="0"/>
                <a:cs typeface="Times New Roman" panose="02020603050405020304" pitchFamily="18" charset="0"/>
              </a:rPr>
              <a:t>ActionEvent</a:t>
            </a:r>
            <a:r>
              <a:rPr lang="en-IN" sz="8000" dirty="0">
                <a:latin typeface="Times New Roman" panose="02020603050405020304" pitchFamily="18" charset="0"/>
                <a:cs typeface="Times New Roman" panose="02020603050405020304" pitchFamily="18" charset="0"/>
              </a:rPr>
              <a:t> e) </a:t>
            </a:r>
          </a:p>
          <a:p>
            <a:pPr marL="0" indent="0" algn="just">
              <a:buNone/>
            </a:pPr>
            <a:r>
              <a:rPr lang="en-IN" sz="8000" dirty="0">
                <a:latin typeface="Times New Roman" panose="02020603050405020304" pitchFamily="18" charset="0"/>
                <a:cs typeface="Times New Roman" panose="02020603050405020304" pitchFamily="18" charset="0"/>
              </a:rPr>
              <a:t>                                 { </a:t>
            </a:r>
            <a:r>
              <a:rPr lang="en-IN" sz="8000" dirty="0" err="1">
                <a:latin typeface="Times New Roman" panose="02020603050405020304" pitchFamily="18" charset="0"/>
                <a:cs typeface="Times New Roman" panose="02020603050405020304" pitchFamily="18" charset="0"/>
              </a:rPr>
              <a:t>t.setText</a:t>
            </a:r>
            <a:r>
              <a:rPr lang="en-IN" sz="8000" dirty="0">
                <a:latin typeface="Times New Roman" panose="02020603050405020304" pitchFamily="18" charset="0"/>
                <a:cs typeface="Times New Roman" panose="02020603050405020304" pitchFamily="18" charset="0"/>
              </a:rPr>
              <a:t>("Welcome to Java"); </a:t>
            </a:r>
          </a:p>
          <a:p>
            <a:pPr marL="0" indent="0" algn="just">
              <a:buNone/>
            </a:pPr>
            <a:r>
              <a:rPr lang="en-IN" sz="8000" dirty="0">
                <a:latin typeface="Times New Roman" panose="02020603050405020304" pitchFamily="18" charset="0"/>
                <a:cs typeface="Times New Roman" panose="02020603050405020304" pitchFamily="18" charset="0"/>
              </a:rPr>
              <a:t>                                 } </a:t>
            </a:r>
          </a:p>
          <a:p>
            <a:pPr marL="0" indent="0" algn="just">
              <a:buNone/>
            </a:pPr>
            <a:r>
              <a:rPr lang="en-IN" sz="8000" dirty="0">
                <a:latin typeface="Times New Roman" panose="02020603050405020304" pitchFamily="18" charset="0"/>
                <a:cs typeface="Times New Roman" panose="02020603050405020304" pitchFamily="18" charset="0"/>
              </a:rPr>
              <a:t>                             } </a:t>
            </a:r>
          </a:p>
          <a:p>
            <a:pPr marL="0" indent="0" algn="just">
              <a:buNone/>
            </a:pPr>
            <a:r>
              <a:rPr lang="en-IN" sz="8000" dirty="0">
                <a:latin typeface="Times New Roman" panose="02020603050405020304" pitchFamily="18" charset="0"/>
                <a:cs typeface="Times New Roman" panose="02020603050405020304" pitchFamily="18" charset="0"/>
              </a:rPr>
              <a:t>                       )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f.add</a:t>
            </a:r>
            <a:r>
              <a:rPr lang="en-IN" sz="8000" dirty="0">
                <a:latin typeface="Times New Roman" panose="02020603050405020304" pitchFamily="18" charset="0"/>
                <a:cs typeface="Times New Roman" panose="02020603050405020304" pitchFamily="18" charset="0"/>
              </a:rPr>
              <a:t>(b);    </a:t>
            </a:r>
            <a:r>
              <a:rPr lang="en-IN" sz="8000" dirty="0" err="1">
                <a:latin typeface="Times New Roman" panose="02020603050405020304" pitchFamily="18" charset="0"/>
                <a:cs typeface="Times New Roman" panose="02020603050405020304" pitchFamily="18" charset="0"/>
              </a:rPr>
              <a:t>f.add</a:t>
            </a:r>
            <a:r>
              <a:rPr lang="en-IN" sz="8000" dirty="0">
                <a:latin typeface="Times New Roman" panose="02020603050405020304" pitchFamily="18" charset="0"/>
                <a:cs typeface="Times New Roman" panose="02020603050405020304" pitchFamily="18" charset="0"/>
              </a:rPr>
              <a:t>(t);     </a:t>
            </a:r>
            <a:r>
              <a:rPr lang="en-IN" sz="8000" dirty="0" err="1">
                <a:latin typeface="Times New Roman" panose="02020603050405020304" pitchFamily="18" charset="0"/>
                <a:cs typeface="Times New Roman" panose="02020603050405020304" pitchFamily="18" charset="0"/>
              </a:rPr>
              <a:t>f.setSize</a:t>
            </a:r>
            <a:r>
              <a:rPr lang="en-IN" sz="8000" dirty="0">
                <a:latin typeface="Times New Roman" panose="02020603050405020304" pitchFamily="18" charset="0"/>
                <a:cs typeface="Times New Roman" panose="02020603050405020304" pitchFamily="18" charset="0"/>
              </a:rPr>
              <a:t>(300,300);        </a:t>
            </a:r>
            <a:r>
              <a:rPr lang="en-IN" sz="8000" dirty="0" err="1">
                <a:latin typeface="Times New Roman" panose="02020603050405020304" pitchFamily="18" charset="0"/>
                <a:cs typeface="Times New Roman" panose="02020603050405020304" pitchFamily="18" charset="0"/>
              </a:rPr>
              <a:t>f.setLayout</a:t>
            </a:r>
            <a:r>
              <a:rPr lang="en-IN" sz="8000" dirty="0">
                <a:latin typeface="Times New Roman" panose="02020603050405020304" pitchFamily="18" charset="0"/>
                <a:cs typeface="Times New Roman" panose="02020603050405020304" pitchFamily="18" charset="0"/>
              </a:rPr>
              <a:t>(null);      </a:t>
            </a:r>
            <a:r>
              <a:rPr lang="en-IN" sz="8000" dirty="0" err="1">
                <a:latin typeface="Times New Roman" panose="02020603050405020304" pitchFamily="18" charset="0"/>
                <a:cs typeface="Times New Roman" panose="02020603050405020304" pitchFamily="18" charset="0"/>
              </a:rPr>
              <a:t>f.setVisible</a:t>
            </a:r>
            <a:r>
              <a:rPr lang="en-IN" sz="8000" dirty="0">
                <a:latin typeface="Times New Roman" panose="02020603050405020304" pitchFamily="18" charset="0"/>
                <a:cs typeface="Times New Roman" panose="02020603050405020304" pitchFamily="18" charset="0"/>
              </a:rPr>
              <a:t>(true);               </a:t>
            </a:r>
          </a:p>
          <a:p>
            <a:pPr marL="0" indent="0" algn="just">
              <a:buNone/>
            </a:pP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7950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27B7-E790-4699-828F-CF23213C95A5}"/>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INTRODUCTION TO AWT</a:t>
            </a:r>
            <a:endParaRPr lang="en-IN" sz="4000" b="1" dirty="0"/>
          </a:p>
        </p:txBody>
      </p:sp>
      <p:sp>
        <p:nvSpPr>
          <p:cNvPr id="3" name="Content Placeholder 2">
            <a:extLst>
              <a:ext uri="{FF2B5EF4-FFF2-40B4-BE49-F238E27FC236}">
                <a16:creationId xmlns:a16="http://schemas.microsoft.com/office/drawing/2014/main" id="{D267978B-CE41-4E4C-AD67-B21EDD4EF044}"/>
              </a:ext>
            </a:extLst>
          </p:cNvPr>
          <p:cNvSpPr>
            <a:spLocks noGrp="1"/>
          </p:cNvSpPr>
          <p:nvPr>
            <p:ph idx="1"/>
          </p:nvPr>
        </p:nvSpPr>
        <p:spPr/>
        <p:txBody>
          <a:bodyPr>
            <a:normAutofit/>
          </a:bodyPr>
          <a:lstStyle/>
          <a:p>
            <a:pPr marL="0" indent="0" algn="just">
              <a:buNone/>
            </a:pPr>
            <a:r>
              <a:rPr lang="en-IN" sz="2000" b="1" dirty="0">
                <a:effectLst/>
                <a:latin typeface="Times New Roman" panose="02020603050405020304" pitchFamily="18" charset="0"/>
                <a:cs typeface="Times New Roman" panose="02020603050405020304" pitchFamily="18" charset="0"/>
              </a:rPr>
              <a:t>Java AWT</a:t>
            </a:r>
            <a:r>
              <a:rPr lang="en-IN" sz="2000" b="0" dirty="0">
                <a:solidFill>
                  <a:srgbClr val="000000"/>
                </a:solidFill>
                <a:effectLst/>
                <a:latin typeface="Times New Roman" panose="02020603050405020304" pitchFamily="18" charset="0"/>
                <a:cs typeface="Times New Roman" panose="02020603050405020304" pitchFamily="18" charset="0"/>
              </a:rPr>
              <a:t>(Abstract Window Toolkit)</a:t>
            </a:r>
          </a:p>
          <a:p>
            <a:pPr marL="0" indent="0" algn="just">
              <a:buNone/>
            </a:pPr>
            <a:r>
              <a:rPr lang="en-IN" sz="2000" dirty="0">
                <a:latin typeface="Times New Roman" panose="02020603050405020304" pitchFamily="18" charset="0"/>
                <a:cs typeface="Times New Roman" panose="02020603050405020304" pitchFamily="18" charset="0"/>
              </a:rPr>
              <a:t>It </a:t>
            </a:r>
            <a:r>
              <a:rPr lang="en-IN" sz="2000" b="0" dirty="0">
                <a:effectLst/>
                <a:latin typeface="Times New Roman" panose="02020603050405020304" pitchFamily="18" charset="0"/>
                <a:cs typeface="Times New Roman" panose="02020603050405020304" pitchFamily="18" charset="0"/>
              </a:rPr>
              <a:t>is an </a:t>
            </a:r>
            <a:r>
              <a:rPr lang="en-IN" sz="2000" b="1" dirty="0">
                <a:effectLst/>
                <a:latin typeface="Times New Roman" panose="02020603050405020304" pitchFamily="18" charset="0"/>
                <a:cs typeface="Times New Roman" panose="02020603050405020304" pitchFamily="18" charset="0"/>
              </a:rPr>
              <a:t>API to develop GUI or window-based applications in Java</a:t>
            </a:r>
            <a:r>
              <a:rPr lang="en-IN" sz="2000" b="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The </a:t>
            </a:r>
            <a:r>
              <a:rPr lang="en-IN" sz="2000" b="1" i="0" dirty="0" err="1">
                <a:effectLst/>
                <a:latin typeface="Times New Roman" panose="02020603050405020304" pitchFamily="18" charset="0"/>
                <a:cs typeface="Times New Roman" panose="02020603050405020304" pitchFamily="18" charset="0"/>
              </a:rPr>
              <a:t>java.awt</a:t>
            </a:r>
            <a:r>
              <a:rPr lang="en-IN" sz="2000" b="1" i="0" dirty="0">
                <a:effectLst/>
                <a:latin typeface="Times New Roman" panose="02020603050405020304" pitchFamily="18" charset="0"/>
                <a:cs typeface="Times New Roman" panose="02020603050405020304" pitchFamily="18" charset="0"/>
              </a:rPr>
              <a:t> </a:t>
            </a:r>
            <a:r>
              <a:rPr lang="en-IN" sz="2000" b="1"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package</a:t>
            </a:r>
            <a:r>
              <a:rPr lang="en-IN" sz="2000" b="1"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provides </a:t>
            </a:r>
            <a:r>
              <a:rPr lang="en-IN" sz="2000" b="1" i="0"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classes</a:t>
            </a:r>
            <a:r>
              <a:rPr lang="en-IN" sz="2000" b="1" i="0" dirty="0">
                <a:effectLst/>
                <a:latin typeface="Times New Roman" panose="02020603050405020304" pitchFamily="18" charset="0"/>
                <a:cs typeface="Times New Roman" panose="02020603050405020304" pitchFamily="18" charset="0"/>
              </a:rPr>
              <a:t> for AWT API </a:t>
            </a:r>
            <a:r>
              <a:rPr lang="en-IN" sz="2000" b="0" i="0" dirty="0">
                <a:effectLst/>
                <a:latin typeface="Times New Roman" panose="02020603050405020304" pitchFamily="18" charset="0"/>
                <a:cs typeface="Times New Roman" panose="02020603050405020304" pitchFamily="18" charset="0"/>
              </a:rPr>
              <a:t>such as </a:t>
            </a:r>
            <a:r>
              <a:rPr lang="en-IN" sz="2000" b="1" i="0" strike="noStrike"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TextField</a:t>
            </a:r>
            <a:r>
              <a:rPr lang="en-IN" sz="2000" b="1" i="0" dirty="0">
                <a:effectLst/>
                <a:latin typeface="Times New Roman" panose="02020603050405020304" pitchFamily="18" charset="0"/>
                <a:cs typeface="Times New Roman" panose="02020603050405020304" pitchFamily="18" charset="0"/>
              </a:rPr>
              <a:t>, </a:t>
            </a:r>
            <a:r>
              <a:rPr lang="en-IN" sz="2000" b="1" i="0"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Label</a:t>
            </a:r>
            <a:r>
              <a:rPr lang="en-IN" sz="2000" b="1" i="0" strike="noStrike" dirty="0">
                <a:effectLst/>
                <a:latin typeface="Times New Roman" panose="02020603050405020304" pitchFamily="18" charset="0"/>
                <a:cs typeface="Times New Roman" panose="02020603050405020304" pitchFamily="18" charset="0"/>
              </a:rPr>
              <a:t>, </a:t>
            </a:r>
            <a:r>
              <a:rPr lang="en-IN" sz="2000" b="1" i="0" strike="noStrike"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TextArea</a:t>
            </a:r>
            <a:r>
              <a:rPr lang="en-IN" sz="2000" b="1" i="0" dirty="0">
                <a:effectLst/>
                <a:latin typeface="Times New Roman" panose="02020603050405020304" pitchFamily="18" charset="0"/>
                <a:cs typeface="Times New Roman" panose="02020603050405020304" pitchFamily="18" charset="0"/>
              </a:rPr>
              <a:t>, </a:t>
            </a:r>
            <a:r>
              <a:rPr lang="en-IN" sz="2000" b="1" i="0" dirty="0" err="1">
                <a:effectLst/>
                <a:latin typeface="Times New Roman" panose="02020603050405020304" pitchFamily="18" charset="0"/>
                <a:cs typeface="Times New Roman" panose="02020603050405020304" pitchFamily="18" charset="0"/>
              </a:rPr>
              <a:t>RadioButton</a:t>
            </a:r>
            <a:r>
              <a:rPr lang="en-IN" sz="2000" b="1" i="0" dirty="0">
                <a:effectLst/>
                <a:latin typeface="Times New Roman" panose="02020603050405020304" pitchFamily="18" charset="0"/>
                <a:cs typeface="Times New Roman" panose="02020603050405020304" pitchFamily="18" charset="0"/>
              </a:rPr>
              <a:t>, </a:t>
            </a:r>
            <a:r>
              <a:rPr lang="en-IN" sz="2000" b="1" i="0" strike="noStrike" dirty="0" err="1">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CheckBox</a:t>
            </a:r>
            <a:r>
              <a:rPr lang="en-IN" sz="2000" b="1" i="0" dirty="0">
                <a:effectLst/>
                <a:latin typeface="Times New Roman" panose="02020603050405020304" pitchFamily="18" charset="0"/>
                <a:cs typeface="Times New Roman" panose="02020603050405020304" pitchFamily="18" charset="0"/>
              </a:rPr>
              <a:t>, </a:t>
            </a:r>
            <a:r>
              <a:rPr lang="en-IN" sz="2000" b="1" i="0"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Choice</a:t>
            </a:r>
            <a:r>
              <a:rPr lang="en-IN" sz="2000" b="1"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List</a:t>
            </a:r>
            <a:r>
              <a:rPr lang="en-IN" sz="2000" b="1" i="0" dirty="0">
                <a:effectLst/>
                <a:latin typeface="Times New Roman" panose="02020603050405020304" pitchFamily="18" charset="0"/>
                <a:cs typeface="Times New Roman" panose="02020603050405020304" pitchFamily="18" charset="0"/>
              </a:rPr>
              <a:t> etc.</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590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27B7-E790-4699-828F-CF23213C95A5}"/>
              </a:ext>
            </a:extLst>
          </p:cNvPr>
          <p:cNvSpPr>
            <a:spLocks noGrp="1"/>
          </p:cNvSpPr>
          <p:nvPr>
            <p:ph type="title"/>
          </p:nvPr>
        </p:nvSpPr>
        <p:spPr>
          <a:xfrm>
            <a:off x="648929" y="198784"/>
            <a:ext cx="4944152" cy="954155"/>
          </a:xfrm>
        </p:spPr>
        <p:txBody>
          <a:bodyPr>
            <a:normAutofit fontScale="90000"/>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INTRODUCTION TO AWT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
        <p:nvSpPr>
          <p:cNvPr id="4" name="Content Placeholder 3">
            <a:extLst>
              <a:ext uri="{FF2B5EF4-FFF2-40B4-BE49-F238E27FC236}">
                <a16:creationId xmlns:a16="http://schemas.microsoft.com/office/drawing/2014/main" id="{C3E03C3E-C622-4B1D-814D-4C9FD046FB80}"/>
              </a:ext>
            </a:extLst>
          </p:cNvPr>
          <p:cNvSpPr>
            <a:spLocks noGrp="1"/>
          </p:cNvSpPr>
          <p:nvPr>
            <p:ph idx="1"/>
          </p:nvPr>
        </p:nvSpPr>
        <p:spPr>
          <a:xfrm>
            <a:off x="648930" y="1577010"/>
            <a:ext cx="4944151" cy="4646810"/>
          </a:xfrm>
        </p:spPr>
        <p:txBody>
          <a:bodyPr>
            <a:normAutofit/>
          </a:bodyPr>
          <a:lstStyle/>
          <a:p>
            <a:endParaRPr lang="en-IN" sz="2400" b="1" i="0" dirty="0">
              <a:effectLst/>
              <a:latin typeface="Times New Roman" panose="02020603050405020304" pitchFamily="18" charset="0"/>
              <a:cs typeface="Times New Roman" panose="02020603050405020304" pitchFamily="18" charset="0"/>
            </a:endParaRPr>
          </a:p>
          <a:p>
            <a:r>
              <a:rPr lang="en-IN" sz="2400" b="1" i="0" dirty="0">
                <a:effectLst/>
                <a:latin typeface="Times New Roman" panose="02020603050405020304" pitchFamily="18" charset="0"/>
                <a:cs typeface="Times New Roman" panose="02020603050405020304" pitchFamily="18" charset="0"/>
              </a:rPr>
              <a:t>Java AWT Hierarchy</a:t>
            </a:r>
          </a:p>
          <a:p>
            <a:pPr marL="0" indent="0">
              <a:buNone/>
            </a:pPr>
            <a:r>
              <a:rPr lang="en-IN" sz="2400" b="0" i="0" dirty="0">
                <a:effectLst/>
                <a:latin typeface="Times New Roman" panose="02020603050405020304" pitchFamily="18" charset="0"/>
                <a:cs typeface="Times New Roman" panose="02020603050405020304" pitchFamily="18" charset="0"/>
              </a:rPr>
              <a:t>The hierarchy of Java AWT classes are as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ierarchy of awt">
            <a:extLst>
              <a:ext uri="{FF2B5EF4-FFF2-40B4-BE49-F238E27FC236}">
                <a16:creationId xmlns:a16="http://schemas.microsoft.com/office/drawing/2014/main" id="{038A5AFA-4F00-4E0A-92CA-2A98ACA0B7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2950" y="0"/>
            <a:ext cx="6099050" cy="685475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19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27B7-E790-4699-828F-CF23213C95A5}"/>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INTRODUCTION TO AWT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
        <p:nvSpPr>
          <p:cNvPr id="3" name="Content Placeholder 2">
            <a:extLst>
              <a:ext uri="{FF2B5EF4-FFF2-40B4-BE49-F238E27FC236}">
                <a16:creationId xmlns:a16="http://schemas.microsoft.com/office/drawing/2014/main" id="{D267978B-CE41-4E4C-AD67-B21EDD4EF044}"/>
              </a:ext>
            </a:extLst>
          </p:cNvPr>
          <p:cNvSpPr>
            <a:spLocks noGrp="1"/>
          </p:cNvSpPr>
          <p:nvPr>
            <p:ph idx="1"/>
          </p:nvPr>
        </p:nvSpPr>
        <p:spPr>
          <a:xfrm>
            <a:off x="838200" y="1325217"/>
            <a:ext cx="10515600" cy="5340626"/>
          </a:xfrm>
        </p:spPr>
        <p:txBody>
          <a:bodyPr>
            <a:normAutofit fontScale="92500" lnSpcReduction="20000"/>
          </a:bodyPr>
          <a:lstStyle/>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Container</a:t>
            </a:r>
          </a:p>
          <a:p>
            <a:pPr marL="0" indent="0" algn="just">
              <a:buNone/>
            </a:pPr>
            <a:r>
              <a:rPr lang="en-IN" sz="2000" b="0" i="0" dirty="0">
                <a:effectLst/>
                <a:latin typeface="Times New Roman" panose="02020603050405020304" pitchFamily="18" charset="0"/>
                <a:cs typeface="Times New Roman" panose="02020603050405020304" pitchFamily="18" charset="0"/>
              </a:rPr>
              <a:t>The Container is a component in AWT that can </a:t>
            </a:r>
            <a:r>
              <a:rPr lang="en-IN" sz="2000" b="1" i="0" dirty="0">
                <a:effectLst/>
                <a:latin typeface="Times New Roman" panose="02020603050405020304" pitchFamily="18" charset="0"/>
                <a:cs typeface="Times New Roman" panose="02020603050405020304" pitchFamily="18" charset="0"/>
              </a:rPr>
              <a:t>contain another components like </a:t>
            </a:r>
            <a:r>
              <a:rPr lang="en-IN" sz="200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buttons</a:t>
            </a:r>
            <a:r>
              <a:rPr lang="en-IN" sz="2000" b="1" i="0" dirty="0">
                <a:effectLst/>
                <a:latin typeface="Times New Roman" panose="02020603050405020304" pitchFamily="18" charset="0"/>
                <a:cs typeface="Times New Roman" panose="02020603050405020304" pitchFamily="18" charset="0"/>
              </a:rPr>
              <a:t>, </a:t>
            </a:r>
            <a:r>
              <a:rPr lang="en-IN" sz="2000" b="1" i="0" dirty="0" err="1">
                <a:effectLst/>
                <a:latin typeface="Times New Roman" panose="02020603050405020304" pitchFamily="18" charset="0"/>
                <a:cs typeface="Times New Roman" panose="02020603050405020304" pitchFamily="18" charset="0"/>
              </a:rPr>
              <a:t>textfields</a:t>
            </a:r>
            <a:r>
              <a:rPr lang="en-IN" sz="2000" b="1" i="0" dirty="0">
                <a:effectLst/>
                <a:latin typeface="Times New Roman" panose="02020603050405020304" pitchFamily="18" charset="0"/>
                <a:cs typeface="Times New Roman" panose="02020603050405020304" pitchFamily="18" charset="0"/>
              </a:rPr>
              <a:t>, labels etc.</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Window</a:t>
            </a:r>
          </a:p>
          <a:p>
            <a:pPr marL="0" indent="0" algn="just">
              <a:buNone/>
            </a:pPr>
            <a:r>
              <a:rPr lang="en-IN" sz="2000" b="0" i="0" dirty="0">
                <a:effectLst/>
                <a:latin typeface="Times New Roman" panose="02020603050405020304" pitchFamily="18" charset="0"/>
                <a:cs typeface="Times New Roman" panose="02020603050405020304" pitchFamily="18" charset="0"/>
              </a:rPr>
              <a:t>The window is the container that have </a:t>
            </a:r>
            <a:r>
              <a:rPr lang="en-IN" sz="2000" b="1" i="0" dirty="0">
                <a:effectLst/>
                <a:latin typeface="Times New Roman" panose="02020603050405020304" pitchFamily="18" charset="0"/>
                <a:cs typeface="Times New Roman" panose="02020603050405020304" pitchFamily="18" charset="0"/>
              </a:rPr>
              <a:t>no borders and menu bars</a:t>
            </a:r>
            <a:r>
              <a:rPr lang="en-IN" sz="2000" b="0" i="0" dirty="0">
                <a:effectLst/>
                <a:latin typeface="Times New Roman" panose="02020603050405020304" pitchFamily="18" charset="0"/>
                <a:cs typeface="Times New Roman" panose="02020603050405020304" pitchFamily="18" charset="0"/>
              </a:rPr>
              <a:t>. You must use frame, dialog or another window for creating a window.</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Panel</a:t>
            </a:r>
          </a:p>
          <a:p>
            <a:pPr marL="0" indent="0" algn="just">
              <a:buNone/>
            </a:pPr>
            <a:r>
              <a:rPr lang="en-IN" sz="2000" b="0" i="0" dirty="0">
                <a:effectLst/>
                <a:latin typeface="Times New Roman" panose="02020603050405020304" pitchFamily="18" charset="0"/>
                <a:cs typeface="Times New Roman" panose="02020603050405020304" pitchFamily="18" charset="0"/>
              </a:rPr>
              <a:t>The Panel is the container that </a:t>
            </a:r>
            <a:r>
              <a:rPr lang="en-IN" sz="2000" b="1" i="0" dirty="0">
                <a:effectLst/>
                <a:latin typeface="Times New Roman" panose="02020603050405020304" pitchFamily="18" charset="0"/>
                <a:cs typeface="Times New Roman" panose="02020603050405020304" pitchFamily="18" charset="0"/>
              </a:rPr>
              <a:t>doesn't contain title bar and menu bars</a:t>
            </a:r>
            <a:r>
              <a:rPr lang="en-IN" sz="2000" b="0" i="0" dirty="0">
                <a:effectLst/>
                <a:latin typeface="Times New Roman" panose="02020603050405020304" pitchFamily="18" charset="0"/>
                <a:cs typeface="Times New Roman" panose="02020603050405020304" pitchFamily="18" charset="0"/>
              </a:rPr>
              <a:t>. It can have other components like button, </a:t>
            </a:r>
            <a:r>
              <a:rPr lang="en-IN" sz="2000" b="0" i="0" dirty="0" err="1">
                <a:effectLst/>
                <a:latin typeface="Times New Roman" panose="02020603050405020304" pitchFamily="18" charset="0"/>
                <a:cs typeface="Times New Roman" panose="02020603050405020304" pitchFamily="18" charset="0"/>
              </a:rPr>
              <a:t>textfield</a:t>
            </a:r>
            <a:r>
              <a:rPr lang="en-IN" sz="2000" b="0" i="0" dirty="0">
                <a:effectLst/>
                <a:latin typeface="Times New Roman" panose="02020603050405020304" pitchFamily="18" charset="0"/>
                <a:cs typeface="Times New Roman" panose="02020603050405020304" pitchFamily="18" charset="0"/>
              </a:rPr>
              <a:t> etc</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Frame</a:t>
            </a:r>
          </a:p>
          <a:p>
            <a:pPr marL="0" indent="0" algn="just">
              <a:buNone/>
            </a:pPr>
            <a:r>
              <a:rPr lang="en-IN" sz="2000" b="0" i="0" dirty="0">
                <a:effectLst/>
                <a:latin typeface="Times New Roman" panose="02020603050405020304" pitchFamily="18" charset="0"/>
                <a:cs typeface="Times New Roman" panose="02020603050405020304" pitchFamily="18" charset="0"/>
              </a:rPr>
              <a:t>The Frame is the container that contain </a:t>
            </a:r>
            <a:r>
              <a:rPr lang="en-IN" sz="2000" b="1" i="0" dirty="0">
                <a:effectLst/>
                <a:latin typeface="Times New Roman" panose="02020603050405020304" pitchFamily="18" charset="0"/>
                <a:cs typeface="Times New Roman" panose="02020603050405020304" pitchFamily="18" charset="0"/>
              </a:rPr>
              <a:t>title bar </a:t>
            </a:r>
            <a:r>
              <a:rPr lang="en-IN" sz="2000" b="0" i="0" dirty="0">
                <a:effectLst/>
                <a:latin typeface="Times New Roman" panose="02020603050405020304" pitchFamily="18" charset="0"/>
                <a:cs typeface="Times New Roman" panose="02020603050405020304" pitchFamily="18" charset="0"/>
              </a:rPr>
              <a:t>and can have </a:t>
            </a:r>
            <a:r>
              <a:rPr lang="en-IN" sz="2000" b="1" i="0" dirty="0">
                <a:effectLst/>
                <a:latin typeface="Times New Roman" panose="02020603050405020304" pitchFamily="18" charset="0"/>
                <a:cs typeface="Times New Roman" panose="02020603050405020304" pitchFamily="18" charset="0"/>
              </a:rPr>
              <a:t>menu bars</a:t>
            </a:r>
            <a:r>
              <a:rPr lang="en-IN" sz="2000" b="0" i="0" dirty="0">
                <a:effectLst/>
                <a:latin typeface="Times New Roman" panose="02020603050405020304" pitchFamily="18" charset="0"/>
                <a:cs typeface="Times New Roman" panose="02020603050405020304" pitchFamily="18" charset="0"/>
              </a:rPr>
              <a:t>. It can have other components like button, </a:t>
            </a:r>
            <a:r>
              <a:rPr lang="en-IN" sz="2000" b="0" i="0" dirty="0" err="1">
                <a:effectLst/>
                <a:latin typeface="Times New Roman" panose="02020603050405020304" pitchFamily="18" charset="0"/>
                <a:cs typeface="Times New Roman" panose="02020603050405020304" pitchFamily="18" charset="0"/>
              </a:rPr>
              <a:t>textfield</a:t>
            </a:r>
            <a:r>
              <a:rPr lang="en-IN" sz="2000" b="0" i="0" dirty="0">
                <a:effectLst/>
                <a:latin typeface="Times New Roman" panose="02020603050405020304" pitchFamily="18" charset="0"/>
                <a:cs typeface="Times New Roman" panose="02020603050405020304" pitchFamily="18" charset="0"/>
              </a:rPr>
              <a:t> etc.</a:t>
            </a:r>
          </a:p>
          <a:p>
            <a:pPr marL="0" indent="0" algn="just">
              <a:buNone/>
            </a:pP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062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365126"/>
            <a:ext cx="10515600" cy="655292"/>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a:t>
            </a:r>
            <a:endParaRPr lang="en-IN" sz="4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930965" y="1170332"/>
            <a:ext cx="10515600" cy="5217215"/>
          </a:xfrm>
        </p:spPr>
        <p:txBody>
          <a:bodyPr/>
          <a:lstStyle/>
          <a:p>
            <a:pPr algn="just"/>
            <a:r>
              <a:rPr lang="en-IN" sz="2000" b="1" i="0" dirty="0">
                <a:effectLst/>
                <a:latin typeface="Times New Roman" panose="02020603050405020304" pitchFamily="18" charset="0"/>
                <a:cs typeface="Times New Roman" panose="02020603050405020304" pitchFamily="18" charset="0"/>
              </a:rPr>
              <a:t>Frame</a:t>
            </a:r>
          </a:p>
          <a:p>
            <a:pPr algn="just"/>
            <a:r>
              <a:rPr lang="en-IN" sz="2000" b="1" i="0" dirty="0">
                <a:effectLst/>
                <a:latin typeface="Times New Roman" panose="02020603050405020304" pitchFamily="18" charset="0"/>
                <a:cs typeface="Times New Roman" panose="02020603050405020304" pitchFamily="18" charset="0"/>
              </a:rPr>
              <a:t>Label</a:t>
            </a:r>
          </a:p>
          <a:p>
            <a:pPr algn="just"/>
            <a:r>
              <a:rPr lang="en-IN" sz="2000" b="1" i="0" dirty="0">
                <a:effectLst/>
                <a:latin typeface="Times New Roman" panose="02020603050405020304" pitchFamily="18" charset="0"/>
                <a:cs typeface="Times New Roman" panose="02020603050405020304" pitchFamily="18" charset="0"/>
              </a:rPr>
              <a:t>Button</a:t>
            </a:r>
          </a:p>
          <a:p>
            <a:pPr algn="just"/>
            <a:r>
              <a:rPr lang="en-IN" sz="2000" b="1" dirty="0" err="1">
                <a:latin typeface="Times New Roman" panose="02020603050405020304" pitchFamily="18" charset="0"/>
                <a:cs typeface="Times New Roman" panose="02020603050405020304" pitchFamily="18" charset="0"/>
              </a:rPr>
              <a:t>TextField</a:t>
            </a:r>
            <a:endParaRPr lang="en-IN" sz="2000" b="1" dirty="0">
              <a:latin typeface="Times New Roman" panose="02020603050405020304" pitchFamily="18" charset="0"/>
              <a:cs typeface="Times New Roman" panose="02020603050405020304" pitchFamily="18" charset="0"/>
            </a:endParaRPr>
          </a:p>
          <a:p>
            <a:pPr algn="just"/>
            <a:r>
              <a:rPr lang="en-IN" sz="2000" b="1" i="0" dirty="0" err="1">
                <a:effectLst/>
                <a:latin typeface="Times New Roman" panose="02020603050405020304" pitchFamily="18" charset="0"/>
                <a:cs typeface="Times New Roman" panose="02020603050405020304" pitchFamily="18" charset="0"/>
              </a:rPr>
              <a:t>TextArea</a:t>
            </a:r>
            <a:endParaRPr lang="en-IN" sz="2000" b="1" i="0" dirty="0">
              <a:effectLst/>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Checkbox</a:t>
            </a:r>
          </a:p>
          <a:p>
            <a:pPr algn="just"/>
            <a:r>
              <a:rPr lang="en-IN" sz="2000" b="1" i="0" dirty="0" err="1">
                <a:effectLst/>
                <a:latin typeface="Times New Roman" panose="02020603050405020304" pitchFamily="18" charset="0"/>
                <a:cs typeface="Times New Roman" panose="02020603050405020304" pitchFamily="18" charset="0"/>
              </a:rPr>
              <a:t>CheckboxGroup</a:t>
            </a:r>
            <a:endParaRPr lang="en-IN" sz="2000" b="1" i="0" dirty="0">
              <a:effectLst/>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Frame</a:t>
            </a:r>
          </a:p>
          <a:p>
            <a:pPr marL="0" indent="0" algn="just">
              <a:buNone/>
            </a:pPr>
            <a:r>
              <a:rPr lang="en-IN" sz="2000" b="0" i="0" dirty="0">
                <a:effectLst/>
                <a:latin typeface="Times New Roman" panose="02020603050405020304" pitchFamily="18" charset="0"/>
                <a:cs typeface="Times New Roman" panose="02020603050405020304" pitchFamily="18" charset="0"/>
              </a:rPr>
              <a:t>The Frame is the container that contain </a:t>
            </a:r>
            <a:r>
              <a:rPr lang="en-IN" sz="2000" b="1" i="0" dirty="0">
                <a:effectLst/>
                <a:latin typeface="Times New Roman" panose="02020603050405020304" pitchFamily="18" charset="0"/>
                <a:cs typeface="Times New Roman" panose="02020603050405020304" pitchFamily="18" charset="0"/>
              </a:rPr>
              <a:t>title bar and can have menu bars</a:t>
            </a:r>
            <a:r>
              <a:rPr lang="en-IN" sz="2000" b="0" i="0" dirty="0">
                <a:effectLst/>
                <a:latin typeface="Times New Roman" panose="02020603050405020304" pitchFamily="18" charset="0"/>
                <a:cs typeface="Times New Roman" panose="02020603050405020304" pitchFamily="18" charset="0"/>
              </a:rPr>
              <a:t>. It can have other components like button, </a:t>
            </a:r>
            <a:r>
              <a:rPr lang="en-IN" sz="2000" b="0" i="0" dirty="0" err="1">
                <a:effectLst/>
                <a:latin typeface="Times New Roman" panose="02020603050405020304" pitchFamily="18" charset="0"/>
                <a:cs typeface="Times New Roman" panose="02020603050405020304" pitchFamily="18" charset="0"/>
              </a:rPr>
              <a:t>textfield</a:t>
            </a:r>
            <a:r>
              <a:rPr lang="en-IN" sz="2000" b="0" i="0" dirty="0">
                <a:effectLst/>
                <a:latin typeface="Times New Roman" panose="02020603050405020304" pitchFamily="18" charset="0"/>
                <a:cs typeface="Times New Roman" panose="02020603050405020304" pitchFamily="18" charset="0"/>
              </a:rPr>
              <a:t> etc.</a:t>
            </a:r>
          </a:p>
          <a:p>
            <a:pPr marL="0" indent="0" algn="just">
              <a:buNone/>
            </a:pPr>
            <a:r>
              <a:rPr lang="en-IN" sz="2000" i="0" dirty="0">
                <a:effectLst/>
                <a:latin typeface="Times New Roman" panose="02020603050405020304" pitchFamily="18" charset="0"/>
                <a:cs typeface="Times New Roman" panose="02020603050405020304" pitchFamily="18" charset="0"/>
              </a:rPr>
              <a:t>Frame f=new Frame ( ) ;  </a:t>
            </a:r>
          </a:p>
          <a:p>
            <a:endParaRPr lang="en-IN" dirty="0"/>
          </a:p>
        </p:txBody>
      </p:sp>
    </p:spTree>
    <p:extLst>
      <p:ext uri="{BB962C8B-B14F-4D97-AF65-F5344CB8AC3E}">
        <p14:creationId xmlns:p14="http://schemas.microsoft.com/office/powerpoint/2010/main" val="2402809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365126"/>
            <a:ext cx="10515600" cy="655292"/>
          </a:xfrm>
        </p:spPr>
        <p:txBody>
          <a:bodyPr>
            <a:normAutofit/>
          </a:bodyPr>
          <a:lstStyle/>
          <a:p>
            <a:pPr algn="just"/>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930965" y="1170332"/>
            <a:ext cx="10515600" cy="5217215"/>
          </a:xfrm>
        </p:spPr>
        <p:txBody>
          <a:bodyPr/>
          <a:lstStyle/>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Label</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   The </a:t>
            </a:r>
            <a:r>
              <a:rPr lang="en-IN" sz="2000"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object</a:t>
            </a:r>
            <a:r>
              <a:rPr lang="en-IN" sz="2000" b="0" i="0" dirty="0">
                <a:solidFill>
                  <a:srgbClr val="000000"/>
                </a:solidFill>
                <a:effectLst/>
                <a:latin typeface="Times New Roman" panose="02020603050405020304" pitchFamily="18" charset="0"/>
                <a:cs typeface="Times New Roman" panose="02020603050405020304" pitchFamily="18" charset="0"/>
              </a:rPr>
              <a:t> of Label class is a </a:t>
            </a:r>
            <a:r>
              <a:rPr lang="en-IN" sz="2000" b="1" i="0" dirty="0">
                <a:solidFill>
                  <a:srgbClr val="000000"/>
                </a:solidFill>
                <a:effectLst/>
                <a:latin typeface="Times New Roman" panose="02020603050405020304" pitchFamily="18" charset="0"/>
                <a:cs typeface="Times New Roman" panose="02020603050405020304" pitchFamily="18" charset="0"/>
              </a:rPr>
              <a:t>component for placing text in a container. </a:t>
            </a:r>
            <a:r>
              <a:rPr lang="en-IN" sz="2000" b="0" i="0" dirty="0">
                <a:solidFill>
                  <a:srgbClr val="000000"/>
                </a:solidFill>
                <a:effectLst/>
                <a:latin typeface="Times New Roman" panose="02020603050405020304" pitchFamily="18" charset="0"/>
                <a:cs typeface="Times New Roman" panose="02020603050405020304" pitchFamily="18" charset="0"/>
              </a:rPr>
              <a:t>It is used to display </a:t>
            </a:r>
          </a:p>
          <a:p>
            <a:pPr marL="0" indent="0" algn="just">
              <a:buNone/>
            </a:pPr>
            <a:r>
              <a:rPr lang="en-IN" sz="2000" dirty="0">
                <a:solidFill>
                  <a:srgbClr val="000000"/>
                </a:solidFill>
                <a:latin typeface="Times New Roman" panose="02020603050405020304" pitchFamily="18" charset="0"/>
                <a:cs typeface="Times New Roman" panose="02020603050405020304" pitchFamily="18" charset="0"/>
              </a:rPr>
              <a:t>    a</a:t>
            </a:r>
            <a:r>
              <a:rPr lang="en-IN" sz="2000" b="0" i="0" dirty="0">
                <a:solidFill>
                  <a:srgbClr val="000000"/>
                </a:solidFill>
                <a:effectLst/>
                <a:latin typeface="Times New Roman" panose="02020603050405020304" pitchFamily="18" charset="0"/>
                <a:cs typeface="Times New Roman" panose="02020603050405020304" pitchFamily="18" charset="0"/>
              </a:rPr>
              <a:t> single line of </a:t>
            </a:r>
            <a:r>
              <a:rPr lang="en-IN" sz="2000" i="0" dirty="0">
                <a:solidFill>
                  <a:srgbClr val="000000"/>
                </a:solidFill>
                <a:effectLst/>
                <a:latin typeface="Times New Roman" panose="02020603050405020304" pitchFamily="18" charset="0"/>
                <a:cs typeface="Times New Roman" panose="02020603050405020304" pitchFamily="18" charset="0"/>
              </a:rPr>
              <a:t>read only text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IN" sz="2000" dirty="0">
                <a:solidFill>
                  <a:srgbClr val="000000"/>
                </a:solidFill>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Label </a:t>
            </a:r>
            <a:r>
              <a:rPr lang="en-IN" sz="2000" dirty="0">
                <a:solidFill>
                  <a:srgbClr val="000000"/>
                </a:solidFill>
                <a:latin typeface="Times New Roman" panose="02020603050405020304" pitchFamily="18" charset="0"/>
                <a:cs typeface="Times New Roman" panose="02020603050405020304" pitchFamily="18" charset="0"/>
              </a:rPr>
              <a:t>l</a:t>
            </a:r>
            <a:r>
              <a:rPr lang="en-IN" sz="2000" i="0" dirty="0">
                <a:effectLst/>
                <a:latin typeface="Times New Roman" panose="02020603050405020304" pitchFamily="18" charset="0"/>
                <a:cs typeface="Times New Roman" panose="02020603050405020304" pitchFamily="18" charset="0"/>
              </a:rPr>
              <a:t>=new Label("First Label.");  </a:t>
            </a:r>
          </a:p>
          <a:p>
            <a:pPr algn="just">
              <a:buFont typeface="Wingdings" panose="05000000000000000000" pitchFamily="2" charset="2"/>
              <a:buChar char="Ø"/>
            </a:pPr>
            <a:endParaRPr lang="en-IN" sz="200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solidFill>
                  <a:srgbClr val="000000"/>
                </a:solidFill>
                <a:latin typeface="Times New Roman" panose="02020603050405020304" pitchFamily="18" charset="0"/>
                <a:cs typeface="Times New Roman" panose="02020603050405020304" pitchFamily="18" charset="0"/>
              </a:rPr>
              <a:t>Button</a:t>
            </a:r>
          </a:p>
          <a:p>
            <a:pPr marL="0" indent="0" algn="just">
              <a:buNone/>
            </a:pPr>
            <a:r>
              <a:rPr lang="en-IN" sz="2000" dirty="0">
                <a:solidFill>
                  <a:srgbClr val="000000"/>
                </a:solidFill>
                <a:latin typeface="Times New Roman" panose="02020603050405020304" pitchFamily="18" charset="0"/>
                <a:cs typeface="Times New Roman" panose="02020603050405020304" pitchFamily="18" charset="0"/>
              </a:rPr>
              <a:t>   The button class is used to </a:t>
            </a:r>
            <a:r>
              <a:rPr lang="en-IN" sz="2000" b="1" dirty="0">
                <a:solidFill>
                  <a:srgbClr val="000000"/>
                </a:solidFill>
                <a:latin typeface="Times New Roman" panose="02020603050405020304" pitchFamily="18" charset="0"/>
                <a:cs typeface="Times New Roman" panose="02020603050405020304" pitchFamily="18" charset="0"/>
              </a:rPr>
              <a:t>create a labeled button </a:t>
            </a:r>
            <a:r>
              <a:rPr lang="en-IN" sz="2000" dirty="0">
                <a:solidFill>
                  <a:srgbClr val="000000"/>
                </a:solidFill>
                <a:latin typeface="Times New Roman" panose="02020603050405020304" pitchFamily="18" charset="0"/>
                <a:cs typeface="Times New Roman" panose="02020603050405020304" pitchFamily="18" charset="0"/>
              </a:rPr>
              <a:t>that h.as platform independent implementation.</a:t>
            </a:r>
          </a:p>
          <a:p>
            <a:pPr marL="0" indent="0" algn="just">
              <a:buNone/>
            </a:pPr>
            <a:r>
              <a:rPr lang="en-IN" sz="2000" dirty="0">
                <a:solidFill>
                  <a:srgbClr val="000000"/>
                </a:solidFill>
                <a:latin typeface="Times New Roman" panose="02020603050405020304" pitchFamily="18" charset="0"/>
                <a:cs typeface="Times New Roman" panose="02020603050405020304" pitchFamily="18" charset="0"/>
              </a:rPr>
              <a:t>    Button b=new Button("click me"); </a:t>
            </a:r>
          </a:p>
          <a:p>
            <a:pPr algn="just">
              <a:buFont typeface="Wingdings" panose="05000000000000000000" pitchFamily="2" charset="2"/>
              <a:buChar char="Ø"/>
            </a:pPr>
            <a:endParaRPr lang="en-IN" sz="1400" b="0" i="0" dirty="0">
              <a:solidFill>
                <a:srgbClr val="610B38"/>
              </a:solidFill>
              <a:effectLst/>
              <a:latin typeface="erdana"/>
            </a:endParaRPr>
          </a:p>
          <a:p>
            <a:pPr algn="just">
              <a:buFont typeface="Wingdings" panose="05000000000000000000" pitchFamily="2" charset="2"/>
              <a:buChar char="Ø"/>
            </a:pPr>
            <a:r>
              <a:rPr lang="en-IN" sz="2000" b="1" dirty="0" err="1">
                <a:solidFill>
                  <a:srgbClr val="000000"/>
                </a:solidFill>
                <a:latin typeface="Times New Roman" panose="02020603050405020304" pitchFamily="18" charset="0"/>
                <a:cs typeface="Times New Roman" panose="02020603050405020304" pitchFamily="18" charset="0"/>
              </a:rPr>
              <a:t>TextField</a:t>
            </a:r>
            <a:endParaRPr lang="en-IN" sz="20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latin typeface="Times New Roman" panose="02020603050405020304" pitchFamily="18" charset="0"/>
                <a:cs typeface="Times New Roman" panose="02020603050405020304" pitchFamily="18" charset="0"/>
              </a:rPr>
              <a:t>  The </a:t>
            </a:r>
            <a:r>
              <a:rPr lang="en-IN" sz="2000" dirty="0">
                <a:solidFill>
                  <a:srgbClr val="0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object</a:t>
            </a:r>
            <a:r>
              <a:rPr lang="en-IN" sz="2000" dirty="0">
                <a:solidFill>
                  <a:srgbClr val="000000"/>
                </a:solidFill>
                <a:latin typeface="Times New Roman" panose="02020603050405020304" pitchFamily="18" charset="0"/>
                <a:cs typeface="Times New Roman" panose="02020603050405020304" pitchFamily="18" charset="0"/>
              </a:rPr>
              <a:t> of a </a:t>
            </a:r>
            <a:r>
              <a:rPr lang="en-IN" sz="2000" dirty="0" err="1">
                <a:solidFill>
                  <a:srgbClr val="000000"/>
                </a:solidFill>
                <a:latin typeface="Times New Roman" panose="02020603050405020304" pitchFamily="18" charset="0"/>
                <a:cs typeface="Times New Roman" panose="02020603050405020304" pitchFamily="18" charset="0"/>
              </a:rPr>
              <a:t>TextField</a:t>
            </a:r>
            <a:r>
              <a:rPr lang="en-IN" sz="2000" dirty="0">
                <a:solidFill>
                  <a:srgbClr val="000000"/>
                </a:solidFill>
                <a:latin typeface="Times New Roman" panose="02020603050405020304" pitchFamily="18" charset="0"/>
                <a:cs typeface="Times New Roman" panose="02020603050405020304" pitchFamily="18" charset="0"/>
              </a:rPr>
              <a:t> class is a text component that allows the </a:t>
            </a:r>
            <a:r>
              <a:rPr lang="en-IN" sz="2000" b="1" dirty="0">
                <a:solidFill>
                  <a:srgbClr val="000000"/>
                </a:solidFill>
                <a:latin typeface="Times New Roman" panose="02020603050405020304" pitchFamily="18" charset="0"/>
                <a:cs typeface="Times New Roman" panose="02020603050405020304" pitchFamily="18" charset="0"/>
              </a:rPr>
              <a:t>editing of a single line text.</a:t>
            </a:r>
          </a:p>
          <a:p>
            <a:pPr marL="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TextField</a:t>
            </a:r>
            <a:r>
              <a:rPr lang="en-IN" sz="2000" dirty="0">
                <a:solidFill>
                  <a:srgbClr val="000000"/>
                </a:solidFill>
                <a:latin typeface="Times New Roman" panose="02020603050405020304" pitchFamily="18" charset="0"/>
                <a:cs typeface="Times New Roman" panose="02020603050405020304" pitchFamily="18" charset="0"/>
              </a:rPr>
              <a:t> t =new </a:t>
            </a:r>
            <a:r>
              <a:rPr lang="en-IN" sz="2000" dirty="0" err="1">
                <a:solidFill>
                  <a:srgbClr val="000000"/>
                </a:solidFill>
                <a:latin typeface="Times New Roman" panose="02020603050405020304" pitchFamily="18" charset="0"/>
                <a:cs typeface="Times New Roman" panose="02020603050405020304" pitchFamily="18" charset="0"/>
              </a:rPr>
              <a:t>TextField</a:t>
            </a:r>
            <a:r>
              <a:rPr lang="en-IN" sz="2000" dirty="0">
                <a:solidFill>
                  <a:srgbClr val="000000"/>
                </a:solidFill>
                <a:latin typeface="Times New Roman" panose="02020603050405020304" pitchFamily="18" charset="0"/>
                <a:cs typeface="Times New Roman" panose="02020603050405020304" pitchFamily="18" charset="0"/>
              </a:rPr>
              <a:t>("Enter your name:"); </a:t>
            </a:r>
          </a:p>
        </p:txBody>
      </p:sp>
    </p:spTree>
    <p:extLst>
      <p:ext uri="{BB962C8B-B14F-4D97-AF65-F5344CB8AC3E}">
        <p14:creationId xmlns:p14="http://schemas.microsoft.com/office/powerpoint/2010/main" val="1161219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365126"/>
            <a:ext cx="10515600" cy="655292"/>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930965" y="1170332"/>
            <a:ext cx="10515600" cy="5217215"/>
          </a:xfrm>
        </p:spPr>
        <p:txBody>
          <a:bodyPr/>
          <a:lstStyle/>
          <a:p>
            <a:pPr algn="just">
              <a:buFont typeface="Wingdings" panose="05000000000000000000" pitchFamily="2" charset="2"/>
              <a:buChar char="Ø"/>
            </a:pPr>
            <a:r>
              <a:rPr lang="en-IN" sz="2000" b="1" dirty="0" err="1">
                <a:solidFill>
                  <a:srgbClr val="000000"/>
                </a:solidFill>
                <a:latin typeface="Times New Roman" panose="02020603050405020304" pitchFamily="18" charset="0"/>
                <a:cs typeface="Times New Roman" panose="02020603050405020304" pitchFamily="18" charset="0"/>
              </a:rPr>
              <a:t>TextArea</a:t>
            </a:r>
            <a:endParaRPr lang="en-IN" sz="20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IN" sz="2000" dirty="0">
                <a:solidFill>
                  <a:srgbClr val="000000"/>
                </a:solidFill>
                <a:latin typeface="Times New Roman" panose="02020603050405020304" pitchFamily="18" charset="0"/>
                <a:cs typeface="Times New Roman" panose="02020603050405020304" pitchFamily="18" charset="0"/>
              </a:rPr>
              <a:t>The </a:t>
            </a:r>
            <a:r>
              <a:rPr lang="en-IN" sz="2000" dirty="0">
                <a:solidFill>
                  <a:srgbClr val="0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object</a:t>
            </a:r>
            <a:r>
              <a:rPr lang="en-IN" sz="2000" dirty="0">
                <a:solidFill>
                  <a:srgbClr val="000000"/>
                </a:solidFill>
                <a:latin typeface="Times New Roman" panose="02020603050405020304" pitchFamily="18" charset="0"/>
                <a:cs typeface="Times New Roman" panose="02020603050405020304" pitchFamily="18" charset="0"/>
              </a:rPr>
              <a:t> of a </a:t>
            </a:r>
            <a:r>
              <a:rPr lang="en-IN" sz="2000" dirty="0" err="1">
                <a:solidFill>
                  <a:srgbClr val="000000"/>
                </a:solidFill>
                <a:latin typeface="Times New Roman" panose="02020603050405020304" pitchFamily="18" charset="0"/>
                <a:cs typeface="Times New Roman" panose="02020603050405020304" pitchFamily="18" charset="0"/>
              </a:rPr>
              <a:t>TextArea</a:t>
            </a:r>
            <a:r>
              <a:rPr lang="en-IN" sz="2000" dirty="0">
                <a:solidFill>
                  <a:srgbClr val="000000"/>
                </a:solidFill>
                <a:latin typeface="Times New Roman" panose="02020603050405020304" pitchFamily="18" charset="0"/>
                <a:cs typeface="Times New Roman" panose="02020603050405020304" pitchFamily="18" charset="0"/>
              </a:rPr>
              <a:t> class is a multi line region that displays text. It allows the </a:t>
            </a:r>
            <a:r>
              <a:rPr lang="en-IN" sz="2000" b="1" dirty="0">
                <a:solidFill>
                  <a:srgbClr val="000000"/>
                </a:solidFill>
                <a:latin typeface="Times New Roman" panose="02020603050405020304" pitchFamily="18" charset="0"/>
                <a:cs typeface="Times New Roman" panose="02020603050405020304" pitchFamily="18" charset="0"/>
              </a:rPr>
              <a:t>editing of multiple line text.</a:t>
            </a:r>
          </a:p>
          <a:p>
            <a:pPr marL="0" indent="0" algn="just">
              <a:buNone/>
            </a:pPr>
            <a:r>
              <a:rPr lang="en-IN" sz="2000" dirty="0" err="1">
                <a:solidFill>
                  <a:srgbClr val="000000"/>
                </a:solidFill>
                <a:latin typeface="Times New Roman" panose="02020603050405020304" pitchFamily="18" charset="0"/>
                <a:cs typeface="Times New Roman" panose="02020603050405020304" pitchFamily="18" charset="0"/>
              </a:rPr>
              <a:t>TextArea</a:t>
            </a:r>
            <a:r>
              <a:rPr lang="en-IN" sz="2000" dirty="0">
                <a:solidFill>
                  <a:srgbClr val="000000"/>
                </a:solidFill>
                <a:latin typeface="Times New Roman" panose="02020603050405020304" pitchFamily="18" charset="0"/>
                <a:cs typeface="Times New Roman" panose="02020603050405020304" pitchFamily="18" charset="0"/>
              </a:rPr>
              <a:t> a =new </a:t>
            </a:r>
            <a:r>
              <a:rPr lang="en-IN" sz="2000" dirty="0" err="1">
                <a:solidFill>
                  <a:srgbClr val="000000"/>
                </a:solidFill>
                <a:latin typeface="Times New Roman" panose="02020603050405020304" pitchFamily="18" charset="0"/>
                <a:cs typeface="Times New Roman" panose="02020603050405020304" pitchFamily="18" charset="0"/>
              </a:rPr>
              <a:t>TextArea</a:t>
            </a:r>
            <a:r>
              <a:rPr lang="en-IN" sz="2000" dirty="0">
                <a:solidFill>
                  <a:srgbClr val="000000"/>
                </a:solidFill>
                <a:latin typeface="Times New Roman" panose="02020603050405020304" pitchFamily="18" charset="0"/>
                <a:cs typeface="Times New Roman" panose="02020603050405020304" pitchFamily="18" charset="0"/>
              </a:rPr>
              <a:t>("Enter your name:"); </a:t>
            </a:r>
          </a:p>
          <a:p>
            <a:pPr marL="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a:effectLst/>
                <a:latin typeface="Times New Roman" panose="02020603050405020304" pitchFamily="18" charset="0"/>
                <a:cs typeface="Times New Roman" panose="02020603050405020304" pitchFamily="18" charset="0"/>
              </a:rPr>
              <a:t>Checkbox</a:t>
            </a:r>
          </a:p>
          <a:p>
            <a:pPr marL="0" indent="0" algn="just">
              <a:buNone/>
            </a:pPr>
            <a:r>
              <a:rPr lang="en-IN" sz="2000" b="0" i="0" dirty="0">
                <a:solidFill>
                  <a:srgbClr val="000000"/>
                </a:solidFill>
                <a:effectLst/>
                <a:latin typeface="Times New Roman" panose="02020603050405020304" pitchFamily="18" charset="0"/>
                <a:cs typeface="Times New Roman" panose="02020603050405020304" pitchFamily="18" charset="0"/>
              </a:rPr>
              <a:t>The Checkbox class is used to create a checkbox. It is used to </a:t>
            </a:r>
            <a:r>
              <a:rPr lang="en-IN" sz="2000" b="1" i="0" dirty="0">
                <a:solidFill>
                  <a:srgbClr val="000000"/>
                </a:solidFill>
                <a:effectLst/>
                <a:latin typeface="Times New Roman" panose="02020603050405020304" pitchFamily="18" charset="0"/>
                <a:cs typeface="Times New Roman" panose="02020603050405020304" pitchFamily="18" charset="0"/>
              </a:rPr>
              <a:t>turn an option on (true) or off (false)</a:t>
            </a:r>
          </a:p>
          <a:p>
            <a:pPr marL="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Checkbox c =new Checkbox("Java"); </a:t>
            </a:r>
          </a:p>
          <a:p>
            <a:pPr marL="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err="1">
                <a:effectLst/>
                <a:latin typeface="Times New Roman" panose="02020603050405020304" pitchFamily="18" charset="0"/>
                <a:cs typeface="Times New Roman" panose="02020603050405020304" pitchFamily="18" charset="0"/>
              </a:rPr>
              <a:t>CheckboxGroup</a:t>
            </a:r>
            <a:endParaRPr lang="en-IN" sz="2000" b="1" i="0" dirty="0">
              <a:effectLst/>
              <a:latin typeface="Times New Roman" panose="02020603050405020304" pitchFamily="18" charset="0"/>
              <a:cs typeface="Times New Roman" panose="02020603050405020304" pitchFamily="18" charset="0"/>
            </a:endParaRPr>
          </a:p>
          <a:p>
            <a:pPr marL="0" indent="0" algn="just">
              <a:buNone/>
            </a:pPr>
            <a:r>
              <a:rPr lang="en-IN" sz="2000" b="0" i="0" dirty="0">
                <a:effectLst/>
                <a:latin typeface="Times New Roman" panose="02020603050405020304" pitchFamily="18" charset="0"/>
                <a:cs typeface="Times New Roman" panose="02020603050405020304" pitchFamily="18" charset="0"/>
              </a:rPr>
              <a:t>The object of </a:t>
            </a:r>
            <a:r>
              <a:rPr lang="en-IN" sz="2000" b="0" i="0" dirty="0" err="1">
                <a:effectLst/>
                <a:latin typeface="Times New Roman" panose="02020603050405020304" pitchFamily="18" charset="0"/>
                <a:cs typeface="Times New Roman" panose="02020603050405020304" pitchFamily="18" charset="0"/>
              </a:rPr>
              <a:t>CheckboxGroup</a:t>
            </a:r>
            <a:r>
              <a:rPr lang="en-IN" sz="2000" b="0" i="0" dirty="0">
                <a:effectLst/>
                <a:latin typeface="Times New Roman" panose="02020603050405020304" pitchFamily="18" charset="0"/>
                <a:cs typeface="Times New Roman" panose="02020603050405020304" pitchFamily="18" charset="0"/>
              </a:rPr>
              <a:t> class is used to </a:t>
            </a:r>
            <a:r>
              <a:rPr lang="en-IN" sz="2000" b="1" i="0" dirty="0">
                <a:effectLst/>
                <a:latin typeface="Times New Roman" panose="02020603050405020304" pitchFamily="18" charset="0"/>
                <a:cs typeface="Times New Roman" panose="02020603050405020304" pitchFamily="18" charset="0"/>
              </a:rPr>
              <a:t>group together a set of </a:t>
            </a:r>
            <a:r>
              <a:rPr lang="en-IN" sz="2000"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Checkbox</a:t>
            </a:r>
            <a:r>
              <a:rPr lang="en-IN" sz="2000" b="0" i="0" dirty="0">
                <a:effectLst/>
                <a:latin typeface="Times New Roman" panose="02020603050405020304" pitchFamily="18" charset="0"/>
                <a:cs typeface="Times New Roman" panose="02020603050405020304" pitchFamily="18" charset="0"/>
              </a:rPr>
              <a:t>. </a:t>
            </a:r>
            <a:r>
              <a:rPr lang="en-IN" sz="2000" b="1" i="0" dirty="0">
                <a:effectLst/>
                <a:latin typeface="Times New Roman" panose="02020603050405020304" pitchFamily="18" charset="0"/>
                <a:cs typeface="Times New Roman" panose="02020603050405020304" pitchFamily="18" charset="0"/>
              </a:rPr>
              <a:t>At a time only one check box button is allowed to be in "on" state </a:t>
            </a:r>
            <a:r>
              <a:rPr lang="en-IN" sz="2000" b="0" i="0" dirty="0">
                <a:effectLst/>
                <a:latin typeface="Times New Roman" panose="02020603050405020304" pitchFamily="18" charset="0"/>
                <a:cs typeface="Times New Roman" panose="02020603050405020304" pitchFamily="18" charset="0"/>
              </a:rPr>
              <a:t>and remaining check box button in "off" state.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CheckboxGroup</a:t>
            </a:r>
            <a:r>
              <a:rPr lang="en-IN" sz="2000" dirty="0">
                <a:latin typeface="Times New Roman" panose="02020603050405020304" pitchFamily="18" charset="0"/>
                <a:cs typeface="Times New Roman" panose="02020603050405020304" pitchFamily="18" charset="0"/>
              </a:rPr>
              <a:t> c1= new </a:t>
            </a:r>
            <a:r>
              <a:rPr lang="en-IN" sz="2000" dirty="0" err="1">
                <a:latin typeface="Times New Roman" panose="02020603050405020304" pitchFamily="18" charset="0"/>
                <a:cs typeface="Times New Roman" panose="02020603050405020304" pitchFamily="18" charset="0"/>
              </a:rPr>
              <a:t>CheckboxGroup</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74600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180700"/>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838200" y="728870"/>
            <a:ext cx="10515600" cy="5963478"/>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fr</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fr</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Frame f=new Frame();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(300,300);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(null);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fr</a:t>
            </a:r>
            <a:r>
              <a:rPr lang="en-IN" sz="2000" dirty="0">
                <a:latin typeface="Times New Roman" panose="02020603050405020304" pitchFamily="18" charset="0"/>
                <a:cs typeface="Times New Roman" panose="02020603050405020304" pitchFamily="18" charset="0"/>
              </a:rPr>
              <a:t> f=new </a:t>
            </a:r>
            <a:r>
              <a:rPr lang="en-IN" sz="2000" dirty="0" err="1">
                <a:latin typeface="Times New Roman" panose="02020603050405020304" pitchFamily="18" charset="0"/>
                <a:cs typeface="Times New Roman" panose="02020603050405020304" pitchFamily="18" charset="0"/>
              </a:rPr>
              <a:t>fr</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9087880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18255"/>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930965" y="950981"/>
            <a:ext cx="10515600" cy="5714862"/>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class la </a:t>
            </a:r>
          </a:p>
          <a:p>
            <a:pPr marL="0" indent="0" algn="just">
              <a:buNone/>
            </a:pPr>
            <a:r>
              <a:rPr lang="en-IN" sz="2000" dirty="0">
                <a:latin typeface="Times New Roman" panose="02020603050405020304" pitchFamily="18" charset="0"/>
                <a:cs typeface="Times New Roman" panose="02020603050405020304" pitchFamily="18" charset="0"/>
              </a:rPr>
              <a:t>{    la()</a:t>
            </a:r>
          </a:p>
          <a:p>
            <a:pPr marL="0" indent="0" algn="just">
              <a:buNone/>
            </a:pPr>
            <a:r>
              <a:rPr lang="en-IN" sz="2000" dirty="0">
                <a:latin typeface="Times New Roman" panose="02020603050405020304" pitchFamily="18" charset="0"/>
                <a:cs typeface="Times New Roman" panose="02020603050405020304" pitchFamily="18" charset="0"/>
              </a:rPr>
              <a:t>  {    Frame f=new Frame();</a:t>
            </a:r>
          </a:p>
          <a:p>
            <a:pPr marL="0" indent="0" algn="just">
              <a:buNone/>
            </a:pPr>
            <a:r>
              <a:rPr lang="en-IN" sz="2000" dirty="0">
                <a:latin typeface="Times New Roman" panose="02020603050405020304" pitchFamily="18" charset="0"/>
                <a:cs typeface="Times New Roman" panose="02020603050405020304" pitchFamily="18" charset="0"/>
              </a:rPr>
              <a:t>   Label l=new Label("First label");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l.setBounds</a:t>
            </a:r>
            <a:r>
              <a:rPr lang="en-IN" sz="2000" dirty="0">
                <a:latin typeface="Times New Roman" panose="02020603050405020304" pitchFamily="18" charset="0"/>
                <a:cs typeface="Times New Roman" panose="02020603050405020304" pitchFamily="18" charset="0"/>
              </a:rPr>
              <a:t>(30,100,80,30);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(l);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(300,300);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la f=new la();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906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767B-30B1-4995-9E1F-A7629C910C42}"/>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INTRODUCTION to INTERNET SERVICES</a:t>
            </a:r>
            <a:endParaRPr lang="en-IN" sz="4000" b="1" dirty="0"/>
          </a:p>
        </p:txBody>
      </p:sp>
      <p:sp>
        <p:nvSpPr>
          <p:cNvPr id="3" name="Content Placeholder 2">
            <a:extLst>
              <a:ext uri="{FF2B5EF4-FFF2-40B4-BE49-F238E27FC236}">
                <a16:creationId xmlns:a16="http://schemas.microsoft.com/office/drawing/2014/main" id="{3C9122A4-A2F4-47EA-8679-55AD3EB2F6B6}"/>
              </a:ext>
            </a:extLst>
          </p:cNvPr>
          <p:cNvSpPr>
            <a:spLocks noGrp="1"/>
          </p:cNvSpPr>
          <p:nvPr>
            <p:ph idx="1"/>
          </p:nvPr>
        </p:nvSpPr>
        <p:spPr/>
        <p:txBody>
          <a:bodyPr>
            <a:noAutofit/>
          </a:bodyPr>
          <a:lstStyle/>
          <a:p>
            <a:pPr marL="0" indent="0" algn="just">
              <a:buNone/>
            </a:pPr>
            <a:r>
              <a:rPr lang="en-IN" sz="2000" b="0" i="0" u="none" strike="noStrike" baseline="0" dirty="0">
                <a:latin typeface="Times New Roman" panose="02020603050405020304" pitchFamily="18" charset="0"/>
                <a:cs typeface="Times New Roman" panose="02020603050405020304" pitchFamily="18" charset="0"/>
              </a:rPr>
              <a:t>Many services are available over the Internet, and the following are the most popular ones:</a:t>
            </a:r>
          </a:p>
          <a:p>
            <a:pPr algn="just"/>
            <a:endParaRPr lang="en-IN" sz="2000" b="0" i="0" u="none" strike="noStrike" baseline="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E-mail </a:t>
            </a:r>
            <a:endParaRPr lang="en-IN" sz="2000" b="0" i="0" u="none" strike="noStrike" baseline="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Usenet newsgroups </a:t>
            </a:r>
          </a:p>
          <a:p>
            <a:pPr algn="just"/>
            <a:r>
              <a:rPr lang="en-IN" sz="2000" b="1" i="0" u="none" strike="noStrike" baseline="0" dirty="0">
                <a:latin typeface="Times New Roman" panose="02020603050405020304" pitchFamily="18" charset="0"/>
                <a:cs typeface="Times New Roman" panose="02020603050405020304" pitchFamily="18" charset="0"/>
              </a:rPr>
              <a:t>Online chat </a:t>
            </a:r>
            <a:endParaRPr lang="en-IN" sz="2000" b="0" i="0" u="none" strike="noStrike" baseline="0" dirty="0">
              <a:latin typeface="Times New Roman" panose="02020603050405020304" pitchFamily="18" charset="0"/>
              <a:cs typeface="Times New Roman" panose="02020603050405020304" pitchFamily="18" charset="0"/>
            </a:endParaRPr>
          </a:p>
          <a:p>
            <a:pPr algn="just"/>
            <a:r>
              <a:rPr lang="en-IN" sz="2000" b="1" i="0" u="none" strike="noStrike" baseline="0" dirty="0">
                <a:latin typeface="Times New Roman" panose="02020603050405020304" pitchFamily="18" charset="0"/>
                <a:cs typeface="Times New Roman" panose="02020603050405020304" pitchFamily="18" charset="0"/>
              </a:rPr>
              <a:t>Voice and video conferencing </a:t>
            </a:r>
            <a:endParaRPr lang="en-IN" sz="2000" b="0" i="0" u="none" strike="noStrike" baseline="0" dirty="0">
              <a:latin typeface="Times New Roman" panose="02020603050405020304" pitchFamily="18" charset="0"/>
              <a:cs typeface="Times New Roman" panose="02020603050405020304" pitchFamily="18" charset="0"/>
            </a:endParaRPr>
          </a:p>
          <a:p>
            <a:pPr algn="just"/>
            <a:r>
              <a:rPr lang="en-IN" sz="2000" b="1" i="0" u="none" strike="noStrike" baseline="0" dirty="0">
                <a:latin typeface="Times New Roman" panose="02020603050405020304" pitchFamily="18" charset="0"/>
                <a:cs typeface="Times New Roman" panose="02020603050405020304" pitchFamily="18" charset="0"/>
              </a:rPr>
              <a:t>The World Wide Web </a:t>
            </a:r>
          </a:p>
          <a:p>
            <a:pPr algn="just"/>
            <a:r>
              <a:rPr lang="en-IN" sz="2000" b="1" i="0" u="none" strike="noStrike" baseline="0" dirty="0">
                <a:latin typeface="Times New Roman" panose="02020603050405020304" pitchFamily="18" charset="0"/>
                <a:cs typeface="Times New Roman" panose="02020603050405020304" pitchFamily="18" charset="0"/>
              </a:rPr>
              <a:t>File transfer </a:t>
            </a:r>
          </a:p>
          <a:p>
            <a:pPr algn="just"/>
            <a:endParaRPr lang="en-IN" sz="2000" b="1" i="0" u="none" strike="noStrike" baseline="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1043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111953"/>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838200" y="990738"/>
            <a:ext cx="10515600" cy="5867262"/>
          </a:xfrm>
        </p:spPr>
        <p:txBody>
          <a:bodyPr>
            <a:normAutofit fontScale="25000" lnSpcReduction="20000"/>
          </a:bodyPr>
          <a:lstStyle/>
          <a:p>
            <a:pPr marL="0" indent="0" algn="just">
              <a:buNone/>
            </a:pPr>
            <a:r>
              <a:rPr lang="en-IN" sz="8000" dirty="0">
                <a:latin typeface="Times New Roman" panose="02020603050405020304" pitchFamily="18" charset="0"/>
                <a:cs typeface="Times New Roman" panose="02020603050405020304" pitchFamily="18" charset="0"/>
              </a:rPr>
              <a:t>import </a:t>
            </a:r>
            <a:r>
              <a:rPr lang="en-IN" sz="8000" dirty="0" err="1">
                <a:latin typeface="Times New Roman" panose="02020603050405020304" pitchFamily="18" charset="0"/>
                <a:cs typeface="Times New Roman" panose="02020603050405020304" pitchFamily="18" charset="0"/>
              </a:rPr>
              <a:t>java.awt</a:t>
            </a: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class </a:t>
            </a:r>
            <a:r>
              <a:rPr lang="en-IN" sz="8000" dirty="0" err="1">
                <a:latin typeface="Times New Roman" panose="02020603050405020304" pitchFamily="18" charset="0"/>
                <a:cs typeface="Times New Roman" panose="02020603050405020304" pitchFamily="18" charset="0"/>
              </a:rPr>
              <a:t>bu</a:t>
            </a: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bu</a:t>
            </a:r>
            <a:r>
              <a:rPr lang="en-IN" sz="8000" dirty="0">
                <a:latin typeface="Times New Roman" panose="02020603050405020304" pitchFamily="18" charset="0"/>
                <a:cs typeface="Times New Roman" panose="02020603050405020304" pitchFamily="18" charset="0"/>
              </a:rPr>
              <a:t>()</a:t>
            </a:r>
          </a:p>
          <a:p>
            <a:pPr marL="0" indent="0" algn="just">
              <a:buNone/>
            </a:pPr>
            <a:r>
              <a:rPr lang="en-IN" sz="8000" dirty="0">
                <a:latin typeface="Times New Roman" panose="02020603050405020304" pitchFamily="18" charset="0"/>
                <a:cs typeface="Times New Roman" panose="02020603050405020304" pitchFamily="18" charset="0"/>
              </a:rPr>
              <a:t>  {  Frame f=new Frame();</a:t>
            </a:r>
          </a:p>
          <a:p>
            <a:pPr marL="0" indent="0" algn="just">
              <a:buNone/>
            </a:pPr>
            <a:r>
              <a:rPr lang="en-IN" sz="8000" dirty="0">
                <a:latin typeface="Times New Roman" panose="02020603050405020304" pitchFamily="18" charset="0"/>
                <a:cs typeface="Times New Roman" panose="02020603050405020304" pitchFamily="18" charset="0"/>
              </a:rPr>
              <a:t>   Button b=new Button("click me");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b.setBounds</a:t>
            </a:r>
            <a:r>
              <a:rPr lang="en-IN" sz="8000" dirty="0">
                <a:latin typeface="Times New Roman" panose="02020603050405020304" pitchFamily="18" charset="0"/>
                <a:cs typeface="Times New Roman" panose="02020603050405020304" pitchFamily="18" charset="0"/>
              </a:rPr>
              <a:t>(30,100,80,30);              // setting button position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f.add</a:t>
            </a:r>
            <a:r>
              <a:rPr lang="en-IN" sz="8000" dirty="0">
                <a:latin typeface="Times New Roman" panose="02020603050405020304" pitchFamily="18" charset="0"/>
                <a:cs typeface="Times New Roman" panose="02020603050405020304" pitchFamily="18" charset="0"/>
              </a:rPr>
              <a:t>(b);                                           //adding button into frame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f.setSize</a:t>
            </a:r>
            <a:r>
              <a:rPr lang="en-IN" sz="8000" dirty="0">
                <a:latin typeface="Times New Roman" panose="02020603050405020304" pitchFamily="18" charset="0"/>
                <a:cs typeface="Times New Roman" panose="02020603050405020304" pitchFamily="18" charset="0"/>
              </a:rPr>
              <a:t>(300,300);                           //frame size 300 width and 300 height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f.setLayout</a:t>
            </a:r>
            <a:r>
              <a:rPr lang="en-IN" sz="8000" dirty="0">
                <a:latin typeface="Times New Roman" panose="02020603050405020304" pitchFamily="18" charset="0"/>
                <a:cs typeface="Times New Roman" panose="02020603050405020304" pitchFamily="18" charset="0"/>
              </a:rPr>
              <a:t>(null);                            //no layout manager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f.setVisible</a:t>
            </a:r>
            <a:r>
              <a:rPr lang="en-IN" sz="8000" dirty="0">
                <a:latin typeface="Times New Roman" panose="02020603050405020304" pitchFamily="18" charset="0"/>
                <a:cs typeface="Times New Roman" panose="02020603050405020304" pitchFamily="18" charset="0"/>
              </a:rPr>
              <a:t>(true);                            //now frame will be visible, by default not visible  </a:t>
            </a:r>
          </a:p>
          <a:p>
            <a:pPr marL="0" indent="0" algn="just">
              <a:buNone/>
            </a:pPr>
            <a:r>
              <a:rPr lang="en-IN" sz="8000" dirty="0">
                <a:latin typeface="Times New Roman" panose="02020603050405020304" pitchFamily="18" charset="0"/>
                <a:cs typeface="Times New Roman" panose="02020603050405020304" pitchFamily="18" charset="0"/>
              </a:rPr>
              <a:t>   }  </a:t>
            </a:r>
          </a:p>
          <a:p>
            <a:pPr marL="0" indent="0" algn="just">
              <a:buNone/>
            </a:pPr>
            <a:r>
              <a:rPr lang="en-IN" sz="8000" dirty="0">
                <a:latin typeface="Times New Roman" panose="02020603050405020304" pitchFamily="18" charset="0"/>
                <a:cs typeface="Times New Roman" panose="02020603050405020304" pitchFamily="18" charset="0"/>
              </a:rPr>
              <a:t> public static void main(String </a:t>
            </a:r>
            <a:r>
              <a:rPr lang="en-IN" sz="8000" dirty="0" err="1">
                <a:latin typeface="Times New Roman" panose="02020603050405020304" pitchFamily="18" charset="0"/>
                <a:cs typeface="Times New Roman" panose="02020603050405020304" pitchFamily="18" charset="0"/>
              </a:rPr>
              <a:t>args</a:t>
            </a:r>
            <a:r>
              <a:rPr lang="en-IN" sz="8000" dirty="0">
                <a:latin typeface="Times New Roman" panose="02020603050405020304" pitchFamily="18" charset="0"/>
                <a:cs typeface="Times New Roman" panose="02020603050405020304" pitchFamily="18" charset="0"/>
              </a:rPr>
              <a:t>[])</a:t>
            </a:r>
          </a:p>
          <a:p>
            <a:pPr marL="0" indent="0" algn="just">
              <a:buNone/>
            </a:pPr>
            <a:r>
              <a:rPr lang="en-IN" sz="8000" dirty="0">
                <a:latin typeface="Times New Roman" panose="02020603050405020304" pitchFamily="18" charset="0"/>
                <a:cs typeface="Times New Roman" panose="02020603050405020304" pitchFamily="18" charset="0"/>
              </a:rPr>
              <a:t>  {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bu</a:t>
            </a:r>
            <a:r>
              <a:rPr lang="en-IN" sz="8000" dirty="0">
                <a:latin typeface="Times New Roman" panose="02020603050405020304" pitchFamily="18" charset="0"/>
                <a:cs typeface="Times New Roman" panose="02020603050405020304" pitchFamily="18" charset="0"/>
              </a:rPr>
              <a:t> f =new </a:t>
            </a:r>
            <a:r>
              <a:rPr lang="en-IN" sz="8000" dirty="0" err="1">
                <a:latin typeface="Times New Roman" panose="02020603050405020304" pitchFamily="18" charset="0"/>
                <a:cs typeface="Times New Roman" panose="02020603050405020304" pitchFamily="18" charset="0"/>
              </a:rPr>
              <a:t>bu</a:t>
            </a: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  }</a:t>
            </a:r>
          </a:p>
          <a:p>
            <a:pPr marL="0" indent="0" algn="just">
              <a:buNone/>
            </a:pPr>
            <a:r>
              <a:rPr lang="en-IN" sz="8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86866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365125"/>
            <a:ext cx="10515600" cy="695049"/>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838200" y="1060174"/>
            <a:ext cx="10515600" cy="5671929"/>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tf</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tf</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Frame f=new Frame();</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TextField</a:t>
            </a:r>
            <a:r>
              <a:rPr lang="en-IN" sz="2000" dirty="0">
                <a:latin typeface="Times New Roman" panose="02020603050405020304" pitchFamily="18" charset="0"/>
                <a:cs typeface="Times New Roman" panose="02020603050405020304" pitchFamily="18" charset="0"/>
              </a:rPr>
              <a:t> t =new </a:t>
            </a:r>
            <a:r>
              <a:rPr lang="en-IN" sz="2000" dirty="0" err="1">
                <a:latin typeface="Times New Roman" panose="02020603050405020304" pitchFamily="18" charset="0"/>
                <a:cs typeface="Times New Roman" panose="02020603050405020304" pitchFamily="18" charset="0"/>
              </a:rPr>
              <a:t>TextField</a:t>
            </a:r>
            <a:r>
              <a:rPr lang="en-IN" sz="2000" dirty="0">
                <a:latin typeface="Times New Roman" panose="02020603050405020304" pitchFamily="18" charset="0"/>
                <a:cs typeface="Times New Roman" panose="02020603050405020304" pitchFamily="18" charset="0"/>
              </a:rPr>
              <a:t>("Enter your name:");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t.setBounds</a:t>
            </a:r>
            <a:r>
              <a:rPr lang="en-IN" sz="2000" dirty="0">
                <a:latin typeface="Times New Roman" panose="02020603050405020304" pitchFamily="18" charset="0"/>
                <a:cs typeface="Times New Roman" panose="02020603050405020304" pitchFamily="18" charset="0"/>
              </a:rPr>
              <a:t>(50,100,200,30);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(t);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(300,300);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(null);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tf</a:t>
            </a:r>
            <a:r>
              <a:rPr lang="en-IN" sz="2000" dirty="0">
                <a:latin typeface="Times New Roman" panose="02020603050405020304" pitchFamily="18" charset="0"/>
                <a:cs typeface="Times New Roman" panose="02020603050405020304" pitchFamily="18" charset="0"/>
              </a:rPr>
              <a:t> f=new </a:t>
            </a:r>
            <a:r>
              <a:rPr lang="en-IN" sz="2000" dirty="0" err="1">
                <a:latin typeface="Times New Roman" panose="02020603050405020304" pitchFamily="18" charset="0"/>
                <a:cs typeface="Times New Roman" panose="02020603050405020304" pitchFamily="18" charset="0"/>
              </a:rPr>
              <a:t>tf</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917777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365125"/>
            <a:ext cx="10515600" cy="700225"/>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838200" y="1065349"/>
            <a:ext cx="10515600" cy="5680007"/>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class ta</a:t>
            </a:r>
          </a:p>
          <a:p>
            <a:pPr marL="0" indent="0" algn="just">
              <a:buNone/>
            </a:pPr>
            <a:r>
              <a:rPr lang="en-IN" sz="2000" dirty="0">
                <a:latin typeface="Times New Roman" panose="02020603050405020304" pitchFamily="18" charset="0"/>
                <a:cs typeface="Times New Roman" panose="02020603050405020304" pitchFamily="18" charset="0"/>
              </a:rPr>
              <a:t>{    ta()</a:t>
            </a:r>
          </a:p>
          <a:p>
            <a:pPr marL="0" indent="0" algn="just">
              <a:buNone/>
            </a:pPr>
            <a:r>
              <a:rPr lang="en-IN" sz="2000" dirty="0">
                <a:latin typeface="Times New Roman" panose="02020603050405020304" pitchFamily="18" charset="0"/>
                <a:cs typeface="Times New Roman" panose="02020603050405020304" pitchFamily="18" charset="0"/>
              </a:rPr>
              <a:t>  {  Frame f=new Frame();</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TextArea</a:t>
            </a:r>
            <a:r>
              <a:rPr lang="en-IN" sz="2000" dirty="0">
                <a:latin typeface="Times New Roman" panose="02020603050405020304" pitchFamily="18" charset="0"/>
                <a:cs typeface="Times New Roman" panose="02020603050405020304" pitchFamily="18" charset="0"/>
              </a:rPr>
              <a:t> a =new </a:t>
            </a:r>
            <a:r>
              <a:rPr lang="en-IN" sz="2000" dirty="0" err="1">
                <a:latin typeface="Times New Roman" panose="02020603050405020304" pitchFamily="18" charset="0"/>
                <a:cs typeface="Times New Roman" panose="02020603050405020304" pitchFamily="18" charset="0"/>
              </a:rPr>
              <a:t>TextArea</a:t>
            </a:r>
            <a:r>
              <a:rPr lang="en-IN" sz="2000" dirty="0">
                <a:latin typeface="Times New Roman" panose="02020603050405020304" pitchFamily="18" charset="0"/>
                <a:cs typeface="Times New Roman" panose="02020603050405020304" pitchFamily="18" charset="0"/>
              </a:rPr>
              <a:t>("Enter your name:");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a.setBounds</a:t>
            </a:r>
            <a:r>
              <a:rPr lang="en-IN" sz="2000" dirty="0">
                <a:latin typeface="Times New Roman" panose="02020603050405020304" pitchFamily="18" charset="0"/>
                <a:cs typeface="Times New Roman" panose="02020603050405020304" pitchFamily="18" charset="0"/>
              </a:rPr>
              <a:t>(10,30, 300,300);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(a);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(400,400);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(null);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ta f =new ta();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85082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365125"/>
            <a:ext cx="10515600" cy="700225"/>
          </a:xfrm>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838200" y="1065349"/>
            <a:ext cx="10515600" cy="5680007"/>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cb</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cb</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Frame f=new Frame();</a:t>
            </a:r>
          </a:p>
          <a:p>
            <a:pPr marL="0" indent="0" algn="just">
              <a:buNone/>
            </a:pPr>
            <a:r>
              <a:rPr lang="en-IN" sz="2000" dirty="0">
                <a:latin typeface="Times New Roman" panose="02020603050405020304" pitchFamily="18" charset="0"/>
                <a:cs typeface="Times New Roman" panose="02020603050405020304" pitchFamily="18" charset="0"/>
              </a:rPr>
              <a:t>   Checkbox c =new Checkbox("Java");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c.setBounds</a:t>
            </a:r>
            <a:r>
              <a:rPr lang="en-IN" sz="2000" dirty="0">
                <a:latin typeface="Times New Roman" panose="02020603050405020304" pitchFamily="18" charset="0"/>
                <a:cs typeface="Times New Roman" panose="02020603050405020304" pitchFamily="18" charset="0"/>
              </a:rPr>
              <a:t>(10,30, 300,300);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(c);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(400,400);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(null);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cb</a:t>
            </a:r>
            <a:r>
              <a:rPr lang="en-IN" sz="2000" dirty="0">
                <a:latin typeface="Times New Roman" panose="02020603050405020304" pitchFamily="18" charset="0"/>
                <a:cs typeface="Times New Roman" panose="02020603050405020304" pitchFamily="18" charset="0"/>
              </a:rPr>
              <a:t> f =new </a:t>
            </a:r>
            <a:r>
              <a:rPr lang="en-IN" sz="2000" dirty="0" err="1">
                <a:latin typeface="Times New Roman" panose="02020603050405020304" pitchFamily="18" charset="0"/>
                <a:cs typeface="Times New Roman" panose="02020603050405020304" pitchFamily="18" charset="0"/>
              </a:rPr>
              <a:t>cb</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073761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7C3-AF3C-4C84-B378-DA8A48910ADC}"/>
              </a:ext>
            </a:extLst>
          </p:cNvPr>
          <p:cNvSpPr>
            <a:spLocks noGrp="1"/>
          </p:cNvSpPr>
          <p:nvPr>
            <p:ph type="title"/>
          </p:nvPr>
        </p:nvSpPr>
        <p:spPr>
          <a:xfrm>
            <a:off x="838200" y="365125"/>
            <a:ext cx="10515600" cy="562527"/>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AWT CONTROLS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B1E5AB37-832F-49FE-85DF-BC2813858FE8}"/>
              </a:ext>
            </a:extLst>
          </p:cNvPr>
          <p:cNvSpPr>
            <a:spLocks noGrp="1"/>
          </p:cNvSpPr>
          <p:nvPr>
            <p:ph idx="1"/>
          </p:nvPr>
        </p:nvSpPr>
        <p:spPr>
          <a:xfrm>
            <a:off x="838200" y="927652"/>
            <a:ext cx="10515600" cy="5930347"/>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cbgp</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cbgp</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Frame f=new Frame();</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CheckboxGroup</a:t>
            </a:r>
            <a:r>
              <a:rPr lang="en-IN" sz="2000" dirty="0">
                <a:latin typeface="Times New Roman" panose="02020603050405020304" pitchFamily="18" charset="0"/>
                <a:cs typeface="Times New Roman" panose="02020603050405020304" pitchFamily="18" charset="0"/>
              </a:rPr>
              <a:t> c1= new </a:t>
            </a:r>
            <a:r>
              <a:rPr lang="en-IN" sz="2000" dirty="0" err="1">
                <a:latin typeface="Times New Roman" panose="02020603050405020304" pitchFamily="18" charset="0"/>
                <a:cs typeface="Times New Roman" panose="02020603050405020304" pitchFamily="18" charset="0"/>
              </a:rPr>
              <a:t>CheckboxGroup</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Checkbox c2 =new Checkbox("Java",c1,true);  </a:t>
            </a:r>
          </a:p>
          <a:p>
            <a:pPr marL="0" indent="0" algn="just">
              <a:buNone/>
            </a:pPr>
            <a:r>
              <a:rPr lang="en-IN" sz="2000" dirty="0">
                <a:latin typeface="Times New Roman" panose="02020603050405020304" pitchFamily="18" charset="0"/>
                <a:cs typeface="Times New Roman" panose="02020603050405020304" pitchFamily="18" charset="0"/>
              </a:rPr>
              <a:t>    c2.setBounds(10,30, 300,300);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(c2);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(400,400);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(null);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cbgp</a:t>
            </a:r>
            <a:r>
              <a:rPr lang="en-IN" sz="2000" dirty="0">
                <a:latin typeface="Times New Roman" panose="02020603050405020304" pitchFamily="18" charset="0"/>
                <a:cs typeface="Times New Roman" panose="02020603050405020304" pitchFamily="18" charset="0"/>
              </a:rPr>
              <a:t> f =new </a:t>
            </a:r>
            <a:r>
              <a:rPr lang="en-IN" sz="2000" dirty="0" err="1">
                <a:latin typeface="Times New Roman" panose="02020603050405020304" pitchFamily="18" charset="0"/>
                <a:cs typeface="Times New Roman" panose="02020603050405020304" pitchFamily="18" charset="0"/>
              </a:rPr>
              <a:t>cbgp</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55905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2902-1B59-4367-AAE6-D0C4BDBD4A60}"/>
              </a:ext>
            </a:extLst>
          </p:cNvPr>
          <p:cNvSpPr>
            <a:spLocks noGrp="1"/>
          </p:cNvSpPr>
          <p:nvPr>
            <p:ph type="title"/>
          </p:nvPr>
        </p:nvSpPr>
        <p:spPr>
          <a:xfrm>
            <a:off x="838200" y="365125"/>
            <a:ext cx="10515600" cy="562527"/>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LAYOUT MANAGERS</a:t>
            </a:r>
            <a:endParaRPr lang="en-IN" sz="4000" b="1" dirty="0"/>
          </a:p>
        </p:txBody>
      </p:sp>
      <p:sp>
        <p:nvSpPr>
          <p:cNvPr id="3" name="Content Placeholder 2">
            <a:extLst>
              <a:ext uri="{FF2B5EF4-FFF2-40B4-BE49-F238E27FC236}">
                <a16:creationId xmlns:a16="http://schemas.microsoft.com/office/drawing/2014/main" id="{523E8DC7-F5D1-4D56-95F2-CB9F3634070F}"/>
              </a:ext>
            </a:extLst>
          </p:cNvPr>
          <p:cNvSpPr>
            <a:spLocks noGrp="1"/>
          </p:cNvSpPr>
          <p:nvPr>
            <p:ph idx="1"/>
          </p:nvPr>
        </p:nvSpPr>
        <p:spPr>
          <a:xfrm>
            <a:off x="838200" y="927652"/>
            <a:ext cx="10515600" cy="5698435"/>
          </a:xfrm>
        </p:spPr>
        <p:txBody>
          <a:bodyPr>
            <a:normAutofit/>
          </a:bodyPr>
          <a:lstStyle/>
          <a:p>
            <a:pPr marL="0" indent="0" algn="just">
              <a:buNone/>
            </a:pPr>
            <a:r>
              <a:rPr lang="en-IN" sz="2000" b="0" i="0" dirty="0">
                <a:effectLst/>
                <a:latin typeface="Times New Roman" panose="02020603050405020304" pitchFamily="18" charset="0"/>
                <a:cs typeface="Times New Roman" panose="02020603050405020304" pitchFamily="18" charset="0"/>
              </a:rPr>
              <a:t>The </a:t>
            </a:r>
            <a:r>
              <a:rPr lang="en-IN" sz="2000" b="1" i="0" dirty="0" err="1">
                <a:effectLst/>
                <a:latin typeface="Times New Roman" panose="02020603050405020304" pitchFamily="18" charset="0"/>
                <a:cs typeface="Times New Roman" panose="02020603050405020304" pitchFamily="18" charset="0"/>
              </a:rPr>
              <a:t>LayoutManagers</a:t>
            </a:r>
            <a:r>
              <a:rPr lang="en-IN" sz="2000" b="0" i="0" dirty="0">
                <a:effectLst/>
                <a:latin typeface="Times New Roman" panose="02020603050405020304" pitchFamily="18" charset="0"/>
                <a:cs typeface="Times New Roman" panose="02020603050405020304" pitchFamily="18" charset="0"/>
              </a:rPr>
              <a:t> are used to </a:t>
            </a:r>
            <a:r>
              <a:rPr lang="en-IN" sz="2000" b="1" i="0" dirty="0">
                <a:effectLst/>
                <a:latin typeface="Times New Roman" panose="02020603050405020304" pitchFamily="18" charset="0"/>
                <a:cs typeface="Times New Roman" panose="02020603050405020304" pitchFamily="18" charset="0"/>
              </a:rPr>
              <a:t>arrange components in a particular manner</a:t>
            </a:r>
            <a:r>
              <a:rPr lang="en-IN" sz="2000" b="0" i="0" dirty="0">
                <a:effectLst/>
                <a:latin typeface="Times New Roman" panose="02020603050405020304" pitchFamily="18" charset="0"/>
                <a:cs typeface="Times New Roman" panose="02020603050405020304" pitchFamily="18" charset="0"/>
              </a:rPr>
              <a:t>. </a:t>
            </a:r>
          </a:p>
          <a:p>
            <a:pPr marL="0" indent="0" algn="just">
              <a:buNone/>
            </a:pPr>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rPr>
              <a:t>There are following </a:t>
            </a:r>
            <a:r>
              <a:rPr lang="en-IN" sz="2000" b="1" i="0" dirty="0">
                <a:effectLst/>
                <a:latin typeface="Times New Roman" panose="02020603050405020304" pitchFamily="18" charset="0"/>
                <a:cs typeface="Times New Roman" panose="02020603050405020304" pitchFamily="18" charset="0"/>
              </a:rPr>
              <a:t>classes that represents the layout managers</a:t>
            </a:r>
            <a:r>
              <a:rPr lang="en-IN" sz="2000" b="0" i="0" dirty="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java.awt.BorderLayout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java.awt.FlowLayout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java.awt.GridLayout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java.awt.CardLayout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java.awt.GridBagLayout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javax.swing.BoxLayout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javax.swing.GroupLayout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javax.swing.ScrollPaneLayout</a:t>
            </a:r>
            <a:endParaRPr lang="en-IN"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0" i="0" dirty="0" err="1">
                <a:effectLst/>
                <a:latin typeface="Times New Roman" panose="02020603050405020304" pitchFamily="18" charset="0"/>
                <a:cs typeface="Times New Roman" panose="02020603050405020304" pitchFamily="18" charset="0"/>
              </a:rPr>
              <a:t>javax.swing.SpringLayout</a:t>
            </a:r>
            <a:r>
              <a:rPr lang="en-IN" sz="2000" b="0" i="0" dirty="0">
                <a:effectLst/>
                <a:latin typeface="Times New Roman" panose="02020603050405020304" pitchFamily="18" charset="0"/>
                <a:cs typeface="Times New Roman" panose="02020603050405020304" pitchFamily="18" charset="0"/>
              </a:rPr>
              <a:t> etc.</a:t>
            </a:r>
          </a:p>
          <a:p>
            <a:endParaRPr lang="en-IN" dirty="0"/>
          </a:p>
        </p:txBody>
      </p:sp>
    </p:spTree>
    <p:extLst>
      <p:ext uri="{BB962C8B-B14F-4D97-AF65-F5344CB8AC3E}">
        <p14:creationId xmlns:p14="http://schemas.microsoft.com/office/powerpoint/2010/main" val="1885671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2902-1B59-4367-AAE6-D0C4BDBD4A60}"/>
              </a:ext>
            </a:extLst>
          </p:cNvPr>
          <p:cNvSpPr>
            <a:spLocks noGrp="1"/>
          </p:cNvSpPr>
          <p:nvPr>
            <p:ph type="title"/>
          </p:nvPr>
        </p:nvSpPr>
        <p:spPr>
          <a:xfrm>
            <a:off x="838200" y="365125"/>
            <a:ext cx="10515600" cy="562527"/>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LAYOUT MANAGERS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p>
        </p:txBody>
      </p:sp>
      <p:sp>
        <p:nvSpPr>
          <p:cNvPr id="3" name="Content Placeholder 2">
            <a:extLst>
              <a:ext uri="{FF2B5EF4-FFF2-40B4-BE49-F238E27FC236}">
                <a16:creationId xmlns:a16="http://schemas.microsoft.com/office/drawing/2014/main" id="{523E8DC7-F5D1-4D56-95F2-CB9F3634070F}"/>
              </a:ext>
            </a:extLst>
          </p:cNvPr>
          <p:cNvSpPr>
            <a:spLocks noGrp="1"/>
          </p:cNvSpPr>
          <p:nvPr>
            <p:ph idx="1"/>
          </p:nvPr>
        </p:nvSpPr>
        <p:spPr>
          <a:xfrm>
            <a:off x="838200" y="927652"/>
            <a:ext cx="10515600" cy="5698435"/>
          </a:xfrm>
        </p:spPr>
        <p:txBody>
          <a:bodyPr>
            <a:normAutofit/>
          </a:bodyPr>
          <a:lstStyle/>
          <a:p>
            <a:pPr algn="just">
              <a:buFont typeface="Wingdings" panose="05000000000000000000" pitchFamily="2" charset="2"/>
              <a:buChar char="Ø"/>
            </a:pPr>
            <a:r>
              <a:rPr lang="en-IN" sz="2000" b="1" i="0" dirty="0" err="1">
                <a:effectLst/>
                <a:latin typeface="Times New Roman" panose="02020603050405020304" pitchFamily="18" charset="0"/>
                <a:cs typeface="Times New Roman" panose="02020603050405020304" pitchFamily="18" charset="0"/>
              </a:rPr>
              <a:t>FlowLayout</a:t>
            </a:r>
            <a:endParaRPr lang="en-IN" sz="2000" b="1" i="0" dirty="0">
              <a:effectLst/>
              <a:latin typeface="Times New Roman" panose="02020603050405020304" pitchFamily="18" charset="0"/>
              <a:cs typeface="Times New Roman" panose="02020603050405020304" pitchFamily="18" charset="0"/>
            </a:endParaRPr>
          </a:p>
          <a:p>
            <a:pPr marL="0" indent="0" algn="just">
              <a:buNone/>
            </a:pPr>
            <a:r>
              <a:rPr lang="en-IN" sz="2000" b="0" i="0" dirty="0">
                <a:effectLst/>
                <a:latin typeface="Times New Roman" panose="02020603050405020304" pitchFamily="18" charset="0"/>
                <a:cs typeface="Times New Roman" panose="02020603050405020304" pitchFamily="18" charset="0"/>
              </a:rPr>
              <a:t>The </a:t>
            </a:r>
            <a:r>
              <a:rPr lang="en-IN" sz="2000" b="0" i="0" dirty="0" err="1">
                <a:effectLst/>
                <a:latin typeface="Times New Roman" panose="02020603050405020304" pitchFamily="18" charset="0"/>
                <a:cs typeface="Times New Roman" panose="02020603050405020304" pitchFamily="18" charset="0"/>
              </a:rPr>
              <a:t>FlowLayout</a:t>
            </a:r>
            <a:r>
              <a:rPr lang="en-IN" sz="2000" b="0" i="0" dirty="0">
                <a:effectLst/>
                <a:latin typeface="Times New Roman" panose="02020603050405020304" pitchFamily="18" charset="0"/>
                <a:cs typeface="Times New Roman" panose="02020603050405020304" pitchFamily="18" charset="0"/>
              </a:rPr>
              <a:t> is used to </a:t>
            </a:r>
            <a:r>
              <a:rPr lang="en-IN" sz="2000" b="1" i="0" dirty="0">
                <a:effectLst/>
                <a:latin typeface="Times New Roman" panose="02020603050405020304" pitchFamily="18" charset="0"/>
                <a:cs typeface="Times New Roman" panose="02020603050405020304" pitchFamily="18" charset="0"/>
              </a:rPr>
              <a:t>arrange the components in a line, one after another (in a flow). </a:t>
            </a:r>
            <a:r>
              <a:rPr lang="en-IN" sz="2000" b="0" i="0" dirty="0">
                <a:effectLst/>
                <a:latin typeface="Times New Roman" panose="02020603050405020304" pitchFamily="18" charset="0"/>
                <a:cs typeface="Times New Roman" panose="02020603050405020304" pitchFamily="18" charset="0"/>
              </a:rPr>
              <a:t>It is the </a:t>
            </a:r>
            <a:r>
              <a:rPr lang="en-IN" sz="2000" b="1" i="0" dirty="0">
                <a:effectLst/>
                <a:latin typeface="Times New Roman" panose="02020603050405020304" pitchFamily="18" charset="0"/>
                <a:cs typeface="Times New Roman" panose="02020603050405020304" pitchFamily="18" charset="0"/>
              </a:rPr>
              <a:t>default layout of applet or panel</a:t>
            </a:r>
            <a:r>
              <a:rPr lang="en-IN" sz="2000" b="0" i="0" dirty="0">
                <a:effectLst/>
                <a:latin typeface="Times New Roman" panose="02020603050405020304" pitchFamily="18" charset="0"/>
                <a:cs typeface="Times New Roman" panose="02020603050405020304" pitchFamily="18" charset="0"/>
              </a:rPr>
              <a:t>.</a:t>
            </a:r>
          </a:p>
          <a:p>
            <a:pPr marL="0" indent="0" algn="just">
              <a:buNone/>
            </a:pP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(new </a:t>
            </a:r>
            <a:r>
              <a:rPr lang="en-IN" sz="2000" dirty="0" err="1">
                <a:latin typeface="Times New Roman" panose="02020603050405020304" pitchFamily="18" charset="0"/>
                <a:cs typeface="Times New Roman" panose="02020603050405020304" pitchFamily="18" charset="0"/>
              </a:rPr>
              <a:t>FlowLayout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FlowLayout.RIGHT</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GridLayout</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GridLayout</a:t>
            </a:r>
            <a:r>
              <a:rPr lang="en-IN" sz="2000" dirty="0">
                <a:latin typeface="Times New Roman" panose="02020603050405020304" pitchFamily="18" charset="0"/>
                <a:cs typeface="Times New Roman" panose="02020603050405020304" pitchFamily="18" charset="0"/>
              </a:rPr>
              <a:t> is used to </a:t>
            </a:r>
            <a:r>
              <a:rPr lang="en-IN" sz="2000" b="1" dirty="0">
                <a:latin typeface="Times New Roman" panose="02020603050405020304" pitchFamily="18" charset="0"/>
                <a:cs typeface="Times New Roman" panose="02020603050405020304" pitchFamily="18" charset="0"/>
              </a:rPr>
              <a:t>arrange the components in rectangular grid. </a:t>
            </a:r>
            <a:r>
              <a:rPr lang="en-IN" sz="2000" dirty="0">
                <a:latin typeface="Times New Roman" panose="02020603050405020304" pitchFamily="18" charset="0"/>
                <a:cs typeface="Times New Roman" panose="02020603050405020304" pitchFamily="18" charset="0"/>
              </a:rPr>
              <a:t>One component is displayed in each rectangle.</a:t>
            </a:r>
          </a:p>
          <a:p>
            <a:pPr marL="0" indent="0" algn="just">
              <a:buNone/>
            </a:pP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(new </a:t>
            </a:r>
            <a:r>
              <a:rPr lang="en-IN" sz="2000" dirty="0" err="1">
                <a:latin typeface="Times New Roman" panose="02020603050405020304" pitchFamily="18" charset="0"/>
                <a:cs typeface="Times New Roman" panose="02020603050405020304" pitchFamily="18" charset="0"/>
              </a:rPr>
              <a:t>GridLayout</a:t>
            </a:r>
            <a:r>
              <a:rPr lang="en-IN" sz="2000" dirty="0">
                <a:latin typeface="Times New Roman" panose="02020603050405020304" pitchFamily="18" charset="0"/>
                <a:cs typeface="Times New Roman" panose="02020603050405020304" pitchFamily="18" charset="0"/>
              </a:rPr>
              <a:t>(2,2));</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i="0" dirty="0" err="1">
                <a:effectLst/>
                <a:latin typeface="Times New Roman" panose="02020603050405020304" pitchFamily="18" charset="0"/>
                <a:cs typeface="Times New Roman" panose="02020603050405020304" pitchFamily="18" charset="0"/>
              </a:rPr>
              <a:t>BorderLayout</a:t>
            </a:r>
            <a:endParaRPr lang="en-IN" sz="2000" b="1" i="0" dirty="0">
              <a:effectLst/>
              <a:latin typeface="Times New Roman" panose="02020603050405020304" pitchFamily="18" charset="0"/>
              <a:cs typeface="Times New Roman" panose="02020603050405020304" pitchFamily="18" charset="0"/>
            </a:endParaRPr>
          </a:p>
          <a:p>
            <a:pPr marL="0" indent="0" algn="just">
              <a:buNone/>
            </a:pPr>
            <a:r>
              <a:rPr lang="en-IN" sz="2000" b="0" i="0" dirty="0">
                <a:effectLst/>
                <a:latin typeface="Times New Roman" panose="02020603050405020304" pitchFamily="18" charset="0"/>
                <a:cs typeface="Times New Roman" panose="02020603050405020304" pitchFamily="18" charset="0"/>
              </a:rPr>
              <a:t>The </a:t>
            </a:r>
            <a:r>
              <a:rPr lang="en-IN" sz="2000" b="0" i="0" dirty="0" err="1">
                <a:effectLst/>
                <a:latin typeface="Times New Roman" panose="02020603050405020304" pitchFamily="18" charset="0"/>
                <a:cs typeface="Times New Roman" panose="02020603050405020304" pitchFamily="18" charset="0"/>
              </a:rPr>
              <a:t>BorderLayout</a:t>
            </a:r>
            <a:r>
              <a:rPr lang="en-IN" sz="2000" b="0" i="0" dirty="0">
                <a:effectLst/>
                <a:latin typeface="Times New Roman" panose="02020603050405020304" pitchFamily="18" charset="0"/>
                <a:cs typeface="Times New Roman" panose="02020603050405020304" pitchFamily="18" charset="0"/>
              </a:rPr>
              <a:t> is used to </a:t>
            </a:r>
            <a:r>
              <a:rPr lang="en-IN" sz="2000" b="1" i="0" dirty="0">
                <a:effectLst/>
                <a:latin typeface="Times New Roman" panose="02020603050405020304" pitchFamily="18" charset="0"/>
                <a:cs typeface="Times New Roman" panose="02020603050405020304" pitchFamily="18" charset="0"/>
              </a:rPr>
              <a:t>arrange the components in five regions: north, south, east, west and </a:t>
            </a:r>
            <a:r>
              <a:rPr lang="en-IN" sz="2000" b="1" i="0" dirty="0" err="1">
                <a:effectLst/>
                <a:latin typeface="Times New Roman" panose="02020603050405020304" pitchFamily="18" charset="0"/>
                <a:cs typeface="Times New Roman" panose="02020603050405020304" pitchFamily="18" charset="0"/>
              </a:rPr>
              <a:t>center</a:t>
            </a:r>
            <a:r>
              <a:rPr lang="en-IN" sz="2000" b="0" i="0" dirty="0">
                <a:effectLst/>
                <a:latin typeface="Times New Roman" panose="02020603050405020304" pitchFamily="18" charset="0"/>
                <a:cs typeface="Times New Roman" panose="02020603050405020304" pitchFamily="18" charset="0"/>
              </a:rPr>
              <a:t>. Each region (area) may contain one component only. It is the </a:t>
            </a:r>
            <a:r>
              <a:rPr lang="en-IN" sz="2000" b="1" i="0" dirty="0">
                <a:effectLst/>
                <a:latin typeface="Times New Roman" panose="02020603050405020304" pitchFamily="18" charset="0"/>
                <a:cs typeface="Times New Roman" panose="02020603050405020304" pitchFamily="18" charset="0"/>
              </a:rPr>
              <a:t>default layout of frame or window.</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(b1,BorderLayout.NORTH);</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7860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2902-1B59-4367-AAE6-D0C4BDBD4A60}"/>
              </a:ext>
            </a:extLst>
          </p:cNvPr>
          <p:cNvSpPr>
            <a:spLocks noGrp="1"/>
          </p:cNvSpPr>
          <p:nvPr>
            <p:ph type="title"/>
          </p:nvPr>
        </p:nvSpPr>
        <p:spPr>
          <a:xfrm>
            <a:off x="838200" y="365125"/>
            <a:ext cx="10515600" cy="562527"/>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LAYOUT MANAGERS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dirty="0"/>
          </a:p>
        </p:txBody>
      </p:sp>
      <p:sp>
        <p:nvSpPr>
          <p:cNvPr id="3" name="Content Placeholder 2">
            <a:extLst>
              <a:ext uri="{FF2B5EF4-FFF2-40B4-BE49-F238E27FC236}">
                <a16:creationId xmlns:a16="http://schemas.microsoft.com/office/drawing/2014/main" id="{523E8DC7-F5D1-4D56-95F2-CB9F3634070F}"/>
              </a:ext>
            </a:extLst>
          </p:cNvPr>
          <p:cNvSpPr>
            <a:spLocks noGrp="1"/>
          </p:cNvSpPr>
          <p:nvPr>
            <p:ph idx="1"/>
          </p:nvPr>
        </p:nvSpPr>
        <p:spPr>
          <a:xfrm>
            <a:off x="838200" y="927652"/>
            <a:ext cx="10515600" cy="5698435"/>
          </a:xfrm>
        </p:spPr>
        <p:txBody>
          <a:bodyPr>
            <a:normAutofit/>
          </a:bodyPr>
          <a:lstStyle/>
          <a:p>
            <a:pPr algn="just">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CardLayout</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CardLayout</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class manages the components in such a manner that </a:t>
            </a:r>
            <a:r>
              <a:rPr lang="en-IN" sz="2000" b="1" i="0" dirty="0">
                <a:effectLst/>
                <a:latin typeface="Times New Roman" panose="02020603050405020304" pitchFamily="18" charset="0"/>
                <a:cs typeface="Times New Roman" panose="02020603050405020304" pitchFamily="18" charset="0"/>
              </a:rPr>
              <a:t>only one component is visible at a time.</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card=new </a:t>
            </a:r>
            <a:r>
              <a:rPr lang="en-IN" sz="2000" dirty="0" err="1">
                <a:latin typeface="Times New Roman" panose="02020603050405020304" pitchFamily="18" charset="0"/>
                <a:cs typeface="Times New Roman" panose="02020603050405020304" pitchFamily="18" charset="0"/>
              </a:rPr>
              <a:t>CardLayout</a:t>
            </a:r>
            <a:r>
              <a:rPr lang="en-IN" sz="2000" dirty="0">
                <a:latin typeface="Times New Roman" panose="02020603050405020304" pitchFamily="18" charset="0"/>
                <a:cs typeface="Times New Roman" panose="02020603050405020304" pitchFamily="18" charset="0"/>
              </a:rPr>
              <a:t>(40,30); </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GridBagLayout</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Java GridBagLayout class is used to </a:t>
            </a:r>
            <a:r>
              <a:rPr lang="en-IN" sz="2000" b="1" dirty="0">
                <a:latin typeface="Times New Roman" panose="02020603050405020304" pitchFamily="18" charset="0"/>
                <a:cs typeface="Times New Roman" panose="02020603050405020304" pitchFamily="18" charset="0"/>
              </a:rPr>
              <a:t>align components vertically, horizontally </a:t>
            </a:r>
            <a:r>
              <a:rPr lang="en-IN" sz="2000" dirty="0">
                <a:latin typeface="Times New Roman" panose="02020603050405020304" pitchFamily="18" charset="0"/>
                <a:cs typeface="Times New Roman" panose="02020603050405020304" pitchFamily="18" charset="0"/>
              </a:rPr>
              <a:t>or along their baseline.</a:t>
            </a:r>
          </a:p>
          <a:p>
            <a:pPr marL="0" indent="0" algn="just">
              <a:buNone/>
            </a:pPr>
            <a:r>
              <a:rPr lang="en-IN" sz="2000" dirty="0">
                <a:latin typeface="Times New Roman" panose="02020603050405020304" pitchFamily="18" charset="0"/>
                <a:cs typeface="Times New Roman" panose="02020603050405020304" pitchFamily="18" charset="0"/>
              </a:rPr>
              <a:t>GridBagLayout layout = new GridBagLayout(); </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BoxLayout</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BoxLayout</a:t>
            </a:r>
            <a:r>
              <a:rPr lang="en-IN" sz="2000" dirty="0">
                <a:latin typeface="Times New Roman" panose="02020603050405020304" pitchFamily="18" charset="0"/>
                <a:cs typeface="Times New Roman" panose="02020603050405020304" pitchFamily="18" charset="0"/>
              </a:rPr>
              <a:t> is used to </a:t>
            </a:r>
            <a:r>
              <a:rPr lang="en-IN" sz="2000" b="1" dirty="0">
                <a:latin typeface="Times New Roman" panose="02020603050405020304" pitchFamily="18" charset="0"/>
                <a:cs typeface="Times New Roman" panose="02020603050405020304" pitchFamily="18" charset="0"/>
              </a:rPr>
              <a:t>arrange the components either vertically or horizontally.</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setLayout</a:t>
            </a:r>
            <a:r>
              <a:rPr lang="en-IN" sz="2000" dirty="0">
                <a:latin typeface="Times New Roman" panose="02020603050405020304" pitchFamily="18" charset="0"/>
                <a:cs typeface="Times New Roman" panose="02020603050405020304" pitchFamily="18" charset="0"/>
              </a:rPr>
              <a:t> (new </a:t>
            </a:r>
            <a:r>
              <a:rPr lang="en-IN" sz="2000" dirty="0" err="1">
                <a:latin typeface="Times New Roman" panose="02020603050405020304" pitchFamily="18" charset="0"/>
                <a:cs typeface="Times New Roman" panose="02020603050405020304" pitchFamily="18" charset="0"/>
              </a:rPr>
              <a:t>BoxLayout</a:t>
            </a:r>
            <a:r>
              <a:rPr lang="en-IN" sz="2000" dirty="0">
                <a:latin typeface="Times New Roman" panose="02020603050405020304" pitchFamily="18" charset="0"/>
                <a:cs typeface="Times New Roman" panose="02020603050405020304" pitchFamily="18" charset="0"/>
              </a:rPr>
              <a:t>(this, </a:t>
            </a:r>
            <a:r>
              <a:rPr lang="en-IN" sz="2000" dirty="0" err="1">
                <a:latin typeface="Times New Roman" panose="02020603050405020304" pitchFamily="18" charset="0"/>
                <a:cs typeface="Times New Roman" panose="02020603050405020304" pitchFamily="18" charset="0"/>
              </a:rPr>
              <a:t>BoxLayout.X_AXIS</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39314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2902-1B59-4367-AAE6-D0C4BDBD4A60}"/>
              </a:ext>
            </a:extLst>
          </p:cNvPr>
          <p:cNvSpPr>
            <a:spLocks noGrp="1"/>
          </p:cNvSpPr>
          <p:nvPr>
            <p:ph type="title"/>
          </p:nvPr>
        </p:nvSpPr>
        <p:spPr>
          <a:xfrm>
            <a:off x="838200" y="185530"/>
            <a:ext cx="10515600" cy="456510"/>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LAYOUT MANAGERS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523E8DC7-F5D1-4D56-95F2-CB9F3634070F}"/>
              </a:ext>
            </a:extLst>
          </p:cNvPr>
          <p:cNvSpPr>
            <a:spLocks noGrp="1"/>
          </p:cNvSpPr>
          <p:nvPr>
            <p:ph idx="1"/>
          </p:nvPr>
        </p:nvSpPr>
        <p:spPr>
          <a:xfrm>
            <a:off x="838200" y="728870"/>
            <a:ext cx="10515600" cy="5943600"/>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java.awt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fl</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fl</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  Frame f=new Frame();  </a:t>
            </a:r>
          </a:p>
          <a:p>
            <a:pPr marL="0" indent="0" algn="just">
              <a:buNone/>
            </a:pPr>
            <a:r>
              <a:rPr lang="en-IN" sz="2000" dirty="0">
                <a:latin typeface="Times New Roman" panose="02020603050405020304" pitchFamily="18" charset="0"/>
                <a:cs typeface="Times New Roman" panose="02020603050405020304" pitchFamily="18" charset="0"/>
              </a:rPr>
              <a:t>    Button b1=new Button("1");  </a:t>
            </a:r>
          </a:p>
          <a:p>
            <a:pPr marL="0" indent="0" algn="just">
              <a:buNone/>
            </a:pPr>
            <a:r>
              <a:rPr lang="en-IN" sz="2000" dirty="0">
                <a:latin typeface="Times New Roman" panose="02020603050405020304" pitchFamily="18" charset="0"/>
                <a:cs typeface="Times New Roman" panose="02020603050405020304" pitchFamily="18" charset="0"/>
              </a:rPr>
              <a:t>    Button b2=new Button("2");</a:t>
            </a:r>
          </a:p>
          <a:p>
            <a:pPr marL="0" indent="0" algn="just">
              <a:buNone/>
            </a:pPr>
            <a:r>
              <a:rPr lang="en-IN" sz="2000" dirty="0">
                <a:latin typeface="Times New Roman" panose="02020603050405020304" pitchFamily="18" charset="0"/>
                <a:cs typeface="Times New Roman" panose="02020603050405020304" pitchFamily="18" charset="0"/>
              </a:rPr>
              <a:t>    Button b3=new Button("3");</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(b1);</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(b2);</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f.add</a:t>
            </a:r>
            <a:r>
              <a:rPr lang="en-IN" sz="2000" dirty="0">
                <a:latin typeface="Times New Roman" panose="02020603050405020304" pitchFamily="18" charset="0"/>
                <a:cs typeface="Times New Roman" panose="02020603050405020304" pitchFamily="18" charset="0"/>
              </a:rPr>
              <a:t>(b3);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f.setLayout</a:t>
            </a:r>
            <a:r>
              <a:rPr lang="en-IN" sz="2000" dirty="0">
                <a:latin typeface="Times New Roman" panose="02020603050405020304" pitchFamily="18" charset="0"/>
                <a:cs typeface="Times New Roman" panose="02020603050405020304" pitchFamily="18" charset="0"/>
              </a:rPr>
              <a:t>(new </a:t>
            </a:r>
            <a:r>
              <a:rPr lang="en-IN" sz="2000" dirty="0" err="1">
                <a:latin typeface="Times New Roman" panose="02020603050405020304" pitchFamily="18" charset="0"/>
                <a:cs typeface="Times New Roman" panose="02020603050405020304" pitchFamily="18" charset="0"/>
              </a:rPr>
              <a:t>FlowLayout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FlowLayout.RIGHT</a:t>
            </a:r>
            <a:r>
              <a:rPr lang="en-IN" sz="2000" dirty="0">
                <a:latin typeface="Times New Roman" panose="02020603050405020304" pitchFamily="18" charset="0"/>
                <a:cs typeface="Times New Roman" panose="02020603050405020304" pitchFamily="18" charset="0"/>
              </a:rPr>
              <a:t>));        //setting flow layout of right alignment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f.setSize</a:t>
            </a:r>
            <a:r>
              <a:rPr lang="en-IN" sz="2000" dirty="0">
                <a:latin typeface="Times New Roman" panose="02020603050405020304" pitchFamily="18" charset="0"/>
                <a:cs typeface="Times New Roman" panose="02020603050405020304" pitchFamily="18" charset="0"/>
              </a:rPr>
              <a:t>(300,300);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f.setVisible</a:t>
            </a:r>
            <a:r>
              <a:rPr lang="en-IN" sz="2000" dirty="0">
                <a:latin typeface="Times New Roman" panose="02020603050405020304" pitchFamily="18" charset="0"/>
                <a:cs typeface="Times New Roman" panose="02020603050405020304" pitchFamily="18" charset="0"/>
              </a:rPr>
              <a:t>(true);     }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fl</a:t>
            </a:r>
            <a:r>
              <a:rPr lang="en-IN" sz="2000" dirty="0">
                <a:latin typeface="Times New Roman" panose="02020603050405020304" pitchFamily="18" charset="0"/>
                <a:cs typeface="Times New Roman" panose="02020603050405020304" pitchFamily="18" charset="0"/>
              </a:rPr>
              <a:t> f= new </a:t>
            </a:r>
            <a:r>
              <a:rPr lang="en-IN" sz="2000" dirty="0" err="1">
                <a:latin typeface="Times New Roman" panose="02020603050405020304" pitchFamily="18" charset="0"/>
                <a:cs typeface="Times New Roman" panose="02020603050405020304" pitchFamily="18" charset="0"/>
              </a:rPr>
              <a:t>fl</a:t>
            </a:r>
            <a:r>
              <a:rPr lang="en-IN" sz="2000" dirty="0">
                <a:latin typeface="Times New Roman" panose="02020603050405020304" pitchFamily="18" charset="0"/>
                <a:cs typeface="Times New Roman" panose="02020603050405020304" pitchFamily="18" charset="0"/>
              </a:rPr>
              <a:t>();    }  } </a:t>
            </a:r>
          </a:p>
        </p:txBody>
      </p:sp>
    </p:spTree>
    <p:extLst>
      <p:ext uri="{BB962C8B-B14F-4D97-AF65-F5344CB8AC3E}">
        <p14:creationId xmlns:p14="http://schemas.microsoft.com/office/powerpoint/2010/main" val="29933929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CC55-C95A-4FAA-A156-9D1FFF8615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EB5D02-C0F1-4CD6-9E8B-090EA8CF8EB0}"/>
              </a:ext>
            </a:extLst>
          </p:cNvPr>
          <p:cNvSpPr>
            <a:spLocks noGrp="1"/>
          </p:cNvSpPr>
          <p:nvPr>
            <p:ph idx="1"/>
          </p:nvPr>
        </p:nvSpPr>
        <p:spPr/>
        <p:txBody>
          <a:bodyPr>
            <a:normAutofit/>
          </a:bodyPr>
          <a:lstStyle/>
          <a:p>
            <a:pPr marL="0" indent="0" algn="ctr">
              <a:buNone/>
            </a:pPr>
            <a:r>
              <a:rPr lang="en-IN" sz="96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10108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D2A-BFCC-4F7D-9EEA-C2B5862089E0}"/>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E-MAIL CONCEPTS</a:t>
            </a:r>
            <a:endParaRPr lang="en-IN" sz="4000" b="1" dirty="0"/>
          </a:p>
        </p:txBody>
      </p:sp>
      <p:sp>
        <p:nvSpPr>
          <p:cNvPr id="3" name="Content Placeholder 2">
            <a:extLst>
              <a:ext uri="{FF2B5EF4-FFF2-40B4-BE49-F238E27FC236}">
                <a16:creationId xmlns:a16="http://schemas.microsoft.com/office/drawing/2014/main" id="{E18BB1CB-77AD-4255-8F3D-78EBECC2A4D9}"/>
              </a:ext>
            </a:extLst>
          </p:cNvPr>
          <p:cNvSpPr>
            <a:spLocks noGrp="1"/>
          </p:cNvSpPr>
          <p:nvPr>
            <p:ph idx="1"/>
          </p:nvPr>
        </p:nvSpPr>
        <p:spPr>
          <a:xfrm>
            <a:off x="838200" y="1429305"/>
            <a:ext cx="10515600" cy="5063570"/>
          </a:xfrm>
        </p:spPr>
        <p:txBody>
          <a:bodyPr>
            <a:noAutofit/>
          </a:bodyPr>
          <a:lstStyle/>
          <a:p>
            <a:pPr marL="0" indent="0" algn="just">
              <a:buNone/>
            </a:pPr>
            <a:r>
              <a:rPr lang="en-IN" sz="2000" dirty="0">
                <a:latin typeface="Times New Roman" panose="02020603050405020304" pitchFamily="18" charset="0"/>
                <a:cs typeface="Times New Roman" panose="02020603050405020304" pitchFamily="18" charset="0"/>
              </a:rPr>
              <a:t>E-mail is a means of communication. E-mail has its drawbacks too because e-mail lacks the nuances of face-to-face or phone conversation, an e-mail message can be more easily </a:t>
            </a:r>
            <a:r>
              <a:rPr lang="en-IN" sz="2000" b="1" dirty="0">
                <a:latin typeface="Times New Roman" panose="02020603050405020304" pitchFamily="18" charset="0"/>
                <a:cs typeface="Times New Roman" panose="02020603050405020304" pitchFamily="18" charset="0"/>
              </a:rPr>
              <a:t>misunderstood than verbal communication.</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r>
              <a:rPr lang="en-IN" sz="2000" b="1" u="none" strike="noStrike" baseline="0" dirty="0">
                <a:latin typeface="Times New Roman" panose="02020603050405020304" pitchFamily="18" charset="0"/>
                <a:cs typeface="Times New Roman" panose="02020603050405020304" pitchFamily="18" charset="0"/>
              </a:rPr>
              <a:t>Receiving Incoming Messages</a:t>
            </a:r>
          </a:p>
          <a:p>
            <a:pPr algn="just"/>
            <a:r>
              <a:rPr lang="en-US" sz="2000" b="0"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Sending Outgoing Messages</a:t>
            </a:r>
          </a:p>
          <a:p>
            <a:pPr algn="just"/>
            <a:r>
              <a:rPr lang="en-IN" sz="1800" b="1" i="0" u="none" strike="noStrike" baseline="0" dirty="0">
                <a:latin typeface="FranklinGothic-Demi"/>
              </a:rPr>
              <a:t> </a:t>
            </a:r>
            <a:r>
              <a:rPr lang="en-IN" sz="2000" b="1" i="0" u="none" strike="noStrike" baseline="0" dirty="0">
                <a:latin typeface="Times New Roman" panose="02020603050405020304" pitchFamily="18" charset="0"/>
                <a:cs typeface="Times New Roman" panose="02020603050405020304" pitchFamily="18" charset="0"/>
              </a:rPr>
              <a:t>E-mail Security</a:t>
            </a:r>
            <a:endParaRPr lang="en-US" sz="2000" b="1" i="0" u="none" strike="noStrike" baseline="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Reasons to Secure Messages</a:t>
            </a:r>
            <a:endParaRPr lang="en-US" sz="2000" b="1" u="none" strike="noStrike" baseline="0" dirty="0">
              <a:latin typeface="Times New Roman" panose="02020603050405020304" pitchFamily="18" charset="0"/>
              <a:cs typeface="Times New Roman" panose="02020603050405020304" pitchFamily="18" charset="0"/>
            </a:endParaRPr>
          </a:p>
          <a:p>
            <a:pPr algn="just"/>
            <a:r>
              <a:rPr lang="en-IN" sz="2000" b="1" i="0" u="none" strike="noStrike" baseline="0" dirty="0">
                <a:latin typeface="Times New Roman" panose="02020603050405020304" pitchFamily="18" charset="0"/>
                <a:cs typeface="Times New Roman" panose="02020603050405020304" pitchFamily="18" charset="0"/>
              </a:rPr>
              <a:t>Public Key Cryptography</a:t>
            </a:r>
          </a:p>
          <a:p>
            <a:pPr algn="just"/>
            <a:endParaRPr lang="en-IN" sz="2000" b="1"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9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E9B9-9186-4281-A887-B6B24B0B819A}"/>
              </a:ext>
            </a:extLst>
          </p:cNvPr>
          <p:cNvSpPr>
            <a:spLocks noGrp="1"/>
          </p:cNvSpPr>
          <p:nvPr>
            <p:ph type="title"/>
          </p:nvPr>
        </p:nvSpPr>
        <p:spPr>
          <a:xfrm>
            <a:off x="838200" y="365125"/>
            <a:ext cx="10515600" cy="909493"/>
          </a:xfrm>
        </p:spPr>
        <p:txBody>
          <a:bodyPr>
            <a:normAutofit fontScale="90000"/>
          </a:bodyPr>
          <a:lstStyle/>
          <a:p>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SENDING AND RECEIVING SECURE E-MAIL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contd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b="1" dirty="0"/>
          </a:p>
        </p:txBody>
      </p:sp>
      <p:sp>
        <p:nvSpPr>
          <p:cNvPr id="3" name="Content Placeholder 2">
            <a:extLst>
              <a:ext uri="{FF2B5EF4-FFF2-40B4-BE49-F238E27FC236}">
                <a16:creationId xmlns:a16="http://schemas.microsoft.com/office/drawing/2014/main" id="{D4D03D38-9D7B-4347-9597-161507974AF1}"/>
              </a:ext>
            </a:extLst>
          </p:cNvPr>
          <p:cNvSpPr>
            <a:spLocks noGrp="1"/>
          </p:cNvSpPr>
          <p:nvPr>
            <p:ph idx="1"/>
          </p:nvPr>
        </p:nvSpPr>
        <p:spPr>
          <a:xfrm>
            <a:off x="838200" y="1182255"/>
            <a:ext cx="10515600" cy="5477163"/>
          </a:xfrm>
        </p:spPr>
        <p:txBody>
          <a:bodyPr>
            <a:noAutofit/>
          </a:bodyPr>
          <a:lstStyle/>
          <a:p>
            <a:pPr marL="0" indent="0" algn="just">
              <a:buNone/>
            </a:pPr>
            <a:r>
              <a:rPr lang="en-US" sz="2000" b="0" i="0" u="none" strike="noStrike" baseline="0" dirty="0">
                <a:latin typeface="Times New Roman" panose="02020603050405020304" pitchFamily="18" charset="0"/>
                <a:cs typeface="Times New Roman" panose="02020603050405020304" pitchFamily="18" charset="0"/>
              </a:rPr>
              <a:t>Two </a:t>
            </a:r>
            <a:r>
              <a:rPr lang="en-US" sz="2000" b="1" i="0" u="none" strike="noStrike" baseline="0" dirty="0">
                <a:latin typeface="Times New Roman" panose="02020603050405020304" pitchFamily="18" charset="0"/>
                <a:cs typeface="Times New Roman" panose="02020603050405020304" pitchFamily="18" charset="0"/>
              </a:rPr>
              <a:t>standard systems of public key cryptography </a:t>
            </a:r>
            <a:r>
              <a:rPr lang="en-US" sz="2000" b="0" i="0" u="none" strike="noStrike" baseline="0" dirty="0">
                <a:latin typeface="Times New Roman" panose="02020603050405020304" pitchFamily="18" charset="0"/>
                <a:cs typeface="Times New Roman" panose="02020603050405020304" pitchFamily="18" charset="0"/>
              </a:rPr>
              <a:t>used on the Internet to </a:t>
            </a:r>
            <a:r>
              <a:rPr lang="en-US" sz="2000" b="1" i="0" u="none" strike="noStrike" baseline="0" dirty="0">
                <a:latin typeface="Times New Roman" panose="02020603050405020304" pitchFamily="18" charset="0"/>
                <a:cs typeface="Times New Roman" panose="02020603050405020304" pitchFamily="18" charset="0"/>
              </a:rPr>
              <a:t>send and receive secure e-mail are:</a:t>
            </a:r>
            <a:r>
              <a:rPr lang="en-US" sz="2000" b="0" i="0" u="none" strike="noStrike" baseline="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
            </a:r>
            <a:r>
              <a:rPr lang="en-US" sz="2000" b="1" i="0" u="none" strike="noStrike" baseline="0" dirty="0">
                <a:latin typeface="Times New Roman" panose="02020603050405020304" pitchFamily="18" charset="0"/>
                <a:cs typeface="Times New Roman" panose="02020603050405020304" pitchFamily="18" charset="0"/>
              </a:rPr>
              <a:t>igital certificates and PGP</a:t>
            </a:r>
            <a:r>
              <a:rPr lang="en-US" sz="2000" b="0" i="0" u="none" strike="noStrike" baseline="0" dirty="0">
                <a:latin typeface="Times New Roman" panose="02020603050405020304" pitchFamily="18" charset="0"/>
                <a:cs typeface="Times New Roman" panose="02020603050405020304" pitchFamily="18" charset="0"/>
              </a:rPr>
              <a:t>. </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
            </a:r>
            <a:r>
              <a:rPr lang="en-US" sz="2000" b="1" i="0" u="none" strike="noStrike" baseline="0" dirty="0">
                <a:latin typeface="Times New Roman" panose="02020603050405020304" pitchFamily="18" charset="0"/>
                <a:cs typeface="Times New Roman" panose="02020603050405020304" pitchFamily="18" charset="0"/>
              </a:rPr>
              <a:t>igital certificates</a:t>
            </a:r>
            <a:endParaRPr lang="en-US" sz="2000" b="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000" b="1" u="none" strike="noStrike" baseline="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PGP</a:t>
            </a:r>
            <a:endParaRPr lang="en-IN" sz="20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832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7426</Words>
  <Application>Microsoft Office PowerPoint</Application>
  <PresentationFormat>Widescreen</PresentationFormat>
  <Paragraphs>967</Paragraphs>
  <Slides>79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Calibri</vt:lpstr>
      <vt:lpstr>Calibri Light</vt:lpstr>
      <vt:lpstr>erdana</vt:lpstr>
      <vt:lpstr>FranklinGothic-Demi</vt:lpstr>
      <vt:lpstr>Palatino-Roman</vt:lpstr>
      <vt:lpstr>Times New Roman</vt:lpstr>
      <vt:lpstr>verdana</vt:lpstr>
      <vt:lpstr>Wingdings</vt:lpstr>
      <vt:lpstr>Office Theme</vt:lpstr>
      <vt:lpstr>       BCS-13 INTERNET &amp; JAVA PROGRAMMING </vt:lpstr>
      <vt:lpstr>COURSE OUTCOMES</vt:lpstr>
      <vt:lpstr>UNIT-I </vt:lpstr>
      <vt:lpstr>INTERNET</vt:lpstr>
      <vt:lpstr>CONNECTING to INTERNET: TELEPHONE, CABLE, SATELLITE CONNECTION</vt:lpstr>
      <vt:lpstr>CHOOSING an ISP</vt:lpstr>
      <vt:lpstr>INTRODUCTION to INTERNET SERVICES</vt:lpstr>
      <vt:lpstr>E-MAIL CONCEPTS</vt:lpstr>
      <vt:lpstr>SENDING AND RECEIVING SECURE E-MAIL                                                               contd…</vt:lpstr>
      <vt:lpstr>VOICE AND VIDEO CONFERENCING</vt:lpstr>
      <vt:lpstr>VOICE AND VIDEO CONFERENCING contd…</vt:lpstr>
      <vt:lpstr>VOICE AND VIDEO CONFERENCING contd…</vt:lpstr>
      <vt:lpstr>UNIT-II</vt:lpstr>
      <vt:lpstr>INTRODUCTION</vt:lpstr>
      <vt:lpstr>INTRODUCTION                                          contd…</vt:lpstr>
      <vt:lpstr>INTRODUCTION                                          contd…</vt:lpstr>
      <vt:lpstr>INTRODUCTION                                     contd…</vt:lpstr>
      <vt:lpstr>INTRODUCTION                                          contd…</vt:lpstr>
      <vt:lpstr>INTRODUCTION                                   contd…</vt:lpstr>
      <vt:lpstr>OPERATOR</vt:lpstr>
      <vt:lpstr>Data Types in Java </vt:lpstr>
      <vt:lpstr>VAR</vt:lpstr>
      <vt:lpstr>VAR                                                                  contd…</vt:lpstr>
      <vt:lpstr>CONTROL STATEMENTS (If-Else)</vt:lpstr>
      <vt:lpstr>CONTROL STATEMENTS(If-Else)                           contd…</vt:lpstr>
      <vt:lpstr>CONTROL STATEMENTS (If-Else)                  contd…</vt:lpstr>
      <vt:lpstr>CONTROL STATEMENTS (Switch)</vt:lpstr>
      <vt:lpstr>CONTROL STATEMENTS (Switch)         contd…</vt:lpstr>
      <vt:lpstr>LOOPS in JAVA </vt:lpstr>
      <vt:lpstr>ARRAY</vt:lpstr>
      <vt:lpstr>EXCEPTION HANDLING</vt:lpstr>
      <vt:lpstr>EXCEPTION HANDLING                           contd…</vt:lpstr>
      <vt:lpstr>EXCEPTION HANDLING                           contd…</vt:lpstr>
      <vt:lpstr>MULTITHREAD PROGRAMMING</vt:lpstr>
      <vt:lpstr>MULTITHREAD PROGRAMMING         contd…</vt:lpstr>
      <vt:lpstr>MULTITHREAD PROGRAMMING         contd…</vt:lpstr>
      <vt:lpstr>MULTITHREAD PROGRAMMING          contd…</vt:lpstr>
      <vt:lpstr>MULTITHREAD PROGRAMMING          contd…                         </vt:lpstr>
      <vt:lpstr>MULTITHREAD PROGRAMMING          contd…</vt:lpstr>
      <vt:lpstr>MULTITHREAD PROGRAMMING          contd…</vt:lpstr>
      <vt:lpstr>MULTITHREAD PROGRAMMING          contd…</vt:lpstr>
      <vt:lpstr>I/O</vt:lpstr>
      <vt:lpstr>I/O                                                                   contd…</vt:lpstr>
      <vt:lpstr>I/O                                                                  contd…</vt:lpstr>
      <vt:lpstr>I/O                                                                  contd…</vt:lpstr>
      <vt:lpstr>JAVA APPLET</vt:lpstr>
      <vt:lpstr>JAVA APPLET                                              contd…</vt:lpstr>
      <vt:lpstr>JAVA APPLET                                                contd…</vt:lpstr>
      <vt:lpstr>JAVA APPLET                                              contd…</vt:lpstr>
      <vt:lpstr>JAVA APPLET                                              contd…</vt:lpstr>
      <vt:lpstr>STRING HANDLING</vt:lpstr>
      <vt:lpstr>STRING HANDLING                                     contd..</vt:lpstr>
      <vt:lpstr>STRING HANDLING                                     contd..</vt:lpstr>
      <vt:lpstr>STRING HANDLING                                     contd..</vt:lpstr>
      <vt:lpstr>STRING HANDLING                                 contd…</vt:lpstr>
      <vt:lpstr>STRING HANDLING                                  contd…</vt:lpstr>
      <vt:lpstr>NETWORKING</vt:lpstr>
      <vt:lpstr>NETWORKING                                             contd…</vt:lpstr>
      <vt:lpstr>NETWORKING                            contd…</vt:lpstr>
      <vt:lpstr>EVENT HANDLING</vt:lpstr>
      <vt:lpstr>EVENT HANDLING                                  contd…</vt:lpstr>
      <vt:lpstr>INTRODUCTION TO AWT</vt:lpstr>
      <vt:lpstr>INTRODUCTION TO AWT           contd…</vt:lpstr>
      <vt:lpstr>INTRODUCTION TO AWT                          contd…</vt:lpstr>
      <vt:lpstr>AWT CONTROLS</vt:lpstr>
      <vt:lpstr>AWT CONTROLS                                   contd…</vt:lpstr>
      <vt:lpstr>AWT CONTROLS                                                 contd…</vt:lpstr>
      <vt:lpstr>AWT CONTROLS                                        contd…</vt:lpstr>
      <vt:lpstr>AWT CONTROLS                                        contd…</vt:lpstr>
      <vt:lpstr>AWT CONTROLS                                        contd…</vt:lpstr>
      <vt:lpstr>AWT CONTROLS                                        contd…</vt:lpstr>
      <vt:lpstr>AWT CONTROLS                                        contd…</vt:lpstr>
      <vt:lpstr>AWT CONTROLS                                        contd…</vt:lpstr>
      <vt:lpstr>AWT CONTROLS                                        contd…</vt:lpstr>
      <vt:lpstr>LAYOUT MANAGERS</vt:lpstr>
      <vt:lpstr>LAYOUT MANAGERS                                         contd…</vt:lpstr>
      <vt:lpstr>LAYOUT MANAGERS                                        contd…</vt:lpstr>
      <vt:lpstr>LAYOUT MANAGERS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BCS-13 INTERNET &amp; JAVA PROGRAMMING </dc:title>
  <dc:creator>Smt Meenu</dc:creator>
  <cp:lastModifiedBy>Smt Meenu</cp:lastModifiedBy>
  <cp:revision>162</cp:revision>
  <dcterms:created xsi:type="dcterms:W3CDTF">2020-08-28T10:16:55Z</dcterms:created>
  <dcterms:modified xsi:type="dcterms:W3CDTF">2020-09-03T05:26:57Z</dcterms:modified>
</cp:coreProperties>
</file>