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5" r:id="rId3"/>
    <p:sldId id="292" r:id="rId4"/>
    <p:sldId id="276" r:id="rId5"/>
    <p:sldId id="263" r:id="rId6"/>
    <p:sldId id="274" r:id="rId7"/>
    <p:sldId id="262" r:id="rId8"/>
    <p:sldId id="293" r:id="rId9"/>
    <p:sldId id="264" r:id="rId10"/>
    <p:sldId id="272" r:id="rId11"/>
    <p:sldId id="259" r:id="rId12"/>
    <p:sldId id="278" r:id="rId13"/>
    <p:sldId id="265" r:id="rId14"/>
    <p:sldId id="266" r:id="rId15"/>
    <p:sldId id="271" r:id="rId16"/>
    <p:sldId id="260" r:id="rId17"/>
    <p:sldId id="261" r:id="rId18"/>
    <p:sldId id="279" r:id="rId19"/>
    <p:sldId id="280" r:id="rId20"/>
    <p:sldId id="304" r:id="rId21"/>
    <p:sldId id="297" r:id="rId22"/>
    <p:sldId id="298" r:id="rId23"/>
    <p:sldId id="300" r:id="rId24"/>
    <p:sldId id="281" r:id="rId25"/>
    <p:sldId id="289" r:id="rId26"/>
    <p:sldId id="318" r:id="rId27"/>
    <p:sldId id="305" r:id="rId28"/>
    <p:sldId id="290" r:id="rId29"/>
    <p:sldId id="314" r:id="rId30"/>
    <p:sldId id="309" r:id="rId31"/>
    <p:sldId id="313" r:id="rId32"/>
    <p:sldId id="310" r:id="rId33"/>
    <p:sldId id="317" r:id="rId34"/>
    <p:sldId id="286" r:id="rId35"/>
    <p:sldId id="287" r:id="rId36"/>
    <p:sldId id="319" r:id="rId37"/>
    <p:sldId id="321" r:id="rId38"/>
    <p:sldId id="323" r:id="rId39"/>
    <p:sldId id="32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AFC4B7-5A8C-4B0F-9326-E15E7E6F447F}"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IN"/>
        </a:p>
      </dgm:t>
    </dgm:pt>
    <dgm:pt modelId="{8E75DEA0-B1CF-41E9-B2CA-A35F24D83263}">
      <dgm:prSet/>
      <dgm:spPr/>
      <dgm:t>
        <a:bodyPr/>
        <a:lstStyle/>
        <a:p>
          <a:r>
            <a:rPr lang="en-US" b="1" dirty="0">
              <a:latin typeface="Times New Roman" panose="02020603050405020304" pitchFamily="18" charset="0"/>
              <a:cs typeface="Times New Roman" panose="02020603050405020304" pitchFamily="18" charset="0"/>
            </a:rPr>
            <a:t>Options    Description</a:t>
          </a:r>
          <a:endParaRPr lang="en-IN" b="1" dirty="0">
            <a:latin typeface="Times New Roman" panose="02020603050405020304" pitchFamily="18" charset="0"/>
            <a:cs typeface="Times New Roman" panose="02020603050405020304" pitchFamily="18" charset="0"/>
          </a:endParaRPr>
        </a:p>
      </dgm:t>
    </dgm:pt>
    <dgm:pt modelId="{FF5D8D88-3696-4031-96C7-89FC3B9BFCC0}" type="parTrans" cxnId="{13D7D1A4-BE9E-46EA-810C-9423F6E73171}">
      <dgm:prSet/>
      <dgm:spPr/>
      <dgm:t>
        <a:bodyPr/>
        <a:lstStyle/>
        <a:p>
          <a:endParaRPr lang="en-IN">
            <a:solidFill>
              <a:schemeClr val="tx1"/>
            </a:solidFill>
          </a:endParaRPr>
        </a:p>
      </dgm:t>
    </dgm:pt>
    <dgm:pt modelId="{78358FB5-FB1E-4929-9104-BA4B8A5F5F79}" type="sibTrans" cxnId="{13D7D1A4-BE9E-46EA-810C-9423F6E73171}">
      <dgm:prSet/>
      <dgm:spPr/>
      <dgm:t>
        <a:bodyPr/>
        <a:lstStyle/>
        <a:p>
          <a:endParaRPr lang="en-IN">
            <a:solidFill>
              <a:schemeClr val="tx1"/>
            </a:solidFill>
          </a:endParaRPr>
        </a:p>
      </dgm:t>
    </dgm:pt>
    <dgm:pt modelId="{882A59AF-390C-473F-AC08-5372B566DA5B}">
      <dgm:prSet/>
      <dgm:spPr/>
      <dgm:t>
        <a:bodyPr/>
        <a:lstStyle/>
        <a:p>
          <a:r>
            <a:rPr lang="en-US" dirty="0">
              <a:latin typeface="Times New Roman" panose="02020603050405020304" pitchFamily="18" charset="0"/>
              <a:cs typeface="Times New Roman" panose="02020603050405020304" pitchFamily="18" charset="0"/>
            </a:rPr>
            <a:t>-c	Creates a new archive.</a:t>
          </a:r>
          <a:endParaRPr lang="en-IN" dirty="0">
            <a:latin typeface="Times New Roman" panose="02020603050405020304" pitchFamily="18" charset="0"/>
            <a:cs typeface="Times New Roman" panose="02020603050405020304" pitchFamily="18" charset="0"/>
          </a:endParaRPr>
        </a:p>
      </dgm:t>
    </dgm:pt>
    <dgm:pt modelId="{C8625A8C-228F-4352-AED7-B13C06549633}" type="parTrans" cxnId="{077A7BE5-C9D9-49FA-A092-4A908A5409A3}">
      <dgm:prSet/>
      <dgm:spPr/>
      <dgm:t>
        <a:bodyPr/>
        <a:lstStyle/>
        <a:p>
          <a:endParaRPr lang="en-IN">
            <a:solidFill>
              <a:schemeClr val="tx1"/>
            </a:solidFill>
          </a:endParaRPr>
        </a:p>
      </dgm:t>
    </dgm:pt>
    <dgm:pt modelId="{98B5E93D-B9C4-4D7F-8312-11D89F8FBB65}" type="sibTrans" cxnId="{077A7BE5-C9D9-49FA-A092-4A908A5409A3}">
      <dgm:prSet/>
      <dgm:spPr/>
      <dgm:t>
        <a:bodyPr/>
        <a:lstStyle/>
        <a:p>
          <a:endParaRPr lang="en-IN">
            <a:solidFill>
              <a:schemeClr val="tx1"/>
            </a:solidFill>
          </a:endParaRPr>
        </a:p>
      </dgm:t>
    </dgm:pt>
    <dgm:pt modelId="{61CC8F1E-1899-4D6F-A1AD-68BE237B639A}">
      <dgm:prSet/>
      <dgm:spPr/>
      <dgm:t>
        <a:bodyPr/>
        <a:lstStyle/>
        <a:p>
          <a:r>
            <a:rPr lang="en-US"/>
            <a:t>-t	List table of contents for archive.</a:t>
          </a:r>
          <a:endParaRPr lang="en-IN"/>
        </a:p>
      </dgm:t>
    </dgm:pt>
    <dgm:pt modelId="{BEE8CFD0-0D7E-4F25-8BDB-60A9400F740E}" type="parTrans" cxnId="{668A5F3D-6793-4147-9467-120F904BB79A}">
      <dgm:prSet/>
      <dgm:spPr/>
      <dgm:t>
        <a:bodyPr/>
        <a:lstStyle/>
        <a:p>
          <a:endParaRPr lang="en-IN">
            <a:solidFill>
              <a:schemeClr val="tx1"/>
            </a:solidFill>
          </a:endParaRPr>
        </a:p>
      </dgm:t>
    </dgm:pt>
    <dgm:pt modelId="{AE1F00FF-606F-4472-A96C-C7769761A327}" type="sibTrans" cxnId="{668A5F3D-6793-4147-9467-120F904BB79A}">
      <dgm:prSet/>
      <dgm:spPr/>
      <dgm:t>
        <a:bodyPr/>
        <a:lstStyle/>
        <a:p>
          <a:endParaRPr lang="en-IN">
            <a:solidFill>
              <a:schemeClr val="tx1"/>
            </a:solidFill>
          </a:endParaRPr>
        </a:p>
      </dgm:t>
    </dgm:pt>
    <dgm:pt modelId="{3EC92A4D-629D-4B33-AD2F-4EA5B14FE1C7}">
      <dgm:prSet/>
      <dgm:spPr/>
      <dgm:t>
        <a:bodyPr/>
        <a:lstStyle/>
        <a:p>
          <a:r>
            <a:rPr lang="en-US"/>
            <a:t>-x	Extracts named (or all) files from archive.</a:t>
          </a:r>
          <a:endParaRPr lang="en-IN"/>
        </a:p>
      </dgm:t>
    </dgm:pt>
    <dgm:pt modelId="{09F1A05E-8788-460E-A991-F30BA89B9E3E}" type="parTrans" cxnId="{686BE689-B622-4A04-81BE-7ECCC57D7C99}">
      <dgm:prSet/>
      <dgm:spPr/>
      <dgm:t>
        <a:bodyPr/>
        <a:lstStyle/>
        <a:p>
          <a:endParaRPr lang="en-IN">
            <a:solidFill>
              <a:schemeClr val="tx1"/>
            </a:solidFill>
          </a:endParaRPr>
        </a:p>
      </dgm:t>
    </dgm:pt>
    <dgm:pt modelId="{D71D49F4-D4FC-4717-BC3F-DC9452830615}" type="sibTrans" cxnId="{686BE689-B622-4A04-81BE-7ECCC57D7C99}">
      <dgm:prSet/>
      <dgm:spPr/>
      <dgm:t>
        <a:bodyPr/>
        <a:lstStyle/>
        <a:p>
          <a:endParaRPr lang="en-IN">
            <a:solidFill>
              <a:schemeClr val="tx1"/>
            </a:solidFill>
          </a:endParaRPr>
        </a:p>
      </dgm:t>
    </dgm:pt>
    <dgm:pt modelId="{310C0057-02CB-44E2-9421-80639DBE466B}">
      <dgm:prSet/>
      <dgm:spPr/>
      <dgm:t>
        <a:bodyPr/>
        <a:lstStyle/>
        <a:p>
          <a:r>
            <a:rPr lang="en-US"/>
            <a:t>-f	Specify archive file name.</a:t>
          </a:r>
          <a:endParaRPr lang="en-IN"/>
        </a:p>
      </dgm:t>
    </dgm:pt>
    <dgm:pt modelId="{A334F20B-3A02-40F7-8A9B-9DF2996D77D5}" type="parTrans" cxnId="{FF5B676D-E728-438D-B44A-2CFC76662783}">
      <dgm:prSet/>
      <dgm:spPr/>
      <dgm:t>
        <a:bodyPr/>
        <a:lstStyle/>
        <a:p>
          <a:endParaRPr lang="en-IN">
            <a:solidFill>
              <a:schemeClr val="tx1"/>
            </a:solidFill>
          </a:endParaRPr>
        </a:p>
      </dgm:t>
    </dgm:pt>
    <dgm:pt modelId="{E5C60240-1428-490F-93EB-6CFCDF7790DF}" type="sibTrans" cxnId="{FF5B676D-E728-438D-B44A-2CFC76662783}">
      <dgm:prSet/>
      <dgm:spPr/>
      <dgm:t>
        <a:bodyPr/>
        <a:lstStyle/>
        <a:p>
          <a:endParaRPr lang="en-IN">
            <a:solidFill>
              <a:schemeClr val="tx1"/>
            </a:solidFill>
          </a:endParaRPr>
        </a:p>
      </dgm:t>
    </dgm:pt>
    <dgm:pt modelId="{F760670F-3327-4718-ACBD-21D026AEB7BE}">
      <dgm:prSet/>
      <dgm:spPr/>
      <dgm:t>
        <a:bodyPr/>
        <a:lstStyle/>
        <a:p>
          <a:r>
            <a:rPr lang="en-US"/>
            <a:t>-m	Include manifest information from specified manifest file.</a:t>
          </a:r>
          <a:endParaRPr lang="en-IN"/>
        </a:p>
      </dgm:t>
    </dgm:pt>
    <dgm:pt modelId="{0498FA58-100C-46B1-B435-A631D013FBB4}" type="parTrans" cxnId="{A74BC6A9-F9AB-435B-B8DE-6E6D05DAABAF}">
      <dgm:prSet/>
      <dgm:spPr/>
      <dgm:t>
        <a:bodyPr/>
        <a:lstStyle/>
        <a:p>
          <a:endParaRPr lang="en-IN">
            <a:solidFill>
              <a:schemeClr val="tx1"/>
            </a:solidFill>
          </a:endParaRPr>
        </a:p>
      </dgm:t>
    </dgm:pt>
    <dgm:pt modelId="{F702BDA1-2879-41DE-9797-2DA0861CD21B}" type="sibTrans" cxnId="{A74BC6A9-F9AB-435B-B8DE-6E6D05DAABAF}">
      <dgm:prSet/>
      <dgm:spPr/>
      <dgm:t>
        <a:bodyPr/>
        <a:lstStyle/>
        <a:p>
          <a:endParaRPr lang="en-IN">
            <a:solidFill>
              <a:schemeClr val="tx1"/>
            </a:solidFill>
          </a:endParaRPr>
        </a:p>
      </dgm:t>
    </dgm:pt>
    <dgm:pt modelId="{AB611052-8FBC-41DD-9821-39F9EDDAF68B}">
      <dgm:prSet/>
      <dgm:spPr/>
      <dgm:t>
        <a:bodyPr/>
        <a:lstStyle/>
        <a:p>
          <a:r>
            <a:rPr lang="en-US" dirty="0"/>
            <a:t>-O	Store only: use no Zip compression.</a:t>
          </a:r>
          <a:endParaRPr lang="en-IN" dirty="0"/>
        </a:p>
      </dgm:t>
    </dgm:pt>
    <dgm:pt modelId="{F1587A7C-372C-4A91-B687-5854F752DB0D}" type="parTrans" cxnId="{03213184-AD3B-4CF0-91F1-F1D131A075D6}">
      <dgm:prSet/>
      <dgm:spPr/>
      <dgm:t>
        <a:bodyPr/>
        <a:lstStyle/>
        <a:p>
          <a:endParaRPr lang="en-IN">
            <a:solidFill>
              <a:schemeClr val="tx1"/>
            </a:solidFill>
          </a:endParaRPr>
        </a:p>
      </dgm:t>
    </dgm:pt>
    <dgm:pt modelId="{0B2F83D8-FBA0-43F4-BD28-D87FC5F0D68A}" type="sibTrans" cxnId="{03213184-AD3B-4CF0-91F1-F1D131A075D6}">
      <dgm:prSet/>
      <dgm:spPr/>
      <dgm:t>
        <a:bodyPr/>
        <a:lstStyle/>
        <a:p>
          <a:endParaRPr lang="en-IN">
            <a:solidFill>
              <a:schemeClr val="tx1"/>
            </a:solidFill>
          </a:endParaRPr>
        </a:p>
      </dgm:t>
    </dgm:pt>
    <dgm:pt modelId="{34521336-C3D9-42D7-B261-CF0CD044019E}">
      <dgm:prSet/>
      <dgm:spPr/>
      <dgm:t>
        <a:bodyPr/>
        <a:lstStyle/>
        <a:p>
          <a:r>
            <a:rPr lang="en-US"/>
            <a:t>-M	Do not create a manifest file for the entries.</a:t>
          </a:r>
          <a:endParaRPr lang="en-IN"/>
        </a:p>
      </dgm:t>
    </dgm:pt>
    <dgm:pt modelId="{D2126040-D68A-4847-B60D-C95D2D43DB18}" type="parTrans" cxnId="{1798110A-E6EF-443D-8541-49ADA6283AD7}">
      <dgm:prSet/>
      <dgm:spPr/>
      <dgm:t>
        <a:bodyPr/>
        <a:lstStyle/>
        <a:p>
          <a:endParaRPr lang="en-IN">
            <a:solidFill>
              <a:schemeClr val="tx1"/>
            </a:solidFill>
          </a:endParaRPr>
        </a:p>
      </dgm:t>
    </dgm:pt>
    <dgm:pt modelId="{F69C1389-F100-4C53-95C4-6BE18DC2EA62}" type="sibTrans" cxnId="{1798110A-E6EF-443D-8541-49ADA6283AD7}">
      <dgm:prSet/>
      <dgm:spPr/>
      <dgm:t>
        <a:bodyPr/>
        <a:lstStyle/>
        <a:p>
          <a:endParaRPr lang="en-IN">
            <a:solidFill>
              <a:schemeClr val="tx1"/>
            </a:solidFill>
          </a:endParaRPr>
        </a:p>
      </dgm:t>
    </dgm:pt>
    <dgm:pt modelId="{4582C0F3-97BE-4ADF-825C-EA5ECB6477D9}" type="pres">
      <dgm:prSet presAssocID="{B0AFC4B7-5A8C-4B0F-9326-E15E7E6F447F}" presName="linear" presStyleCnt="0">
        <dgm:presLayoutVars>
          <dgm:animLvl val="lvl"/>
          <dgm:resizeHandles val="exact"/>
        </dgm:presLayoutVars>
      </dgm:prSet>
      <dgm:spPr/>
    </dgm:pt>
    <dgm:pt modelId="{2AD43943-1D02-4B93-9C83-7DBA1A644E52}" type="pres">
      <dgm:prSet presAssocID="{8E75DEA0-B1CF-41E9-B2CA-A35F24D83263}" presName="parentText" presStyleLbl="node1" presStyleIdx="0" presStyleCnt="8" custLinFactNeighborX="-1285" custLinFactNeighborY="-95951">
        <dgm:presLayoutVars>
          <dgm:chMax val="0"/>
          <dgm:bulletEnabled val="1"/>
        </dgm:presLayoutVars>
      </dgm:prSet>
      <dgm:spPr/>
    </dgm:pt>
    <dgm:pt modelId="{AD6D7F24-7BD0-4BDE-8997-4407CA626883}" type="pres">
      <dgm:prSet presAssocID="{78358FB5-FB1E-4929-9104-BA4B8A5F5F79}" presName="spacer" presStyleCnt="0"/>
      <dgm:spPr/>
    </dgm:pt>
    <dgm:pt modelId="{C5A4EB63-4486-4272-B76E-300444532F66}" type="pres">
      <dgm:prSet presAssocID="{882A59AF-390C-473F-AC08-5372B566DA5B}" presName="parentText" presStyleLbl="node1" presStyleIdx="1" presStyleCnt="8">
        <dgm:presLayoutVars>
          <dgm:chMax val="0"/>
          <dgm:bulletEnabled val="1"/>
        </dgm:presLayoutVars>
      </dgm:prSet>
      <dgm:spPr/>
    </dgm:pt>
    <dgm:pt modelId="{B175B9C6-A609-44FF-BB6E-BA24EA74C17D}" type="pres">
      <dgm:prSet presAssocID="{98B5E93D-B9C4-4D7F-8312-11D89F8FBB65}" presName="spacer" presStyleCnt="0"/>
      <dgm:spPr/>
    </dgm:pt>
    <dgm:pt modelId="{9F3B1C89-A07E-4851-A384-6BC7AFC9BC9B}" type="pres">
      <dgm:prSet presAssocID="{61CC8F1E-1899-4D6F-A1AD-68BE237B639A}" presName="parentText" presStyleLbl="node1" presStyleIdx="2" presStyleCnt="8">
        <dgm:presLayoutVars>
          <dgm:chMax val="0"/>
          <dgm:bulletEnabled val="1"/>
        </dgm:presLayoutVars>
      </dgm:prSet>
      <dgm:spPr/>
    </dgm:pt>
    <dgm:pt modelId="{ADD924AF-EB82-464B-AEBA-1635C3D7E9C8}" type="pres">
      <dgm:prSet presAssocID="{AE1F00FF-606F-4472-A96C-C7769761A327}" presName="spacer" presStyleCnt="0"/>
      <dgm:spPr/>
    </dgm:pt>
    <dgm:pt modelId="{C8636B61-ABE4-4C7D-BBC6-DC15D6BC193A}" type="pres">
      <dgm:prSet presAssocID="{3EC92A4D-629D-4B33-AD2F-4EA5B14FE1C7}" presName="parentText" presStyleLbl="node1" presStyleIdx="3" presStyleCnt="8">
        <dgm:presLayoutVars>
          <dgm:chMax val="0"/>
          <dgm:bulletEnabled val="1"/>
        </dgm:presLayoutVars>
      </dgm:prSet>
      <dgm:spPr/>
    </dgm:pt>
    <dgm:pt modelId="{B20FA0AE-4E8E-4F05-A5A3-9146AD2B7B88}" type="pres">
      <dgm:prSet presAssocID="{D71D49F4-D4FC-4717-BC3F-DC9452830615}" presName="spacer" presStyleCnt="0"/>
      <dgm:spPr/>
    </dgm:pt>
    <dgm:pt modelId="{11C91377-2FB6-40E0-A1CC-11A9232F9042}" type="pres">
      <dgm:prSet presAssocID="{310C0057-02CB-44E2-9421-80639DBE466B}" presName="parentText" presStyleLbl="node1" presStyleIdx="4" presStyleCnt="8">
        <dgm:presLayoutVars>
          <dgm:chMax val="0"/>
          <dgm:bulletEnabled val="1"/>
        </dgm:presLayoutVars>
      </dgm:prSet>
      <dgm:spPr/>
    </dgm:pt>
    <dgm:pt modelId="{6C9DA43A-EDF1-4D6B-93E8-6DE003B5084D}" type="pres">
      <dgm:prSet presAssocID="{E5C60240-1428-490F-93EB-6CFCDF7790DF}" presName="spacer" presStyleCnt="0"/>
      <dgm:spPr/>
    </dgm:pt>
    <dgm:pt modelId="{141E577A-A4BB-4C0E-A70B-3A315DBD15B2}" type="pres">
      <dgm:prSet presAssocID="{F760670F-3327-4718-ACBD-21D026AEB7BE}" presName="parentText" presStyleLbl="node1" presStyleIdx="5" presStyleCnt="8">
        <dgm:presLayoutVars>
          <dgm:chMax val="0"/>
          <dgm:bulletEnabled val="1"/>
        </dgm:presLayoutVars>
      </dgm:prSet>
      <dgm:spPr/>
    </dgm:pt>
    <dgm:pt modelId="{0E46CCCA-F654-4D75-8317-33594B25D9C2}" type="pres">
      <dgm:prSet presAssocID="{F702BDA1-2879-41DE-9797-2DA0861CD21B}" presName="spacer" presStyleCnt="0"/>
      <dgm:spPr/>
    </dgm:pt>
    <dgm:pt modelId="{8623304D-5CC6-4C15-A1F6-9BB67D5C3561}" type="pres">
      <dgm:prSet presAssocID="{AB611052-8FBC-41DD-9821-39F9EDDAF68B}" presName="parentText" presStyleLbl="node1" presStyleIdx="6" presStyleCnt="8">
        <dgm:presLayoutVars>
          <dgm:chMax val="0"/>
          <dgm:bulletEnabled val="1"/>
        </dgm:presLayoutVars>
      </dgm:prSet>
      <dgm:spPr/>
    </dgm:pt>
    <dgm:pt modelId="{4619B58D-C087-4DC4-B462-871D34326AA5}" type="pres">
      <dgm:prSet presAssocID="{0B2F83D8-FBA0-43F4-BD28-D87FC5F0D68A}" presName="spacer" presStyleCnt="0"/>
      <dgm:spPr/>
    </dgm:pt>
    <dgm:pt modelId="{2A27581B-612C-4D51-87DB-A9D10855AABC}" type="pres">
      <dgm:prSet presAssocID="{34521336-C3D9-42D7-B261-CF0CD044019E}" presName="parentText" presStyleLbl="node1" presStyleIdx="7" presStyleCnt="8">
        <dgm:presLayoutVars>
          <dgm:chMax val="0"/>
          <dgm:bulletEnabled val="1"/>
        </dgm:presLayoutVars>
      </dgm:prSet>
      <dgm:spPr/>
    </dgm:pt>
  </dgm:ptLst>
  <dgm:cxnLst>
    <dgm:cxn modelId="{21547001-A35C-45FD-BFE9-BE5BAF0FE91A}" type="presOf" srcId="{3EC92A4D-629D-4B33-AD2F-4EA5B14FE1C7}" destId="{C8636B61-ABE4-4C7D-BBC6-DC15D6BC193A}" srcOrd="0" destOrd="0" presId="urn:microsoft.com/office/officeart/2005/8/layout/vList2"/>
    <dgm:cxn modelId="{1798110A-E6EF-443D-8541-49ADA6283AD7}" srcId="{B0AFC4B7-5A8C-4B0F-9326-E15E7E6F447F}" destId="{34521336-C3D9-42D7-B261-CF0CD044019E}" srcOrd="7" destOrd="0" parTransId="{D2126040-D68A-4847-B60D-C95D2D43DB18}" sibTransId="{F69C1389-F100-4C53-95C4-6BE18DC2EA62}"/>
    <dgm:cxn modelId="{668A5F3D-6793-4147-9467-120F904BB79A}" srcId="{B0AFC4B7-5A8C-4B0F-9326-E15E7E6F447F}" destId="{61CC8F1E-1899-4D6F-A1AD-68BE237B639A}" srcOrd="2" destOrd="0" parTransId="{BEE8CFD0-0D7E-4F25-8BDB-60A9400F740E}" sibTransId="{AE1F00FF-606F-4472-A96C-C7769761A327}"/>
    <dgm:cxn modelId="{FF5B676D-E728-438D-B44A-2CFC76662783}" srcId="{B0AFC4B7-5A8C-4B0F-9326-E15E7E6F447F}" destId="{310C0057-02CB-44E2-9421-80639DBE466B}" srcOrd="4" destOrd="0" parTransId="{A334F20B-3A02-40F7-8A9B-9DF2996D77D5}" sibTransId="{E5C60240-1428-490F-93EB-6CFCDF7790DF}"/>
    <dgm:cxn modelId="{95318350-DE09-48BE-9C88-4A69D4E5963E}" type="presOf" srcId="{310C0057-02CB-44E2-9421-80639DBE466B}" destId="{11C91377-2FB6-40E0-A1CC-11A9232F9042}" srcOrd="0" destOrd="0" presId="urn:microsoft.com/office/officeart/2005/8/layout/vList2"/>
    <dgm:cxn modelId="{61955058-1D03-4843-A621-2BDE4C0C818B}" type="presOf" srcId="{AB611052-8FBC-41DD-9821-39F9EDDAF68B}" destId="{8623304D-5CC6-4C15-A1F6-9BB67D5C3561}" srcOrd="0" destOrd="0" presId="urn:microsoft.com/office/officeart/2005/8/layout/vList2"/>
    <dgm:cxn modelId="{03213184-AD3B-4CF0-91F1-F1D131A075D6}" srcId="{B0AFC4B7-5A8C-4B0F-9326-E15E7E6F447F}" destId="{AB611052-8FBC-41DD-9821-39F9EDDAF68B}" srcOrd="6" destOrd="0" parTransId="{F1587A7C-372C-4A91-B687-5854F752DB0D}" sibTransId="{0B2F83D8-FBA0-43F4-BD28-D87FC5F0D68A}"/>
    <dgm:cxn modelId="{686BE689-B622-4A04-81BE-7ECCC57D7C99}" srcId="{B0AFC4B7-5A8C-4B0F-9326-E15E7E6F447F}" destId="{3EC92A4D-629D-4B33-AD2F-4EA5B14FE1C7}" srcOrd="3" destOrd="0" parTransId="{09F1A05E-8788-460E-A991-F30BA89B9E3E}" sibTransId="{D71D49F4-D4FC-4717-BC3F-DC9452830615}"/>
    <dgm:cxn modelId="{FCA6A78F-1146-4E32-A05C-A9BBCC74483C}" type="presOf" srcId="{882A59AF-390C-473F-AC08-5372B566DA5B}" destId="{C5A4EB63-4486-4272-B76E-300444532F66}" srcOrd="0" destOrd="0" presId="urn:microsoft.com/office/officeart/2005/8/layout/vList2"/>
    <dgm:cxn modelId="{8231EE97-CE3A-47A5-91FC-DD44DF7E1F8E}" type="presOf" srcId="{8E75DEA0-B1CF-41E9-B2CA-A35F24D83263}" destId="{2AD43943-1D02-4B93-9C83-7DBA1A644E52}" srcOrd="0" destOrd="0" presId="urn:microsoft.com/office/officeart/2005/8/layout/vList2"/>
    <dgm:cxn modelId="{13D7D1A4-BE9E-46EA-810C-9423F6E73171}" srcId="{B0AFC4B7-5A8C-4B0F-9326-E15E7E6F447F}" destId="{8E75DEA0-B1CF-41E9-B2CA-A35F24D83263}" srcOrd="0" destOrd="0" parTransId="{FF5D8D88-3696-4031-96C7-89FC3B9BFCC0}" sibTransId="{78358FB5-FB1E-4929-9104-BA4B8A5F5F79}"/>
    <dgm:cxn modelId="{A74BC6A9-F9AB-435B-B8DE-6E6D05DAABAF}" srcId="{B0AFC4B7-5A8C-4B0F-9326-E15E7E6F447F}" destId="{F760670F-3327-4718-ACBD-21D026AEB7BE}" srcOrd="5" destOrd="0" parTransId="{0498FA58-100C-46B1-B435-A631D013FBB4}" sibTransId="{F702BDA1-2879-41DE-9797-2DA0861CD21B}"/>
    <dgm:cxn modelId="{2A564EB9-9041-4AA6-A3DB-526DB82D27E4}" type="presOf" srcId="{61CC8F1E-1899-4D6F-A1AD-68BE237B639A}" destId="{9F3B1C89-A07E-4851-A384-6BC7AFC9BC9B}" srcOrd="0" destOrd="0" presId="urn:microsoft.com/office/officeart/2005/8/layout/vList2"/>
    <dgm:cxn modelId="{2B923ABF-BF3A-44DD-B0CA-FF300E112112}" type="presOf" srcId="{B0AFC4B7-5A8C-4B0F-9326-E15E7E6F447F}" destId="{4582C0F3-97BE-4ADF-825C-EA5ECB6477D9}" srcOrd="0" destOrd="0" presId="urn:microsoft.com/office/officeart/2005/8/layout/vList2"/>
    <dgm:cxn modelId="{CEBA65C8-DC2F-4F56-9F9D-F8238E6BDC86}" type="presOf" srcId="{F760670F-3327-4718-ACBD-21D026AEB7BE}" destId="{141E577A-A4BB-4C0E-A70B-3A315DBD15B2}" srcOrd="0" destOrd="0" presId="urn:microsoft.com/office/officeart/2005/8/layout/vList2"/>
    <dgm:cxn modelId="{274393D8-9170-494F-909D-4B7B7328DB96}" type="presOf" srcId="{34521336-C3D9-42D7-B261-CF0CD044019E}" destId="{2A27581B-612C-4D51-87DB-A9D10855AABC}" srcOrd="0" destOrd="0" presId="urn:microsoft.com/office/officeart/2005/8/layout/vList2"/>
    <dgm:cxn modelId="{077A7BE5-C9D9-49FA-A092-4A908A5409A3}" srcId="{B0AFC4B7-5A8C-4B0F-9326-E15E7E6F447F}" destId="{882A59AF-390C-473F-AC08-5372B566DA5B}" srcOrd="1" destOrd="0" parTransId="{C8625A8C-228F-4352-AED7-B13C06549633}" sibTransId="{98B5E93D-B9C4-4D7F-8312-11D89F8FBB65}"/>
    <dgm:cxn modelId="{7CAB9F2D-2746-46C7-A784-D558EFEC0848}" type="presParOf" srcId="{4582C0F3-97BE-4ADF-825C-EA5ECB6477D9}" destId="{2AD43943-1D02-4B93-9C83-7DBA1A644E52}" srcOrd="0" destOrd="0" presId="urn:microsoft.com/office/officeart/2005/8/layout/vList2"/>
    <dgm:cxn modelId="{81050A54-5C87-47B2-8210-63199C782845}" type="presParOf" srcId="{4582C0F3-97BE-4ADF-825C-EA5ECB6477D9}" destId="{AD6D7F24-7BD0-4BDE-8997-4407CA626883}" srcOrd="1" destOrd="0" presId="urn:microsoft.com/office/officeart/2005/8/layout/vList2"/>
    <dgm:cxn modelId="{9B06B9DD-252F-449B-9A2E-AD9BF38485C1}" type="presParOf" srcId="{4582C0F3-97BE-4ADF-825C-EA5ECB6477D9}" destId="{C5A4EB63-4486-4272-B76E-300444532F66}" srcOrd="2" destOrd="0" presId="urn:microsoft.com/office/officeart/2005/8/layout/vList2"/>
    <dgm:cxn modelId="{95F10739-A4C0-43C1-8045-CE65A37AE6FC}" type="presParOf" srcId="{4582C0F3-97BE-4ADF-825C-EA5ECB6477D9}" destId="{B175B9C6-A609-44FF-BB6E-BA24EA74C17D}" srcOrd="3" destOrd="0" presId="urn:microsoft.com/office/officeart/2005/8/layout/vList2"/>
    <dgm:cxn modelId="{48ABD2D5-C364-464F-992B-3A576D3B5205}" type="presParOf" srcId="{4582C0F3-97BE-4ADF-825C-EA5ECB6477D9}" destId="{9F3B1C89-A07E-4851-A384-6BC7AFC9BC9B}" srcOrd="4" destOrd="0" presId="urn:microsoft.com/office/officeart/2005/8/layout/vList2"/>
    <dgm:cxn modelId="{062E7D6C-BD23-467C-B1FB-75170B0F4F32}" type="presParOf" srcId="{4582C0F3-97BE-4ADF-825C-EA5ECB6477D9}" destId="{ADD924AF-EB82-464B-AEBA-1635C3D7E9C8}" srcOrd="5" destOrd="0" presId="urn:microsoft.com/office/officeart/2005/8/layout/vList2"/>
    <dgm:cxn modelId="{8CA58766-E236-40E5-BC81-E2E2885D1F23}" type="presParOf" srcId="{4582C0F3-97BE-4ADF-825C-EA5ECB6477D9}" destId="{C8636B61-ABE4-4C7D-BBC6-DC15D6BC193A}" srcOrd="6" destOrd="0" presId="urn:microsoft.com/office/officeart/2005/8/layout/vList2"/>
    <dgm:cxn modelId="{41F65274-A129-4DA1-8B61-41D0E794685C}" type="presParOf" srcId="{4582C0F3-97BE-4ADF-825C-EA5ECB6477D9}" destId="{B20FA0AE-4E8E-4F05-A5A3-9146AD2B7B88}" srcOrd="7" destOrd="0" presId="urn:microsoft.com/office/officeart/2005/8/layout/vList2"/>
    <dgm:cxn modelId="{6620F1B6-E656-4E94-A23C-CFCD42B896BF}" type="presParOf" srcId="{4582C0F3-97BE-4ADF-825C-EA5ECB6477D9}" destId="{11C91377-2FB6-40E0-A1CC-11A9232F9042}" srcOrd="8" destOrd="0" presId="urn:microsoft.com/office/officeart/2005/8/layout/vList2"/>
    <dgm:cxn modelId="{2F48FE21-0DE5-4A2A-AC91-3C61E6FB5BA1}" type="presParOf" srcId="{4582C0F3-97BE-4ADF-825C-EA5ECB6477D9}" destId="{6C9DA43A-EDF1-4D6B-93E8-6DE003B5084D}" srcOrd="9" destOrd="0" presId="urn:microsoft.com/office/officeart/2005/8/layout/vList2"/>
    <dgm:cxn modelId="{0BB9EC31-7B67-43C0-9327-002DF1E3B830}" type="presParOf" srcId="{4582C0F3-97BE-4ADF-825C-EA5ECB6477D9}" destId="{141E577A-A4BB-4C0E-A70B-3A315DBD15B2}" srcOrd="10" destOrd="0" presId="urn:microsoft.com/office/officeart/2005/8/layout/vList2"/>
    <dgm:cxn modelId="{33E6E97D-6CFC-4F6C-98BF-E058F1DDBC16}" type="presParOf" srcId="{4582C0F3-97BE-4ADF-825C-EA5ECB6477D9}" destId="{0E46CCCA-F654-4D75-8317-33594B25D9C2}" srcOrd="11" destOrd="0" presId="urn:microsoft.com/office/officeart/2005/8/layout/vList2"/>
    <dgm:cxn modelId="{6A5AB8EB-6845-4D93-B471-7C9178EE79CA}" type="presParOf" srcId="{4582C0F3-97BE-4ADF-825C-EA5ECB6477D9}" destId="{8623304D-5CC6-4C15-A1F6-9BB67D5C3561}" srcOrd="12" destOrd="0" presId="urn:microsoft.com/office/officeart/2005/8/layout/vList2"/>
    <dgm:cxn modelId="{E28779F1-D745-4D61-9A80-661C036D9B8D}" type="presParOf" srcId="{4582C0F3-97BE-4ADF-825C-EA5ECB6477D9}" destId="{4619B58D-C087-4DC4-B462-871D34326AA5}" srcOrd="13" destOrd="0" presId="urn:microsoft.com/office/officeart/2005/8/layout/vList2"/>
    <dgm:cxn modelId="{43254091-82EB-49D1-9E87-7F0E5055D4CE}" type="presParOf" srcId="{4582C0F3-97BE-4ADF-825C-EA5ECB6477D9}" destId="{2A27581B-612C-4D51-87DB-A9D10855AABC}" srcOrd="14" destOrd="0" presId="urn:microsoft.com/office/officeart/2005/8/layout/vList2"/>
  </dgm:cxnLst>
  <dgm:bg>
    <a:solidFill>
      <a:schemeClr val="bg1"/>
    </a:solid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43943-1D02-4B93-9C83-7DBA1A644E52}">
      <dsp:nvSpPr>
        <dsp:cNvPr id="0" name=""/>
        <dsp:cNvSpPr/>
      </dsp:nvSpPr>
      <dsp:spPr>
        <a:xfrm>
          <a:off x="0" y="45851"/>
          <a:ext cx="6689035" cy="33783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Options    Description</a:t>
          </a:r>
          <a:endParaRPr lang="en-IN" sz="1400" b="1" kern="1200" dirty="0">
            <a:latin typeface="Times New Roman" panose="02020603050405020304" pitchFamily="18" charset="0"/>
            <a:cs typeface="Times New Roman" panose="02020603050405020304" pitchFamily="18" charset="0"/>
          </a:endParaRPr>
        </a:p>
      </dsp:txBody>
      <dsp:txXfrm>
        <a:off x="16492" y="62343"/>
        <a:ext cx="6656051" cy="304853"/>
      </dsp:txXfrm>
    </dsp:sp>
    <dsp:sp modelId="{C5A4EB63-4486-4272-B76E-300444532F66}">
      <dsp:nvSpPr>
        <dsp:cNvPr id="0" name=""/>
        <dsp:cNvSpPr/>
      </dsp:nvSpPr>
      <dsp:spPr>
        <a:xfrm>
          <a:off x="0" y="462696"/>
          <a:ext cx="6689035" cy="33783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	Creates a new archive.</a:t>
          </a:r>
          <a:endParaRPr lang="en-IN" sz="1400" kern="1200" dirty="0">
            <a:latin typeface="Times New Roman" panose="02020603050405020304" pitchFamily="18" charset="0"/>
            <a:cs typeface="Times New Roman" panose="02020603050405020304" pitchFamily="18" charset="0"/>
          </a:endParaRPr>
        </a:p>
      </dsp:txBody>
      <dsp:txXfrm>
        <a:off x="16492" y="479188"/>
        <a:ext cx="6656051" cy="304853"/>
      </dsp:txXfrm>
    </dsp:sp>
    <dsp:sp modelId="{9F3B1C89-A07E-4851-A384-6BC7AFC9BC9B}">
      <dsp:nvSpPr>
        <dsp:cNvPr id="0" name=""/>
        <dsp:cNvSpPr/>
      </dsp:nvSpPr>
      <dsp:spPr>
        <a:xfrm>
          <a:off x="0" y="840854"/>
          <a:ext cx="6689035" cy="33783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	List table of contents for archive.</a:t>
          </a:r>
          <a:endParaRPr lang="en-IN" sz="1400" kern="1200"/>
        </a:p>
      </dsp:txBody>
      <dsp:txXfrm>
        <a:off x="16492" y="857346"/>
        <a:ext cx="6656051" cy="304853"/>
      </dsp:txXfrm>
    </dsp:sp>
    <dsp:sp modelId="{C8636B61-ABE4-4C7D-BBC6-DC15D6BC193A}">
      <dsp:nvSpPr>
        <dsp:cNvPr id="0" name=""/>
        <dsp:cNvSpPr/>
      </dsp:nvSpPr>
      <dsp:spPr>
        <a:xfrm>
          <a:off x="0" y="1219011"/>
          <a:ext cx="6689035" cy="33783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-x	Extracts named (or all) files from archive.</a:t>
          </a:r>
          <a:endParaRPr lang="en-IN" sz="1400" kern="1200"/>
        </a:p>
      </dsp:txBody>
      <dsp:txXfrm>
        <a:off x="16492" y="1235503"/>
        <a:ext cx="6656051" cy="304853"/>
      </dsp:txXfrm>
    </dsp:sp>
    <dsp:sp modelId="{11C91377-2FB6-40E0-A1CC-11A9232F9042}">
      <dsp:nvSpPr>
        <dsp:cNvPr id="0" name=""/>
        <dsp:cNvSpPr/>
      </dsp:nvSpPr>
      <dsp:spPr>
        <a:xfrm>
          <a:off x="0" y="1597169"/>
          <a:ext cx="6689035" cy="33783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-f	Specify archive file name.</a:t>
          </a:r>
          <a:endParaRPr lang="en-IN" sz="1400" kern="1200"/>
        </a:p>
      </dsp:txBody>
      <dsp:txXfrm>
        <a:off x="16492" y="1613661"/>
        <a:ext cx="6656051" cy="304853"/>
      </dsp:txXfrm>
    </dsp:sp>
    <dsp:sp modelId="{141E577A-A4BB-4C0E-A70B-3A315DBD15B2}">
      <dsp:nvSpPr>
        <dsp:cNvPr id="0" name=""/>
        <dsp:cNvSpPr/>
      </dsp:nvSpPr>
      <dsp:spPr>
        <a:xfrm>
          <a:off x="0" y="1975326"/>
          <a:ext cx="6689035" cy="33783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-m	Include manifest information from specified manifest file.</a:t>
          </a:r>
          <a:endParaRPr lang="en-IN" sz="1400" kern="1200"/>
        </a:p>
      </dsp:txBody>
      <dsp:txXfrm>
        <a:off x="16492" y="1991818"/>
        <a:ext cx="6656051" cy="304853"/>
      </dsp:txXfrm>
    </dsp:sp>
    <dsp:sp modelId="{8623304D-5CC6-4C15-A1F6-9BB67D5C3561}">
      <dsp:nvSpPr>
        <dsp:cNvPr id="0" name=""/>
        <dsp:cNvSpPr/>
      </dsp:nvSpPr>
      <dsp:spPr>
        <a:xfrm>
          <a:off x="0" y="2353483"/>
          <a:ext cx="6689035" cy="33783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-O	Store only: use no Zip compression.</a:t>
          </a:r>
          <a:endParaRPr lang="en-IN" sz="1400" kern="1200" dirty="0"/>
        </a:p>
      </dsp:txBody>
      <dsp:txXfrm>
        <a:off x="16492" y="2369975"/>
        <a:ext cx="6656051" cy="304853"/>
      </dsp:txXfrm>
    </dsp:sp>
    <dsp:sp modelId="{2A27581B-612C-4D51-87DB-A9D10855AABC}">
      <dsp:nvSpPr>
        <dsp:cNvPr id="0" name=""/>
        <dsp:cNvSpPr/>
      </dsp:nvSpPr>
      <dsp:spPr>
        <a:xfrm>
          <a:off x="0" y="2731641"/>
          <a:ext cx="6689035" cy="33783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-M	Do not create a manifest file for the entries.</a:t>
          </a:r>
          <a:endParaRPr lang="en-IN" sz="1400" kern="1200"/>
        </a:p>
      </dsp:txBody>
      <dsp:txXfrm>
        <a:off x="16492" y="2748133"/>
        <a:ext cx="6656051" cy="3048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0157-1BD0-4606-9D0B-4C89CCE88C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6C8CF8E-21A4-41F9-8646-93C358CE4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274C19-F3B6-4912-B1DE-E0B76AC7A643}"/>
              </a:ext>
            </a:extLst>
          </p:cNvPr>
          <p:cNvSpPr>
            <a:spLocks noGrp="1"/>
          </p:cNvSpPr>
          <p:nvPr>
            <p:ph type="dt" sz="half" idx="10"/>
          </p:nvPr>
        </p:nvSpPr>
        <p:spPr/>
        <p:txBody>
          <a:bodyPr/>
          <a:lstStyle/>
          <a:p>
            <a:fld id="{1EFBA912-DAD2-4BCD-881B-56BDF9AE3CE1}" type="datetimeFigureOut">
              <a:rPr lang="en-IN" smtClean="0"/>
              <a:t>02-12-2020</a:t>
            </a:fld>
            <a:endParaRPr lang="en-IN"/>
          </a:p>
        </p:txBody>
      </p:sp>
      <p:sp>
        <p:nvSpPr>
          <p:cNvPr id="5" name="Footer Placeholder 4">
            <a:extLst>
              <a:ext uri="{FF2B5EF4-FFF2-40B4-BE49-F238E27FC236}">
                <a16:creationId xmlns:a16="http://schemas.microsoft.com/office/drawing/2014/main" id="{79AD60F2-1BD7-40D4-BB70-8267F2CBAA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2FC84B-6E6E-4C01-AF12-6E391328CDC0}"/>
              </a:ext>
            </a:extLst>
          </p:cNvPr>
          <p:cNvSpPr>
            <a:spLocks noGrp="1"/>
          </p:cNvSpPr>
          <p:nvPr>
            <p:ph type="sldNum" sz="quarter" idx="12"/>
          </p:nvPr>
        </p:nvSpPr>
        <p:spPr/>
        <p:txBody>
          <a:bodyPr/>
          <a:lstStyle/>
          <a:p>
            <a:fld id="{85706C44-1DC4-46F4-AC34-1ED33E8E45EC}" type="slidenum">
              <a:rPr lang="en-IN" smtClean="0"/>
              <a:t>‹#›</a:t>
            </a:fld>
            <a:endParaRPr lang="en-IN"/>
          </a:p>
        </p:txBody>
      </p:sp>
    </p:spTree>
    <p:extLst>
      <p:ext uri="{BB962C8B-B14F-4D97-AF65-F5344CB8AC3E}">
        <p14:creationId xmlns:p14="http://schemas.microsoft.com/office/powerpoint/2010/main" val="159606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0239-69C9-457E-8C2C-5AE81F4F0A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44AE20-D572-4E8C-B4A1-220FC48B40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8B640D-8A23-4C2B-A709-B783B50E5D72}"/>
              </a:ext>
            </a:extLst>
          </p:cNvPr>
          <p:cNvSpPr>
            <a:spLocks noGrp="1"/>
          </p:cNvSpPr>
          <p:nvPr>
            <p:ph type="dt" sz="half" idx="10"/>
          </p:nvPr>
        </p:nvSpPr>
        <p:spPr/>
        <p:txBody>
          <a:bodyPr/>
          <a:lstStyle/>
          <a:p>
            <a:fld id="{1EFBA912-DAD2-4BCD-881B-56BDF9AE3CE1}" type="datetimeFigureOut">
              <a:rPr lang="en-IN" smtClean="0"/>
              <a:t>02-12-2020</a:t>
            </a:fld>
            <a:endParaRPr lang="en-IN"/>
          </a:p>
        </p:txBody>
      </p:sp>
      <p:sp>
        <p:nvSpPr>
          <p:cNvPr id="5" name="Footer Placeholder 4">
            <a:extLst>
              <a:ext uri="{FF2B5EF4-FFF2-40B4-BE49-F238E27FC236}">
                <a16:creationId xmlns:a16="http://schemas.microsoft.com/office/drawing/2014/main" id="{58A7DF58-6B2F-4677-8A86-7336F1E144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D7CFA3-7E66-4634-B9D2-94E4DFD95031}"/>
              </a:ext>
            </a:extLst>
          </p:cNvPr>
          <p:cNvSpPr>
            <a:spLocks noGrp="1"/>
          </p:cNvSpPr>
          <p:nvPr>
            <p:ph type="sldNum" sz="quarter" idx="12"/>
          </p:nvPr>
        </p:nvSpPr>
        <p:spPr/>
        <p:txBody>
          <a:bodyPr/>
          <a:lstStyle/>
          <a:p>
            <a:fld id="{85706C44-1DC4-46F4-AC34-1ED33E8E45EC}" type="slidenum">
              <a:rPr lang="en-IN" smtClean="0"/>
              <a:t>‹#›</a:t>
            </a:fld>
            <a:endParaRPr lang="en-IN"/>
          </a:p>
        </p:txBody>
      </p:sp>
    </p:spTree>
    <p:extLst>
      <p:ext uri="{BB962C8B-B14F-4D97-AF65-F5344CB8AC3E}">
        <p14:creationId xmlns:p14="http://schemas.microsoft.com/office/powerpoint/2010/main" val="1912514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867BC4-ACCD-49B4-850F-203AEDA58A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63BE1C-7D37-48CC-A837-E833ACA8D0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3F2F9A-5D41-4393-BB83-61B18BBDBD3A}"/>
              </a:ext>
            </a:extLst>
          </p:cNvPr>
          <p:cNvSpPr>
            <a:spLocks noGrp="1"/>
          </p:cNvSpPr>
          <p:nvPr>
            <p:ph type="dt" sz="half" idx="10"/>
          </p:nvPr>
        </p:nvSpPr>
        <p:spPr/>
        <p:txBody>
          <a:bodyPr/>
          <a:lstStyle/>
          <a:p>
            <a:fld id="{1EFBA912-DAD2-4BCD-881B-56BDF9AE3CE1}" type="datetimeFigureOut">
              <a:rPr lang="en-IN" smtClean="0"/>
              <a:t>02-12-2020</a:t>
            </a:fld>
            <a:endParaRPr lang="en-IN"/>
          </a:p>
        </p:txBody>
      </p:sp>
      <p:sp>
        <p:nvSpPr>
          <p:cNvPr id="5" name="Footer Placeholder 4">
            <a:extLst>
              <a:ext uri="{FF2B5EF4-FFF2-40B4-BE49-F238E27FC236}">
                <a16:creationId xmlns:a16="http://schemas.microsoft.com/office/drawing/2014/main" id="{7E622A5D-B4F0-42D7-A9E4-DDBF4F3636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519D35-5D8C-4B7B-B0B2-2B1173C7614C}"/>
              </a:ext>
            </a:extLst>
          </p:cNvPr>
          <p:cNvSpPr>
            <a:spLocks noGrp="1"/>
          </p:cNvSpPr>
          <p:nvPr>
            <p:ph type="sldNum" sz="quarter" idx="12"/>
          </p:nvPr>
        </p:nvSpPr>
        <p:spPr/>
        <p:txBody>
          <a:bodyPr/>
          <a:lstStyle/>
          <a:p>
            <a:fld id="{85706C44-1DC4-46F4-AC34-1ED33E8E45EC}" type="slidenum">
              <a:rPr lang="en-IN" smtClean="0"/>
              <a:t>‹#›</a:t>
            </a:fld>
            <a:endParaRPr lang="en-IN"/>
          </a:p>
        </p:txBody>
      </p:sp>
    </p:spTree>
    <p:extLst>
      <p:ext uri="{BB962C8B-B14F-4D97-AF65-F5344CB8AC3E}">
        <p14:creationId xmlns:p14="http://schemas.microsoft.com/office/powerpoint/2010/main" val="365422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61219-9D41-478A-99CE-A36B973C72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5B3901-4A51-49D6-8CCB-68FED612A4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843B72-BD55-4A89-B21B-325ACF6F41CD}"/>
              </a:ext>
            </a:extLst>
          </p:cNvPr>
          <p:cNvSpPr>
            <a:spLocks noGrp="1"/>
          </p:cNvSpPr>
          <p:nvPr>
            <p:ph type="dt" sz="half" idx="10"/>
          </p:nvPr>
        </p:nvSpPr>
        <p:spPr/>
        <p:txBody>
          <a:bodyPr/>
          <a:lstStyle/>
          <a:p>
            <a:fld id="{1EFBA912-DAD2-4BCD-881B-56BDF9AE3CE1}" type="datetimeFigureOut">
              <a:rPr lang="en-IN" smtClean="0"/>
              <a:t>02-12-2020</a:t>
            </a:fld>
            <a:endParaRPr lang="en-IN"/>
          </a:p>
        </p:txBody>
      </p:sp>
      <p:sp>
        <p:nvSpPr>
          <p:cNvPr id="5" name="Footer Placeholder 4">
            <a:extLst>
              <a:ext uri="{FF2B5EF4-FFF2-40B4-BE49-F238E27FC236}">
                <a16:creationId xmlns:a16="http://schemas.microsoft.com/office/drawing/2014/main" id="{936C76ED-5529-4AFF-AFE7-3E64E674A3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2A10EA-EA28-42EB-912B-9A875F6B4274}"/>
              </a:ext>
            </a:extLst>
          </p:cNvPr>
          <p:cNvSpPr>
            <a:spLocks noGrp="1"/>
          </p:cNvSpPr>
          <p:nvPr>
            <p:ph type="sldNum" sz="quarter" idx="12"/>
          </p:nvPr>
        </p:nvSpPr>
        <p:spPr/>
        <p:txBody>
          <a:bodyPr/>
          <a:lstStyle/>
          <a:p>
            <a:fld id="{85706C44-1DC4-46F4-AC34-1ED33E8E45EC}" type="slidenum">
              <a:rPr lang="en-IN" smtClean="0"/>
              <a:t>‹#›</a:t>
            </a:fld>
            <a:endParaRPr lang="en-IN"/>
          </a:p>
        </p:txBody>
      </p:sp>
    </p:spTree>
    <p:extLst>
      <p:ext uri="{BB962C8B-B14F-4D97-AF65-F5344CB8AC3E}">
        <p14:creationId xmlns:p14="http://schemas.microsoft.com/office/powerpoint/2010/main" val="1657315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5B934-363D-4BFD-B7E9-30DFFA6AFA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D44B24-829D-4394-B60D-B5A24E74BE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DFD8BA-6368-4401-9498-73AEE94298E0}"/>
              </a:ext>
            </a:extLst>
          </p:cNvPr>
          <p:cNvSpPr>
            <a:spLocks noGrp="1"/>
          </p:cNvSpPr>
          <p:nvPr>
            <p:ph type="dt" sz="half" idx="10"/>
          </p:nvPr>
        </p:nvSpPr>
        <p:spPr/>
        <p:txBody>
          <a:bodyPr/>
          <a:lstStyle/>
          <a:p>
            <a:fld id="{1EFBA912-DAD2-4BCD-881B-56BDF9AE3CE1}" type="datetimeFigureOut">
              <a:rPr lang="en-IN" smtClean="0"/>
              <a:t>02-12-2020</a:t>
            </a:fld>
            <a:endParaRPr lang="en-IN"/>
          </a:p>
        </p:txBody>
      </p:sp>
      <p:sp>
        <p:nvSpPr>
          <p:cNvPr id="5" name="Footer Placeholder 4">
            <a:extLst>
              <a:ext uri="{FF2B5EF4-FFF2-40B4-BE49-F238E27FC236}">
                <a16:creationId xmlns:a16="http://schemas.microsoft.com/office/drawing/2014/main" id="{DF5A356E-4AA9-425B-89CA-996B082765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BD1098-0E9A-42D0-9DCF-64E3D633430D}"/>
              </a:ext>
            </a:extLst>
          </p:cNvPr>
          <p:cNvSpPr>
            <a:spLocks noGrp="1"/>
          </p:cNvSpPr>
          <p:nvPr>
            <p:ph type="sldNum" sz="quarter" idx="12"/>
          </p:nvPr>
        </p:nvSpPr>
        <p:spPr/>
        <p:txBody>
          <a:bodyPr/>
          <a:lstStyle/>
          <a:p>
            <a:fld id="{85706C44-1DC4-46F4-AC34-1ED33E8E45EC}" type="slidenum">
              <a:rPr lang="en-IN" smtClean="0"/>
              <a:t>‹#›</a:t>
            </a:fld>
            <a:endParaRPr lang="en-IN"/>
          </a:p>
        </p:txBody>
      </p:sp>
    </p:spTree>
    <p:extLst>
      <p:ext uri="{BB962C8B-B14F-4D97-AF65-F5344CB8AC3E}">
        <p14:creationId xmlns:p14="http://schemas.microsoft.com/office/powerpoint/2010/main" val="1372627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1497-4267-425D-BA4A-A2E20900AB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1BD2FC-C24E-4B36-9D6C-093097872A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149DBD-BE8F-4DB1-96EE-339D48A8DC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794E70-8EF0-4CA7-8EDD-EA3481908BAE}"/>
              </a:ext>
            </a:extLst>
          </p:cNvPr>
          <p:cNvSpPr>
            <a:spLocks noGrp="1"/>
          </p:cNvSpPr>
          <p:nvPr>
            <p:ph type="dt" sz="half" idx="10"/>
          </p:nvPr>
        </p:nvSpPr>
        <p:spPr/>
        <p:txBody>
          <a:bodyPr/>
          <a:lstStyle/>
          <a:p>
            <a:fld id="{1EFBA912-DAD2-4BCD-881B-56BDF9AE3CE1}" type="datetimeFigureOut">
              <a:rPr lang="en-IN" smtClean="0"/>
              <a:t>02-12-2020</a:t>
            </a:fld>
            <a:endParaRPr lang="en-IN"/>
          </a:p>
        </p:txBody>
      </p:sp>
      <p:sp>
        <p:nvSpPr>
          <p:cNvPr id="6" name="Footer Placeholder 5">
            <a:extLst>
              <a:ext uri="{FF2B5EF4-FFF2-40B4-BE49-F238E27FC236}">
                <a16:creationId xmlns:a16="http://schemas.microsoft.com/office/drawing/2014/main" id="{10B9D595-A4B9-47A3-9FEC-6FE3AD41BD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0E545D-02E8-451F-8FA9-E96A212E9A5C}"/>
              </a:ext>
            </a:extLst>
          </p:cNvPr>
          <p:cNvSpPr>
            <a:spLocks noGrp="1"/>
          </p:cNvSpPr>
          <p:nvPr>
            <p:ph type="sldNum" sz="quarter" idx="12"/>
          </p:nvPr>
        </p:nvSpPr>
        <p:spPr/>
        <p:txBody>
          <a:bodyPr/>
          <a:lstStyle/>
          <a:p>
            <a:fld id="{85706C44-1DC4-46F4-AC34-1ED33E8E45EC}" type="slidenum">
              <a:rPr lang="en-IN" smtClean="0"/>
              <a:t>‹#›</a:t>
            </a:fld>
            <a:endParaRPr lang="en-IN"/>
          </a:p>
        </p:txBody>
      </p:sp>
    </p:spTree>
    <p:extLst>
      <p:ext uri="{BB962C8B-B14F-4D97-AF65-F5344CB8AC3E}">
        <p14:creationId xmlns:p14="http://schemas.microsoft.com/office/powerpoint/2010/main" val="22444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58E6-86C9-42CD-B4F2-3FB69CC974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0FE2C6-A92F-406D-95DE-721798AFE9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B376E6-ACAB-4D4C-9BD1-9BD64A0106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25E0A0-862B-4F79-8442-CAB17393FD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53CCBE-1915-4CDC-88C9-368B67513E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AA2E30-3716-4B10-9DF2-C112FEA92C04}"/>
              </a:ext>
            </a:extLst>
          </p:cNvPr>
          <p:cNvSpPr>
            <a:spLocks noGrp="1"/>
          </p:cNvSpPr>
          <p:nvPr>
            <p:ph type="dt" sz="half" idx="10"/>
          </p:nvPr>
        </p:nvSpPr>
        <p:spPr/>
        <p:txBody>
          <a:bodyPr/>
          <a:lstStyle/>
          <a:p>
            <a:fld id="{1EFBA912-DAD2-4BCD-881B-56BDF9AE3CE1}" type="datetimeFigureOut">
              <a:rPr lang="en-IN" smtClean="0"/>
              <a:t>02-12-2020</a:t>
            </a:fld>
            <a:endParaRPr lang="en-IN"/>
          </a:p>
        </p:txBody>
      </p:sp>
      <p:sp>
        <p:nvSpPr>
          <p:cNvPr id="8" name="Footer Placeholder 7">
            <a:extLst>
              <a:ext uri="{FF2B5EF4-FFF2-40B4-BE49-F238E27FC236}">
                <a16:creationId xmlns:a16="http://schemas.microsoft.com/office/drawing/2014/main" id="{145F5D57-1298-4F88-A37C-3FAD9D4F3D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604703-427A-4143-9F45-4E2C68004EE7}"/>
              </a:ext>
            </a:extLst>
          </p:cNvPr>
          <p:cNvSpPr>
            <a:spLocks noGrp="1"/>
          </p:cNvSpPr>
          <p:nvPr>
            <p:ph type="sldNum" sz="quarter" idx="12"/>
          </p:nvPr>
        </p:nvSpPr>
        <p:spPr/>
        <p:txBody>
          <a:bodyPr/>
          <a:lstStyle/>
          <a:p>
            <a:fld id="{85706C44-1DC4-46F4-AC34-1ED33E8E45EC}" type="slidenum">
              <a:rPr lang="en-IN" smtClean="0"/>
              <a:t>‹#›</a:t>
            </a:fld>
            <a:endParaRPr lang="en-IN"/>
          </a:p>
        </p:txBody>
      </p:sp>
    </p:spTree>
    <p:extLst>
      <p:ext uri="{BB962C8B-B14F-4D97-AF65-F5344CB8AC3E}">
        <p14:creationId xmlns:p14="http://schemas.microsoft.com/office/powerpoint/2010/main" val="237625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4F08-3F6F-49D9-8164-57530D0BEE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E21158-DBA2-4799-8F19-8F957F20E2F1}"/>
              </a:ext>
            </a:extLst>
          </p:cNvPr>
          <p:cNvSpPr>
            <a:spLocks noGrp="1"/>
          </p:cNvSpPr>
          <p:nvPr>
            <p:ph type="dt" sz="half" idx="10"/>
          </p:nvPr>
        </p:nvSpPr>
        <p:spPr/>
        <p:txBody>
          <a:bodyPr/>
          <a:lstStyle/>
          <a:p>
            <a:fld id="{1EFBA912-DAD2-4BCD-881B-56BDF9AE3CE1}" type="datetimeFigureOut">
              <a:rPr lang="en-IN" smtClean="0"/>
              <a:t>02-12-2020</a:t>
            </a:fld>
            <a:endParaRPr lang="en-IN"/>
          </a:p>
        </p:txBody>
      </p:sp>
      <p:sp>
        <p:nvSpPr>
          <p:cNvPr id="4" name="Footer Placeholder 3">
            <a:extLst>
              <a:ext uri="{FF2B5EF4-FFF2-40B4-BE49-F238E27FC236}">
                <a16:creationId xmlns:a16="http://schemas.microsoft.com/office/drawing/2014/main" id="{2D65B0F1-4B61-48A5-BB37-8CEF08F635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5E6B71-2FBD-4C5D-81B1-F4E4407FAC27}"/>
              </a:ext>
            </a:extLst>
          </p:cNvPr>
          <p:cNvSpPr>
            <a:spLocks noGrp="1"/>
          </p:cNvSpPr>
          <p:nvPr>
            <p:ph type="sldNum" sz="quarter" idx="12"/>
          </p:nvPr>
        </p:nvSpPr>
        <p:spPr/>
        <p:txBody>
          <a:bodyPr/>
          <a:lstStyle/>
          <a:p>
            <a:fld id="{85706C44-1DC4-46F4-AC34-1ED33E8E45EC}" type="slidenum">
              <a:rPr lang="en-IN" smtClean="0"/>
              <a:t>‹#›</a:t>
            </a:fld>
            <a:endParaRPr lang="en-IN"/>
          </a:p>
        </p:txBody>
      </p:sp>
    </p:spTree>
    <p:extLst>
      <p:ext uri="{BB962C8B-B14F-4D97-AF65-F5344CB8AC3E}">
        <p14:creationId xmlns:p14="http://schemas.microsoft.com/office/powerpoint/2010/main" val="379786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6CB952-03A0-47DD-AF3E-85D7B193B679}"/>
              </a:ext>
            </a:extLst>
          </p:cNvPr>
          <p:cNvSpPr>
            <a:spLocks noGrp="1"/>
          </p:cNvSpPr>
          <p:nvPr>
            <p:ph type="dt" sz="half" idx="10"/>
          </p:nvPr>
        </p:nvSpPr>
        <p:spPr/>
        <p:txBody>
          <a:bodyPr/>
          <a:lstStyle/>
          <a:p>
            <a:fld id="{1EFBA912-DAD2-4BCD-881B-56BDF9AE3CE1}" type="datetimeFigureOut">
              <a:rPr lang="en-IN" smtClean="0"/>
              <a:t>02-12-2020</a:t>
            </a:fld>
            <a:endParaRPr lang="en-IN"/>
          </a:p>
        </p:txBody>
      </p:sp>
      <p:sp>
        <p:nvSpPr>
          <p:cNvPr id="3" name="Footer Placeholder 2">
            <a:extLst>
              <a:ext uri="{FF2B5EF4-FFF2-40B4-BE49-F238E27FC236}">
                <a16:creationId xmlns:a16="http://schemas.microsoft.com/office/drawing/2014/main" id="{060670EF-E4E3-41AE-9285-94AB552C02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456ADF-E7FD-4093-AD2D-F90F4C12DB7B}"/>
              </a:ext>
            </a:extLst>
          </p:cNvPr>
          <p:cNvSpPr>
            <a:spLocks noGrp="1"/>
          </p:cNvSpPr>
          <p:nvPr>
            <p:ph type="sldNum" sz="quarter" idx="12"/>
          </p:nvPr>
        </p:nvSpPr>
        <p:spPr/>
        <p:txBody>
          <a:bodyPr/>
          <a:lstStyle/>
          <a:p>
            <a:fld id="{85706C44-1DC4-46F4-AC34-1ED33E8E45EC}" type="slidenum">
              <a:rPr lang="en-IN" smtClean="0"/>
              <a:t>‹#›</a:t>
            </a:fld>
            <a:endParaRPr lang="en-IN"/>
          </a:p>
        </p:txBody>
      </p:sp>
    </p:spTree>
    <p:extLst>
      <p:ext uri="{BB962C8B-B14F-4D97-AF65-F5344CB8AC3E}">
        <p14:creationId xmlns:p14="http://schemas.microsoft.com/office/powerpoint/2010/main" val="68377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2AFD-81A9-4416-8288-CDDC4931E5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B7A452-A80C-4290-B912-4B881303BE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01FD3D-43C9-471A-9BD5-124B76D71B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4CFB04-FAA4-4E87-A312-98BD6307DE74}"/>
              </a:ext>
            </a:extLst>
          </p:cNvPr>
          <p:cNvSpPr>
            <a:spLocks noGrp="1"/>
          </p:cNvSpPr>
          <p:nvPr>
            <p:ph type="dt" sz="half" idx="10"/>
          </p:nvPr>
        </p:nvSpPr>
        <p:spPr/>
        <p:txBody>
          <a:bodyPr/>
          <a:lstStyle/>
          <a:p>
            <a:fld id="{1EFBA912-DAD2-4BCD-881B-56BDF9AE3CE1}" type="datetimeFigureOut">
              <a:rPr lang="en-IN" smtClean="0"/>
              <a:t>02-12-2020</a:t>
            </a:fld>
            <a:endParaRPr lang="en-IN"/>
          </a:p>
        </p:txBody>
      </p:sp>
      <p:sp>
        <p:nvSpPr>
          <p:cNvPr id="6" name="Footer Placeholder 5">
            <a:extLst>
              <a:ext uri="{FF2B5EF4-FFF2-40B4-BE49-F238E27FC236}">
                <a16:creationId xmlns:a16="http://schemas.microsoft.com/office/drawing/2014/main" id="{772BF91E-E238-404F-BA71-F12D2CE04F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6262D2-C9CF-4AD7-9621-1930F107CBD0}"/>
              </a:ext>
            </a:extLst>
          </p:cNvPr>
          <p:cNvSpPr>
            <a:spLocks noGrp="1"/>
          </p:cNvSpPr>
          <p:nvPr>
            <p:ph type="sldNum" sz="quarter" idx="12"/>
          </p:nvPr>
        </p:nvSpPr>
        <p:spPr/>
        <p:txBody>
          <a:bodyPr/>
          <a:lstStyle/>
          <a:p>
            <a:fld id="{85706C44-1DC4-46F4-AC34-1ED33E8E45EC}" type="slidenum">
              <a:rPr lang="en-IN" smtClean="0"/>
              <a:t>‹#›</a:t>
            </a:fld>
            <a:endParaRPr lang="en-IN"/>
          </a:p>
        </p:txBody>
      </p:sp>
    </p:spTree>
    <p:extLst>
      <p:ext uri="{BB962C8B-B14F-4D97-AF65-F5344CB8AC3E}">
        <p14:creationId xmlns:p14="http://schemas.microsoft.com/office/powerpoint/2010/main" val="3835376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E39AA-48A5-4B5D-AD15-7E7539D07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A2633F-57BE-4296-AD90-338511AD5B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82A1A59-0D1D-4ADE-A82E-536614FF06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8F300C-00D9-49B7-8B95-3EB410E253A7}"/>
              </a:ext>
            </a:extLst>
          </p:cNvPr>
          <p:cNvSpPr>
            <a:spLocks noGrp="1"/>
          </p:cNvSpPr>
          <p:nvPr>
            <p:ph type="dt" sz="half" idx="10"/>
          </p:nvPr>
        </p:nvSpPr>
        <p:spPr/>
        <p:txBody>
          <a:bodyPr/>
          <a:lstStyle/>
          <a:p>
            <a:fld id="{1EFBA912-DAD2-4BCD-881B-56BDF9AE3CE1}" type="datetimeFigureOut">
              <a:rPr lang="en-IN" smtClean="0"/>
              <a:t>02-12-2020</a:t>
            </a:fld>
            <a:endParaRPr lang="en-IN"/>
          </a:p>
        </p:txBody>
      </p:sp>
      <p:sp>
        <p:nvSpPr>
          <p:cNvPr id="6" name="Footer Placeholder 5">
            <a:extLst>
              <a:ext uri="{FF2B5EF4-FFF2-40B4-BE49-F238E27FC236}">
                <a16:creationId xmlns:a16="http://schemas.microsoft.com/office/drawing/2014/main" id="{1F58A4F7-BB11-4002-9E53-E511CAB580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043D9B-8766-47FE-968F-73E8205AABE8}"/>
              </a:ext>
            </a:extLst>
          </p:cNvPr>
          <p:cNvSpPr>
            <a:spLocks noGrp="1"/>
          </p:cNvSpPr>
          <p:nvPr>
            <p:ph type="sldNum" sz="quarter" idx="12"/>
          </p:nvPr>
        </p:nvSpPr>
        <p:spPr/>
        <p:txBody>
          <a:bodyPr/>
          <a:lstStyle/>
          <a:p>
            <a:fld id="{85706C44-1DC4-46F4-AC34-1ED33E8E45EC}" type="slidenum">
              <a:rPr lang="en-IN" smtClean="0"/>
              <a:t>‹#›</a:t>
            </a:fld>
            <a:endParaRPr lang="en-IN"/>
          </a:p>
        </p:txBody>
      </p:sp>
    </p:spTree>
    <p:extLst>
      <p:ext uri="{BB962C8B-B14F-4D97-AF65-F5344CB8AC3E}">
        <p14:creationId xmlns:p14="http://schemas.microsoft.com/office/powerpoint/2010/main" val="535285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C53F44-54CD-49C0-9E0B-25658FC489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BE2CF9-E101-4712-8136-D4C72085D0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E77362-6C81-4697-B591-E8B3668AA8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BA912-DAD2-4BCD-881B-56BDF9AE3CE1}" type="datetimeFigureOut">
              <a:rPr lang="en-IN" smtClean="0"/>
              <a:t>02-12-2020</a:t>
            </a:fld>
            <a:endParaRPr lang="en-IN"/>
          </a:p>
        </p:txBody>
      </p:sp>
      <p:sp>
        <p:nvSpPr>
          <p:cNvPr id="5" name="Footer Placeholder 4">
            <a:extLst>
              <a:ext uri="{FF2B5EF4-FFF2-40B4-BE49-F238E27FC236}">
                <a16:creationId xmlns:a16="http://schemas.microsoft.com/office/drawing/2014/main" id="{1943FC99-1807-414F-A82D-DFF98DC50E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178DD2-DE48-4A38-AA61-65F5A62DB3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06C44-1DC4-46F4-AC34-1ED33E8E45EC}" type="slidenum">
              <a:rPr lang="en-IN" smtClean="0"/>
              <a:t>‹#›</a:t>
            </a:fld>
            <a:endParaRPr lang="en-IN"/>
          </a:p>
        </p:txBody>
      </p:sp>
    </p:spTree>
    <p:extLst>
      <p:ext uri="{BB962C8B-B14F-4D97-AF65-F5344CB8AC3E}">
        <p14:creationId xmlns:p14="http://schemas.microsoft.com/office/powerpoint/2010/main" val="4150738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file:///C:\Users\MEENU\Desktop\Developing%20a%20Simple%20Bean_files\run-beanbox.jp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02FA-A46F-44F9-B5D6-4B13E5C26F80}"/>
              </a:ext>
            </a:extLst>
          </p:cNvPr>
          <p:cNvSpPr>
            <a:spLocks noGrp="1"/>
          </p:cNvSpPr>
          <p:nvPr>
            <p:ph type="title"/>
          </p:nvPr>
        </p:nvSpPr>
        <p:spPr>
          <a:xfrm>
            <a:off x="838200" y="365125"/>
            <a:ext cx="10515600" cy="6221205"/>
          </a:xfrm>
        </p:spPr>
        <p:txBody>
          <a:bodyPr>
            <a:normAutofit/>
          </a:bodyPr>
          <a:lstStyle/>
          <a:p>
            <a:pPr algn="ctr"/>
            <a:r>
              <a:rPr lang="en-US" sz="4000" b="1" dirty="0">
                <a:latin typeface="Times New Roman" panose="02020603050405020304" pitchFamily="18" charset="0"/>
                <a:cs typeface="Times New Roman" panose="02020603050405020304" pitchFamily="18" charset="0"/>
              </a:rPr>
              <a:t>JAVA SWING</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13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7D88-6FDF-4FBB-B8EA-4B7A3D576078}"/>
              </a:ext>
            </a:extLst>
          </p:cNvPr>
          <p:cNvSpPr>
            <a:spLocks noGrp="1"/>
          </p:cNvSpPr>
          <p:nvPr>
            <p:ph type="title"/>
          </p:nvPr>
        </p:nvSpPr>
        <p:spPr>
          <a:xfrm>
            <a:off x="493644" y="365125"/>
            <a:ext cx="10860156" cy="973345"/>
          </a:xfrm>
        </p:spPr>
        <p:txBody>
          <a:bodyPr>
            <a:normAutofit/>
          </a:bodyPr>
          <a:lstStyle/>
          <a:p>
            <a:r>
              <a:rPr lang="en-IN" sz="4000" b="1" dirty="0">
                <a:latin typeface="Times New Roman" panose="02020603050405020304" pitchFamily="18" charset="0"/>
                <a:cs typeface="Times New Roman" panose="02020603050405020304" pitchFamily="18" charset="0"/>
              </a:rPr>
              <a:t>JTextField</a:t>
            </a:r>
            <a:endParaRPr lang="en-IN" sz="4000" b="1" dirty="0"/>
          </a:p>
        </p:txBody>
      </p:sp>
      <p:sp>
        <p:nvSpPr>
          <p:cNvPr id="3" name="Content Placeholder 2">
            <a:extLst>
              <a:ext uri="{FF2B5EF4-FFF2-40B4-BE49-F238E27FC236}">
                <a16:creationId xmlns:a16="http://schemas.microsoft.com/office/drawing/2014/main" id="{006DDD3B-1B88-4248-911C-367233AFBCBD}"/>
              </a:ext>
            </a:extLst>
          </p:cNvPr>
          <p:cNvSpPr>
            <a:spLocks noGrp="1"/>
          </p:cNvSpPr>
          <p:nvPr>
            <p:ph idx="1"/>
          </p:nvPr>
        </p:nvSpPr>
        <p:spPr>
          <a:xfrm>
            <a:off x="516837" y="1544914"/>
            <a:ext cx="10515600" cy="4351338"/>
          </a:xfrm>
        </p:spPr>
        <p:txBody>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The object of a JTextField class is a text component that allows the </a:t>
            </a:r>
            <a:r>
              <a:rPr lang="en-US" sz="2000" i="0" dirty="0">
                <a:solidFill>
                  <a:srgbClr val="000000"/>
                </a:solidFill>
                <a:effectLst/>
                <a:latin typeface="Times New Roman" panose="02020603050405020304" pitchFamily="18" charset="0"/>
                <a:cs typeface="Times New Roman" panose="02020603050405020304" pitchFamily="18" charset="0"/>
              </a:rPr>
              <a:t>editing of a single line text</a:t>
            </a:r>
            <a:r>
              <a:rPr lang="en-US" sz="2000" b="1" i="0" dirty="0">
                <a:solidFill>
                  <a:srgbClr val="000000"/>
                </a:solidFill>
                <a:effectLst/>
                <a:latin typeface="Times New Roman" panose="02020603050405020304" pitchFamily="18" charset="0"/>
                <a:cs typeface="Times New Roman" panose="02020603050405020304" pitchFamily="18" charset="0"/>
              </a:rPr>
              <a:t>.</a:t>
            </a:r>
          </a:p>
          <a:p>
            <a:endParaRPr lang="en-US" dirty="0">
              <a:solidFill>
                <a:srgbClr val="000000"/>
              </a:solidFill>
              <a:latin typeface="verdana" panose="020B0604030504040204" pitchFamily="34" charset="0"/>
            </a:endParaRPr>
          </a:p>
          <a:p>
            <a:endParaRPr lang="en-IN" dirty="0"/>
          </a:p>
        </p:txBody>
      </p:sp>
      <p:graphicFrame>
        <p:nvGraphicFramePr>
          <p:cNvPr id="4" name="Table 3">
            <a:extLst>
              <a:ext uri="{FF2B5EF4-FFF2-40B4-BE49-F238E27FC236}">
                <a16:creationId xmlns:a16="http://schemas.microsoft.com/office/drawing/2014/main" id="{944E4F15-A65C-4721-A94C-ABCE72CD1EE5}"/>
              </a:ext>
            </a:extLst>
          </p:cNvPr>
          <p:cNvGraphicFramePr>
            <a:graphicFrameLocks noGrp="1"/>
          </p:cNvGraphicFramePr>
          <p:nvPr>
            <p:extLst>
              <p:ext uri="{D42A27DB-BD31-4B8C-83A1-F6EECF244321}">
                <p14:modId xmlns:p14="http://schemas.microsoft.com/office/powerpoint/2010/main" val="2201390449"/>
              </p:ext>
            </p:extLst>
          </p:nvPr>
        </p:nvGraphicFramePr>
        <p:xfrm>
          <a:off x="493644" y="2544417"/>
          <a:ext cx="11433313" cy="2093567"/>
        </p:xfrm>
        <a:graphic>
          <a:graphicData uri="http://schemas.openxmlformats.org/drawingml/2006/table">
            <a:tbl>
              <a:tblPr>
                <a:tableStyleId>{5940675A-B579-460E-94D1-54222C63F5DA}</a:tableStyleId>
              </a:tblPr>
              <a:tblGrid>
                <a:gridCol w="4012095">
                  <a:extLst>
                    <a:ext uri="{9D8B030D-6E8A-4147-A177-3AD203B41FA5}">
                      <a16:colId xmlns:a16="http://schemas.microsoft.com/office/drawing/2014/main" val="907660960"/>
                    </a:ext>
                  </a:extLst>
                </a:gridCol>
                <a:gridCol w="7421218">
                  <a:extLst>
                    <a:ext uri="{9D8B030D-6E8A-4147-A177-3AD203B41FA5}">
                      <a16:colId xmlns:a16="http://schemas.microsoft.com/office/drawing/2014/main" val="425539094"/>
                    </a:ext>
                  </a:extLst>
                </a:gridCol>
              </a:tblGrid>
              <a:tr h="377963">
                <a:tc>
                  <a:txBody>
                    <a:bodyPr/>
                    <a:lstStyle/>
                    <a:p>
                      <a:pPr algn="l" fontAlgn="t"/>
                      <a:r>
                        <a:rPr lang="en-IN" sz="2000">
                          <a:solidFill>
                            <a:schemeClr val="tx1"/>
                          </a:solidFill>
                          <a:effectLst/>
                          <a:latin typeface="Times New Roman" panose="02020603050405020304" pitchFamily="18" charset="0"/>
                          <a:cs typeface="Times New Roman" panose="02020603050405020304" pitchFamily="18" charset="0"/>
                        </a:rPr>
                        <a:t>JTextField()</a:t>
                      </a:r>
                    </a:p>
                  </a:txBody>
                  <a:tcPr marL="76200" marR="76200" marT="76200" marB="76200"/>
                </a:tc>
                <a:tc>
                  <a:txBody>
                    <a:bodyPr/>
                    <a:lstStyle/>
                    <a:p>
                      <a:pPr algn="l" fontAlgn="t"/>
                      <a:r>
                        <a:rPr lang="en-IN" sz="2000" dirty="0">
                          <a:solidFill>
                            <a:schemeClr val="tx1"/>
                          </a:solidFill>
                          <a:effectLst/>
                          <a:latin typeface="Times New Roman" panose="02020603050405020304" pitchFamily="18" charset="0"/>
                          <a:cs typeface="Times New Roman" panose="02020603050405020304" pitchFamily="18" charset="0"/>
                        </a:rPr>
                        <a:t>Creates a new TextField</a:t>
                      </a:r>
                    </a:p>
                  </a:txBody>
                  <a:tcPr marL="76200" marR="76200" marT="76200" marB="76200"/>
                </a:tc>
                <a:extLst>
                  <a:ext uri="{0D108BD9-81ED-4DB2-BD59-A6C34878D82A}">
                    <a16:rowId xmlns:a16="http://schemas.microsoft.com/office/drawing/2014/main" val="3245592887"/>
                  </a:ext>
                </a:extLst>
              </a:tr>
              <a:tr h="483329">
                <a:tc>
                  <a:txBody>
                    <a:bodyPr/>
                    <a:lstStyle/>
                    <a:p>
                      <a:pPr algn="l" fontAlgn="t"/>
                      <a:r>
                        <a:rPr lang="en-IN" sz="2000" dirty="0">
                          <a:solidFill>
                            <a:schemeClr val="tx1"/>
                          </a:solidFill>
                          <a:effectLst/>
                          <a:latin typeface="Times New Roman" panose="02020603050405020304" pitchFamily="18" charset="0"/>
                          <a:cs typeface="Times New Roman" panose="02020603050405020304" pitchFamily="18" charset="0"/>
                        </a:rPr>
                        <a:t>JTextField(String text)</a:t>
                      </a:r>
                    </a:p>
                  </a:txBody>
                  <a:tcPr marL="76200" marR="76200" marT="76200" marB="76200"/>
                </a:tc>
                <a:tc>
                  <a:txBody>
                    <a:bodyPr/>
                    <a:lstStyle/>
                    <a:p>
                      <a:pPr algn="l" fontAlgn="t"/>
                      <a:r>
                        <a:rPr lang="en-US" sz="2000" dirty="0">
                          <a:solidFill>
                            <a:schemeClr val="tx1"/>
                          </a:solidFill>
                          <a:effectLst/>
                          <a:latin typeface="Times New Roman" panose="02020603050405020304" pitchFamily="18" charset="0"/>
                          <a:cs typeface="Times New Roman" panose="02020603050405020304" pitchFamily="18" charset="0"/>
                        </a:rPr>
                        <a:t>Creates a new TextField initialized with the specified text.</a:t>
                      </a:r>
                    </a:p>
                  </a:txBody>
                  <a:tcPr marL="76200" marR="76200" marT="76200" marB="76200"/>
                </a:tc>
                <a:extLst>
                  <a:ext uri="{0D108BD9-81ED-4DB2-BD59-A6C34878D82A}">
                    <a16:rowId xmlns:a16="http://schemas.microsoft.com/office/drawing/2014/main" val="1276647983"/>
                  </a:ext>
                </a:extLst>
              </a:tr>
              <a:tr h="669709">
                <a:tc>
                  <a:txBody>
                    <a:bodyPr/>
                    <a:lstStyle/>
                    <a:p>
                      <a:pPr algn="l" fontAlgn="t"/>
                      <a:r>
                        <a:rPr lang="en-US" sz="2000" dirty="0">
                          <a:solidFill>
                            <a:schemeClr val="tx1"/>
                          </a:solidFill>
                          <a:effectLst/>
                          <a:latin typeface="Times New Roman" panose="02020603050405020304" pitchFamily="18" charset="0"/>
                          <a:cs typeface="Times New Roman" panose="02020603050405020304" pitchFamily="18" charset="0"/>
                        </a:rPr>
                        <a:t>JTextField(String text, int columns)</a:t>
                      </a:r>
                    </a:p>
                  </a:txBody>
                  <a:tcPr marL="76200" marR="76200" marT="76200" marB="76200"/>
                </a:tc>
                <a:tc>
                  <a:txBody>
                    <a:bodyPr/>
                    <a:lstStyle/>
                    <a:p>
                      <a:pPr algn="l" fontAlgn="t"/>
                      <a:r>
                        <a:rPr lang="en-US" sz="2000" dirty="0">
                          <a:solidFill>
                            <a:schemeClr val="tx1"/>
                          </a:solidFill>
                          <a:effectLst/>
                          <a:latin typeface="Times New Roman" panose="02020603050405020304" pitchFamily="18" charset="0"/>
                          <a:cs typeface="Times New Roman" panose="02020603050405020304" pitchFamily="18" charset="0"/>
                        </a:rPr>
                        <a:t>Creates a new TextField initialized with the specified text and columns.</a:t>
                      </a:r>
                    </a:p>
                  </a:txBody>
                  <a:tcPr marL="76200" marR="76200" marT="76200" marB="76200"/>
                </a:tc>
                <a:extLst>
                  <a:ext uri="{0D108BD9-81ED-4DB2-BD59-A6C34878D82A}">
                    <a16:rowId xmlns:a16="http://schemas.microsoft.com/office/drawing/2014/main" val="3142632702"/>
                  </a:ext>
                </a:extLst>
              </a:tr>
              <a:tr h="483329">
                <a:tc>
                  <a:txBody>
                    <a:bodyPr/>
                    <a:lstStyle/>
                    <a:p>
                      <a:pPr algn="l" fontAlgn="t"/>
                      <a:r>
                        <a:rPr lang="en-IN" sz="2000">
                          <a:solidFill>
                            <a:schemeClr val="tx1"/>
                          </a:solidFill>
                          <a:effectLst/>
                          <a:latin typeface="Times New Roman" panose="02020603050405020304" pitchFamily="18" charset="0"/>
                          <a:cs typeface="Times New Roman" panose="02020603050405020304" pitchFamily="18" charset="0"/>
                        </a:rPr>
                        <a:t>JTextField(int columns)</a:t>
                      </a:r>
                    </a:p>
                  </a:txBody>
                  <a:tcPr marL="76200" marR="76200" marT="76200" marB="76200"/>
                </a:tc>
                <a:tc>
                  <a:txBody>
                    <a:bodyPr/>
                    <a:lstStyle/>
                    <a:p>
                      <a:pPr algn="l" fontAlgn="t"/>
                      <a:r>
                        <a:rPr lang="en-US" sz="2000" dirty="0">
                          <a:solidFill>
                            <a:schemeClr val="tx1"/>
                          </a:solidFill>
                          <a:effectLst/>
                          <a:latin typeface="Times New Roman" panose="02020603050405020304" pitchFamily="18" charset="0"/>
                          <a:cs typeface="Times New Roman" panose="02020603050405020304" pitchFamily="18" charset="0"/>
                        </a:rPr>
                        <a:t>Creates a new empty TextField with the specified number of column</a:t>
                      </a:r>
                    </a:p>
                  </a:txBody>
                  <a:tcPr marL="76200" marR="76200" marT="76200" marB="76200"/>
                </a:tc>
                <a:extLst>
                  <a:ext uri="{0D108BD9-81ED-4DB2-BD59-A6C34878D82A}">
                    <a16:rowId xmlns:a16="http://schemas.microsoft.com/office/drawing/2014/main" val="3688576337"/>
                  </a:ext>
                </a:extLst>
              </a:tr>
            </a:tbl>
          </a:graphicData>
        </a:graphic>
      </p:graphicFrame>
    </p:spTree>
    <p:extLst>
      <p:ext uri="{BB962C8B-B14F-4D97-AF65-F5344CB8AC3E}">
        <p14:creationId xmlns:p14="http://schemas.microsoft.com/office/powerpoint/2010/main" val="3608982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02D0A-34C7-4169-BB9D-FD45A4906C5E}"/>
              </a:ext>
            </a:extLst>
          </p:cNvPr>
          <p:cNvSpPr>
            <a:spLocks noGrp="1"/>
          </p:cNvSpPr>
          <p:nvPr>
            <p:ph idx="1"/>
          </p:nvPr>
        </p:nvSpPr>
        <p:spPr>
          <a:xfrm>
            <a:off x="251791" y="225287"/>
            <a:ext cx="10969487" cy="6493565"/>
          </a:xfrm>
        </p:spPr>
        <p:txBody>
          <a:bodyPr>
            <a:noAutofit/>
          </a:bodyPr>
          <a:lstStyle/>
          <a:p>
            <a:pPr marL="0" indent="0">
              <a:buNone/>
            </a:pPr>
            <a:r>
              <a:rPr lang="en-IN" sz="2000" dirty="0">
                <a:latin typeface="Times New Roman" panose="02020603050405020304" pitchFamily="18" charset="0"/>
                <a:cs typeface="Times New Roman" panose="02020603050405020304" pitchFamily="18" charset="0"/>
              </a:rPr>
              <a:t>import javax.swing.*;  </a:t>
            </a:r>
          </a:p>
          <a:p>
            <a:pPr marL="0" indent="0">
              <a:buNone/>
            </a:pPr>
            <a:r>
              <a:rPr lang="en-IN" sz="2000" dirty="0">
                <a:latin typeface="Times New Roman" panose="02020603050405020304" pitchFamily="18" charset="0"/>
                <a:cs typeface="Times New Roman" panose="02020603050405020304" pitchFamily="18" charset="0"/>
              </a:rPr>
              <a:t>class stf</a:t>
            </a:r>
          </a:p>
          <a:p>
            <a:pPr marL="0" indent="0">
              <a:buNone/>
            </a:pPr>
            <a:r>
              <a:rPr lang="en-IN" sz="2000" dirty="0">
                <a:latin typeface="Times New Roman" panose="02020603050405020304" pitchFamily="18" charset="0"/>
                <a:cs typeface="Times New Roman" panose="02020603050405020304" pitchFamily="18" charset="0"/>
              </a:rPr>
              <a:t>{    stf()</a:t>
            </a:r>
          </a:p>
          <a:p>
            <a:pPr marL="0" indent="0">
              <a:buNone/>
            </a:pPr>
            <a:r>
              <a:rPr lang="en-IN" sz="2000" dirty="0">
                <a:latin typeface="Times New Roman" panose="02020603050405020304" pitchFamily="18" charset="0"/>
                <a:cs typeface="Times New Roman" panose="02020603050405020304" pitchFamily="18" charset="0"/>
              </a:rPr>
              <a:t>  {     JFrame f=new JFrame();</a:t>
            </a:r>
          </a:p>
          <a:p>
            <a:pPr marL="0" indent="0">
              <a:buNone/>
            </a:pPr>
            <a:r>
              <a:rPr lang="en-IN" sz="2000" dirty="0">
                <a:latin typeface="Times New Roman" panose="02020603050405020304" pitchFamily="18" charset="0"/>
                <a:cs typeface="Times New Roman" panose="02020603050405020304" pitchFamily="18" charset="0"/>
              </a:rPr>
              <a:t>         JTextField t =new JTextField("Enter your name:");  </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t.setBounds(50,100,200,30);                </a:t>
            </a:r>
          </a:p>
          <a:p>
            <a:pPr marL="0" indent="0">
              <a:buNone/>
            </a:pPr>
            <a:r>
              <a:rPr lang="en-IN" sz="2000" dirty="0">
                <a:latin typeface="Times New Roman" panose="02020603050405020304" pitchFamily="18" charset="0"/>
                <a:cs typeface="Times New Roman" panose="02020603050405020304" pitchFamily="18" charset="0"/>
              </a:rPr>
              <a:t>         f.add(t);                               </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f.setSize(300,300);  </a:t>
            </a:r>
          </a:p>
          <a:p>
            <a:pPr marL="0" indent="0">
              <a:buNone/>
            </a:pPr>
            <a:r>
              <a:rPr lang="en-IN" sz="2000" dirty="0">
                <a:latin typeface="Times New Roman" panose="02020603050405020304" pitchFamily="18" charset="0"/>
                <a:cs typeface="Times New Roman" panose="02020603050405020304" pitchFamily="18" charset="0"/>
              </a:rPr>
              <a:t>         f.setLayout(null);         </a:t>
            </a:r>
          </a:p>
          <a:p>
            <a:pPr marL="0" indent="0">
              <a:buNone/>
            </a:pPr>
            <a:r>
              <a:rPr lang="en-IN" sz="2000" dirty="0">
                <a:latin typeface="Times New Roman" panose="02020603050405020304" pitchFamily="18" charset="0"/>
                <a:cs typeface="Times New Roman" panose="02020603050405020304" pitchFamily="18" charset="0"/>
              </a:rPr>
              <a:t>         f.setVisible(true);                         </a:t>
            </a:r>
          </a:p>
          <a:p>
            <a:pPr marL="0" indent="0">
              <a:buNone/>
            </a:pPr>
            <a:r>
              <a:rPr lang="en-IN" sz="2000" dirty="0">
                <a:latin typeface="Times New Roman" panose="02020603050405020304" pitchFamily="18" charset="0"/>
                <a:cs typeface="Times New Roman" panose="02020603050405020304" pitchFamily="18" charset="0"/>
              </a:rPr>
              <a:t>   }  </a:t>
            </a:r>
          </a:p>
          <a:p>
            <a:pPr marL="0" indent="0">
              <a:buNone/>
            </a:pPr>
            <a:r>
              <a:rPr lang="en-IN" sz="2000" dirty="0">
                <a:latin typeface="Times New Roman" panose="02020603050405020304" pitchFamily="18" charset="0"/>
                <a:cs typeface="Times New Roman" panose="02020603050405020304" pitchFamily="18" charset="0"/>
              </a:rPr>
              <a:t> public static void main(String args[])</a:t>
            </a:r>
          </a:p>
          <a:p>
            <a:pPr marL="0" indent="0">
              <a:buNone/>
            </a:pPr>
            <a:r>
              <a:rPr lang="en-IN" sz="2000" dirty="0">
                <a:latin typeface="Times New Roman" panose="02020603050405020304" pitchFamily="18" charset="0"/>
                <a:cs typeface="Times New Roman" panose="02020603050405020304" pitchFamily="18" charset="0"/>
              </a:rPr>
              <a:t>  {     stf f=new stf();  </a:t>
            </a:r>
          </a:p>
          <a:p>
            <a:pPr marL="0" indent="0">
              <a:buNone/>
            </a:pPr>
            <a:r>
              <a:rPr lang="en-IN" sz="2000"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1964436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8F28-D263-4C22-AE7A-F677562EC652}"/>
              </a:ext>
            </a:extLst>
          </p:cNvPr>
          <p:cNvSpPr>
            <a:spLocks noGrp="1"/>
          </p:cNvSpPr>
          <p:nvPr>
            <p:ph type="title"/>
          </p:nvPr>
        </p:nvSpPr>
        <p:spPr>
          <a:xfrm>
            <a:off x="265043" y="9745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JPanel</a:t>
            </a:r>
            <a:endParaRPr lang="en-IN" sz="4000" b="1" dirty="0"/>
          </a:p>
        </p:txBody>
      </p:sp>
      <p:sp>
        <p:nvSpPr>
          <p:cNvPr id="3" name="Content Placeholder 2">
            <a:extLst>
              <a:ext uri="{FF2B5EF4-FFF2-40B4-BE49-F238E27FC236}">
                <a16:creationId xmlns:a16="http://schemas.microsoft.com/office/drawing/2014/main" id="{D1314806-54D3-44F0-AB35-CF4AF93C0AA1}"/>
              </a:ext>
            </a:extLst>
          </p:cNvPr>
          <p:cNvSpPr>
            <a:spLocks noGrp="1"/>
          </p:cNvSpPr>
          <p:nvPr>
            <p:ph idx="1"/>
          </p:nvPr>
        </p:nvSpPr>
        <p:spPr>
          <a:xfrm>
            <a:off x="265043" y="1391478"/>
            <a:ext cx="10982740" cy="5194852"/>
          </a:xfrm>
        </p:spPr>
        <p:txBody>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The JPanel is a simplest container class. </a:t>
            </a:r>
            <a:r>
              <a:rPr lang="en-US" sz="2000" i="0" dirty="0">
                <a:solidFill>
                  <a:srgbClr val="000000"/>
                </a:solidFill>
                <a:effectLst/>
                <a:latin typeface="Times New Roman" panose="02020603050405020304" pitchFamily="18" charset="0"/>
                <a:cs typeface="Times New Roman" panose="02020603050405020304" pitchFamily="18" charset="0"/>
              </a:rPr>
              <a:t>It provides space in which an application can attach any other component.</a:t>
            </a:r>
          </a:p>
          <a:p>
            <a:endParaRPr lang="en-IN" dirty="0"/>
          </a:p>
        </p:txBody>
      </p:sp>
      <p:graphicFrame>
        <p:nvGraphicFramePr>
          <p:cNvPr id="4" name="Table 3">
            <a:extLst>
              <a:ext uri="{FF2B5EF4-FFF2-40B4-BE49-F238E27FC236}">
                <a16:creationId xmlns:a16="http://schemas.microsoft.com/office/drawing/2014/main" id="{E974DFF4-07F1-4BD4-8DD7-4A59B162544B}"/>
              </a:ext>
            </a:extLst>
          </p:cNvPr>
          <p:cNvGraphicFramePr>
            <a:graphicFrameLocks noGrp="1"/>
          </p:cNvGraphicFramePr>
          <p:nvPr>
            <p:extLst>
              <p:ext uri="{D42A27DB-BD31-4B8C-83A1-F6EECF244321}">
                <p14:modId xmlns:p14="http://schemas.microsoft.com/office/powerpoint/2010/main" val="103412705"/>
              </p:ext>
            </p:extLst>
          </p:nvPr>
        </p:nvGraphicFramePr>
        <p:xfrm>
          <a:off x="265043" y="2846388"/>
          <a:ext cx="11206369" cy="1676400"/>
        </p:xfrm>
        <a:graphic>
          <a:graphicData uri="http://schemas.openxmlformats.org/drawingml/2006/table">
            <a:tbl>
              <a:tblPr>
                <a:tableStyleId>{5940675A-B579-460E-94D1-54222C63F5DA}</a:tableStyleId>
              </a:tblPr>
              <a:tblGrid>
                <a:gridCol w="3665882">
                  <a:extLst>
                    <a:ext uri="{9D8B030D-6E8A-4147-A177-3AD203B41FA5}">
                      <a16:colId xmlns:a16="http://schemas.microsoft.com/office/drawing/2014/main" val="2708177521"/>
                    </a:ext>
                  </a:extLst>
                </a:gridCol>
                <a:gridCol w="7540487">
                  <a:extLst>
                    <a:ext uri="{9D8B030D-6E8A-4147-A177-3AD203B41FA5}">
                      <a16:colId xmlns:a16="http://schemas.microsoft.com/office/drawing/2014/main" val="4199771526"/>
                    </a:ext>
                  </a:extLst>
                </a:gridCol>
              </a:tblGrid>
              <a:tr h="361517">
                <a:tc>
                  <a:txBody>
                    <a:bodyPr/>
                    <a:lstStyle/>
                    <a:p>
                      <a:pPr algn="just" fontAlgn="t"/>
                      <a:r>
                        <a:rPr lang="en-IN" sz="2000" dirty="0">
                          <a:solidFill>
                            <a:schemeClr val="tx1"/>
                          </a:solidFill>
                          <a:effectLst/>
                          <a:latin typeface="Times New Roman" panose="02020603050405020304" pitchFamily="18" charset="0"/>
                          <a:cs typeface="Times New Roman" panose="02020603050405020304" pitchFamily="18" charset="0"/>
                        </a:rPr>
                        <a:t>JPanel()</a:t>
                      </a:r>
                    </a:p>
                  </a:txBody>
                  <a:tcPr marL="76200" marR="76200" marT="76200" marB="76200"/>
                </a:tc>
                <a:tc>
                  <a:txBody>
                    <a:bodyPr/>
                    <a:lstStyle/>
                    <a:p>
                      <a:pPr algn="just" fontAlgn="t"/>
                      <a:r>
                        <a:rPr lang="en-US" sz="2000" dirty="0">
                          <a:solidFill>
                            <a:schemeClr val="tx1"/>
                          </a:solidFill>
                          <a:effectLst/>
                          <a:latin typeface="Times New Roman" panose="02020603050405020304" pitchFamily="18" charset="0"/>
                          <a:cs typeface="Times New Roman" panose="02020603050405020304" pitchFamily="18" charset="0"/>
                        </a:rPr>
                        <a:t>It is used to create a new JPanel with a double buffer and a flow layout.</a:t>
                      </a:r>
                    </a:p>
                  </a:txBody>
                  <a:tcPr marL="76200" marR="76200" marT="76200" marB="76200"/>
                </a:tc>
                <a:extLst>
                  <a:ext uri="{0D108BD9-81ED-4DB2-BD59-A6C34878D82A}">
                    <a16:rowId xmlns:a16="http://schemas.microsoft.com/office/drawing/2014/main" val="3015728715"/>
                  </a:ext>
                </a:extLst>
              </a:tr>
              <a:tr h="602529">
                <a:tc>
                  <a:txBody>
                    <a:bodyPr/>
                    <a:lstStyle/>
                    <a:p>
                      <a:pPr algn="just" fontAlgn="t"/>
                      <a:r>
                        <a:rPr lang="en-IN" sz="2000" dirty="0">
                          <a:solidFill>
                            <a:schemeClr val="tx1"/>
                          </a:solidFill>
                          <a:effectLst/>
                          <a:latin typeface="Times New Roman" panose="02020603050405020304" pitchFamily="18" charset="0"/>
                          <a:cs typeface="Times New Roman" panose="02020603050405020304" pitchFamily="18" charset="0"/>
                        </a:rPr>
                        <a:t>JPanel(boolean isDoubleBuffered)</a:t>
                      </a:r>
                    </a:p>
                  </a:txBody>
                  <a:tcPr marL="76200" marR="76200" marT="76200" marB="76200"/>
                </a:tc>
                <a:tc>
                  <a:txBody>
                    <a:bodyPr/>
                    <a:lstStyle/>
                    <a:p>
                      <a:pPr algn="just" fontAlgn="t"/>
                      <a:r>
                        <a:rPr lang="en-US" sz="2000" dirty="0">
                          <a:solidFill>
                            <a:schemeClr val="tx1"/>
                          </a:solidFill>
                          <a:effectLst/>
                          <a:latin typeface="Times New Roman" panose="02020603050405020304" pitchFamily="18" charset="0"/>
                          <a:cs typeface="Times New Roman" panose="02020603050405020304" pitchFamily="18" charset="0"/>
                        </a:rPr>
                        <a:t>It is used to create a new JPanel with FlowLayout and the specified buffering strategy.</a:t>
                      </a:r>
                    </a:p>
                  </a:txBody>
                  <a:tcPr marL="76200" marR="76200" marT="76200" marB="76200"/>
                </a:tc>
                <a:extLst>
                  <a:ext uri="{0D108BD9-81ED-4DB2-BD59-A6C34878D82A}">
                    <a16:rowId xmlns:a16="http://schemas.microsoft.com/office/drawing/2014/main" val="412480531"/>
                  </a:ext>
                </a:extLst>
              </a:tr>
              <a:tr h="361517">
                <a:tc>
                  <a:txBody>
                    <a:bodyPr/>
                    <a:lstStyle/>
                    <a:p>
                      <a:pPr algn="just" fontAlgn="t"/>
                      <a:r>
                        <a:rPr lang="en-IN" sz="2000" dirty="0">
                          <a:solidFill>
                            <a:schemeClr val="tx1"/>
                          </a:solidFill>
                          <a:effectLst/>
                          <a:latin typeface="Times New Roman" panose="02020603050405020304" pitchFamily="18" charset="0"/>
                          <a:cs typeface="Times New Roman" panose="02020603050405020304" pitchFamily="18" charset="0"/>
                        </a:rPr>
                        <a:t>JPanel(LayoutManager layout)</a:t>
                      </a:r>
                    </a:p>
                  </a:txBody>
                  <a:tcPr marL="76200" marR="76200" marT="76200" marB="76200"/>
                </a:tc>
                <a:tc>
                  <a:txBody>
                    <a:bodyPr/>
                    <a:lstStyle/>
                    <a:p>
                      <a:pPr algn="just" fontAlgn="t"/>
                      <a:r>
                        <a:rPr lang="en-US" sz="2000" dirty="0">
                          <a:solidFill>
                            <a:schemeClr val="tx1"/>
                          </a:solidFill>
                          <a:effectLst/>
                          <a:latin typeface="Times New Roman" panose="02020603050405020304" pitchFamily="18" charset="0"/>
                          <a:cs typeface="Times New Roman" panose="02020603050405020304" pitchFamily="18" charset="0"/>
                        </a:rPr>
                        <a:t>It is used to create a new JPanel with the specified layout manager.</a:t>
                      </a:r>
                    </a:p>
                  </a:txBody>
                  <a:tcPr marL="76200" marR="76200" marT="76200" marB="76200"/>
                </a:tc>
                <a:extLst>
                  <a:ext uri="{0D108BD9-81ED-4DB2-BD59-A6C34878D82A}">
                    <a16:rowId xmlns:a16="http://schemas.microsoft.com/office/drawing/2014/main" val="1867170757"/>
                  </a:ext>
                </a:extLst>
              </a:tr>
            </a:tbl>
          </a:graphicData>
        </a:graphic>
      </p:graphicFrame>
    </p:spTree>
    <p:extLst>
      <p:ext uri="{BB962C8B-B14F-4D97-AF65-F5344CB8AC3E}">
        <p14:creationId xmlns:p14="http://schemas.microsoft.com/office/powerpoint/2010/main" val="795686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E0418A-5BFB-4C26-AB82-C8D56E45DA22}"/>
              </a:ext>
            </a:extLst>
          </p:cNvPr>
          <p:cNvSpPr>
            <a:spLocks noGrp="1"/>
          </p:cNvSpPr>
          <p:nvPr>
            <p:ph idx="1"/>
          </p:nvPr>
        </p:nvSpPr>
        <p:spPr>
          <a:xfrm>
            <a:off x="198783" y="238538"/>
            <a:ext cx="11155017" cy="6493565"/>
          </a:xfrm>
        </p:spPr>
        <p:txBody>
          <a:bodyPr>
            <a:noAutofit/>
          </a:bodyPr>
          <a:lstStyle/>
          <a:p>
            <a:pPr marL="0" indent="0">
              <a:buNone/>
            </a:pPr>
            <a:r>
              <a:rPr lang="en-IN" sz="2000" dirty="0">
                <a:latin typeface="Times New Roman" panose="02020603050405020304" pitchFamily="18" charset="0"/>
                <a:cs typeface="Times New Roman" panose="02020603050405020304" pitchFamily="18" charset="0"/>
              </a:rPr>
              <a:t>import javax.swing.*;  </a:t>
            </a:r>
          </a:p>
          <a:p>
            <a:pPr marL="0" indent="0">
              <a:buNone/>
            </a:pPr>
            <a:r>
              <a:rPr lang="en-IN" sz="2000" dirty="0">
                <a:latin typeface="Times New Roman" panose="02020603050405020304" pitchFamily="18" charset="0"/>
                <a:cs typeface="Times New Roman" panose="02020603050405020304" pitchFamily="18" charset="0"/>
              </a:rPr>
              <a:t>class sp</a:t>
            </a:r>
          </a:p>
          <a:p>
            <a:pPr marL="0" indent="0">
              <a:buNone/>
            </a:pPr>
            <a:r>
              <a:rPr lang="en-IN" sz="2000" dirty="0">
                <a:latin typeface="Times New Roman" panose="02020603050405020304" pitchFamily="18" charset="0"/>
                <a:cs typeface="Times New Roman" panose="02020603050405020304" pitchFamily="18" charset="0"/>
              </a:rPr>
              <a:t>{  sp()</a:t>
            </a:r>
          </a:p>
          <a:p>
            <a:pPr marL="0" indent="0">
              <a:buNone/>
            </a:pPr>
            <a:r>
              <a:rPr lang="en-IN" sz="2000" dirty="0">
                <a:latin typeface="Times New Roman" panose="02020603050405020304" pitchFamily="18" charset="0"/>
                <a:cs typeface="Times New Roman" panose="02020603050405020304" pitchFamily="18" charset="0"/>
              </a:rPr>
              <a:t>  {  </a:t>
            </a:r>
          </a:p>
          <a:p>
            <a:pPr marL="0" indent="0">
              <a:buNone/>
            </a:pPr>
            <a:r>
              <a:rPr lang="en-IN" sz="2000" dirty="0">
                <a:latin typeface="Times New Roman" panose="02020603050405020304" pitchFamily="18" charset="0"/>
                <a:cs typeface="Times New Roman" panose="02020603050405020304" pitchFamily="18" charset="0"/>
              </a:rPr>
              <a:t>   JFrame f=new JFrame();</a:t>
            </a:r>
          </a:p>
          <a:p>
            <a:pPr marL="0" indent="0">
              <a:buNone/>
            </a:pPr>
            <a:r>
              <a:rPr lang="en-IN" sz="2000" dirty="0">
                <a:latin typeface="Times New Roman" panose="02020603050405020304" pitchFamily="18" charset="0"/>
                <a:cs typeface="Times New Roman" panose="02020603050405020304" pitchFamily="18" charset="0"/>
              </a:rPr>
              <a:t>   JPanel p=new JPanel(); </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f.add(p);</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JButton b1=new JButton("Button 1"); </a:t>
            </a:r>
          </a:p>
          <a:p>
            <a:pPr marL="0" indent="0">
              <a:buNone/>
            </a:pPr>
            <a:r>
              <a:rPr lang="en-IN" sz="2000" dirty="0">
                <a:latin typeface="Times New Roman" panose="02020603050405020304" pitchFamily="18" charset="0"/>
                <a:cs typeface="Times New Roman" panose="02020603050405020304" pitchFamily="18" charset="0"/>
              </a:rPr>
              <a:t>   JButton b2=new JButton("Button 2"); </a:t>
            </a:r>
          </a:p>
          <a:p>
            <a:pPr marL="0" indent="0">
              <a:buNone/>
            </a:pPr>
            <a:r>
              <a:rPr lang="en-IN" sz="2000" dirty="0">
                <a:latin typeface="Times New Roman" panose="02020603050405020304" pitchFamily="18" charset="0"/>
                <a:cs typeface="Times New Roman" panose="02020603050405020304" pitchFamily="18" charset="0"/>
              </a:rPr>
              <a:t>   b1.setBounds(50,50, 100,30);  </a:t>
            </a:r>
          </a:p>
          <a:p>
            <a:pPr marL="0" indent="0">
              <a:buNone/>
            </a:pPr>
            <a:r>
              <a:rPr lang="en-IN" sz="2000" dirty="0">
                <a:latin typeface="Times New Roman" panose="02020603050405020304" pitchFamily="18" charset="0"/>
                <a:cs typeface="Times New Roman" panose="02020603050405020304" pitchFamily="18" charset="0"/>
              </a:rPr>
              <a:t>   b2.setBounds(50,50, 200,30); </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64579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058B9C-9B67-454C-9C98-65B1B85C815A}"/>
              </a:ext>
            </a:extLst>
          </p:cNvPr>
          <p:cNvSpPr>
            <a:spLocks noGrp="1"/>
          </p:cNvSpPr>
          <p:nvPr>
            <p:ph idx="1"/>
          </p:nvPr>
        </p:nvSpPr>
        <p:spPr>
          <a:xfrm>
            <a:off x="318052" y="357808"/>
            <a:ext cx="11035748" cy="6321287"/>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   p.add(b1);</a:t>
            </a:r>
          </a:p>
          <a:p>
            <a:pPr marL="0" indent="0">
              <a:buNone/>
            </a:pPr>
            <a:r>
              <a:rPr lang="en-IN" sz="2000" dirty="0">
                <a:latin typeface="Times New Roman" panose="02020603050405020304" pitchFamily="18" charset="0"/>
                <a:cs typeface="Times New Roman" panose="02020603050405020304" pitchFamily="18" charset="0"/>
              </a:rPr>
              <a:t>   p.add(b2);</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f.setSize(400,400);                       //frame size 300 width and 300 height  </a:t>
            </a:r>
          </a:p>
          <a:p>
            <a:pPr marL="0" indent="0">
              <a:buNone/>
            </a:pPr>
            <a:r>
              <a:rPr lang="en-IN" sz="2000" dirty="0">
                <a:latin typeface="Times New Roman" panose="02020603050405020304" pitchFamily="18" charset="0"/>
                <a:cs typeface="Times New Roman" panose="02020603050405020304" pitchFamily="18" charset="0"/>
              </a:rPr>
              <a:t>   f.setLayout(null);                        //no layout manager  </a:t>
            </a:r>
          </a:p>
          <a:p>
            <a:pPr marL="0" indent="0">
              <a:buNone/>
            </a:pPr>
            <a:r>
              <a:rPr lang="en-IN" sz="2000" dirty="0">
                <a:latin typeface="Times New Roman" panose="02020603050405020304" pitchFamily="18" charset="0"/>
                <a:cs typeface="Times New Roman" panose="02020603050405020304" pitchFamily="18" charset="0"/>
              </a:rPr>
              <a:t>   f.setVisible(true);                       //now frame will be visible, by default not visible  </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  </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public static void main(String args[])</a:t>
            </a:r>
          </a:p>
          <a:p>
            <a:pPr marL="0" indent="0">
              <a:buNone/>
            </a:pPr>
            <a:r>
              <a:rPr lang="en-IN" sz="2000" dirty="0">
                <a:latin typeface="Times New Roman" panose="02020603050405020304" pitchFamily="18" charset="0"/>
                <a:cs typeface="Times New Roman" panose="02020603050405020304" pitchFamily="18" charset="0"/>
              </a:rPr>
              <a:t>  {  </a:t>
            </a:r>
          </a:p>
          <a:p>
            <a:pPr marL="0" indent="0">
              <a:buNone/>
            </a:pPr>
            <a:r>
              <a:rPr lang="en-IN" sz="2000" dirty="0">
                <a:latin typeface="Times New Roman" panose="02020603050405020304" pitchFamily="18" charset="0"/>
                <a:cs typeface="Times New Roman" panose="02020603050405020304" pitchFamily="18" charset="0"/>
              </a:rPr>
              <a:t>   sp f =new sp();  </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a:t>
            </a:r>
            <a:endParaRPr lang="en-IN" sz="2000" dirty="0"/>
          </a:p>
        </p:txBody>
      </p:sp>
    </p:spTree>
    <p:extLst>
      <p:ext uri="{BB962C8B-B14F-4D97-AF65-F5344CB8AC3E}">
        <p14:creationId xmlns:p14="http://schemas.microsoft.com/office/powerpoint/2010/main" val="3863242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29A6-2C87-40EA-B29C-F3B15F5DAC4B}"/>
              </a:ext>
            </a:extLst>
          </p:cNvPr>
          <p:cNvSpPr>
            <a:spLocks noGrp="1"/>
          </p:cNvSpPr>
          <p:nvPr>
            <p:ph type="title"/>
          </p:nvPr>
        </p:nvSpPr>
        <p:spPr>
          <a:xfrm>
            <a:off x="543339" y="424070"/>
            <a:ext cx="10810461" cy="1266618"/>
          </a:xfrm>
        </p:spPr>
        <p:txBody>
          <a:bodyPr>
            <a:normAutofit/>
          </a:bodyPr>
          <a:lstStyle/>
          <a:p>
            <a:r>
              <a:rPr lang="en-IN" sz="4000" b="1" dirty="0">
                <a:latin typeface="Times New Roman" panose="02020603050405020304" pitchFamily="18" charset="0"/>
                <a:cs typeface="Times New Roman" panose="02020603050405020304" pitchFamily="18" charset="0"/>
              </a:rPr>
              <a:t>JTabbedPane</a:t>
            </a:r>
            <a:endParaRPr lang="en-IN" sz="4000" b="1" dirty="0"/>
          </a:p>
        </p:txBody>
      </p:sp>
      <p:sp>
        <p:nvSpPr>
          <p:cNvPr id="3" name="Content Placeholder 2">
            <a:extLst>
              <a:ext uri="{FF2B5EF4-FFF2-40B4-BE49-F238E27FC236}">
                <a16:creationId xmlns:a16="http://schemas.microsoft.com/office/drawing/2014/main" id="{6E9F68D2-61E9-4926-8CAC-D31F4EF13069}"/>
              </a:ext>
            </a:extLst>
          </p:cNvPr>
          <p:cNvSpPr>
            <a:spLocks noGrp="1"/>
          </p:cNvSpPr>
          <p:nvPr>
            <p:ph idx="1"/>
          </p:nvPr>
        </p:nvSpPr>
        <p:spPr>
          <a:xfrm>
            <a:off x="543339" y="1690688"/>
            <a:ext cx="10810461" cy="4486275"/>
          </a:xfrm>
        </p:spPr>
        <p:txBody>
          <a:bodyPr/>
          <a:lstStyle/>
          <a:p>
            <a:pPr algn="just"/>
            <a:r>
              <a:rPr lang="en-US" sz="2000" b="0" i="0" dirty="0">
                <a:effectLst/>
                <a:latin typeface="Times New Roman" panose="02020603050405020304" pitchFamily="18" charset="0"/>
                <a:cs typeface="Times New Roman" panose="02020603050405020304" pitchFamily="18" charset="0"/>
              </a:rPr>
              <a:t>The JTabbedPane class is used to </a:t>
            </a:r>
            <a:r>
              <a:rPr lang="en-US" sz="2000" i="0" dirty="0">
                <a:effectLst/>
                <a:latin typeface="Times New Roman" panose="02020603050405020304" pitchFamily="18" charset="0"/>
                <a:cs typeface="Times New Roman" panose="02020603050405020304" pitchFamily="18" charset="0"/>
              </a:rPr>
              <a:t>switch between a group of components by clicking on a tab with a given title or icon.</a:t>
            </a:r>
          </a:p>
          <a:p>
            <a:endParaRPr lang="en-IN" dirty="0"/>
          </a:p>
        </p:txBody>
      </p:sp>
      <p:graphicFrame>
        <p:nvGraphicFramePr>
          <p:cNvPr id="4" name="Table 3">
            <a:extLst>
              <a:ext uri="{FF2B5EF4-FFF2-40B4-BE49-F238E27FC236}">
                <a16:creationId xmlns:a16="http://schemas.microsoft.com/office/drawing/2014/main" id="{15C5F4FA-E401-46FA-800E-B739B47D6FA7}"/>
              </a:ext>
            </a:extLst>
          </p:cNvPr>
          <p:cNvGraphicFramePr>
            <a:graphicFrameLocks noGrp="1"/>
          </p:cNvGraphicFramePr>
          <p:nvPr>
            <p:extLst>
              <p:ext uri="{D42A27DB-BD31-4B8C-83A1-F6EECF244321}">
                <p14:modId xmlns:p14="http://schemas.microsoft.com/office/powerpoint/2010/main" val="2594839989"/>
              </p:ext>
            </p:extLst>
          </p:nvPr>
        </p:nvGraphicFramePr>
        <p:xfrm>
          <a:off x="543339" y="3551162"/>
          <a:ext cx="11442819" cy="2286000"/>
        </p:xfrm>
        <a:graphic>
          <a:graphicData uri="http://schemas.openxmlformats.org/drawingml/2006/table">
            <a:tbl>
              <a:tblPr>
                <a:tableStyleId>{5940675A-B579-460E-94D1-54222C63F5DA}</a:tableStyleId>
              </a:tblPr>
              <a:tblGrid>
                <a:gridCol w="5558854">
                  <a:extLst>
                    <a:ext uri="{9D8B030D-6E8A-4147-A177-3AD203B41FA5}">
                      <a16:colId xmlns:a16="http://schemas.microsoft.com/office/drawing/2014/main" val="2611372579"/>
                    </a:ext>
                  </a:extLst>
                </a:gridCol>
                <a:gridCol w="5883965">
                  <a:extLst>
                    <a:ext uri="{9D8B030D-6E8A-4147-A177-3AD203B41FA5}">
                      <a16:colId xmlns:a16="http://schemas.microsoft.com/office/drawing/2014/main" val="2778558877"/>
                    </a:ext>
                  </a:extLst>
                </a:gridCol>
              </a:tblGrid>
              <a:tr h="0">
                <a:tc>
                  <a:txBody>
                    <a:bodyPr/>
                    <a:lstStyle/>
                    <a:p>
                      <a:pPr algn="just" fontAlgn="t"/>
                      <a:r>
                        <a:rPr lang="en-IN" sz="2000" dirty="0">
                          <a:solidFill>
                            <a:schemeClr val="tx1"/>
                          </a:solidFill>
                          <a:effectLst/>
                          <a:latin typeface="Times New Roman" panose="02020603050405020304" pitchFamily="18" charset="0"/>
                          <a:cs typeface="Times New Roman" panose="02020603050405020304" pitchFamily="18" charset="0"/>
                        </a:rPr>
                        <a:t>JTabbedPane()</a:t>
                      </a:r>
                    </a:p>
                  </a:txBody>
                  <a:tcPr marL="76200" marR="76200" marT="76200" marB="76200"/>
                </a:tc>
                <a:tc>
                  <a:txBody>
                    <a:bodyPr/>
                    <a:lstStyle/>
                    <a:p>
                      <a:pPr algn="just" fontAlgn="t"/>
                      <a:r>
                        <a:rPr lang="en-US" sz="2000" dirty="0">
                          <a:solidFill>
                            <a:schemeClr val="tx1"/>
                          </a:solidFill>
                          <a:effectLst/>
                          <a:latin typeface="Times New Roman" panose="02020603050405020304" pitchFamily="18" charset="0"/>
                          <a:cs typeface="Times New Roman" panose="02020603050405020304" pitchFamily="18" charset="0"/>
                        </a:rPr>
                        <a:t>Creates an empty TabbedPane with a default tab placement of JTabbedPane.Top.</a:t>
                      </a:r>
                    </a:p>
                  </a:txBody>
                  <a:tcPr marL="76200" marR="76200" marT="76200" marB="76200"/>
                </a:tc>
                <a:extLst>
                  <a:ext uri="{0D108BD9-81ED-4DB2-BD59-A6C34878D82A}">
                    <a16:rowId xmlns:a16="http://schemas.microsoft.com/office/drawing/2014/main" val="2282462232"/>
                  </a:ext>
                </a:extLst>
              </a:tr>
              <a:tr h="0">
                <a:tc>
                  <a:txBody>
                    <a:bodyPr/>
                    <a:lstStyle/>
                    <a:p>
                      <a:pPr algn="just" fontAlgn="t"/>
                      <a:r>
                        <a:rPr lang="en-IN" sz="2000" dirty="0">
                          <a:solidFill>
                            <a:schemeClr val="tx1"/>
                          </a:solidFill>
                          <a:effectLst/>
                          <a:latin typeface="Times New Roman" panose="02020603050405020304" pitchFamily="18" charset="0"/>
                          <a:cs typeface="Times New Roman" panose="02020603050405020304" pitchFamily="18" charset="0"/>
                        </a:rPr>
                        <a:t>JTabbedPane(int tabPlacement)</a:t>
                      </a:r>
                    </a:p>
                  </a:txBody>
                  <a:tcPr marL="76200" marR="76200" marT="76200" marB="76200"/>
                </a:tc>
                <a:tc>
                  <a:txBody>
                    <a:bodyPr/>
                    <a:lstStyle/>
                    <a:p>
                      <a:pPr algn="just" fontAlgn="t"/>
                      <a:r>
                        <a:rPr lang="en-US" sz="2000" dirty="0">
                          <a:solidFill>
                            <a:schemeClr val="tx1"/>
                          </a:solidFill>
                          <a:effectLst/>
                          <a:latin typeface="Times New Roman" panose="02020603050405020304" pitchFamily="18" charset="0"/>
                          <a:cs typeface="Times New Roman" panose="02020603050405020304" pitchFamily="18" charset="0"/>
                        </a:rPr>
                        <a:t>Creates an empty TabbedPane with a specified tab placement.</a:t>
                      </a:r>
                    </a:p>
                  </a:txBody>
                  <a:tcPr marL="76200" marR="76200" marT="76200" marB="76200"/>
                </a:tc>
                <a:extLst>
                  <a:ext uri="{0D108BD9-81ED-4DB2-BD59-A6C34878D82A}">
                    <a16:rowId xmlns:a16="http://schemas.microsoft.com/office/drawing/2014/main" val="2556554055"/>
                  </a:ext>
                </a:extLst>
              </a:tr>
              <a:tr h="0">
                <a:tc>
                  <a:txBody>
                    <a:bodyPr/>
                    <a:lstStyle/>
                    <a:p>
                      <a:pPr algn="just" fontAlgn="t"/>
                      <a:r>
                        <a:rPr lang="en-US" sz="2000" dirty="0">
                          <a:solidFill>
                            <a:schemeClr val="tx1"/>
                          </a:solidFill>
                          <a:effectLst/>
                          <a:latin typeface="Times New Roman" panose="02020603050405020304" pitchFamily="18" charset="0"/>
                          <a:cs typeface="Times New Roman" panose="02020603050405020304" pitchFamily="18" charset="0"/>
                        </a:rPr>
                        <a:t>JTabbedPane(int tabPlacement, int tabLayoutPolicy)</a:t>
                      </a:r>
                    </a:p>
                  </a:txBody>
                  <a:tcPr marL="76200" marR="76200" marT="76200" marB="76200"/>
                </a:tc>
                <a:tc>
                  <a:txBody>
                    <a:bodyPr/>
                    <a:lstStyle/>
                    <a:p>
                      <a:pPr algn="just" fontAlgn="t"/>
                      <a:r>
                        <a:rPr lang="en-US" sz="2000" dirty="0">
                          <a:solidFill>
                            <a:schemeClr val="tx1"/>
                          </a:solidFill>
                          <a:effectLst/>
                          <a:latin typeface="Times New Roman" panose="02020603050405020304" pitchFamily="18" charset="0"/>
                          <a:cs typeface="Times New Roman" panose="02020603050405020304" pitchFamily="18" charset="0"/>
                        </a:rPr>
                        <a:t>Creates an empty TabbedPane with a specified tab placement and tab layout policy.</a:t>
                      </a:r>
                    </a:p>
                  </a:txBody>
                  <a:tcPr marL="76200" marR="76200" marT="76200" marB="76200"/>
                </a:tc>
                <a:extLst>
                  <a:ext uri="{0D108BD9-81ED-4DB2-BD59-A6C34878D82A}">
                    <a16:rowId xmlns:a16="http://schemas.microsoft.com/office/drawing/2014/main" val="2510859939"/>
                  </a:ext>
                </a:extLst>
              </a:tr>
            </a:tbl>
          </a:graphicData>
        </a:graphic>
      </p:graphicFrame>
    </p:spTree>
    <p:extLst>
      <p:ext uri="{BB962C8B-B14F-4D97-AF65-F5344CB8AC3E}">
        <p14:creationId xmlns:p14="http://schemas.microsoft.com/office/powerpoint/2010/main" val="1727463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1A6260-EAEA-44A0-9584-004BA893AFF4}"/>
              </a:ext>
            </a:extLst>
          </p:cNvPr>
          <p:cNvSpPr>
            <a:spLocks noGrp="1"/>
          </p:cNvSpPr>
          <p:nvPr>
            <p:ph idx="1"/>
          </p:nvPr>
        </p:nvSpPr>
        <p:spPr>
          <a:xfrm>
            <a:off x="278296" y="185530"/>
            <a:ext cx="11075504" cy="6546574"/>
          </a:xfrm>
        </p:spPr>
        <p:txBody>
          <a:bodyPr>
            <a:noAutofit/>
          </a:bodyPr>
          <a:lstStyle/>
          <a:p>
            <a:pPr marL="0" indent="0">
              <a:buNone/>
            </a:pPr>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javax.swing</a:t>
            </a: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class </a:t>
            </a:r>
            <a:r>
              <a:rPr lang="en-IN" sz="2000" dirty="0" err="1">
                <a:latin typeface="Times New Roman" panose="02020603050405020304" pitchFamily="18" charset="0"/>
                <a:cs typeface="Times New Roman" panose="02020603050405020304" pitchFamily="18" charset="0"/>
              </a:rPr>
              <a:t>stp</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stp</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  {  </a:t>
            </a:r>
          </a:p>
          <a:p>
            <a:pPr marL="0" indent="0">
              <a:buNone/>
            </a:pPr>
            <a:r>
              <a:rPr lang="en-IN" sz="2000" dirty="0">
                <a:latin typeface="Times New Roman" panose="02020603050405020304" pitchFamily="18" charset="0"/>
                <a:cs typeface="Times New Roman" panose="02020603050405020304" pitchFamily="18" charset="0"/>
              </a:rPr>
              <a:t>   JFrame f=new JFrame();</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JPanel p1=new JPanel(); </a:t>
            </a:r>
          </a:p>
          <a:p>
            <a:pPr marL="0" indent="0">
              <a:buNone/>
            </a:pPr>
            <a:r>
              <a:rPr lang="en-IN" sz="2000" dirty="0">
                <a:latin typeface="Times New Roman" panose="02020603050405020304" pitchFamily="18" charset="0"/>
                <a:cs typeface="Times New Roman" panose="02020603050405020304" pitchFamily="18" charset="0"/>
              </a:rPr>
              <a:t>   JPanel p2=new JPanel();  </a:t>
            </a:r>
          </a:p>
          <a:p>
            <a:pPr marL="0" indent="0">
              <a:buNone/>
            </a:pPr>
            <a:r>
              <a:rPr lang="en-IN" sz="2000" dirty="0">
                <a:latin typeface="Times New Roman" panose="02020603050405020304" pitchFamily="18" charset="0"/>
                <a:cs typeface="Times New Roman" panose="02020603050405020304" pitchFamily="18" charset="0"/>
              </a:rPr>
              <a:t>   JPanel p3=new JPanel();</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f.add</a:t>
            </a:r>
            <a:r>
              <a:rPr lang="en-IN" sz="2000" dirty="0">
                <a:latin typeface="Times New Roman" panose="02020603050405020304" pitchFamily="18" charset="0"/>
                <a:cs typeface="Times New Roman" panose="02020603050405020304" pitchFamily="18" charset="0"/>
              </a:rPr>
              <a:t>(p1);</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f.add</a:t>
            </a:r>
            <a:r>
              <a:rPr lang="en-IN" sz="2000" dirty="0">
                <a:latin typeface="Times New Roman" panose="02020603050405020304" pitchFamily="18" charset="0"/>
                <a:cs typeface="Times New Roman" panose="02020603050405020304" pitchFamily="18" charset="0"/>
              </a:rPr>
              <a:t>(p2);</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f.add</a:t>
            </a:r>
            <a:r>
              <a:rPr lang="en-IN" sz="2000" dirty="0">
                <a:latin typeface="Times New Roman" panose="02020603050405020304" pitchFamily="18" charset="0"/>
                <a:cs typeface="Times New Roman" panose="02020603050405020304" pitchFamily="18" charset="0"/>
              </a:rPr>
              <a:t>(p3);</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JTabbedPane </a:t>
            </a:r>
            <a:r>
              <a:rPr lang="en-IN" sz="2000" dirty="0" err="1">
                <a:latin typeface="Times New Roman" panose="02020603050405020304" pitchFamily="18" charset="0"/>
                <a:cs typeface="Times New Roman" panose="02020603050405020304" pitchFamily="18" charset="0"/>
              </a:rPr>
              <a:t>tp</a:t>
            </a:r>
            <a:r>
              <a:rPr lang="en-IN" sz="2000" dirty="0">
                <a:latin typeface="Times New Roman" panose="02020603050405020304" pitchFamily="18" charset="0"/>
                <a:cs typeface="Times New Roman" panose="02020603050405020304" pitchFamily="18" charset="0"/>
              </a:rPr>
              <a:t>=new JTabbedPane();  </a:t>
            </a:r>
          </a:p>
        </p:txBody>
      </p:sp>
    </p:spTree>
    <p:extLst>
      <p:ext uri="{BB962C8B-B14F-4D97-AF65-F5344CB8AC3E}">
        <p14:creationId xmlns:p14="http://schemas.microsoft.com/office/powerpoint/2010/main" val="3452571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171AB-CDA7-485F-A5ED-FF3EF7B3C43B}"/>
              </a:ext>
            </a:extLst>
          </p:cNvPr>
          <p:cNvSpPr>
            <a:spLocks noGrp="1"/>
          </p:cNvSpPr>
          <p:nvPr>
            <p:ph idx="1"/>
          </p:nvPr>
        </p:nvSpPr>
        <p:spPr>
          <a:xfrm>
            <a:off x="291548" y="265042"/>
            <a:ext cx="11062252" cy="6427305"/>
          </a:xfrm>
        </p:spPr>
        <p:txBody>
          <a:bodyPr>
            <a:normAutofit fontScale="32500" lnSpcReduction="20000"/>
          </a:bodyPr>
          <a:lstStyle/>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6200" dirty="0">
                <a:latin typeface="Times New Roman" panose="02020603050405020304" pitchFamily="18" charset="0"/>
                <a:cs typeface="Times New Roman" panose="02020603050405020304" pitchFamily="18" charset="0"/>
              </a:rPr>
              <a:t>   </a:t>
            </a:r>
            <a:r>
              <a:rPr lang="en-IN" sz="6200" dirty="0" err="1">
                <a:latin typeface="Times New Roman" panose="02020603050405020304" pitchFamily="18" charset="0"/>
                <a:cs typeface="Times New Roman" panose="02020603050405020304" pitchFamily="18" charset="0"/>
              </a:rPr>
              <a:t>tp.setBounds</a:t>
            </a:r>
            <a:r>
              <a:rPr lang="en-IN" sz="6200" dirty="0">
                <a:latin typeface="Times New Roman" panose="02020603050405020304" pitchFamily="18" charset="0"/>
                <a:cs typeface="Times New Roman" panose="02020603050405020304" pitchFamily="18" charset="0"/>
              </a:rPr>
              <a:t>(50,50,200,200);             </a:t>
            </a:r>
          </a:p>
          <a:p>
            <a:pPr marL="0" indent="0">
              <a:buNone/>
            </a:pPr>
            <a:r>
              <a:rPr lang="en-IN" sz="6200" dirty="0">
                <a:latin typeface="Times New Roman" panose="02020603050405020304" pitchFamily="18" charset="0"/>
                <a:cs typeface="Times New Roman" panose="02020603050405020304" pitchFamily="18" charset="0"/>
              </a:rPr>
              <a:t>   </a:t>
            </a:r>
            <a:r>
              <a:rPr lang="en-IN" sz="6200" dirty="0" err="1">
                <a:latin typeface="Times New Roman" panose="02020603050405020304" pitchFamily="18" charset="0"/>
                <a:cs typeface="Times New Roman" panose="02020603050405020304" pitchFamily="18" charset="0"/>
              </a:rPr>
              <a:t>tp.add</a:t>
            </a:r>
            <a:r>
              <a:rPr lang="en-IN" sz="6200" dirty="0">
                <a:latin typeface="Times New Roman" panose="02020603050405020304" pitchFamily="18" charset="0"/>
                <a:cs typeface="Times New Roman" panose="02020603050405020304" pitchFamily="18" charset="0"/>
              </a:rPr>
              <a:t>("file",p1);  </a:t>
            </a:r>
          </a:p>
          <a:p>
            <a:pPr marL="0" indent="0">
              <a:buNone/>
            </a:pPr>
            <a:r>
              <a:rPr lang="en-IN" sz="6200" dirty="0">
                <a:latin typeface="Times New Roman" panose="02020603050405020304" pitchFamily="18" charset="0"/>
                <a:cs typeface="Times New Roman" panose="02020603050405020304" pitchFamily="18" charset="0"/>
              </a:rPr>
              <a:t>   </a:t>
            </a:r>
            <a:r>
              <a:rPr lang="en-IN" sz="6200" dirty="0" err="1">
                <a:latin typeface="Times New Roman" panose="02020603050405020304" pitchFamily="18" charset="0"/>
                <a:cs typeface="Times New Roman" panose="02020603050405020304" pitchFamily="18" charset="0"/>
              </a:rPr>
              <a:t>tp.add</a:t>
            </a:r>
            <a:r>
              <a:rPr lang="en-IN" sz="6200" dirty="0">
                <a:latin typeface="Times New Roman" panose="02020603050405020304" pitchFamily="18" charset="0"/>
                <a:cs typeface="Times New Roman" panose="02020603050405020304" pitchFamily="18" charset="0"/>
              </a:rPr>
              <a:t>("edit",p2);  </a:t>
            </a:r>
          </a:p>
          <a:p>
            <a:pPr marL="0" indent="0">
              <a:buNone/>
            </a:pPr>
            <a:r>
              <a:rPr lang="en-IN" sz="6200" dirty="0">
                <a:latin typeface="Times New Roman" panose="02020603050405020304" pitchFamily="18" charset="0"/>
                <a:cs typeface="Times New Roman" panose="02020603050405020304" pitchFamily="18" charset="0"/>
              </a:rPr>
              <a:t>   </a:t>
            </a:r>
            <a:r>
              <a:rPr lang="en-IN" sz="6200" dirty="0" err="1">
                <a:latin typeface="Times New Roman" panose="02020603050405020304" pitchFamily="18" charset="0"/>
                <a:cs typeface="Times New Roman" panose="02020603050405020304" pitchFamily="18" charset="0"/>
              </a:rPr>
              <a:t>tp.add</a:t>
            </a:r>
            <a:r>
              <a:rPr lang="en-IN" sz="6200" dirty="0">
                <a:latin typeface="Times New Roman" panose="02020603050405020304" pitchFamily="18" charset="0"/>
                <a:cs typeface="Times New Roman" panose="02020603050405020304" pitchFamily="18" charset="0"/>
              </a:rPr>
              <a:t>("format",p3);</a:t>
            </a:r>
          </a:p>
          <a:p>
            <a:pPr marL="0" indent="0">
              <a:buNone/>
            </a:pPr>
            <a:r>
              <a:rPr lang="en-IN" sz="6200" dirty="0">
                <a:latin typeface="Times New Roman" panose="02020603050405020304" pitchFamily="18" charset="0"/>
                <a:cs typeface="Times New Roman" panose="02020603050405020304" pitchFamily="18" charset="0"/>
              </a:rPr>
              <a:t>  </a:t>
            </a:r>
          </a:p>
          <a:p>
            <a:pPr marL="0" indent="0">
              <a:buNone/>
            </a:pPr>
            <a:r>
              <a:rPr lang="en-IN" sz="6200" dirty="0">
                <a:latin typeface="Times New Roman" panose="02020603050405020304" pitchFamily="18" charset="0"/>
                <a:cs typeface="Times New Roman" panose="02020603050405020304" pitchFamily="18" charset="0"/>
              </a:rPr>
              <a:t>   </a:t>
            </a:r>
            <a:r>
              <a:rPr lang="en-IN" sz="6200" dirty="0" err="1">
                <a:latin typeface="Times New Roman" panose="02020603050405020304" pitchFamily="18" charset="0"/>
                <a:cs typeface="Times New Roman" panose="02020603050405020304" pitchFamily="18" charset="0"/>
              </a:rPr>
              <a:t>f.add</a:t>
            </a:r>
            <a:r>
              <a:rPr lang="en-IN" sz="6200" dirty="0">
                <a:latin typeface="Times New Roman" panose="02020603050405020304" pitchFamily="18" charset="0"/>
                <a:cs typeface="Times New Roman" panose="02020603050405020304" pitchFamily="18" charset="0"/>
              </a:rPr>
              <a:t>(</a:t>
            </a:r>
            <a:r>
              <a:rPr lang="en-IN" sz="6200" dirty="0" err="1">
                <a:latin typeface="Times New Roman" panose="02020603050405020304" pitchFamily="18" charset="0"/>
                <a:cs typeface="Times New Roman" panose="02020603050405020304" pitchFamily="18" charset="0"/>
              </a:rPr>
              <a:t>tp</a:t>
            </a:r>
            <a:r>
              <a:rPr lang="en-IN" sz="6200" dirty="0">
                <a:latin typeface="Times New Roman" panose="02020603050405020304" pitchFamily="18" charset="0"/>
                <a:cs typeface="Times New Roman" panose="02020603050405020304" pitchFamily="18" charset="0"/>
              </a:rPr>
              <a:t>);</a:t>
            </a:r>
          </a:p>
          <a:p>
            <a:pPr marL="0" indent="0">
              <a:buNone/>
            </a:pPr>
            <a:endParaRPr lang="en-IN" sz="6200" dirty="0">
              <a:latin typeface="Times New Roman" panose="02020603050405020304" pitchFamily="18" charset="0"/>
              <a:cs typeface="Times New Roman" panose="02020603050405020304" pitchFamily="18" charset="0"/>
            </a:endParaRPr>
          </a:p>
          <a:p>
            <a:pPr marL="0" indent="0">
              <a:buNone/>
            </a:pPr>
            <a:r>
              <a:rPr lang="en-IN" sz="6200" dirty="0">
                <a:latin typeface="Times New Roman" panose="02020603050405020304" pitchFamily="18" charset="0"/>
                <a:cs typeface="Times New Roman" panose="02020603050405020304" pitchFamily="18" charset="0"/>
              </a:rPr>
              <a:t>   </a:t>
            </a:r>
            <a:r>
              <a:rPr lang="en-IN" sz="6200" dirty="0" err="1">
                <a:latin typeface="Times New Roman" panose="02020603050405020304" pitchFamily="18" charset="0"/>
                <a:cs typeface="Times New Roman" panose="02020603050405020304" pitchFamily="18" charset="0"/>
              </a:rPr>
              <a:t>f.setSize</a:t>
            </a:r>
            <a:r>
              <a:rPr lang="en-IN" sz="6200" dirty="0">
                <a:latin typeface="Times New Roman" panose="02020603050405020304" pitchFamily="18" charset="0"/>
                <a:cs typeface="Times New Roman" panose="02020603050405020304" pitchFamily="18" charset="0"/>
              </a:rPr>
              <a:t>(300,300);                       //frame size 300 width and 300 height  </a:t>
            </a:r>
          </a:p>
          <a:p>
            <a:pPr marL="0" indent="0">
              <a:buNone/>
            </a:pPr>
            <a:r>
              <a:rPr lang="en-IN" sz="6200" dirty="0">
                <a:latin typeface="Times New Roman" panose="02020603050405020304" pitchFamily="18" charset="0"/>
                <a:cs typeface="Times New Roman" panose="02020603050405020304" pitchFamily="18" charset="0"/>
              </a:rPr>
              <a:t>   </a:t>
            </a:r>
            <a:r>
              <a:rPr lang="en-IN" sz="6200" dirty="0" err="1">
                <a:latin typeface="Times New Roman" panose="02020603050405020304" pitchFamily="18" charset="0"/>
                <a:cs typeface="Times New Roman" panose="02020603050405020304" pitchFamily="18" charset="0"/>
              </a:rPr>
              <a:t>f.setLayout</a:t>
            </a:r>
            <a:r>
              <a:rPr lang="en-IN" sz="6200" dirty="0">
                <a:latin typeface="Times New Roman" panose="02020603050405020304" pitchFamily="18" charset="0"/>
                <a:cs typeface="Times New Roman" panose="02020603050405020304" pitchFamily="18" charset="0"/>
              </a:rPr>
              <a:t>(null);                        //no layout manager  </a:t>
            </a:r>
          </a:p>
          <a:p>
            <a:pPr marL="0" indent="0">
              <a:buNone/>
            </a:pPr>
            <a:r>
              <a:rPr lang="en-IN" sz="6200" dirty="0">
                <a:latin typeface="Times New Roman" panose="02020603050405020304" pitchFamily="18" charset="0"/>
                <a:cs typeface="Times New Roman" panose="02020603050405020304" pitchFamily="18" charset="0"/>
              </a:rPr>
              <a:t>   </a:t>
            </a:r>
            <a:r>
              <a:rPr lang="en-IN" sz="6200" dirty="0" err="1">
                <a:latin typeface="Times New Roman" panose="02020603050405020304" pitchFamily="18" charset="0"/>
                <a:cs typeface="Times New Roman" panose="02020603050405020304" pitchFamily="18" charset="0"/>
              </a:rPr>
              <a:t>f.setVisible</a:t>
            </a:r>
            <a:r>
              <a:rPr lang="en-IN" sz="6200" dirty="0">
                <a:latin typeface="Times New Roman" panose="02020603050405020304" pitchFamily="18" charset="0"/>
                <a:cs typeface="Times New Roman" panose="02020603050405020304" pitchFamily="18" charset="0"/>
              </a:rPr>
              <a:t>(true);                       //now frame will be visible, by default not visible  </a:t>
            </a:r>
          </a:p>
          <a:p>
            <a:pPr marL="0" indent="0">
              <a:buNone/>
            </a:pPr>
            <a:r>
              <a:rPr lang="en-IN" sz="6200" dirty="0">
                <a:latin typeface="Times New Roman" panose="02020603050405020304" pitchFamily="18" charset="0"/>
                <a:cs typeface="Times New Roman" panose="02020603050405020304" pitchFamily="18" charset="0"/>
              </a:rPr>
              <a:t>   }  </a:t>
            </a:r>
          </a:p>
          <a:p>
            <a:pPr marL="0" indent="0">
              <a:buNone/>
            </a:pPr>
            <a:endParaRPr lang="en-IN" sz="6200" dirty="0">
              <a:latin typeface="Times New Roman" panose="02020603050405020304" pitchFamily="18" charset="0"/>
              <a:cs typeface="Times New Roman" panose="02020603050405020304" pitchFamily="18" charset="0"/>
            </a:endParaRPr>
          </a:p>
          <a:p>
            <a:pPr marL="0" indent="0">
              <a:buNone/>
            </a:pPr>
            <a:r>
              <a:rPr lang="en-IN" sz="6200" dirty="0">
                <a:latin typeface="Times New Roman" panose="02020603050405020304" pitchFamily="18" charset="0"/>
                <a:cs typeface="Times New Roman" panose="02020603050405020304" pitchFamily="18" charset="0"/>
              </a:rPr>
              <a:t> public static void main(String args[])</a:t>
            </a:r>
          </a:p>
          <a:p>
            <a:pPr marL="0" indent="0">
              <a:buNone/>
            </a:pPr>
            <a:r>
              <a:rPr lang="en-IN" sz="6200" dirty="0">
                <a:latin typeface="Times New Roman" panose="02020603050405020304" pitchFamily="18" charset="0"/>
                <a:cs typeface="Times New Roman" panose="02020603050405020304" pitchFamily="18" charset="0"/>
              </a:rPr>
              <a:t>  {  </a:t>
            </a:r>
          </a:p>
          <a:p>
            <a:pPr marL="0" indent="0">
              <a:buNone/>
            </a:pPr>
            <a:r>
              <a:rPr lang="en-IN" sz="6200" dirty="0">
                <a:latin typeface="Times New Roman" panose="02020603050405020304" pitchFamily="18" charset="0"/>
                <a:cs typeface="Times New Roman" panose="02020603050405020304" pitchFamily="18" charset="0"/>
              </a:rPr>
              <a:t>   </a:t>
            </a:r>
            <a:r>
              <a:rPr lang="en-IN" sz="6200" dirty="0" err="1">
                <a:latin typeface="Times New Roman" panose="02020603050405020304" pitchFamily="18" charset="0"/>
                <a:cs typeface="Times New Roman" panose="02020603050405020304" pitchFamily="18" charset="0"/>
              </a:rPr>
              <a:t>stp</a:t>
            </a:r>
            <a:r>
              <a:rPr lang="en-IN" sz="6200" dirty="0">
                <a:latin typeface="Times New Roman" panose="02020603050405020304" pitchFamily="18" charset="0"/>
                <a:cs typeface="Times New Roman" panose="02020603050405020304" pitchFamily="18" charset="0"/>
              </a:rPr>
              <a:t> f =new </a:t>
            </a:r>
            <a:r>
              <a:rPr lang="en-IN" sz="6200" dirty="0" err="1">
                <a:latin typeface="Times New Roman" panose="02020603050405020304" pitchFamily="18" charset="0"/>
                <a:cs typeface="Times New Roman" panose="02020603050405020304" pitchFamily="18" charset="0"/>
              </a:rPr>
              <a:t>stp</a:t>
            </a:r>
            <a:r>
              <a:rPr lang="en-IN" sz="6200" dirty="0">
                <a:latin typeface="Times New Roman" panose="02020603050405020304" pitchFamily="18" charset="0"/>
                <a:cs typeface="Times New Roman" panose="02020603050405020304" pitchFamily="18" charset="0"/>
              </a:rPr>
              <a:t>();  </a:t>
            </a:r>
          </a:p>
          <a:p>
            <a:pPr marL="0" indent="0">
              <a:buNone/>
            </a:pPr>
            <a:r>
              <a:rPr lang="en-IN" sz="6200" dirty="0">
                <a:latin typeface="Times New Roman" panose="02020603050405020304" pitchFamily="18" charset="0"/>
                <a:cs typeface="Times New Roman" panose="02020603050405020304" pitchFamily="18" charset="0"/>
              </a:rPr>
              <a:t>  }</a:t>
            </a:r>
          </a:p>
          <a:p>
            <a:pPr marL="0" indent="0">
              <a:buNone/>
            </a:pPr>
            <a:r>
              <a:rPr lang="en-IN" sz="62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396478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90186-14F2-4918-8712-1477A3190DAE}"/>
              </a:ext>
            </a:extLst>
          </p:cNvPr>
          <p:cNvSpPr>
            <a:spLocks noGrp="1"/>
          </p:cNvSpPr>
          <p:nvPr>
            <p:ph type="title"/>
          </p:nvPr>
        </p:nvSpPr>
        <p:spPr>
          <a:xfrm>
            <a:off x="838200" y="365125"/>
            <a:ext cx="10515600" cy="6274214"/>
          </a:xfrm>
        </p:spPr>
        <p:txBody>
          <a:bodyPr>
            <a:normAutofit/>
          </a:bodyPr>
          <a:lstStyle/>
          <a:p>
            <a:pPr algn="ctr"/>
            <a:r>
              <a:rPr lang="en-US" sz="4000" b="1" dirty="0">
                <a:latin typeface="Times New Roman" panose="02020603050405020304" pitchFamily="18" charset="0"/>
                <a:cs typeface="Times New Roman" panose="02020603050405020304" pitchFamily="18" charset="0"/>
              </a:rPr>
              <a:t>JDBC</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099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4F1EE-56C4-4CA6-8B04-B3C10F6650CD}"/>
              </a:ext>
            </a:extLst>
          </p:cNvPr>
          <p:cNvSpPr>
            <a:spLocks noGrp="1"/>
          </p:cNvSpPr>
          <p:nvPr>
            <p:ph type="title"/>
          </p:nvPr>
        </p:nvSpPr>
        <p:spPr>
          <a:xfrm>
            <a:off x="291548" y="209066"/>
            <a:ext cx="11062252" cy="708301"/>
          </a:xfrm>
        </p:spPr>
        <p:txBody>
          <a:bodyPr>
            <a:normAutofit/>
          </a:bodyPr>
          <a:lstStyle/>
          <a:p>
            <a:r>
              <a:rPr lang="en-US" sz="4000" b="1" dirty="0">
                <a:latin typeface="Times New Roman" panose="02020603050405020304" pitchFamily="18" charset="0"/>
                <a:cs typeface="Times New Roman" panose="02020603050405020304" pitchFamily="18" charset="0"/>
              </a:rPr>
              <a:t>JDBC</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1EBF68-0911-41E9-B562-5FAC71DFB990}"/>
              </a:ext>
            </a:extLst>
          </p:cNvPr>
          <p:cNvSpPr>
            <a:spLocks noGrp="1"/>
          </p:cNvSpPr>
          <p:nvPr>
            <p:ph idx="1"/>
          </p:nvPr>
        </p:nvSpPr>
        <p:spPr>
          <a:xfrm>
            <a:off x="291548" y="721296"/>
            <a:ext cx="11062252" cy="5128592"/>
          </a:xfrm>
        </p:spPr>
        <p:txBody>
          <a:bodyPr>
            <a:normAutofit/>
          </a:bodyPr>
          <a:lstStyle/>
          <a:p>
            <a:pPr marL="0" indent="0" algn="just">
              <a:buNone/>
            </a:pPr>
            <a:endParaRPr lang="en-IN" sz="2600" b="0" i="0" dirty="0">
              <a:effectLst/>
              <a:latin typeface="Times New Roman" panose="02020603050405020304" pitchFamily="18" charset="0"/>
              <a:cs typeface="Times New Roman" panose="02020603050405020304" pitchFamily="18" charset="0"/>
            </a:endParaRPr>
          </a:p>
          <a:p>
            <a:pPr marL="0" indent="0" algn="just">
              <a:buNone/>
            </a:pPr>
            <a:r>
              <a:rPr lang="en-IN" sz="2000" b="0" i="0" dirty="0">
                <a:effectLst/>
                <a:latin typeface="Times New Roman" panose="02020603050405020304" pitchFamily="18" charset="0"/>
                <a:cs typeface="Times New Roman" panose="02020603050405020304" pitchFamily="18" charset="0"/>
              </a:rPr>
              <a:t>JDBC stands for Java Database Connectivity. JDBC is </a:t>
            </a:r>
            <a:r>
              <a:rPr lang="en-IN" sz="2000" i="0" dirty="0">
                <a:effectLst/>
                <a:latin typeface="Times New Roman" panose="02020603050405020304" pitchFamily="18" charset="0"/>
                <a:cs typeface="Times New Roman" panose="02020603050405020304" pitchFamily="18" charset="0"/>
              </a:rPr>
              <a:t>a Java API to connect and execute the query with the database. </a:t>
            </a:r>
          </a:p>
          <a:p>
            <a:pPr marL="0" indent="0" algn="just">
              <a:buNone/>
            </a:pPr>
            <a:endParaRPr lang="en-IN" sz="2000" b="0" i="0" dirty="0">
              <a:effectLst/>
              <a:latin typeface="Times New Roman" panose="02020603050405020304" pitchFamily="18" charset="0"/>
              <a:cs typeface="Times New Roman" panose="02020603050405020304" pitchFamily="18" charset="0"/>
            </a:endParaRPr>
          </a:p>
          <a:p>
            <a:pPr marL="0" indent="0" algn="just">
              <a:buNone/>
            </a:pPr>
            <a:r>
              <a:rPr lang="en-IN" sz="2000" i="0" dirty="0">
                <a:effectLst/>
                <a:latin typeface="Times New Roman" panose="02020603050405020304" pitchFamily="18" charset="0"/>
                <a:cs typeface="Times New Roman" panose="02020603050405020304" pitchFamily="18" charset="0"/>
              </a:rPr>
              <a:t>JDBC API uses JDBC drivers to connect with the database.</a:t>
            </a:r>
          </a:p>
          <a:p>
            <a:pPr marL="0" indent="0" algn="just">
              <a:buNone/>
            </a:pPr>
            <a:endParaRPr lang="en-US"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marL="0" indent="0" algn="l">
              <a:buNone/>
            </a:pP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80802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3428-57CC-40CE-AF81-7C753E6D958E}"/>
              </a:ext>
            </a:extLst>
          </p:cNvPr>
          <p:cNvSpPr>
            <a:spLocks noGrp="1"/>
          </p:cNvSpPr>
          <p:nvPr>
            <p:ph type="title"/>
          </p:nvPr>
        </p:nvSpPr>
        <p:spPr>
          <a:xfrm>
            <a:off x="228600" y="365125"/>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JAVA SWING</a:t>
            </a:r>
            <a:endParaRPr lang="en-IN" sz="4000" b="1" dirty="0"/>
          </a:p>
        </p:txBody>
      </p:sp>
      <p:sp>
        <p:nvSpPr>
          <p:cNvPr id="3" name="Content Placeholder 2">
            <a:extLst>
              <a:ext uri="{FF2B5EF4-FFF2-40B4-BE49-F238E27FC236}">
                <a16:creationId xmlns:a16="http://schemas.microsoft.com/office/drawing/2014/main" id="{78934482-EB9D-4A7B-8D7A-3FAC401C6EDC}"/>
              </a:ext>
            </a:extLst>
          </p:cNvPr>
          <p:cNvSpPr>
            <a:spLocks noGrp="1"/>
          </p:cNvSpPr>
          <p:nvPr>
            <p:ph idx="1"/>
          </p:nvPr>
        </p:nvSpPr>
        <p:spPr>
          <a:xfrm>
            <a:off x="331304" y="1444487"/>
            <a:ext cx="11022496" cy="4732476"/>
          </a:xfrm>
        </p:spPr>
        <p:txBody>
          <a:bodyPr/>
          <a:lstStyle/>
          <a:p>
            <a:pPr algn="just">
              <a:buFont typeface="Wingdings" panose="05000000000000000000" pitchFamily="2" charset="2"/>
              <a:buChar char="§"/>
            </a:pPr>
            <a:endParaRPr lang="en-US" sz="200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000" dirty="0">
                <a:effectLst/>
                <a:latin typeface="Times New Roman" panose="02020603050405020304" pitchFamily="18" charset="0"/>
                <a:cs typeface="Times New Roman" panose="02020603050405020304" pitchFamily="18" charset="0"/>
              </a:rPr>
              <a:t>Java Swing </a:t>
            </a:r>
            <a:r>
              <a:rPr lang="en-US" sz="2000" dirty="0">
                <a:solidFill>
                  <a:srgbClr val="000000"/>
                </a:solidFill>
                <a:effectLst/>
                <a:latin typeface="Times New Roman" panose="02020603050405020304" pitchFamily="18" charset="0"/>
                <a:cs typeface="Times New Roman" panose="02020603050405020304" pitchFamily="18" charset="0"/>
              </a:rPr>
              <a:t>is a part of Java Foundation Classes (JFC) that is used to create window-based applications. </a:t>
            </a:r>
          </a:p>
          <a:p>
            <a:pPr algn="just">
              <a:buFont typeface="Wingdings" panose="05000000000000000000" pitchFamily="2" charset="2"/>
              <a:buChar char="§"/>
            </a:pPr>
            <a:endParaRPr lang="en-US" sz="2000" dirty="0">
              <a:solidFill>
                <a:srgbClr val="000000"/>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000" dirty="0">
                <a:solidFill>
                  <a:srgbClr val="000000"/>
                </a:solidFill>
                <a:effectLst/>
                <a:latin typeface="Times New Roman" panose="02020603050405020304" pitchFamily="18" charset="0"/>
                <a:cs typeface="Times New Roman" panose="02020603050405020304" pitchFamily="18" charset="0"/>
              </a:rPr>
              <a:t>The javax.swing package provides classes for java swing API such as JButton, JTextField, JTextArea, JRadioButton, JCheckbox, JMenu, JColorChooser etc.</a:t>
            </a:r>
          </a:p>
          <a:p>
            <a:pPr algn="just">
              <a:buFont typeface="Wingdings" panose="05000000000000000000" pitchFamily="2" charset="2"/>
              <a:buChar char="§"/>
            </a:pPr>
            <a:endParaRPr lang="en-US" sz="200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07416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3EC9-B8A9-4899-933A-9AD069C69BAD}"/>
              </a:ext>
            </a:extLst>
          </p:cNvPr>
          <p:cNvSpPr>
            <a:spLocks noGrp="1"/>
          </p:cNvSpPr>
          <p:nvPr>
            <p:ph type="title"/>
          </p:nvPr>
        </p:nvSpPr>
        <p:spPr>
          <a:xfrm>
            <a:off x="504372" y="307069"/>
            <a:ext cx="10849428" cy="461557"/>
          </a:xfrm>
        </p:spPr>
        <p:txBody>
          <a:bodyPr>
            <a:normAutofit fontScale="90000"/>
          </a:bodyPr>
          <a:lstStyle/>
          <a:p>
            <a:br>
              <a:rPr lang="en-IN" sz="4000" b="1" i="0" dirty="0">
                <a:effectLst/>
                <a:latin typeface="Times New Roman" panose="02020603050405020304" pitchFamily="18" charset="0"/>
                <a:cs typeface="Times New Roman" panose="02020603050405020304" pitchFamily="18" charset="0"/>
              </a:rPr>
            </a:br>
            <a:r>
              <a:rPr lang="en-IN" sz="4000" b="1" i="0" dirty="0">
                <a:effectLst/>
                <a:latin typeface="Times New Roman" panose="02020603050405020304" pitchFamily="18" charset="0"/>
                <a:cs typeface="Times New Roman" panose="02020603050405020304" pitchFamily="18" charset="0"/>
              </a:rPr>
              <a:t>JDBC Drivers</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FEC524F1-E330-4154-B724-A890CBC1375B}"/>
              </a:ext>
            </a:extLst>
          </p:cNvPr>
          <p:cNvSpPr>
            <a:spLocks noGrp="1"/>
          </p:cNvSpPr>
          <p:nvPr>
            <p:ph idx="1"/>
          </p:nvPr>
        </p:nvSpPr>
        <p:spPr>
          <a:xfrm>
            <a:off x="547442" y="914400"/>
            <a:ext cx="11183256" cy="5817703"/>
          </a:xfrm>
        </p:spPr>
        <p:txBody>
          <a:bodyPr>
            <a:noAutofit/>
          </a:bodyPr>
          <a:lstStyle/>
          <a:p>
            <a:pPr marL="0" indent="0" algn="just">
              <a:buNone/>
            </a:pPr>
            <a:r>
              <a:rPr lang="en-IN" sz="2000" i="0" dirty="0">
                <a:effectLst/>
                <a:latin typeface="Times New Roman" panose="02020603050405020304" pitchFamily="18" charset="0"/>
                <a:cs typeface="Times New Roman" panose="02020603050405020304" pitchFamily="18" charset="0"/>
              </a:rPr>
              <a:t>There are four types of JDBC drivers:</a:t>
            </a:r>
          </a:p>
          <a:p>
            <a:pPr marL="0" indent="0" algn="just">
              <a:buNone/>
            </a:pP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IN" sz="2000" i="0" dirty="0">
                <a:effectLst/>
                <a:latin typeface="Times New Roman" panose="02020603050405020304" pitchFamily="18" charset="0"/>
                <a:cs typeface="Times New Roman" panose="02020603050405020304" pitchFamily="18" charset="0"/>
              </a:rPr>
              <a:t>JDBC-ODBC bridge driver </a:t>
            </a:r>
            <a:endParaRPr lang="en-US" sz="2000" i="0" dirty="0">
              <a:solidFill>
                <a:srgbClr val="000000"/>
              </a:solidFill>
              <a:effectLst/>
              <a:latin typeface="Times New Roman" panose="02020603050405020304" pitchFamily="18" charset="0"/>
              <a:cs typeface="Times New Roman" panose="02020603050405020304" pitchFamily="18" charset="0"/>
            </a:endParaRPr>
          </a:p>
          <a:p>
            <a:pPr marL="457200" indent="-457200" algn="just">
              <a:buFont typeface="+mj-lt"/>
              <a:buAutoNum type="arabicParenR" startAt="2"/>
            </a:pPr>
            <a:r>
              <a:rPr lang="en-IN" sz="2000" i="0" dirty="0">
                <a:effectLst/>
                <a:latin typeface="Times New Roman" panose="02020603050405020304" pitchFamily="18" charset="0"/>
                <a:cs typeface="Times New Roman" panose="02020603050405020304" pitchFamily="18" charset="0"/>
              </a:rPr>
              <a:t>Native-API driver (partially java driver)</a:t>
            </a:r>
            <a:endParaRPr lang="en-US" sz="2000" i="0" dirty="0">
              <a:solidFill>
                <a:srgbClr val="000000"/>
              </a:solidFill>
              <a:effectLst/>
              <a:latin typeface="Times New Roman" panose="02020603050405020304" pitchFamily="18" charset="0"/>
              <a:cs typeface="Times New Roman" panose="02020603050405020304" pitchFamily="18" charset="0"/>
            </a:endParaRPr>
          </a:p>
          <a:p>
            <a:pPr marL="457200" indent="-457200" algn="just">
              <a:buFont typeface="+mj-lt"/>
              <a:buAutoNum type="arabicParenR" startAt="2"/>
            </a:pPr>
            <a:r>
              <a:rPr lang="en-IN" sz="2000" i="0" dirty="0">
                <a:effectLst/>
                <a:latin typeface="Times New Roman" panose="02020603050405020304" pitchFamily="18" charset="0"/>
                <a:cs typeface="Times New Roman" panose="02020603050405020304" pitchFamily="18" charset="0"/>
              </a:rPr>
              <a:t>Network Protocol driver (fully java driver)</a:t>
            </a:r>
            <a:endParaRPr lang="en-US" sz="2000" i="0" dirty="0">
              <a:solidFill>
                <a:srgbClr val="000000"/>
              </a:solidFill>
              <a:effectLst/>
              <a:latin typeface="Times New Roman" panose="02020603050405020304" pitchFamily="18" charset="0"/>
              <a:cs typeface="Times New Roman" panose="02020603050405020304" pitchFamily="18" charset="0"/>
            </a:endParaRPr>
          </a:p>
          <a:p>
            <a:pPr marL="457200" indent="-457200" algn="just">
              <a:buFont typeface="+mj-lt"/>
              <a:buAutoNum type="arabicParenR" startAt="2"/>
            </a:pPr>
            <a:r>
              <a:rPr lang="en-IN" sz="2000" i="0" dirty="0">
                <a:effectLst/>
                <a:latin typeface="Times New Roman" panose="02020603050405020304" pitchFamily="18" charset="0"/>
                <a:cs typeface="Times New Roman" panose="02020603050405020304" pitchFamily="18" charset="0"/>
              </a:rPr>
              <a:t>Thin driver (fully java driver)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098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29E04-DF29-45C2-A573-05A2B2C84779}"/>
              </a:ext>
            </a:extLst>
          </p:cNvPr>
          <p:cNvSpPr>
            <a:spLocks noGrp="1"/>
          </p:cNvSpPr>
          <p:nvPr>
            <p:ph type="title"/>
          </p:nvPr>
        </p:nvSpPr>
        <p:spPr>
          <a:xfrm>
            <a:off x="433377" y="216579"/>
            <a:ext cx="9281889" cy="1339731"/>
          </a:xfrm>
        </p:spPr>
        <p:txBody>
          <a:bodyPr>
            <a:noAutofit/>
          </a:bodyPr>
          <a:lstStyle/>
          <a:p>
            <a:r>
              <a:rPr lang="en-US" sz="4000" b="1" i="0" dirty="0">
                <a:effectLst/>
                <a:latin typeface="Times New Roman" panose="02020603050405020304" pitchFamily="18" charset="0"/>
                <a:cs typeface="Times New Roman" panose="02020603050405020304" pitchFamily="18" charset="0"/>
              </a:rPr>
              <a:t>Java Database Connectivity Steps</a:t>
            </a:r>
            <a:br>
              <a:rPr lang="en-US" sz="4000" b="0" i="0" dirty="0">
                <a:effectLst/>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E1758AC-BBB4-4DA5-9DE2-74D2E9D15CA2}"/>
              </a:ext>
            </a:extLst>
          </p:cNvPr>
          <p:cNvSpPr>
            <a:spLocks noGrp="1"/>
          </p:cNvSpPr>
          <p:nvPr>
            <p:ph idx="1"/>
          </p:nvPr>
        </p:nvSpPr>
        <p:spPr>
          <a:xfrm>
            <a:off x="433377" y="1381723"/>
            <a:ext cx="10515601" cy="4827551"/>
          </a:xfrm>
        </p:spPr>
        <p:txBody>
          <a:bodyPr>
            <a:normAutofit/>
          </a:bodyPr>
          <a:lstStyle/>
          <a:p>
            <a:pPr marL="0" indent="0">
              <a:buNone/>
            </a:pPr>
            <a:r>
              <a:rPr lang="en-US" sz="2000" i="0" dirty="0">
                <a:effectLst/>
                <a:latin typeface="Times New Roman" panose="02020603050405020304" pitchFamily="18" charset="0"/>
                <a:cs typeface="Times New Roman" panose="02020603050405020304" pitchFamily="18" charset="0"/>
              </a:rPr>
              <a:t>There are five steps to connect any java application with the database using JDBC. These steps are as follows:</a:t>
            </a:r>
            <a:br>
              <a:rPr lang="en-US" sz="2000" i="0" dirty="0">
                <a:effectLst/>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ea typeface="+mj-ea"/>
              <a:cs typeface="Times New Roman" panose="02020603050405020304" pitchFamily="18" charset="0"/>
            </a:endParaRPr>
          </a:p>
          <a:p>
            <a:pPr marL="457200" indent="-457200" algn="just">
              <a:buFont typeface="+mj-lt"/>
              <a:buAutoNum type="arabicPeriod"/>
            </a:pPr>
            <a:r>
              <a:rPr lang="en-US" sz="2000" dirty="0">
                <a:latin typeface="Times New Roman" panose="02020603050405020304" pitchFamily="18" charset="0"/>
                <a:ea typeface="+mj-ea"/>
                <a:cs typeface="Times New Roman" panose="02020603050405020304" pitchFamily="18" charset="0"/>
              </a:rPr>
              <a:t>Register the Driver class</a:t>
            </a:r>
          </a:p>
          <a:p>
            <a:pPr marL="457200" indent="-457200" algn="just">
              <a:buFont typeface="+mj-lt"/>
              <a:buAutoNum type="arabicPeriod"/>
            </a:pPr>
            <a:endParaRPr lang="en-US" sz="2000" dirty="0">
              <a:latin typeface="Times New Roman" panose="02020603050405020304" pitchFamily="18" charset="0"/>
              <a:ea typeface="+mj-ea"/>
              <a:cs typeface="Times New Roman" panose="02020603050405020304" pitchFamily="18" charset="0"/>
            </a:endParaRPr>
          </a:p>
          <a:p>
            <a:pPr marL="457200" indent="-457200" algn="just">
              <a:buFont typeface="+mj-lt"/>
              <a:buAutoNum type="arabicPeriod"/>
            </a:pPr>
            <a:r>
              <a:rPr lang="en-US" sz="2000" dirty="0">
                <a:latin typeface="Times New Roman" panose="02020603050405020304" pitchFamily="18" charset="0"/>
                <a:ea typeface="+mj-ea"/>
                <a:cs typeface="Times New Roman" panose="02020603050405020304" pitchFamily="18" charset="0"/>
              </a:rPr>
              <a:t>Create connection</a:t>
            </a:r>
          </a:p>
          <a:p>
            <a:pPr marL="457200" indent="-457200" algn="just">
              <a:buFont typeface="+mj-lt"/>
              <a:buAutoNum type="arabicPeriod"/>
            </a:pPr>
            <a:endParaRPr lang="en-US" sz="2000" dirty="0">
              <a:latin typeface="Times New Roman" panose="02020603050405020304" pitchFamily="18" charset="0"/>
              <a:ea typeface="+mj-ea"/>
              <a:cs typeface="Times New Roman" panose="02020603050405020304" pitchFamily="18" charset="0"/>
            </a:endParaRPr>
          </a:p>
          <a:p>
            <a:pPr marL="457200" indent="-457200" algn="just">
              <a:buFont typeface="+mj-lt"/>
              <a:buAutoNum type="arabicPeriod"/>
            </a:pPr>
            <a:r>
              <a:rPr lang="en-US" sz="2000" dirty="0">
                <a:latin typeface="Times New Roman" panose="02020603050405020304" pitchFamily="18" charset="0"/>
                <a:ea typeface="+mj-ea"/>
                <a:cs typeface="Times New Roman" panose="02020603050405020304" pitchFamily="18" charset="0"/>
              </a:rPr>
              <a:t>Create statement</a:t>
            </a:r>
          </a:p>
          <a:p>
            <a:pPr marL="457200" indent="-457200" algn="just">
              <a:buFont typeface="+mj-lt"/>
              <a:buAutoNum type="arabicPeriod"/>
            </a:pPr>
            <a:endParaRPr lang="en-US" sz="2000" dirty="0">
              <a:latin typeface="Times New Roman" panose="02020603050405020304" pitchFamily="18" charset="0"/>
              <a:ea typeface="+mj-ea"/>
              <a:cs typeface="Times New Roman" panose="02020603050405020304" pitchFamily="18" charset="0"/>
            </a:endParaRPr>
          </a:p>
          <a:p>
            <a:pPr marL="457200" indent="-457200" algn="just">
              <a:buFont typeface="+mj-lt"/>
              <a:buAutoNum type="arabicPeriod"/>
            </a:pPr>
            <a:r>
              <a:rPr lang="en-US" sz="2000" dirty="0">
                <a:latin typeface="Times New Roman" panose="02020603050405020304" pitchFamily="18" charset="0"/>
                <a:ea typeface="+mj-ea"/>
                <a:cs typeface="Times New Roman" panose="02020603050405020304" pitchFamily="18" charset="0"/>
              </a:rPr>
              <a:t>Execute queries</a:t>
            </a:r>
          </a:p>
          <a:p>
            <a:pPr marL="457200" indent="-457200" algn="just">
              <a:buFont typeface="+mj-lt"/>
              <a:buAutoNum type="arabicPeriod"/>
            </a:pPr>
            <a:endParaRPr lang="en-US" sz="2000" dirty="0">
              <a:latin typeface="Times New Roman" panose="02020603050405020304" pitchFamily="18" charset="0"/>
              <a:ea typeface="+mj-ea"/>
              <a:cs typeface="Times New Roman" panose="02020603050405020304" pitchFamily="18" charset="0"/>
            </a:endParaRPr>
          </a:p>
          <a:p>
            <a:pPr marL="457200" indent="-457200" algn="just">
              <a:buFont typeface="+mj-lt"/>
              <a:buAutoNum type="arabicPeriod"/>
            </a:pPr>
            <a:r>
              <a:rPr lang="en-US" sz="2000" dirty="0">
                <a:latin typeface="Times New Roman" panose="02020603050405020304" pitchFamily="18" charset="0"/>
                <a:ea typeface="+mj-ea"/>
                <a:cs typeface="Times New Roman" panose="02020603050405020304" pitchFamily="18" charset="0"/>
              </a:rPr>
              <a:t>Close connection</a:t>
            </a:r>
          </a:p>
          <a:p>
            <a:endParaRPr lang="en-IN" sz="20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92204F4B-7CAE-43F6-AD80-F5EFDA461ADE}"/>
              </a:ext>
            </a:extLst>
          </p:cNvPr>
          <p:cNvSpPr txBox="1">
            <a:spLocks/>
          </p:cNvSpPr>
          <p:nvPr/>
        </p:nvSpPr>
        <p:spPr>
          <a:xfrm>
            <a:off x="930965" y="2994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endParaRPr lang="en-IN"/>
          </a:p>
          <a:p>
            <a:endParaRPr lang="en-IN" dirty="0"/>
          </a:p>
        </p:txBody>
      </p:sp>
    </p:spTree>
    <p:extLst>
      <p:ext uri="{BB962C8B-B14F-4D97-AF65-F5344CB8AC3E}">
        <p14:creationId xmlns:p14="http://schemas.microsoft.com/office/powerpoint/2010/main" val="4289033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DAA6-A9B0-40F0-9BD2-84890461D346}"/>
              </a:ext>
            </a:extLst>
          </p:cNvPr>
          <p:cNvSpPr>
            <a:spLocks noGrp="1"/>
          </p:cNvSpPr>
          <p:nvPr>
            <p:ph type="title"/>
          </p:nvPr>
        </p:nvSpPr>
        <p:spPr>
          <a:xfrm>
            <a:off x="265043" y="365125"/>
            <a:ext cx="11088757" cy="806795"/>
          </a:xfrm>
        </p:spPr>
        <p:txBody>
          <a:bodyPr>
            <a:normAutofit/>
          </a:bodyPr>
          <a:lstStyle/>
          <a:p>
            <a:r>
              <a:rPr lang="en-US" sz="4000" b="1" i="0" dirty="0">
                <a:effectLst/>
                <a:latin typeface="Times New Roman" panose="02020603050405020304" pitchFamily="18" charset="0"/>
                <a:cs typeface="Times New Roman" panose="02020603050405020304" pitchFamily="18" charset="0"/>
              </a:rPr>
              <a:t>Java Database Connectivity Steps                     </a:t>
            </a:r>
            <a:r>
              <a:rPr lang="en-US" sz="2000" b="1" i="0" dirty="0">
                <a:effectLst/>
                <a:latin typeface="Times New Roman" panose="02020603050405020304" pitchFamily="18" charset="0"/>
                <a:cs typeface="Times New Roman" panose="02020603050405020304" pitchFamily="18" charset="0"/>
              </a:rPr>
              <a:t>contd…</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B021F1-7560-41EF-AC5D-F9D61AC279C3}"/>
              </a:ext>
            </a:extLst>
          </p:cNvPr>
          <p:cNvSpPr>
            <a:spLocks noGrp="1"/>
          </p:cNvSpPr>
          <p:nvPr>
            <p:ph idx="1"/>
          </p:nvPr>
        </p:nvSpPr>
        <p:spPr>
          <a:xfrm>
            <a:off x="265043" y="1303544"/>
            <a:ext cx="10151166" cy="5533680"/>
          </a:xfrm>
        </p:spPr>
        <p:txBody>
          <a:bodyPr>
            <a:normAutofit/>
          </a:bodyPr>
          <a:lstStyle/>
          <a:p>
            <a:pPr marL="514350" indent="-514350" algn="just">
              <a:buFont typeface="+mj-lt"/>
              <a:buAutoNum type="arabicPeriod"/>
            </a:pPr>
            <a:r>
              <a:rPr lang="en-IN" sz="2000" i="0" dirty="0">
                <a:effectLst/>
                <a:latin typeface="Times New Roman" panose="02020603050405020304" pitchFamily="18" charset="0"/>
                <a:cs typeface="Times New Roman" panose="02020603050405020304" pitchFamily="18" charset="0"/>
              </a:rPr>
              <a:t>Register the driver class</a:t>
            </a:r>
            <a:endParaRPr lang="en-US" sz="2000" i="0" dirty="0">
              <a:effectLst/>
              <a:latin typeface="Times New Roman" panose="02020603050405020304" pitchFamily="18" charset="0"/>
              <a:cs typeface="Times New Roman" panose="02020603050405020304" pitchFamily="18" charset="0"/>
            </a:endParaRPr>
          </a:p>
          <a:p>
            <a:pPr marL="0" indent="0" algn="just">
              <a:buNone/>
            </a:pPr>
            <a:r>
              <a:rPr lang="en-US" sz="2000" i="0" dirty="0">
                <a:effectLst/>
                <a:latin typeface="Times New Roman" panose="02020603050405020304" pitchFamily="18" charset="0"/>
                <a:cs typeface="Times New Roman" panose="02020603050405020304" pitchFamily="18" charset="0"/>
              </a:rPr>
              <a:t>The forName() method of Class class is used to register the driver class. This method is used to  dynamically load the driver class.</a:t>
            </a:r>
          </a:p>
          <a:p>
            <a:pPr marL="0" indent="0" algn="just">
              <a:buNone/>
            </a:pPr>
            <a:r>
              <a:rPr lang="en-IN" sz="2000" i="0" dirty="0">
                <a:effectLst/>
                <a:latin typeface="Times New Roman" panose="02020603050405020304" pitchFamily="18" charset="0"/>
                <a:cs typeface="Times New Roman" panose="02020603050405020304" pitchFamily="18" charset="0"/>
              </a:rPr>
              <a:t>Class.forName("oracle.jdbc.driver.OracleDriver");  </a:t>
            </a:r>
          </a:p>
          <a:p>
            <a:pPr marL="0" indent="0" algn="just">
              <a:buNone/>
            </a:pPr>
            <a:endParaRPr lang="en-IN" sz="2000" dirty="0">
              <a:latin typeface="Times New Roman" panose="02020603050405020304" pitchFamily="18" charset="0"/>
              <a:cs typeface="Times New Roman" panose="02020603050405020304" pitchFamily="18" charset="0"/>
            </a:endParaRPr>
          </a:p>
          <a:p>
            <a:pPr marL="514350" indent="-514350" algn="just">
              <a:buFont typeface="+mj-lt"/>
              <a:buAutoNum type="arabicPeriod" startAt="2"/>
            </a:pPr>
            <a:r>
              <a:rPr lang="en-IN" sz="2000" i="0" dirty="0">
                <a:effectLst/>
                <a:latin typeface="Times New Roman" panose="02020603050405020304" pitchFamily="18" charset="0"/>
                <a:cs typeface="Times New Roman" panose="02020603050405020304" pitchFamily="18" charset="0"/>
              </a:rPr>
              <a:t>Create the connection object</a:t>
            </a:r>
          </a:p>
          <a:p>
            <a:pPr marL="0" indent="0" algn="just">
              <a:buNone/>
            </a:pPr>
            <a:r>
              <a:rPr lang="en-US" sz="2000" i="0" dirty="0">
                <a:solidFill>
                  <a:srgbClr val="000000"/>
                </a:solidFill>
                <a:effectLst/>
                <a:latin typeface="Times New Roman" panose="02020603050405020304" pitchFamily="18" charset="0"/>
                <a:cs typeface="Times New Roman" panose="02020603050405020304" pitchFamily="18" charset="0"/>
              </a:rPr>
              <a:t>The </a:t>
            </a:r>
            <a:r>
              <a:rPr lang="en-US" sz="2000" i="0" dirty="0">
                <a:effectLst/>
                <a:latin typeface="Times New Roman" panose="02020603050405020304" pitchFamily="18" charset="0"/>
                <a:cs typeface="Times New Roman" panose="02020603050405020304" pitchFamily="18" charset="0"/>
              </a:rPr>
              <a:t>getConnection()</a:t>
            </a:r>
            <a:r>
              <a:rPr lang="en-US" sz="2000" i="0" dirty="0">
                <a:solidFill>
                  <a:srgbClr val="000000"/>
                </a:solidFill>
                <a:effectLst/>
                <a:latin typeface="Times New Roman" panose="02020603050405020304" pitchFamily="18" charset="0"/>
                <a:cs typeface="Times New Roman" panose="02020603050405020304" pitchFamily="18" charset="0"/>
              </a:rPr>
              <a:t> method of DriverManager class is used to establish connection with the database.</a:t>
            </a:r>
          </a:p>
          <a:p>
            <a:pPr marL="0" indent="0" algn="just">
              <a:buNone/>
            </a:pPr>
            <a:r>
              <a:rPr lang="en-IN" sz="2000" i="0" dirty="0">
                <a:solidFill>
                  <a:srgbClr val="000000"/>
                </a:solidFill>
                <a:effectLst/>
                <a:latin typeface="Times New Roman" panose="02020603050405020304" pitchFamily="18" charset="0"/>
                <a:cs typeface="Times New Roman" panose="02020603050405020304" pitchFamily="18" charset="0"/>
              </a:rPr>
              <a:t>Connection con=DriverManager.getConnection(  </a:t>
            </a:r>
            <a:r>
              <a:rPr lang="en-IN" sz="2000" i="0" dirty="0">
                <a:effectLst/>
                <a:latin typeface="Times New Roman" panose="02020603050405020304" pitchFamily="18" charset="0"/>
                <a:cs typeface="Times New Roman" panose="02020603050405020304" pitchFamily="18" charset="0"/>
              </a:rPr>
              <a:t>"jdbc:oracle:thin:@localhost:1521:xe","system","password");  </a:t>
            </a:r>
          </a:p>
          <a:p>
            <a:pPr marL="0" indent="0" algn="just">
              <a:buNone/>
            </a:pPr>
            <a:endParaRPr lang="en-IN" sz="2000" i="0" dirty="0">
              <a:effectLst/>
              <a:latin typeface="Times New Roman" panose="02020603050405020304" pitchFamily="18" charset="0"/>
              <a:cs typeface="Times New Roman" panose="02020603050405020304" pitchFamily="18" charset="0"/>
            </a:endParaRPr>
          </a:p>
          <a:p>
            <a:pPr marL="457200" indent="-457200" algn="just">
              <a:buFont typeface="+mj-lt"/>
              <a:buAutoNum type="arabicPeriod" startAt="3"/>
            </a:pPr>
            <a:r>
              <a:rPr lang="en-IN" sz="2000" i="0" dirty="0">
                <a:effectLst/>
                <a:latin typeface="Times New Roman" panose="02020603050405020304" pitchFamily="18" charset="0"/>
                <a:cs typeface="Times New Roman" panose="02020603050405020304" pitchFamily="18" charset="0"/>
              </a:rPr>
              <a:t>Create the Statement object </a:t>
            </a:r>
          </a:p>
          <a:p>
            <a:pPr marL="0" indent="0" algn="just">
              <a:buNone/>
            </a:pPr>
            <a:r>
              <a:rPr lang="en-US" sz="2000" i="0" dirty="0">
                <a:solidFill>
                  <a:srgbClr val="000000"/>
                </a:solidFill>
                <a:effectLst/>
                <a:latin typeface="Times New Roman" panose="02020603050405020304" pitchFamily="18" charset="0"/>
                <a:cs typeface="Times New Roman" panose="02020603050405020304" pitchFamily="18" charset="0"/>
              </a:rPr>
              <a:t>The createStatement() method of Connection interface is used to create statement.</a:t>
            </a:r>
          </a:p>
          <a:p>
            <a:pPr marL="0" indent="0" algn="just">
              <a:buNone/>
            </a:pPr>
            <a:r>
              <a:rPr lang="en-IN" sz="2000" dirty="0">
                <a:solidFill>
                  <a:srgbClr val="000000"/>
                </a:solidFill>
                <a:latin typeface="Times New Roman" panose="02020603050405020304" pitchFamily="18" charset="0"/>
                <a:cs typeface="Times New Roman" panose="02020603050405020304" pitchFamily="18" charset="0"/>
              </a:rPr>
              <a:t> </a:t>
            </a:r>
            <a:r>
              <a:rPr lang="en-IN" sz="2000" i="0" dirty="0">
                <a:solidFill>
                  <a:srgbClr val="000000"/>
                </a:solidFill>
                <a:effectLst/>
                <a:latin typeface="Times New Roman" panose="02020603050405020304" pitchFamily="18" charset="0"/>
                <a:cs typeface="Times New Roman" panose="02020603050405020304" pitchFamily="18" charset="0"/>
              </a:rPr>
              <a:t>Statement stmt=con.createStatement();  </a:t>
            </a:r>
          </a:p>
          <a:p>
            <a:endParaRPr lang="en-IN" dirty="0"/>
          </a:p>
        </p:txBody>
      </p:sp>
    </p:spTree>
    <p:extLst>
      <p:ext uri="{BB962C8B-B14F-4D97-AF65-F5344CB8AC3E}">
        <p14:creationId xmlns:p14="http://schemas.microsoft.com/office/powerpoint/2010/main" val="3090289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B095C-0CA7-48DA-9DEC-6ED54E4FBB56}"/>
              </a:ext>
            </a:extLst>
          </p:cNvPr>
          <p:cNvSpPr>
            <a:spLocks noGrp="1"/>
          </p:cNvSpPr>
          <p:nvPr>
            <p:ph type="title"/>
          </p:nvPr>
        </p:nvSpPr>
        <p:spPr>
          <a:xfrm>
            <a:off x="304800" y="365126"/>
            <a:ext cx="11049000" cy="940386"/>
          </a:xfrm>
        </p:spPr>
        <p:txBody>
          <a:bodyPr>
            <a:normAutofit fontScale="90000"/>
          </a:bodyPr>
          <a:lstStyle/>
          <a:p>
            <a:r>
              <a:rPr lang="en-US" sz="4400" b="1" i="0" dirty="0">
                <a:effectLst/>
                <a:latin typeface="Times New Roman" panose="02020603050405020304" pitchFamily="18" charset="0"/>
                <a:cs typeface="Times New Roman" panose="02020603050405020304" pitchFamily="18" charset="0"/>
              </a:rPr>
              <a:t>Java Database Connectivity Steps                    </a:t>
            </a:r>
            <a:r>
              <a:rPr lang="en-US" sz="2200" b="1" i="0" dirty="0">
                <a:effectLst/>
                <a:latin typeface="Times New Roman" panose="02020603050405020304" pitchFamily="18" charset="0"/>
                <a:cs typeface="Times New Roman" panose="02020603050405020304" pitchFamily="18" charset="0"/>
              </a:rPr>
              <a:t>contd…</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F0D35B29-AB9D-497F-82BF-7C6D42B4E947}"/>
              </a:ext>
            </a:extLst>
          </p:cNvPr>
          <p:cNvSpPr>
            <a:spLocks noGrp="1"/>
          </p:cNvSpPr>
          <p:nvPr>
            <p:ph idx="1"/>
          </p:nvPr>
        </p:nvSpPr>
        <p:spPr>
          <a:xfrm>
            <a:off x="304800" y="1305511"/>
            <a:ext cx="10916478" cy="5187364"/>
          </a:xfrm>
        </p:spPr>
        <p:txBody>
          <a:bodyPr>
            <a:normAutofit/>
          </a:bodyPr>
          <a:lstStyle/>
          <a:p>
            <a:pPr marL="457200" indent="-457200" algn="just">
              <a:buFont typeface="+mj-lt"/>
              <a:buAutoNum type="arabicPeriod" startAt="4"/>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Execute the query</a:t>
            </a:r>
          </a:p>
          <a:p>
            <a:pPr marL="0" indent="0" algn="just">
              <a:buNone/>
            </a:pPr>
            <a:r>
              <a:rPr lang="en-US" sz="2000" i="0" dirty="0">
                <a:solidFill>
                  <a:srgbClr val="000000"/>
                </a:solidFill>
                <a:effectLst/>
                <a:latin typeface="Times New Roman" panose="02020603050405020304" pitchFamily="18" charset="0"/>
                <a:cs typeface="Times New Roman" panose="02020603050405020304" pitchFamily="18" charset="0"/>
              </a:rPr>
              <a:t>The executeQuery() method of Statement interface is used to execute queries to the database.</a:t>
            </a:r>
            <a:endParaRPr lang="en-IN" sz="2000"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IN" sz="2000" i="0" dirty="0">
                <a:solidFill>
                  <a:srgbClr val="000000"/>
                </a:solidFill>
                <a:effectLst/>
                <a:latin typeface="Times New Roman" panose="02020603050405020304" pitchFamily="18" charset="0"/>
                <a:cs typeface="Times New Roman" panose="02020603050405020304" pitchFamily="18" charset="0"/>
              </a:rPr>
              <a:t>ResultSet rs=stmt.</a:t>
            </a:r>
            <a:r>
              <a:rPr lang="en-IN" sz="2000" i="0" dirty="0">
                <a:effectLst/>
                <a:latin typeface="Times New Roman" panose="02020603050405020304" pitchFamily="18" charset="0"/>
                <a:cs typeface="Times New Roman" panose="02020603050405020304" pitchFamily="18" charset="0"/>
              </a:rPr>
              <a:t>executeQuery("select * from emp");  </a:t>
            </a:r>
          </a:p>
          <a:p>
            <a:pPr marL="0" indent="0" algn="just">
              <a:buNone/>
            </a:pPr>
            <a:endParaRPr lang="en-IN" sz="2000" i="0" dirty="0">
              <a:effectLst/>
              <a:latin typeface="Times New Roman" panose="02020603050405020304" pitchFamily="18" charset="0"/>
              <a:cs typeface="Times New Roman" panose="02020603050405020304" pitchFamily="18" charset="0"/>
            </a:endParaRPr>
          </a:p>
          <a:p>
            <a:pPr marL="0" indent="0" algn="just">
              <a:buNone/>
            </a:pPr>
            <a:endParaRPr lang="en-IN" sz="2000" i="0" dirty="0">
              <a:effectLst/>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r>
              <a:rPr lang="en-IN" sz="2000" i="0" dirty="0">
                <a:effectLst/>
                <a:latin typeface="Times New Roman" panose="02020603050405020304" pitchFamily="18" charset="0"/>
                <a:cs typeface="Times New Roman" panose="02020603050405020304" pitchFamily="18" charset="0"/>
              </a:rPr>
              <a:t>Close the connection object </a:t>
            </a:r>
          </a:p>
          <a:p>
            <a:pPr marL="0" indent="0" algn="just">
              <a:buNone/>
            </a:pPr>
            <a:r>
              <a:rPr lang="en-US" sz="2000" i="0" dirty="0">
                <a:solidFill>
                  <a:srgbClr val="000000"/>
                </a:solidFill>
                <a:effectLst/>
                <a:latin typeface="Times New Roman" panose="02020603050405020304" pitchFamily="18" charset="0"/>
                <a:cs typeface="Times New Roman" panose="02020603050405020304" pitchFamily="18" charset="0"/>
              </a:rPr>
              <a:t>By closing ,connection object statement and ResultSet will be closed automatically.</a:t>
            </a:r>
          </a:p>
          <a:p>
            <a:pPr marL="0" indent="0" algn="just">
              <a:buNone/>
            </a:pPr>
            <a:r>
              <a:rPr lang="en-IN" sz="2000" i="0" dirty="0">
                <a:solidFill>
                  <a:srgbClr val="000000"/>
                </a:solidFill>
                <a:effectLst/>
                <a:latin typeface="Times New Roman" panose="02020603050405020304" pitchFamily="18" charset="0"/>
                <a:cs typeface="Times New Roman" panose="02020603050405020304" pitchFamily="18" charset="0"/>
              </a:rPr>
              <a:t>con.close();  </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095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B79F6-5F61-4851-BD4B-37C2BA5B528D}"/>
              </a:ext>
            </a:extLst>
          </p:cNvPr>
          <p:cNvSpPr>
            <a:spLocks noGrp="1"/>
          </p:cNvSpPr>
          <p:nvPr>
            <p:ph idx="1"/>
          </p:nvPr>
        </p:nvSpPr>
        <p:spPr>
          <a:xfrm>
            <a:off x="245165" y="371060"/>
            <a:ext cx="11701670" cy="6334539"/>
          </a:xfrm>
        </p:spPr>
        <p:txBody>
          <a:bodyPr>
            <a:noAutofit/>
          </a:bodyPr>
          <a:lstStyle/>
          <a:p>
            <a:pPr marL="0" indent="0">
              <a:buNone/>
            </a:pPr>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java.sql</a:t>
            </a: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class </a:t>
            </a:r>
            <a:r>
              <a:rPr lang="en-IN" sz="2000" dirty="0" err="1">
                <a:latin typeface="Times New Roman" panose="02020603050405020304" pitchFamily="18" charset="0"/>
                <a:cs typeface="Times New Roman" panose="02020603050405020304" pitchFamily="18" charset="0"/>
              </a:rPr>
              <a:t>MysqlCon</a:t>
            </a: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public static void main(String args[]){  </a:t>
            </a:r>
          </a:p>
          <a:p>
            <a:pPr marL="0" indent="0">
              <a:buNone/>
            </a:pPr>
            <a:r>
              <a:rPr lang="en-IN" sz="2000" dirty="0">
                <a:latin typeface="Times New Roman" panose="02020603050405020304" pitchFamily="18" charset="0"/>
                <a:cs typeface="Times New Roman" panose="02020603050405020304" pitchFamily="18" charset="0"/>
              </a:rPr>
              <a:t>try{  </a:t>
            </a:r>
          </a:p>
          <a:p>
            <a:pPr marL="0" indent="0">
              <a:buNone/>
            </a:pPr>
            <a:r>
              <a:rPr lang="en-IN" sz="2000" dirty="0" err="1">
                <a:latin typeface="Times New Roman" panose="02020603050405020304" pitchFamily="18" charset="0"/>
                <a:cs typeface="Times New Roman" panose="02020603050405020304" pitchFamily="18" charset="0"/>
              </a:rPr>
              <a:t>Class.forName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com.mysql.jdbc.Driver</a:t>
            </a: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Connection con=</a:t>
            </a:r>
            <a:r>
              <a:rPr lang="en-IN" sz="2000" dirty="0" err="1">
                <a:latin typeface="Times New Roman" panose="02020603050405020304" pitchFamily="18" charset="0"/>
                <a:cs typeface="Times New Roman" panose="02020603050405020304" pitchFamily="18" charset="0"/>
              </a:rPr>
              <a:t>DriverManager.getConnection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jdbc:mysql</a:t>
            </a:r>
            <a:r>
              <a:rPr lang="en-IN" sz="2000" dirty="0">
                <a:latin typeface="Times New Roman" panose="02020603050405020304" pitchFamily="18" charset="0"/>
                <a:cs typeface="Times New Roman" panose="02020603050405020304" pitchFamily="18" charset="0"/>
              </a:rPr>
              <a:t>://localhost:3306/</a:t>
            </a:r>
            <a:r>
              <a:rPr lang="en-IN" sz="2000" dirty="0" err="1">
                <a:latin typeface="Times New Roman" panose="02020603050405020304" pitchFamily="18" charset="0"/>
                <a:cs typeface="Times New Roman" panose="02020603050405020304" pitchFamily="18" charset="0"/>
              </a:rPr>
              <a:t>sumit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sm</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sm</a:t>
            </a: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sumit</a:t>
            </a:r>
            <a:r>
              <a:rPr lang="en-IN" sz="2000" dirty="0">
                <a:latin typeface="Times New Roman" panose="02020603050405020304" pitchFamily="18" charset="0"/>
                <a:cs typeface="Times New Roman" panose="02020603050405020304" pitchFamily="18" charset="0"/>
              </a:rPr>
              <a:t> is database name, </a:t>
            </a:r>
            <a:r>
              <a:rPr lang="en-IN" sz="2000" dirty="0" err="1">
                <a:latin typeface="Times New Roman" panose="02020603050405020304" pitchFamily="18" charset="0"/>
                <a:cs typeface="Times New Roman" panose="02020603050405020304" pitchFamily="18" charset="0"/>
              </a:rPr>
              <a:t>sm</a:t>
            </a:r>
            <a:r>
              <a:rPr lang="en-IN" sz="2000" dirty="0">
                <a:latin typeface="Times New Roman" panose="02020603050405020304" pitchFamily="18" charset="0"/>
                <a:cs typeface="Times New Roman" panose="02020603050405020304" pitchFamily="18" charset="0"/>
              </a:rPr>
              <a:t> is username and password  </a:t>
            </a:r>
          </a:p>
          <a:p>
            <a:pPr marL="0" indent="0">
              <a:buNone/>
            </a:pPr>
            <a:r>
              <a:rPr lang="en-IN" sz="2000" dirty="0">
                <a:latin typeface="Times New Roman" panose="02020603050405020304" pitchFamily="18" charset="0"/>
                <a:cs typeface="Times New Roman" panose="02020603050405020304" pitchFamily="18" charset="0"/>
              </a:rPr>
              <a:t>Statement stmt=con.createStatement();  </a:t>
            </a:r>
          </a:p>
          <a:p>
            <a:pPr marL="0" indent="0">
              <a:buNone/>
            </a:pPr>
            <a:r>
              <a:rPr lang="en-IN" sz="2000" dirty="0">
                <a:latin typeface="Times New Roman" panose="02020603050405020304" pitchFamily="18" charset="0"/>
                <a:cs typeface="Times New Roman" panose="02020603050405020304" pitchFamily="18" charset="0"/>
              </a:rPr>
              <a:t>ResultSet rs=stmt.executeQuery("select * from emp");  </a:t>
            </a:r>
          </a:p>
          <a:p>
            <a:pPr marL="0" indent="0">
              <a:buNone/>
            </a:pPr>
            <a:r>
              <a:rPr lang="en-IN" sz="2000" dirty="0">
                <a:latin typeface="Times New Roman" panose="02020603050405020304" pitchFamily="18" charset="0"/>
                <a:cs typeface="Times New Roman" panose="02020603050405020304" pitchFamily="18" charset="0"/>
              </a:rPr>
              <a:t>while(rs.next())  </a:t>
            </a:r>
          </a:p>
          <a:p>
            <a:pPr marL="0" indent="0">
              <a:buNone/>
            </a:pPr>
            <a:r>
              <a:rPr lang="en-IN" sz="2000" dirty="0">
                <a:latin typeface="Times New Roman" panose="02020603050405020304" pitchFamily="18" charset="0"/>
                <a:cs typeface="Times New Roman" panose="02020603050405020304" pitchFamily="18" charset="0"/>
              </a:rPr>
              <a:t>System.out.println(rs.getInt(1)+"  "+rs.getString(2)+"  "+rs.getString(3));  </a:t>
            </a:r>
          </a:p>
          <a:p>
            <a:pPr marL="0" indent="0">
              <a:buNone/>
            </a:pPr>
            <a:r>
              <a:rPr lang="en-IN" sz="2000" dirty="0" err="1">
                <a:latin typeface="Times New Roman" panose="02020603050405020304" pitchFamily="18" charset="0"/>
                <a:cs typeface="Times New Roman" panose="02020603050405020304" pitchFamily="18" charset="0"/>
              </a:rPr>
              <a:t>con.close</a:t>
            </a: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}catch(Exception e){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(e);}  </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35720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51E95-D1B5-4F16-8AA2-536C471153A3}"/>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JAVA BEANS</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0209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10BEC-9403-4CE2-BD1C-64968D13078E}"/>
              </a:ext>
            </a:extLst>
          </p:cNvPr>
          <p:cNvSpPr>
            <a:spLocks noGrp="1"/>
          </p:cNvSpPr>
          <p:nvPr>
            <p:ph type="title"/>
          </p:nvPr>
        </p:nvSpPr>
        <p:spPr>
          <a:xfrm>
            <a:off x="838200" y="365125"/>
            <a:ext cx="10515600" cy="1039605"/>
          </a:xfrm>
        </p:spPr>
        <p:txBody>
          <a:bodyPr/>
          <a:lstStyle/>
          <a:p>
            <a:r>
              <a:rPr lang="en-US" sz="4400" b="1" dirty="0">
                <a:latin typeface="Times New Roman" panose="02020603050405020304" pitchFamily="18" charset="0"/>
                <a:cs typeface="Times New Roman" panose="02020603050405020304" pitchFamily="18" charset="0"/>
              </a:rPr>
              <a:t>Java Beans</a:t>
            </a:r>
            <a:endParaRPr lang="en-IN" dirty="0"/>
          </a:p>
        </p:txBody>
      </p:sp>
      <p:sp>
        <p:nvSpPr>
          <p:cNvPr id="3" name="Content Placeholder 2">
            <a:extLst>
              <a:ext uri="{FF2B5EF4-FFF2-40B4-BE49-F238E27FC236}">
                <a16:creationId xmlns:a16="http://schemas.microsoft.com/office/drawing/2014/main" id="{644EDA8C-B30B-4129-A9AA-9D8512FA6C38}"/>
              </a:ext>
            </a:extLst>
          </p:cNvPr>
          <p:cNvSpPr>
            <a:spLocks noGrp="1"/>
          </p:cNvSpPr>
          <p:nvPr>
            <p:ph idx="1"/>
          </p:nvPr>
        </p:nvSpPr>
        <p:spPr>
          <a:xfrm>
            <a:off x="838200" y="1587086"/>
            <a:ext cx="10515600" cy="4351338"/>
          </a:xfrm>
        </p:spPr>
        <p:txBody>
          <a:bodyPr>
            <a:normAutofit/>
          </a:bodyPr>
          <a:lstStyle/>
          <a:p>
            <a:pPr marL="0" indent="0" algn="just">
              <a:buNone/>
            </a:pPr>
            <a:r>
              <a:rPr lang="en-US" sz="2000" i="0" dirty="0">
                <a:solidFill>
                  <a:srgbClr val="000000"/>
                </a:solidFill>
                <a:effectLst/>
                <a:latin typeface="Times New Roman" panose="02020603050405020304" pitchFamily="18" charset="0"/>
                <a:cs typeface="Times New Roman" panose="02020603050405020304" pitchFamily="18" charset="0"/>
              </a:rPr>
              <a:t>It is a reusable software component. A bean encapsulates many objects into one object so that we can access this object from multiple places. Moreover, it provides easy maintenance.</a:t>
            </a:r>
          </a:p>
          <a:p>
            <a:pPr marL="0" indent="0" algn="just">
              <a:buNone/>
            </a:pPr>
            <a:endParaRPr lang="en-US" sz="2000" i="0" dirty="0">
              <a:solidFill>
                <a:srgbClr val="000000"/>
              </a:solidFill>
              <a:effectLst/>
              <a:latin typeface="Times New Roman" panose="02020603050405020304" pitchFamily="18" charset="0"/>
              <a:cs typeface="Times New Roman" panose="02020603050405020304" pitchFamily="18" charset="0"/>
            </a:endParaRPr>
          </a:p>
          <a:p>
            <a:pPr algn="just"/>
            <a:r>
              <a:rPr lang="en-IN" sz="2000" i="0" dirty="0" err="1">
                <a:effectLst/>
                <a:latin typeface="Times New Roman" panose="02020603050405020304" pitchFamily="18" charset="0"/>
                <a:cs typeface="Times New Roman" panose="02020603050405020304" pitchFamily="18" charset="0"/>
              </a:rPr>
              <a:t>setPropertyName</a:t>
            </a:r>
            <a:r>
              <a:rPr lang="en-IN" sz="2000" i="0" dirty="0">
                <a:effectLst/>
                <a:latin typeface="Times New Roman" panose="02020603050405020304" pitchFamily="18" charset="0"/>
                <a:cs typeface="Times New Roman" panose="02020603050405020304" pitchFamily="18" charset="0"/>
              </a:rPr>
              <a:t> ()     I</a:t>
            </a:r>
            <a:r>
              <a:rPr lang="en-IN" sz="2000" dirty="0">
                <a:latin typeface="Times New Roman" panose="02020603050405020304" pitchFamily="18" charset="0"/>
                <a:cs typeface="Times New Roman" panose="02020603050405020304" pitchFamily="18" charset="0"/>
              </a:rPr>
              <a:t>t </a:t>
            </a:r>
            <a:r>
              <a:rPr lang="en-US" sz="2000" i="0" dirty="0">
                <a:effectLst/>
                <a:latin typeface="Times New Roman" panose="02020603050405020304" pitchFamily="18" charset="0"/>
                <a:cs typeface="Times New Roman" panose="02020603050405020304" pitchFamily="18" charset="0"/>
              </a:rPr>
              <a:t> is used for </a:t>
            </a:r>
            <a:r>
              <a:rPr lang="en-IN" sz="2000" i="0" dirty="0">
                <a:effectLst/>
                <a:latin typeface="Times New Roman" panose="02020603050405020304" pitchFamily="18" charset="0"/>
                <a:cs typeface="Times New Roman" panose="02020603050405020304" pitchFamily="18" charset="0"/>
              </a:rPr>
              <a:t>setting the values </a:t>
            </a:r>
            <a:r>
              <a:rPr lang="en-US" sz="2000" dirty="0">
                <a:latin typeface="Times New Roman" panose="02020603050405020304" pitchFamily="18" charset="0"/>
                <a:cs typeface="Times New Roman" panose="02020603050405020304" pitchFamily="18" charset="0"/>
              </a:rPr>
              <a:t>of </a:t>
            </a:r>
            <a:r>
              <a:rPr lang="en-US" sz="2000" i="0" dirty="0">
                <a:effectLst/>
                <a:latin typeface="Times New Roman" panose="02020603050405020304" pitchFamily="18" charset="0"/>
                <a:cs typeface="Times New Roman" panose="02020603050405020304" pitchFamily="18" charset="0"/>
              </a:rPr>
              <a:t>JavaBeans class object.</a:t>
            </a:r>
            <a:endParaRPr lang="en-IN" sz="2000" i="0" dirty="0">
              <a:effectLst/>
              <a:latin typeface="Times New Roman" panose="02020603050405020304" pitchFamily="18" charset="0"/>
              <a:cs typeface="Times New Roman" panose="02020603050405020304" pitchFamily="18" charset="0"/>
            </a:endParaRPr>
          </a:p>
          <a:p>
            <a:pPr algn="just"/>
            <a:r>
              <a:rPr lang="en-IN" sz="2000" dirty="0" err="1">
                <a:latin typeface="Times New Roman" panose="02020603050405020304" pitchFamily="18" charset="0"/>
                <a:cs typeface="Times New Roman" panose="02020603050405020304" pitchFamily="18" charset="0"/>
              </a:rPr>
              <a:t>g</a:t>
            </a:r>
            <a:r>
              <a:rPr lang="en-IN" sz="2000" i="0" dirty="0" err="1">
                <a:effectLst/>
                <a:latin typeface="Times New Roman" panose="02020603050405020304" pitchFamily="18" charset="0"/>
                <a:cs typeface="Times New Roman" panose="02020603050405020304" pitchFamily="18" charset="0"/>
              </a:rPr>
              <a:t>etPropertyName</a:t>
            </a:r>
            <a:r>
              <a:rPr lang="en-IN" sz="2000" i="0" dirty="0">
                <a:effectLst/>
                <a:latin typeface="Times New Roman" panose="02020603050405020304" pitchFamily="18" charset="0"/>
                <a:cs typeface="Times New Roman" panose="02020603050405020304" pitchFamily="18" charset="0"/>
              </a:rPr>
              <a:t> ()      I</a:t>
            </a:r>
            <a:r>
              <a:rPr lang="en-IN" sz="2000" dirty="0">
                <a:latin typeface="Times New Roman" panose="02020603050405020304" pitchFamily="18" charset="0"/>
                <a:cs typeface="Times New Roman" panose="02020603050405020304" pitchFamily="18" charset="0"/>
              </a:rPr>
              <a:t>t </a:t>
            </a:r>
            <a:r>
              <a:rPr lang="en-US" sz="2000" i="0" dirty="0">
                <a:effectLst/>
                <a:latin typeface="Times New Roman" panose="02020603050405020304" pitchFamily="18" charset="0"/>
                <a:cs typeface="Times New Roman" panose="02020603050405020304" pitchFamily="18" charset="0"/>
              </a:rPr>
              <a:t> is used for retrieving the values from JavaBeans class object.</a:t>
            </a:r>
            <a:endParaRPr lang="en-IN" sz="2000" i="0" dirty="0">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132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5328-A615-471A-86CF-236C34675E3A}"/>
              </a:ext>
            </a:extLst>
          </p:cNvPr>
          <p:cNvSpPr>
            <a:spLocks noGrp="1"/>
          </p:cNvSpPr>
          <p:nvPr>
            <p:ph type="title"/>
          </p:nvPr>
        </p:nvSpPr>
        <p:spPr/>
        <p:txBody>
          <a:bodyPr>
            <a:normAutofit/>
          </a:bodyPr>
          <a:lstStyle/>
          <a:p>
            <a:r>
              <a:rPr lang="en-US" sz="4000" b="1" i="0" dirty="0">
                <a:effectLst/>
                <a:latin typeface="Times New Roman" panose="02020603050405020304" pitchFamily="18" charset="0"/>
              </a:rPr>
              <a:t>Steps for creating a new Bean</a:t>
            </a:r>
            <a:br>
              <a:rPr lang="en-US" sz="4000" b="0" i="0" dirty="0">
                <a:effectLst/>
                <a:latin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A2AEBBB6-A397-490E-A08B-DA9BFC456131}"/>
              </a:ext>
            </a:extLst>
          </p:cNvPr>
          <p:cNvSpPr>
            <a:spLocks noGrp="1"/>
          </p:cNvSpPr>
          <p:nvPr>
            <p:ph idx="1"/>
          </p:nvPr>
        </p:nvSpPr>
        <p:spPr>
          <a:xfrm>
            <a:off x="838200" y="1605585"/>
            <a:ext cx="10515600" cy="4887290"/>
          </a:xfrm>
        </p:spPr>
        <p:txBody>
          <a:bodyPr>
            <a:noAutofit/>
          </a:bodyPr>
          <a:lstStyle/>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Create the Java source file.</a:t>
            </a:r>
          </a:p>
          <a:p>
            <a:pPr marL="457200" indent="-457200" algn="just">
              <a:buFont typeface="+mj-lt"/>
              <a:buAutoNum type="arabicPeriod"/>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  Compile the source file.</a:t>
            </a:r>
          </a:p>
          <a:p>
            <a:pPr marL="457200" indent="-457200" algn="just">
              <a:buFont typeface="+mj-lt"/>
              <a:buAutoNum type="arabicPeriod"/>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  Create a manifest file.</a:t>
            </a:r>
          </a:p>
          <a:p>
            <a:pPr marL="457200" indent="-457200" algn="just">
              <a:buFont typeface="+mj-lt"/>
              <a:buAutoNum type="arabicPeriod"/>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  Generate a JAR file.</a:t>
            </a:r>
          </a:p>
          <a:p>
            <a:pPr marL="457200" indent="-457200" algn="just">
              <a:buFont typeface="+mj-lt"/>
              <a:buAutoNum type="arabicPeriod"/>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  Start the BDK.</a:t>
            </a:r>
          </a:p>
          <a:p>
            <a:pPr marL="457200" indent="-457200" algn="just">
              <a:buFont typeface="+mj-lt"/>
              <a:buAutoNum type="arabicPeriod"/>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  Test.</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985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1B5D-6D64-4ACE-B379-06E0ADEC814B}"/>
              </a:ext>
            </a:extLst>
          </p:cNvPr>
          <p:cNvSpPr>
            <a:spLocks noGrp="1"/>
          </p:cNvSpPr>
          <p:nvPr>
            <p:ph type="title"/>
          </p:nvPr>
        </p:nvSpPr>
        <p:spPr>
          <a:xfrm>
            <a:off x="463826" y="365126"/>
            <a:ext cx="10889974" cy="509517"/>
          </a:xfrm>
        </p:spPr>
        <p:txBody>
          <a:bodyPr>
            <a:normAutofit fontScale="90000"/>
          </a:bodyPr>
          <a:lstStyle/>
          <a:p>
            <a:r>
              <a:rPr lang="en-US" sz="4000" b="1" dirty="0">
                <a:latin typeface="Times New Roman" panose="02020603050405020304" pitchFamily="18" charset="0"/>
                <a:cs typeface="Times New Roman" panose="02020603050405020304" pitchFamily="18" charset="0"/>
              </a:rPr>
              <a:t>JAVA BEANS</a:t>
            </a:r>
            <a:endParaRPr lang="en-IN" sz="4000" dirty="0"/>
          </a:p>
        </p:txBody>
      </p:sp>
      <p:sp>
        <p:nvSpPr>
          <p:cNvPr id="3" name="Content Placeholder 2">
            <a:extLst>
              <a:ext uri="{FF2B5EF4-FFF2-40B4-BE49-F238E27FC236}">
                <a16:creationId xmlns:a16="http://schemas.microsoft.com/office/drawing/2014/main" id="{DA0817DE-2214-48FD-B602-09781134C644}"/>
              </a:ext>
            </a:extLst>
          </p:cNvPr>
          <p:cNvSpPr>
            <a:spLocks noGrp="1"/>
          </p:cNvSpPr>
          <p:nvPr>
            <p:ph idx="1"/>
          </p:nvPr>
        </p:nvSpPr>
        <p:spPr>
          <a:xfrm>
            <a:off x="463826" y="926961"/>
            <a:ext cx="10515600" cy="5931039"/>
          </a:xfrm>
        </p:spPr>
        <p:txBody>
          <a:bodyPr>
            <a:noAutofit/>
          </a:bodyPr>
          <a:lstStyle/>
          <a:p>
            <a:pPr marL="457200" indent="-457200" algn="just">
              <a:buFont typeface="+mj-lt"/>
              <a:buAutoNum type="arabicPeriod"/>
            </a:pPr>
            <a:r>
              <a:rPr lang="en-US" sz="2000" i="0" dirty="0">
                <a:effectLst/>
                <a:latin typeface="Times New Roman" panose="02020603050405020304" pitchFamily="18" charset="0"/>
                <a:cs typeface="Times New Roman" panose="02020603050405020304" pitchFamily="18" charset="0"/>
              </a:rPr>
              <a:t>To create a bean, type the </a:t>
            </a:r>
            <a:r>
              <a:rPr lang="en-US" sz="2000" dirty="0">
                <a:latin typeface="Times New Roman" panose="02020603050405020304" pitchFamily="18" charset="0"/>
                <a:cs typeface="Times New Roman" panose="02020603050405020304" pitchFamily="18" charset="0"/>
              </a:rPr>
              <a:t>following </a:t>
            </a:r>
            <a:r>
              <a:rPr lang="en-US" sz="2000" i="0" dirty="0">
                <a:effectLst/>
                <a:latin typeface="Times New Roman" panose="02020603050405020304" pitchFamily="18" charset="0"/>
                <a:cs typeface="Times New Roman" panose="02020603050405020304" pitchFamily="18" charset="0"/>
              </a:rPr>
              <a:t>code and save it as </a:t>
            </a:r>
            <a:r>
              <a:rPr lang="en-US" sz="2000" dirty="0">
                <a:effectLst/>
                <a:latin typeface="Times New Roman" panose="02020603050405020304" pitchFamily="18" charset="0"/>
                <a:cs typeface="Times New Roman" panose="02020603050405020304" pitchFamily="18" charset="0"/>
              </a:rPr>
              <a:t>SimpleBean.java. </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java.awt</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java.applet</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import java.io.*;</a:t>
            </a:r>
          </a:p>
          <a:p>
            <a:pPr marL="0" indent="0" algn="just">
              <a:buNone/>
            </a:pPr>
            <a:r>
              <a:rPr lang="en-IN" sz="2000" dirty="0">
                <a:latin typeface="Times New Roman" panose="02020603050405020304" pitchFamily="18" charset="0"/>
                <a:cs typeface="Times New Roman" panose="02020603050405020304" pitchFamily="18" charset="0"/>
              </a:rPr>
              <a:t>public class </a:t>
            </a:r>
            <a:r>
              <a:rPr lang="en-IN" sz="2000" dirty="0" err="1">
                <a:latin typeface="Times New Roman" panose="02020603050405020304" pitchFamily="18" charset="0"/>
                <a:cs typeface="Times New Roman" panose="02020603050405020304" pitchFamily="18" charset="0"/>
              </a:rPr>
              <a:t>SimpleBean</a:t>
            </a:r>
            <a:r>
              <a:rPr lang="en-IN" sz="2000" dirty="0">
                <a:latin typeface="Times New Roman" panose="02020603050405020304" pitchFamily="18" charset="0"/>
                <a:cs typeface="Times New Roman" panose="02020603050405020304" pitchFamily="18" charset="0"/>
              </a:rPr>
              <a:t> extends Applet implements Serializable</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Button bean;</a:t>
            </a:r>
          </a:p>
          <a:p>
            <a:pPr marL="0" indent="0" algn="just">
              <a:buNone/>
            </a:pPr>
            <a:r>
              <a:rPr lang="en-IN" sz="2000" dirty="0">
                <a:latin typeface="Times New Roman" panose="02020603050405020304" pitchFamily="18" charset="0"/>
                <a:cs typeface="Times New Roman" panose="02020603050405020304" pitchFamily="18" charset="0"/>
              </a:rPr>
              <a:t>        public void </a:t>
            </a:r>
            <a:r>
              <a:rPr lang="en-IN" sz="2000" dirty="0" err="1">
                <a:latin typeface="Times New Roman" panose="02020603050405020304" pitchFamily="18" charset="0"/>
                <a:cs typeface="Times New Roman" panose="02020603050405020304" pitchFamily="18" charset="0"/>
              </a:rPr>
              <a:t>init</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bean = new Button("This is my first java bean");</a:t>
            </a:r>
          </a:p>
          <a:p>
            <a:pPr marL="0" indent="0" algn="just">
              <a:buNone/>
            </a:pPr>
            <a:r>
              <a:rPr lang="en-IN" sz="2000" dirty="0">
                <a:latin typeface="Times New Roman" panose="02020603050405020304" pitchFamily="18" charset="0"/>
                <a:cs typeface="Times New Roman" panose="02020603050405020304" pitchFamily="18" charset="0"/>
              </a:rPr>
              <a:t>            add(bean);</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b="0" i="0" dirty="0">
              <a:effectLst/>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60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4946E-ABE4-4929-870A-2789197A2670}"/>
              </a:ext>
            </a:extLst>
          </p:cNvPr>
          <p:cNvSpPr>
            <a:spLocks noGrp="1"/>
          </p:cNvSpPr>
          <p:nvPr>
            <p:ph type="title"/>
          </p:nvPr>
        </p:nvSpPr>
        <p:spPr>
          <a:xfrm>
            <a:off x="838200" y="365126"/>
            <a:ext cx="10515600" cy="44325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44A80A3-9A01-43E0-88B0-AF08EFD22F17}"/>
              </a:ext>
            </a:extLst>
          </p:cNvPr>
          <p:cNvSpPr>
            <a:spLocks noGrp="1"/>
          </p:cNvSpPr>
          <p:nvPr>
            <p:ph idx="1"/>
          </p:nvPr>
        </p:nvSpPr>
        <p:spPr>
          <a:xfrm>
            <a:off x="838200" y="1017243"/>
            <a:ext cx="10515600" cy="5608844"/>
          </a:xfrm>
        </p:spPr>
        <p:txBody>
          <a:bodyPr>
            <a:normAutofit/>
          </a:bodyPr>
          <a:lstStyle/>
          <a:p>
            <a:pPr marL="457200" indent="-457200">
              <a:buFont typeface="+mj-lt"/>
              <a:buAutoNum type="arabicPeriod" startAt="2"/>
            </a:pPr>
            <a:r>
              <a:rPr lang="en-US" sz="2000" i="0" dirty="0">
                <a:effectLst/>
                <a:latin typeface="Times New Roman" panose="02020603050405020304" pitchFamily="18" charset="0"/>
                <a:cs typeface="Times New Roman" panose="02020603050405020304" pitchFamily="18" charset="0"/>
              </a:rPr>
              <a:t>Comiple the above code using the javac.exe compiler as under:</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i="0" dirty="0" err="1">
                <a:effectLst/>
                <a:latin typeface="Times New Roman" panose="02020603050405020304" pitchFamily="18" charset="0"/>
                <a:cs typeface="Times New Roman" panose="02020603050405020304" pitchFamily="18" charset="0"/>
              </a:rPr>
              <a:t>javac</a:t>
            </a:r>
            <a:r>
              <a:rPr lang="en-US" sz="2000" i="0" dirty="0">
                <a:effectLst/>
                <a:latin typeface="Times New Roman" panose="02020603050405020304" pitchFamily="18" charset="0"/>
                <a:cs typeface="Times New Roman" panose="02020603050405020304" pitchFamily="18" charset="0"/>
              </a:rPr>
              <a:t> SimpleBean.java</a:t>
            </a:r>
          </a:p>
          <a:p>
            <a:pPr marL="457200" indent="-457200">
              <a:buFont typeface="+mj-lt"/>
              <a:buAutoNum type="arabicPeriod" startAt="2"/>
            </a:pPr>
            <a:endParaRPr lang="en-US" sz="2000" i="0" dirty="0">
              <a:effectLst/>
              <a:latin typeface="Times New Roman" panose="02020603050405020304" pitchFamily="18" charset="0"/>
              <a:cs typeface="Times New Roman" panose="02020603050405020304" pitchFamily="18" charset="0"/>
            </a:endParaRPr>
          </a:p>
          <a:p>
            <a:pPr marL="457200" indent="-457200">
              <a:buFont typeface="+mj-lt"/>
              <a:buAutoNum type="arabicPeriod" startAt="2"/>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startAt="2"/>
            </a:pPr>
            <a:endParaRPr lang="en-US" sz="2000" i="0" dirty="0">
              <a:effectLst/>
              <a:latin typeface="Times New Roman" panose="02020603050405020304" pitchFamily="18" charset="0"/>
              <a:cs typeface="Times New Roman" panose="02020603050405020304" pitchFamily="18" charset="0"/>
            </a:endParaRPr>
          </a:p>
          <a:p>
            <a:pPr marL="457200" indent="-457200">
              <a:buFont typeface="+mj-lt"/>
              <a:buAutoNum type="arabicPeriod" startAt="2"/>
            </a:pPr>
            <a:r>
              <a:rPr lang="en-US" sz="2000" i="0" dirty="0">
                <a:effectLst/>
                <a:latin typeface="Times New Roman" panose="02020603050405020304" pitchFamily="18" charset="0"/>
                <a:cs typeface="Times New Roman" panose="02020603050405020304" pitchFamily="18" charset="0"/>
              </a:rPr>
              <a:t>Create a manifest file with a .mf extension as under. The Manifest file is a text file which contains the name of the class file.</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i="0" dirty="0" err="1">
                <a:effectLst/>
                <a:latin typeface="Times New Roman" panose="02020603050405020304" pitchFamily="18" charset="0"/>
                <a:cs typeface="Times New Roman" panose="02020603050405020304" pitchFamily="18" charset="0"/>
              </a:rPr>
              <a:t>SimpleBean.mf</a:t>
            </a:r>
            <a:br>
              <a:rPr lang="en-US" sz="2000" dirty="0">
                <a:latin typeface="Times New Roman" panose="02020603050405020304" pitchFamily="18" charset="0"/>
                <a:cs typeface="Times New Roman" panose="02020603050405020304" pitchFamily="18" charset="0"/>
              </a:rPr>
            </a:br>
            <a:r>
              <a:rPr lang="en-US" sz="2000" i="0" dirty="0">
                <a:effectLst/>
                <a:latin typeface="Times New Roman" panose="02020603050405020304" pitchFamily="18" charset="0"/>
                <a:cs typeface="Times New Roman" panose="02020603050405020304" pitchFamily="18" charset="0"/>
              </a:rPr>
              <a:t>Name: </a:t>
            </a:r>
            <a:r>
              <a:rPr lang="en-US" sz="2000" i="0" dirty="0" err="1">
                <a:effectLst/>
                <a:latin typeface="Times New Roman" panose="02020603050405020304" pitchFamily="18" charset="0"/>
                <a:cs typeface="Times New Roman" panose="02020603050405020304" pitchFamily="18" charset="0"/>
              </a:rPr>
              <a:t>SimpleBean.class</a:t>
            </a:r>
            <a:br>
              <a:rPr lang="en-US" sz="2000" dirty="0">
                <a:latin typeface="Times New Roman" panose="02020603050405020304" pitchFamily="18" charset="0"/>
                <a:cs typeface="Times New Roman" panose="02020603050405020304" pitchFamily="18" charset="0"/>
              </a:rPr>
            </a:br>
            <a:r>
              <a:rPr lang="en-US" sz="2000" i="0" dirty="0">
                <a:effectLst/>
                <a:latin typeface="Times New Roman" panose="02020603050405020304" pitchFamily="18" charset="0"/>
                <a:cs typeface="Times New Roman" panose="02020603050405020304" pitchFamily="18" charset="0"/>
              </a:rPr>
              <a:t>Java-Bean: True</a:t>
            </a:r>
          </a:p>
          <a:p>
            <a:pPr marL="457200" indent="-457200">
              <a:buFont typeface="+mj-lt"/>
              <a:buAutoNum type="arabicPeriod" startAt="2"/>
            </a:pP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47267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6F1AD-564B-44B4-A425-245FECA29A4F}"/>
              </a:ext>
            </a:extLst>
          </p:cNvPr>
          <p:cNvSpPr>
            <a:spLocks noGrp="1"/>
          </p:cNvSpPr>
          <p:nvPr>
            <p:ph type="title"/>
          </p:nvPr>
        </p:nvSpPr>
        <p:spPr>
          <a:xfrm>
            <a:off x="304800" y="397565"/>
            <a:ext cx="11049000" cy="993913"/>
          </a:xfrm>
        </p:spPr>
        <p:txBody>
          <a:bodyPr>
            <a:normAutofit fontScale="90000"/>
          </a:bodyPr>
          <a:lstStyle/>
          <a:p>
            <a:r>
              <a:rPr lang="en-US" b="1" i="0" dirty="0">
                <a:effectLst/>
                <a:latin typeface="Times New Roman" panose="02020603050405020304" pitchFamily="18" charset="0"/>
                <a:cs typeface="Times New Roman" panose="02020603050405020304" pitchFamily="18" charset="0"/>
              </a:rPr>
              <a:t>Difference between AWT and SWING</a:t>
            </a:r>
            <a:br>
              <a:rPr lang="en-US" b="0"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9CC9A763-A051-4036-8AD2-4FB3043D1011}"/>
              </a:ext>
            </a:extLst>
          </p:cNvPr>
          <p:cNvGraphicFramePr>
            <a:graphicFrameLocks noGrp="1"/>
          </p:cNvGraphicFramePr>
          <p:nvPr>
            <p:ph idx="1"/>
            <p:extLst>
              <p:ext uri="{D42A27DB-BD31-4B8C-83A1-F6EECF244321}">
                <p14:modId xmlns:p14="http://schemas.microsoft.com/office/powerpoint/2010/main" val="2540242956"/>
              </p:ext>
            </p:extLst>
          </p:nvPr>
        </p:nvGraphicFramePr>
        <p:xfrm>
          <a:off x="304800" y="1499496"/>
          <a:ext cx="11322232" cy="4520089"/>
        </p:xfrm>
        <a:graphic>
          <a:graphicData uri="http://schemas.openxmlformats.org/drawingml/2006/table">
            <a:tbl>
              <a:tblPr>
                <a:tableStyleId>{616DA210-FB5B-4158-B5E0-FEB733F419BA}</a:tableStyleId>
              </a:tblPr>
              <a:tblGrid>
                <a:gridCol w="771064">
                  <a:extLst>
                    <a:ext uri="{9D8B030D-6E8A-4147-A177-3AD203B41FA5}">
                      <a16:colId xmlns:a16="http://schemas.microsoft.com/office/drawing/2014/main" val="1686309249"/>
                    </a:ext>
                  </a:extLst>
                </a:gridCol>
                <a:gridCol w="4797287">
                  <a:extLst>
                    <a:ext uri="{9D8B030D-6E8A-4147-A177-3AD203B41FA5}">
                      <a16:colId xmlns:a16="http://schemas.microsoft.com/office/drawing/2014/main" val="2006800768"/>
                    </a:ext>
                  </a:extLst>
                </a:gridCol>
                <a:gridCol w="5753881">
                  <a:extLst>
                    <a:ext uri="{9D8B030D-6E8A-4147-A177-3AD203B41FA5}">
                      <a16:colId xmlns:a16="http://schemas.microsoft.com/office/drawing/2014/main" val="119995264"/>
                    </a:ext>
                  </a:extLst>
                </a:gridCol>
              </a:tblGrid>
              <a:tr h="269407">
                <a:tc>
                  <a:txBody>
                    <a:bodyPr/>
                    <a:lstStyle/>
                    <a:p>
                      <a:pPr algn="just" fontAlgn="t"/>
                      <a:r>
                        <a:rPr lang="en-IN" sz="2000" b="1" dirty="0">
                          <a:solidFill>
                            <a:srgbClr val="000000"/>
                          </a:solidFill>
                          <a:effectLst/>
                          <a:latin typeface="Times New Roman" panose="02020603050405020304" pitchFamily="18" charset="0"/>
                          <a:cs typeface="Times New Roman" panose="02020603050405020304" pitchFamily="18" charset="0"/>
                        </a:rPr>
                        <a:t>S.No.</a:t>
                      </a:r>
                    </a:p>
                  </a:txBody>
                  <a:tcPr marL="61229" marR="61229" marT="61229" marB="61229"/>
                </a:tc>
                <a:tc>
                  <a:txBody>
                    <a:bodyPr/>
                    <a:lstStyle/>
                    <a:p>
                      <a:pPr algn="just" fontAlgn="t"/>
                      <a:r>
                        <a:rPr lang="en-IN" sz="2000" b="1" dirty="0">
                          <a:solidFill>
                            <a:srgbClr val="000000"/>
                          </a:solidFill>
                          <a:effectLst/>
                          <a:latin typeface="Times New Roman" panose="02020603050405020304" pitchFamily="18" charset="0"/>
                          <a:cs typeface="Times New Roman" panose="02020603050405020304" pitchFamily="18" charset="0"/>
                        </a:rPr>
                        <a:t>Java AWT</a:t>
                      </a:r>
                    </a:p>
                  </a:txBody>
                  <a:tcPr marL="61229" marR="61229" marT="61229" marB="61229"/>
                </a:tc>
                <a:tc>
                  <a:txBody>
                    <a:bodyPr/>
                    <a:lstStyle/>
                    <a:p>
                      <a:pPr algn="just" fontAlgn="t"/>
                      <a:r>
                        <a:rPr lang="en-IN" sz="2000" b="1" dirty="0">
                          <a:solidFill>
                            <a:srgbClr val="000000"/>
                          </a:solidFill>
                          <a:effectLst/>
                          <a:latin typeface="Times New Roman" panose="02020603050405020304" pitchFamily="18" charset="0"/>
                          <a:cs typeface="Times New Roman" panose="02020603050405020304" pitchFamily="18" charset="0"/>
                        </a:rPr>
                        <a:t>Java Swing</a:t>
                      </a:r>
                    </a:p>
                  </a:txBody>
                  <a:tcPr marL="61229" marR="61229" marT="61229" marB="61229"/>
                </a:tc>
                <a:extLst>
                  <a:ext uri="{0D108BD9-81ED-4DB2-BD59-A6C34878D82A}">
                    <a16:rowId xmlns:a16="http://schemas.microsoft.com/office/drawing/2014/main" val="1354412650"/>
                  </a:ext>
                </a:extLst>
              </a:tr>
              <a:tr h="669437">
                <a:tc>
                  <a:txBody>
                    <a:bodyPr/>
                    <a:lstStyle/>
                    <a:p>
                      <a:pPr algn="ctr" fontAlgn="t"/>
                      <a:r>
                        <a:rPr lang="en-IN" sz="2000" dirty="0">
                          <a:solidFill>
                            <a:srgbClr val="000000"/>
                          </a:solidFill>
                          <a:effectLst/>
                          <a:latin typeface="Times New Roman" panose="02020603050405020304" pitchFamily="18" charset="0"/>
                          <a:cs typeface="Times New Roman" panose="02020603050405020304" pitchFamily="18" charset="0"/>
                        </a:rPr>
                        <a:t>1)</a:t>
                      </a:r>
                    </a:p>
                  </a:txBody>
                  <a:tcPr marL="40819" marR="40819" marT="40819" marB="40819"/>
                </a:tc>
                <a:tc>
                  <a:txBody>
                    <a:bodyPr/>
                    <a:lstStyle/>
                    <a:p>
                      <a:pPr algn="just" fontAlgn="t"/>
                      <a:r>
                        <a:rPr lang="en-IN" sz="2000" b="0" dirty="0">
                          <a:solidFill>
                            <a:srgbClr val="000000"/>
                          </a:solidFill>
                          <a:effectLst/>
                          <a:latin typeface="Times New Roman" panose="02020603050405020304" pitchFamily="18" charset="0"/>
                          <a:cs typeface="Times New Roman" panose="02020603050405020304" pitchFamily="18" charset="0"/>
                        </a:rPr>
                        <a:t>AWT components are platform-dependent.</a:t>
                      </a:r>
                    </a:p>
                  </a:txBody>
                  <a:tcPr marL="40819" marR="40819" marT="40819" marB="40819"/>
                </a:tc>
                <a:tc>
                  <a:txBody>
                    <a:bodyPr/>
                    <a:lstStyle/>
                    <a:p>
                      <a:pPr algn="just" fontAlgn="t"/>
                      <a:r>
                        <a:rPr lang="en-US" sz="2000" b="0" dirty="0">
                          <a:solidFill>
                            <a:srgbClr val="000000"/>
                          </a:solidFill>
                          <a:effectLst/>
                          <a:latin typeface="Times New Roman" panose="02020603050405020304" pitchFamily="18" charset="0"/>
                          <a:cs typeface="Times New Roman" panose="02020603050405020304" pitchFamily="18" charset="0"/>
                        </a:rPr>
                        <a:t>Java swing components are platform-independent.</a:t>
                      </a:r>
                    </a:p>
                  </a:txBody>
                  <a:tcPr marL="40819" marR="40819" marT="40819" marB="40819"/>
                </a:tc>
                <a:extLst>
                  <a:ext uri="{0D108BD9-81ED-4DB2-BD59-A6C34878D82A}">
                    <a16:rowId xmlns:a16="http://schemas.microsoft.com/office/drawing/2014/main" val="2273575102"/>
                  </a:ext>
                </a:extLst>
              </a:tr>
              <a:tr h="375538">
                <a:tc>
                  <a:txBody>
                    <a:bodyPr/>
                    <a:lstStyle/>
                    <a:p>
                      <a:pPr algn="ctr" fontAlgn="t"/>
                      <a:r>
                        <a:rPr lang="en-IN" sz="2000" dirty="0">
                          <a:solidFill>
                            <a:srgbClr val="000000"/>
                          </a:solidFill>
                          <a:effectLst/>
                          <a:latin typeface="Times New Roman" panose="02020603050405020304" pitchFamily="18" charset="0"/>
                          <a:cs typeface="Times New Roman" panose="02020603050405020304" pitchFamily="18" charset="0"/>
                        </a:rPr>
                        <a:t>2)</a:t>
                      </a:r>
                    </a:p>
                  </a:txBody>
                  <a:tcPr marL="40819" marR="40819" marT="40819" marB="40819"/>
                </a:tc>
                <a:tc>
                  <a:txBody>
                    <a:bodyPr/>
                    <a:lstStyle/>
                    <a:p>
                      <a:pPr algn="just" fontAlgn="t"/>
                      <a:r>
                        <a:rPr lang="en-IN" sz="2000" b="0" dirty="0">
                          <a:solidFill>
                            <a:srgbClr val="000000"/>
                          </a:solidFill>
                          <a:effectLst/>
                          <a:latin typeface="Times New Roman" panose="02020603050405020304" pitchFamily="18" charset="0"/>
                          <a:cs typeface="Times New Roman" panose="02020603050405020304" pitchFamily="18" charset="0"/>
                        </a:rPr>
                        <a:t>AWT components are heavyweight.</a:t>
                      </a:r>
                    </a:p>
                  </a:txBody>
                  <a:tcPr marL="40819" marR="40819" marT="40819" marB="40819"/>
                </a:tc>
                <a:tc>
                  <a:txBody>
                    <a:bodyPr/>
                    <a:lstStyle/>
                    <a:p>
                      <a:pPr algn="just" fontAlgn="t"/>
                      <a:r>
                        <a:rPr lang="en-IN" sz="2000" b="0" dirty="0">
                          <a:solidFill>
                            <a:srgbClr val="000000"/>
                          </a:solidFill>
                          <a:effectLst/>
                          <a:latin typeface="Times New Roman" panose="02020603050405020304" pitchFamily="18" charset="0"/>
                          <a:cs typeface="Times New Roman" panose="02020603050405020304" pitchFamily="18" charset="0"/>
                        </a:rPr>
                        <a:t>Swing components are lightweight.</a:t>
                      </a:r>
                    </a:p>
                  </a:txBody>
                  <a:tcPr marL="40819" marR="40819" marT="40819" marB="40819"/>
                </a:tc>
                <a:extLst>
                  <a:ext uri="{0D108BD9-81ED-4DB2-BD59-A6C34878D82A}">
                    <a16:rowId xmlns:a16="http://schemas.microsoft.com/office/drawing/2014/main" val="239282860"/>
                  </a:ext>
                </a:extLst>
              </a:tr>
              <a:tr h="522487">
                <a:tc>
                  <a:txBody>
                    <a:bodyPr/>
                    <a:lstStyle/>
                    <a:p>
                      <a:pPr algn="ctr" fontAlgn="t"/>
                      <a:r>
                        <a:rPr lang="en-IN" sz="2000" dirty="0">
                          <a:solidFill>
                            <a:srgbClr val="000000"/>
                          </a:solidFill>
                          <a:effectLst/>
                          <a:latin typeface="Times New Roman" panose="02020603050405020304" pitchFamily="18" charset="0"/>
                          <a:cs typeface="Times New Roman" panose="02020603050405020304" pitchFamily="18" charset="0"/>
                        </a:rPr>
                        <a:t>3)</a:t>
                      </a:r>
                    </a:p>
                  </a:txBody>
                  <a:tcPr marL="40819" marR="40819" marT="40819" marB="40819"/>
                </a:tc>
                <a:tc>
                  <a:txBody>
                    <a:bodyPr/>
                    <a:lstStyle/>
                    <a:p>
                      <a:pPr algn="just" fontAlgn="t"/>
                      <a:r>
                        <a:rPr lang="en-US" sz="2000" b="0" dirty="0">
                          <a:solidFill>
                            <a:srgbClr val="000000"/>
                          </a:solidFill>
                          <a:effectLst/>
                          <a:latin typeface="Times New Roman" panose="02020603050405020304" pitchFamily="18" charset="0"/>
                          <a:cs typeface="Times New Roman" panose="02020603050405020304" pitchFamily="18" charset="0"/>
                        </a:rPr>
                        <a:t>AWT doesn't support pluggable look and feel.</a:t>
                      </a:r>
                    </a:p>
                  </a:txBody>
                  <a:tcPr marL="40819" marR="40819" marT="40819" marB="40819"/>
                </a:tc>
                <a:tc>
                  <a:txBody>
                    <a:bodyPr/>
                    <a:lstStyle/>
                    <a:p>
                      <a:pPr algn="just" fontAlgn="t"/>
                      <a:r>
                        <a:rPr lang="en-US" sz="2000" b="0" dirty="0">
                          <a:solidFill>
                            <a:srgbClr val="000000"/>
                          </a:solidFill>
                          <a:effectLst/>
                          <a:latin typeface="Times New Roman" panose="02020603050405020304" pitchFamily="18" charset="0"/>
                          <a:cs typeface="Times New Roman" panose="02020603050405020304" pitchFamily="18" charset="0"/>
                        </a:rPr>
                        <a:t>Swing supports pluggable look and feel.</a:t>
                      </a:r>
                    </a:p>
                  </a:txBody>
                  <a:tcPr marL="40819" marR="40819" marT="40819" marB="40819"/>
                </a:tc>
                <a:extLst>
                  <a:ext uri="{0D108BD9-81ED-4DB2-BD59-A6C34878D82A}">
                    <a16:rowId xmlns:a16="http://schemas.microsoft.com/office/drawing/2014/main" val="635442348"/>
                  </a:ext>
                </a:extLst>
              </a:tr>
              <a:tr h="1110285">
                <a:tc>
                  <a:txBody>
                    <a:bodyPr/>
                    <a:lstStyle/>
                    <a:p>
                      <a:pPr algn="ctr" fontAlgn="t"/>
                      <a:r>
                        <a:rPr lang="en-IN" sz="2000" dirty="0">
                          <a:solidFill>
                            <a:srgbClr val="000000"/>
                          </a:solidFill>
                          <a:effectLst/>
                          <a:latin typeface="Times New Roman" panose="02020603050405020304" pitchFamily="18" charset="0"/>
                          <a:cs typeface="Times New Roman" panose="02020603050405020304" pitchFamily="18" charset="0"/>
                        </a:rPr>
                        <a:t>4)</a:t>
                      </a:r>
                    </a:p>
                  </a:txBody>
                  <a:tcPr marL="40819" marR="40819" marT="40819" marB="40819"/>
                </a:tc>
                <a:tc>
                  <a:txBody>
                    <a:bodyPr/>
                    <a:lstStyle/>
                    <a:p>
                      <a:pPr algn="just" fontAlgn="t"/>
                      <a:r>
                        <a:rPr lang="en-US" sz="2000" b="0" dirty="0">
                          <a:solidFill>
                            <a:srgbClr val="000000"/>
                          </a:solidFill>
                          <a:effectLst/>
                          <a:latin typeface="Times New Roman" panose="02020603050405020304" pitchFamily="18" charset="0"/>
                          <a:cs typeface="Times New Roman" panose="02020603050405020304" pitchFamily="18" charset="0"/>
                        </a:rPr>
                        <a:t>AWT provides less components than Swing.</a:t>
                      </a:r>
                    </a:p>
                  </a:txBody>
                  <a:tcPr marL="40819" marR="40819" marT="40819" marB="40819"/>
                </a:tc>
                <a:tc>
                  <a:txBody>
                    <a:bodyPr/>
                    <a:lstStyle/>
                    <a:p>
                      <a:pPr algn="just" fontAlgn="t"/>
                      <a:r>
                        <a:rPr lang="en-US" sz="2000" b="0" dirty="0">
                          <a:solidFill>
                            <a:srgbClr val="000000"/>
                          </a:solidFill>
                          <a:effectLst/>
                          <a:latin typeface="Times New Roman" panose="02020603050405020304" pitchFamily="18" charset="0"/>
                          <a:cs typeface="Times New Roman" panose="02020603050405020304" pitchFamily="18" charset="0"/>
                        </a:rPr>
                        <a:t>Swing provides more powerful components such as tables, lists, scrollpanes, colorchooser, tabbedpane etc.</a:t>
                      </a:r>
                    </a:p>
                  </a:txBody>
                  <a:tcPr marL="40819" marR="40819" marT="40819" marB="40819"/>
                </a:tc>
                <a:extLst>
                  <a:ext uri="{0D108BD9-81ED-4DB2-BD59-A6C34878D82A}">
                    <a16:rowId xmlns:a16="http://schemas.microsoft.com/office/drawing/2014/main" val="2434591837"/>
                  </a:ext>
                </a:extLst>
              </a:tr>
              <a:tr h="1404184">
                <a:tc>
                  <a:txBody>
                    <a:bodyPr/>
                    <a:lstStyle/>
                    <a:p>
                      <a:pPr algn="ctr" fontAlgn="t"/>
                      <a:r>
                        <a:rPr lang="en-IN" sz="2000" dirty="0">
                          <a:solidFill>
                            <a:srgbClr val="000000"/>
                          </a:solidFill>
                          <a:effectLst/>
                          <a:latin typeface="Times New Roman" panose="02020603050405020304" pitchFamily="18" charset="0"/>
                          <a:cs typeface="Times New Roman" panose="02020603050405020304" pitchFamily="18" charset="0"/>
                        </a:rPr>
                        <a:t>5)</a:t>
                      </a:r>
                    </a:p>
                  </a:txBody>
                  <a:tcPr marL="40819" marR="40819" marT="40819" marB="40819"/>
                </a:tc>
                <a:tc>
                  <a:txBody>
                    <a:bodyPr/>
                    <a:lstStyle/>
                    <a:p>
                      <a:pPr algn="just" fontAlgn="t"/>
                      <a:r>
                        <a:rPr lang="en-US" sz="2000" b="0" dirty="0">
                          <a:solidFill>
                            <a:srgbClr val="000000"/>
                          </a:solidFill>
                          <a:effectLst/>
                          <a:latin typeface="Times New Roman" panose="02020603050405020304" pitchFamily="18" charset="0"/>
                          <a:cs typeface="Times New Roman" panose="02020603050405020304" pitchFamily="18" charset="0"/>
                        </a:rPr>
                        <a:t>AWT doesn't follows MVC(Model View Controller) where model represents data, view represents presentation and controller acts as an interface between model and view.</a:t>
                      </a:r>
                    </a:p>
                  </a:txBody>
                  <a:tcPr marL="40819" marR="40819" marT="40819" marB="40819"/>
                </a:tc>
                <a:tc>
                  <a:txBody>
                    <a:bodyPr/>
                    <a:lstStyle/>
                    <a:p>
                      <a:pPr algn="just" fontAlgn="t"/>
                      <a:r>
                        <a:rPr lang="en-IN" sz="2000" b="0" dirty="0">
                          <a:solidFill>
                            <a:srgbClr val="000000"/>
                          </a:solidFill>
                          <a:effectLst/>
                          <a:latin typeface="Times New Roman" panose="02020603050405020304" pitchFamily="18" charset="0"/>
                          <a:cs typeface="Times New Roman" panose="02020603050405020304" pitchFamily="18" charset="0"/>
                        </a:rPr>
                        <a:t>Swing follows MVC</a:t>
                      </a:r>
                    </a:p>
                  </a:txBody>
                  <a:tcPr marL="40819" marR="40819" marT="40819" marB="40819"/>
                </a:tc>
                <a:extLst>
                  <a:ext uri="{0D108BD9-81ED-4DB2-BD59-A6C34878D82A}">
                    <a16:rowId xmlns:a16="http://schemas.microsoft.com/office/drawing/2014/main" val="486967950"/>
                  </a:ext>
                </a:extLst>
              </a:tr>
            </a:tbl>
          </a:graphicData>
        </a:graphic>
      </p:graphicFrame>
    </p:spTree>
    <p:extLst>
      <p:ext uri="{BB962C8B-B14F-4D97-AF65-F5344CB8AC3E}">
        <p14:creationId xmlns:p14="http://schemas.microsoft.com/office/powerpoint/2010/main" val="99768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AADE-84A6-4A3B-94E4-E640684E7583}"/>
              </a:ext>
            </a:extLst>
          </p:cNvPr>
          <p:cNvSpPr>
            <a:spLocks noGrp="1"/>
          </p:cNvSpPr>
          <p:nvPr>
            <p:ph type="title"/>
          </p:nvPr>
        </p:nvSpPr>
        <p:spPr>
          <a:xfrm>
            <a:off x="705679" y="18255"/>
            <a:ext cx="10515600" cy="1325563"/>
          </a:xfrm>
        </p:spPr>
        <p:txBody>
          <a:bodyPr/>
          <a:lstStyle/>
          <a:p>
            <a:endParaRPr lang="en-IN" dirty="0"/>
          </a:p>
        </p:txBody>
      </p:sp>
      <p:sp>
        <p:nvSpPr>
          <p:cNvPr id="3" name="Content Placeholder 2">
            <a:extLst>
              <a:ext uri="{FF2B5EF4-FFF2-40B4-BE49-F238E27FC236}">
                <a16:creationId xmlns:a16="http://schemas.microsoft.com/office/drawing/2014/main" id="{7059F0E5-74C5-429E-9F9D-A206A12C7393}"/>
              </a:ext>
            </a:extLst>
          </p:cNvPr>
          <p:cNvSpPr>
            <a:spLocks noGrp="1"/>
          </p:cNvSpPr>
          <p:nvPr>
            <p:ph idx="1"/>
          </p:nvPr>
        </p:nvSpPr>
        <p:spPr>
          <a:xfrm>
            <a:off x="533400" y="1454563"/>
            <a:ext cx="11168270" cy="5158271"/>
          </a:xfrm>
        </p:spPr>
        <p:txBody>
          <a:bodyPr>
            <a:normAutofit/>
          </a:bodyPr>
          <a:lstStyle/>
          <a:p>
            <a:pPr marL="1371600" indent="-1371600" algn="just">
              <a:buFont typeface="+mj-lt"/>
              <a:buAutoNum type="arabicPeriod" startAt="4"/>
            </a:pPr>
            <a:r>
              <a:rPr lang="en-US" sz="2000" dirty="0">
                <a:latin typeface="Times New Roman" panose="02020603050405020304" pitchFamily="18" charset="0"/>
                <a:cs typeface="Times New Roman" panose="02020603050405020304" pitchFamily="18" charset="0"/>
              </a:rPr>
              <a:t>Creating a jar (Java Archive) file</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The names of all the files is passed in the project to the JAR utility, which compresses all of them together and creates a compressed file with a .jar extension.</a:t>
            </a:r>
          </a:p>
          <a:p>
            <a:pPr algn="just"/>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p>
          <a:p>
            <a:pPr marL="0" indent="0" algn="just">
              <a:buNone/>
            </a:pPr>
            <a:r>
              <a:rPr lang="en-US" sz="2000" dirty="0">
                <a:latin typeface="Times New Roman" panose="02020603050405020304" pitchFamily="18" charset="0"/>
                <a:cs typeface="Times New Roman" panose="02020603050405020304" pitchFamily="18" charset="0"/>
              </a:rPr>
              <a:t>jar [-</a:t>
            </a:r>
            <a:r>
              <a:rPr lang="en-US" sz="2000" dirty="0" err="1">
                <a:latin typeface="Times New Roman" panose="02020603050405020304" pitchFamily="18" charset="0"/>
                <a:cs typeface="Times New Roman" panose="02020603050405020304" pitchFamily="18" charset="0"/>
              </a:rPr>
              <a:t>cvfmOM</a:t>
            </a:r>
            <a:r>
              <a:rPr lang="en-US" sz="2000" dirty="0">
                <a:latin typeface="Times New Roman" panose="02020603050405020304" pitchFamily="18" charset="0"/>
                <a:cs typeface="Times New Roman" panose="02020603050405020304" pitchFamily="18" charset="0"/>
              </a:rPr>
              <a:t>][jar-file name][manifest-file name] list of .class file</a:t>
            </a:r>
          </a:p>
          <a:p>
            <a:pPr algn="just"/>
            <a:endParaRPr lang="en-US" sz="6200" dirty="0">
              <a:latin typeface="Times New Roman" panose="02020603050405020304" pitchFamily="18" charset="0"/>
              <a:cs typeface="Times New Roman" panose="02020603050405020304" pitchFamily="18" charset="0"/>
            </a:endParaRPr>
          </a:p>
          <a:p>
            <a:pPr algn="just"/>
            <a:endParaRPr lang="en-US" sz="8000" dirty="0">
              <a:latin typeface="Times New Roman" panose="02020603050405020304" pitchFamily="18" charset="0"/>
              <a:cs typeface="Times New Roman" panose="02020603050405020304" pitchFamily="18" charset="0"/>
            </a:endParaRPr>
          </a:p>
          <a:p>
            <a:pPr algn="just"/>
            <a:endParaRPr lang="en-US" sz="8000" dirty="0">
              <a:latin typeface="Times New Roman" panose="02020603050405020304" pitchFamily="18" charset="0"/>
              <a:cs typeface="Times New Roman" panose="02020603050405020304" pitchFamily="18" charset="0"/>
            </a:endParaRPr>
          </a:p>
          <a:p>
            <a:endParaRPr lang="en-US" sz="8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12655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D083-D6B8-4CAF-B56D-CB77669CA920}"/>
              </a:ext>
            </a:extLst>
          </p:cNvPr>
          <p:cNvSpPr>
            <a:spLocks noGrp="1"/>
          </p:cNvSpPr>
          <p:nvPr>
            <p:ph type="title"/>
          </p:nvPr>
        </p:nvSpPr>
        <p:spPr>
          <a:xfrm>
            <a:off x="838200" y="365125"/>
            <a:ext cx="10515600" cy="721553"/>
          </a:xfrm>
        </p:spPr>
        <p:txBody>
          <a:bodyPr>
            <a:normAutofit fontScale="90000"/>
          </a:bodyPr>
          <a:lstStyle/>
          <a:p>
            <a:br>
              <a:rPr lang="en-IN" dirty="0"/>
            </a:br>
            <a:endParaRPr lang="en-IN" dirty="0"/>
          </a:p>
        </p:txBody>
      </p:sp>
      <p:graphicFrame>
        <p:nvGraphicFramePr>
          <p:cNvPr id="5" name="Content Placeholder 4">
            <a:extLst>
              <a:ext uri="{FF2B5EF4-FFF2-40B4-BE49-F238E27FC236}">
                <a16:creationId xmlns:a16="http://schemas.microsoft.com/office/drawing/2014/main" id="{F47C13B5-B35F-49D9-9790-303F1B7E5521}"/>
              </a:ext>
            </a:extLst>
          </p:cNvPr>
          <p:cNvGraphicFramePr>
            <a:graphicFrameLocks noGrp="1"/>
          </p:cNvGraphicFramePr>
          <p:nvPr>
            <p:ph idx="1"/>
            <p:extLst>
              <p:ext uri="{D42A27DB-BD31-4B8C-83A1-F6EECF244321}">
                <p14:modId xmlns:p14="http://schemas.microsoft.com/office/powerpoint/2010/main" val="2088437282"/>
              </p:ext>
            </p:extLst>
          </p:nvPr>
        </p:nvGraphicFramePr>
        <p:xfrm>
          <a:off x="838200" y="1431234"/>
          <a:ext cx="6689035" cy="3154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a:extLst>
              <a:ext uri="{FF2B5EF4-FFF2-40B4-BE49-F238E27FC236}">
                <a16:creationId xmlns:a16="http://schemas.microsoft.com/office/drawing/2014/main" id="{2367AE5D-9041-48E1-9B67-3AAAB2494C76}"/>
              </a:ext>
            </a:extLst>
          </p:cNvPr>
          <p:cNvSpPr txBox="1"/>
          <p:nvPr/>
        </p:nvSpPr>
        <p:spPr>
          <a:xfrm>
            <a:off x="652670" y="847937"/>
            <a:ext cx="6384234"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Options</a:t>
            </a:r>
            <a:r>
              <a:rPr lang="en-US" dirty="0"/>
              <a:t>:</a:t>
            </a:r>
            <a:endParaRPr lang="en-IN" dirty="0"/>
          </a:p>
        </p:txBody>
      </p:sp>
      <p:sp>
        <p:nvSpPr>
          <p:cNvPr id="22" name="TextBox 21">
            <a:extLst>
              <a:ext uri="{FF2B5EF4-FFF2-40B4-BE49-F238E27FC236}">
                <a16:creationId xmlns:a16="http://schemas.microsoft.com/office/drawing/2014/main" id="{FF468A7C-6A3B-44FC-BC0E-55519ADC9F0C}"/>
              </a:ext>
            </a:extLst>
          </p:cNvPr>
          <p:cNvSpPr txBox="1"/>
          <p:nvPr/>
        </p:nvSpPr>
        <p:spPr>
          <a:xfrm>
            <a:off x="796786" y="4877664"/>
            <a:ext cx="8333961" cy="400110"/>
          </a:xfrm>
          <a:prstGeom prst="rect">
            <a:avLst/>
          </a:prstGeom>
          <a:noFill/>
        </p:spPr>
        <p:txBody>
          <a:bodyPr wrap="square">
            <a:spAutoFit/>
          </a:bodyPr>
          <a:lstStyle/>
          <a:p>
            <a:pPr marL="0" indent="0" algn="just">
              <a:buNone/>
            </a:pPr>
            <a:r>
              <a:rPr lang="en-US" sz="2000" b="1" dirty="0">
                <a:latin typeface="Times New Roman" panose="02020603050405020304" pitchFamily="18" charset="0"/>
                <a:cs typeface="Times New Roman" panose="02020603050405020304" pitchFamily="18" charset="0"/>
              </a:rPr>
              <a:t>jar -</a:t>
            </a:r>
            <a:r>
              <a:rPr lang="en-US" sz="2000" b="1" dirty="0" err="1">
                <a:latin typeface="Times New Roman" panose="02020603050405020304" pitchFamily="18" charset="0"/>
                <a:cs typeface="Times New Roman" panose="02020603050405020304" pitchFamily="18" charset="0"/>
              </a:rPr>
              <a:t>cvfm</a:t>
            </a:r>
            <a:r>
              <a:rPr lang="en-US" sz="2000" b="1" dirty="0">
                <a:latin typeface="Times New Roman" panose="02020603050405020304" pitchFamily="18" charset="0"/>
                <a:cs typeface="Times New Roman" panose="02020603050405020304" pitchFamily="18" charset="0"/>
              </a:rPr>
              <a:t> SimpleBean.jar </a:t>
            </a:r>
            <a:r>
              <a:rPr lang="en-US" sz="2000" b="1" dirty="0" err="1">
                <a:latin typeface="Times New Roman" panose="02020603050405020304" pitchFamily="18" charset="0"/>
                <a:cs typeface="Times New Roman" panose="02020603050405020304" pitchFamily="18" charset="0"/>
              </a:rPr>
              <a:t>SimpleBean.mf</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SimpleBean.class</a:t>
            </a:r>
            <a:endParaRPr lang="en-US" sz="2000" b="1"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DBE4CAEA-970B-44CA-93A5-3E925C9991A7}"/>
              </a:ext>
            </a:extLst>
          </p:cNvPr>
          <p:cNvSpPr txBox="1"/>
          <p:nvPr/>
        </p:nvSpPr>
        <p:spPr>
          <a:xfrm>
            <a:off x="796786" y="5609953"/>
            <a:ext cx="5951883"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This will create a jar file:SimpleBean.jar</a:t>
            </a:r>
            <a:endParaRPr lang="en-IN" sz="2000" dirty="0"/>
          </a:p>
        </p:txBody>
      </p:sp>
    </p:spTree>
    <p:extLst>
      <p:ext uri="{BB962C8B-B14F-4D97-AF65-F5344CB8AC3E}">
        <p14:creationId xmlns:p14="http://schemas.microsoft.com/office/powerpoint/2010/main" val="284489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98AC0-D5A4-479B-9D77-63063CBC5BB5}"/>
              </a:ext>
            </a:extLst>
          </p:cNvPr>
          <p:cNvSpPr>
            <a:spLocks noGrp="1"/>
          </p:cNvSpPr>
          <p:nvPr>
            <p:ph type="title"/>
          </p:nvPr>
        </p:nvSpPr>
        <p:spPr>
          <a:xfrm>
            <a:off x="838200" y="365125"/>
            <a:ext cx="10515600" cy="454771"/>
          </a:xfrm>
        </p:spPr>
        <p:txBody>
          <a:bodyPr>
            <a:normAutofit fontScale="90000"/>
          </a:bodyPr>
          <a:lstStyle/>
          <a:p>
            <a:endParaRPr lang="en-IN" sz="4000" dirty="0"/>
          </a:p>
        </p:txBody>
      </p:sp>
      <p:sp>
        <p:nvSpPr>
          <p:cNvPr id="3" name="Content Placeholder 2">
            <a:extLst>
              <a:ext uri="{FF2B5EF4-FFF2-40B4-BE49-F238E27FC236}">
                <a16:creationId xmlns:a16="http://schemas.microsoft.com/office/drawing/2014/main" id="{CC8E30A9-C88D-43E4-A819-23527CD2DE51}"/>
              </a:ext>
            </a:extLst>
          </p:cNvPr>
          <p:cNvSpPr>
            <a:spLocks noGrp="1"/>
          </p:cNvSpPr>
          <p:nvPr>
            <p:ph idx="1"/>
          </p:nvPr>
        </p:nvSpPr>
        <p:spPr>
          <a:xfrm>
            <a:off x="838199" y="983965"/>
            <a:ext cx="10081591" cy="1237364"/>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Copy this file in the jars directory under the BDK folder and start the Bean Box</a:t>
            </a:r>
            <a:r>
              <a:rPr lang="en-US" sz="2000" dirty="0">
                <a:latin typeface="Times New Roman" panose="02020603050405020304" pitchFamily="18" charset="0"/>
                <a:cs typeface="Times New Roman" panose="02020603050405020304" pitchFamily="18" charset="0"/>
              </a:rPr>
              <a:t>.</a:t>
            </a:r>
          </a:p>
          <a:p>
            <a:pPr marL="457200" indent="-457200">
              <a:buFont typeface="+mj-lt"/>
              <a:buAutoNum type="arabicPeriod" startAt="5"/>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startAt="5"/>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IN" sz="2000" dirty="0"/>
          </a:p>
        </p:txBody>
      </p:sp>
      <p:pic>
        <p:nvPicPr>
          <p:cNvPr id="40" name="Picture 4">
            <a:hlinkClick r:id="rId2"/>
            <a:extLst>
              <a:ext uri="{FF2B5EF4-FFF2-40B4-BE49-F238E27FC236}">
                <a16:creationId xmlns:a16="http://schemas.microsoft.com/office/drawing/2014/main" id="{8B7601C2-883D-466B-AF7F-DD5EBA645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089" y="2448346"/>
            <a:ext cx="10515600" cy="2503069"/>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1AA72236-A3CB-43E7-9BDC-44BEFF11E7E0}"/>
              </a:ext>
            </a:extLst>
          </p:cNvPr>
          <p:cNvSpPr txBox="1"/>
          <p:nvPr/>
        </p:nvSpPr>
        <p:spPr>
          <a:xfrm>
            <a:off x="1128089" y="5102241"/>
            <a:ext cx="5657025" cy="369332"/>
          </a:xfrm>
          <a:prstGeom prst="rect">
            <a:avLst/>
          </a:prstGeom>
          <a:noFill/>
        </p:spPr>
        <p:txBody>
          <a:bodyPr wrap="square">
            <a:spAutoFit/>
          </a:bodyPr>
          <a:lstStyle/>
          <a:p>
            <a:r>
              <a:rPr lang="en-US" sz="1800" b="1" i="0" kern="1200" dirty="0">
                <a:solidFill>
                  <a:schemeClr val="tx1"/>
                </a:solidFill>
                <a:effectLst/>
                <a:latin typeface="Times New Roman" panose="02020603050405020304" pitchFamily="18" charset="0"/>
                <a:cs typeface="Times New Roman" panose="02020603050405020304" pitchFamily="18" charset="0"/>
              </a:rPr>
              <a:t>Diagram 25.9 Type run in the command prompt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355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FDFD-4C29-4959-9EC5-DD4096274D27}"/>
              </a:ext>
            </a:extLst>
          </p:cNvPr>
          <p:cNvSpPr>
            <a:spLocks noGrp="1"/>
          </p:cNvSpPr>
          <p:nvPr>
            <p:ph type="title"/>
          </p:nvPr>
        </p:nvSpPr>
        <p:spPr>
          <a:xfrm>
            <a:off x="838200" y="365125"/>
            <a:ext cx="10515600" cy="430005"/>
          </a:xfrm>
        </p:spPr>
        <p:txBody>
          <a:bodyPr>
            <a:normAutofit fontScale="90000"/>
          </a:bodyPr>
          <a:lstStyle/>
          <a:p>
            <a:endParaRPr lang="en-IN" dirty="0"/>
          </a:p>
        </p:txBody>
      </p:sp>
      <p:pic>
        <p:nvPicPr>
          <p:cNvPr id="4" name="Picture 4">
            <a:extLst>
              <a:ext uri="{FF2B5EF4-FFF2-40B4-BE49-F238E27FC236}">
                <a16:creationId xmlns:a16="http://schemas.microsoft.com/office/drawing/2014/main" id="{01A5FFF0-ED5F-448A-A576-61F001F3B4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10205"/>
          <a:stretch/>
        </p:blipFill>
        <p:spPr bwMode="auto">
          <a:xfrm>
            <a:off x="1099929" y="2006556"/>
            <a:ext cx="6559827" cy="38641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F7B4F6C-8939-4A92-B42E-363487CD14F7}"/>
              </a:ext>
            </a:extLst>
          </p:cNvPr>
          <p:cNvSpPr txBox="1"/>
          <p:nvPr/>
        </p:nvSpPr>
        <p:spPr>
          <a:xfrm>
            <a:off x="679173" y="1200788"/>
            <a:ext cx="9674087" cy="400110"/>
          </a:xfrm>
          <a:prstGeom prst="rect">
            <a:avLst/>
          </a:prstGeom>
          <a:noFill/>
        </p:spPr>
        <p:txBody>
          <a:bodyPr wrap="square">
            <a:spAutoFit/>
          </a:bodyPr>
          <a:lstStyle/>
          <a:p>
            <a:pPr marL="457200" indent="-457200">
              <a:buFont typeface="+mj-lt"/>
              <a:buAutoNum type="arabicPeriod" startAt="6"/>
            </a:pPr>
            <a:r>
              <a:rPr lang="en-US" sz="2000" b="1" dirty="0">
                <a:latin typeface="Times New Roman" panose="02020603050405020304" pitchFamily="18" charset="0"/>
                <a:cs typeface="Times New Roman" panose="02020603050405020304" pitchFamily="18" charset="0"/>
              </a:rPr>
              <a:t>The ToolBox of the Bean Box now displays the bean created underline.</a:t>
            </a:r>
          </a:p>
        </p:txBody>
      </p:sp>
      <p:sp>
        <p:nvSpPr>
          <p:cNvPr id="10" name="Content Placeholder 4">
            <a:extLst>
              <a:ext uri="{FF2B5EF4-FFF2-40B4-BE49-F238E27FC236}">
                <a16:creationId xmlns:a16="http://schemas.microsoft.com/office/drawing/2014/main" id="{D93F3A60-6AF4-4E21-AB5D-6131505013C6}"/>
              </a:ext>
            </a:extLst>
          </p:cNvPr>
          <p:cNvSpPr txBox="1">
            <a:spLocks noGrp="1"/>
          </p:cNvSpPr>
          <p:nvPr>
            <p:ph idx="1"/>
          </p:nvPr>
        </p:nvSpPr>
        <p:spPr>
          <a:xfrm>
            <a:off x="1099929" y="6076720"/>
            <a:ext cx="10515600" cy="341632"/>
          </a:xfrm>
          <a:prstGeom prst="rect">
            <a:avLst/>
          </a:prstGeom>
          <a:noFill/>
        </p:spPr>
        <p:txBody>
          <a:bodyPr wrap="square">
            <a:spAutoFit/>
          </a:bodyPr>
          <a:lstStyle/>
          <a:p>
            <a:pPr marL="0" indent="0">
              <a:buNone/>
            </a:pPr>
            <a:r>
              <a:rPr lang="en-US" sz="1800" b="1" i="0" dirty="0">
                <a:solidFill>
                  <a:srgbClr val="222222"/>
                </a:solidFill>
                <a:effectLst/>
                <a:latin typeface="Times New Roman" panose="02020603050405020304" pitchFamily="18" charset="0"/>
              </a:rPr>
              <a:t>Diagram 25.10 The SimpleBean can be dragged and dropped in the BeanBox</a:t>
            </a:r>
            <a:endParaRPr lang="en-IN" sz="1800" dirty="0"/>
          </a:p>
        </p:txBody>
      </p:sp>
    </p:spTree>
    <p:extLst>
      <p:ext uri="{BB962C8B-B14F-4D97-AF65-F5344CB8AC3E}">
        <p14:creationId xmlns:p14="http://schemas.microsoft.com/office/powerpoint/2010/main" val="2594465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DC73-79B3-40BD-98AE-9C1BF12E1CFF}"/>
              </a:ext>
            </a:extLst>
          </p:cNvPr>
          <p:cNvSpPr>
            <a:spLocks noGrp="1"/>
          </p:cNvSpPr>
          <p:nvPr>
            <p:ph type="title"/>
          </p:nvPr>
        </p:nvSpPr>
        <p:spPr>
          <a:xfrm>
            <a:off x="838200" y="365125"/>
            <a:ext cx="10515600" cy="6194701"/>
          </a:xfrm>
        </p:spPr>
        <p:txBody>
          <a:bodyPr>
            <a:normAutofit/>
          </a:bodyPr>
          <a:lstStyle/>
          <a:p>
            <a:pPr algn="ctr"/>
            <a:r>
              <a:rPr lang="en-US" sz="4000" b="1" dirty="0">
                <a:latin typeface="Times New Roman" panose="02020603050405020304" pitchFamily="18" charset="0"/>
                <a:cs typeface="Times New Roman" panose="02020603050405020304" pitchFamily="18" charset="0"/>
              </a:rPr>
              <a:t>JAVA SERVLET</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001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46E4D-50CF-4902-AA89-5E0F5A2F4827}"/>
              </a:ext>
            </a:extLst>
          </p:cNvPr>
          <p:cNvSpPr>
            <a:spLocks noGrp="1"/>
          </p:cNvSpPr>
          <p:nvPr>
            <p:ph type="title"/>
          </p:nvPr>
        </p:nvSpPr>
        <p:spPr>
          <a:xfrm>
            <a:off x="838200" y="365126"/>
            <a:ext cx="10515600" cy="1142448"/>
          </a:xfrm>
        </p:spPr>
        <p:txBody>
          <a:bodyPr>
            <a:normAutofit/>
          </a:bodyPr>
          <a:lstStyle/>
          <a:p>
            <a:r>
              <a:rPr lang="en-US" sz="4000" b="1" dirty="0">
                <a:latin typeface="Times New Roman" panose="02020603050405020304" pitchFamily="18" charset="0"/>
                <a:cs typeface="Times New Roman" panose="02020603050405020304" pitchFamily="18" charset="0"/>
              </a:rPr>
              <a:t>JAVA SERVLET</a:t>
            </a:r>
            <a:endParaRPr lang="en-IN" sz="4000" dirty="0"/>
          </a:p>
        </p:txBody>
      </p:sp>
      <p:sp>
        <p:nvSpPr>
          <p:cNvPr id="3" name="Content Placeholder 2">
            <a:extLst>
              <a:ext uri="{FF2B5EF4-FFF2-40B4-BE49-F238E27FC236}">
                <a16:creationId xmlns:a16="http://schemas.microsoft.com/office/drawing/2014/main" id="{C6729530-C66A-49EA-AB6F-6E0474C661F7}"/>
              </a:ext>
            </a:extLst>
          </p:cNvPr>
          <p:cNvSpPr>
            <a:spLocks noGrp="1"/>
          </p:cNvSpPr>
          <p:nvPr>
            <p:ph idx="1"/>
          </p:nvPr>
        </p:nvSpPr>
        <p:spPr>
          <a:xfrm>
            <a:off x="838200" y="1507573"/>
            <a:ext cx="10515600" cy="4351338"/>
          </a:xfrm>
        </p:spPr>
        <p:txBody>
          <a:bodyPr>
            <a:normAutofit/>
          </a:bodyPr>
          <a:lstStyle/>
          <a:p>
            <a:pPr marL="0" indent="0" algn="just">
              <a:buNone/>
            </a:pPr>
            <a:endParaRPr lang="en-US" sz="2000" b="0" i="0" dirty="0">
              <a:effectLst/>
              <a:latin typeface="Times New Roman" panose="02020603050405020304" pitchFamily="18" charset="0"/>
              <a:cs typeface="Times New Roman" panose="02020603050405020304" pitchFamily="18" charset="0"/>
            </a:endParaRPr>
          </a:p>
          <a:p>
            <a:pPr marL="0" indent="0" algn="just">
              <a:buNone/>
            </a:pPr>
            <a:r>
              <a:rPr lang="en-US" sz="2000" i="0" dirty="0">
                <a:effectLst/>
                <a:latin typeface="Times New Roman" panose="02020603050405020304" pitchFamily="18" charset="0"/>
                <a:cs typeface="Times New Roman" panose="02020603050405020304" pitchFamily="18" charset="0"/>
              </a:rPr>
              <a:t>Servlets are the Java programs that runs on the Java-enabled web server or application server. They are used to handle the request obtained from the web server, process the request, produce the response, then send response back to the web server.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9450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08E0-68AC-4C29-A187-4ADD0EEFF1F4}"/>
              </a:ext>
            </a:extLst>
          </p:cNvPr>
          <p:cNvSpPr>
            <a:spLocks noGrp="1"/>
          </p:cNvSpPr>
          <p:nvPr>
            <p:ph type="title"/>
          </p:nvPr>
        </p:nvSpPr>
        <p:spPr/>
        <p:txBody>
          <a:bodyPr>
            <a:normAutofit/>
          </a:bodyPr>
          <a:lstStyle/>
          <a:p>
            <a:r>
              <a:rPr lang="en-US" sz="4000" b="1" i="0" dirty="0">
                <a:effectLst/>
                <a:latin typeface="Times New Roman" panose="02020603050405020304" pitchFamily="18" charset="0"/>
                <a:cs typeface="Times New Roman" panose="02020603050405020304" pitchFamily="18" charset="0"/>
              </a:rPr>
              <a:t>Execution of Servlets </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EE293A-9271-4F1E-A5DC-8A8136F67832}"/>
              </a:ext>
            </a:extLst>
          </p:cNvPr>
          <p:cNvSpPr>
            <a:spLocks noGrp="1"/>
          </p:cNvSpPr>
          <p:nvPr>
            <p:ph idx="1"/>
          </p:nvPr>
        </p:nvSpPr>
        <p:spPr>
          <a:xfrm>
            <a:off x="838200" y="1605584"/>
            <a:ext cx="10515600" cy="5100015"/>
          </a:xfrm>
        </p:spPr>
        <p:txBody>
          <a:bodyPr>
            <a:normAutofit fontScale="92500" lnSpcReduction="10000"/>
          </a:bodyPr>
          <a:lstStyle/>
          <a:p>
            <a:pPr marL="0" indent="0" algn="just" fontAlgn="base">
              <a:buNone/>
            </a:pPr>
            <a:r>
              <a:rPr lang="en-US" sz="2200" i="0" dirty="0">
                <a:effectLst/>
                <a:latin typeface="Times New Roman" panose="02020603050405020304" pitchFamily="18" charset="0"/>
                <a:cs typeface="Times New Roman" panose="02020603050405020304" pitchFamily="18" charset="0"/>
              </a:rPr>
              <a:t>Execution of Servlets involves six basic steps:</a:t>
            </a:r>
          </a:p>
          <a:p>
            <a:pPr marL="0" indent="0" algn="just" fontAlgn="base">
              <a:buNone/>
            </a:pPr>
            <a:endParaRPr lang="en-US" sz="2200" i="0" dirty="0">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2200" i="0" dirty="0">
                <a:effectLst/>
                <a:latin typeface="Times New Roman" panose="02020603050405020304" pitchFamily="18" charset="0"/>
                <a:cs typeface="Times New Roman" panose="02020603050405020304" pitchFamily="18" charset="0"/>
              </a:rPr>
              <a:t>The clients send the request to the web server.</a:t>
            </a:r>
          </a:p>
          <a:p>
            <a:pPr algn="just" fontAlgn="base">
              <a:buFont typeface="+mj-lt"/>
              <a:buAutoNum type="arabicPeriod"/>
            </a:pPr>
            <a:endParaRPr lang="en-US" sz="2200" i="0" dirty="0">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2200" i="0" dirty="0">
                <a:effectLst/>
                <a:latin typeface="Times New Roman" panose="02020603050405020304" pitchFamily="18" charset="0"/>
                <a:cs typeface="Times New Roman" panose="02020603050405020304" pitchFamily="18" charset="0"/>
              </a:rPr>
              <a:t>The web server receives the request.</a:t>
            </a:r>
          </a:p>
          <a:p>
            <a:pPr algn="just" fontAlgn="base">
              <a:buFont typeface="+mj-lt"/>
              <a:buAutoNum type="arabicPeriod"/>
            </a:pPr>
            <a:endParaRPr lang="en-US" sz="2200" i="0" dirty="0">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2200" i="0" dirty="0">
                <a:effectLst/>
                <a:latin typeface="Times New Roman" panose="02020603050405020304" pitchFamily="18" charset="0"/>
                <a:cs typeface="Times New Roman" panose="02020603050405020304" pitchFamily="18" charset="0"/>
              </a:rPr>
              <a:t>The web server passes the request to the corresponding servlet.</a:t>
            </a:r>
          </a:p>
          <a:p>
            <a:pPr algn="just" fontAlgn="base">
              <a:buFont typeface="+mj-lt"/>
              <a:buAutoNum type="arabicPeriod"/>
            </a:pPr>
            <a:endParaRPr lang="en-US" sz="2200" i="0" dirty="0">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2200" i="0" dirty="0">
                <a:effectLst/>
                <a:latin typeface="Times New Roman" panose="02020603050405020304" pitchFamily="18" charset="0"/>
                <a:cs typeface="Times New Roman" panose="02020603050405020304" pitchFamily="18" charset="0"/>
              </a:rPr>
              <a:t>The servlet processes the request and generates the response in the form of output.</a:t>
            </a:r>
          </a:p>
          <a:p>
            <a:pPr algn="just" fontAlgn="base">
              <a:buFont typeface="+mj-lt"/>
              <a:buAutoNum type="arabicPeriod"/>
            </a:pPr>
            <a:endParaRPr lang="en-US" sz="2200" i="0" dirty="0">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2200" i="0" dirty="0">
                <a:effectLst/>
                <a:latin typeface="Times New Roman" panose="02020603050405020304" pitchFamily="18" charset="0"/>
                <a:cs typeface="Times New Roman" panose="02020603050405020304" pitchFamily="18" charset="0"/>
              </a:rPr>
              <a:t>The servlet sends the response back to the web server.</a:t>
            </a:r>
          </a:p>
          <a:p>
            <a:pPr algn="just" fontAlgn="base">
              <a:buFont typeface="+mj-lt"/>
              <a:buAutoNum type="arabicPeriod"/>
            </a:pPr>
            <a:endParaRPr lang="en-US" sz="2200" i="0" dirty="0">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2200" i="0" dirty="0">
                <a:effectLst/>
                <a:latin typeface="Times New Roman" panose="02020603050405020304" pitchFamily="18" charset="0"/>
                <a:cs typeface="Times New Roman" panose="02020603050405020304" pitchFamily="18" charset="0"/>
              </a:rPr>
              <a:t>The web server sends the response back to the client and the client browser displays it on the screen.</a:t>
            </a:r>
          </a:p>
          <a:p>
            <a:endParaRPr lang="en-IN" dirty="0"/>
          </a:p>
        </p:txBody>
      </p:sp>
    </p:spTree>
    <p:extLst>
      <p:ext uri="{BB962C8B-B14F-4D97-AF65-F5344CB8AC3E}">
        <p14:creationId xmlns:p14="http://schemas.microsoft.com/office/powerpoint/2010/main" val="2642519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BD4A-D5D0-4F89-9DC0-C5600010B7EF}"/>
              </a:ext>
            </a:extLst>
          </p:cNvPr>
          <p:cNvSpPr>
            <a:spLocks noGrp="1"/>
          </p:cNvSpPr>
          <p:nvPr>
            <p:ph type="title"/>
          </p:nvPr>
        </p:nvSpPr>
        <p:spPr/>
        <p:txBody>
          <a:bodyPr/>
          <a:lstStyle/>
          <a:p>
            <a:r>
              <a:rPr lang="en-US" sz="4000" b="1" i="0" dirty="0">
                <a:effectLst/>
                <a:latin typeface="Times New Roman" panose="02020603050405020304" pitchFamily="18" charset="0"/>
                <a:cs typeface="Times New Roman" panose="02020603050405020304" pitchFamily="18" charset="0"/>
              </a:rPr>
              <a:t>Life Cycle of a Servlet</a:t>
            </a:r>
            <a:br>
              <a:rPr lang="en-US" b="0" i="0" dirty="0">
                <a:effectLst/>
                <a:latin typeface="var(--font-sofia)"/>
              </a:rPr>
            </a:br>
            <a:endParaRPr lang="en-IN" dirty="0"/>
          </a:p>
        </p:txBody>
      </p:sp>
      <p:sp>
        <p:nvSpPr>
          <p:cNvPr id="3" name="Content Placeholder 2">
            <a:extLst>
              <a:ext uri="{FF2B5EF4-FFF2-40B4-BE49-F238E27FC236}">
                <a16:creationId xmlns:a16="http://schemas.microsoft.com/office/drawing/2014/main" id="{1756608F-4D8A-4A22-A55E-0E00E7667940}"/>
              </a:ext>
            </a:extLst>
          </p:cNvPr>
          <p:cNvSpPr>
            <a:spLocks noGrp="1"/>
          </p:cNvSpPr>
          <p:nvPr>
            <p:ph idx="1"/>
          </p:nvPr>
        </p:nvSpPr>
        <p:spPr>
          <a:xfrm>
            <a:off x="838200" y="1253330"/>
            <a:ext cx="10515600" cy="5465521"/>
          </a:xfrm>
        </p:spPr>
        <p:txBody>
          <a:bodyPr>
            <a:normAutofit/>
          </a:bodyPr>
          <a:lstStyle/>
          <a:p>
            <a:pPr marL="0" indent="0" algn="just" fontAlgn="base">
              <a:buNone/>
            </a:pPr>
            <a:r>
              <a:rPr lang="en-US" sz="2000" i="0" dirty="0">
                <a:effectLst/>
                <a:latin typeface="Times New Roman" panose="02020603050405020304" pitchFamily="18" charset="0"/>
                <a:cs typeface="Times New Roman" panose="02020603050405020304" pitchFamily="18" charset="0"/>
              </a:rPr>
              <a:t>Stages of the Servlet Life Cycle: The Servlet life cycle mainly goes through three stages</a:t>
            </a:r>
          </a:p>
          <a:p>
            <a:pPr marL="0" indent="0" algn="just" fontAlgn="base">
              <a:buNone/>
            </a:pPr>
            <a:endParaRPr lang="en-US" sz="2000" i="0" dirty="0">
              <a:effectLst/>
              <a:latin typeface="Times New Roman" panose="02020603050405020304" pitchFamily="18" charset="0"/>
              <a:cs typeface="Times New Roman" panose="02020603050405020304" pitchFamily="18" charset="0"/>
            </a:endParaRPr>
          </a:p>
          <a:p>
            <a:pPr marL="457200" indent="-457200" algn="just" fontAlgn="base">
              <a:buFont typeface="+mj-lt"/>
              <a:buAutoNum type="arabicPeriod"/>
            </a:pPr>
            <a:r>
              <a:rPr lang="en-US" sz="2000" i="0" dirty="0">
                <a:effectLst/>
                <a:latin typeface="Times New Roman" panose="02020603050405020304" pitchFamily="18" charset="0"/>
                <a:cs typeface="Times New Roman" panose="02020603050405020304" pitchFamily="18" charset="0"/>
              </a:rPr>
              <a:t>Initializing the Servlet.</a:t>
            </a:r>
          </a:p>
          <a:p>
            <a:pPr marL="457200" indent="-457200" algn="just" fontAlgn="base">
              <a:buFont typeface="+mj-lt"/>
              <a:buAutoNum type="arabicPeriod"/>
            </a:pPr>
            <a:r>
              <a:rPr lang="en-US" sz="2000" i="0" dirty="0">
                <a:effectLst/>
                <a:latin typeface="Times New Roman" panose="02020603050405020304" pitchFamily="18" charset="0"/>
                <a:cs typeface="Times New Roman" panose="02020603050405020304" pitchFamily="18" charset="0"/>
              </a:rPr>
              <a:t>Request handling.</a:t>
            </a:r>
          </a:p>
          <a:p>
            <a:pPr marL="457200" indent="-457200" algn="just" fontAlgn="base">
              <a:buFont typeface="+mj-lt"/>
              <a:buAutoNum type="arabicPeriod"/>
            </a:pPr>
            <a:r>
              <a:rPr lang="en-US" sz="2000" i="0" dirty="0">
                <a:effectLst/>
                <a:latin typeface="Times New Roman" panose="02020603050405020304" pitchFamily="18" charset="0"/>
                <a:cs typeface="Times New Roman" panose="02020603050405020304" pitchFamily="18" charset="0"/>
              </a:rPr>
              <a:t>Destroying the Servlet.</a:t>
            </a:r>
          </a:p>
          <a:p>
            <a:pPr marL="457200" indent="-457200" algn="just" fontAlgn="base">
              <a:buFont typeface="+mj-lt"/>
              <a:buAutoNum type="arabicPeriod"/>
            </a:pPr>
            <a:endParaRPr lang="en-US" sz="2000" i="0" dirty="0">
              <a:effectLst/>
              <a:latin typeface="Times New Roman" panose="02020603050405020304" pitchFamily="18" charset="0"/>
              <a:cs typeface="Times New Roman" panose="02020603050405020304" pitchFamily="18" charset="0"/>
            </a:endParaRPr>
          </a:p>
          <a:p>
            <a:pPr algn="just"/>
            <a:r>
              <a:rPr lang="en-US" sz="2000" dirty="0">
                <a:effectLst/>
                <a:latin typeface="Times New Roman" panose="02020603050405020304" pitchFamily="18" charset="0"/>
                <a:cs typeface="Times New Roman" panose="02020603050405020304" pitchFamily="18" charset="0"/>
              </a:rPr>
              <a:t>It initializes the servlet by calling the init() method  . </a:t>
            </a:r>
          </a:p>
          <a:p>
            <a:pPr algn="just"/>
            <a:endParaRPr lang="en-US" sz="2000" dirty="0">
              <a:effectLst/>
              <a:latin typeface="Times New Roman" panose="02020603050405020304" pitchFamily="18" charset="0"/>
              <a:cs typeface="Times New Roman" panose="02020603050405020304" pitchFamily="18" charset="0"/>
            </a:endParaRPr>
          </a:p>
          <a:p>
            <a:pPr algn="just"/>
            <a:r>
              <a:rPr lang="en-US" sz="2000" dirty="0">
                <a:effectLst/>
                <a:latin typeface="Times New Roman" panose="02020603050405020304" pitchFamily="18" charset="0"/>
                <a:cs typeface="Times New Roman" panose="02020603050405020304" pitchFamily="18" charset="0"/>
              </a:rPr>
              <a:t>The client’s request is processed by the Servlet using service() method. </a:t>
            </a:r>
          </a:p>
          <a:p>
            <a:pPr algn="just"/>
            <a:endParaRPr lang="en-US" sz="2000" dirty="0">
              <a:effectLst/>
              <a:latin typeface="Times New Roman" panose="02020603050405020304" pitchFamily="18" charset="0"/>
              <a:cs typeface="Times New Roman" panose="02020603050405020304" pitchFamily="18" charset="0"/>
            </a:endParaRPr>
          </a:p>
          <a:p>
            <a:pPr algn="just"/>
            <a:r>
              <a:rPr lang="en-US" sz="2000" dirty="0">
                <a:effectLst/>
                <a:latin typeface="Times New Roman" panose="02020603050405020304" pitchFamily="18" charset="0"/>
                <a:cs typeface="Times New Roman" panose="02020603050405020304" pitchFamily="18" charset="0"/>
              </a:rPr>
              <a:t>Servlet is terminated by calling destroy() method.</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86616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F73CD-FB59-4A4F-A621-F246280B5E09}"/>
              </a:ext>
            </a:extLst>
          </p:cNvPr>
          <p:cNvSpPr>
            <a:spLocks noGrp="1"/>
          </p:cNvSpPr>
          <p:nvPr>
            <p:ph type="title"/>
          </p:nvPr>
        </p:nvSpPr>
        <p:spPr>
          <a:xfrm>
            <a:off x="838200" y="365126"/>
            <a:ext cx="10515600" cy="293446"/>
          </a:xfrm>
        </p:spPr>
        <p:txBody>
          <a:bodyPr>
            <a:normAutofit fontScale="90000"/>
          </a:bodyPr>
          <a:lstStyle/>
          <a:p>
            <a:br>
              <a:rPr lang="en-US" sz="4000" b="1" i="0" dirty="0">
                <a:effectLst/>
                <a:latin typeface="Times New Roman" panose="02020603050405020304" pitchFamily="18" charset="0"/>
                <a:cs typeface="Times New Roman" panose="02020603050405020304" pitchFamily="18" charset="0"/>
              </a:rPr>
            </a:br>
            <a:r>
              <a:rPr lang="en-US" sz="4000" b="1" i="0" dirty="0">
                <a:effectLst/>
                <a:latin typeface="Times New Roman" panose="02020603050405020304" pitchFamily="18" charset="0"/>
                <a:cs typeface="Times New Roman" panose="02020603050405020304" pitchFamily="18" charset="0"/>
              </a:rPr>
              <a:t>Generic Servlet</a:t>
            </a:r>
            <a:br>
              <a:rPr lang="en-US" b="0" i="0" dirty="0">
                <a:solidFill>
                  <a:srgbClr val="000000"/>
                </a:solidFill>
                <a:effectLst/>
                <a:latin typeface="Oswald"/>
              </a:rPr>
            </a:br>
            <a:endParaRPr lang="en-IN" dirty="0"/>
          </a:p>
        </p:txBody>
      </p:sp>
      <p:sp>
        <p:nvSpPr>
          <p:cNvPr id="3" name="Content Placeholder 2">
            <a:extLst>
              <a:ext uri="{FF2B5EF4-FFF2-40B4-BE49-F238E27FC236}">
                <a16:creationId xmlns:a16="http://schemas.microsoft.com/office/drawing/2014/main" id="{49FDA5C4-B04C-4B17-8582-24569118BE3A}"/>
              </a:ext>
            </a:extLst>
          </p:cNvPr>
          <p:cNvSpPr>
            <a:spLocks noGrp="1"/>
          </p:cNvSpPr>
          <p:nvPr>
            <p:ph idx="1"/>
          </p:nvPr>
        </p:nvSpPr>
        <p:spPr>
          <a:xfrm>
            <a:off x="665921" y="1027906"/>
            <a:ext cx="11115261" cy="5171523"/>
          </a:xfrm>
        </p:spPr>
        <p:txBody>
          <a:bodyPr>
            <a:normAutofit/>
          </a:bodyPr>
          <a:lstStyle/>
          <a:p>
            <a:pPr marL="0" indent="0" algn="just">
              <a:buNone/>
            </a:pPr>
            <a:r>
              <a:rPr lang="en-US" sz="2000" dirty="0">
                <a:effectLst/>
                <a:latin typeface="Times New Roman" panose="02020603050405020304" pitchFamily="18" charset="0"/>
                <a:cs typeface="Times New Roman" panose="02020603050405020304" pitchFamily="18" charset="0"/>
              </a:rPr>
              <a:t>GenericServlet </a:t>
            </a:r>
            <a:r>
              <a:rPr lang="en-US" sz="2000" dirty="0">
                <a:latin typeface="Times New Roman" panose="02020603050405020304" pitchFamily="18" charset="0"/>
                <a:cs typeface="Times New Roman" panose="02020603050405020304" pitchFamily="18" charset="0"/>
              </a:rPr>
              <a:t> is an abstract class defined in the Servlet API.</a:t>
            </a:r>
          </a:p>
          <a:p>
            <a:endParaRPr lang="en-IN" sz="2000" i="0" dirty="0">
              <a:effectLst/>
              <a:latin typeface="Times New Roman" panose="02020603050405020304" pitchFamily="18" charset="0"/>
              <a:cs typeface="Times New Roman" panose="02020603050405020304" pitchFamily="18" charset="0"/>
            </a:endParaRPr>
          </a:p>
          <a:p>
            <a:r>
              <a:rPr lang="en-IN" sz="2000" i="0" dirty="0">
                <a:effectLst/>
                <a:latin typeface="Times New Roman" panose="02020603050405020304" pitchFamily="18" charset="0"/>
                <a:cs typeface="Times New Roman" panose="02020603050405020304" pitchFamily="18" charset="0"/>
              </a:rPr>
              <a:t>Methods of GenericServlet class</a:t>
            </a:r>
            <a:br>
              <a:rPr lang="en-IN" sz="2000" i="0" dirty="0">
                <a:solidFill>
                  <a:srgbClr val="444542"/>
                </a:solidFill>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p>
            <a:pPr algn="just"/>
            <a:r>
              <a:rPr lang="en-US" sz="2000" i="0" dirty="0">
                <a:effectLst/>
                <a:latin typeface="Times New Roman" panose="02020603050405020304" pitchFamily="18" charset="0"/>
                <a:cs typeface="Times New Roman" panose="02020603050405020304" pitchFamily="18" charset="0"/>
              </a:rPr>
              <a:t>public void init(</a:t>
            </a:r>
            <a:r>
              <a:rPr lang="en-US" sz="2000" i="0" dirty="0" err="1">
                <a:effectLst/>
                <a:latin typeface="Times New Roman" panose="02020603050405020304" pitchFamily="18" charset="0"/>
                <a:cs typeface="Times New Roman" panose="02020603050405020304" pitchFamily="18" charset="0"/>
              </a:rPr>
              <a:t>ServletConfig</a:t>
            </a:r>
            <a:r>
              <a:rPr lang="en-US" sz="2000" i="0" dirty="0">
                <a:effectLst/>
                <a:latin typeface="Times New Roman" panose="02020603050405020304" pitchFamily="18" charset="0"/>
                <a:cs typeface="Times New Roman" panose="02020603050405020304" pitchFamily="18" charset="0"/>
              </a:rPr>
              <a:t> config</a:t>
            </a:r>
          </a:p>
          <a:p>
            <a:pPr algn="just"/>
            <a:r>
              <a:rPr lang="en-US" sz="2000" i="0" dirty="0">
                <a:effectLst/>
                <a:latin typeface="Times New Roman" panose="02020603050405020304" pitchFamily="18" charset="0"/>
                <a:cs typeface="Times New Roman" panose="02020603050405020304" pitchFamily="18" charset="0"/>
              </a:rPr>
              <a:t>public abstract void service(ServletRequest request, </a:t>
            </a:r>
            <a:r>
              <a:rPr lang="en-US" sz="2000" i="0" dirty="0" err="1">
                <a:effectLst/>
                <a:latin typeface="Times New Roman" panose="02020603050405020304" pitchFamily="18" charset="0"/>
                <a:cs typeface="Times New Roman" panose="02020603050405020304" pitchFamily="18" charset="0"/>
              </a:rPr>
              <a:t>ServletResponse</a:t>
            </a:r>
            <a:r>
              <a:rPr lang="en-US" sz="2000" i="0" dirty="0">
                <a:effectLst/>
                <a:latin typeface="Times New Roman" panose="02020603050405020304" pitchFamily="18" charset="0"/>
                <a:cs typeface="Times New Roman" panose="02020603050405020304" pitchFamily="18" charset="0"/>
              </a:rPr>
              <a:t> response)</a:t>
            </a:r>
          </a:p>
          <a:p>
            <a:pPr algn="just"/>
            <a:r>
              <a:rPr lang="en-US" sz="2000" i="0" dirty="0">
                <a:effectLst/>
                <a:latin typeface="Times New Roman" panose="02020603050405020304" pitchFamily="18" charset="0"/>
                <a:cs typeface="Times New Roman" panose="02020603050405020304" pitchFamily="18" charset="0"/>
              </a:rPr>
              <a:t>public void destroy()</a:t>
            </a:r>
            <a:endParaRPr lang="en-IN" dirty="0"/>
          </a:p>
        </p:txBody>
      </p:sp>
    </p:spTree>
    <p:extLst>
      <p:ext uri="{BB962C8B-B14F-4D97-AF65-F5344CB8AC3E}">
        <p14:creationId xmlns:p14="http://schemas.microsoft.com/office/powerpoint/2010/main" val="1358461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368B-B489-403D-A1B9-A379D17BC50A}"/>
              </a:ext>
            </a:extLst>
          </p:cNvPr>
          <p:cNvSpPr>
            <a:spLocks noGrp="1"/>
          </p:cNvSpPr>
          <p:nvPr>
            <p:ph type="title"/>
          </p:nvPr>
        </p:nvSpPr>
        <p:spPr>
          <a:xfrm>
            <a:off x="838200" y="365126"/>
            <a:ext cx="10515600" cy="46976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9D843DD-D832-4AE1-83F6-59F7AC2CF155}"/>
              </a:ext>
            </a:extLst>
          </p:cNvPr>
          <p:cNvSpPr>
            <a:spLocks noGrp="1"/>
          </p:cNvSpPr>
          <p:nvPr>
            <p:ph idx="1"/>
          </p:nvPr>
        </p:nvSpPr>
        <p:spPr>
          <a:xfrm>
            <a:off x="838200" y="834888"/>
            <a:ext cx="10515600" cy="5883964"/>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import java.io.*;</a:t>
            </a:r>
          </a:p>
          <a:p>
            <a:pPr marL="0" indent="0" algn="just">
              <a:buNone/>
            </a:pPr>
            <a:r>
              <a:rPr lang="en-IN" sz="2000" dirty="0">
                <a:latin typeface="Times New Roman" panose="02020603050405020304" pitchFamily="18" charset="0"/>
                <a:cs typeface="Times New Roman" panose="02020603050405020304" pitchFamily="18" charset="0"/>
              </a:rPr>
              <a:t>import javax.servlet.*;</a:t>
            </a:r>
          </a:p>
          <a:p>
            <a:pPr marL="0" indent="0" algn="just">
              <a:buNone/>
            </a:pPr>
            <a:r>
              <a:rPr lang="en-IN" sz="2000" dirty="0">
                <a:latin typeface="Times New Roman" panose="02020603050405020304" pitchFamily="18" charset="0"/>
                <a:cs typeface="Times New Roman" panose="02020603050405020304" pitchFamily="18" charset="0"/>
              </a:rPr>
              <a:t>public class ExampleGeneric extends GenericServlet{</a:t>
            </a:r>
          </a:p>
          <a:p>
            <a:pPr marL="0" indent="0" algn="just">
              <a:buNone/>
            </a:pPr>
            <a:r>
              <a:rPr lang="en-IN" sz="2000" dirty="0">
                <a:latin typeface="Times New Roman" panose="02020603050405020304" pitchFamily="18" charset="0"/>
                <a:cs typeface="Times New Roman" panose="02020603050405020304" pitchFamily="18" charset="0"/>
              </a:rPr>
              <a:t> public void service(ServletRequest req,ServletResponse res)</a:t>
            </a:r>
          </a:p>
          <a:p>
            <a:pPr marL="0" indent="0" algn="just">
              <a:buNone/>
            </a:pPr>
            <a:r>
              <a:rPr lang="en-IN" sz="2000" dirty="0">
                <a:latin typeface="Times New Roman" panose="02020603050405020304" pitchFamily="18" charset="0"/>
                <a:cs typeface="Times New Roman" panose="02020603050405020304" pitchFamily="18" charset="0"/>
              </a:rPr>
              <a:t>throws IOException,ServletException{</a:t>
            </a:r>
          </a:p>
          <a:p>
            <a:pPr marL="0" indent="0" algn="just">
              <a:buNone/>
            </a:pPr>
            <a:r>
              <a:rPr lang="en-IN" sz="2000" dirty="0">
                <a:latin typeface="Times New Roman" panose="02020603050405020304" pitchFamily="18" charset="0"/>
                <a:cs typeface="Times New Roman" panose="02020603050405020304" pitchFamily="18" charset="0"/>
              </a:rPr>
              <a:t>res.setContentType("text/html");</a:t>
            </a:r>
          </a:p>
          <a:p>
            <a:pPr marL="0" indent="0" algn="just">
              <a:buNone/>
            </a:pPr>
            <a:r>
              <a:rPr lang="en-IN" sz="2000" dirty="0">
                <a:latin typeface="Times New Roman" panose="02020603050405020304" pitchFamily="18" charset="0"/>
                <a:cs typeface="Times New Roman" panose="02020603050405020304" pitchFamily="18" charset="0"/>
              </a:rPr>
              <a:t>PrintWriter pwriter=res.getWriter();</a:t>
            </a:r>
          </a:p>
          <a:p>
            <a:pPr marL="0" indent="0" algn="just">
              <a:buNone/>
            </a:pPr>
            <a:r>
              <a:rPr lang="en-IN" sz="2000" dirty="0">
                <a:latin typeface="Times New Roman" panose="02020603050405020304" pitchFamily="18" charset="0"/>
                <a:cs typeface="Times New Roman" panose="02020603050405020304" pitchFamily="18" charset="0"/>
              </a:rPr>
              <a:t> pwriter.print("&lt;html&gt;");</a:t>
            </a:r>
          </a:p>
          <a:p>
            <a:pPr marL="0" indent="0" algn="just">
              <a:buNone/>
            </a:pPr>
            <a:r>
              <a:rPr lang="en-IN" sz="2000" dirty="0">
                <a:latin typeface="Times New Roman" panose="02020603050405020304" pitchFamily="18" charset="0"/>
                <a:cs typeface="Times New Roman" panose="02020603050405020304" pitchFamily="18" charset="0"/>
              </a:rPr>
              <a:t> pwriter.print("&lt;body&gt;");</a:t>
            </a:r>
          </a:p>
          <a:p>
            <a:pPr marL="0" indent="0" algn="just">
              <a:buNone/>
            </a:pPr>
            <a:r>
              <a:rPr lang="en-IN" sz="2000" dirty="0">
                <a:latin typeface="Times New Roman" panose="02020603050405020304" pitchFamily="18" charset="0"/>
                <a:cs typeface="Times New Roman" panose="02020603050405020304" pitchFamily="18" charset="0"/>
              </a:rPr>
              <a:t> pwriter.print("&lt;h2&gt;Generic Servlet Example&lt;/h2&gt;");</a:t>
            </a:r>
          </a:p>
          <a:p>
            <a:pPr marL="0" indent="0" algn="just">
              <a:buNone/>
            </a:pPr>
            <a:r>
              <a:rPr lang="en-IN" sz="2000" dirty="0">
                <a:latin typeface="Times New Roman" panose="02020603050405020304" pitchFamily="18" charset="0"/>
                <a:cs typeface="Times New Roman" panose="02020603050405020304" pitchFamily="18" charset="0"/>
              </a:rPr>
              <a:t> pwriter.print("&lt;p&gt;Hello!&lt;/p&gt;");</a:t>
            </a:r>
          </a:p>
          <a:p>
            <a:pPr marL="0" indent="0" algn="just">
              <a:buNone/>
            </a:pPr>
            <a:r>
              <a:rPr lang="en-IN" sz="2000" dirty="0">
                <a:latin typeface="Times New Roman" panose="02020603050405020304" pitchFamily="18" charset="0"/>
                <a:cs typeface="Times New Roman" panose="02020603050405020304" pitchFamily="18" charset="0"/>
              </a:rPr>
              <a:t> pwriter.print("&lt;/body&gt;");</a:t>
            </a:r>
          </a:p>
          <a:p>
            <a:pPr marL="0" indent="0" algn="just">
              <a:buNone/>
            </a:pPr>
            <a:r>
              <a:rPr lang="en-IN" sz="2000" dirty="0">
                <a:latin typeface="Times New Roman" panose="02020603050405020304" pitchFamily="18" charset="0"/>
                <a:cs typeface="Times New Roman" panose="02020603050405020304" pitchFamily="18" charset="0"/>
              </a:rPr>
              <a:t>  pwriter.print("&lt;/html&gt;");</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008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9288D-32A9-43AE-99D6-8A0549124014}"/>
              </a:ext>
            </a:extLst>
          </p:cNvPr>
          <p:cNvSpPr>
            <a:spLocks noGrp="1"/>
          </p:cNvSpPr>
          <p:nvPr>
            <p:ph type="title"/>
          </p:nvPr>
        </p:nvSpPr>
        <p:spPr>
          <a:xfrm>
            <a:off x="410817" y="365125"/>
            <a:ext cx="10942983" cy="835799"/>
          </a:xfrm>
        </p:spPr>
        <p:txBody>
          <a:bodyPr/>
          <a:lstStyle/>
          <a:p>
            <a:r>
              <a:rPr lang="en-IN" sz="4400" b="1"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JFrame </a:t>
            </a:r>
            <a:endParaRPr lang="en-IN" sz="4000" b="1" dirty="0"/>
          </a:p>
        </p:txBody>
      </p:sp>
      <p:sp>
        <p:nvSpPr>
          <p:cNvPr id="3" name="Content Placeholder 2">
            <a:extLst>
              <a:ext uri="{FF2B5EF4-FFF2-40B4-BE49-F238E27FC236}">
                <a16:creationId xmlns:a16="http://schemas.microsoft.com/office/drawing/2014/main" id="{B9D7576D-5221-41D9-BD7D-F47F09E270A8}"/>
              </a:ext>
            </a:extLst>
          </p:cNvPr>
          <p:cNvSpPr>
            <a:spLocks noGrp="1"/>
          </p:cNvSpPr>
          <p:nvPr>
            <p:ph idx="1"/>
          </p:nvPr>
        </p:nvSpPr>
        <p:spPr>
          <a:xfrm>
            <a:off x="543339" y="1463515"/>
            <a:ext cx="11396870" cy="5029359"/>
          </a:xfrm>
        </p:spPr>
        <p:txBody>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JFrame works like the </a:t>
            </a:r>
            <a:r>
              <a:rPr lang="en-US" sz="2000" b="1" i="0" dirty="0">
                <a:solidFill>
                  <a:srgbClr val="000000"/>
                </a:solidFill>
                <a:effectLst/>
                <a:latin typeface="Times New Roman" panose="02020603050405020304" pitchFamily="18" charset="0"/>
                <a:cs typeface="Times New Roman" panose="02020603050405020304" pitchFamily="18" charset="0"/>
              </a:rPr>
              <a:t>main window where components like labels, buttons, textfields are added to create a GUI.</a:t>
            </a:r>
          </a:p>
          <a:p>
            <a:endParaRPr lang="en-IN" dirty="0"/>
          </a:p>
        </p:txBody>
      </p:sp>
      <p:graphicFrame>
        <p:nvGraphicFramePr>
          <p:cNvPr id="4" name="Table 3">
            <a:extLst>
              <a:ext uri="{FF2B5EF4-FFF2-40B4-BE49-F238E27FC236}">
                <a16:creationId xmlns:a16="http://schemas.microsoft.com/office/drawing/2014/main" id="{A6A0502A-49A3-4459-B7DA-96B452E793BF}"/>
              </a:ext>
            </a:extLst>
          </p:cNvPr>
          <p:cNvGraphicFramePr>
            <a:graphicFrameLocks noGrp="1"/>
          </p:cNvGraphicFramePr>
          <p:nvPr>
            <p:extLst>
              <p:ext uri="{D42A27DB-BD31-4B8C-83A1-F6EECF244321}">
                <p14:modId xmlns:p14="http://schemas.microsoft.com/office/powerpoint/2010/main" val="865827932"/>
              </p:ext>
            </p:extLst>
          </p:nvPr>
        </p:nvGraphicFramePr>
        <p:xfrm>
          <a:off x="543339" y="2993664"/>
          <a:ext cx="11194774" cy="2743200"/>
        </p:xfrm>
        <a:graphic>
          <a:graphicData uri="http://schemas.openxmlformats.org/drawingml/2006/table">
            <a:tbl>
              <a:tblPr>
                <a:tableStyleId>{5940675A-B579-460E-94D1-54222C63F5DA}</a:tableStyleId>
              </a:tblPr>
              <a:tblGrid>
                <a:gridCol w="5032513">
                  <a:extLst>
                    <a:ext uri="{9D8B030D-6E8A-4147-A177-3AD203B41FA5}">
                      <a16:colId xmlns:a16="http://schemas.microsoft.com/office/drawing/2014/main" val="494458946"/>
                    </a:ext>
                  </a:extLst>
                </a:gridCol>
                <a:gridCol w="6162261">
                  <a:extLst>
                    <a:ext uri="{9D8B030D-6E8A-4147-A177-3AD203B41FA5}">
                      <a16:colId xmlns:a16="http://schemas.microsoft.com/office/drawing/2014/main" val="2485097761"/>
                    </a:ext>
                  </a:extLst>
                </a:gridCol>
              </a:tblGrid>
              <a:tr h="259322">
                <a:tc>
                  <a:txBody>
                    <a:bodyPr/>
                    <a:lstStyle/>
                    <a:p>
                      <a:pPr algn="just" fontAlgn="t"/>
                      <a:r>
                        <a:rPr lang="en-IN" sz="2000" dirty="0">
                          <a:solidFill>
                            <a:schemeClr val="tx1"/>
                          </a:solidFill>
                          <a:effectLst/>
                          <a:latin typeface="Times New Roman" panose="02020603050405020304" pitchFamily="18" charset="0"/>
                          <a:cs typeface="Times New Roman" panose="02020603050405020304" pitchFamily="18" charset="0"/>
                        </a:rPr>
                        <a:t>JFrame()</a:t>
                      </a:r>
                    </a:p>
                  </a:txBody>
                  <a:tcPr marL="76200" marR="76200" marT="76200" marB="76200"/>
                </a:tc>
                <a:tc>
                  <a:txBody>
                    <a:bodyPr/>
                    <a:lstStyle/>
                    <a:p>
                      <a:pPr algn="just" fontAlgn="t"/>
                      <a:r>
                        <a:rPr lang="en-US" sz="2000" dirty="0">
                          <a:solidFill>
                            <a:schemeClr val="tx1"/>
                          </a:solidFill>
                          <a:effectLst/>
                          <a:latin typeface="Times New Roman" panose="02020603050405020304" pitchFamily="18" charset="0"/>
                          <a:cs typeface="Times New Roman" panose="02020603050405020304" pitchFamily="18" charset="0"/>
                        </a:rPr>
                        <a:t>It constructs a new frame that is initially invisible.</a:t>
                      </a:r>
                    </a:p>
                  </a:txBody>
                  <a:tcPr marL="76200" marR="76200" marT="76200" marB="76200"/>
                </a:tc>
                <a:extLst>
                  <a:ext uri="{0D108BD9-81ED-4DB2-BD59-A6C34878D82A}">
                    <a16:rowId xmlns:a16="http://schemas.microsoft.com/office/drawing/2014/main" val="3378994807"/>
                  </a:ext>
                </a:extLst>
              </a:tr>
              <a:tr h="0">
                <a:tc>
                  <a:txBody>
                    <a:bodyPr/>
                    <a:lstStyle/>
                    <a:p>
                      <a:pPr algn="just" fontAlgn="t"/>
                      <a:r>
                        <a:rPr lang="en-IN" sz="2000" dirty="0">
                          <a:solidFill>
                            <a:schemeClr val="tx1"/>
                          </a:solidFill>
                          <a:effectLst/>
                          <a:latin typeface="Times New Roman" panose="02020603050405020304" pitchFamily="18" charset="0"/>
                          <a:cs typeface="Times New Roman" panose="02020603050405020304" pitchFamily="18" charset="0"/>
                        </a:rPr>
                        <a:t>JFrame(GraphicsConfiguration </a:t>
                      </a:r>
                      <a:r>
                        <a:rPr lang="en-IN" sz="2000" dirty="0" err="1">
                          <a:solidFill>
                            <a:schemeClr val="tx1"/>
                          </a:solidFill>
                          <a:effectLst/>
                          <a:latin typeface="Times New Roman" panose="02020603050405020304" pitchFamily="18" charset="0"/>
                          <a:cs typeface="Times New Roman" panose="02020603050405020304" pitchFamily="18" charset="0"/>
                        </a:rPr>
                        <a:t>gc</a:t>
                      </a:r>
                      <a:r>
                        <a:rPr lang="en-IN" sz="2000" dirty="0">
                          <a:solidFill>
                            <a:schemeClr val="tx1"/>
                          </a:solidFill>
                          <a:effectLst/>
                          <a:latin typeface="Times New Roman" panose="02020603050405020304" pitchFamily="18" charset="0"/>
                          <a:cs typeface="Times New Roman" panose="02020603050405020304" pitchFamily="18" charset="0"/>
                        </a:rPr>
                        <a:t>)</a:t>
                      </a:r>
                    </a:p>
                  </a:txBody>
                  <a:tcPr marL="76200" marR="76200" marT="76200" marB="76200"/>
                </a:tc>
                <a:tc>
                  <a:txBody>
                    <a:bodyPr/>
                    <a:lstStyle/>
                    <a:p>
                      <a:pPr algn="just" fontAlgn="t"/>
                      <a:r>
                        <a:rPr lang="en-US" sz="2000" dirty="0">
                          <a:solidFill>
                            <a:schemeClr val="tx1"/>
                          </a:solidFill>
                          <a:effectLst/>
                          <a:latin typeface="Times New Roman" panose="02020603050405020304" pitchFamily="18" charset="0"/>
                          <a:cs typeface="Times New Roman" panose="02020603050405020304" pitchFamily="18" charset="0"/>
                        </a:rPr>
                        <a:t>It creates a Frame in the specified GraphicsConfiguration of a screen device and a blank title.</a:t>
                      </a:r>
                    </a:p>
                  </a:txBody>
                  <a:tcPr marL="76200" marR="76200" marT="76200" marB="76200"/>
                </a:tc>
                <a:extLst>
                  <a:ext uri="{0D108BD9-81ED-4DB2-BD59-A6C34878D82A}">
                    <a16:rowId xmlns:a16="http://schemas.microsoft.com/office/drawing/2014/main" val="224596349"/>
                  </a:ext>
                </a:extLst>
              </a:tr>
              <a:tr h="0">
                <a:tc>
                  <a:txBody>
                    <a:bodyPr/>
                    <a:lstStyle/>
                    <a:p>
                      <a:pPr algn="just" fontAlgn="t"/>
                      <a:r>
                        <a:rPr lang="en-IN" sz="2000">
                          <a:solidFill>
                            <a:schemeClr val="tx1"/>
                          </a:solidFill>
                          <a:effectLst/>
                          <a:latin typeface="Times New Roman" panose="02020603050405020304" pitchFamily="18" charset="0"/>
                          <a:cs typeface="Times New Roman" panose="02020603050405020304" pitchFamily="18" charset="0"/>
                        </a:rPr>
                        <a:t>JFrame(String title)</a:t>
                      </a:r>
                    </a:p>
                  </a:txBody>
                  <a:tcPr marL="76200" marR="76200" marT="76200" marB="76200"/>
                </a:tc>
                <a:tc>
                  <a:txBody>
                    <a:bodyPr/>
                    <a:lstStyle/>
                    <a:p>
                      <a:pPr algn="just" fontAlgn="t"/>
                      <a:r>
                        <a:rPr lang="en-US" sz="2000" dirty="0">
                          <a:solidFill>
                            <a:schemeClr val="tx1"/>
                          </a:solidFill>
                          <a:effectLst/>
                          <a:latin typeface="Times New Roman" panose="02020603050405020304" pitchFamily="18" charset="0"/>
                          <a:cs typeface="Times New Roman" panose="02020603050405020304" pitchFamily="18" charset="0"/>
                        </a:rPr>
                        <a:t>It creates a new, initially invisible Frame with the specified title.</a:t>
                      </a:r>
                    </a:p>
                  </a:txBody>
                  <a:tcPr marL="76200" marR="76200" marT="76200" marB="76200"/>
                </a:tc>
                <a:extLst>
                  <a:ext uri="{0D108BD9-81ED-4DB2-BD59-A6C34878D82A}">
                    <a16:rowId xmlns:a16="http://schemas.microsoft.com/office/drawing/2014/main" val="3502041141"/>
                  </a:ext>
                </a:extLst>
              </a:tr>
              <a:tr h="0">
                <a:tc>
                  <a:txBody>
                    <a:bodyPr/>
                    <a:lstStyle/>
                    <a:p>
                      <a:pPr algn="just" fontAlgn="t"/>
                      <a:r>
                        <a:rPr lang="en-US" sz="2000" dirty="0">
                          <a:solidFill>
                            <a:schemeClr val="tx1"/>
                          </a:solidFill>
                          <a:effectLst/>
                          <a:latin typeface="Times New Roman" panose="02020603050405020304" pitchFamily="18" charset="0"/>
                          <a:cs typeface="Times New Roman" panose="02020603050405020304" pitchFamily="18" charset="0"/>
                        </a:rPr>
                        <a:t>JFrame(String title, GraphicsConfiguration </a:t>
                      </a:r>
                      <a:r>
                        <a:rPr lang="en-US" sz="2000" dirty="0" err="1">
                          <a:solidFill>
                            <a:schemeClr val="tx1"/>
                          </a:solidFill>
                          <a:effectLst/>
                          <a:latin typeface="Times New Roman" panose="02020603050405020304" pitchFamily="18" charset="0"/>
                          <a:cs typeface="Times New Roman" panose="02020603050405020304" pitchFamily="18" charset="0"/>
                        </a:rPr>
                        <a:t>gc</a:t>
                      </a:r>
                      <a:r>
                        <a:rPr lang="en-US" sz="2000" dirty="0">
                          <a:solidFill>
                            <a:schemeClr val="tx1"/>
                          </a:solidFill>
                          <a:effectLst/>
                          <a:latin typeface="Times New Roman" panose="02020603050405020304" pitchFamily="18" charset="0"/>
                          <a:cs typeface="Times New Roman" panose="02020603050405020304" pitchFamily="18" charset="0"/>
                        </a:rPr>
                        <a:t>)</a:t>
                      </a:r>
                    </a:p>
                  </a:txBody>
                  <a:tcPr marL="76200" marR="76200" marT="76200" marB="76200"/>
                </a:tc>
                <a:tc>
                  <a:txBody>
                    <a:bodyPr/>
                    <a:lstStyle/>
                    <a:p>
                      <a:pPr algn="just" fontAlgn="t"/>
                      <a:r>
                        <a:rPr lang="en-US" sz="2000" dirty="0">
                          <a:solidFill>
                            <a:schemeClr val="tx1"/>
                          </a:solidFill>
                          <a:effectLst/>
                          <a:latin typeface="Times New Roman" panose="02020603050405020304" pitchFamily="18" charset="0"/>
                          <a:cs typeface="Times New Roman" panose="02020603050405020304" pitchFamily="18" charset="0"/>
                        </a:rPr>
                        <a:t>It creates a JFrame with the specified title and the specified GraphicsConfiguration of a screen device.</a:t>
                      </a:r>
                    </a:p>
                  </a:txBody>
                  <a:tcPr marL="76200" marR="76200" marT="76200" marB="76200"/>
                </a:tc>
                <a:extLst>
                  <a:ext uri="{0D108BD9-81ED-4DB2-BD59-A6C34878D82A}">
                    <a16:rowId xmlns:a16="http://schemas.microsoft.com/office/drawing/2014/main" val="1061263550"/>
                  </a:ext>
                </a:extLst>
              </a:tr>
            </a:tbl>
          </a:graphicData>
        </a:graphic>
      </p:graphicFrame>
    </p:spTree>
    <p:extLst>
      <p:ext uri="{BB962C8B-B14F-4D97-AF65-F5344CB8AC3E}">
        <p14:creationId xmlns:p14="http://schemas.microsoft.com/office/powerpoint/2010/main" val="2897703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6ACE02-710B-41C1-A033-0028BE9B0AFB}"/>
              </a:ext>
            </a:extLst>
          </p:cNvPr>
          <p:cNvSpPr>
            <a:spLocks noGrp="1"/>
          </p:cNvSpPr>
          <p:nvPr>
            <p:ph idx="1"/>
          </p:nvPr>
        </p:nvSpPr>
        <p:spPr>
          <a:xfrm>
            <a:off x="162339" y="142598"/>
            <a:ext cx="10515600" cy="6297958"/>
          </a:xfrm>
        </p:spPr>
        <p:txBody>
          <a:bodyPr>
            <a:noAutofit/>
          </a:bodyPr>
          <a:lstStyle/>
          <a:p>
            <a:pPr marL="0" indent="0">
              <a:buNone/>
            </a:pPr>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javax.swing</a:t>
            </a: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class </a:t>
            </a:r>
            <a:r>
              <a:rPr lang="en-IN" sz="2000" dirty="0" err="1">
                <a:latin typeface="Times New Roman" panose="02020603050405020304" pitchFamily="18" charset="0"/>
                <a:cs typeface="Times New Roman" panose="02020603050405020304" pitchFamily="18" charset="0"/>
              </a:rPr>
              <a:t>sfr</a:t>
            </a: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sfr</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   {  </a:t>
            </a:r>
          </a:p>
          <a:p>
            <a:pPr marL="0" indent="0">
              <a:buNone/>
            </a:pPr>
            <a:r>
              <a:rPr lang="en-IN" sz="2000" dirty="0">
                <a:latin typeface="Times New Roman" panose="02020603050405020304" pitchFamily="18" charset="0"/>
                <a:cs typeface="Times New Roman" panose="02020603050405020304" pitchFamily="18" charset="0"/>
              </a:rPr>
              <a:t>       JFrame f=new JFrame();     </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f.setSize</a:t>
            </a:r>
            <a:r>
              <a:rPr lang="en-IN" sz="2000" dirty="0">
                <a:latin typeface="Times New Roman" panose="02020603050405020304" pitchFamily="18" charset="0"/>
                <a:cs typeface="Times New Roman" panose="02020603050405020304" pitchFamily="18" charset="0"/>
              </a:rPr>
              <a:t>(300,300);  </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f.setLayout</a:t>
            </a:r>
            <a:r>
              <a:rPr lang="en-IN" sz="2000" dirty="0">
                <a:latin typeface="Times New Roman" panose="02020603050405020304" pitchFamily="18" charset="0"/>
                <a:cs typeface="Times New Roman" panose="02020603050405020304" pitchFamily="18" charset="0"/>
              </a:rPr>
              <a:t>(null);  </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f.setVisible</a:t>
            </a:r>
            <a:r>
              <a:rPr lang="en-IN" sz="2000" dirty="0">
                <a:latin typeface="Times New Roman" panose="02020603050405020304" pitchFamily="18" charset="0"/>
                <a:cs typeface="Times New Roman" panose="02020603050405020304" pitchFamily="18" charset="0"/>
              </a:rPr>
              <a:t>(true);</a:t>
            </a:r>
          </a:p>
          <a:p>
            <a:pPr marL="0" indent="0">
              <a:buNone/>
            </a:pPr>
            <a:r>
              <a:rPr lang="en-IN" sz="2000" dirty="0">
                <a:latin typeface="Times New Roman" panose="02020603050405020304" pitchFamily="18" charset="0"/>
                <a:cs typeface="Times New Roman" panose="02020603050405020304" pitchFamily="18" charset="0"/>
              </a:rPr>
              <a:t>    }  </a:t>
            </a:r>
          </a:p>
          <a:p>
            <a:pPr marL="0" indent="0">
              <a:buNone/>
            </a:pPr>
            <a:r>
              <a:rPr lang="en-IN" sz="2000" dirty="0">
                <a:latin typeface="Times New Roman" panose="02020603050405020304" pitchFamily="18" charset="0"/>
                <a:cs typeface="Times New Roman" panose="02020603050405020304" pitchFamily="18" charset="0"/>
              </a:rPr>
              <a:t>public static void main(String args[])</a:t>
            </a:r>
          </a:p>
          <a:p>
            <a:pPr marL="0" indent="0">
              <a:buNone/>
            </a:pPr>
            <a:r>
              <a:rPr lang="en-IN" sz="2000" dirty="0">
                <a:latin typeface="Times New Roman" panose="02020603050405020304" pitchFamily="18" charset="0"/>
                <a:cs typeface="Times New Roman" panose="02020603050405020304" pitchFamily="18" charset="0"/>
              </a:rPr>
              <a:t>   {  </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sfr</a:t>
            </a:r>
            <a:r>
              <a:rPr lang="en-IN" sz="2000" dirty="0">
                <a:latin typeface="Times New Roman" panose="02020603050405020304" pitchFamily="18" charset="0"/>
                <a:cs typeface="Times New Roman" panose="02020603050405020304" pitchFamily="18" charset="0"/>
              </a:rPr>
              <a:t> f=new </a:t>
            </a:r>
            <a:r>
              <a:rPr lang="en-IN" sz="2000" dirty="0" err="1">
                <a:latin typeface="Times New Roman" panose="02020603050405020304" pitchFamily="18" charset="0"/>
                <a:cs typeface="Times New Roman" panose="02020603050405020304" pitchFamily="18" charset="0"/>
              </a:rPr>
              <a:t>sfr</a:t>
            </a: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12576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C157-A9B3-403E-803F-AA87633240B0}"/>
              </a:ext>
            </a:extLst>
          </p:cNvPr>
          <p:cNvSpPr>
            <a:spLocks noGrp="1"/>
          </p:cNvSpPr>
          <p:nvPr>
            <p:ph type="title"/>
          </p:nvPr>
        </p:nvSpPr>
        <p:spPr>
          <a:xfrm>
            <a:off x="506896" y="192847"/>
            <a:ext cx="10515600" cy="893832"/>
          </a:xfrm>
        </p:spPr>
        <p:txBody>
          <a:bodyPr>
            <a:normAutofit/>
          </a:bodyPr>
          <a:lstStyle/>
          <a:p>
            <a:r>
              <a:rPr lang="en-IN" sz="4000" b="1" dirty="0">
                <a:latin typeface="Times New Roman" panose="02020603050405020304" pitchFamily="18" charset="0"/>
                <a:cs typeface="Times New Roman" panose="02020603050405020304" pitchFamily="18" charset="0"/>
              </a:rPr>
              <a:t>JButton</a:t>
            </a:r>
            <a:endParaRPr lang="en-IN" sz="4000" b="1" dirty="0"/>
          </a:p>
        </p:txBody>
      </p:sp>
      <p:sp>
        <p:nvSpPr>
          <p:cNvPr id="3" name="Content Placeholder 2">
            <a:extLst>
              <a:ext uri="{FF2B5EF4-FFF2-40B4-BE49-F238E27FC236}">
                <a16:creationId xmlns:a16="http://schemas.microsoft.com/office/drawing/2014/main" id="{90C0F531-96DE-4610-9F96-0276D214C9B3}"/>
              </a:ext>
            </a:extLst>
          </p:cNvPr>
          <p:cNvSpPr>
            <a:spLocks noGrp="1"/>
          </p:cNvSpPr>
          <p:nvPr>
            <p:ph idx="1"/>
          </p:nvPr>
        </p:nvSpPr>
        <p:spPr>
          <a:xfrm>
            <a:off x="506896" y="1279526"/>
            <a:ext cx="10515600" cy="5578474"/>
          </a:xfrm>
        </p:spPr>
        <p:txBody>
          <a:bodyPr>
            <a:norm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The </a:t>
            </a:r>
            <a:r>
              <a:rPr lang="en-US" sz="2000" i="0" dirty="0">
                <a:solidFill>
                  <a:srgbClr val="000000"/>
                </a:solidFill>
                <a:effectLst/>
                <a:latin typeface="Times New Roman" panose="02020603050405020304" pitchFamily="18" charset="0"/>
                <a:cs typeface="Times New Roman" panose="02020603050405020304" pitchFamily="18" charset="0"/>
              </a:rPr>
              <a:t>JButton class is used to create a labeled button that has platform independent implementation. The application result in some action when the button is pushed.</a:t>
            </a:r>
          </a:p>
          <a:p>
            <a:endParaRPr lang="en-IN" sz="20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73C7A9B7-9C3A-4C54-B598-B8A74BB9C5A6}"/>
              </a:ext>
            </a:extLst>
          </p:cNvPr>
          <p:cNvGraphicFramePr>
            <a:graphicFrameLocks noGrp="1"/>
          </p:cNvGraphicFramePr>
          <p:nvPr>
            <p:extLst>
              <p:ext uri="{D42A27DB-BD31-4B8C-83A1-F6EECF244321}">
                <p14:modId xmlns:p14="http://schemas.microsoft.com/office/powerpoint/2010/main" val="1819563701"/>
              </p:ext>
            </p:extLst>
          </p:nvPr>
        </p:nvGraphicFramePr>
        <p:xfrm>
          <a:off x="728869" y="2668988"/>
          <a:ext cx="7262192" cy="1371600"/>
        </p:xfrm>
        <a:graphic>
          <a:graphicData uri="http://schemas.openxmlformats.org/drawingml/2006/table">
            <a:tbl>
              <a:tblPr>
                <a:tableStyleId>{5940675A-B579-460E-94D1-54222C63F5DA}</a:tableStyleId>
              </a:tblPr>
              <a:tblGrid>
                <a:gridCol w="2146853">
                  <a:extLst>
                    <a:ext uri="{9D8B030D-6E8A-4147-A177-3AD203B41FA5}">
                      <a16:colId xmlns:a16="http://schemas.microsoft.com/office/drawing/2014/main" val="1100938233"/>
                    </a:ext>
                  </a:extLst>
                </a:gridCol>
                <a:gridCol w="5115339">
                  <a:extLst>
                    <a:ext uri="{9D8B030D-6E8A-4147-A177-3AD203B41FA5}">
                      <a16:colId xmlns:a16="http://schemas.microsoft.com/office/drawing/2014/main" val="2501197117"/>
                    </a:ext>
                  </a:extLst>
                </a:gridCol>
              </a:tblGrid>
              <a:tr h="0">
                <a:tc>
                  <a:txBody>
                    <a:bodyPr/>
                    <a:lstStyle/>
                    <a:p>
                      <a:pPr algn="l" fontAlgn="t"/>
                      <a:r>
                        <a:rPr lang="en-IN" sz="2000" dirty="0">
                          <a:solidFill>
                            <a:schemeClr val="tx1"/>
                          </a:solidFill>
                          <a:effectLst/>
                          <a:latin typeface="Times New Roman" panose="02020603050405020304" pitchFamily="18" charset="0"/>
                          <a:cs typeface="Times New Roman" panose="02020603050405020304" pitchFamily="18" charset="0"/>
                        </a:rPr>
                        <a:t>JButton()</a:t>
                      </a:r>
                    </a:p>
                  </a:txBody>
                  <a:tcPr marL="76200" marR="76200" marT="76200" marB="76200"/>
                </a:tc>
                <a:tc>
                  <a:txBody>
                    <a:bodyPr/>
                    <a:lstStyle/>
                    <a:p>
                      <a:pPr algn="l" fontAlgn="t"/>
                      <a:r>
                        <a:rPr lang="en-US" sz="2000" dirty="0">
                          <a:solidFill>
                            <a:schemeClr val="tx1"/>
                          </a:solidFill>
                          <a:effectLst/>
                          <a:latin typeface="Times New Roman" panose="02020603050405020304" pitchFamily="18" charset="0"/>
                          <a:cs typeface="Times New Roman" panose="02020603050405020304" pitchFamily="18" charset="0"/>
                        </a:rPr>
                        <a:t>It creates a button with no text and icon.</a:t>
                      </a:r>
                    </a:p>
                  </a:txBody>
                  <a:tcPr marL="76200" marR="76200" marT="76200" marB="76200"/>
                </a:tc>
                <a:extLst>
                  <a:ext uri="{0D108BD9-81ED-4DB2-BD59-A6C34878D82A}">
                    <a16:rowId xmlns:a16="http://schemas.microsoft.com/office/drawing/2014/main" val="3793042859"/>
                  </a:ext>
                </a:extLst>
              </a:tr>
              <a:tr h="0">
                <a:tc>
                  <a:txBody>
                    <a:bodyPr/>
                    <a:lstStyle/>
                    <a:p>
                      <a:pPr algn="l" fontAlgn="t"/>
                      <a:r>
                        <a:rPr lang="en-IN" sz="2000">
                          <a:solidFill>
                            <a:schemeClr val="tx1"/>
                          </a:solidFill>
                          <a:effectLst/>
                          <a:latin typeface="Times New Roman" panose="02020603050405020304" pitchFamily="18" charset="0"/>
                          <a:cs typeface="Times New Roman" panose="02020603050405020304" pitchFamily="18" charset="0"/>
                        </a:rPr>
                        <a:t>JButton(String s)</a:t>
                      </a:r>
                    </a:p>
                  </a:txBody>
                  <a:tcPr marL="76200" marR="76200" marT="76200" marB="76200"/>
                </a:tc>
                <a:tc>
                  <a:txBody>
                    <a:bodyPr/>
                    <a:lstStyle/>
                    <a:p>
                      <a:pPr algn="l" fontAlgn="t"/>
                      <a:r>
                        <a:rPr lang="en-US" sz="2000" dirty="0">
                          <a:solidFill>
                            <a:schemeClr val="tx1"/>
                          </a:solidFill>
                          <a:effectLst/>
                          <a:latin typeface="Times New Roman" panose="02020603050405020304" pitchFamily="18" charset="0"/>
                          <a:cs typeface="Times New Roman" panose="02020603050405020304" pitchFamily="18" charset="0"/>
                        </a:rPr>
                        <a:t>It creates a button with the specified text.</a:t>
                      </a:r>
                    </a:p>
                  </a:txBody>
                  <a:tcPr marL="76200" marR="76200" marT="76200" marB="76200"/>
                </a:tc>
                <a:extLst>
                  <a:ext uri="{0D108BD9-81ED-4DB2-BD59-A6C34878D82A}">
                    <a16:rowId xmlns:a16="http://schemas.microsoft.com/office/drawing/2014/main" val="467111066"/>
                  </a:ext>
                </a:extLst>
              </a:tr>
              <a:tr h="0">
                <a:tc>
                  <a:txBody>
                    <a:bodyPr/>
                    <a:lstStyle/>
                    <a:p>
                      <a:pPr algn="l" fontAlgn="t"/>
                      <a:r>
                        <a:rPr lang="en-IN" sz="2000" dirty="0">
                          <a:solidFill>
                            <a:schemeClr val="tx1"/>
                          </a:solidFill>
                          <a:effectLst/>
                          <a:latin typeface="Times New Roman" panose="02020603050405020304" pitchFamily="18" charset="0"/>
                          <a:cs typeface="Times New Roman" panose="02020603050405020304" pitchFamily="18" charset="0"/>
                        </a:rPr>
                        <a:t>JButton(Icon i)</a:t>
                      </a:r>
                    </a:p>
                  </a:txBody>
                  <a:tcPr marL="76200" marR="76200" marT="76200" marB="76200"/>
                </a:tc>
                <a:tc>
                  <a:txBody>
                    <a:bodyPr/>
                    <a:lstStyle/>
                    <a:p>
                      <a:pPr algn="l" fontAlgn="t"/>
                      <a:r>
                        <a:rPr lang="en-US" sz="2000" dirty="0">
                          <a:solidFill>
                            <a:schemeClr val="tx1"/>
                          </a:solidFill>
                          <a:effectLst/>
                          <a:latin typeface="Times New Roman" panose="02020603050405020304" pitchFamily="18" charset="0"/>
                          <a:cs typeface="Times New Roman" panose="02020603050405020304" pitchFamily="18" charset="0"/>
                        </a:rPr>
                        <a:t>It creates a button with the specified icon object.</a:t>
                      </a:r>
                    </a:p>
                  </a:txBody>
                  <a:tcPr marL="76200" marR="76200" marT="76200" marB="76200"/>
                </a:tc>
                <a:extLst>
                  <a:ext uri="{0D108BD9-81ED-4DB2-BD59-A6C34878D82A}">
                    <a16:rowId xmlns:a16="http://schemas.microsoft.com/office/drawing/2014/main" val="3310831095"/>
                  </a:ext>
                </a:extLst>
              </a:tr>
            </a:tbl>
          </a:graphicData>
        </a:graphic>
      </p:graphicFrame>
    </p:spTree>
    <p:extLst>
      <p:ext uri="{BB962C8B-B14F-4D97-AF65-F5344CB8AC3E}">
        <p14:creationId xmlns:p14="http://schemas.microsoft.com/office/powerpoint/2010/main" val="3475002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C2B63-E24C-4034-9781-48D40B029365}"/>
              </a:ext>
            </a:extLst>
          </p:cNvPr>
          <p:cNvSpPr>
            <a:spLocks noGrp="1"/>
          </p:cNvSpPr>
          <p:nvPr>
            <p:ph idx="1"/>
          </p:nvPr>
        </p:nvSpPr>
        <p:spPr>
          <a:xfrm>
            <a:off x="238539" y="106017"/>
            <a:ext cx="11102009" cy="6751983"/>
          </a:xfrm>
        </p:spPr>
        <p:txBody>
          <a:bodyPr>
            <a:noAutofit/>
          </a:bodyPr>
          <a:lstStyle/>
          <a:p>
            <a:pPr marL="0" indent="0">
              <a:buNone/>
            </a:pPr>
            <a:r>
              <a:rPr lang="en-IN" sz="2000" dirty="0">
                <a:latin typeface="Times New Roman" panose="02020603050405020304" pitchFamily="18" charset="0"/>
                <a:cs typeface="Times New Roman" panose="02020603050405020304" pitchFamily="18" charset="0"/>
              </a:rPr>
              <a:t>import javax.swing.*;  </a:t>
            </a:r>
          </a:p>
          <a:p>
            <a:pPr marL="0" indent="0">
              <a:buNone/>
            </a:pPr>
            <a:r>
              <a:rPr lang="en-IN" sz="2000" dirty="0">
                <a:latin typeface="Times New Roman" panose="02020603050405020304" pitchFamily="18" charset="0"/>
                <a:cs typeface="Times New Roman" panose="02020603050405020304" pitchFamily="18" charset="0"/>
              </a:rPr>
              <a:t>class sbu </a:t>
            </a:r>
          </a:p>
          <a:p>
            <a:pPr marL="0" indent="0">
              <a:buNone/>
            </a:pPr>
            <a:r>
              <a:rPr lang="en-IN" sz="2000" dirty="0">
                <a:latin typeface="Times New Roman" panose="02020603050405020304" pitchFamily="18" charset="0"/>
                <a:cs typeface="Times New Roman" panose="02020603050405020304" pitchFamily="18" charset="0"/>
              </a:rPr>
              <a:t>{     sbu()</a:t>
            </a:r>
          </a:p>
          <a:p>
            <a:pPr marL="0" indent="0">
              <a:buNone/>
            </a:pPr>
            <a:r>
              <a:rPr lang="en-IN" sz="2000" dirty="0">
                <a:latin typeface="Times New Roman" panose="02020603050405020304" pitchFamily="18" charset="0"/>
                <a:cs typeface="Times New Roman" panose="02020603050405020304" pitchFamily="18" charset="0"/>
              </a:rPr>
              <a:t>  {    JFrame f=new JFrame();</a:t>
            </a:r>
          </a:p>
          <a:p>
            <a:pPr marL="0" indent="0">
              <a:buNone/>
            </a:pPr>
            <a:r>
              <a:rPr lang="en-IN" sz="2000" dirty="0">
                <a:latin typeface="Times New Roman" panose="02020603050405020304" pitchFamily="18" charset="0"/>
                <a:cs typeface="Times New Roman" panose="02020603050405020304" pitchFamily="18" charset="0"/>
              </a:rPr>
              <a:t>        JButton b=new JButton("click me");  </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b.setBounds(30,100,80,30);              // setting button position  </a:t>
            </a:r>
          </a:p>
          <a:p>
            <a:pPr marL="0" indent="0">
              <a:buNone/>
            </a:pPr>
            <a:r>
              <a:rPr lang="en-IN" sz="2000" dirty="0">
                <a:latin typeface="Times New Roman" panose="02020603050405020304" pitchFamily="18" charset="0"/>
                <a:cs typeface="Times New Roman" panose="02020603050405020304" pitchFamily="18" charset="0"/>
              </a:rPr>
              <a:t>       f.add(b);                                           //adding button into frame  </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f.setSize(300,300);                         //frame size 300 width and 300 height  </a:t>
            </a:r>
          </a:p>
          <a:p>
            <a:pPr marL="0" indent="0">
              <a:buNone/>
            </a:pPr>
            <a:r>
              <a:rPr lang="en-IN" sz="2000" dirty="0">
                <a:latin typeface="Times New Roman" panose="02020603050405020304" pitchFamily="18" charset="0"/>
                <a:cs typeface="Times New Roman" panose="02020603050405020304" pitchFamily="18" charset="0"/>
              </a:rPr>
              <a:t>       f.setLayout(null);                          //no layout manager  </a:t>
            </a:r>
          </a:p>
          <a:p>
            <a:pPr marL="0" indent="0">
              <a:buNone/>
            </a:pPr>
            <a:r>
              <a:rPr lang="en-IN" sz="2000" dirty="0">
                <a:latin typeface="Times New Roman" panose="02020603050405020304" pitchFamily="18" charset="0"/>
                <a:cs typeface="Times New Roman" panose="02020603050405020304" pitchFamily="18" charset="0"/>
              </a:rPr>
              <a:t>       f.setVisible(true);                        //now frame will be visible, by default not visible  </a:t>
            </a:r>
          </a:p>
          <a:p>
            <a:pPr marL="0" indent="0">
              <a:buNone/>
            </a:pPr>
            <a:r>
              <a:rPr lang="en-IN" sz="2000" dirty="0">
                <a:latin typeface="Times New Roman" panose="02020603050405020304" pitchFamily="18" charset="0"/>
                <a:cs typeface="Times New Roman" panose="02020603050405020304" pitchFamily="18" charset="0"/>
              </a:rPr>
              <a:t>  }  </a:t>
            </a:r>
          </a:p>
          <a:p>
            <a:pPr marL="0" indent="0">
              <a:buNone/>
            </a:pPr>
            <a:r>
              <a:rPr lang="en-IN" sz="2000" dirty="0">
                <a:latin typeface="Times New Roman" panose="02020603050405020304" pitchFamily="18" charset="0"/>
                <a:cs typeface="Times New Roman" panose="02020603050405020304" pitchFamily="18" charset="0"/>
              </a:rPr>
              <a:t> public static void main(String args[])</a:t>
            </a:r>
          </a:p>
          <a:p>
            <a:pPr marL="0" indent="0">
              <a:buNone/>
            </a:pPr>
            <a:r>
              <a:rPr lang="en-IN" sz="2000" dirty="0">
                <a:latin typeface="Times New Roman" panose="02020603050405020304" pitchFamily="18" charset="0"/>
                <a:cs typeface="Times New Roman" panose="02020603050405020304" pitchFamily="18" charset="0"/>
              </a:rPr>
              <a:t>  {   sbu f =new sbu();  </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2980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0FB-2586-4513-9CD4-5010D5C95FE8}"/>
              </a:ext>
            </a:extLst>
          </p:cNvPr>
          <p:cNvSpPr>
            <a:spLocks noGrp="1"/>
          </p:cNvSpPr>
          <p:nvPr>
            <p:ph type="title"/>
          </p:nvPr>
        </p:nvSpPr>
        <p:spPr>
          <a:xfrm>
            <a:off x="241853" y="365125"/>
            <a:ext cx="11111947" cy="1020589"/>
          </a:xfrm>
        </p:spPr>
        <p:txBody>
          <a:bodyPr/>
          <a:lstStyle/>
          <a:p>
            <a:r>
              <a:rPr lang="en-IN" sz="4400" b="1" dirty="0">
                <a:latin typeface="Times New Roman" panose="02020603050405020304" pitchFamily="18" charset="0"/>
                <a:cs typeface="Times New Roman" panose="02020603050405020304" pitchFamily="18" charset="0"/>
              </a:rPr>
              <a:t>JLabel</a:t>
            </a:r>
            <a:endParaRPr lang="en-IN" b="1" dirty="0"/>
          </a:p>
        </p:txBody>
      </p:sp>
      <p:sp>
        <p:nvSpPr>
          <p:cNvPr id="3" name="Content Placeholder 2">
            <a:extLst>
              <a:ext uri="{FF2B5EF4-FFF2-40B4-BE49-F238E27FC236}">
                <a16:creationId xmlns:a16="http://schemas.microsoft.com/office/drawing/2014/main" id="{B104A203-9504-4CF8-8209-331711107D6C}"/>
              </a:ext>
            </a:extLst>
          </p:cNvPr>
          <p:cNvSpPr>
            <a:spLocks noGrp="1"/>
          </p:cNvSpPr>
          <p:nvPr>
            <p:ph idx="1"/>
          </p:nvPr>
        </p:nvSpPr>
        <p:spPr>
          <a:xfrm>
            <a:off x="241853" y="1385714"/>
            <a:ext cx="11221278" cy="4539457"/>
          </a:xfrm>
        </p:spPr>
        <p:txBody>
          <a:bodyPr/>
          <a:lstStyle/>
          <a:p>
            <a:endParaRPr lang="en-US" sz="2000" b="0" i="0" dirty="0">
              <a:effectLst/>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It is </a:t>
            </a:r>
            <a:r>
              <a:rPr lang="en-US" sz="2000" dirty="0">
                <a:effectLst/>
                <a:latin typeface="Times New Roman" panose="02020603050405020304" pitchFamily="18" charset="0"/>
                <a:cs typeface="Times New Roman" panose="02020603050405020304" pitchFamily="18" charset="0"/>
              </a:rPr>
              <a:t>used to display a single line of read only text.</a:t>
            </a:r>
            <a:endParaRPr lang="en-IN" sz="20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48467EFB-8DB1-4BC4-9877-11D489AAFD5B}"/>
              </a:ext>
            </a:extLst>
          </p:cNvPr>
          <p:cNvGraphicFramePr>
            <a:graphicFrameLocks/>
          </p:cNvGraphicFramePr>
          <p:nvPr>
            <p:extLst>
              <p:ext uri="{D42A27DB-BD31-4B8C-83A1-F6EECF244321}">
                <p14:modId xmlns:p14="http://schemas.microsoft.com/office/powerpoint/2010/main" val="2917707609"/>
              </p:ext>
            </p:extLst>
          </p:nvPr>
        </p:nvGraphicFramePr>
        <p:xfrm>
          <a:off x="241853" y="2782094"/>
          <a:ext cx="11671851" cy="2438400"/>
        </p:xfrm>
        <a:graphic>
          <a:graphicData uri="http://schemas.openxmlformats.org/drawingml/2006/table">
            <a:tbl>
              <a:tblPr>
                <a:tableStyleId>{5940675A-B579-460E-94D1-54222C63F5DA}</a:tableStyleId>
              </a:tblPr>
              <a:tblGrid>
                <a:gridCol w="5138530">
                  <a:extLst>
                    <a:ext uri="{9D8B030D-6E8A-4147-A177-3AD203B41FA5}">
                      <a16:colId xmlns:a16="http://schemas.microsoft.com/office/drawing/2014/main" val="315026217"/>
                    </a:ext>
                  </a:extLst>
                </a:gridCol>
                <a:gridCol w="6533321">
                  <a:extLst>
                    <a:ext uri="{9D8B030D-6E8A-4147-A177-3AD203B41FA5}">
                      <a16:colId xmlns:a16="http://schemas.microsoft.com/office/drawing/2014/main" val="3480087990"/>
                    </a:ext>
                  </a:extLst>
                </a:gridCol>
              </a:tblGrid>
              <a:tr h="590405">
                <a:tc>
                  <a:txBody>
                    <a:bodyPr/>
                    <a:lstStyle/>
                    <a:p>
                      <a:pPr algn="l" fontAlgn="t"/>
                      <a:r>
                        <a:rPr lang="en-IN" sz="2000" dirty="0">
                          <a:solidFill>
                            <a:schemeClr val="tx1"/>
                          </a:solidFill>
                          <a:effectLst/>
                          <a:latin typeface="Times New Roman" panose="02020603050405020304" pitchFamily="18" charset="0"/>
                          <a:cs typeface="Times New Roman" panose="02020603050405020304" pitchFamily="18" charset="0"/>
                        </a:rPr>
                        <a:t>JLabel()</a:t>
                      </a:r>
                    </a:p>
                  </a:txBody>
                  <a:tcPr marL="76200" marR="76200" marT="76200" marB="76200"/>
                </a:tc>
                <a:tc>
                  <a:txBody>
                    <a:bodyPr/>
                    <a:lstStyle/>
                    <a:p>
                      <a:pPr algn="l" fontAlgn="t"/>
                      <a:r>
                        <a:rPr lang="en-US" sz="2000" dirty="0">
                          <a:solidFill>
                            <a:schemeClr val="tx1"/>
                          </a:solidFill>
                          <a:effectLst/>
                          <a:latin typeface="Times New Roman" panose="02020603050405020304" pitchFamily="18" charset="0"/>
                          <a:cs typeface="Times New Roman" panose="02020603050405020304" pitchFamily="18" charset="0"/>
                        </a:rPr>
                        <a:t>Creates a JLabel instance with no image and with an empty string for the title.</a:t>
                      </a:r>
                    </a:p>
                  </a:txBody>
                  <a:tcPr marL="76200" marR="76200" marT="76200" marB="76200"/>
                </a:tc>
                <a:extLst>
                  <a:ext uri="{0D108BD9-81ED-4DB2-BD59-A6C34878D82A}">
                    <a16:rowId xmlns:a16="http://schemas.microsoft.com/office/drawing/2014/main" val="175000341"/>
                  </a:ext>
                </a:extLst>
              </a:tr>
              <a:tr h="354243">
                <a:tc>
                  <a:txBody>
                    <a:bodyPr/>
                    <a:lstStyle/>
                    <a:p>
                      <a:pPr algn="l" fontAlgn="t"/>
                      <a:r>
                        <a:rPr lang="en-IN" sz="2000" dirty="0">
                          <a:solidFill>
                            <a:schemeClr val="tx1"/>
                          </a:solidFill>
                          <a:effectLst/>
                          <a:latin typeface="Times New Roman" panose="02020603050405020304" pitchFamily="18" charset="0"/>
                          <a:cs typeface="Times New Roman" panose="02020603050405020304" pitchFamily="18" charset="0"/>
                        </a:rPr>
                        <a:t>JLabel(String s)</a:t>
                      </a:r>
                    </a:p>
                  </a:txBody>
                  <a:tcPr marL="76200" marR="76200" marT="76200" marB="76200"/>
                </a:tc>
                <a:tc>
                  <a:txBody>
                    <a:bodyPr/>
                    <a:lstStyle/>
                    <a:p>
                      <a:pPr algn="l" fontAlgn="t"/>
                      <a:r>
                        <a:rPr lang="en-US" sz="2000" dirty="0">
                          <a:solidFill>
                            <a:schemeClr val="tx1"/>
                          </a:solidFill>
                          <a:effectLst/>
                          <a:latin typeface="Times New Roman" panose="02020603050405020304" pitchFamily="18" charset="0"/>
                          <a:cs typeface="Times New Roman" panose="02020603050405020304" pitchFamily="18" charset="0"/>
                        </a:rPr>
                        <a:t>Creates a JLabel instance with the specified text.</a:t>
                      </a:r>
                    </a:p>
                  </a:txBody>
                  <a:tcPr marL="76200" marR="76200" marT="76200" marB="76200"/>
                </a:tc>
                <a:extLst>
                  <a:ext uri="{0D108BD9-81ED-4DB2-BD59-A6C34878D82A}">
                    <a16:rowId xmlns:a16="http://schemas.microsoft.com/office/drawing/2014/main" val="4036539056"/>
                  </a:ext>
                </a:extLst>
              </a:tr>
              <a:tr h="354243">
                <a:tc>
                  <a:txBody>
                    <a:bodyPr/>
                    <a:lstStyle/>
                    <a:p>
                      <a:pPr algn="l" fontAlgn="t"/>
                      <a:r>
                        <a:rPr lang="en-IN" sz="2000" dirty="0">
                          <a:solidFill>
                            <a:schemeClr val="tx1"/>
                          </a:solidFill>
                          <a:effectLst/>
                          <a:latin typeface="Times New Roman" panose="02020603050405020304" pitchFamily="18" charset="0"/>
                          <a:cs typeface="Times New Roman" panose="02020603050405020304" pitchFamily="18" charset="0"/>
                        </a:rPr>
                        <a:t>JLabel(Icon i)</a:t>
                      </a:r>
                    </a:p>
                  </a:txBody>
                  <a:tcPr marL="76200" marR="76200" marT="76200" marB="76200"/>
                </a:tc>
                <a:tc>
                  <a:txBody>
                    <a:bodyPr/>
                    <a:lstStyle/>
                    <a:p>
                      <a:pPr algn="l" fontAlgn="t"/>
                      <a:r>
                        <a:rPr lang="en-US" sz="2000" dirty="0">
                          <a:solidFill>
                            <a:schemeClr val="tx1"/>
                          </a:solidFill>
                          <a:effectLst/>
                          <a:latin typeface="Times New Roman" panose="02020603050405020304" pitchFamily="18" charset="0"/>
                          <a:cs typeface="Times New Roman" panose="02020603050405020304" pitchFamily="18" charset="0"/>
                        </a:rPr>
                        <a:t>Creates a JLabel instance with the specified image.</a:t>
                      </a:r>
                    </a:p>
                  </a:txBody>
                  <a:tcPr marL="76200" marR="76200" marT="76200" marB="76200"/>
                </a:tc>
                <a:extLst>
                  <a:ext uri="{0D108BD9-81ED-4DB2-BD59-A6C34878D82A}">
                    <a16:rowId xmlns:a16="http://schemas.microsoft.com/office/drawing/2014/main" val="941622529"/>
                  </a:ext>
                </a:extLst>
              </a:tr>
              <a:tr h="240084">
                <a:tc>
                  <a:txBody>
                    <a:bodyPr/>
                    <a:lstStyle/>
                    <a:p>
                      <a:pPr algn="l" fontAlgn="t"/>
                      <a:r>
                        <a:rPr lang="en-IN" sz="2000" dirty="0">
                          <a:solidFill>
                            <a:schemeClr val="tx1"/>
                          </a:solidFill>
                          <a:effectLst/>
                          <a:latin typeface="Times New Roman" panose="02020603050405020304" pitchFamily="18" charset="0"/>
                          <a:cs typeface="Times New Roman" panose="02020603050405020304" pitchFamily="18" charset="0"/>
                        </a:rPr>
                        <a:t>JLabel(String s, Icon i, int horizontalAlignment)</a:t>
                      </a:r>
                    </a:p>
                  </a:txBody>
                  <a:tcPr marL="76200" marR="76200" marT="76200" marB="76200"/>
                </a:tc>
                <a:tc>
                  <a:txBody>
                    <a:bodyPr/>
                    <a:lstStyle/>
                    <a:p>
                      <a:pPr algn="l" fontAlgn="t"/>
                      <a:r>
                        <a:rPr lang="en-US" sz="2000" dirty="0">
                          <a:solidFill>
                            <a:schemeClr val="tx1"/>
                          </a:solidFill>
                          <a:effectLst/>
                          <a:latin typeface="Times New Roman" panose="02020603050405020304" pitchFamily="18" charset="0"/>
                          <a:cs typeface="Times New Roman" panose="02020603050405020304" pitchFamily="18" charset="0"/>
                        </a:rPr>
                        <a:t>Creates a JLabel instance with the specified text, image, and horizontal alignment.</a:t>
                      </a:r>
                    </a:p>
                  </a:txBody>
                  <a:tcPr marL="76200" marR="76200" marT="76200" marB="76200"/>
                </a:tc>
                <a:extLst>
                  <a:ext uri="{0D108BD9-81ED-4DB2-BD59-A6C34878D82A}">
                    <a16:rowId xmlns:a16="http://schemas.microsoft.com/office/drawing/2014/main" val="4081033766"/>
                  </a:ext>
                </a:extLst>
              </a:tr>
            </a:tbl>
          </a:graphicData>
        </a:graphic>
      </p:graphicFrame>
    </p:spTree>
    <p:extLst>
      <p:ext uri="{BB962C8B-B14F-4D97-AF65-F5344CB8AC3E}">
        <p14:creationId xmlns:p14="http://schemas.microsoft.com/office/powerpoint/2010/main" val="2342024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450E36-09E8-4FA0-8427-32EAEF8241E4}"/>
              </a:ext>
            </a:extLst>
          </p:cNvPr>
          <p:cNvSpPr>
            <a:spLocks noGrp="1"/>
          </p:cNvSpPr>
          <p:nvPr>
            <p:ph idx="1"/>
          </p:nvPr>
        </p:nvSpPr>
        <p:spPr>
          <a:xfrm>
            <a:off x="384313" y="265042"/>
            <a:ext cx="10969487" cy="6453810"/>
          </a:xfrm>
        </p:spPr>
        <p:txBody>
          <a:bodyPr>
            <a:noAutofit/>
          </a:bodyPr>
          <a:lstStyle/>
          <a:p>
            <a:pPr marL="0" indent="0">
              <a:buNone/>
            </a:pPr>
            <a:r>
              <a:rPr lang="en-IN" sz="2000" dirty="0">
                <a:latin typeface="Times New Roman" panose="02020603050405020304" pitchFamily="18" charset="0"/>
                <a:cs typeface="Times New Roman" panose="02020603050405020304" pitchFamily="18" charset="0"/>
              </a:rPr>
              <a:t>import javax.swing.*;  </a:t>
            </a:r>
          </a:p>
          <a:p>
            <a:pPr marL="0" indent="0">
              <a:buNone/>
            </a:pPr>
            <a:r>
              <a:rPr lang="en-IN" sz="2000" dirty="0">
                <a:latin typeface="Times New Roman" panose="02020603050405020304" pitchFamily="18" charset="0"/>
                <a:cs typeface="Times New Roman" panose="02020603050405020304" pitchFamily="18" charset="0"/>
              </a:rPr>
              <a:t>class sl</a:t>
            </a:r>
          </a:p>
          <a:p>
            <a:pPr marL="0" indent="0">
              <a:buNone/>
            </a:pPr>
            <a:r>
              <a:rPr lang="en-IN" sz="2000" dirty="0">
                <a:latin typeface="Times New Roman" panose="02020603050405020304" pitchFamily="18" charset="0"/>
                <a:cs typeface="Times New Roman" panose="02020603050405020304" pitchFamily="18" charset="0"/>
              </a:rPr>
              <a:t>{     sl()</a:t>
            </a:r>
          </a:p>
          <a:p>
            <a:pPr marL="0" indent="0">
              <a:buNone/>
            </a:pPr>
            <a:r>
              <a:rPr lang="en-IN" sz="2000" dirty="0">
                <a:latin typeface="Times New Roman" panose="02020603050405020304" pitchFamily="18" charset="0"/>
                <a:cs typeface="Times New Roman" panose="02020603050405020304" pitchFamily="18" charset="0"/>
              </a:rPr>
              <a:t>  {   JFrame f=new JFrame();</a:t>
            </a:r>
          </a:p>
          <a:p>
            <a:pPr marL="0" indent="0">
              <a:buNone/>
            </a:pPr>
            <a:r>
              <a:rPr lang="en-IN" sz="2000" dirty="0">
                <a:latin typeface="Times New Roman" panose="02020603050405020304" pitchFamily="18" charset="0"/>
                <a:cs typeface="Times New Roman" panose="02020603050405020304" pitchFamily="18" charset="0"/>
              </a:rPr>
              <a:t>       JLabel l=new JLabel("First label");  </a:t>
            </a:r>
          </a:p>
          <a:p>
            <a:pPr marL="0" indent="0">
              <a:buNone/>
            </a:pPr>
            <a:r>
              <a:rPr lang="en-IN" sz="2000" dirty="0">
                <a:latin typeface="Times New Roman" panose="02020603050405020304" pitchFamily="18" charset="0"/>
                <a:cs typeface="Times New Roman" panose="02020603050405020304" pitchFamily="18" charset="0"/>
              </a:rPr>
              <a:t>       l.setBounds(50,50, 100,30); </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f.add(l);                                          //adding label into frame  </a:t>
            </a:r>
          </a:p>
          <a:p>
            <a:pPr marL="0" indent="0">
              <a:buNone/>
            </a:pPr>
            <a:r>
              <a:rPr lang="en-IN" sz="2000" dirty="0">
                <a:latin typeface="Times New Roman" panose="02020603050405020304" pitchFamily="18" charset="0"/>
                <a:cs typeface="Times New Roman" panose="02020603050405020304" pitchFamily="18" charset="0"/>
              </a:rPr>
              <a:t>       f.setSize(300,300);                       //frame size 300 width and 300 height  </a:t>
            </a:r>
          </a:p>
          <a:p>
            <a:pPr marL="0" indent="0">
              <a:buNone/>
            </a:pPr>
            <a:r>
              <a:rPr lang="en-IN" sz="2000" dirty="0">
                <a:latin typeface="Times New Roman" panose="02020603050405020304" pitchFamily="18" charset="0"/>
                <a:cs typeface="Times New Roman" panose="02020603050405020304" pitchFamily="18" charset="0"/>
              </a:rPr>
              <a:t>       f.setLayout(null);                        //no layout manager  </a:t>
            </a:r>
          </a:p>
          <a:p>
            <a:pPr marL="0" indent="0">
              <a:buNone/>
            </a:pPr>
            <a:r>
              <a:rPr lang="en-IN" sz="2000" dirty="0">
                <a:latin typeface="Times New Roman" panose="02020603050405020304" pitchFamily="18" charset="0"/>
                <a:cs typeface="Times New Roman" panose="02020603050405020304" pitchFamily="18" charset="0"/>
              </a:rPr>
              <a:t>       f.setVisible(true);                       //now frame will be visible, by default not visible  </a:t>
            </a:r>
          </a:p>
          <a:p>
            <a:pPr marL="0" indent="0">
              <a:buNone/>
            </a:pPr>
            <a:r>
              <a:rPr lang="en-IN" sz="2000" dirty="0">
                <a:latin typeface="Times New Roman" panose="02020603050405020304" pitchFamily="18" charset="0"/>
                <a:cs typeface="Times New Roman" panose="02020603050405020304" pitchFamily="18" charset="0"/>
              </a:rPr>
              <a:t>   }  </a:t>
            </a:r>
          </a:p>
          <a:p>
            <a:pPr marL="0" indent="0">
              <a:buNone/>
            </a:pPr>
            <a:r>
              <a:rPr lang="en-IN" sz="2000" dirty="0">
                <a:latin typeface="Times New Roman" panose="02020603050405020304" pitchFamily="18" charset="0"/>
                <a:cs typeface="Times New Roman" panose="02020603050405020304" pitchFamily="18" charset="0"/>
              </a:rPr>
              <a:t> public static void main(String args[])</a:t>
            </a:r>
          </a:p>
          <a:p>
            <a:pPr marL="0" indent="0">
              <a:buNone/>
            </a:pPr>
            <a:r>
              <a:rPr lang="en-IN" sz="2000" dirty="0">
                <a:latin typeface="Times New Roman" panose="02020603050405020304" pitchFamily="18" charset="0"/>
                <a:cs typeface="Times New Roman" panose="02020603050405020304" pitchFamily="18" charset="0"/>
              </a:rPr>
              <a:t>  {   sl f =new sl();  </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3858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2594</Words>
  <Application>Microsoft Office PowerPoint</Application>
  <PresentationFormat>Widescreen</PresentationFormat>
  <Paragraphs>390</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Calibri Light</vt:lpstr>
      <vt:lpstr>erdana</vt:lpstr>
      <vt:lpstr>Oswald</vt:lpstr>
      <vt:lpstr>Times New Roman</vt:lpstr>
      <vt:lpstr>var(--font-sofia)</vt:lpstr>
      <vt:lpstr>verdana</vt:lpstr>
      <vt:lpstr>Wingdings</vt:lpstr>
      <vt:lpstr>Office Theme</vt:lpstr>
      <vt:lpstr>JAVA SWING</vt:lpstr>
      <vt:lpstr>JAVA SWING</vt:lpstr>
      <vt:lpstr>Difference between AWT and SWING </vt:lpstr>
      <vt:lpstr> JFrame </vt:lpstr>
      <vt:lpstr>PowerPoint Presentation</vt:lpstr>
      <vt:lpstr>JButton</vt:lpstr>
      <vt:lpstr>PowerPoint Presentation</vt:lpstr>
      <vt:lpstr>JLabel</vt:lpstr>
      <vt:lpstr>PowerPoint Presentation</vt:lpstr>
      <vt:lpstr>JTextField</vt:lpstr>
      <vt:lpstr>PowerPoint Presentation</vt:lpstr>
      <vt:lpstr>JPanel</vt:lpstr>
      <vt:lpstr>PowerPoint Presentation</vt:lpstr>
      <vt:lpstr>PowerPoint Presentation</vt:lpstr>
      <vt:lpstr>JTabbedPane</vt:lpstr>
      <vt:lpstr>PowerPoint Presentation</vt:lpstr>
      <vt:lpstr>PowerPoint Presentation</vt:lpstr>
      <vt:lpstr>JDBC</vt:lpstr>
      <vt:lpstr>JDBC</vt:lpstr>
      <vt:lpstr> JDBC Drivers </vt:lpstr>
      <vt:lpstr>Java Database Connectivity Steps </vt:lpstr>
      <vt:lpstr>Java Database Connectivity Steps                     contd…</vt:lpstr>
      <vt:lpstr>Java Database Connectivity Steps                    contd… </vt:lpstr>
      <vt:lpstr>PowerPoint Presentation</vt:lpstr>
      <vt:lpstr>JAVA BEANS</vt:lpstr>
      <vt:lpstr>Java Beans</vt:lpstr>
      <vt:lpstr>Steps for creating a new Bean </vt:lpstr>
      <vt:lpstr>JAVA BEANS</vt:lpstr>
      <vt:lpstr>PowerPoint Presentation</vt:lpstr>
      <vt:lpstr>PowerPoint Presentation</vt:lpstr>
      <vt:lpstr> </vt:lpstr>
      <vt:lpstr>PowerPoint Presentation</vt:lpstr>
      <vt:lpstr>PowerPoint Presentation</vt:lpstr>
      <vt:lpstr>JAVA SERVLET</vt:lpstr>
      <vt:lpstr>JAVA SERVLET</vt:lpstr>
      <vt:lpstr>Execution of Servlets </vt:lpstr>
      <vt:lpstr>Life Cycle of a Servlet </vt:lpstr>
      <vt:lpstr> Generic Servlet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SWING</dc:title>
  <dc:creator>Smt Meenu</dc:creator>
  <cp:lastModifiedBy>Smt Meenu</cp:lastModifiedBy>
  <cp:revision>87</cp:revision>
  <dcterms:created xsi:type="dcterms:W3CDTF">2020-11-25T07:45:55Z</dcterms:created>
  <dcterms:modified xsi:type="dcterms:W3CDTF">2020-12-02T06:19:07Z</dcterms:modified>
</cp:coreProperties>
</file>