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27432000" cy="18288000"/>
  <p:notesSz cx="6858000" cy="9144000"/>
  <p:defaultTextStyle>
    <a:defPPr>
      <a:defRPr lang="en-US"/>
    </a:defPPr>
    <a:lvl1pPr marL="0" algn="l" defTabSz="2194420" rtl="0" eaLnBrk="1" latinLnBrk="0" hangingPunct="1">
      <a:defRPr sz="4320" kern="1200">
        <a:solidFill>
          <a:schemeClr val="tx1"/>
        </a:solidFill>
        <a:latin typeface="+mn-lt"/>
        <a:ea typeface="+mn-ea"/>
        <a:cs typeface="+mn-cs"/>
      </a:defRPr>
    </a:lvl1pPr>
    <a:lvl2pPr marL="1097210" algn="l" defTabSz="2194420" rtl="0" eaLnBrk="1" latinLnBrk="0" hangingPunct="1">
      <a:defRPr sz="4320" kern="1200">
        <a:solidFill>
          <a:schemeClr val="tx1"/>
        </a:solidFill>
        <a:latin typeface="+mn-lt"/>
        <a:ea typeface="+mn-ea"/>
        <a:cs typeface="+mn-cs"/>
      </a:defRPr>
    </a:lvl2pPr>
    <a:lvl3pPr marL="2194420" algn="l" defTabSz="2194420" rtl="0" eaLnBrk="1" latinLnBrk="0" hangingPunct="1">
      <a:defRPr sz="4320" kern="1200">
        <a:solidFill>
          <a:schemeClr val="tx1"/>
        </a:solidFill>
        <a:latin typeface="+mn-lt"/>
        <a:ea typeface="+mn-ea"/>
        <a:cs typeface="+mn-cs"/>
      </a:defRPr>
    </a:lvl3pPr>
    <a:lvl4pPr marL="3291629" algn="l" defTabSz="2194420" rtl="0" eaLnBrk="1" latinLnBrk="0" hangingPunct="1">
      <a:defRPr sz="4320" kern="1200">
        <a:solidFill>
          <a:schemeClr val="tx1"/>
        </a:solidFill>
        <a:latin typeface="+mn-lt"/>
        <a:ea typeface="+mn-ea"/>
        <a:cs typeface="+mn-cs"/>
      </a:defRPr>
    </a:lvl4pPr>
    <a:lvl5pPr marL="4388839" algn="l" defTabSz="2194420" rtl="0" eaLnBrk="1" latinLnBrk="0" hangingPunct="1">
      <a:defRPr sz="4320" kern="1200">
        <a:solidFill>
          <a:schemeClr val="tx1"/>
        </a:solidFill>
        <a:latin typeface="+mn-lt"/>
        <a:ea typeface="+mn-ea"/>
        <a:cs typeface="+mn-cs"/>
      </a:defRPr>
    </a:lvl5pPr>
    <a:lvl6pPr marL="5486049" algn="l" defTabSz="2194420" rtl="0" eaLnBrk="1" latinLnBrk="0" hangingPunct="1">
      <a:defRPr sz="4320" kern="1200">
        <a:solidFill>
          <a:schemeClr val="tx1"/>
        </a:solidFill>
        <a:latin typeface="+mn-lt"/>
        <a:ea typeface="+mn-ea"/>
        <a:cs typeface="+mn-cs"/>
      </a:defRPr>
    </a:lvl6pPr>
    <a:lvl7pPr marL="6583258" algn="l" defTabSz="2194420" rtl="0" eaLnBrk="1" latinLnBrk="0" hangingPunct="1">
      <a:defRPr sz="4320" kern="1200">
        <a:solidFill>
          <a:schemeClr val="tx1"/>
        </a:solidFill>
        <a:latin typeface="+mn-lt"/>
        <a:ea typeface="+mn-ea"/>
        <a:cs typeface="+mn-cs"/>
      </a:defRPr>
    </a:lvl7pPr>
    <a:lvl8pPr marL="7680469" algn="l" defTabSz="2194420" rtl="0" eaLnBrk="1" latinLnBrk="0" hangingPunct="1">
      <a:defRPr sz="4320" kern="1200">
        <a:solidFill>
          <a:schemeClr val="tx1"/>
        </a:solidFill>
        <a:latin typeface="+mn-lt"/>
        <a:ea typeface="+mn-ea"/>
        <a:cs typeface="+mn-cs"/>
      </a:defRPr>
    </a:lvl8pPr>
    <a:lvl9pPr marL="8777678" algn="l" defTabSz="2194420" rtl="0" eaLnBrk="1" latinLnBrk="0" hangingPunct="1">
      <a:defRPr sz="432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autoAdjust="0"/>
    <p:restoredTop sz="94660"/>
  </p:normalViewPr>
  <p:slideViewPr>
    <p:cSldViewPr snapToGrid="0">
      <p:cViewPr>
        <p:scale>
          <a:sx n="95" d="100"/>
          <a:sy n="95" d="100"/>
        </p:scale>
        <p:origin x="-3064" y="-6208"/>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Performance Evaluation: VGG-16 vs</a:t>
            </a:r>
            <a:r>
              <a:rPr lang="en-US" baseline="0" dirty="0" smtClean="0"/>
              <a:t> Inception V3</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VGG-16</c:v>
                </c:pt>
              </c:strCache>
            </c:strRef>
          </c:tx>
          <c:spPr>
            <a:solidFill>
              <a:schemeClr val="accent1"/>
            </a:solidFill>
            <a:ln>
              <a:noFill/>
            </a:ln>
            <a:effectLst/>
          </c:spPr>
          <c:invertIfNegative val="0"/>
          <c:cat>
            <c:strRef>
              <c:f>Sheet1!$A$2:$A$10</c:f>
              <c:strCache>
                <c:ptCount val="9"/>
                <c:pt idx="0">
                  <c:v>F1 score for class 0</c:v>
                </c:pt>
                <c:pt idx="1">
                  <c:v>F1 score for class 1</c:v>
                </c:pt>
                <c:pt idx="2">
                  <c:v>F1 score for class 2</c:v>
                </c:pt>
                <c:pt idx="3">
                  <c:v>F1 score for class 3</c:v>
                </c:pt>
                <c:pt idx="4">
                  <c:v>F1 score for class 4</c:v>
                </c:pt>
                <c:pt idx="5">
                  <c:v>F1 score for class 5</c:v>
                </c:pt>
                <c:pt idx="6">
                  <c:v>F1 score for class 6</c:v>
                </c:pt>
                <c:pt idx="7">
                  <c:v>F1 score for class 7</c:v>
                </c:pt>
                <c:pt idx="8">
                  <c:v>F1 score for class 8</c:v>
                </c:pt>
              </c:strCache>
            </c:strRef>
          </c:cat>
          <c:val>
            <c:numRef>
              <c:f>Sheet1!$B$2:$B$10</c:f>
              <c:numCache>
                <c:formatCode>General</c:formatCode>
                <c:ptCount val="9"/>
                <c:pt idx="0">
                  <c:v>0.246658566221</c:v>
                </c:pt>
                <c:pt idx="1">
                  <c:v>0.730971491835</c:v>
                </c:pt>
                <c:pt idx="2">
                  <c:v>0.733858267717</c:v>
                </c:pt>
                <c:pt idx="3">
                  <c:v>0.486444314414</c:v>
                </c:pt>
                <c:pt idx="4">
                  <c:v>0.564832793959</c:v>
                </c:pt>
                <c:pt idx="5">
                  <c:v>0.763460066343</c:v>
                </c:pt>
                <c:pt idx="6">
                  <c:v>0.903733200597</c:v>
                </c:pt>
                <c:pt idx="7">
                  <c:v>0.476884536552</c:v>
                </c:pt>
                <c:pt idx="8">
                  <c:v>0.692283950617</c:v>
                </c:pt>
              </c:numCache>
            </c:numRef>
          </c:val>
        </c:ser>
        <c:ser>
          <c:idx val="1"/>
          <c:order val="1"/>
          <c:tx>
            <c:strRef>
              <c:f>Sheet1!$C$1</c:f>
              <c:strCache>
                <c:ptCount val="1"/>
                <c:pt idx="0">
                  <c:v>Inception V3</c:v>
                </c:pt>
              </c:strCache>
            </c:strRef>
          </c:tx>
          <c:spPr>
            <a:solidFill>
              <a:schemeClr val="accent2"/>
            </a:solidFill>
            <a:ln>
              <a:noFill/>
            </a:ln>
            <a:effectLst/>
          </c:spPr>
          <c:invertIfNegative val="0"/>
          <c:cat>
            <c:strRef>
              <c:f>Sheet1!$A$2:$A$10</c:f>
              <c:strCache>
                <c:ptCount val="9"/>
                <c:pt idx="0">
                  <c:v>F1 score for class 0</c:v>
                </c:pt>
                <c:pt idx="1">
                  <c:v>F1 score for class 1</c:v>
                </c:pt>
                <c:pt idx="2">
                  <c:v>F1 score for class 2</c:v>
                </c:pt>
                <c:pt idx="3">
                  <c:v>F1 score for class 3</c:v>
                </c:pt>
                <c:pt idx="4">
                  <c:v>F1 score for class 4</c:v>
                </c:pt>
                <c:pt idx="5">
                  <c:v>F1 score for class 5</c:v>
                </c:pt>
                <c:pt idx="6">
                  <c:v>F1 score for class 6</c:v>
                </c:pt>
                <c:pt idx="7">
                  <c:v>F1 score for class 7</c:v>
                </c:pt>
                <c:pt idx="8">
                  <c:v>F1 score for class 8</c:v>
                </c:pt>
              </c:strCache>
            </c:strRef>
          </c:cat>
          <c:val>
            <c:numRef>
              <c:f>Sheet1!$C$2:$C$10</c:f>
              <c:numCache>
                <c:formatCode>General</c:formatCode>
                <c:ptCount val="9"/>
                <c:pt idx="0">
                  <c:v>0.297049847406</c:v>
                </c:pt>
                <c:pt idx="1">
                  <c:v>0.727802037846</c:v>
                </c:pt>
                <c:pt idx="2">
                  <c:v>0.744872362402</c:v>
                </c:pt>
                <c:pt idx="3">
                  <c:v>0.495571886188</c:v>
                </c:pt>
                <c:pt idx="4">
                  <c:v>0.588628762542</c:v>
                </c:pt>
                <c:pt idx="5">
                  <c:v>0.770086035738</c:v>
                </c:pt>
                <c:pt idx="6">
                  <c:v>0.89233933162</c:v>
                </c:pt>
                <c:pt idx="7">
                  <c:v>0.488262910798</c:v>
                </c:pt>
                <c:pt idx="8">
                  <c:v>0.719317300233</c:v>
                </c:pt>
              </c:numCache>
            </c:numRef>
          </c:val>
        </c:ser>
        <c:dLbls>
          <c:showLegendKey val="0"/>
          <c:showVal val="0"/>
          <c:showCatName val="0"/>
          <c:showSerName val="0"/>
          <c:showPercent val="0"/>
          <c:showBubbleSize val="0"/>
        </c:dLbls>
        <c:gapWidth val="219"/>
        <c:axId val="1259363728"/>
        <c:axId val="1264715584"/>
      </c:barChart>
      <c:catAx>
        <c:axId val="125936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4715584"/>
        <c:crosses val="autoZero"/>
        <c:auto val="1"/>
        <c:lblAlgn val="ctr"/>
        <c:lblOffset val="100"/>
        <c:noMultiLvlLbl val="0"/>
      </c:catAx>
      <c:valAx>
        <c:axId val="126471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93637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11/29/16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11/29/16</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544251" rtl="0" eaLnBrk="1" latinLnBrk="0" hangingPunct="1">
      <a:defRPr sz="714" kern="1200">
        <a:solidFill>
          <a:schemeClr val="tx1"/>
        </a:solidFill>
        <a:latin typeface="+mn-lt"/>
        <a:ea typeface="+mn-ea"/>
        <a:cs typeface="+mn-cs"/>
      </a:defRPr>
    </a:lvl1pPr>
    <a:lvl2pPr marL="272125" algn="l" defTabSz="544251" rtl="0" eaLnBrk="1" latinLnBrk="0" hangingPunct="1">
      <a:defRPr sz="714" kern="1200">
        <a:solidFill>
          <a:schemeClr val="tx1"/>
        </a:solidFill>
        <a:latin typeface="+mn-lt"/>
        <a:ea typeface="+mn-ea"/>
        <a:cs typeface="+mn-cs"/>
      </a:defRPr>
    </a:lvl2pPr>
    <a:lvl3pPr marL="544251" algn="l" defTabSz="544251" rtl="0" eaLnBrk="1" latinLnBrk="0" hangingPunct="1">
      <a:defRPr sz="714" kern="1200">
        <a:solidFill>
          <a:schemeClr val="tx1"/>
        </a:solidFill>
        <a:latin typeface="+mn-lt"/>
        <a:ea typeface="+mn-ea"/>
        <a:cs typeface="+mn-cs"/>
      </a:defRPr>
    </a:lvl3pPr>
    <a:lvl4pPr marL="816376" algn="l" defTabSz="544251" rtl="0" eaLnBrk="1" latinLnBrk="0" hangingPunct="1">
      <a:defRPr sz="714" kern="1200">
        <a:solidFill>
          <a:schemeClr val="tx1"/>
        </a:solidFill>
        <a:latin typeface="+mn-lt"/>
        <a:ea typeface="+mn-ea"/>
        <a:cs typeface="+mn-cs"/>
      </a:defRPr>
    </a:lvl4pPr>
    <a:lvl5pPr marL="1088502" algn="l" defTabSz="544251" rtl="0" eaLnBrk="1" latinLnBrk="0" hangingPunct="1">
      <a:defRPr sz="714" kern="1200">
        <a:solidFill>
          <a:schemeClr val="tx1"/>
        </a:solidFill>
        <a:latin typeface="+mn-lt"/>
        <a:ea typeface="+mn-ea"/>
        <a:cs typeface="+mn-cs"/>
      </a:defRPr>
    </a:lvl5pPr>
    <a:lvl6pPr marL="1360627" algn="l" defTabSz="544251" rtl="0" eaLnBrk="1" latinLnBrk="0" hangingPunct="1">
      <a:defRPr sz="714" kern="1200">
        <a:solidFill>
          <a:schemeClr val="tx1"/>
        </a:solidFill>
        <a:latin typeface="+mn-lt"/>
        <a:ea typeface="+mn-ea"/>
        <a:cs typeface="+mn-cs"/>
      </a:defRPr>
    </a:lvl6pPr>
    <a:lvl7pPr marL="1632753" algn="l" defTabSz="544251" rtl="0" eaLnBrk="1" latinLnBrk="0" hangingPunct="1">
      <a:defRPr sz="714" kern="1200">
        <a:solidFill>
          <a:schemeClr val="tx1"/>
        </a:solidFill>
        <a:latin typeface="+mn-lt"/>
        <a:ea typeface="+mn-ea"/>
        <a:cs typeface="+mn-cs"/>
      </a:defRPr>
    </a:lvl7pPr>
    <a:lvl8pPr marL="1904878" algn="l" defTabSz="544251" rtl="0" eaLnBrk="1" latinLnBrk="0" hangingPunct="1">
      <a:defRPr sz="714" kern="1200">
        <a:solidFill>
          <a:schemeClr val="tx1"/>
        </a:solidFill>
        <a:latin typeface="+mn-lt"/>
        <a:ea typeface="+mn-ea"/>
        <a:cs typeface="+mn-cs"/>
      </a:defRPr>
    </a:lvl8pPr>
    <a:lvl9pPr marL="2177004" algn="l" defTabSz="544251" rtl="0" eaLnBrk="1" latinLnBrk="0" hangingPunct="1">
      <a:defRPr sz="71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000500" y="550333"/>
            <a:ext cx="19431000" cy="1396967"/>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4000500" y="1993669"/>
            <a:ext cx="19431000" cy="461665"/>
          </a:xfrm>
        </p:spPr>
        <p:txBody>
          <a:bodyPr>
            <a:noAutofit/>
          </a:bodyPr>
          <a:lstStyle>
            <a:lvl1pPr marL="0" indent="0">
              <a:spcBef>
                <a:spcPts val="0"/>
              </a:spcBef>
              <a:buNone/>
              <a:defRPr sz="1333">
                <a:solidFill>
                  <a:schemeClr val="bg1"/>
                </a:solidFill>
              </a:defRPr>
            </a:lvl1pPr>
            <a:lvl2pPr marL="0" indent="0">
              <a:spcBef>
                <a:spcPts val="0"/>
              </a:spcBef>
              <a:buNone/>
              <a:defRPr sz="1333">
                <a:solidFill>
                  <a:schemeClr val="bg1"/>
                </a:solidFill>
              </a:defRPr>
            </a:lvl2pPr>
            <a:lvl3pPr marL="0" indent="0">
              <a:spcBef>
                <a:spcPts val="0"/>
              </a:spcBef>
              <a:buNone/>
              <a:defRPr sz="1333">
                <a:solidFill>
                  <a:schemeClr val="bg1"/>
                </a:solidFill>
              </a:defRPr>
            </a:lvl3pPr>
            <a:lvl4pPr marL="0" indent="0">
              <a:spcBef>
                <a:spcPts val="0"/>
              </a:spcBef>
              <a:buNone/>
              <a:defRPr sz="1333">
                <a:solidFill>
                  <a:schemeClr val="bg1"/>
                </a:solidFill>
              </a:defRPr>
            </a:lvl4pPr>
            <a:lvl5pPr marL="0" indent="0">
              <a:spcBef>
                <a:spcPts val="0"/>
              </a:spcBef>
              <a:buNone/>
              <a:defRPr sz="1333">
                <a:solidFill>
                  <a:schemeClr val="bg1"/>
                </a:solidFill>
              </a:defRPr>
            </a:lvl5pPr>
            <a:lvl6pPr marL="0" indent="0">
              <a:spcBef>
                <a:spcPts val="0"/>
              </a:spcBef>
              <a:buNone/>
              <a:defRPr sz="1333">
                <a:solidFill>
                  <a:schemeClr val="bg1"/>
                </a:solidFill>
              </a:defRPr>
            </a:lvl6pPr>
            <a:lvl7pPr marL="0" indent="0">
              <a:spcBef>
                <a:spcPts val="0"/>
              </a:spcBef>
              <a:buNone/>
              <a:defRPr sz="1333">
                <a:solidFill>
                  <a:schemeClr val="bg1"/>
                </a:solidFill>
              </a:defRPr>
            </a:lvl7pPr>
            <a:lvl8pPr marL="0" indent="0">
              <a:spcBef>
                <a:spcPts val="0"/>
              </a:spcBef>
              <a:buNone/>
              <a:defRPr sz="1333">
                <a:solidFill>
                  <a:schemeClr val="bg1"/>
                </a:solidFill>
              </a:defRPr>
            </a:lvl8pPr>
            <a:lvl9pPr marL="0" indent="0">
              <a:spcBef>
                <a:spcPts val="0"/>
              </a:spcBef>
              <a:buNone/>
              <a:defRPr sz="1333">
                <a:solidFill>
                  <a:schemeClr val="bg1"/>
                </a:solidFill>
              </a:defRPr>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11/29/16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714375" y="3251200"/>
            <a:ext cx="8001000" cy="677333"/>
          </a:xfrm>
          <a:prstGeom prst="round1Rect">
            <a:avLst/>
          </a:prstGeom>
          <a:solidFill>
            <a:schemeClr val="accent2"/>
          </a:solidFill>
        </p:spPr>
        <p:txBody>
          <a:bodyPr lIns="365760" anchor="ctr">
            <a:noAutofit/>
          </a:bodyPr>
          <a:lstStyle>
            <a:lvl1pPr marL="0" indent="0">
              <a:spcBef>
                <a:spcPts val="0"/>
              </a:spcBef>
              <a:buNone/>
              <a:defRPr sz="3334" cap="all"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714375" y="3928533"/>
            <a:ext cx="8001000" cy="3810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714375" y="8351520"/>
            <a:ext cx="8001000" cy="677333"/>
          </a:xfrm>
          <a:prstGeom prst="round1Rect">
            <a:avLst/>
          </a:prstGeom>
          <a:solidFill>
            <a:schemeClr val="accent3"/>
          </a:solidFill>
        </p:spPr>
        <p:txBody>
          <a:bodyPr lIns="365760" anchor="ctr">
            <a:noAutofit/>
          </a:bodyPr>
          <a:lstStyle>
            <a:lvl1pPr marL="0" indent="0">
              <a:spcBef>
                <a:spcPts val="0"/>
              </a:spcBef>
              <a:buNone/>
              <a:defRPr sz="3334" cap="all"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714375" y="9028853"/>
            <a:ext cx="8001000" cy="5048981"/>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714375" y="14351000"/>
            <a:ext cx="8001000" cy="677333"/>
          </a:xfrm>
          <a:prstGeom prst="round1Rect">
            <a:avLst/>
          </a:prstGeom>
          <a:solidFill>
            <a:schemeClr val="accent4"/>
          </a:solidFill>
        </p:spPr>
        <p:txBody>
          <a:bodyPr lIns="365760" anchor="ctr">
            <a:noAutofit/>
          </a:bodyPr>
          <a:lstStyle>
            <a:lvl1pPr marL="0" indent="0">
              <a:spcBef>
                <a:spcPts val="0"/>
              </a:spcBef>
              <a:buNone/>
              <a:defRPr sz="3334" cap="all"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714375" y="15031720"/>
            <a:ext cx="8001000" cy="2540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9715500" y="3251200"/>
            <a:ext cx="8001000" cy="677333"/>
          </a:xfrm>
          <a:prstGeom prst="round1Rect">
            <a:avLst/>
          </a:prstGeom>
          <a:solidFill>
            <a:schemeClr val="accent5"/>
          </a:solidFill>
        </p:spPr>
        <p:txBody>
          <a:bodyPr lIns="365760" anchor="ctr">
            <a:noAutofit/>
          </a:bodyPr>
          <a:lstStyle>
            <a:lvl1pPr marL="0" indent="0">
              <a:spcBef>
                <a:spcPts val="0"/>
              </a:spcBef>
              <a:buNone/>
              <a:defRPr sz="3334" cap="all"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9715500" y="3928533"/>
            <a:ext cx="8001000" cy="2540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9715500" y="6637867"/>
            <a:ext cx="8001000" cy="3429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9715500" y="13038667"/>
            <a:ext cx="8001000" cy="973667"/>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9715500" y="14351000"/>
            <a:ext cx="8001000" cy="677333"/>
          </a:xfrm>
          <a:prstGeom prst="round1Rect">
            <a:avLst/>
          </a:prstGeom>
          <a:solidFill>
            <a:schemeClr val="accent6"/>
          </a:solidFill>
        </p:spPr>
        <p:txBody>
          <a:bodyPr lIns="365760" anchor="ctr">
            <a:noAutofit/>
          </a:bodyPr>
          <a:lstStyle>
            <a:lvl1pPr marL="0" indent="0">
              <a:spcBef>
                <a:spcPts val="0"/>
              </a:spcBef>
              <a:buNone/>
              <a:defRPr sz="3334" cap="all"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9715500" y="15031720"/>
            <a:ext cx="8001000" cy="2540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18688050" y="3251200"/>
            <a:ext cx="8001000" cy="677333"/>
          </a:xfrm>
          <a:prstGeom prst="round1Rect">
            <a:avLst/>
          </a:prstGeom>
          <a:solidFill>
            <a:schemeClr val="accent6"/>
          </a:solidFill>
        </p:spPr>
        <p:txBody>
          <a:bodyPr lIns="365760" anchor="ctr">
            <a:noAutofit/>
          </a:bodyPr>
          <a:lstStyle>
            <a:lvl1pPr marL="0" indent="0">
              <a:spcBef>
                <a:spcPts val="0"/>
              </a:spcBef>
              <a:buNone/>
              <a:defRPr sz="3334" cap="all"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18688050" y="3928533"/>
            <a:ext cx="8001000" cy="4064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18688050" y="8798560"/>
            <a:ext cx="8001000" cy="4064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18688050" y="14351000"/>
            <a:ext cx="8001000" cy="677333"/>
          </a:xfrm>
          <a:prstGeom prst="round1Rect">
            <a:avLst/>
          </a:prstGeom>
          <a:solidFill>
            <a:schemeClr val="accent1"/>
          </a:solidFill>
        </p:spPr>
        <p:txBody>
          <a:bodyPr lIns="365760" anchor="ctr">
            <a:noAutofit/>
          </a:bodyPr>
          <a:lstStyle>
            <a:lvl1pPr marL="0" indent="0">
              <a:spcBef>
                <a:spcPts val="0"/>
              </a:spcBef>
              <a:buNone/>
              <a:defRPr sz="3334" cap="all" baseline="0">
                <a:solidFill>
                  <a:schemeClr val="bg1"/>
                </a:solidFill>
                <a:latin typeface="+mj-lt"/>
              </a:defRPr>
            </a:lvl1pPr>
            <a:lvl2pPr marL="0" indent="0">
              <a:spcBef>
                <a:spcPts val="0"/>
              </a:spcBef>
              <a:buNone/>
              <a:defRPr sz="3334" cap="all" baseline="0">
                <a:solidFill>
                  <a:schemeClr val="bg1"/>
                </a:solidFill>
                <a:latin typeface="+mj-lt"/>
              </a:defRPr>
            </a:lvl2pPr>
            <a:lvl3pPr marL="0" indent="0">
              <a:spcBef>
                <a:spcPts val="0"/>
              </a:spcBef>
              <a:buNone/>
              <a:defRPr sz="3334" cap="all" baseline="0">
                <a:solidFill>
                  <a:schemeClr val="bg1"/>
                </a:solidFill>
                <a:latin typeface="+mj-lt"/>
              </a:defRPr>
            </a:lvl3pPr>
            <a:lvl4pPr marL="0" indent="0">
              <a:spcBef>
                <a:spcPts val="0"/>
              </a:spcBef>
              <a:buNone/>
              <a:defRPr sz="3334" cap="all" baseline="0">
                <a:solidFill>
                  <a:schemeClr val="bg1"/>
                </a:solidFill>
                <a:latin typeface="+mj-lt"/>
              </a:defRPr>
            </a:lvl4pPr>
            <a:lvl5pPr marL="0" indent="0">
              <a:spcBef>
                <a:spcPts val="0"/>
              </a:spcBef>
              <a:buNone/>
              <a:defRPr sz="3334" cap="all" baseline="0">
                <a:solidFill>
                  <a:schemeClr val="bg1"/>
                </a:solidFill>
                <a:latin typeface="+mj-lt"/>
              </a:defRPr>
            </a:lvl5pPr>
            <a:lvl6pPr marL="0" indent="0">
              <a:spcBef>
                <a:spcPts val="0"/>
              </a:spcBef>
              <a:buNone/>
              <a:defRPr sz="3334" cap="all" baseline="0">
                <a:solidFill>
                  <a:schemeClr val="bg1"/>
                </a:solidFill>
                <a:latin typeface="+mj-lt"/>
              </a:defRPr>
            </a:lvl6pPr>
            <a:lvl7pPr marL="0" indent="0">
              <a:spcBef>
                <a:spcPts val="0"/>
              </a:spcBef>
              <a:buNone/>
              <a:defRPr sz="3334" cap="all" baseline="0">
                <a:solidFill>
                  <a:schemeClr val="bg1"/>
                </a:solidFill>
                <a:latin typeface="+mj-lt"/>
              </a:defRPr>
            </a:lvl7pPr>
            <a:lvl8pPr marL="0" indent="0">
              <a:spcBef>
                <a:spcPts val="0"/>
              </a:spcBef>
              <a:buNone/>
              <a:defRPr sz="3334" cap="all" baseline="0">
                <a:solidFill>
                  <a:schemeClr val="bg1"/>
                </a:solidFill>
                <a:latin typeface="+mj-lt"/>
              </a:defRPr>
            </a:lvl8pPr>
            <a:lvl9pPr marL="0" indent="0">
              <a:spcBef>
                <a:spcPts val="0"/>
              </a:spcBef>
              <a:buNone/>
              <a:defRPr sz="3334"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18688050" y="15031720"/>
            <a:ext cx="8001000" cy="2540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27432000" y="1418166"/>
            <a:ext cx="7779544" cy="1828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52400" rIns="152400" rtlCol="0" anchor="t"/>
          <a:lstStyle/>
          <a:p>
            <a:pPr lvl="0">
              <a:spcBef>
                <a:spcPts val="667"/>
              </a:spcBef>
            </a:pPr>
            <a:r>
              <a:rPr sz="5334" dirty="0">
                <a:solidFill>
                  <a:prstClr val="white">
                    <a:lumMod val="50000"/>
                  </a:prstClr>
                </a:solidFill>
                <a:latin typeface="Calibri Light" panose="020F0302020204030204" pitchFamily="34" charset="0"/>
                <a:cs typeface="Calibri" panose="020F0502020204030204" pitchFamily="34" charset="0"/>
              </a:rPr>
              <a:t>Printing:</a:t>
            </a:r>
          </a:p>
          <a:p>
            <a:pPr lvl="0">
              <a:spcBef>
                <a:spcPts val="667"/>
              </a:spcBef>
            </a:pPr>
            <a:r>
              <a:rPr lang="en-US" sz="3667"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167"/>
              </a:spcBef>
            </a:pPr>
            <a:endParaRPr sz="3334" dirty="0">
              <a:solidFill>
                <a:prstClr val="white">
                  <a:lumMod val="50000"/>
                </a:prstClr>
              </a:solidFill>
              <a:latin typeface="Calibri Light" panose="020F0302020204030204" pitchFamily="34" charset="0"/>
              <a:cs typeface="Calibri" panose="020F0502020204030204" pitchFamily="34" charset="0"/>
            </a:endParaRPr>
          </a:p>
          <a:p>
            <a:pPr lvl="0">
              <a:spcBef>
                <a:spcPts val="667"/>
              </a:spcBef>
            </a:pPr>
            <a:r>
              <a:rPr sz="4889"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667"/>
              </a:spcBef>
            </a:pPr>
            <a:r>
              <a:rPr sz="3667"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3667" dirty="0" smtClean="0">
                <a:solidFill>
                  <a:prstClr val="white">
                    <a:lumMod val="50000"/>
                  </a:prstClr>
                </a:solidFill>
                <a:latin typeface="Calibri Light" panose="020F0302020204030204" pitchFamily="34" charset="0"/>
                <a:cs typeface="Calibri" panose="020F0502020204030204" pitchFamily="34" charset="0"/>
              </a:rPr>
              <a:t>poster </a:t>
            </a:r>
            <a:r>
              <a:rPr sz="3667" dirty="0" smtClean="0">
                <a:solidFill>
                  <a:prstClr val="white">
                    <a:lumMod val="50000"/>
                  </a:prstClr>
                </a:solidFill>
                <a:latin typeface="Calibri Light" panose="020F0302020204030204" pitchFamily="34" charset="0"/>
                <a:cs typeface="Calibri" panose="020F0502020204030204" pitchFamily="34" charset="0"/>
              </a:rPr>
              <a:t>are </a:t>
            </a:r>
            <a:r>
              <a:rPr sz="3667" dirty="0">
                <a:solidFill>
                  <a:prstClr val="white">
                    <a:lumMod val="50000"/>
                  </a:prstClr>
                </a:solidFill>
                <a:latin typeface="Calibri Light" panose="020F0302020204030204" pitchFamily="34" charset="0"/>
                <a:cs typeface="Calibri" panose="020F0502020204030204" pitchFamily="34" charset="0"/>
              </a:rPr>
              <a:t>formatted for you. </a:t>
            </a:r>
            <a:r>
              <a:rPr lang="en-US" sz="3667" dirty="0" smtClean="0">
                <a:solidFill>
                  <a:prstClr val="white">
                    <a:lumMod val="50000"/>
                  </a:prstClr>
                </a:solidFill>
                <a:latin typeface="Calibri Light" panose="020F0302020204030204" pitchFamily="34" charset="0"/>
                <a:cs typeface="Calibri" panose="020F0502020204030204" pitchFamily="34" charset="0"/>
              </a:rPr>
              <a:t>Type</a:t>
            </a:r>
            <a:r>
              <a:rPr lang="en-US" sz="3667"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3667"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3667"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333"/>
              </a:spcBef>
            </a:pPr>
            <a:r>
              <a:rPr lang="en-US" sz="3667" dirty="0" smtClean="0">
                <a:solidFill>
                  <a:prstClr val="white">
                    <a:lumMod val="50000"/>
                  </a:prstClr>
                </a:solidFill>
                <a:latin typeface="Calibri Light" panose="020F0302020204030204" pitchFamily="34" charset="0"/>
                <a:cs typeface="Calibri" panose="020F0502020204030204" pitchFamily="34" charset="0"/>
              </a:rPr>
              <a:t>T</a:t>
            </a:r>
            <a:r>
              <a:rPr sz="3667" dirty="0" smtClean="0">
                <a:solidFill>
                  <a:prstClr val="white">
                    <a:lumMod val="50000"/>
                  </a:prstClr>
                </a:solidFill>
                <a:latin typeface="Calibri Light" panose="020F0302020204030204" pitchFamily="34" charset="0"/>
                <a:cs typeface="Calibri" panose="020F0502020204030204" pitchFamily="34" charset="0"/>
              </a:rPr>
              <a:t>o </a:t>
            </a:r>
            <a:r>
              <a:rPr sz="3667"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1333"/>
              </a:spcBef>
            </a:pPr>
            <a:r>
              <a:rPr sz="3667"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3667" dirty="0" smtClean="0">
                <a:solidFill>
                  <a:prstClr val="white">
                    <a:lumMod val="50000"/>
                  </a:prstClr>
                </a:solidFill>
                <a:latin typeface="Calibri Light" panose="020F0302020204030204" pitchFamily="34" charset="0"/>
                <a:cs typeface="Calibri" panose="020F0502020204030204" pitchFamily="34" charset="0"/>
              </a:rPr>
              <a:t>content</a:t>
            </a:r>
            <a:r>
              <a:rPr sz="3667" dirty="0" smtClean="0">
                <a:solidFill>
                  <a:prstClr val="white">
                    <a:lumMod val="50000"/>
                  </a:prstClr>
                </a:solidFill>
                <a:latin typeface="Calibri Light" panose="020F0302020204030204" pitchFamily="34" charset="0"/>
                <a:cs typeface="Calibri" panose="020F0502020204030204" pitchFamily="34" charset="0"/>
              </a:rPr>
              <a:t> </a:t>
            </a:r>
            <a:r>
              <a:rPr sz="3667"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1333"/>
              </a:spcBef>
            </a:pPr>
            <a:r>
              <a:rPr sz="3667"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3667" dirty="0" smtClean="0">
                <a:solidFill>
                  <a:prstClr val="white">
                    <a:lumMod val="50000"/>
                  </a:prstClr>
                </a:solidFill>
                <a:latin typeface="Calibri Light" panose="020F0302020204030204" pitchFamily="34" charset="0"/>
                <a:cs typeface="Calibri" panose="020F0502020204030204" pitchFamily="34" charset="0"/>
              </a:rPr>
              <a:t>right-</a:t>
            </a:r>
            <a:r>
              <a:rPr sz="3667" dirty="0" smtClean="0">
                <a:solidFill>
                  <a:prstClr val="white">
                    <a:lumMod val="50000"/>
                  </a:prstClr>
                </a:solidFill>
                <a:latin typeface="Calibri Light" panose="020F0302020204030204" pitchFamily="34" charset="0"/>
                <a:cs typeface="Calibri" panose="020F0502020204030204" pitchFamily="34" charset="0"/>
              </a:rPr>
              <a:t>click </a:t>
            </a:r>
            <a:r>
              <a:rPr sz="3667" dirty="0">
                <a:solidFill>
                  <a:prstClr val="white">
                    <a:lumMod val="50000"/>
                  </a:prstClr>
                </a:solidFill>
                <a:latin typeface="Calibri Light" panose="020F0302020204030204" pitchFamily="34" charset="0"/>
                <a:cs typeface="Calibri" panose="020F0502020204030204" pitchFamily="34" charset="0"/>
              </a:rPr>
              <a:t>a </a:t>
            </a:r>
            <a:r>
              <a:rPr sz="3667" dirty="0" smtClean="0">
                <a:solidFill>
                  <a:prstClr val="white">
                    <a:lumMod val="50000"/>
                  </a:prstClr>
                </a:solidFill>
                <a:latin typeface="Calibri Light" panose="020F0302020204030204" pitchFamily="34" charset="0"/>
                <a:cs typeface="Calibri" panose="020F0502020204030204" pitchFamily="34" charset="0"/>
              </a:rPr>
              <a:t>picture</a:t>
            </a:r>
            <a:r>
              <a:rPr lang="en-US" sz="3667"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3667"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3667" dirty="0" smtClean="0">
                <a:solidFill>
                  <a:prstClr val="white">
                    <a:lumMod val="50000"/>
                  </a:prstClr>
                </a:solidFill>
                <a:latin typeface="Calibri Light" panose="020F0302020204030204" pitchFamily="34" charset="0"/>
                <a:cs typeface="Calibri" panose="020F0502020204030204" pitchFamily="34" charset="0"/>
              </a:rPr>
              <a:t>esize</a:t>
            </a:r>
            <a:r>
              <a:rPr lang="en-US" sz="3667"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3667"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5730" userDrawn="1">
          <p15:clr>
            <a:srgbClr val="A4A3A4"/>
          </p15:clr>
        </p15:guide>
        <p15:guide id="2" pos="1155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27432000" cy="279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auto">
          <a:xfrm>
            <a:off x="4000500" y="550333"/>
            <a:ext cx="19431000" cy="139696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00500" y="3344333"/>
            <a:ext cx="19431000" cy="1312756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4375" y="17841499"/>
            <a:ext cx="6172200" cy="254000"/>
          </a:xfrm>
          <a:prstGeom prst="rect">
            <a:avLst/>
          </a:prstGeom>
        </p:spPr>
        <p:txBody>
          <a:bodyPr vert="horz" lIns="91440" tIns="45720" rIns="91440" bIns="45720" rtlCol="0" anchor="ctr"/>
          <a:lstStyle>
            <a:lvl1pPr algn="l">
              <a:defRPr sz="889">
                <a:solidFill>
                  <a:schemeClr val="tx1">
                    <a:tint val="75000"/>
                  </a:schemeClr>
                </a:solidFill>
              </a:defRPr>
            </a:lvl1pPr>
          </a:lstStyle>
          <a:p>
            <a:fld id="{ECAA57DF-1C19-4726-AB84-014692BAD8F5}" type="datetimeFigureOut">
              <a:rPr lang="en-US" smtClean="0"/>
              <a:pPr/>
              <a:t>11/29/16</a:t>
            </a:fld>
            <a:endParaRPr lang="en-US"/>
          </a:p>
        </p:txBody>
      </p:sp>
      <p:sp>
        <p:nvSpPr>
          <p:cNvPr id="5" name="Footer Placeholder 4"/>
          <p:cNvSpPr>
            <a:spLocks noGrp="1"/>
          </p:cNvSpPr>
          <p:nvPr>
            <p:ph type="ftr" sz="quarter" idx="3"/>
          </p:nvPr>
        </p:nvSpPr>
        <p:spPr>
          <a:xfrm>
            <a:off x="6886575" y="17841499"/>
            <a:ext cx="13658850" cy="254000"/>
          </a:xfrm>
          <a:prstGeom prst="rect">
            <a:avLst/>
          </a:prstGeom>
        </p:spPr>
        <p:txBody>
          <a:bodyPr vert="horz" lIns="91440" tIns="45720" rIns="91440" bIns="45720" rtlCol="0" anchor="ctr"/>
          <a:lstStyle>
            <a:lvl1pPr algn="ctr">
              <a:defRPr sz="88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0545425" y="17841499"/>
            <a:ext cx="6172200" cy="254000"/>
          </a:xfrm>
          <a:prstGeom prst="rect">
            <a:avLst/>
          </a:prstGeom>
        </p:spPr>
        <p:txBody>
          <a:bodyPr vert="horz" lIns="91440" tIns="45720" rIns="91440" bIns="45720" rtlCol="0" anchor="ctr"/>
          <a:lstStyle>
            <a:lvl1pPr algn="r">
              <a:defRPr sz="889">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438595" rtl="0" eaLnBrk="1" latinLnBrk="0" hangingPunct="1">
        <a:lnSpc>
          <a:spcPct val="90000"/>
        </a:lnSpc>
        <a:spcBef>
          <a:spcPct val="0"/>
        </a:spcBef>
        <a:buNone/>
        <a:defRPr sz="4889" b="1" kern="1200">
          <a:solidFill>
            <a:schemeClr val="bg1"/>
          </a:solidFill>
          <a:latin typeface="+mj-lt"/>
          <a:ea typeface="+mj-ea"/>
          <a:cs typeface="+mj-cs"/>
        </a:defRPr>
      </a:lvl1pPr>
    </p:titleStyle>
    <p:bodyStyle>
      <a:lvl1pPr marL="254020" indent="-254020" algn="l" defTabSz="2438595" rtl="0" eaLnBrk="1" latinLnBrk="0" hangingPunct="1">
        <a:lnSpc>
          <a:spcPct val="100000"/>
        </a:lnSpc>
        <a:spcBef>
          <a:spcPts val="667"/>
        </a:spcBef>
        <a:buClr>
          <a:schemeClr val="accent2"/>
        </a:buClr>
        <a:buFont typeface="Arial" panose="020B0604020202020204" pitchFamily="34" charset="0"/>
        <a:buChar char="•"/>
        <a:defRPr sz="1556" kern="1200">
          <a:solidFill>
            <a:schemeClr val="tx1"/>
          </a:solidFill>
          <a:latin typeface="+mn-lt"/>
          <a:ea typeface="+mn-ea"/>
          <a:cs typeface="+mn-cs"/>
        </a:defRPr>
      </a:lvl1pPr>
      <a:lvl2pPr marL="609649" indent="-254020" algn="l" defTabSz="2438595" rtl="0" eaLnBrk="1" latinLnBrk="0" hangingPunct="1">
        <a:lnSpc>
          <a:spcPct val="100000"/>
        </a:lnSpc>
        <a:spcBef>
          <a:spcPts val="667"/>
        </a:spcBef>
        <a:buClr>
          <a:schemeClr val="accent2"/>
        </a:buClr>
        <a:buFont typeface="Arial" panose="020B0604020202020204" pitchFamily="34" charset="0"/>
        <a:buChar char="•"/>
        <a:defRPr sz="1333" kern="1200">
          <a:solidFill>
            <a:schemeClr val="tx1"/>
          </a:solidFill>
          <a:latin typeface="+mn-lt"/>
          <a:ea typeface="+mn-ea"/>
          <a:cs typeface="+mn-cs"/>
        </a:defRPr>
      </a:lvl2pPr>
      <a:lvl3pPr marL="609649" indent="-254020" algn="l" defTabSz="2438595" rtl="0" eaLnBrk="1" latinLnBrk="0" hangingPunct="1">
        <a:lnSpc>
          <a:spcPct val="100000"/>
        </a:lnSpc>
        <a:spcBef>
          <a:spcPts val="667"/>
        </a:spcBef>
        <a:buClr>
          <a:schemeClr val="accent2"/>
        </a:buClr>
        <a:buFont typeface="Arial" panose="020B0604020202020204" pitchFamily="34" charset="0"/>
        <a:buChar char="•"/>
        <a:defRPr sz="1333" kern="1200">
          <a:solidFill>
            <a:schemeClr val="tx1"/>
          </a:solidFill>
          <a:latin typeface="+mn-lt"/>
          <a:ea typeface="+mn-ea"/>
          <a:cs typeface="+mn-cs"/>
        </a:defRPr>
      </a:lvl3pPr>
      <a:lvl4pPr marL="609649" indent="-254020" algn="l" defTabSz="2438595" rtl="0" eaLnBrk="1" latinLnBrk="0" hangingPunct="1">
        <a:lnSpc>
          <a:spcPct val="100000"/>
        </a:lnSpc>
        <a:spcBef>
          <a:spcPts val="667"/>
        </a:spcBef>
        <a:buClr>
          <a:schemeClr val="accent2"/>
        </a:buClr>
        <a:buFont typeface="Arial" panose="020B0604020202020204" pitchFamily="34" charset="0"/>
        <a:buChar char="•"/>
        <a:defRPr sz="1333" kern="1200">
          <a:solidFill>
            <a:schemeClr val="tx1"/>
          </a:solidFill>
          <a:latin typeface="+mn-lt"/>
          <a:ea typeface="+mn-ea"/>
          <a:cs typeface="+mn-cs"/>
        </a:defRPr>
      </a:lvl4pPr>
      <a:lvl5pPr marL="609649" indent="-254020" algn="l" defTabSz="2438595" rtl="0" eaLnBrk="1" latinLnBrk="0" hangingPunct="1">
        <a:lnSpc>
          <a:spcPct val="100000"/>
        </a:lnSpc>
        <a:spcBef>
          <a:spcPts val="667"/>
        </a:spcBef>
        <a:buClr>
          <a:schemeClr val="accent2"/>
        </a:buClr>
        <a:buFont typeface="Arial" panose="020B0604020202020204" pitchFamily="34" charset="0"/>
        <a:buChar char="•"/>
        <a:defRPr sz="1333" kern="1200">
          <a:solidFill>
            <a:schemeClr val="tx1"/>
          </a:solidFill>
          <a:latin typeface="+mn-lt"/>
          <a:ea typeface="+mn-ea"/>
          <a:cs typeface="+mn-cs"/>
        </a:defRPr>
      </a:lvl5pPr>
      <a:lvl6pPr marL="609649" indent="-254020" algn="l" defTabSz="2438595" rtl="0" eaLnBrk="1" latinLnBrk="0" hangingPunct="1">
        <a:lnSpc>
          <a:spcPct val="100000"/>
        </a:lnSpc>
        <a:spcBef>
          <a:spcPts val="667"/>
        </a:spcBef>
        <a:buClr>
          <a:schemeClr val="accent2"/>
        </a:buClr>
        <a:buFont typeface="Arial" panose="020B0604020202020204" pitchFamily="34" charset="0"/>
        <a:buChar char="•"/>
        <a:defRPr sz="1333" kern="1200">
          <a:solidFill>
            <a:schemeClr val="tx1"/>
          </a:solidFill>
          <a:latin typeface="+mn-lt"/>
          <a:ea typeface="+mn-ea"/>
          <a:cs typeface="+mn-cs"/>
        </a:defRPr>
      </a:lvl6pPr>
      <a:lvl7pPr marL="609649" indent="-254020" algn="l" defTabSz="2438595" rtl="0" eaLnBrk="1" latinLnBrk="0" hangingPunct="1">
        <a:lnSpc>
          <a:spcPct val="100000"/>
        </a:lnSpc>
        <a:spcBef>
          <a:spcPts val="667"/>
        </a:spcBef>
        <a:buClr>
          <a:schemeClr val="accent2"/>
        </a:buClr>
        <a:buFont typeface="Arial" panose="020B0604020202020204" pitchFamily="34" charset="0"/>
        <a:buChar char="•"/>
        <a:defRPr sz="1333" kern="1200">
          <a:solidFill>
            <a:schemeClr val="tx1"/>
          </a:solidFill>
          <a:latin typeface="+mn-lt"/>
          <a:ea typeface="+mn-ea"/>
          <a:cs typeface="+mn-cs"/>
        </a:defRPr>
      </a:lvl7pPr>
      <a:lvl8pPr marL="609649" indent="-254020" algn="l" defTabSz="2438595" rtl="0" eaLnBrk="1" latinLnBrk="0" hangingPunct="1">
        <a:lnSpc>
          <a:spcPct val="100000"/>
        </a:lnSpc>
        <a:spcBef>
          <a:spcPts val="667"/>
        </a:spcBef>
        <a:buClr>
          <a:schemeClr val="accent2"/>
        </a:buClr>
        <a:buFont typeface="Arial" panose="020B0604020202020204" pitchFamily="34" charset="0"/>
        <a:buChar char="•"/>
        <a:defRPr sz="1333" kern="1200">
          <a:solidFill>
            <a:schemeClr val="tx1"/>
          </a:solidFill>
          <a:latin typeface="+mn-lt"/>
          <a:ea typeface="+mn-ea"/>
          <a:cs typeface="+mn-cs"/>
        </a:defRPr>
      </a:lvl8pPr>
      <a:lvl9pPr marL="609649" indent="-254020" algn="l" defTabSz="2438595" rtl="0" eaLnBrk="1" latinLnBrk="0" hangingPunct="1">
        <a:lnSpc>
          <a:spcPct val="100000"/>
        </a:lnSpc>
        <a:spcBef>
          <a:spcPts val="667"/>
        </a:spcBef>
        <a:buClr>
          <a:schemeClr val="accent2"/>
        </a:buClr>
        <a:buFont typeface="Arial" panose="020B0604020202020204" pitchFamily="34" charset="0"/>
        <a:buChar char="•"/>
        <a:defRPr sz="1333" kern="1200">
          <a:solidFill>
            <a:schemeClr val="tx1"/>
          </a:solidFill>
          <a:latin typeface="+mn-lt"/>
          <a:ea typeface="+mn-ea"/>
          <a:cs typeface="+mn-cs"/>
        </a:defRPr>
      </a:lvl9pPr>
    </p:bodyStyle>
    <p:otherStyle>
      <a:defPPr>
        <a:defRPr lang="en-US"/>
      </a:defPPr>
      <a:lvl1pPr marL="0" algn="l" defTabSz="2438595" rtl="0" eaLnBrk="1" latinLnBrk="0" hangingPunct="1">
        <a:defRPr sz="4800" kern="1200">
          <a:solidFill>
            <a:schemeClr val="tx1"/>
          </a:solidFill>
          <a:latin typeface="+mn-lt"/>
          <a:ea typeface="+mn-ea"/>
          <a:cs typeface="+mn-cs"/>
        </a:defRPr>
      </a:lvl1pPr>
      <a:lvl2pPr marL="1219298" algn="l" defTabSz="2438595" rtl="0" eaLnBrk="1" latinLnBrk="0" hangingPunct="1">
        <a:defRPr sz="4800" kern="1200">
          <a:solidFill>
            <a:schemeClr val="tx1"/>
          </a:solidFill>
          <a:latin typeface="+mn-lt"/>
          <a:ea typeface="+mn-ea"/>
          <a:cs typeface="+mn-cs"/>
        </a:defRPr>
      </a:lvl2pPr>
      <a:lvl3pPr marL="2438595" algn="l" defTabSz="2438595" rtl="0" eaLnBrk="1" latinLnBrk="0" hangingPunct="1">
        <a:defRPr sz="4800" kern="1200">
          <a:solidFill>
            <a:schemeClr val="tx1"/>
          </a:solidFill>
          <a:latin typeface="+mn-lt"/>
          <a:ea typeface="+mn-ea"/>
          <a:cs typeface="+mn-cs"/>
        </a:defRPr>
      </a:lvl3pPr>
      <a:lvl4pPr marL="3657893" algn="l" defTabSz="2438595" rtl="0" eaLnBrk="1" latinLnBrk="0" hangingPunct="1">
        <a:defRPr sz="4800" kern="1200">
          <a:solidFill>
            <a:schemeClr val="tx1"/>
          </a:solidFill>
          <a:latin typeface="+mn-lt"/>
          <a:ea typeface="+mn-ea"/>
          <a:cs typeface="+mn-cs"/>
        </a:defRPr>
      </a:lvl4pPr>
      <a:lvl5pPr marL="4877190" algn="l" defTabSz="2438595" rtl="0" eaLnBrk="1" latinLnBrk="0" hangingPunct="1">
        <a:defRPr sz="4800" kern="1200">
          <a:solidFill>
            <a:schemeClr val="tx1"/>
          </a:solidFill>
          <a:latin typeface="+mn-lt"/>
          <a:ea typeface="+mn-ea"/>
          <a:cs typeface="+mn-cs"/>
        </a:defRPr>
      </a:lvl5pPr>
      <a:lvl6pPr marL="6096488" algn="l" defTabSz="2438595" rtl="0" eaLnBrk="1" latinLnBrk="0" hangingPunct="1">
        <a:defRPr sz="4800" kern="1200">
          <a:solidFill>
            <a:schemeClr val="tx1"/>
          </a:solidFill>
          <a:latin typeface="+mn-lt"/>
          <a:ea typeface="+mn-ea"/>
          <a:cs typeface="+mn-cs"/>
        </a:defRPr>
      </a:lvl6pPr>
      <a:lvl7pPr marL="7315785" algn="l" defTabSz="2438595" rtl="0" eaLnBrk="1" latinLnBrk="0" hangingPunct="1">
        <a:defRPr sz="4800" kern="1200">
          <a:solidFill>
            <a:schemeClr val="tx1"/>
          </a:solidFill>
          <a:latin typeface="+mn-lt"/>
          <a:ea typeface="+mn-ea"/>
          <a:cs typeface="+mn-cs"/>
        </a:defRPr>
      </a:lvl7pPr>
      <a:lvl8pPr marL="8535083" algn="l" defTabSz="2438595" rtl="0" eaLnBrk="1" latinLnBrk="0" hangingPunct="1">
        <a:defRPr sz="4800" kern="1200">
          <a:solidFill>
            <a:schemeClr val="tx1"/>
          </a:solidFill>
          <a:latin typeface="+mn-lt"/>
          <a:ea typeface="+mn-ea"/>
          <a:cs typeface="+mn-cs"/>
        </a:defRPr>
      </a:lvl8pPr>
      <a:lvl9pPr marL="9754380" algn="l" defTabSz="2438595"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60" userDrawn="1">
          <p15:clr>
            <a:srgbClr val="A4A3A4"/>
          </p15:clr>
        </p15:guide>
        <p15:guide id="2" pos="450" userDrawn="1">
          <p15:clr>
            <a:srgbClr val="A4A3A4"/>
          </p15:clr>
        </p15:guide>
        <p15:guide id="3" pos="16830" userDrawn="1">
          <p15:clr>
            <a:srgbClr val="A4A3A4"/>
          </p15:clr>
        </p15:guide>
        <p15:guide id="4" pos="8640"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cs.toronto.edu/~frossard/post/vgg16/" TargetMode="External"/><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chart" Target="../charts/chart1.xml"/><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30"/>
          <p:cNvSpPr>
            <a:spLocks noGrp="1"/>
          </p:cNvSpPr>
          <p:nvPr>
            <p:ph sz="quarter" idx="32"/>
          </p:nvPr>
        </p:nvSpPr>
        <p:spPr>
          <a:xfrm>
            <a:off x="18688050" y="3928533"/>
            <a:ext cx="8001000" cy="10846400"/>
          </a:xfrm>
        </p:spPr>
        <p:txBody>
          <a:bodyPr>
            <a:normAutofit/>
          </a:bodyPr>
          <a:lstStyle/>
          <a:p>
            <a:pPr algn="just"/>
            <a:r>
              <a:rPr lang="en-US" sz="1200" dirty="0" smtClean="0"/>
              <a:t>Performance of the model:</a:t>
            </a:r>
          </a:p>
          <a:p>
            <a:pPr lvl="1" algn="just"/>
            <a:r>
              <a:rPr lang="en-US" sz="1200" dirty="0" smtClean="0"/>
              <a:t>We judged the efficiency of the model by computing the F1 score, which is given by:</a:t>
            </a:r>
          </a:p>
          <a:p>
            <a:pPr lvl="1" algn="just"/>
            <a:endParaRPr lang="en-US" sz="1200" dirty="0"/>
          </a:p>
          <a:p>
            <a:pPr lvl="1" algn="just"/>
            <a:endParaRPr lang="en-US" sz="1200" dirty="0" smtClean="0"/>
          </a:p>
          <a:p>
            <a:pPr lvl="1" algn="just"/>
            <a:endParaRPr lang="en-US" sz="1200" dirty="0"/>
          </a:p>
          <a:p>
            <a:pPr lvl="1" algn="just"/>
            <a:endParaRPr lang="en-US" sz="1200" dirty="0" smtClean="0"/>
          </a:p>
          <a:p>
            <a:pPr lvl="1" algn="just"/>
            <a:endParaRPr lang="en-US" sz="1200" dirty="0" smtClean="0"/>
          </a:p>
          <a:p>
            <a:pPr lvl="1" algn="just"/>
            <a:r>
              <a:rPr lang="en-US" sz="1200" dirty="0" smtClean="0"/>
              <a:t>Using VGG-16:</a:t>
            </a:r>
            <a:endParaRPr lang="en-US" sz="977" dirty="0" smtClean="0"/>
          </a:p>
          <a:p>
            <a:pPr marL="629949" lvl="8" indent="0" algn="just">
              <a:buNone/>
            </a:pPr>
            <a:r>
              <a:rPr lang="en-US" sz="977" dirty="0" smtClean="0"/>
              <a:t>F1 </a:t>
            </a:r>
            <a:r>
              <a:rPr lang="en-US" sz="977" dirty="0"/>
              <a:t>score </a:t>
            </a:r>
            <a:r>
              <a:rPr lang="en-US" sz="977" dirty="0" smtClean="0"/>
              <a:t>for class</a:t>
            </a:r>
            <a:r>
              <a:rPr lang="en-US" sz="977" dirty="0"/>
              <a:t> </a:t>
            </a:r>
            <a:r>
              <a:rPr lang="en-US" sz="977" dirty="0" smtClean="0"/>
              <a:t>0 : 0.246658566221</a:t>
            </a:r>
            <a:r>
              <a:rPr lang="en-US" sz="977" dirty="0"/>
              <a:t>	</a:t>
            </a:r>
            <a:r>
              <a:rPr lang="en-US" sz="977" dirty="0" smtClean="0"/>
              <a:t>F1 </a:t>
            </a:r>
            <a:r>
              <a:rPr lang="en-US" sz="977" dirty="0"/>
              <a:t>score for </a:t>
            </a:r>
            <a:r>
              <a:rPr lang="en-US" sz="977" dirty="0" smtClean="0"/>
              <a:t>class</a:t>
            </a:r>
            <a:r>
              <a:rPr lang="en-US" sz="977" dirty="0"/>
              <a:t> </a:t>
            </a:r>
            <a:r>
              <a:rPr lang="en-US" sz="977" dirty="0" smtClean="0"/>
              <a:t>1 : 0.730971491835</a:t>
            </a:r>
            <a:endParaRPr lang="en-US" sz="977" dirty="0"/>
          </a:p>
          <a:p>
            <a:pPr marL="629949" lvl="8" indent="0" algn="just">
              <a:buNone/>
            </a:pPr>
            <a:r>
              <a:rPr lang="en-US" sz="977" dirty="0"/>
              <a:t>F1 score for </a:t>
            </a:r>
            <a:r>
              <a:rPr lang="en-US" sz="977" dirty="0" smtClean="0"/>
              <a:t>class</a:t>
            </a:r>
            <a:r>
              <a:rPr lang="en-US" sz="977" dirty="0"/>
              <a:t> </a:t>
            </a:r>
            <a:r>
              <a:rPr lang="en-US" sz="977" dirty="0" smtClean="0"/>
              <a:t>2 : 0.733858267717</a:t>
            </a:r>
            <a:r>
              <a:rPr lang="en-US" sz="977" dirty="0"/>
              <a:t>	</a:t>
            </a:r>
            <a:r>
              <a:rPr lang="en-US" sz="977" dirty="0" smtClean="0"/>
              <a:t>F1 </a:t>
            </a:r>
            <a:r>
              <a:rPr lang="en-US" sz="977" dirty="0"/>
              <a:t>score </a:t>
            </a:r>
            <a:r>
              <a:rPr lang="en-US" sz="977" dirty="0" smtClean="0"/>
              <a:t>for class 3 : 0.486444314414</a:t>
            </a:r>
          </a:p>
          <a:p>
            <a:pPr marL="629949" lvl="8" indent="0" algn="just">
              <a:buNone/>
            </a:pPr>
            <a:r>
              <a:rPr lang="en-US" sz="977" dirty="0" smtClean="0"/>
              <a:t>F1 score for class 4 : 0.564832793959</a:t>
            </a:r>
            <a:r>
              <a:rPr lang="en-US" sz="977" dirty="0"/>
              <a:t>	</a:t>
            </a:r>
            <a:r>
              <a:rPr lang="en-US" sz="977" dirty="0" smtClean="0"/>
              <a:t>F1 </a:t>
            </a:r>
            <a:r>
              <a:rPr lang="en-US" sz="977" dirty="0"/>
              <a:t>score </a:t>
            </a:r>
            <a:r>
              <a:rPr lang="en-US" sz="977" dirty="0" smtClean="0"/>
              <a:t>for class</a:t>
            </a:r>
            <a:r>
              <a:rPr lang="en-US" sz="977" dirty="0"/>
              <a:t> </a:t>
            </a:r>
            <a:r>
              <a:rPr lang="en-US" sz="977" dirty="0" smtClean="0"/>
              <a:t>5 : 0.763460066343</a:t>
            </a:r>
            <a:endParaRPr lang="en-US" sz="977" dirty="0"/>
          </a:p>
          <a:p>
            <a:pPr marL="629949" lvl="8" indent="0" algn="just">
              <a:buNone/>
            </a:pPr>
            <a:r>
              <a:rPr lang="en-US" sz="977" dirty="0"/>
              <a:t>F1 score </a:t>
            </a:r>
            <a:r>
              <a:rPr lang="en-US" sz="977" dirty="0" smtClean="0"/>
              <a:t>for class</a:t>
            </a:r>
            <a:r>
              <a:rPr lang="en-US" sz="977" dirty="0"/>
              <a:t> </a:t>
            </a:r>
            <a:r>
              <a:rPr lang="en-US" sz="977" dirty="0" smtClean="0"/>
              <a:t>6 : 0.903733200597</a:t>
            </a:r>
            <a:r>
              <a:rPr lang="en-US" sz="977" dirty="0"/>
              <a:t>	</a:t>
            </a:r>
            <a:r>
              <a:rPr lang="en-US" sz="977" dirty="0" smtClean="0"/>
              <a:t>F1 </a:t>
            </a:r>
            <a:r>
              <a:rPr lang="en-US" sz="977" dirty="0"/>
              <a:t>score for </a:t>
            </a:r>
            <a:r>
              <a:rPr lang="en-US" sz="977" dirty="0" smtClean="0"/>
              <a:t>class</a:t>
            </a:r>
            <a:r>
              <a:rPr lang="en-US" sz="977" dirty="0"/>
              <a:t> </a:t>
            </a:r>
            <a:r>
              <a:rPr lang="en-US" sz="977" dirty="0" smtClean="0"/>
              <a:t>7 : 0.476884536552</a:t>
            </a:r>
            <a:endParaRPr lang="en-US" sz="977" dirty="0"/>
          </a:p>
          <a:p>
            <a:pPr marL="629949" lvl="8" indent="0" algn="just">
              <a:buNone/>
            </a:pPr>
            <a:r>
              <a:rPr lang="en-US" sz="977" dirty="0"/>
              <a:t>F1 score for </a:t>
            </a:r>
            <a:r>
              <a:rPr lang="en-US" sz="977" dirty="0" smtClean="0"/>
              <a:t>class</a:t>
            </a:r>
            <a:r>
              <a:rPr lang="en-US" sz="977" dirty="0"/>
              <a:t> </a:t>
            </a:r>
            <a:r>
              <a:rPr lang="en-US" sz="977" dirty="0" smtClean="0"/>
              <a:t>8 : 0.692283950617</a:t>
            </a:r>
          </a:p>
          <a:p>
            <a:pPr marL="629949" lvl="8" indent="0" algn="just">
              <a:buNone/>
            </a:pPr>
            <a:endParaRPr lang="en-US" sz="977" dirty="0"/>
          </a:p>
          <a:p>
            <a:pPr marL="629949" lvl="8" indent="0" algn="just">
              <a:buNone/>
            </a:pPr>
            <a:r>
              <a:rPr lang="en-US" sz="1200" b="1" dirty="0" smtClean="0"/>
              <a:t>	Mean F1 score : </a:t>
            </a:r>
            <a:r>
              <a:rPr lang="cs-CZ" sz="1200" b="1" dirty="0" smtClean="0"/>
              <a:t>0.686912156997</a:t>
            </a:r>
          </a:p>
          <a:p>
            <a:pPr marL="629949" lvl="8" indent="0" algn="just">
              <a:buNone/>
            </a:pPr>
            <a:endParaRPr lang="en-US" sz="1200" dirty="0" smtClean="0"/>
          </a:p>
          <a:p>
            <a:pPr lvl="1" algn="just"/>
            <a:r>
              <a:rPr lang="en-US" sz="1200" dirty="0" smtClean="0"/>
              <a:t>Using the Inception V3:</a:t>
            </a:r>
          </a:p>
          <a:p>
            <a:pPr marL="629949" lvl="8" indent="0" algn="just">
              <a:buNone/>
            </a:pPr>
            <a:r>
              <a:rPr lang="en-US" sz="977" dirty="0" smtClean="0"/>
              <a:t>F1 score for class 0 : </a:t>
            </a:r>
            <a:r>
              <a:rPr lang="is-IS" sz="977" dirty="0"/>
              <a:t>0.297049847406</a:t>
            </a:r>
            <a:r>
              <a:rPr lang="en-US" sz="977" dirty="0" smtClean="0"/>
              <a:t>	F1 score for class 1 : </a:t>
            </a:r>
            <a:r>
              <a:rPr lang="is-IS" sz="977" dirty="0"/>
              <a:t>0.727802037846</a:t>
            </a:r>
            <a:endParaRPr lang="en-US" sz="977" dirty="0" smtClean="0"/>
          </a:p>
          <a:p>
            <a:pPr marL="629949" lvl="8" indent="0" algn="just">
              <a:buNone/>
            </a:pPr>
            <a:r>
              <a:rPr lang="en-US" sz="977" dirty="0" smtClean="0"/>
              <a:t>F1 </a:t>
            </a:r>
            <a:r>
              <a:rPr lang="en-US" sz="977" dirty="0"/>
              <a:t>score for class 2 : </a:t>
            </a:r>
            <a:r>
              <a:rPr lang="is-IS" sz="977" dirty="0"/>
              <a:t>0.744872362402</a:t>
            </a:r>
            <a:r>
              <a:rPr lang="en-US" sz="977" dirty="0"/>
              <a:t>	F1 score for class 3 : </a:t>
            </a:r>
            <a:r>
              <a:rPr lang="nb-NO" sz="977" dirty="0"/>
              <a:t>0.495571886188</a:t>
            </a:r>
            <a:endParaRPr lang="en-US" sz="977" dirty="0"/>
          </a:p>
          <a:p>
            <a:pPr marL="629949" lvl="8" indent="0" algn="just">
              <a:buNone/>
            </a:pPr>
            <a:r>
              <a:rPr lang="en-US" sz="977" dirty="0"/>
              <a:t>F1 score for class 4 : </a:t>
            </a:r>
            <a:r>
              <a:rPr lang="fi-FI" sz="977" dirty="0"/>
              <a:t>0.588628762542</a:t>
            </a:r>
            <a:r>
              <a:rPr lang="en-US" sz="977" dirty="0"/>
              <a:t>	F1 score for class 5 : </a:t>
            </a:r>
            <a:r>
              <a:rPr lang="is-IS" sz="977" dirty="0" smtClean="0"/>
              <a:t>0.770086035738</a:t>
            </a:r>
          </a:p>
          <a:p>
            <a:pPr marL="629949" lvl="8" indent="0" algn="just">
              <a:buNone/>
            </a:pPr>
            <a:r>
              <a:rPr lang="en-US" sz="977" dirty="0" smtClean="0"/>
              <a:t>F1 </a:t>
            </a:r>
            <a:r>
              <a:rPr lang="en-US" sz="977" dirty="0"/>
              <a:t>score for class 6 : </a:t>
            </a:r>
            <a:r>
              <a:rPr lang="it-IT" sz="977" dirty="0" smtClean="0"/>
              <a:t>0.892339331620</a:t>
            </a:r>
            <a:r>
              <a:rPr lang="en-US" sz="977" dirty="0"/>
              <a:t>	F1 score for class 7 : </a:t>
            </a:r>
            <a:r>
              <a:rPr lang="is-IS" sz="977" dirty="0"/>
              <a:t>0.488262910798</a:t>
            </a:r>
            <a:endParaRPr lang="en-US" sz="977" dirty="0"/>
          </a:p>
          <a:p>
            <a:pPr marL="629949" lvl="8" indent="0" algn="just">
              <a:buNone/>
            </a:pPr>
            <a:r>
              <a:rPr lang="en-US" sz="977" dirty="0"/>
              <a:t>F1 score for class 8 : </a:t>
            </a:r>
            <a:r>
              <a:rPr lang="is-IS" sz="977" dirty="0" smtClean="0"/>
              <a:t>0.719317300233</a:t>
            </a:r>
          </a:p>
          <a:p>
            <a:pPr marL="629949" lvl="8" indent="0" algn="just">
              <a:buNone/>
            </a:pPr>
            <a:endParaRPr lang="is-IS" sz="977" dirty="0" smtClean="0"/>
          </a:p>
          <a:p>
            <a:pPr marL="629949" lvl="8" indent="0" algn="just">
              <a:buNone/>
            </a:pPr>
            <a:r>
              <a:rPr lang="en-US" sz="1200" b="1" dirty="0" smtClean="0"/>
              <a:t>	Mean </a:t>
            </a:r>
            <a:r>
              <a:rPr lang="en-US" sz="1200" b="1" dirty="0"/>
              <a:t>F1 score : </a:t>
            </a:r>
            <a:r>
              <a:rPr lang="is-IS" sz="1200" b="1" dirty="0" smtClean="0"/>
              <a:t>0.695484307254</a:t>
            </a:r>
          </a:p>
          <a:p>
            <a:pPr marL="629949" lvl="8" indent="0" algn="just">
              <a:buNone/>
            </a:pPr>
            <a:endParaRPr lang="is-IS" sz="1200" b="1" dirty="0"/>
          </a:p>
          <a:p>
            <a:pPr marL="629949" lvl="8" indent="0" algn="just">
              <a:buNone/>
            </a:pPr>
            <a:endParaRPr lang="is-IS" sz="1200" b="1" dirty="0" smtClean="0"/>
          </a:p>
          <a:p>
            <a:pPr marL="629949" lvl="8" indent="0" algn="just">
              <a:buNone/>
            </a:pPr>
            <a:endParaRPr lang="is-IS" sz="1200" b="1" dirty="0"/>
          </a:p>
          <a:p>
            <a:pPr marL="629949" lvl="8" indent="0" algn="just">
              <a:buNone/>
            </a:pPr>
            <a:endParaRPr lang="is-IS" sz="1200" b="1" dirty="0" smtClean="0"/>
          </a:p>
          <a:p>
            <a:pPr marL="629949" lvl="8" indent="0" algn="just">
              <a:buNone/>
            </a:pPr>
            <a:endParaRPr lang="is-IS" sz="1200" b="1" dirty="0"/>
          </a:p>
          <a:p>
            <a:pPr marL="629949" lvl="8" indent="0" algn="just">
              <a:buNone/>
            </a:pPr>
            <a:endParaRPr lang="is-IS" sz="1200" b="1" dirty="0" smtClean="0"/>
          </a:p>
          <a:p>
            <a:pPr marL="629949" lvl="8" indent="0" algn="just">
              <a:buNone/>
            </a:pPr>
            <a:endParaRPr lang="is-IS" sz="1200" b="1" dirty="0"/>
          </a:p>
          <a:p>
            <a:pPr marL="629949" lvl="8" indent="0" algn="just">
              <a:buNone/>
            </a:pPr>
            <a:endParaRPr lang="is-IS" sz="1200" b="1" dirty="0" smtClean="0"/>
          </a:p>
          <a:p>
            <a:pPr marL="629949" lvl="8" indent="0" algn="just">
              <a:buNone/>
            </a:pPr>
            <a:endParaRPr lang="is-IS" sz="1200" b="1" dirty="0"/>
          </a:p>
          <a:p>
            <a:pPr marL="629949" lvl="8" indent="0" algn="just">
              <a:buNone/>
            </a:pPr>
            <a:endParaRPr lang="is-IS" sz="1200" b="1" dirty="0" smtClean="0"/>
          </a:p>
          <a:p>
            <a:pPr marL="629949" lvl="8" indent="0" algn="just">
              <a:buNone/>
            </a:pPr>
            <a:endParaRPr lang="is-IS" sz="1200" b="1" dirty="0"/>
          </a:p>
          <a:p>
            <a:pPr marL="629949" lvl="8" indent="0" algn="just">
              <a:buNone/>
            </a:pPr>
            <a:endParaRPr lang="is-IS" sz="1200" b="1" dirty="0" smtClean="0"/>
          </a:p>
          <a:p>
            <a:pPr marL="629949" lvl="8" indent="0" algn="just">
              <a:buNone/>
            </a:pPr>
            <a:r>
              <a:rPr lang="is-IS" sz="1200" b="1" dirty="0" smtClean="0"/>
              <a:t>CONCLUSION : </a:t>
            </a:r>
          </a:p>
          <a:p>
            <a:pPr marL="629949" lvl="8" indent="0" algn="just">
              <a:buNone/>
            </a:pPr>
            <a:r>
              <a:rPr lang="en-US" sz="1200" dirty="0" smtClean="0"/>
              <a:t>Thus, we trained our classifier using both VGG-16 and Inception V3 pre-trained models and from the results it is evident that the Inception V3 is more efficient than VGG-16 and provides a better mean F1 score.</a:t>
            </a:r>
            <a:endParaRPr lang="en-US" sz="1200" dirty="0"/>
          </a:p>
        </p:txBody>
      </p:sp>
      <p:sp>
        <p:nvSpPr>
          <p:cNvPr id="4" name="Title 3"/>
          <p:cNvSpPr>
            <a:spLocks noGrp="1"/>
          </p:cNvSpPr>
          <p:nvPr>
            <p:ph type="title"/>
          </p:nvPr>
        </p:nvSpPr>
        <p:spPr/>
        <p:txBody>
          <a:bodyPr>
            <a:normAutofit/>
          </a:bodyPr>
          <a:lstStyle/>
          <a:p>
            <a:pPr algn="ctr"/>
            <a:r>
              <a:rPr lang="en-US" sz="6600" dirty="0" smtClean="0"/>
              <a:t>YELP-RESTAURANT PHOTO CLASSIFICATION</a:t>
            </a:r>
            <a:endParaRPr lang="en-US" sz="6600" dirty="0"/>
          </a:p>
        </p:txBody>
      </p:sp>
      <p:sp>
        <p:nvSpPr>
          <p:cNvPr id="23" name="Text Placeholder 22"/>
          <p:cNvSpPr>
            <a:spLocks noGrp="1"/>
          </p:cNvSpPr>
          <p:nvPr>
            <p:ph type="body" sz="quarter" idx="36"/>
          </p:nvPr>
        </p:nvSpPr>
        <p:spPr/>
        <p:txBody>
          <a:bodyPr/>
          <a:lstStyle/>
          <a:p>
            <a:pPr algn="ctr"/>
            <a:r>
              <a:rPr lang="en-US" sz="2400" b="1" dirty="0" err="1" smtClean="0"/>
              <a:t>Rakshit</a:t>
            </a:r>
            <a:r>
              <a:rPr lang="en-US" sz="2400" b="1" dirty="0" smtClean="0"/>
              <a:t> </a:t>
            </a:r>
            <a:r>
              <a:rPr lang="en-US" sz="2400" b="1" dirty="0" err="1" smtClean="0"/>
              <a:t>Gautam</a:t>
            </a:r>
            <a:r>
              <a:rPr lang="en-US" sz="2400" b="1" dirty="0"/>
              <a:t> </a:t>
            </a:r>
            <a:r>
              <a:rPr lang="en-US" sz="2400" b="1" dirty="0" smtClean="0"/>
              <a:t>- 111168264</a:t>
            </a:r>
            <a:r>
              <a:rPr lang="en-US" sz="2400" b="1" dirty="0" smtClean="0"/>
              <a:t> 	 Namita Mhatre - 110929172</a:t>
            </a:r>
            <a:endParaRPr lang="en-US" sz="2400" b="1" dirty="0"/>
          </a:p>
        </p:txBody>
      </p:sp>
      <p:sp>
        <p:nvSpPr>
          <p:cNvPr id="5" name="Text Placeholder 4"/>
          <p:cNvSpPr>
            <a:spLocks noGrp="1"/>
          </p:cNvSpPr>
          <p:nvPr>
            <p:ph type="body" sz="quarter" idx="13"/>
          </p:nvPr>
        </p:nvSpPr>
        <p:spPr/>
        <p:txBody>
          <a:bodyPr/>
          <a:lstStyle/>
          <a:p>
            <a:r>
              <a:rPr lang="en-US" dirty="0" smtClean="0"/>
              <a:t>abstract</a:t>
            </a:r>
            <a:endParaRPr lang="en-US" dirty="0"/>
          </a:p>
        </p:txBody>
      </p:sp>
      <p:sp>
        <p:nvSpPr>
          <p:cNvPr id="11" name="Content Placeholder 10"/>
          <p:cNvSpPr>
            <a:spLocks noGrp="1"/>
          </p:cNvSpPr>
          <p:nvPr>
            <p:ph sz="quarter" idx="24"/>
          </p:nvPr>
        </p:nvSpPr>
        <p:spPr>
          <a:xfrm>
            <a:off x="714375" y="3928533"/>
            <a:ext cx="8001000" cy="1782534"/>
          </a:xfrm>
        </p:spPr>
        <p:txBody>
          <a:bodyPr anchor="t">
            <a:normAutofit/>
          </a:bodyPr>
          <a:lstStyle/>
          <a:p>
            <a:pPr algn="just"/>
            <a:r>
              <a:rPr lang="en-US" sz="1200" dirty="0" smtClean="0"/>
              <a:t>Yelp </a:t>
            </a:r>
            <a:r>
              <a:rPr lang="en-US" sz="1200" dirty="0"/>
              <a:t>Restaurant Photo Classification is a challenge </a:t>
            </a:r>
            <a:r>
              <a:rPr lang="en-US" sz="1200" dirty="0" smtClean="0"/>
              <a:t>on </a:t>
            </a:r>
            <a:r>
              <a:rPr lang="en-US" sz="1200" dirty="0" err="1" smtClean="0"/>
              <a:t>Kaggle</a:t>
            </a:r>
            <a:r>
              <a:rPr lang="en-US" sz="1200" dirty="0"/>
              <a:t>. </a:t>
            </a:r>
            <a:endParaRPr lang="en-US" sz="1200" dirty="0" smtClean="0"/>
          </a:p>
          <a:p>
            <a:r>
              <a:rPr lang="en-US" sz="1200" dirty="0"/>
              <a:t>Yelp is a community driven website related to reviews and recommendations of restaurants, </a:t>
            </a:r>
            <a:r>
              <a:rPr lang="en-US" sz="1200" dirty="0" smtClean="0"/>
              <a:t>entertainment etc</a:t>
            </a:r>
            <a:r>
              <a:rPr lang="en-US" sz="1200" dirty="0"/>
              <a:t>. </a:t>
            </a:r>
          </a:p>
          <a:p>
            <a:pPr algn="just"/>
            <a:r>
              <a:rPr lang="en-US" sz="1200" dirty="0" smtClean="0"/>
              <a:t>The </a:t>
            </a:r>
            <a:r>
              <a:rPr lang="en-US" sz="1200" dirty="0"/>
              <a:t>challenge requires us to predict attribute </a:t>
            </a:r>
            <a:r>
              <a:rPr lang="en-US" sz="1200" dirty="0" smtClean="0"/>
              <a:t>labels for </a:t>
            </a:r>
            <a:r>
              <a:rPr lang="en-US" sz="1200" dirty="0"/>
              <a:t>restaurants using user-submitted photos. </a:t>
            </a:r>
            <a:endParaRPr lang="en-US" sz="1200" dirty="0" smtClean="0"/>
          </a:p>
          <a:p>
            <a:pPr algn="just"/>
            <a:r>
              <a:rPr lang="en-US" sz="1200" dirty="0" smtClean="0"/>
              <a:t>The </a:t>
            </a:r>
            <a:r>
              <a:rPr lang="en-US" sz="1200" dirty="0"/>
              <a:t>problem </a:t>
            </a:r>
            <a:r>
              <a:rPr lang="en-US" sz="1200" dirty="0" smtClean="0"/>
              <a:t>of predicting </a:t>
            </a:r>
            <a:r>
              <a:rPr lang="en-US" sz="1200" dirty="0"/>
              <a:t>labels is a multi-label and a multi-class </a:t>
            </a:r>
            <a:r>
              <a:rPr lang="en-US" sz="1200" dirty="0" smtClean="0"/>
              <a:t>classification problem</a:t>
            </a:r>
            <a:r>
              <a:rPr lang="en-US" sz="1200" dirty="0"/>
              <a:t>. </a:t>
            </a:r>
            <a:endParaRPr lang="en-US" sz="1200" dirty="0" smtClean="0"/>
          </a:p>
        </p:txBody>
      </p:sp>
      <p:sp>
        <p:nvSpPr>
          <p:cNvPr id="7" name="Text Placeholder 6"/>
          <p:cNvSpPr>
            <a:spLocks noGrp="1"/>
          </p:cNvSpPr>
          <p:nvPr>
            <p:ph type="body" sz="quarter" idx="17"/>
          </p:nvPr>
        </p:nvSpPr>
        <p:spPr>
          <a:xfrm>
            <a:off x="714375" y="5621514"/>
            <a:ext cx="8001000" cy="677333"/>
          </a:xfrm>
        </p:spPr>
        <p:txBody>
          <a:bodyPr/>
          <a:lstStyle/>
          <a:p>
            <a:r>
              <a:rPr lang="en-US" dirty="0" smtClean="0"/>
              <a:t>INTRODUCTION</a:t>
            </a:r>
            <a:endParaRPr lang="en-US" dirty="0"/>
          </a:p>
        </p:txBody>
      </p:sp>
      <p:sp>
        <p:nvSpPr>
          <p:cNvPr id="12" name="Content Placeholder 11"/>
          <p:cNvSpPr>
            <a:spLocks noGrp="1"/>
          </p:cNvSpPr>
          <p:nvPr>
            <p:ph sz="quarter" idx="25"/>
          </p:nvPr>
        </p:nvSpPr>
        <p:spPr>
          <a:xfrm>
            <a:off x="714375" y="6298847"/>
            <a:ext cx="8001000" cy="6147392"/>
          </a:xfrm>
        </p:spPr>
        <p:txBody>
          <a:bodyPr>
            <a:normAutofit/>
          </a:bodyPr>
          <a:lstStyle/>
          <a:p>
            <a:pPr algn="just"/>
            <a:r>
              <a:rPr lang="en-US" sz="1200" dirty="0" smtClean="0"/>
              <a:t>Yelp </a:t>
            </a:r>
            <a:r>
              <a:rPr lang="en-US" sz="1200" dirty="0"/>
              <a:t>Restaurant Photo Classification is a </a:t>
            </a:r>
            <a:r>
              <a:rPr lang="en-US" sz="1200" dirty="0" err="1" smtClean="0"/>
              <a:t>Kaggle</a:t>
            </a:r>
            <a:r>
              <a:rPr lang="en-US" sz="1200" dirty="0" smtClean="0"/>
              <a:t> challenge that </a:t>
            </a:r>
            <a:r>
              <a:rPr lang="en-US" sz="1200" dirty="0"/>
              <a:t>requires us to predict labels for a business, </a:t>
            </a:r>
            <a:r>
              <a:rPr lang="en-US" sz="1200" dirty="0" smtClean="0"/>
              <a:t>based on </a:t>
            </a:r>
            <a:r>
              <a:rPr lang="en-US" sz="1200" dirty="0"/>
              <a:t>user submitted photos and tags for a business. </a:t>
            </a:r>
            <a:endParaRPr lang="en-US" sz="1200" dirty="0" smtClean="0"/>
          </a:p>
          <a:p>
            <a:pPr algn="just"/>
            <a:r>
              <a:rPr lang="en-US" sz="1200" dirty="0" smtClean="0"/>
              <a:t>The training dataset </a:t>
            </a:r>
            <a:r>
              <a:rPr lang="en-US" sz="1200" dirty="0"/>
              <a:t>given to us by Yelp comprises of 2000 </a:t>
            </a:r>
            <a:r>
              <a:rPr lang="en-US" sz="1200" dirty="0" smtClean="0"/>
              <a:t>businesses assigned </a:t>
            </a:r>
            <a:r>
              <a:rPr lang="en-US" sz="1200" dirty="0"/>
              <a:t>multiple labels from 0-8. Each of the </a:t>
            </a:r>
            <a:r>
              <a:rPr lang="en-US" sz="1200" dirty="0" smtClean="0"/>
              <a:t>label represents </a:t>
            </a:r>
            <a:r>
              <a:rPr lang="en-US" sz="1200" dirty="0"/>
              <a:t>a tag associated with a business. </a:t>
            </a:r>
            <a:endParaRPr lang="en-US" sz="1200" dirty="0" smtClean="0"/>
          </a:p>
          <a:p>
            <a:pPr algn="just"/>
            <a:r>
              <a:rPr lang="en-US" sz="1200" dirty="0" smtClean="0"/>
              <a:t>For these 2000 </a:t>
            </a:r>
            <a:r>
              <a:rPr lang="en-US" sz="1200" dirty="0"/>
              <a:t>businesses, we have 2,34,842 images which are </a:t>
            </a:r>
            <a:r>
              <a:rPr lang="en-US" sz="1200" dirty="0" smtClean="0"/>
              <a:t>labelled. </a:t>
            </a:r>
          </a:p>
          <a:p>
            <a:pPr algn="just"/>
            <a:r>
              <a:rPr lang="en-US" sz="1200" dirty="0" smtClean="0"/>
              <a:t>We have split </a:t>
            </a:r>
            <a:r>
              <a:rPr lang="en-US" sz="1200" dirty="0"/>
              <a:t>the train </a:t>
            </a:r>
            <a:r>
              <a:rPr lang="en-US" sz="1200" dirty="0" smtClean="0"/>
              <a:t>dataset given </a:t>
            </a:r>
            <a:r>
              <a:rPr lang="en-US" sz="1200" dirty="0"/>
              <a:t>to create new training and testing datasets. </a:t>
            </a:r>
            <a:endParaRPr lang="en-US" sz="1200" dirty="0"/>
          </a:p>
          <a:p>
            <a:pPr algn="just"/>
            <a:r>
              <a:rPr lang="en-US" sz="1200" dirty="0" smtClean="0"/>
              <a:t>The labels associated </a:t>
            </a:r>
            <a:r>
              <a:rPr lang="en-US" sz="1200" dirty="0"/>
              <a:t>with the businesses are </a:t>
            </a:r>
            <a:r>
              <a:rPr lang="en-US" sz="1200" dirty="0" smtClean="0"/>
              <a:t>– </a:t>
            </a:r>
          </a:p>
          <a:p>
            <a:pPr marL="355629" lvl="2" indent="0" algn="just">
              <a:buNone/>
            </a:pPr>
            <a:r>
              <a:rPr lang="en-US" sz="1200" dirty="0" smtClean="0"/>
              <a:t>0</a:t>
            </a:r>
            <a:r>
              <a:rPr lang="en-US" sz="1200" dirty="0"/>
              <a:t>: good for lunch </a:t>
            </a:r>
            <a:r>
              <a:rPr lang="en-US" sz="1200" dirty="0" smtClean="0"/>
              <a:t>	</a:t>
            </a:r>
            <a:r>
              <a:rPr lang="en-US" sz="1200" dirty="0"/>
              <a:t>4: restaurant is expensive </a:t>
            </a:r>
            <a:endParaRPr lang="en-US" sz="1200" dirty="0" smtClean="0"/>
          </a:p>
          <a:p>
            <a:pPr marL="355629" lvl="2" indent="0" algn="just">
              <a:buNone/>
            </a:pPr>
            <a:r>
              <a:rPr lang="en-US" sz="1200" dirty="0" smtClean="0"/>
              <a:t>1: good for dinner 	</a:t>
            </a:r>
            <a:r>
              <a:rPr lang="en-US" sz="1200" dirty="0"/>
              <a:t>5: has alcohol </a:t>
            </a:r>
            <a:endParaRPr lang="en-US" sz="1200" dirty="0" smtClean="0"/>
          </a:p>
          <a:p>
            <a:pPr marL="355629" lvl="2" indent="0" algn="just">
              <a:buNone/>
            </a:pPr>
            <a:r>
              <a:rPr lang="en-US" sz="1200" dirty="0" smtClean="0"/>
              <a:t>2</a:t>
            </a:r>
            <a:r>
              <a:rPr lang="en-US" sz="1200" dirty="0"/>
              <a:t>: takes reservations </a:t>
            </a:r>
            <a:r>
              <a:rPr lang="en-US" sz="1200" dirty="0" smtClean="0"/>
              <a:t>	</a:t>
            </a:r>
            <a:r>
              <a:rPr lang="en-US" sz="1200" dirty="0"/>
              <a:t>6: has table service </a:t>
            </a:r>
            <a:endParaRPr lang="en-US" sz="1200" dirty="0" smtClean="0"/>
          </a:p>
          <a:p>
            <a:pPr marL="355629" lvl="2" indent="0" algn="just">
              <a:buNone/>
            </a:pPr>
            <a:r>
              <a:rPr lang="en-US" sz="1200" dirty="0" smtClean="0"/>
              <a:t>3</a:t>
            </a:r>
            <a:r>
              <a:rPr lang="en-US" sz="1200" dirty="0"/>
              <a:t>: outdoor seating </a:t>
            </a:r>
            <a:r>
              <a:rPr lang="en-US" sz="1200" dirty="0" smtClean="0"/>
              <a:t>	</a:t>
            </a:r>
            <a:r>
              <a:rPr lang="en-US" sz="1200" dirty="0"/>
              <a:t>7: ambience is </a:t>
            </a:r>
            <a:r>
              <a:rPr lang="en-US" sz="1200" dirty="0" smtClean="0"/>
              <a:t>classy</a:t>
            </a:r>
          </a:p>
          <a:p>
            <a:pPr marL="355629" lvl="2" indent="0" algn="just">
              <a:buNone/>
            </a:pPr>
            <a:r>
              <a:rPr lang="en-US" sz="1200" dirty="0" smtClean="0"/>
              <a:t>8</a:t>
            </a:r>
            <a:r>
              <a:rPr lang="en-US" sz="1200" dirty="0"/>
              <a:t>: good for </a:t>
            </a:r>
            <a:r>
              <a:rPr lang="en-US" sz="1200" dirty="0" smtClean="0"/>
              <a:t>kids</a:t>
            </a:r>
          </a:p>
          <a:p>
            <a:pPr algn="just"/>
            <a:r>
              <a:rPr lang="en-US" sz="1200" dirty="0" smtClean="0"/>
              <a:t>A </a:t>
            </a:r>
            <a:r>
              <a:rPr lang="en-US" sz="1200" dirty="0"/>
              <a:t>business can </a:t>
            </a:r>
            <a:r>
              <a:rPr lang="en-US" sz="1200" dirty="0" smtClean="0"/>
              <a:t>be assigned multiple </a:t>
            </a:r>
            <a:r>
              <a:rPr lang="en-US" sz="1200" dirty="0"/>
              <a:t>labels from these </a:t>
            </a:r>
            <a:r>
              <a:rPr lang="en-US" sz="1200" dirty="0" smtClean="0"/>
              <a:t>labels. For example, the images below are from the training dataset and have the labels: </a:t>
            </a:r>
            <a:r>
              <a:rPr lang="en-US" sz="1200" dirty="0" smtClean="0"/>
              <a:t>0, 5, 6, and 8. </a:t>
            </a:r>
            <a:endParaRPr lang="en-US" sz="1200" dirty="0"/>
          </a:p>
        </p:txBody>
      </p:sp>
      <p:sp>
        <p:nvSpPr>
          <p:cNvPr id="8" name="Text Placeholder 7"/>
          <p:cNvSpPr>
            <a:spLocks noGrp="1"/>
          </p:cNvSpPr>
          <p:nvPr>
            <p:ph type="body" sz="quarter" idx="19"/>
          </p:nvPr>
        </p:nvSpPr>
        <p:spPr>
          <a:xfrm>
            <a:off x="714375" y="12446239"/>
            <a:ext cx="8001000" cy="677333"/>
          </a:xfrm>
        </p:spPr>
        <p:txBody>
          <a:bodyPr/>
          <a:lstStyle/>
          <a:p>
            <a:r>
              <a:rPr lang="en-US" dirty="0" smtClean="0"/>
              <a:t>WORKING</a:t>
            </a:r>
            <a:endParaRPr lang="en-US" dirty="0"/>
          </a:p>
        </p:txBody>
      </p:sp>
      <p:pic>
        <p:nvPicPr>
          <p:cNvPr id="37" name="Content Placeholder 36"/>
          <p:cNvPicPr>
            <a:picLocks noGrp="1" noChangeAspect="1"/>
          </p:cNvPicPr>
          <p:nvPr>
            <p:ph sz="quarter" idx="26"/>
          </p:nvPr>
        </p:nvPicPr>
        <p:blipFill>
          <a:blip r:embed="rId2">
            <a:extLst>
              <a:ext uri="{28A0092B-C50C-407E-A947-70E740481C1C}">
                <a14:useLocalDpi xmlns:a14="http://schemas.microsoft.com/office/drawing/2010/main" val="0"/>
              </a:ext>
            </a:extLst>
          </a:blip>
          <a:stretch>
            <a:fillRect/>
          </a:stretch>
        </p:blipFill>
        <p:spPr>
          <a:xfrm>
            <a:off x="21741944" y="4774140"/>
            <a:ext cx="2508175" cy="916585"/>
          </a:xfrm>
        </p:spPr>
      </p:pic>
      <p:sp>
        <p:nvSpPr>
          <p:cNvPr id="9" name="Text Placeholder 8"/>
          <p:cNvSpPr>
            <a:spLocks noGrp="1"/>
          </p:cNvSpPr>
          <p:nvPr>
            <p:ph type="body" sz="quarter" idx="21"/>
          </p:nvPr>
        </p:nvSpPr>
        <p:spPr/>
        <p:txBody>
          <a:bodyPr/>
          <a:lstStyle/>
          <a:p>
            <a:r>
              <a:rPr lang="en-US" dirty="0" smtClean="0"/>
              <a:t>VGG-16 NEURAL NETWORK</a:t>
            </a:r>
            <a:endParaRPr lang="en-US" dirty="0"/>
          </a:p>
        </p:txBody>
      </p:sp>
      <p:sp>
        <p:nvSpPr>
          <p:cNvPr id="14" name="Content Placeholder 13"/>
          <p:cNvSpPr>
            <a:spLocks noGrp="1"/>
          </p:cNvSpPr>
          <p:nvPr>
            <p:ph sz="quarter" idx="27"/>
          </p:nvPr>
        </p:nvSpPr>
        <p:spPr>
          <a:xfrm>
            <a:off x="9715500" y="3928533"/>
            <a:ext cx="8001000" cy="7591704"/>
          </a:xfrm>
        </p:spPr>
        <p:txBody>
          <a:bodyPr>
            <a:normAutofit/>
          </a:bodyPr>
          <a:lstStyle/>
          <a:p>
            <a:pPr algn="just"/>
            <a:r>
              <a:rPr lang="en-US" sz="1200" dirty="0"/>
              <a:t>VGG-16 neural network comprises of 16 Weight Layers.</a:t>
            </a:r>
          </a:p>
          <a:p>
            <a:pPr algn="just"/>
            <a:r>
              <a:rPr lang="en-US" sz="1200" dirty="0"/>
              <a:t>F</a:t>
            </a:r>
            <a:r>
              <a:rPr lang="en-US" sz="1200" dirty="0" smtClean="0"/>
              <a:t>ollowing </a:t>
            </a:r>
            <a:r>
              <a:rPr lang="en-US" sz="1200" dirty="0"/>
              <a:t>is the sequence of layers in a VGG-16 </a:t>
            </a:r>
            <a:r>
              <a:rPr lang="en-US" sz="1200" dirty="0" smtClean="0"/>
              <a:t>network:</a:t>
            </a:r>
          </a:p>
          <a:p>
            <a:pPr lvl="8" algn="just"/>
            <a:r>
              <a:rPr lang="en-US" sz="1000" dirty="0" err="1"/>
              <a:t>InputLayer</a:t>
            </a:r>
            <a:r>
              <a:rPr lang="en-US" sz="1000" dirty="0"/>
              <a:t>(shape=(None, 3, 224, 224))</a:t>
            </a:r>
          </a:p>
          <a:p>
            <a:pPr lvl="8" algn="just"/>
            <a:r>
              <a:rPr lang="en-US" sz="1000" dirty="0" smtClean="0"/>
              <a:t>2 : 3x3 </a:t>
            </a:r>
            <a:r>
              <a:rPr lang="en-US" sz="1000" dirty="0" err="1"/>
              <a:t>ConvLayer</a:t>
            </a:r>
            <a:r>
              <a:rPr lang="en-US" sz="1000" dirty="0"/>
              <a:t>- 64 channels (pad=1)</a:t>
            </a:r>
          </a:p>
          <a:p>
            <a:pPr lvl="8" algn="just"/>
            <a:r>
              <a:rPr lang="en-US" sz="1000" dirty="0" err="1" smtClean="0"/>
              <a:t>MaxPoolLayer</a:t>
            </a:r>
            <a:r>
              <a:rPr lang="en-US" sz="1000" dirty="0" smtClean="0"/>
              <a:t> </a:t>
            </a:r>
            <a:r>
              <a:rPr lang="en-US" sz="1000" dirty="0"/>
              <a:t>(2x2 window, stride=2)</a:t>
            </a:r>
          </a:p>
          <a:p>
            <a:pPr lvl="8" algn="just"/>
            <a:r>
              <a:rPr lang="en-US" sz="1000" dirty="0" smtClean="0"/>
              <a:t>2 :  </a:t>
            </a:r>
            <a:r>
              <a:rPr lang="en-US" sz="1000" dirty="0"/>
              <a:t>3x3 </a:t>
            </a:r>
            <a:r>
              <a:rPr lang="en-US" sz="1000" dirty="0" err="1"/>
              <a:t>ConvLayer</a:t>
            </a:r>
            <a:r>
              <a:rPr lang="en-US" sz="1000" dirty="0"/>
              <a:t>- 128 channels (pad=1)</a:t>
            </a:r>
          </a:p>
          <a:p>
            <a:pPr lvl="8" algn="just"/>
            <a:r>
              <a:rPr lang="en-US" sz="1000" dirty="0" err="1" smtClean="0"/>
              <a:t>MaxPoolLayer</a:t>
            </a:r>
            <a:r>
              <a:rPr lang="en-US" sz="1000" dirty="0" smtClean="0"/>
              <a:t> </a:t>
            </a:r>
            <a:r>
              <a:rPr lang="en-US" sz="1000" dirty="0"/>
              <a:t>(2x2 window, stride=2)</a:t>
            </a:r>
          </a:p>
          <a:p>
            <a:pPr lvl="8" algn="just"/>
            <a:r>
              <a:rPr lang="en-US" sz="1000" dirty="0" smtClean="0"/>
              <a:t>3 : </a:t>
            </a:r>
            <a:r>
              <a:rPr lang="en-US" sz="1000" dirty="0"/>
              <a:t>3x3 </a:t>
            </a:r>
            <a:r>
              <a:rPr lang="en-US" sz="1000" dirty="0" err="1"/>
              <a:t>ConvLayer</a:t>
            </a:r>
            <a:r>
              <a:rPr lang="en-US" sz="1000" dirty="0"/>
              <a:t>- 256 channels (pad=1)</a:t>
            </a:r>
          </a:p>
          <a:p>
            <a:pPr lvl="8" algn="just"/>
            <a:r>
              <a:rPr lang="en-US" sz="1000" dirty="0" err="1" smtClean="0"/>
              <a:t>MaxPoolLayer</a:t>
            </a:r>
            <a:r>
              <a:rPr lang="en-US" sz="1000" dirty="0" smtClean="0"/>
              <a:t> </a:t>
            </a:r>
            <a:r>
              <a:rPr lang="en-US" sz="1000" dirty="0"/>
              <a:t>(2x2 </a:t>
            </a:r>
            <a:r>
              <a:rPr lang="en-US" sz="1000" dirty="0" smtClean="0"/>
              <a:t>window</a:t>
            </a:r>
            <a:r>
              <a:rPr lang="en-US" sz="1000" dirty="0"/>
              <a:t>, stride=2)</a:t>
            </a:r>
          </a:p>
          <a:p>
            <a:pPr lvl="8" algn="just"/>
            <a:r>
              <a:rPr lang="en-US" sz="1000" dirty="0"/>
              <a:t> </a:t>
            </a:r>
            <a:r>
              <a:rPr lang="en-US" sz="1000" dirty="0" smtClean="0"/>
              <a:t>3 : 3x3 </a:t>
            </a:r>
            <a:r>
              <a:rPr lang="en-US" sz="1000" dirty="0" err="1"/>
              <a:t>ConvLayer</a:t>
            </a:r>
            <a:r>
              <a:rPr lang="en-US" sz="1000" dirty="0"/>
              <a:t>- 512 channels (pad=1)</a:t>
            </a:r>
          </a:p>
          <a:p>
            <a:pPr lvl="8" algn="just"/>
            <a:r>
              <a:rPr lang="en-US" sz="1000" dirty="0" err="1" smtClean="0"/>
              <a:t>MaxPoolLayer</a:t>
            </a:r>
            <a:r>
              <a:rPr lang="en-US" sz="1000" dirty="0" smtClean="0"/>
              <a:t> </a:t>
            </a:r>
            <a:r>
              <a:rPr lang="en-US" sz="1000" dirty="0"/>
              <a:t>(2x2 window, stride=2</a:t>
            </a:r>
            <a:r>
              <a:rPr lang="en-US" sz="1000" dirty="0" smtClean="0"/>
              <a:t>)</a:t>
            </a:r>
          </a:p>
          <a:p>
            <a:pPr lvl="8" algn="just"/>
            <a:r>
              <a:rPr lang="en-US" sz="1000" dirty="0" smtClean="0"/>
              <a:t>3 : 3x3 </a:t>
            </a:r>
            <a:r>
              <a:rPr lang="en-US" sz="1000" dirty="0" err="1"/>
              <a:t>ConvLayer</a:t>
            </a:r>
            <a:r>
              <a:rPr lang="en-US" sz="1000" dirty="0"/>
              <a:t>- 512 channels (pad=1)</a:t>
            </a:r>
          </a:p>
          <a:p>
            <a:pPr lvl="8" algn="just"/>
            <a:r>
              <a:rPr lang="en-US" sz="1000" dirty="0" err="1" smtClean="0"/>
              <a:t>MaxPoolLayer</a:t>
            </a:r>
            <a:r>
              <a:rPr lang="en-US" sz="1000" dirty="0" smtClean="0"/>
              <a:t> </a:t>
            </a:r>
            <a:r>
              <a:rPr lang="en-US" sz="1000" dirty="0"/>
              <a:t>(2x2 window, stride=2)</a:t>
            </a:r>
          </a:p>
          <a:p>
            <a:pPr lvl="8" algn="just"/>
            <a:r>
              <a:rPr lang="en-US" sz="1000" dirty="0" smtClean="0"/>
              <a:t>2 : </a:t>
            </a:r>
            <a:r>
              <a:rPr lang="en-US" sz="1000" dirty="0" err="1" smtClean="0"/>
              <a:t>DenseLayer</a:t>
            </a:r>
            <a:r>
              <a:rPr lang="en-US" sz="1000" dirty="0" smtClean="0"/>
              <a:t> </a:t>
            </a:r>
            <a:r>
              <a:rPr lang="en-US" sz="1000" dirty="0"/>
              <a:t>(Fully Connected)- 4096 channels</a:t>
            </a:r>
          </a:p>
          <a:p>
            <a:pPr lvl="8" algn="just"/>
            <a:r>
              <a:rPr lang="en-US" sz="1000" dirty="0" err="1" smtClean="0"/>
              <a:t>DropoutLayer</a:t>
            </a:r>
            <a:endParaRPr lang="en-US" sz="1000" dirty="0"/>
          </a:p>
          <a:p>
            <a:pPr lvl="8" algn="just"/>
            <a:r>
              <a:rPr lang="en-US" sz="1000" dirty="0" err="1" smtClean="0"/>
              <a:t>DenseLayer</a:t>
            </a:r>
            <a:r>
              <a:rPr lang="en-US" sz="1000" dirty="0" smtClean="0"/>
              <a:t> </a:t>
            </a:r>
            <a:r>
              <a:rPr lang="en-US" sz="1000" dirty="0"/>
              <a:t>(Fully Connected)- 1000 </a:t>
            </a:r>
            <a:r>
              <a:rPr lang="en-US" sz="1000" dirty="0" smtClean="0"/>
              <a:t>channels	VGG – 16 ARCHITECHTURE</a:t>
            </a:r>
            <a:endParaRPr lang="en-US" sz="1000" dirty="0"/>
          </a:p>
          <a:p>
            <a:pPr lvl="8" algn="just"/>
            <a:r>
              <a:rPr lang="en-US" sz="1000" dirty="0" err="1" smtClean="0"/>
              <a:t>SoftMax</a:t>
            </a:r>
            <a:r>
              <a:rPr lang="en-US" sz="1000" dirty="0"/>
              <a:t> layer		source : </a:t>
            </a:r>
            <a:r>
              <a:rPr lang="en-US" sz="700" dirty="0">
                <a:hlinkClick r:id="rId3"/>
              </a:rPr>
              <a:t>https://www.cs.toronto.edu/~frossard/post/vgg16</a:t>
            </a:r>
            <a:r>
              <a:rPr lang="en-US" sz="700" dirty="0" smtClean="0">
                <a:hlinkClick r:id="rId3"/>
              </a:rPr>
              <a:t>/</a:t>
            </a:r>
            <a:endParaRPr lang="en-US" sz="700" dirty="0"/>
          </a:p>
          <a:p>
            <a:pPr lvl="8" algn="just"/>
            <a:endParaRPr lang="en-US" sz="1200" dirty="0" smtClean="0"/>
          </a:p>
          <a:p>
            <a:pPr algn="just"/>
            <a:r>
              <a:rPr lang="en-US" sz="1200" dirty="0" smtClean="0"/>
              <a:t>Convolution layer </a:t>
            </a:r>
            <a:r>
              <a:rPr lang="en-US" sz="1200" dirty="0"/>
              <a:t>: During the forward pass, each filter is convolved across the width and height of the input volume, computing the dot product between the entries of the filter and the input and producing a 2-dimensional activation map of that filter. As a result, the network learns filters that activate when they see some specific type of feature at some spatial position in the input.</a:t>
            </a:r>
            <a:endParaRPr lang="en-US" sz="1200" dirty="0" smtClean="0"/>
          </a:p>
          <a:p>
            <a:pPr algn="just"/>
            <a:r>
              <a:rPr lang="en-US" sz="1200" dirty="0" err="1" smtClean="0"/>
              <a:t>Maximim</a:t>
            </a:r>
            <a:r>
              <a:rPr lang="en-US" sz="1200" dirty="0" smtClean="0"/>
              <a:t> Pool </a:t>
            </a:r>
            <a:r>
              <a:rPr lang="en-US" sz="1200" dirty="0"/>
              <a:t>Layer  : It partitions the input image into a set of non-overlapping rectangles and, for each such sub-region, outputs the maximum. The intuition is that once a feature has been found, its exact location isn't as important as its rough location relative to other features. The function of the pooling layer is to progressively reduce the spatial size of the representation to reduce the amount of parameters and computation in the network, and hence to also control overfitting</a:t>
            </a:r>
            <a:r>
              <a:rPr lang="en-US" sz="1200" dirty="0" smtClean="0"/>
              <a:t>.</a:t>
            </a:r>
          </a:p>
          <a:p>
            <a:pPr algn="just"/>
            <a:r>
              <a:rPr lang="en-US" sz="1200" dirty="0" err="1" smtClean="0"/>
              <a:t>ReLu</a:t>
            </a:r>
            <a:r>
              <a:rPr lang="en-US" sz="1200" dirty="0" smtClean="0"/>
              <a:t> (Rectified Linear Units) : </a:t>
            </a:r>
            <a:r>
              <a:rPr lang="en-US" sz="1200" dirty="0"/>
              <a:t>It increases the nonlinear properties of the decision function and of the overall network without affecting the receptive fields of the convolution layer.</a:t>
            </a:r>
            <a:endParaRPr lang="en-US" sz="1200" dirty="0" smtClean="0"/>
          </a:p>
          <a:p>
            <a:pPr algn="just"/>
            <a:r>
              <a:rPr lang="en-US" sz="1200" dirty="0" err="1" smtClean="0"/>
              <a:t>Softmax</a:t>
            </a:r>
            <a:r>
              <a:rPr lang="en-US" sz="1200" dirty="0" smtClean="0"/>
              <a:t> Layer  : </a:t>
            </a:r>
            <a:r>
              <a:rPr lang="en-US" sz="1200" dirty="0" smtClean="0"/>
              <a:t>The </a:t>
            </a:r>
            <a:r>
              <a:rPr lang="en-US" sz="1200" dirty="0"/>
              <a:t>loss layer specifies how the network training penalizes the deviation between the predicted and true labels and is normally the last layer in the network. </a:t>
            </a:r>
            <a:endParaRPr lang="en-US" sz="1200" dirty="0"/>
          </a:p>
        </p:txBody>
      </p:sp>
      <p:sp>
        <p:nvSpPr>
          <p:cNvPr id="16" name="Text Placeholder 15"/>
          <p:cNvSpPr>
            <a:spLocks noGrp="1"/>
          </p:cNvSpPr>
          <p:nvPr>
            <p:ph type="body" sz="quarter" idx="29"/>
          </p:nvPr>
        </p:nvSpPr>
        <p:spPr>
          <a:xfrm>
            <a:off x="9715500" y="11522443"/>
            <a:ext cx="8001000" cy="677333"/>
          </a:xfrm>
        </p:spPr>
        <p:txBody>
          <a:bodyPr/>
          <a:lstStyle/>
          <a:p>
            <a:r>
              <a:rPr lang="en-US" dirty="0" smtClean="0"/>
              <a:t>INCEPTION- V3</a:t>
            </a:r>
            <a:endParaRPr lang="en-US" dirty="0"/>
          </a:p>
        </p:txBody>
      </p:sp>
      <p:sp>
        <p:nvSpPr>
          <p:cNvPr id="18" name="Text Placeholder 17"/>
          <p:cNvSpPr>
            <a:spLocks noGrp="1"/>
          </p:cNvSpPr>
          <p:nvPr>
            <p:ph type="body" sz="quarter" idx="31"/>
          </p:nvPr>
        </p:nvSpPr>
        <p:spPr/>
        <p:txBody>
          <a:bodyPr/>
          <a:lstStyle/>
          <a:p>
            <a:r>
              <a:rPr lang="en-US" dirty="0" smtClean="0"/>
              <a:t>results</a:t>
            </a:r>
            <a:endParaRPr lang="en-US" dirty="0"/>
          </a:p>
        </p:txBody>
      </p:sp>
      <p:sp>
        <p:nvSpPr>
          <p:cNvPr id="21" name="Text Placeholder 20"/>
          <p:cNvSpPr>
            <a:spLocks noGrp="1"/>
          </p:cNvSpPr>
          <p:nvPr>
            <p:ph type="body" sz="quarter" idx="34"/>
          </p:nvPr>
        </p:nvSpPr>
        <p:spPr>
          <a:xfrm>
            <a:off x="18688050" y="14785341"/>
            <a:ext cx="8001000" cy="677333"/>
          </a:xfrm>
        </p:spPr>
        <p:txBody>
          <a:bodyPr/>
          <a:lstStyle/>
          <a:p>
            <a:r>
              <a:rPr lang="en-US" dirty="0" smtClean="0"/>
              <a:t>REFERENCES</a:t>
            </a:r>
            <a:endParaRPr lang="en-US" dirty="0"/>
          </a:p>
        </p:txBody>
      </p:sp>
      <p:sp>
        <p:nvSpPr>
          <p:cNvPr id="22" name="Content Placeholder 21"/>
          <p:cNvSpPr>
            <a:spLocks noGrp="1"/>
          </p:cNvSpPr>
          <p:nvPr>
            <p:ph sz="quarter" idx="35"/>
          </p:nvPr>
        </p:nvSpPr>
        <p:spPr>
          <a:xfrm>
            <a:off x="18688050" y="15473082"/>
            <a:ext cx="8001000" cy="2098638"/>
          </a:xfrm>
        </p:spPr>
        <p:txBody>
          <a:bodyPr>
            <a:normAutofit/>
          </a:bodyPr>
          <a:lstStyle/>
          <a:p>
            <a:r>
              <a:rPr lang="en-US" sz="1200" dirty="0" err="1" smtClean="0"/>
              <a:t>Lasagne</a:t>
            </a:r>
            <a:r>
              <a:rPr lang="en-US" sz="1200" dirty="0" smtClean="0"/>
              <a:t> </a:t>
            </a:r>
            <a:r>
              <a:rPr lang="en-US" sz="1200" dirty="0"/>
              <a:t>Documentation :. https://</a:t>
            </a:r>
            <a:r>
              <a:rPr lang="en-US" sz="1200" dirty="0" err="1" smtClean="0"/>
              <a:t>lasagne.readthedocs.io</a:t>
            </a:r>
            <a:r>
              <a:rPr lang="en-US" sz="1200" dirty="0" smtClean="0"/>
              <a:t>/</a:t>
            </a:r>
            <a:r>
              <a:rPr lang="en-US" sz="1200" dirty="0" err="1" smtClean="0"/>
              <a:t>en</a:t>
            </a:r>
            <a:r>
              <a:rPr lang="en-US" sz="1200" dirty="0" smtClean="0"/>
              <a:t>/latest</a:t>
            </a:r>
            <a:r>
              <a:rPr lang="en-US" sz="1200" dirty="0"/>
              <a:t>/ </a:t>
            </a:r>
            <a:r>
              <a:rPr lang="en-US" sz="1200" dirty="0" smtClean="0"/>
              <a:t>.</a:t>
            </a:r>
          </a:p>
          <a:p>
            <a:r>
              <a:rPr lang="en-US" sz="1200" dirty="0" smtClean="0"/>
              <a:t>K</a:t>
            </a:r>
            <a:r>
              <a:rPr lang="en-US" sz="1200" dirty="0"/>
              <a:t>. </a:t>
            </a:r>
            <a:r>
              <a:rPr lang="en-US" sz="1200" dirty="0" err="1"/>
              <a:t>Simonyan</a:t>
            </a:r>
            <a:r>
              <a:rPr lang="en-US" sz="1200" dirty="0"/>
              <a:t> and A. Zisserman. Very deep </a:t>
            </a:r>
            <a:r>
              <a:rPr lang="en-US" sz="1200" dirty="0" smtClean="0"/>
              <a:t>convolutional networks </a:t>
            </a:r>
            <a:r>
              <a:rPr lang="en-US" sz="1200" dirty="0"/>
              <a:t>for large-scale image </a:t>
            </a:r>
            <a:r>
              <a:rPr lang="en-US" sz="1200" dirty="0" smtClean="0"/>
              <a:t>recognition. </a:t>
            </a:r>
            <a:r>
              <a:rPr lang="it-IT" sz="1200" dirty="0" err="1" smtClean="0"/>
              <a:t>CoRR</a:t>
            </a:r>
            <a:r>
              <a:rPr lang="it-IT" sz="1200" dirty="0" smtClean="0"/>
              <a:t> </a:t>
            </a:r>
            <a:r>
              <a:rPr lang="it-IT" sz="1200" dirty="0"/>
              <a:t>, </a:t>
            </a:r>
            <a:r>
              <a:rPr lang="it-IT" sz="1200" dirty="0" err="1"/>
              <a:t>abs</a:t>
            </a:r>
            <a:r>
              <a:rPr lang="it-IT" sz="1200" dirty="0"/>
              <a:t>/1409.1556, 2014.</a:t>
            </a:r>
          </a:p>
          <a:p>
            <a:r>
              <a:rPr lang="it-IT" sz="1200" dirty="0" smtClean="0"/>
              <a:t>C</a:t>
            </a:r>
            <a:r>
              <a:rPr lang="it-IT" sz="1200" dirty="0"/>
              <a:t>. </a:t>
            </a:r>
            <a:r>
              <a:rPr lang="it-IT" sz="1200" dirty="0" err="1"/>
              <a:t>Szegedy</a:t>
            </a:r>
            <a:r>
              <a:rPr lang="it-IT" sz="1200" dirty="0"/>
              <a:t>, V. </a:t>
            </a:r>
            <a:r>
              <a:rPr lang="it-IT" sz="1200" dirty="0" err="1"/>
              <a:t>Vanhoucke</a:t>
            </a:r>
            <a:r>
              <a:rPr lang="it-IT" sz="1200" dirty="0"/>
              <a:t>, S. </a:t>
            </a:r>
            <a:r>
              <a:rPr lang="it-IT" sz="1200" dirty="0" err="1"/>
              <a:t>Ioffe</a:t>
            </a:r>
            <a:r>
              <a:rPr lang="it-IT" sz="1200" dirty="0"/>
              <a:t>, </a:t>
            </a:r>
            <a:r>
              <a:rPr lang="it-IT" sz="1200" dirty="0" err="1"/>
              <a:t>J</a:t>
            </a:r>
            <a:r>
              <a:rPr lang="it-IT" sz="1200" dirty="0"/>
              <a:t>. </a:t>
            </a:r>
            <a:r>
              <a:rPr lang="it-IT" sz="1200" dirty="0" err="1"/>
              <a:t>Shlens</a:t>
            </a:r>
            <a:r>
              <a:rPr lang="it-IT" sz="1200" dirty="0"/>
              <a:t>, </a:t>
            </a:r>
            <a:r>
              <a:rPr lang="it-IT" sz="1200" dirty="0" smtClean="0"/>
              <a:t>and </a:t>
            </a:r>
            <a:r>
              <a:rPr lang="it-IT" sz="1200" dirty="0" err="1" smtClean="0"/>
              <a:t>Z</a:t>
            </a:r>
            <a:r>
              <a:rPr lang="it-IT" sz="1200" dirty="0"/>
              <a:t>. </a:t>
            </a:r>
            <a:r>
              <a:rPr lang="it-IT" sz="1200" dirty="0" err="1"/>
              <a:t>Wojna</a:t>
            </a:r>
            <a:r>
              <a:rPr lang="it-IT" sz="1200" dirty="0"/>
              <a:t>. </a:t>
            </a:r>
            <a:r>
              <a:rPr lang="it-IT" sz="1200" dirty="0" err="1"/>
              <a:t>Rethinking</a:t>
            </a:r>
            <a:r>
              <a:rPr lang="it-IT" sz="1200" dirty="0"/>
              <a:t> the </a:t>
            </a:r>
            <a:r>
              <a:rPr lang="it-IT" sz="1200" dirty="0" err="1"/>
              <a:t>inception</a:t>
            </a:r>
            <a:r>
              <a:rPr lang="it-IT" sz="1200" dirty="0"/>
              <a:t> </a:t>
            </a:r>
            <a:r>
              <a:rPr lang="it-IT" sz="1200" dirty="0" err="1"/>
              <a:t>architecture</a:t>
            </a:r>
            <a:r>
              <a:rPr lang="it-IT" sz="1200" dirty="0"/>
              <a:t> </a:t>
            </a:r>
            <a:r>
              <a:rPr lang="it-IT" sz="1200" dirty="0" smtClean="0"/>
              <a:t>for computer </a:t>
            </a:r>
            <a:r>
              <a:rPr lang="it-IT" sz="1200" dirty="0" err="1"/>
              <a:t>vision</a:t>
            </a:r>
            <a:r>
              <a:rPr lang="it-IT" sz="1200" dirty="0"/>
              <a:t>. </a:t>
            </a:r>
            <a:r>
              <a:rPr lang="it-IT" sz="1200" dirty="0" err="1"/>
              <a:t>CoRR</a:t>
            </a:r>
            <a:r>
              <a:rPr lang="it-IT" sz="1200" dirty="0"/>
              <a:t> , </a:t>
            </a:r>
            <a:r>
              <a:rPr lang="it-IT" sz="1200" dirty="0" err="1"/>
              <a:t>abs</a:t>
            </a:r>
            <a:r>
              <a:rPr lang="it-IT" sz="1200" dirty="0"/>
              <a:t>/1512.00567, 2015</a:t>
            </a:r>
            <a:r>
              <a:rPr lang="it-IT" sz="1200" dirty="0" smtClean="0"/>
              <a:t>.</a:t>
            </a:r>
          </a:p>
          <a:p>
            <a:pPr marL="254020" lvl="8"/>
            <a:r>
              <a:rPr lang="en-US" sz="1200" dirty="0"/>
              <a:t>https://</a:t>
            </a:r>
            <a:r>
              <a:rPr lang="en-US" sz="1200" dirty="0" err="1"/>
              <a:t>www.cs.toronto.edu</a:t>
            </a:r>
            <a:r>
              <a:rPr lang="en-US" sz="1200" dirty="0"/>
              <a:t>/~</a:t>
            </a:r>
            <a:r>
              <a:rPr lang="en-US" sz="1200" dirty="0" err="1"/>
              <a:t>frossard</a:t>
            </a:r>
            <a:r>
              <a:rPr lang="en-US" sz="1200" dirty="0"/>
              <a:t>/post/vgg16/</a:t>
            </a:r>
          </a:p>
          <a:p>
            <a:r>
              <a:rPr lang="en-US" sz="1200" dirty="0"/>
              <a:t>https://</a:t>
            </a:r>
            <a:r>
              <a:rPr lang="en-US" sz="1200" dirty="0" smtClean="0"/>
              <a:t>www.tensorflow.org/versions/master/tutorials/image_recognition/index.html</a:t>
            </a:r>
          </a:p>
          <a:p>
            <a:endParaRPr lang="en-US" sz="1200" dirty="0"/>
          </a:p>
        </p:txBody>
      </p:sp>
      <p:pic>
        <p:nvPicPr>
          <p:cNvPr id="20" name="Content Placeholder 19"/>
          <p:cNvPicPr>
            <a:picLocks noGrp="1" noChangeAspect="1"/>
          </p:cNvPicPr>
          <p:nvPr>
            <p:ph sz="quarter" idx="30"/>
          </p:nvPr>
        </p:nvPicPr>
        <p:blipFill>
          <a:blip r:embed="rId4">
            <a:extLst>
              <a:ext uri="{28A0092B-C50C-407E-A947-70E740481C1C}">
                <a14:useLocalDpi xmlns:a14="http://schemas.microsoft.com/office/drawing/2010/main" val="0"/>
              </a:ext>
            </a:extLst>
          </a:blip>
          <a:stretch>
            <a:fillRect/>
          </a:stretch>
        </p:blipFill>
        <p:spPr>
          <a:xfrm>
            <a:off x="714375" y="10149609"/>
            <a:ext cx="2736498" cy="2052373"/>
          </a:xfr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7326" y="10149609"/>
            <a:ext cx="2011487" cy="2052373"/>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5267" y="10149609"/>
            <a:ext cx="2180108" cy="2052373"/>
          </a:xfrm>
          <a:prstGeom prst="rect">
            <a:avLst/>
          </a:prstGeom>
        </p:spPr>
      </p:pic>
      <p:sp>
        <p:nvSpPr>
          <p:cNvPr id="34" name="Content Placeholder 13"/>
          <p:cNvSpPr>
            <a:spLocks noGrp="1"/>
          </p:cNvSpPr>
          <p:nvPr>
            <p:ph sz="quarter" idx="27"/>
          </p:nvPr>
        </p:nvSpPr>
        <p:spPr>
          <a:xfrm>
            <a:off x="9715500" y="12201982"/>
            <a:ext cx="8001000" cy="5423538"/>
          </a:xfrm>
        </p:spPr>
        <p:txBody>
          <a:bodyPr>
            <a:normAutofit/>
          </a:bodyPr>
          <a:lstStyle/>
          <a:p>
            <a:pPr algn="just"/>
            <a:r>
              <a:rPr lang="en-US" sz="1200" dirty="0"/>
              <a:t>The Inception </a:t>
            </a:r>
            <a:r>
              <a:rPr lang="en-US" sz="1200" dirty="0" smtClean="0"/>
              <a:t>V3</a:t>
            </a:r>
            <a:r>
              <a:rPr lang="en-US" sz="1200" dirty="0"/>
              <a:t> was trained with an effective batch size of 1600 across 50 </a:t>
            </a:r>
            <a:r>
              <a:rPr lang="en-US" sz="1200" dirty="0" smtClean="0"/>
              <a:t>GPU's, </a:t>
            </a:r>
            <a:r>
              <a:rPr lang="en-US" sz="1200" dirty="0"/>
              <a:t>where each GPU ran a batch size of </a:t>
            </a:r>
            <a:r>
              <a:rPr lang="en-US" sz="1200" dirty="0" smtClean="0"/>
              <a:t>32. We are using this pre-trained model from </a:t>
            </a:r>
            <a:r>
              <a:rPr lang="en-US" sz="1200" dirty="0" err="1" smtClean="0"/>
              <a:t>tensorflow</a:t>
            </a:r>
            <a:r>
              <a:rPr lang="en-US" sz="1200" dirty="0" smtClean="0"/>
              <a:t> for classification.</a:t>
            </a:r>
          </a:p>
          <a:p>
            <a:pPr algn="just"/>
            <a:r>
              <a:rPr lang="en-US" sz="1200" dirty="0" smtClean="0"/>
              <a:t>The inception V3 has three mode different types of layers than VGG-16. We have Average pool layer, Concatenation layer and a dropout layer.</a:t>
            </a:r>
            <a:endParaRPr lang="en-US" sz="977" dirty="0"/>
          </a:p>
          <a:p>
            <a:pPr algn="just"/>
            <a:r>
              <a:rPr lang="en-US" sz="1200" dirty="0" smtClean="0"/>
              <a:t>Inception V3 reaches a 3.46% on the top-5 error where as the VGG-16 yields a 6.8% on the same.</a:t>
            </a:r>
          </a:p>
          <a:p>
            <a:pPr algn="just"/>
            <a:r>
              <a:rPr lang="en-US" sz="1200" dirty="0" smtClean="0"/>
              <a:t>Also, the computation cost of VGG-16 is much higher as compared to Inception V3.</a:t>
            </a:r>
          </a:p>
          <a:p>
            <a:pPr algn="just"/>
            <a:r>
              <a:rPr lang="en-US" sz="1200" dirty="0" smtClean="0"/>
              <a:t>The only drawback of inception V3 is it’s architectural complexity.</a:t>
            </a:r>
            <a:endParaRPr lang="en-US" sz="977" dirty="0"/>
          </a:p>
          <a:p>
            <a:pPr algn="just"/>
            <a:r>
              <a:rPr lang="en-US" sz="1200" dirty="0" smtClean="0"/>
              <a:t>Following image shows the Inception V3 architecture : </a:t>
            </a:r>
            <a:endParaRPr lang="en-US" sz="1200" dirty="0" smtClean="0"/>
          </a:p>
        </p:txBody>
      </p:sp>
      <p:sp>
        <p:nvSpPr>
          <p:cNvPr id="39" name="Content Placeholder 13"/>
          <p:cNvSpPr>
            <a:spLocks noGrp="1"/>
          </p:cNvSpPr>
          <p:nvPr>
            <p:ph sz="quarter" idx="27"/>
          </p:nvPr>
        </p:nvSpPr>
        <p:spPr>
          <a:xfrm>
            <a:off x="714375" y="13123572"/>
            <a:ext cx="8001000" cy="4448148"/>
          </a:xfrm>
        </p:spPr>
        <p:txBody>
          <a:bodyPr>
            <a:normAutofit/>
          </a:bodyPr>
          <a:lstStyle/>
          <a:p>
            <a:pPr algn="just"/>
            <a:r>
              <a:rPr lang="en-US" sz="1200" dirty="0" smtClean="0"/>
              <a:t>We have trained our model on the training images for 100 businesses ensuring that the uniformly cover all 9 labels. For testing, we have chosen 50 businesses from the remaining dataset.</a:t>
            </a:r>
          </a:p>
          <a:p>
            <a:pPr algn="just"/>
            <a:r>
              <a:rPr lang="en-US" sz="1200" dirty="0" smtClean="0"/>
              <a:t>Following is the methodology we followed:</a:t>
            </a:r>
          </a:p>
          <a:p>
            <a:pPr lvl="1" algn="just"/>
            <a:r>
              <a:rPr lang="en-US" sz="1200" b="1" dirty="0"/>
              <a:t>Feature Computation :  </a:t>
            </a:r>
            <a:r>
              <a:rPr lang="en-US" sz="1200" dirty="0"/>
              <a:t>The VGG-16 network is </a:t>
            </a:r>
            <a:r>
              <a:rPr lang="en-US" sz="1200" dirty="0" smtClean="0"/>
              <a:t>pre-trained </a:t>
            </a:r>
            <a:r>
              <a:rPr lang="en-US" sz="1200" dirty="0"/>
              <a:t>on ImageNet </a:t>
            </a:r>
            <a:r>
              <a:rPr lang="en-US" sz="1200" dirty="0" smtClean="0"/>
              <a:t>dataset. We </a:t>
            </a:r>
            <a:r>
              <a:rPr lang="en-US" sz="1200" dirty="0"/>
              <a:t>have acquired the </a:t>
            </a:r>
            <a:r>
              <a:rPr lang="en-US" sz="1200" dirty="0" smtClean="0"/>
              <a:t>pre-trained </a:t>
            </a:r>
            <a:r>
              <a:rPr lang="en-US" sz="1200" dirty="0"/>
              <a:t>VGG-16 network as </a:t>
            </a:r>
            <a:r>
              <a:rPr lang="en-US" sz="1200" dirty="0" smtClean="0"/>
              <a:t>a pickle </a:t>
            </a:r>
            <a:r>
              <a:rPr lang="en-US" sz="1200" dirty="0"/>
              <a:t>file. The </a:t>
            </a:r>
            <a:r>
              <a:rPr lang="en-US" sz="1200" dirty="0" smtClean="0"/>
              <a:t>predictions </a:t>
            </a:r>
            <a:r>
              <a:rPr lang="en-US" sz="1200" dirty="0"/>
              <a:t>for our training images on </a:t>
            </a:r>
            <a:r>
              <a:rPr lang="en-US" sz="1200" dirty="0" smtClean="0"/>
              <a:t>this pre-trained </a:t>
            </a:r>
            <a:r>
              <a:rPr lang="en-US" sz="1200" dirty="0"/>
              <a:t>network will be used as features for </a:t>
            </a:r>
            <a:r>
              <a:rPr lang="en-US" sz="1200" dirty="0" smtClean="0"/>
              <a:t>modelling our </a:t>
            </a:r>
            <a:r>
              <a:rPr lang="en-US" sz="1200" dirty="0"/>
              <a:t>classification problem. </a:t>
            </a:r>
            <a:r>
              <a:rPr lang="en-US" sz="1200" dirty="0" smtClean="0"/>
              <a:t>(VGG-16 explained later) We </a:t>
            </a:r>
            <a:r>
              <a:rPr lang="en-US" sz="1200" dirty="0"/>
              <a:t>take the output of the </a:t>
            </a:r>
            <a:r>
              <a:rPr lang="en-US" sz="1200" dirty="0" smtClean="0"/>
              <a:t>last Dense </a:t>
            </a:r>
            <a:r>
              <a:rPr lang="en-US" sz="1200" dirty="0"/>
              <a:t>layer with 4096 channels </a:t>
            </a:r>
            <a:r>
              <a:rPr lang="en-US" sz="1200" dirty="0" smtClean="0"/>
              <a:t>as feature vector </a:t>
            </a:r>
            <a:r>
              <a:rPr lang="en-US" sz="1200" dirty="0"/>
              <a:t>for an image</a:t>
            </a:r>
            <a:r>
              <a:rPr lang="en-US" sz="1200" dirty="0" smtClean="0"/>
              <a:t>. These features are then fed to the Neural network for training.</a:t>
            </a:r>
          </a:p>
          <a:p>
            <a:pPr lvl="1" algn="just"/>
            <a:r>
              <a:rPr lang="en-US" sz="1200" b="1" dirty="0" smtClean="0"/>
              <a:t>Training the model , Classification : </a:t>
            </a:r>
            <a:r>
              <a:rPr lang="en-US" sz="1200" dirty="0" smtClean="0"/>
              <a:t>We have used the </a:t>
            </a:r>
            <a:r>
              <a:rPr lang="en-US" sz="1200" dirty="0" err="1" smtClean="0"/>
              <a:t>OneVsRest</a:t>
            </a:r>
            <a:r>
              <a:rPr lang="en-US" sz="1200" dirty="0" smtClean="0"/>
              <a:t> classifier from </a:t>
            </a:r>
            <a:r>
              <a:rPr lang="en-US" sz="1200" dirty="0" err="1" smtClean="0"/>
              <a:t>sklearn</a:t>
            </a:r>
            <a:r>
              <a:rPr lang="en-US" sz="1200" dirty="0" smtClean="0"/>
              <a:t> package in python. It uses the SVM (Support Vector Machine) </a:t>
            </a:r>
            <a:r>
              <a:rPr lang="en-US" sz="1200" dirty="0" err="1" smtClean="0"/>
              <a:t>classifer</a:t>
            </a:r>
            <a:r>
              <a:rPr lang="en-US" sz="1200" dirty="0" smtClean="0"/>
              <a:t>. N classifiers are generated for N different labels and are then integrated to form a single model. In our case, we have 9 labels. So, 9 individual classifiers are generated and are combined into a single model. We use this trained model for testing the data.</a:t>
            </a:r>
            <a:endParaRPr lang="en-US" sz="1200" b="1" dirty="0" smtClean="0"/>
          </a:p>
          <a:p>
            <a:pPr lvl="1" algn="just"/>
            <a:r>
              <a:rPr lang="en-US" sz="1200" b="1" dirty="0" smtClean="0"/>
              <a:t>Testing the model : </a:t>
            </a:r>
            <a:r>
              <a:rPr lang="en-US" sz="1200" dirty="0" smtClean="0"/>
              <a:t>We tested the model on the 50 chosen businesses to get the F1 score. The F1 score obtained by the Inception V3 model is slightly better than that obtained by the VGG-16.</a:t>
            </a:r>
            <a:endParaRPr lang="en-US" sz="1200" b="1" dirty="0" smtClean="0"/>
          </a:p>
          <a:p>
            <a:pPr lvl="1" algn="just"/>
            <a:r>
              <a:rPr lang="en-US" sz="1200" b="1" dirty="0" smtClean="0"/>
              <a:t>Performance evaluation  : </a:t>
            </a:r>
            <a:r>
              <a:rPr lang="en-US" sz="1200" dirty="0" smtClean="0"/>
              <a:t>To judge the performance of the model, we used the F1 score. F1 score is the tradeoff between precision and recall. Precision is the fraction of retrieved instances that are relevant and recall is the fraction of relevant instances that are retrieved. We computed the mean F1 score by computing a weighted mean of individual F1 scores of all classes. We then compared this mean score for VGG-16 and Inception V3.</a:t>
            </a:r>
            <a:endParaRPr lang="en-US" sz="1200" b="1" dirty="0" smtClean="0"/>
          </a:p>
          <a:p>
            <a:pPr lvl="1" algn="just"/>
            <a:endParaRPr lang="en-US" sz="1200" dirty="0" smtClean="0"/>
          </a:p>
          <a:p>
            <a:pPr algn="just"/>
            <a:endParaRPr lang="en-US" sz="1200" dirty="0"/>
          </a:p>
        </p:txBody>
      </p:sp>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83579" y="4953883"/>
            <a:ext cx="4593017" cy="2697176"/>
          </a:xfrm>
          <a:prstGeom prst="rect">
            <a:avLst/>
          </a:prstGeom>
        </p:spPr>
      </p:pic>
      <p:pic>
        <p:nvPicPr>
          <p:cNvPr id="43" name="Picture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15500" y="14374773"/>
            <a:ext cx="7811247" cy="2914571"/>
          </a:xfrm>
          <a:prstGeom prst="rect">
            <a:avLst/>
          </a:prstGeom>
        </p:spPr>
      </p:pic>
      <p:graphicFrame>
        <p:nvGraphicFramePr>
          <p:cNvPr id="44" name="Chart 43"/>
          <p:cNvGraphicFramePr>
            <a:graphicFrameLocks/>
          </p:cNvGraphicFramePr>
          <p:nvPr>
            <p:extLst>
              <p:ext uri="{D42A27DB-BD31-4B8C-83A1-F6EECF244321}">
                <p14:modId xmlns:p14="http://schemas.microsoft.com/office/powerpoint/2010/main" val="822060831"/>
              </p:ext>
            </p:extLst>
          </p:nvPr>
        </p:nvGraphicFramePr>
        <p:xfrm>
          <a:off x="20402550" y="10380372"/>
          <a:ext cx="4572000" cy="27432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1669414</Value>
      <Value>1669470</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2013-01-21T12:05:00+00:00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TP104001550</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F945EE-6400-432A-A9B1-179A0A2A37CE}">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A1110015-E380-4C53-980C-698226C61CAC}">
  <ds:schemaRefs>
    <ds:schemaRef ds:uri="http://schemas.microsoft.com/sharepoint/v3/contenttype/forms"/>
  </ds:schemaRefs>
</ds:datastoreItem>
</file>

<file path=customXml/itemProps3.xml><?xml version="1.0" encoding="utf-8"?>
<ds:datastoreItem xmlns:ds="http://schemas.openxmlformats.org/officeDocument/2006/customXml" ds:itemID="{AF7E4019-AE58-4CAA-B67D-559F9FEEB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739</Words>
  <Application>Microsoft Macintosh PowerPoint</Application>
  <PresentationFormat>Custom</PresentationFormat>
  <Paragraphs>102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Cambria</vt:lpstr>
      <vt:lpstr>Arial</vt:lpstr>
      <vt:lpstr>Medical Poster</vt:lpstr>
      <vt:lpstr>YELP-RESTAURANT PHOTO CLASSIFICATION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Namita S Mhatre</dc:creator>
  <cp:lastModifiedBy/>
  <cp:revision>1</cp:revision>
  <cp:lastPrinted>2016-12-01T06:25:11Z</cp:lastPrinted>
  <dcterms:created xsi:type="dcterms:W3CDTF">2016-11-30T01:01:26Z</dcterms:created>
  <dcterms:modified xsi:type="dcterms:W3CDTF">2016-12-01T08:15:17Z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