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Oswald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fb21ccd8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fb21cc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0fb21ccd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0fb21ccd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0fb21ccd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0fb21ccd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fb21ccd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fb21ccd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0fb21ccd8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0fb21ccd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fb21cc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fb21cc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fb21ccd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fb21ccd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fb21ccd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0fb21ccd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" name="Google Shape;75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6" name="Google Shape;76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9" name="Google Shape;79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4" name="Google Shape;84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mitarana1" TargetMode="External"/><Relationship Id="rId4" Type="http://schemas.openxmlformats.org/officeDocument/2006/relationships/hyperlink" Target="https://github.com/namitarana1" TargetMode="External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302925" y="723650"/>
            <a:ext cx="4269300" cy="14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</a:t>
            </a:r>
            <a:r>
              <a:rPr lang="en" sz="4000"/>
              <a:t>Tanzanian Water Crisis</a:t>
            </a:r>
            <a:endParaRPr sz="40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671250" y="2480375"/>
            <a:ext cx="3018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SAVE WATER SAVE HUMANITY</a:t>
            </a:r>
            <a:endParaRPr sz="20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75" y="230250"/>
            <a:ext cx="4559475" cy="4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Arial"/>
                <a:ea typeface="Arial"/>
                <a:cs typeface="Arial"/>
                <a:sym typeface="Arial"/>
              </a:rPr>
              <a:t>THE METHOD:</a:t>
            </a:r>
            <a:endParaRPr/>
          </a:p>
        </p:txBody>
      </p:sp>
      <p:sp>
        <p:nvSpPr>
          <p:cNvPr id="173" name="Google Shape;173;p23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 Different models were tested.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Best performing: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XG Boost.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Focus on minimizing FP.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Using Precision,accuracy as metrics.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DT</a:t>
            </a:r>
            <a:endParaRPr sz="1400"/>
          </a:p>
        </p:txBody>
      </p:sp>
      <p:sp>
        <p:nvSpPr>
          <p:cNvPr id="175" name="Google Shape;175;p23"/>
          <p:cNvSpPr txBox="1"/>
          <p:nvPr>
            <p:ph idx="4294967295" type="body"/>
          </p:nvPr>
        </p:nvSpPr>
        <p:spPr>
          <a:xfrm>
            <a:off x="5694825" y="2757775"/>
            <a:ext cx="689400" cy="2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5688775" y="3264575"/>
            <a:ext cx="689700" cy="128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79.3%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RF</a:t>
            </a:r>
            <a:endParaRPr sz="1400"/>
          </a:p>
        </p:txBody>
      </p:sp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P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79%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77.8%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Knn</a:t>
            </a:r>
            <a:endParaRPr sz="1400"/>
          </a:p>
        </p:txBody>
      </p:sp>
      <p:sp>
        <p:nvSpPr>
          <p:cNvPr id="186" name="Google Shape;186;p23"/>
          <p:cNvSpPr txBox="1"/>
          <p:nvPr>
            <p:ph idx="4294967295" type="body"/>
          </p:nvPr>
        </p:nvSpPr>
        <p:spPr>
          <a:xfrm>
            <a:off x="7380800" y="1471800"/>
            <a:ext cx="6894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P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7380700" y="1842898"/>
            <a:ext cx="6894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86%</a:t>
            </a:r>
            <a:endParaRPr sz="1300"/>
          </a:p>
        </p:txBody>
      </p:sp>
      <p:sp>
        <p:nvSpPr>
          <p:cNvPr id="188" name="Google Shape;188;p23"/>
          <p:cNvSpPr/>
          <p:nvPr/>
        </p:nvSpPr>
        <p:spPr>
          <a:xfrm>
            <a:off x="7380700" y="2221300"/>
            <a:ext cx="689400" cy="23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81%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0" name="Google Shape;190;p23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XGB</a:t>
            </a:r>
            <a:endParaRPr sz="1400"/>
          </a:p>
        </p:txBody>
      </p:sp>
      <p:sp>
        <p:nvSpPr>
          <p:cNvPr id="191" name="Google Shape;191;p23"/>
          <p:cNvSpPr txBox="1"/>
          <p:nvPr>
            <p:ph idx="4294967295" type="body"/>
          </p:nvPr>
        </p:nvSpPr>
        <p:spPr>
          <a:xfrm>
            <a:off x="8215175" y="1471800"/>
            <a:ext cx="6894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P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8215025" y="1794103"/>
            <a:ext cx="6897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87%</a:t>
            </a:r>
            <a:endParaRPr/>
          </a:p>
        </p:txBody>
      </p:sp>
      <p:sp>
        <p:nvSpPr>
          <p:cNvPr id="193" name="Google Shape;193;p23"/>
          <p:cNvSpPr txBox="1"/>
          <p:nvPr>
            <p:ph idx="4294967295" type="body"/>
          </p:nvPr>
        </p:nvSpPr>
        <p:spPr>
          <a:xfrm flipH="1" rot="10800000">
            <a:off x="8226525" y="1942175"/>
            <a:ext cx="689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87%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215175" y="2069100"/>
            <a:ext cx="689400" cy="24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4294967295" type="body"/>
          </p:nvPr>
        </p:nvSpPr>
        <p:spPr>
          <a:xfrm>
            <a:off x="8226525" y="2935800"/>
            <a:ext cx="689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82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" name="Google Shape;196;p23"/>
          <p:cNvSpPr txBox="1"/>
          <p:nvPr>
            <p:ph idx="4294967295" type="body"/>
          </p:nvPr>
        </p:nvSpPr>
        <p:spPr>
          <a:xfrm>
            <a:off x="5694825" y="29501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84</a:t>
            </a:r>
            <a:r>
              <a:rPr b="1" lang="en" sz="1200">
                <a:solidFill>
                  <a:schemeClr val="lt1"/>
                </a:solidFill>
              </a:rPr>
              <a:t>%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 CHOSEN</a:t>
            </a:r>
            <a:endParaRPr sz="3300"/>
          </a:p>
        </p:txBody>
      </p:sp>
      <p:sp>
        <p:nvSpPr>
          <p:cNvPr id="202" name="Google Shape;202;p24"/>
          <p:cNvSpPr txBox="1"/>
          <p:nvPr/>
        </p:nvSpPr>
        <p:spPr>
          <a:xfrm>
            <a:off x="492850" y="1451675"/>
            <a:ext cx="3180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XGBoost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Metric used: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Accuracy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Precision: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25" y="661263"/>
            <a:ext cx="4378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397900" y="1372525"/>
            <a:ext cx="7026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</a:t>
            </a:r>
            <a:r>
              <a:rPr lang="en" sz="2000">
                <a:solidFill>
                  <a:schemeClr val="dk1"/>
                </a:solidFill>
              </a:rPr>
              <a:t>mprove data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Quantify qualitative data to improve model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Remove fewer categories at the cost of processing time.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Consider regional factors: rainfall,climate.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</a:t>
            </a:r>
            <a:endParaRPr sz="3500"/>
          </a:p>
        </p:txBody>
      </p:sp>
      <p:sp>
        <p:nvSpPr>
          <p:cNvPr id="215" name="Google Shape;215;p26"/>
          <p:cNvSpPr txBox="1"/>
          <p:nvPr/>
        </p:nvSpPr>
        <p:spPr>
          <a:xfrm>
            <a:off x="5383125" y="3414100"/>
            <a:ext cx="376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Namita Rana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Email:namitarana21@gmail.com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Github:</a:t>
            </a:r>
            <a:r>
              <a:rPr lang="en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https://github.com/namitarana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5078326" cy="33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31950" y="1241863"/>
            <a:ext cx="3590100" cy="38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100"/>
              <a:t>BUSINESS PROBLEM</a:t>
            </a:r>
            <a:endParaRPr sz="2100"/>
          </a:p>
        </p:txBody>
      </p:sp>
      <p:sp>
        <p:nvSpPr>
          <p:cNvPr id="108" name="Google Shape;108;p15"/>
          <p:cNvSpPr txBox="1"/>
          <p:nvPr/>
        </p:nvSpPr>
        <p:spPr>
          <a:xfrm>
            <a:off x="431925" y="1850300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31950" y="1766375"/>
            <a:ext cx="3590100" cy="38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DATA</a:t>
            </a:r>
            <a:endParaRPr sz="2100"/>
          </a:p>
        </p:txBody>
      </p:sp>
      <p:sp>
        <p:nvSpPr>
          <p:cNvPr id="110" name="Google Shape;110;p15"/>
          <p:cNvSpPr txBox="1"/>
          <p:nvPr/>
        </p:nvSpPr>
        <p:spPr>
          <a:xfrm>
            <a:off x="431950" y="2273675"/>
            <a:ext cx="3590100" cy="38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METHOD</a:t>
            </a:r>
            <a:endParaRPr sz="2100"/>
          </a:p>
        </p:txBody>
      </p:sp>
      <p:sp>
        <p:nvSpPr>
          <p:cNvPr id="111" name="Google Shape;111;p15"/>
          <p:cNvSpPr txBox="1"/>
          <p:nvPr/>
        </p:nvSpPr>
        <p:spPr>
          <a:xfrm>
            <a:off x="431950" y="2817788"/>
            <a:ext cx="3590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RESULTS</a:t>
            </a:r>
            <a:endParaRPr sz="2100"/>
          </a:p>
        </p:txBody>
      </p:sp>
      <p:sp>
        <p:nvSpPr>
          <p:cNvPr id="112" name="Google Shape;112;p15"/>
          <p:cNvSpPr txBox="1"/>
          <p:nvPr/>
        </p:nvSpPr>
        <p:spPr>
          <a:xfrm>
            <a:off x="431950" y="3377800"/>
            <a:ext cx="3590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CONCLUSION</a:t>
            </a:r>
            <a:endParaRPr sz="2100"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450" y="1170125"/>
            <a:ext cx="4817150" cy="270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628700"/>
            <a:ext cx="40452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BUSINESS PROBLEM</a:t>
            </a:r>
            <a:endParaRPr sz="3700"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939500" y="486275"/>
            <a:ext cx="38370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STAKEHOLDER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72450" y="1640925"/>
            <a:ext cx="4431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Char char="●"/>
            </a:pPr>
            <a:r>
              <a:rPr lang="en" sz="2150">
                <a:solidFill>
                  <a:schemeClr val="dk1"/>
                </a:solidFill>
                <a:highlight>
                  <a:schemeClr val="lt1"/>
                </a:highlight>
              </a:rPr>
              <a:t>Predicting the operating condition of a waterpoint for </a:t>
            </a: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each record in the dataset.</a:t>
            </a:r>
            <a:endParaRPr sz="16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239650" y="2068225"/>
            <a:ext cx="32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GOVERNMENT OF TANZANIA</a:t>
            </a:r>
            <a:endParaRPr sz="19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1375" y="660350"/>
            <a:ext cx="4229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5019125" y="913575"/>
            <a:ext cx="37386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Arial"/>
              <a:buChar char="●"/>
            </a:pPr>
            <a:r>
              <a:rPr lang="en" sz="2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Tanzanian Ministry of Water.</a:t>
            </a:r>
            <a:endParaRPr sz="2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Arial"/>
              <a:buChar char="●"/>
            </a:pPr>
            <a:r>
              <a:rPr lang="en" sz="2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Taarifa.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8700"/>
            <a:ext cx="4528626" cy="3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13675" y="479500"/>
            <a:ext cx="45852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OUR MISSION</a:t>
            </a:r>
            <a:endParaRPr sz="3900"/>
          </a:p>
        </p:txBody>
      </p:sp>
      <p:sp>
        <p:nvSpPr>
          <p:cNvPr id="134" name="Google Shape;134;p18"/>
          <p:cNvSpPr txBox="1"/>
          <p:nvPr/>
        </p:nvSpPr>
        <p:spPr>
          <a:xfrm>
            <a:off x="666925" y="1340500"/>
            <a:ext cx="45852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1104900" rtl="0" algn="l">
              <a:lnSpc>
                <a:spcPct val="133900"/>
              </a:lnSpc>
              <a:spcBef>
                <a:spcPts val="0"/>
              </a:spcBef>
              <a:spcAft>
                <a:spcPts val="0"/>
              </a:spcAft>
              <a:buClr>
                <a:srgbClr val="F7FAFD"/>
              </a:buClr>
              <a:buSzPts val="1700"/>
              <a:buFont typeface="Lucida Sans"/>
              <a:buChar char="●"/>
            </a:pPr>
            <a:r>
              <a:rPr lang="en" sz="1700">
                <a:solidFill>
                  <a:srgbClr val="F7FAFD"/>
                </a:solidFill>
                <a:latin typeface="Lucida Sans"/>
                <a:ea typeface="Lucida Sans"/>
                <a:cs typeface="Lucida Sans"/>
                <a:sym typeface="Lucida Sans"/>
              </a:rPr>
              <a:t>Help ensure clean drinking water is accessible to communities across Tanzania.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66925" y="2992600"/>
            <a:ext cx="439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508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marR="508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" sz="17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 the condition of the wells.</a:t>
            </a:r>
            <a:endParaRPr sz="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75" y="152400"/>
            <a:ext cx="3204425" cy="45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5"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b="1" sz="245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420000"/>
            <a:ext cx="41376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Country.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: 59 million.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M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access to safe water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 million people lack access to improved sanitation.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36% of the total population lives on less than $3.20 per day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6100"/>
            <a:ext cx="4387852" cy="35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2900">
                <a:latin typeface="Arial"/>
                <a:ea typeface="Arial"/>
                <a:cs typeface="Arial"/>
                <a:sym typeface="Arial"/>
              </a:rPr>
              <a:t>NSIGHTS INTO THE DATA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:</a:t>
            </a:r>
            <a:endParaRPr sz="2200"/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311700" y="1281025"/>
            <a:ext cx="39999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 59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 wells</a:t>
            </a:r>
            <a:endParaRPr sz="2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971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distributed throughout  Tanzania.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●"/>
            </a:pPr>
            <a:r>
              <a:rPr lang="en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Functional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914400" marR="591820" rtl="0" algn="l">
              <a:lnSpc>
                <a:spcPct val="133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●"/>
            </a:pPr>
            <a:r>
              <a:rPr lang="en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Functional Needs Repair 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914400" marR="591820" rtl="0" algn="l">
              <a:lnSpc>
                <a:spcPct val="133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●"/>
            </a:pPr>
            <a:r>
              <a:rPr lang="en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Non Functional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475" y="1281025"/>
            <a:ext cx="3999901" cy="35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619450" y="976875"/>
            <a:ext cx="368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tested on 20000 wells: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9000 are functional has good quality water.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6000 has good quality water but are non functional.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1800 would have been functional if repaired.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9400"/>
            <a:ext cx="4273200" cy="3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19450" y="233050"/>
            <a:ext cx="36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highlight>
                  <a:schemeClr val="lt1"/>
                </a:highlight>
              </a:rPr>
              <a:t>Water Quality: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1375" y="660350"/>
            <a:ext cx="4229400" cy="5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WE LOOKED</a:t>
            </a:r>
            <a:endParaRPr sz="3200"/>
          </a:p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4940000" y="660350"/>
            <a:ext cx="39408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FOUND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Water quality is highly related to the type of well.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Government funded wells are the most non functional ones.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 of the wells is related to payment.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Communal standpipe has the most functional wells.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92150" y="1024350"/>
            <a:ext cx="3940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0">
              <a:latin typeface="Verdana"/>
              <a:ea typeface="Verdana"/>
              <a:cs typeface="Verdana"/>
              <a:sym typeface="Verdana"/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Verdana"/>
              <a:buChar char="●"/>
            </a:pPr>
            <a:r>
              <a:rPr lang="en" sz="186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 of the wells: functional,non functional,needs repairs.</a:t>
            </a:r>
            <a:endParaRPr sz="186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94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Font typeface="Verdana"/>
              <a:buChar char="●"/>
            </a:pPr>
            <a:r>
              <a:rPr lang="en" sz="206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 quality of the wells.</a:t>
            </a:r>
            <a:endParaRPr sz="206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94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Font typeface="Verdana"/>
              <a:buChar char="●"/>
            </a:pPr>
            <a:r>
              <a:rPr lang="en" sz="206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Seasonality of the wells</a:t>
            </a:r>
            <a:r>
              <a:rPr lang="en" sz="206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26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0">
              <a:solidFill>
                <a:srgbClr val="043C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