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d0a50f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d0a50f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d0a50f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d0a50f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d0a50f2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d0a50f2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d0a50f2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d0a50f2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d0a50f2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d0a50f2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d0a50f2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d0a50f2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d0a50f2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d0a50f2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d0a50f2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d0a50f2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d0a50f2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d0a50f2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d0a50f2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d0a50f2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d0a50f2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d0a50f2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d0a50f2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d0a50f2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d0a50f2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d0a50f2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d0a50f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d0a50f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40600" y="-379550"/>
            <a:ext cx="7574100" cy="13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000" u="sng"/>
              <a:t>Microsoft Movie Analysis</a:t>
            </a:r>
            <a:endParaRPr b="1" i="1" sz="4000"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95875" y="879900"/>
            <a:ext cx="69156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i="1"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-GB" sz="2342"/>
              <a:t>Investing in The Big Screen</a:t>
            </a:r>
            <a:endParaRPr i="1" sz="2342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475" y="1017850"/>
            <a:ext cx="3430675" cy="35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13" y="220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11" u="sng"/>
              <a:t>Observation 4:</a:t>
            </a:r>
            <a:endParaRPr b="1" i="1" sz="211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8"/>
              <a:t>Most profitable year for the business.</a:t>
            </a:r>
            <a:endParaRPr sz="1888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035175"/>
            <a:ext cx="6429375" cy="38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0"/>
            <a:ext cx="8520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49"/>
              <a:buNone/>
            </a:pPr>
            <a:r>
              <a:rPr b="1" i="1" lang="en-GB" sz="2122" u="sng"/>
              <a:t>Observation 5:</a:t>
            </a:r>
            <a:endParaRPr b="1" i="1" sz="212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226"/>
              <a:buNone/>
            </a:pPr>
            <a:r>
              <a:rPr lang="en-GB" sz="2011"/>
              <a:t>Release Month that gathers the highest Worldwide Gross.</a:t>
            </a:r>
            <a:endParaRPr sz="2011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2550"/>
            <a:ext cx="7250800" cy="412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8545900" y="1828800"/>
            <a:ext cx="7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0"/>
            <a:ext cx="85206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/>
              <a:t>Observation 5:</a:t>
            </a:r>
            <a:endParaRPr b="1" i="1" sz="1944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44">
                <a:solidFill>
                  <a:schemeClr val="accent1"/>
                </a:solidFill>
              </a:rPr>
              <a:t>A</a:t>
            </a:r>
            <a:r>
              <a:rPr lang="en-GB" sz="1833">
                <a:solidFill>
                  <a:schemeClr val="accent1"/>
                </a:solidFill>
              </a:rPr>
              <a:t>verage_vote that generates highest Worldwide Gross</a:t>
            </a:r>
            <a:r>
              <a:rPr lang="en-GB" sz="2888"/>
              <a:t> </a:t>
            </a:r>
            <a:endParaRPr sz="2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6300"/>
            <a:ext cx="8324500" cy="42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25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3100" u="sng"/>
              <a:t>Our Findings:</a:t>
            </a:r>
            <a:endParaRPr b="1" i="1" sz="3100" u="sng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Movie Genre: Adventure</a:t>
            </a:r>
            <a:endParaRPr sz="2300">
              <a:solidFill>
                <a:schemeClr val="accen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Preferred Language: te</a:t>
            </a:r>
            <a:endParaRPr sz="2300">
              <a:solidFill>
                <a:schemeClr val="accen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Popularity with Runtime: Positive Correlation within a frame.</a:t>
            </a:r>
            <a:endParaRPr sz="2300">
              <a:solidFill>
                <a:schemeClr val="accen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Release Month</a:t>
            </a:r>
            <a:endParaRPr sz="2300">
              <a:solidFill>
                <a:schemeClr val="accen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Average_Vote count matters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54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3100"/>
              <a:t>    </a:t>
            </a:r>
            <a:r>
              <a:rPr b="1" i="1" lang="en-GB" sz="3100" u="sng"/>
              <a:t>Recommendations</a:t>
            </a:r>
            <a:endParaRPr b="1" i="1" sz="3100" u="sng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en-GB" sz="2500">
                <a:solidFill>
                  <a:schemeClr val="accent1"/>
                </a:solidFill>
              </a:rPr>
              <a:t>Focus on Movie Genre.</a:t>
            </a:r>
            <a:endParaRPr sz="2500">
              <a:solidFill>
                <a:schemeClr val="accen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en-GB" sz="2500">
                <a:solidFill>
                  <a:schemeClr val="accent1"/>
                </a:solidFill>
              </a:rPr>
              <a:t>Runtime should not be overlooked</a:t>
            </a:r>
            <a:endParaRPr sz="2500">
              <a:solidFill>
                <a:schemeClr val="accen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en-GB" sz="2500">
                <a:solidFill>
                  <a:schemeClr val="accent1"/>
                </a:solidFill>
              </a:rPr>
              <a:t>Movies with Average vote count seems to be </a:t>
            </a:r>
            <a:r>
              <a:rPr lang="en-GB" sz="2500">
                <a:solidFill>
                  <a:schemeClr val="accent1"/>
                </a:solidFill>
              </a:rPr>
              <a:t>doing</a:t>
            </a:r>
            <a:r>
              <a:rPr lang="en-GB" sz="2500">
                <a:solidFill>
                  <a:schemeClr val="accent1"/>
                </a:solidFill>
              </a:rPr>
              <a:t> well.</a:t>
            </a:r>
            <a:endParaRPr sz="2500">
              <a:solidFill>
                <a:schemeClr val="accen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en-GB" sz="2500">
                <a:solidFill>
                  <a:schemeClr val="accent1"/>
                </a:solidFill>
              </a:rPr>
              <a:t>Release Time of Movie is important.</a:t>
            </a:r>
            <a:endParaRPr sz="2500">
              <a:solidFill>
                <a:schemeClr val="accen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●"/>
            </a:pPr>
            <a:r>
              <a:rPr lang="en-GB" sz="2500">
                <a:solidFill>
                  <a:schemeClr val="accent1"/>
                </a:solidFill>
              </a:rPr>
              <a:t>Knowing language preferred by your audiences matters.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99526" cy="4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4066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/>
              <a:t>The Purpose:</a:t>
            </a:r>
            <a:endParaRPr b="1" i="1" u="sng"/>
          </a:p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13C3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Provide  actionable insights for  profitability that a company like Microsoft could use to  venture into the movie industry.</a:t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1"/>
                </a:solidFill>
              </a:rPr>
              <a:t>Considerations Before Investing</a:t>
            </a:r>
            <a:endParaRPr b="1" i="1" u="sng">
              <a:solidFill>
                <a:schemeClr val="accent1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-GB" sz="2100">
                <a:solidFill>
                  <a:schemeClr val="accent1"/>
                </a:solidFill>
              </a:rPr>
              <a:t>Demography of its target audience.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-GB" sz="2100">
                <a:solidFill>
                  <a:schemeClr val="accent1"/>
                </a:solidFill>
              </a:rPr>
              <a:t>Customer satisfaction.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-GB" sz="2100">
                <a:solidFill>
                  <a:schemeClr val="accent1"/>
                </a:solidFill>
              </a:rPr>
              <a:t>Segmenting audience with language preferences.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-GB" sz="2100">
                <a:solidFill>
                  <a:schemeClr val="accent1"/>
                </a:solidFill>
              </a:rPr>
              <a:t>Release Month.</a:t>
            </a:r>
            <a:endParaRPr sz="21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100">
                <a:solidFill>
                  <a:schemeClr val="accent1"/>
                </a:solidFill>
              </a:rPr>
              <a:t>Gross valu</a:t>
            </a:r>
            <a:r>
              <a:rPr lang="en-GB"/>
              <a:t>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04675" y="315475"/>
            <a:ext cx="3489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367" u="sng">
                <a:solidFill>
                  <a:schemeClr val="accent1"/>
                </a:solidFill>
              </a:rPr>
              <a:t>Data Used: </a:t>
            </a:r>
            <a:endParaRPr b="1" i="1" sz="3367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233">
              <a:solidFill>
                <a:schemeClr val="accent1"/>
              </a:solidFill>
            </a:endParaRPr>
          </a:p>
          <a:p>
            <a:pPr indent="-33853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2233">
                <a:solidFill>
                  <a:schemeClr val="accent1"/>
                </a:solidFill>
              </a:rPr>
              <a:t>Box Office Mojo Movie data</a:t>
            </a:r>
            <a:endParaRPr sz="2233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33">
              <a:solidFill>
                <a:schemeClr val="accent1"/>
              </a:solidFill>
            </a:endParaRPr>
          </a:p>
          <a:p>
            <a:pPr indent="-33853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2233">
                <a:solidFill>
                  <a:schemeClr val="accent1"/>
                </a:solidFill>
              </a:rPr>
              <a:t>Internet Movie Database data </a:t>
            </a:r>
            <a:endParaRPr sz="2233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33">
              <a:solidFill>
                <a:schemeClr val="accent1"/>
              </a:solidFill>
            </a:endParaRPr>
          </a:p>
          <a:p>
            <a:pPr indent="-33853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2233">
                <a:solidFill>
                  <a:schemeClr val="accent1"/>
                </a:solidFill>
              </a:rPr>
              <a:t>The Movie Database </a:t>
            </a:r>
            <a:endParaRPr sz="2233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33">
              <a:solidFill>
                <a:schemeClr val="accen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225" y="401750"/>
            <a:ext cx="4813599" cy="34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/>
              <a:t>Strategy for Analysis:</a:t>
            </a:r>
            <a:endParaRPr b="1" i="1" u="sng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2300">
                <a:solidFill>
                  <a:schemeClr val="accent1"/>
                </a:solidFill>
              </a:rPr>
              <a:t>Performing Exploratory Data Analysis to maximize the insights into data .</a:t>
            </a:r>
            <a:endParaRPr sz="2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-363696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2300">
                <a:solidFill>
                  <a:schemeClr val="accent1"/>
                </a:solidFill>
              </a:rPr>
              <a:t>Generate summary statistics for </a:t>
            </a:r>
            <a:r>
              <a:rPr lang="en-GB" sz="2300">
                <a:solidFill>
                  <a:schemeClr val="accent1"/>
                </a:solidFill>
              </a:rPr>
              <a:t>numerical</a:t>
            </a:r>
            <a:r>
              <a:rPr lang="en-GB" sz="2300">
                <a:solidFill>
                  <a:schemeClr val="accent1"/>
                </a:solidFill>
              </a:rPr>
              <a:t> data.</a:t>
            </a:r>
            <a:endParaRPr sz="2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-363696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 sz="2300">
                <a:solidFill>
                  <a:schemeClr val="accent1"/>
                </a:solidFill>
              </a:rPr>
              <a:t>Create graphical representations to understand the data better</a:t>
            </a:r>
            <a:endParaRPr sz="2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44100" y="138025"/>
            <a:ext cx="81882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4000" u="sng"/>
              <a:t>Observations</a:t>
            </a:r>
            <a:endParaRPr b="1" i="1" sz="4000" u="sng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1017950"/>
            <a:ext cx="5434327" cy="374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38025"/>
            <a:ext cx="8520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900" u="sng">
                <a:latin typeface="Times New Roman"/>
                <a:ea typeface="Times New Roman"/>
                <a:cs typeface="Times New Roman"/>
                <a:sym typeface="Times New Roman"/>
              </a:rPr>
              <a:t>Observation 1:</a:t>
            </a:r>
            <a:endParaRPr b="1" i="1" sz="19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Genre generating the highest worldwide gross: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25" y="977650"/>
            <a:ext cx="8729948" cy="37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85325" y="0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406"/>
              <a:buNone/>
            </a:pPr>
            <a:r>
              <a:rPr b="1" i="1" lang="en-GB" sz="2133" u="sng"/>
              <a:t>Observation 2:</a:t>
            </a:r>
            <a:endParaRPr b="1" i="1" sz="2133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802"/>
              <a:buNone/>
            </a:pPr>
            <a:r>
              <a:rPr lang="en-GB" sz="1911"/>
              <a:t>Language generating the Highest Worldwide Gross: </a:t>
            </a:r>
            <a:endParaRPr sz="1911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25" y="701675"/>
            <a:ext cx="8005300" cy="41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86275"/>
            <a:ext cx="85206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900" u="sng"/>
              <a:t>Observation 3:</a:t>
            </a:r>
            <a:endParaRPr b="1" i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Correlation between runtime &amp; </a:t>
            </a:r>
            <a:r>
              <a:rPr lang="en-GB" sz="1800"/>
              <a:t>popularity</a:t>
            </a:r>
            <a:r>
              <a:rPr lang="en-GB" sz="1800"/>
              <a:t> count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3500"/>
            <a:ext cx="8600524" cy="4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