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3B0DC-FB0A-42A2-94E5-8F6D49422600}" v="183" dt="2023-03-07T22:26:16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5A79-C50A-48A6-B4E9-7A13BBB4AC0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6E9F7-79F1-4853-A28D-C97C63DE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F860-5691-6C80-0289-A2D0545B9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0131-CFEE-33AD-A3BB-DA7C451D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8A90-3369-B879-2A8E-1B1C6CF7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FDD3-DE99-D346-C897-48C4E7BC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58BF5-53FF-CB91-D692-78525D36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873A-ACC6-AE78-1FAF-5A732269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6B1E8-E537-3F9B-253F-E8CF5086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BE5F2-F1B1-FCE3-8950-A39ED1C8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C3DC-4C53-9362-4705-E61A8B46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A521-5662-F1EE-30BD-1FBC7427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F9A30-CF1F-EB29-1E17-A5A26F5FB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378B8-B459-DA41-360D-8634D2DE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CD5C-1EB0-8315-37A6-CAF87E40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10AD-4FEF-2F8A-DC9D-74E66BB6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5B1F-5023-0D23-1DA2-FAEE5D0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F9FB-906E-7082-D9F2-3EF2BDF4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930F-D358-FECD-04BB-8875843A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A4F1-B20E-79CA-B4F6-886172FA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670B-31D8-D46C-E263-C53BA12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2EC2-4402-E7FF-52BB-AE6DF7FF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BC2-FBBB-BD18-DE46-F6C9A0C4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1DDE3-1FC0-D9C1-05F3-40A550C4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EE39-7368-5E6F-ECF6-86D654CD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F91B-B8AC-49BB-09B0-CB27415B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6EBE-DAF2-0FFE-AA33-99AA2567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B2BA-A291-389C-E284-C830F795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C7D7-2562-BE40-D002-BCCAF031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0D10-6898-B4CB-1537-16FD8E96F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92B9-C3DB-7B0F-1009-FF3D68B2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6D2D-D152-3E78-8D89-2D0CE7CB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3307F-0859-920C-EF98-C0814D01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371-ADC4-446A-4A7E-8A0B33DF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CC08-8C35-7FC5-1AFD-564AE611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9C554-BA94-55AB-33CD-7B28B6A11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3E468-8A73-144B-EE53-F5A3C771E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79F15-7925-9862-07AE-FBFD63B0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53143-2752-1894-5DE6-862F78F5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73AD2-BB9B-0129-E880-6578D1F7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C59B6-3BC5-881E-9B54-BE4CA15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CD45-393E-F589-0825-EA8AAC0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14E39-7CE6-2DDD-4D1E-C2240F0D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7D24D-8BEC-B58A-3E26-0AB1CF6D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1E06E-DBAC-20AF-1201-F57D5874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B5EC8-7B8C-4002-DFF7-DEBBF1EA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2834-4160-F256-5AA5-0F24323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4CD9F-EDE0-844A-F6CE-86C66693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5DE8-C1C4-A16B-47AC-4562F96B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E5A5-00DF-3683-EEE8-B8F43155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5CA29-3D07-1B11-2C05-B1C20C6A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4D8F3-F79F-4079-EEC5-EFB6555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74314-2B8E-0B8B-FB66-17DF8BAE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AF22B-4113-F019-1271-0784E8AE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775E-64C7-87C9-2A87-AA277B98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0A08-999D-0C79-1FE6-8CCD3BEFF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869E0-96B6-48D3-35E5-FDBE5C94A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679A-353A-67B6-CEC6-FC909E8C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2AF0-3BEF-4429-CED7-27AF8BD1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2CBE1-4029-2132-1154-782EAF61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D89FC-62E7-7F60-C06C-DF4A3830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179D-4240-1CB9-F37B-69E55ADA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C164-3B00-B124-C6CA-2F482569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8F0D-01F5-4E94-9094-3D380AFF39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AC64-B3CB-A7EE-6211-6B1842FE4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5CA2-0ACF-0630-E4EB-50C69BA7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0E61-07F7-42B5-B6EA-A0636060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026F0-05FE-1AD8-6AFB-FAE1724D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 fontAlgn="base"/>
            <a:r>
              <a:rPr lang="en-US" sz="1800" b="1" i="0" dirty="0">
                <a:solidFill>
                  <a:schemeClr val="tx2"/>
                </a:solidFill>
                <a:effectLst/>
                <a:latin typeface="+mn-lt"/>
              </a:rPr>
              <a:t>House Prices - Advanced Regression Techniques</a:t>
            </a:r>
            <a:br>
              <a:rPr lang="en-US" sz="1800" b="1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chemeClr val="tx2"/>
                </a:solidFill>
                <a:effectLst/>
                <a:latin typeface="+mn-lt"/>
              </a:rPr>
              <a:t>Predict sales prices and practice feature engineering, RFs, and 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+mn-lt"/>
              </a:rPr>
              <a:t>gradient boosting-</a:t>
            </a:r>
            <a:br>
              <a:rPr lang="en-US" sz="1800" b="1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</a:rPr>
              <a:t>EDA For House Price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58F3B-B3C7-45E9-6D8A-2B8B741E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1400" dirty="0"/>
              <a:t>Team Analytica</a:t>
            </a:r>
          </a:p>
          <a:p>
            <a:pPr algn="l"/>
            <a:r>
              <a:rPr lang="en-US" sz="1400" dirty="0"/>
              <a:t>Shilpa Gupta</a:t>
            </a:r>
          </a:p>
          <a:p>
            <a:pPr algn="l"/>
            <a:r>
              <a:rPr lang="en-US" sz="1400" dirty="0"/>
              <a:t>March 7 2023</a:t>
            </a:r>
          </a:p>
          <a:p>
            <a:pPr algn="l"/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F1D2028-9B85-EDEF-CB73-5338357C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79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1E91B-1670-4B9D-49BC-04671B88561F}"/>
              </a:ext>
            </a:extLst>
          </p:cNvPr>
          <p:cNvSpPr txBox="1"/>
          <p:nvPr/>
        </p:nvSpPr>
        <p:spPr>
          <a:xfrm>
            <a:off x="838200" y="1904281"/>
            <a:ext cx="4152774" cy="422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US" sz="2000" b="0" i="0" dirty="0">
                <a:effectLst/>
              </a:rPr>
              <a:t>istogram of the </a:t>
            </a:r>
            <a:r>
              <a:rPr lang="en-US" sz="2000" b="0" i="0" dirty="0" err="1">
                <a:effectLst/>
              </a:rPr>
              <a:t>SalePrice</a:t>
            </a:r>
            <a:r>
              <a:rPr lang="en-US" sz="2000" b="0" i="0" dirty="0">
                <a:effectLst/>
              </a:rPr>
              <a:t> variable, with the x-axis showing the range of prices and the y-axis showing the frequency of each price.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b="0" i="0" dirty="0">
                <a:effectLst/>
              </a:rPr>
              <a:t>t appears that the distribution of prices is right-skewed, meaning there are more homes with lower prices and fewer homes with higher prices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0E767-7E69-B668-D781-1AF164C73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4" b="3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1289F-FDBE-6060-574A-9942166E82A7}"/>
              </a:ext>
            </a:extLst>
          </p:cNvPr>
          <p:cNvSpPr txBox="1"/>
          <p:nvPr/>
        </p:nvSpPr>
        <p:spPr>
          <a:xfrm>
            <a:off x="4002904" y="862244"/>
            <a:ext cx="368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Target Variable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6737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4EF91-62B7-378C-44C9-347A3AB30C5D}"/>
              </a:ext>
            </a:extLst>
          </p:cNvPr>
          <p:cNvSpPr txBox="1"/>
          <p:nvPr/>
        </p:nvSpPr>
        <p:spPr>
          <a:xfrm>
            <a:off x="248575" y="2355425"/>
            <a:ext cx="4266193" cy="162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ffectLst/>
              </a:rPr>
              <a:t> </a:t>
            </a:r>
            <a:endParaRPr lang="en-US" sz="2000" b="1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81E45-C31F-C340-F418-781EFE34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739" y="807593"/>
            <a:ext cx="5789576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C848B-CFF0-0BC2-6C00-023EB8001A03}"/>
              </a:ext>
            </a:extLst>
          </p:cNvPr>
          <p:cNvSpPr txBox="1"/>
          <p:nvPr/>
        </p:nvSpPr>
        <p:spPr>
          <a:xfrm flipH="1">
            <a:off x="248575" y="1393794"/>
            <a:ext cx="39930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</a:rPr>
              <a:t>H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eatmap of the correlations between the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SalePrice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the other features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</a:rPr>
              <a:t>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he most important features that are strongly correlated with the target variable (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SalePrice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) are:</a:t>
            </a: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</a:rPr>
              <a:t>       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OverallQual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      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GrLivArea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      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GarageCars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      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GarageArea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      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TotalBsmtSF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       1stFlrSF</a:t>
            </a:r>
          </a:p>
          <a:p>
            <a:pPr algn="l"/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These features have positive correlations with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SalePrice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indicating that as these features increase, the sale price of the house is likely to increase as well.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82A04-1CC3-7572-4A49-CBF7FB2180CC}"/>
              </a:ext>
            </a:extLst>
          </p:cNvPr>
          <p:cNvSpPr txBox="1"/>
          <p:nvPr/>
        </p:nvSpPr>
        <p:spPr>
          <a:xfrm>
            <a:off x="1509204" y="319596"/>
            <a:ext cx="25414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</a:rPr>
              <a:t>Correlation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C2786-7F4F-4ADE-E298-E06B47136754}"/>
              </a:ext>
            </a:extLst>
          </p:cNvPr>
          <p:cNvSpPr txBox="1"/>
          <p:nvPr/>
        </p:nvSpPr>
        <p:spPr>
          <a:xfrm>
            <a:off x="4385570" y="310719"/>
            <a:ext cx="149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Box 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4746C-C8B1-87BC-F8A3-0A27D068C7BF}"/>
              </a:ext>
            </a:extLst>
          </p:cNvPr>
          <p:cNvSpPr txBox="1"/>
          <p:nvPr/>
        </p:nvSpPr>
        <p:spPr>
          <a:xfrm>
            <a:off x="192930" y="1611663"/>
            <a:ext cx="324034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</a:rPr>
              <a:t>B</a:t>
            </a:r>
            <a:r>
              <a:rPr lang="en-US" sz="2000" dirty="0">
                <a:effectLst/>
                <a:ea typeface="Calibri" panose="020F0502020204030204" pitchFamily="34" charset="0"/>
              </a:rPr>
              <a:t>ox plots to visualize the distribution of the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SalePrice</a:t>
            </a:r>
            <a:r>
              <a:rPr lang="en-US" sz="2000" dirty="0">
                <a:effectLst/>
                <a:ea typeface="Calibri" panose="020F0502020204030204" pitchFamily="34" charset="0"/>
              </a:rPr>
              <a:t> for each category or group in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median price of homes with a </a:t>
            </a:r>
            <a:r>
              <a:rPr lang="en-US" sz="2000" dirty="0" err="1">
                <a:effectLst/>
              </a:rPr>
              <a:t>CentralAir</a:t>
            </a:r>
            <a:r>
              <a:rPr lang="en-US" sz="2000" dirty="0">
                <a:effectLst/>
              </a:rPr>
              <a:t> conditioning system is higher than that of homes without it.</a:t>
            </a:r>
          </a:p>
          <a:p>
            <a:endParaRPr lang="en-US" sz="20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median price of homes with a </a:t>
            </a:r>
            <a:r>
              <a:rPr lang="en-US" sz="2000" dirty="0" err="1">
                <a:effectLst/>
              </a:rPr>
              <a:t>PavedDrive</a:t>
            </a:r>
            <a:r>
              <a:rPr lang="en-US" sz="2000" dirty="0">
                <a:effectLst/>
              </a:rPr>
              <a:t> is higher than that of homes with a </a:t>
            </a:r>
            <a:r>
              <a:rPr lang="en-US" sz="2000" dirty="0" err="1">
                <a:effectLst/>
              </a:rPr>
              <a:t>DirtDrive</a:t>
            </a:r>
            <a:endParaRPr lang="en-US" sz="20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21E04B1-DA43-AC7D-2784-ECD6948C0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46" y="2112610"/>
            <a:ext cx="3651249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EF47EF5D-2C1D-2CE3-CBA0-161F333B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515" y="1967355"/>
            <a:ext cx="3931131" cy="28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DE9766-3A76-D2D0-1781-0212CC356498}"/>
              </a:ext>
            </a:extLst>
          </p:cNvPr>
          <p:cNvSpPr txBox="1"/>
          <p:nvPr/>
        </p:nvSpPr>
        <p:spPr>
          <a:xfrm>
            <a:off x="648931" y="1138748"/>
            <a:ext cx="3505494" cy="5085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The median price of homes in neighborhoods such as </a:t>
            </a:r>
            <a:r>
              <a:rPr lang="en-US" sz="2000" dirty="0" err="1">
                <a:effectLst/>
              </a:rPr>
              <a:t>NridgHt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NoRidge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StoneBr</a:t>
            </a:r>
            <a:r>
              <a:rPr lang="en-US" sz="2000" dirty="0">
                <a:effectLst/>
              </a:rPr>
              <a:t>, and Veenker are generally higher than that of homes in other neighborhoods.</a:t>
            </a:r>
          </a:p>
          <a:p>
            <a:pPr marL="114300" marR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tabLst>
                <a:tab pos="457200" algn="l"/>
              </a:tabLst>
            </a:pPr>
            <a:endParaRPr lang="en-US" sz="2000" dirty="0">
              <a:effectLst/>
            </a:endParaRPr>
          </a:p>
          <a:p>
            <a:pPr marL="4572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The median price of homes with a pool is higher than that of homes without a pool.</a:t>
            </a:r>
          </a:p>
          <a:p>
            <a:pPr marL="4572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/>
          </a:p>
          <a:p>
            <a:pPr marL="4572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There are very few homes with a pool in the dataset, so this result may not be representative of the general population</a:t>
            </a:r>
            <a:endParaRPr lang="en-US" sz="2000" dirty="0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D660075-88DC-774C-570A-D396EB2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8175" y="714474"/>
            <a:ext cx="3376188" cy="27431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FDE0EE8D-31A5-277A-CA22-A194862A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362" y="838200"/>
            <a:ext cx="2531337" cy="212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EF26B84D-C4FF-B518-46F0-B104C488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63" y="3468712"/>
            <a:ext cx="3782187" cy="27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A3F20-5E46-680B-CDF1-8DDD68347873}"/>
              </a:ext>
            </a:extLst>
          </p:cNvPr>
          <p:cNvSpPr txBox="1"/>
          <p:nvPr/>
        </p:nvSpPr>
        <p:spPr>
          <a:xfrm>
            <a:off x="1305017" y="461639"/>
            <a:ext cx="19936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Box Plots Contd..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9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C30EB-AE20-7248-0FE6-580B824C1725}"/>
              </a:ext>
            </a:extLst>
          </p:cNvPr>
          <p:cNvSpPr txBox="1"/>
          <p:nvPr/>
        </p:nvSpPr>
        <p:spPr>
          <a:xfrm>
            <a:off x="3852909" y="133166"/>
            <a:ext cx="234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Scatter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68EE4-BBE7-2445-12E1-53520744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821" y="769293"/>
            <a:ext cx="2873668" cy="20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7C930CD-48B2-5A56-6C9E-1AF4138FD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6110" y="769293"/>
            <a:ext cx="3339733" cy="20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39615E2-7628-2820-735C-A5BB1AAE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843" y="769292"/>
            <a:ext cx="4231339" cy="20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C827A-935F-FBE5-7809-8CBD0F8CD536}"/>
              </a:ext>
            </a:extLst>
          </p:cNvPr>
          <p:cNvSpPr txBox="1"/>
          <p:nvPr/>
        </p:nvSpPr>
        <p:spPr>
          <a:xfrm>
            <a:off x="366822" y="3225105"/>
            <a:ext cx="11695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Segoe UI" panose="020B0502040204020203" pitchFamily="34" charset="0"/>
              </a:rPr>
              <a:t>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catter plots to visualize the relationship between the target variable 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SalePrice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) and the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OverallQual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GrLivArea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, and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YearBuilt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features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patterns between the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SalePrice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features such as the living area, number of bedrooms, number of bathrooms, and overall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on-linear patterns between the target variable and features such as the year built and the year remodeled.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Outliners /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anomalies in some of the scatter plots, such as the extremely high-priced homes with large living areas, and the low-priced homes with high numbers of bedrooms and bathrooms.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0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9F02C-232F-E847-BE53-51D6D58D8FD9}"/>
              </a:ext>
            </a:extLst>
          </p:cNvPr>
          <p:cNvSpPr txBox="1"/>
          <p:nvPr/>
        </p:nvSpPr>
        <p:spPr>
          <a:xfrm>
            <a:off x="4447711" y="0"/>
            <a:ext cx="258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Bar Plot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6E20BD8-0623-77E0-9A20-FEAA274F6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49" y="848927"/>
            <a:ext cx="54387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B5873-517C-BA86-8AC6-FEFEDA84A112}"/>
              </a:ext>
            </a:extLst>
          </p:cNvPr>
          <p:cNvSpPr txBox="1"/>
          <p:nvPr/>
        </p:nvSpPr>
        <p:spPr>
          <a:xfrm>
            <a:off x="381740" y="1074198"/>
            <a:ext cx="5086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We can see that the majority of the houses have an overall quality rating of 5, 6, or 7.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The number of houses with ratings above 7 gradually decreases, while the number of houses with ratings below 5 is very small.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819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CCB41-C7D9-3D81-A4B0-562100D77BC4}"/>
              </a:ext>
            </a:extLst>
          </p:cNvPr>
          <p:cNvSpPr txBox="1"/>
          <p:nvPr/>
        </p:nvSpPr>
        <p:spPr>
          <a:xfrm>
            <a:off x="4149100" y="0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BAFF8-1198-5B80-D2FB-6AF2D3BD2461}"/>
              </a:ext>
            </a:extLst>
          </p:cNvPr>
          <p:cNvSpPr txBox="1"/>
          <p:nvPr/>
        </p:nvSpPr>
        <p:spPr>
          <a:xfrm>
            <a:off x="554182" y="257454"/>
            <a:ext cx="2660073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dataset contains information about 1460 houses with 81 features, including the target variable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SalePrice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target variable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SalePrice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ranges from $34,900 to $755,000 with a mean value of $180,921 and a median value of $163,000.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distribution of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SalePrice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is positively skewed with a long tail to the right, indicating that there are a few very expensive houses in the dataset.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 err="1">
                <a:solidFill>
                  <a:schemeClr val="accent1"/>
                </a:solidFill>
                <a:effectLst/>
              </a:rPr>
              <a:t>OverallQual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GrLivArea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GarageCars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GarageArea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TotalBsmtSF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1stFlrSF, and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FullBath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are the features that are most strongly correlated with the target variable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SalePrice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There are several categorical features in the dataset, including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MSZoning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Street,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LotShape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LandContour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Utilities,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LotConfig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Neighborhood, Condition1, Condition2,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BldgType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HouseStyle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RoofStyle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RoofMatl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Exterior1st, Exterior2nd,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MasVnrType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ExterQual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ExterCond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Foundation,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BsmtQual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BsmtCond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BsmtExposure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BsmtFinType1, BsmtFinType2, Heating,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HeatingQC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CentralAir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Electrical,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KitchenQual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Functional,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FireplaceQu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GarageType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GarageFinish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GarageQual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GarageCond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PavedDrive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SaleType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and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SaleCondition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most common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MSZoning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is RL (Residential Low Density), followed by RM (Residential Medium Density), FV (Floating Village Residential), RH (Residential High Density), and C (Commercial).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algn="l"/>
            <a:endParaRPr lang="en-US" sz="900" b="0" i="0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FF69E-C9E0-803C-4DF8-B300BE35E2B1}"/>
              </a:ext>
            </a:extLst>
          </p:cNvPr>
          <p:cNvSpPr txBox="1"/>
          <p:nvPr/>
        </p:nvSpPr>
        <p:spPr>
          <a:xfrm>
            <a:off x="6809173" y="363984"/>
            <a:ext cx="2734322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0" i="0" dirty="0"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most common Neighborhood is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NAmes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(North Ames), followed by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CollgCr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(College Creek),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OldTown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(Old Town), Edwards, and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Somerst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(Somerset).</a:t>
            </a:r>
          </a:p>
          <a:p>
            <a:pPr algn="l"/>
            <a:endParaRPr lang="en-US" sz="900" b="0" i="0" dirty="0">
              <a:solidFill>
                <a:schemeClr val="accent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most common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BldgType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is 1Fam (Single-family Detached), followed by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TwnhsE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(Townhouse End Unit), Duplex,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Twnhs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(Townhouse Inside Unit), and 2fmCon (Two-family Conversion).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most common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HouseStyle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is 1Story (One story), followed by 2Story (Two story), 1.5Fin (One and one-half story: 2nd level finished),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SLvl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(Split Level), and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SFoyer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(Split Foyer).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 most common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SaleCondition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is Normal, followed by Partial,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Abnorml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(Abnormal Sale), Family, and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Alloca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(Allocation).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 err="1">
                <a:solidFill>
                  <a:schemeClr val="accent1"/>
                </a:solidFill>
                <a:effectLst/>
              </a:rPr>
              <a:t>OverallQual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FullBath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and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TotRmsAbvGrd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are the categorical features that have the strongest impact on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SalePrice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There are some outliers and anomalies in the data, including houses with very large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GrLivArea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but relatively low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SalePrice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, and houses with very high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SalePrice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but relatively low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OverallQual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 or </a:t>
            </a:r>
            <a:r>
              <a:rPr lang="en-US" sz="1000" b="0" i="0" dirty="0" err="1">
                <a:solidFill>
                  <a:schemeClr val="accent1"/>
                </a:solidFill>
                <a:effectLst/>
              </a:rPr>
              <a:t>GrLivArea</a:t>
            </a:r>
            <a:r>
              <a:rPr lang="en-US" sz="1000" b="0" i="0" dirty="0">
                <a:solidFill>
                  <a:schemeClr val="accent1"/>
                </a:solidFill>
                <a:effectLst/>
              </a:rPr>
              <a:t>.</a:t>
            </a:r>
          </a:p>
          <a:p>
            <a:pPr algn="l"/>
            <a:endParaRPr lang="en-US" sz="1000" b="0" i="0" dirty="0">
              <a:solidFill>
                <a:schemeClr val="accent1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accent1"/>
                </a:solidFill>
                <a:effectLst/>
              </a:rPr>
              <a:t>There are also some missing values in the dataset, especially in the features related to basement and garage, which may need to be imputed or dropped depending on the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868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House Prices - Advanced Regression Techniques Predict sales prices and practice feature engineering, RFs, and gradient boosting- EDA For House Price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Predictions</dc:title>
  <dc:creator>Shilpa Gupta</dc:creator>
  <cp:lastModifiedBy>Shilpa Gupta</cp:lastModifiedBy>
  <cp:revision>2</cp:revision>
  <dcterms:created xsi:type="dcterms:W3CDTF">2023-03-07T19:39:21Z</dcterms:created>
  <dcterms:modified xsi:type="dcterms:W3CDTF">2023-03-07T22:35:15Z</dcterms:modified>
</cp:coreProperties>
</file>