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2" r:id="rId7"/>
    <p:sldId id="263" r:id="rId8"/>
    <p:sldId id="264" r:id="rId9"/>
    <p:sldId id="266" r:id="rId10"/>
    <p:sldId id="268" r:id="rId11"/>
    <p:sldId id="269" r:id="rId12"/>
    <p:sldId id="270" r:id="rId13"/>
    <p:sldId id="271" r:id="rId14"/>
    <p:sldId id="261"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F77191-A878-41A5-9674-D473ACEC8546}" v="1" dt="2023-04-13T23:37:13.0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lpa Gupta" userId="26c541cc-91c8-4549-8d1c-959adb47d902" providerId="ADAL" clId="{13F77191-A878-41A5-9674-D473ACEC8546}"/>
    <pc:docChg chg="undo custSel addSld modSld">
      <pc:chgData name="Shilpa Gupta" userId="26c541cc-91c8-4549-8d1c-959adb47d902" providerId="ADAL" clId="{13F77191-A878-41A5-9674-D473ACEC8546}" dt="2023-04-13T23:40:14.831" v="185" actId="20577"/>
      <pc:docMkLst>
        <pc:docMk/>
      </pc:docMkLst>
      <pc:sldChg chg="modSp new mod">
        <pc:chgData name="Shilpa Gupta" userId="26c541cc-91c8-4549-8d1c-959adb47d902" providerId="ADAL" clId="{13F77191-A878-41A5-9674-D473ACEC8546}" dt="2023-04-13T23:27:57.415" v="10" actId="20577"/>
        <pc:sldMkLst>
          <pc:docMk/>
          <pc:sldMk cId="1302196641" sldId="275"/>
        </pc:sldMkLst>
        <pc:spChg chg="mod">
          <ac:chgData name="Shilpa Gupta" userId="26c541cc-91c8-4549-8d1c-959adb47d902" providerId="ADAL" clId="{13F77191-A878-41A5-9674-D473ACEC8546}" dt="2023-04-13T23:27:57.415" v="10" actId="20577"/>
          <ac:spMkLst>
            <pc:docMk/>
            <pc:sldMk cId="1302196641" sldId="275"/>
            <ac:spMk id="2" creationId="{D873D213-34E1-6177-8BC8-A67E42A5D3D5}"/>
          </ac:spMkLst>
        </pc:spChg>
      </pc:sldChg>
      <pc:sldChg chg="addSp modSp new mod">
        <pc:chgData name="Shilpa Gupta" userId="26c541cc-91c8-4549-8d1c-959adb47d902" providerId="ADAL" clId="{13F77191-A878-41A5-9674-D473ACEC8546}" dt="2023-04-13T23:31:29.051" v="55" actId="20577"/>
        <pc:sldMkLst>
          <pc:docMk/>
          <pc:sldMk cId="1536726567" sldId="276"/>
        </pc:sldMkLst>
        <pc:spChg chg="add mod">
          <ac:chgData name="Shilpa Gupta" userId="26c541cc-91c8-4549-8d1c-959adb47d902" providerId="ADAL" clId="{13F77191-A878-41A5-9674-D473ACEC8546}" dt="2023-04-13T23:31:29.051" v="55" actId="20577"/>
          <ac:spMkLst>
            <pc:docMk/>
            <pc:sldMk cId="1536726567" sldId="276"/>
            <ac:spMk id="3" creationId="{5E1D6A58-41DD-A720-D951-35E821726458}"/>
          </ac:spMkLst>
        </pc:spChg>
      </pc:sldChg>
      <pc:sldChg chg="addSp modSp new mod">
        <pc:chgData name="Shilpa Gupta" userId="26c541cc-91c8-4549-8d1c-959adb47d902" providerId="ADAL" clId="{13F77191-A878-41A5-9674-D473ACEC8546}" dt="2023-04-13T23:40:14.831" v="185" actId="20577"/>
        <pc:sldMkLst>
          <pc:docMk/>
          <pc:sldMk cId="1573909245" sldId="277"/>
        </pc:sldMkLst>
        <pc:spChg chg="add mod">
          <ac:chgData name="Shilpa Gupta" userId="26c541cc-91c8-4549-8d1c-959adb47d902" providerId="ADAL" clId="{13F77191-A878-41A5-9674-D473ACEC8546}" dt="2023-04-13T23:40:07.814" v="183" actId="255"/>
          <ac:spMkLst>
            <pc:docMk/>
            <pc:sldMk cId="1573909245" sldId="277"/>
            <ac:spMk id="3" creationId="{36B81193-2E4A-F5A8-3673-AC46D69579E9}"/>
          </ac:spMkLst>
        </pc:spChg>
        <pc:spChg chg="add mod">
          <ac:chgData name="Shilpa Gupta" userId="26c541cc-91c8-4549-8d1c-959adb47d902" providerId="ADAL" clId="{13F77191-A878-41A5-9674-D473ACEC8546}" dt="2023-04-13T23:40:14.831" v="185" actId="20577"/>
          <ac:spMkLst>
            <pc:docMk/>
            <pc:sldMk cId="1573909245" sldId="277"/>
            <ac:spMk id="4" creationId="{F79B6766-1D99-C2C7-0384-F5BD80A7BA0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145A79-C50A-48A6-B4E9-7A13BBB4AC0C}" type="datetimeFigureOut">
              <a:rPr lang="en-US" smtClean="0"/>
              <a:t>4/13/2023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6E9F7-79F1-4853-A28D-C97C63DE8CEE}" type="slidenum">
              <a:rPr lang="en-US" smtClean="0"/>
              <a:t>‹#›</a:t>
            </a:fld>
            <a:endParaRPr lang="en-US"/>
          </a:p>
        </p:txBody>
      </p:sp>
    </p:spTree>
    <p:extLst>
      <p:ext uri="{BB962C8B-B14F-4D97-AF65-F5344CB8AC3E}">
        <p14:creationId xmlns:p14="http://schemas.microsoft.com/office/powerpoint/2010/main" val="75632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F860-5691-6C80-0289-A2D0545B9E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B30131-CFEE-33AD-A3BB-DA7C451D68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188A90-3369-B879-2A8E-1B1C6CF7B262}"/>
              </a:ext>
            </a:extLst>
          </p:cNvPr>
          <p:cNvSpPr>
            <a:spLocks noGrp="1"/>
          </p:cNvSpPr>
          <p:nvPr>
            <p:ph type="dt" sz="half" idx="10"/>
          </p:nvPr>
        </p:nvSpPr>
        <p:spPr/>
        <p:txBody>
          <a:bodyPr/>
          <a:lstStyle/>
          <a:p>
            <a:fld id="{AB0B8F0D-01F5-4E94-9094-3D380AFF392D}" type="datetimeFigureOut">
              <a:rPr lang="en-US" smtClean="0"/>
              <a:t>4/13/2023</a:t>
            </a:fld>
            <a:endParaRPr lang="en-US"/>
          </a:p>
        </p:txBody>
      </p:sp>
      <p:sp>
        <p:nvSpPr>
          <p:cNvPr id="5" name="Footer Placeholder 4">
            <a:extLst>
              <a:ext uri="{FF2B5EF4-FFF2-40B4-BE49-F238E27FC236}">
                <a16:creationId xmlns:a16="http://schemas.microsoft.com/office/drawing/2014/main" id="{D9BBFDD3-DE99-D346-C897-48C4E7BC43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58BF5-53FF-CB91-D692-78525D36F404}"/>
              </a:ext>
            </a:extLst>
          </p:cNvPr>
          <p:cNvSpPr>
            <a:spLocks noGrp="1"/>
          </p:cNvSpPr>
          <p:nvPr>
            <p:ph type="sldNum" sz="quarter" idx="12"/>
          </p:nvPr>
        </p:nvSpPr>
        <p:spPr/>
        <p:txBody>
          <a:bodyPr/>
          <a:lstStyle/>
          <a:p>
            <a:fld id="{D5850E61-07F7-42B5-B6EA-A063606033F2}" type="slidenum">
              <a:rPr lang="en-US" smtClean="0"/>
              <a:t>‹#›</a:t>
            </a:fld>
            <a:endParaRPr lang="en-US"/>
          </a:p>
        </p:txBody>
      </p:sp>
    </p:spTree>
    <p:extLst>
      <p:ext uri="{BB962C8B-B14F-4D97-AF65-F5344CB8AC3E}">
        <p14:creationId xmlns:p14="http://schemas.microsoft.com/office/powerpoint/2010/main" val="1979488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A873A-ACC6-AE78-1FAF-5A7322698A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C6B1E8-E537-3F9B-253F-E8CF5086B9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6BE5F2-F1B1-FCE3-8950-A39ED1C8E2ED}"/>
              </a:ext>
            </a:extLst>
          </p:cNvPr>
          <p:cNvSpPr>
            <a:spLocks noGrp="1"/>
          </p:cNvSpPr>
          <p:nvPr>
            <p:ph type="dt" sz="half" idx="10"/>
          </p:nvPr>
        </p:nvSpPr>
        <p:spPr/>
        <p:txBody>
          <a:bodyPr/>
          <a:lstStyle/>
          <a:p>
            <a:fld id="{AB0B8F0D-01F5-4E94-9094-3D380AFF392D}" type="datetimeFigureOut">
              <a:rPr lang="en-US" smtClean="0"/>
              <a:t>4/13/2023</a:t>
            </a:fld>
            <a:endParaRPr lang="en-US"/>
          </a:p>
        </p:txBody>
      </p:sp>
      <p:sp>
        <p:nvSpPr>
          <p:cNvPr id="5" name="Footer Placeholder 4">
            <a:extLst>
              <a:ext uri="{FF2B5EF4-FFF2-40B4-BE49-F238E27FC236}">
                <a16:creationId xmlns:a16="http://schemas.microsoft.com/office/drawing/2014/main" id="{25DDC3DC-4C53-9362-4705-E61A8B465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BDA521-5662-F1EE-30BD-1FBC74274F74}"/>
              </a:ext>
            </a:extLst>
          </p:cNvPr>
          <p:cNvSpPr>
            <a:spLocks noGrp="1"/>
          </p:cNvSpPr>
          <p:nvPr>
            <p:ph type="sldNum" sz="quarter" idx="12"/>
          </p:nvPr>
        </p:nvSpPr>
        <p:spPr/>
        <p:txBody>
          <a:bodyPr/>
          <a:lstStyle/>
          <a:p>
            <a:fld id="{D5850E61-07F7-42B5-B6EA-A063606033F2}" type="slidenum">
              <a:rPr lang="en-US" smtClean="0"/>
              <a:t>‹#›</a:t>
            </a:fld>
            <a:endParaRPr lang="en-US"/>
          </a:p>
        </p:txBody>
      </p:sp>
    </p:spTree>
    <p:extLst>
      <p:ext uri="{BB962C8B-B14F-4D97-AF65-F5344CB8AC3E}">
        <p14:creationId xmlns:p14="http://schemas.microsoft.com/office/powerpoint/2010/main" val="183366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6F9A30-CF1F-EB29-1E17-A5A26F5FBE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B378B8-B459-DA41-360D-8634D2DE58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DACD5C-1EB0-8315-37A6-CAF87E40080F}"/>
              </a:ext>
            </a:extLst>
          </p:cNvPr>
          <p:cNvSpPr>
            <a:spLocks noGrp="1"/>
          </p:cNvSpPr>
          <p:nvPr>
            <p:ph type="dt" sz="half" idx="10"/>
          </p:nvPr>
        </p:nvSpPr>
        <p:spPr/>
        <p:txBody>
          <a:bodyPr/>
          <a:lstStyle/>
          <a:p>
            <a:fld id="{AB0B8F0D-01F5-4E94-9094-3D380AFF392D}" type="datetimeFigureOut">
              <a:rPr lang="en-US" smtClean="0"/>
              <a:t>4/13/2023</a:t>
            </a:fld>
            <a:endParaRPr lang="en-US"/>
          </a:p>
        </p:txBody>
      </p:sp>
      <p:sp>
        <p:nvSpPr>
          <p:cNvPr id="5" name="Footer Placeholder 4">
            <a:extLst>
              <a:ext uri="{FF2B5EF4-FFF2-40B4-BE49-F238E27FC236}">
                <a16:creationId xmlns:a16="http://schemas.microsoft.com/office/drawing/2014/main" id="{D77410AD-4FEF-2F8A-DC9D-74E66BB65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45B1F-5023-0D23-1DA2-FAEE5D0D2CE6}"/>
              </a:ext>
            </a:extLst>
          </p:cNvPr>
          <p:cNvSpPr>
            <a:spLocks noGrp="1"/>
          </p:cNvSpPr>
          <p:nvPr>
            <p:ph type="sldNum" sz="quarter" idx="12"/>
          </p:nvPr>
        </p:nvSpPr>
        <p:spPr/>
        <p:txBody>
          <a:bodyPr/>
          <a:lstStyle/>
          <a:p>
            <a:fld id="{D5850E61-07F7-42B5-B6EA-A063606033F2}" type="slidenum">
              <a:rPr lang="en-US" smtClean="0"/>
              <a:t>‹#›</a:t>
            </a:fld>
            <a:endParaRPr lang="en-US"/>
          </a:p>
        </p:txBody>
      </p:sp>
    </p:spTree>
    <p:extLst>
      <p:ext uri="{BB962C8B-B14F-4D97-AF65-F5344CB8AC3E}">
        <p14:creationId xmlns:p14="http://schemas.microsoft.com/office/powerpoint/2010/main" val="875517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4F9FB-906E-7082-D9F2-3EF2BDF433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9930F-D358-FECD-04BB-8875843A02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DA4F1-B20E-79CA-B4F6-886172FA8DB7}"/>
              </a:ext>
            </a:extLst>
          </p:cNvPr>
          <p:cNvSpPr>
            <a:spLocks noGrp="1"/>
          </p:cNvSpPr>
          <p:nvPr>
            <p:ph type="dt" sz="half" idx="10"/>
          </p:nvPr>
        </p:nvSpPr>
        <p:spPr/>
        <p:txBody>
          <a:bodyPr/>
          <a:lstStyle/>
          <a:p>
            <a:fld id="{AB0B8F0D-01F5-4E94-9094-3D380AFF392D}" type="datetimeFigureOut">
              <a:rPr lang="en-US" smtClean="0"/>
              <a:t>4/13/2023</a:t>
            </a:fld>
            <a:endParaRPr lang="en-US"/>
          </a:p>
        </p:txBody>
      </p:sp>
      <p:sp>
        <p:nvSpPr>
          <p:cNvPr id="5" name="Footer Placeholder 4">
            <a:extLst>
              <a:ext uri="{FF2B5EF4-FFF2-40B4-BE49-F238E27FC236}">
                <a16:creationId xmlns:a16="http://schemas.microsoft.com/office/drawing/2014/main" id="{879E670B-31D8-D46C-E263-C53BA12E4C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0F2EC2-4402-E7FF-52BB-AE6DF7FF43C0}"/>
              </a:ext>
            </a:extLst>
          </p:cNvPr>
          <p:cNvSpPr>
            <a:spLocks noGrp="1"/>
          </p:cNvSpPr>
          <p:nvPr>
            <p:ph type="sldNum" sz="quarter" idx="12"/>
          </p:nvPr>
        </p:nvSpPr>
        <p:spPr/>
        <p:txBody>
          <a:bodyPr/>
          <a:lstStyle/>
          <a:p>
            <a:fld id="{D5850E61-07F7-42B5-B6EA-A063606033F2}" type="slidenum">
              <a:rPr lang="en-US" smtClean="0"/>
              <a:t>‹#›</a:t>
            </a:fld>
            <a:endParaRPr lang="en-US"/>
          </a:p>
        </p:txBody>
      </p:sp>
    </p:spTree>
    <p:extLst>
      <p:ext uri="{BB962C8B-B14F-4D97-AF65-F5344CB8AC3E}">
        <p14:creationId xmlns:p14="http://schemas.microsoft.com/office/powerpoint/2010/main" val="1099421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BEBC2-FBBB-BD18-DE46-F6C9A0C46F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21DDE3-1FC0-D9C1-05F3-40A550C4F3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B0EE39-7368-5E6F-ECF6-86D654CD22BA}"/>
              </a:ext>
            </a:extLst>
          </p:cNvPr>
          <p:cNvSpPr>
            <a:spLocks noGrp="1"/>
          </p:cNvSpPr>
          <p:nvPr>
            <p:ph type="dt" sz="half" idx="10"/>
          </p:nvPr>
        </p:nvSpPr>
        <p:spPr/>
        <p:txBody>
          <a:bodyPr/>
          <a:lstStyle/>
          <a:p>
            <a:fld id="{AB0B8F0D-01F5-4E94-9094-3D380AFF392D}" type="datetimeFigureOut">
              <a:rPr lang="en-US" smtClean="0"/>
              <a:t>4/13/2023</a:t>
            </a:fld>
            <a:endParaRPr lang="en-US"/>
          </a:p>
        </p:txBody>
      </p:sp>
      <p:sp>
        <p:nvSpPr>
          <p:cNvPr id="5" name="Footer Placeholder 4">
            <a:extLst>
              <a:ext uri="{FF2B5EF4-FFF2-40B4-BE49-F238E27FC236}">
                <a16:creationId xmlns:a16="http://schemas.microsoft.com/office/drawing/2014/main" id="{6BB9F91B-B8AC-49BB-09B0-CB27415B27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D56EBE-DAF2-0FFE-AA33-99AA25677D13}"/>
              </a:ext>
            </a:extLst>
          </p:cNvPr>
          <p:cNvSpPr>
            <a:spLocks noGrp="1"/>
          </p:cNvSpPr>
          <p:nvPr>
            <p:ph type="sldNum" sz="quarter" idx="12"/>
          </p:nvPr>
        </p:nvSpPr>
        <p:spPr/>
        <p:txBody>
          <a:bodyPr/>
          <a:lstStyle/>
          <a:p>
            <a:fld id="{D5850E61-07F7-42B5-B6EA-A063606033F2}" type="slidenum">
              <a:rPr lang="en-US" smtClean="0"/>
              <a:t>‹#›</a:t>
            </a:fld>
            <a:endParaRPr lang="en-US"/>
          </a:p>
        </p:txBody>
      </p:sp>
    </p:spTree>
    <p:extLst>
      <p:ext uri="{BB962C8B-B14F-4D97-AF65-F5344CB8AC3E}">
        <p14:creationId xmlns:p14="http://schemas.microsoft.com/office/powerpoint/2010/main" val="3057757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CB2BA-A291-389C-E284-C830F79536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C4C7D7-2562-BE40-D002-BCCAF03167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9A0D10-6898-B4CB-1537-16FD8E96F2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8392B9-C3DB-7B0F-1009-FF3D68B29CF3}"/>
              </a:ext>
            </a:extLst>
          </p:cNvPr>
          <p:cNvSpPr>
            <a:spLocks noGrp="1"/>
          </p:cNvSpPr>
          <p:nvPr>
            <p:ph type="dt" sz="half" idx="10"/>
          </p:nvPr>
        </p:nvSpPr>
        <p:spPr/>
        <p:txBody>
          <a:bodyPr/>
          <a:lstStyle/>
          <a:p>
            <a:fld id="{AB0B8F0D-01F5-4E94-9094-3D380AFF392D}" type="datetimeFigureOut">
              <a:rPr lang="en-US" smtClean="0"/>
              <a:t>4/13/2023</a:t>
            </a:fld>
            <a:endParaRPr lang="en-US"/>
          </a:p>
        </p:txBody>
      </p:sp>
      <p:sp>
        <p:nvSpPr>
          <p:cNvPr id="6" name="Footer Placeholder 5">
            <a:extLst>
              <a:ext uri="{FF2B5EF4-FFF2-40B4-BE49-F238E27FC236}">
                <a16:creationId xmlns:a16="http://schemas.microsoft.com/office/drawing/2014/main" id="{932B6D2D-D152-3E78-8D89-2D0CE7CB4F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83307F-0859-920C-EF98-C0814D012807}"/>
              </a:ext>
            </a:extLst>
          </p:cNvPr>
          <p:cNvSpPr>
            <a:spLocks noGrp="1"/>
          </p:cNvSpPr>
          <p:nvPr>
            <p:ph type="sldNum" sz="quarter" idx="12"/>
          </p:nvPr>
        </p:nvSpPr>
        <p:spPr/>
        <p:txBody>
          <a:bodyPr/>
          <a:lstStyle/>
          <a:p>
            <a:fld id="{D5850E61-07F7-42B5-B6EA-A063606033F2}" type="slidenum">
              <a:rPr lang="en-US" smtClean="0"/>
              <a:t>‹#›</a:t>
            </a:fld>
            <a:endParaRPr lang="en-US"/>
          </a:p>
        </p:txBody>
      </p:sp>
    </p:spTree>
    <p:extLst>
      <p:ext uri="{BB962C8B-B14F-4D97-AF65-F5344CB8AC3E}">
        <p14:creationId xmlns:p14="http://schemas.microsoft.com/office/powerpoint/2010/main" val="1502019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D3371-ADC4-446A-4A7E-8A0B33DF5A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4ACC08-8C35-7FC5-1AFD-564AE611C7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F9C554-BA94-55AB-33CD-7B28B6A118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83E468-8A73-144B-EE53-F5A3C771E9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479F15-7925-9862-07AE-FBFD63B0FD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D53143-2752-1894-5DE6-862F78F54A08}"/>
              </a:ext>
            </a:extLst>
          </p:cNvPr>
          <p:cNvSpPr>
            <a:spLocks noGrp="1"/>
          </p:cNvSpPr>
          <p:nvPr>
            <p:ph type="dt" sz="half" idx="10"/>
          </p:nvPr>
        </p:nvSpPr>
        <p:spPr/>
        <p:txBody>
          <a:bodyPr/>
          <a:lstStyle/>
          <a:p>
            <a:fld id="{AB0B8F0D-01F5-4E94-9094-3D380AFF392D}" type="datetimeFigureOut">
              <a:rPr lang="en-US" smtClean="0"/>
              <a:t>4/13/2023</a:t>
            </a:fld>
            <a:endParaRPr lang="en-US"/>
          </a:p>
        </p:txBody>
      </p:sp>
      <p:sp>
        <p:nvSpPr>
          <p:cNvPr id="8" name="Footer Placeholder 7">
            <a:extLst>
              <a:ext uri="{FF2B5EF4-FFF2-40B4-BE49-F238E27FC236}">
                <a16:creationId xmlns:a16="http://schemas.microsoft.com/office/drawing/2014/main" id="{35073AD2-BB9B-0129-E880-6578D1F763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FC59B6-3BC5-881E-9B54-BE4CA1584F2F}"/>
              </a:ext>
            </a:extLst>
          </p:cNvPr>
          <p:cNvSpPr>
            <a:spLocks noGrp="1"/>
          </p:cNvSpPr>
          <p:nvPr>
            <p:ph type="sldNum" sz="quarter" idx="12"/>
          </p:nvPr>
        </p:nvSpPr>
        <p:spPr/>
        <p:txBody>
          <a:bodyPr/>
          <a:lstStyle/>
          <a:p>
            <a:fld id="{D5850E61-07F7-42B5-B6EA-A063606033F2}" type="slidenum">
              <a:rPr lang="en-US" smtClean="0"/>
              <a:t>‹#›</a:t>
            </a:fld>
            <a:endParaRPr lang="en-US"/>
          </a:p>
        </p:txBody>
      </p:sp>
    </p:spTree>
    <p:extLst>
      <p:ext uri="{BB962C8B-B14F-4D97-AF65-F5344CB8AC3E}">
        <p14:creationId xmlns:p14="http://schemas.microsoft.com/office/powerpoint/2010/main" val="1943858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CD45-393E-F589-0825-EA8AAC05B9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514E39-7CE6-2DDD-4D1E-C2240F0DD838}"/>
              </a:ext>
            </a:extLst>
          </p:cNvPr>
          <p:cNvSpPr>
            <a:spLocks noGrp="1"/>
          </p:cNvSpPr>
          <p:nvPr>
            <p:ph type="dt" sz="half" idx="10"/>
          </p:nvPr>
        </p:nvSpPr>
        <p:spPr/>
        <p:txBody>
          <a:bodyPr/>
          <a:lstStyle/>
          <a:p>
            <a:fld id="{AB0B8F0D-01F5-4E94-9094-3D380AFF392D}" type="datetimeFigureOut">
              <a:rPr lang="en-US" smtClean="0"/>
              <a:t>4/13/2023</a:t>
            </a:fld>
            <a:endParaRPr lang="en-US"/>
          </a:p>
        </p:txBody>
      </p:sp>
      <p:sp>
        <p:nvSpPr>
          <p:cNvPr id="4" name="Footer Placeholder 3">
            <a:extLst>
              <a:ext uri="{FF2B5EF4-FFF2-40B4-BE49-F238E27FC236}">
                <a16:creationId xmlns:a16="http://schemas.microsoft.com/office/drawing/2014/main" id="{00E7D24D-8BEC-B58A-3E26-0AB1CF6DB4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F1E06E-DBAC-20AF-1201-F57D5874E63F}"/>
              </a:ext>
            </a:extLst>
          </p:cNvPr>
          <p:cNvSpPr>
            <a:spLocks noGrp="1"/>
          </p:cNvSpPr>
          <p:nvPr>
            <p:ph type="sldNum" sz="quarter" idx="12"/>
          </p:nvPr>
        </p:nvSpPr>
        <p:spPr/>
        <p:txBody>
          <a:bodyPr/>
          <a:lstStyle/>
          <a:p>
            <a:fld id="{D5850E61-07F7-42B5-B6EA-A063606033F2}" type="slidenum">
              <a:rPr lang="en-US" smtClean="0"/>
              <a:t>‹#›</a:t>
            </a:fld>
            <a:endParaRPr lang="en-US"/>
          </a:p>
        </p:txBody>
      </p:sp>
    </p:spTree>
    <p:extLst>
      <p:ext uri="{BB962C8B-B14F-4D97-AF65-F5344CB8AC3E}">
        <p14:creationId xmlns:p14="http://schemas.microsoft.com/office/powerpoint/2010/main" val="617089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4B5EC8-7B8C-4002-DFF7-DEBBF1EA55AD}"/>
              </a:ext>
            </a:extLst>
          </p:cNvPr>
          <p:cNvSpPr>
            <a:spLocks noGrp="1"/>
          </p:cNvSpPr>
          <p:nvPr>
            <p:ph type="dt" sz="half" idx="10"/>
          </p:nvPr>
        </p:nvSpPr>
        <p:spPr/>
        <p:txBody>
          <a:bodyPr/>
          <a:lstStyle/>
          <a:p>
            <a:fld id="{AB0B8F0D-01F5-4E94-9094-3D380AFF392D}" type="datetimeFigureOut">
              <a:rPr lang="en-US" smtClean="0"/>
              <a:t>4/13/2023</a:t>
            </a:fld>
            <a:endParaRPr lang="en-US"/>
          </a:p>
        </p:txBody>
      </p:sp>
      <p:sp>
        <p:nvSpPr>
          <p:cNvPr id="3" name="Footer Placeholder 2">
            <a:extLst>
              <a:ext uri="{FF2B5EF4-FFF2-40B4-BE49-F238E27FC236}">
                <a16:creationId xmlns:a16="http://schemas.microsoft.com/office/drawing/2014/main" id="{B0792834-4160-F256-5AA5-0F24323B83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34CD9F-EDE0-844A-F6CE-86C666937FF6}"/>
              </a:ext>
            </a:extLst>
          </p:cNvPr>
          <p:cNvSpPr>
            <a:spLocks noGrp="1"/>
          </p:cNvSpPr>
          <p:nvPr>
            <p:ph type="sldNum" sz="quarter" idx="12"/>
          </p:nvPr>
        </p:nvSpPr>
        <p:spPr/>
        <p:txBody>
          <a:bodyPr/>
          <a:lstStyle/>
          <a:p>
            <a:fld id="{D5850E61-07F7-42B5-B6EA-A063606033F2}" type="slidenum">
              <a:rPr lang="en-US" smtClean="0"/>
              <a:t>‹#›</a:t>
            </a:fld>
            <a:endParaRPr lang="en-US"/>
          </a:p>
        </p:txBody>
      </p:sp>
    </p:spTree>
    <p:extLst>
      <p:ext uri="{BB962C8B-B14F-4D97-AF65-F5344CB8AC3E}">
        <p14:creationId xmlns:p14="http://schemas.microsoft.com/office/powerpoint/2010/main" val="3287731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A5DE8-C1C4-A16B-47AC-4562F96B7E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56E5A5-00DF-3683-EEE8-B8F431556A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C5CA29-3D07-1B11-2C05-B1C20C6A0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E4D8F3-F79F-4079-EEC5-EFB655504EED}"/>
              </a:ext>
            </a:extLst>
          </p:cNvPr>
          <p:cNvSpPr>
            <a:spLocks noGrp="1"/>
          </p:cNvSpPr>
          <p:nvPr>
            <p:ph type="dt" sz="half" idx="10"/>
          </p:nvPr>
        </p:nvSpPr>
        <p:spPr/>
        <p:txBody>
          <a:bodyPr/>
          <a:lstStyle/>
          <a:p>
            <a:fld id="{AB0B8F0D-01F5-4E94-9094-3D380AFF392D}" type="datetimeFigureOut">
              <a:rPr lang="en-US" smtClean="0"/>
              <a:t>4/13/2023</a:t>
            </a:fld>
            <a:endParaRPr lang="en-US"/>
          </a:p>
        </p:txBody>
      </p:sp>
      <p:sp>
        <p:nvSpPr>
          <p:cNvPr id="6" name="Footer Placeholder 5">
            <a:extLst>
              <a:ext uri="{FF2B5EF4-FFF2-40B4-BE49-F238E27FC236}">
                <a16:creationId xmlns:a16="http://schemas.microsoft.com/office/drawing/2014/main" id="{84D74314-2B8E-0B8B-FB66-17DF8BAE94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DAF22B-4113-F019-1271-0784E8AEA9A6}"/>
              </a:ext>
            </a:extLst>
          </p:cNvPr>
          <p:cNvSpPr>
            <a:spLocks noGrp="1"/>
          </p:cNvSpPr>
          <p:nvPr>
            <p:ph type="sldNum" sz="quarter" idx="12"/>
          </p:nvPr>
        </p:nvSpPr>
        <p:spPr/>
        <p:txBody>
          <a:bodyPr/>
          <a:lstStyle/>
          <a:p>
            <a:fld id="{D5850E61-07F7-42B5-B6EA-A063606033F2}" type="slidenum">
              <a:rPr lang="en-US" smtClean="0"/>
              <a:t>‹#›</a:t>
            </a:fld>
            <a:endParaRPr lang="en-US"/>
          </a:p>
        </p:txBody>
      </p:sp>
    </p:spTree>
    <p:extLst>
      <p:ext uri="{BB962C8B-B14F-4D97-AF65-F5344CB8AC3E}">
        <p14:creationId xmlns:p14="http://schemas.microsoft.com/office/powerpoint/2010/main" val="3220370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C775E-64C7-87C9-2A87-AA277B985D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4B0A08-999D-0C79-1FE6-8CCD3BEFF2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5869E0-96B6-48D3-35E5-FDBE5C94AF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E7679A-353A-67B6-CEC6-FC909E8CB7FE}"/>
              </a:ext>
            </a:extLst>
          </p:cNvPr>
          <p:cNvSpPr>
            <a:spLocks noGrp="1"/>
          </p:cNvSpPr>
          <p:nvPr>
            <p:ph type="dt" sz="half" idx="10"/>
          </p:nvPr>
        </p:nvSpPr>
        <p:spPr/>
        <p:txBody>
          <a:bodyPr/>
          <a:lstStyle/>
          <a:p>
            <a:fld id="{AB0B8F0D-01F5-4E94-9094-3D380AFF392D}" type="datetimeFigureOut">
              <a:rPr lang="en-US" smtClean="0"/>
              <a:t>4/13/2023</a:t>
            </a:fld>
            <a:endParaRPr lang="en-US"/>
          </a:p>
        </p:txBody>
      </p:sp>
      <p:sp>
        <p:nvSpPr>
          <p:cNvPr id="6" name="Footer Placeholder 5">
            <a:extLst>
              <a:ext uri="{FF2B5EF4-FFF2-40B4-BE49-F238E27FC236}">
                <a16:creationId xmlns:a16="http://schemas.microsoft.com/office/drawing/2014/main" id="{6A3B2AF0-3BEF-4429-CED7-27AF8BD1C5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A2CBE1-4029-2132-1154-782EAF611322}"/>
              </a:ext>
            </a:extLst>
          </p:cNvPr>
          <p:cNvSpPr>
            <a:spLocks noGrp="1"/>
          </p:cNvSpPr>
          <p:nvPr>
            <p:ph type="sldNum" sz="quarter" idx="12"/>
          </p:nvPr>
        </p:nvSpPr>
        <p:spPr/>
        <p:txBody>
          <a:bodyPr/>
          <a:lstStyle/>
          <a:p>
            <a:fld id="{D5850E61-07F7-42B5-B6EA-A063606033F2}" type="slidenum">
              <a:rPr lang="en-US" smtClean="0"/>
              <a:t>‹#›</a:t>
            </a:fld>
            <a:endParaRPr lang="en-US"/>
          </a:p>
        </p:txBody>
      </p:sp>
    </p:spTree>
    <p:extLst>
      <p:ext uri="{BB962C8B-B14F-4D97-AF65-F5344CB8AC3E}">
        <p14:creationId xmlns:p14="http://schemas.microsoft.com/office/powerpoint/2010/main" val="268325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AD89FC-62E7-7F60-C06C-DF4A383080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70179D-4240-1CB9-F37B-69E55ADAD8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06C164-3B00-B124-C6CA-2F482569EF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0B8F0D-01F5-4E94-9094-3D380AFF392D}" type="datetimeFigureOut">
              <a:rPr lang="en-US" smtClean="0"/>
              <a:t>4/13/2023</a:t>
            </a:fld>
            <a:endParaRPr lang="en-US"/>
          </a:p>
        </p:txBody>
      </p:sp>
      <p:sp>
        <p:nvSpPr>
          <p:cNvPr id="5" name="Footer Placeholder 4">
            <a:extLst>
              <a:ext uri="{FF2B5EF4-FFF2-40B4-BE49-F238E27FC236}">
                <a16:creationId xmlns:a16="http://schemas.microsoft.com/office/drawing/2014/main" id="{0A6FAC64-B3CB-A7EE-6211-6B1842FE47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905CA2-0ACF-0630-E4EB-50C69BA730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50E61-07F7-42B5-B6EA-A063606033F2}" type="slidenum">
              <a:rPr lang="en-US" smtClean="0"/>
              <a:t>‹#›</a:t>
            </a:fld>
            <a:endParaRPr lang="en-US"/>
          </a:p>
        </p:txBody>
      </p:sp>
    </p:spTree>
    <p:extLst>
      <p:ext uri="{BB962C8B-B14F-4D97-AF65-F5344CB8AC3E}">
        <p14:creationId xmlns:p14="http://schemas.microsoft.com/office/powerpoint/2010/main" val="663216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026F0-05FE-1AD8-6AFB-FAE1724D37B8}"/>
              </a:ext>
            </a:extLst>
          </p:cNvPr>
          <p:cNvSpPr>
            <a:spLocks noGrp="1"/>
          </p:cNvSpPr>
          <p:nvPr>
            <p:ph type="ctrTitle"/>
          </p:nvPr>
        </p:nvSpPr>
        <p:spPr>
          <a:xfrm>
            <a:off x="6590662" y="4267832"/>
            <a:ext cx="4805996" cy="1297115"/>
          </a:xfrm>
        </p:spPr>
        <p:txBody>
          <a:bodyPr anchor="t">
            <a:normAutofit/>
          </a:bodyPr>
          <a:lstStyle/>
          <a:p>
            <a:pPr algn="l" fontAlgn="base"/>
            <a:r>
              <a:rPr lang="en-US" sz="1800" b="1" i="0" dirty="0">
                <a:solidFill>
                  <a:schemeClr val="tx2"/>
                </a:solidFill>
                <a:effectLst/>
                <a:latin typeface="+mn-lt"/>
              </a:rPr>
              <a:t>House Prices - Advanced Regression Techniques</a:t>
            </a:r>
            <a:br>
              <a:rPr lang="en-US" sz="1800" b="1" i="0" dirty="0">
                <a:solidFill>
                  <a:schemeClr val="tx2"/>
                </a:solidFill>
                <a:effectLst/>
                <a:latin typeface="+mn-lt"/>
              </a:rPr>
            </a:br>
            <a:r>
              <a:rPr lang="en-US" sz="1800" b="0" i="0" dirty="0">
                <a:solidFill>
                  <a:schemeClr val="tx2"/>
                </a:solidFill>
                <a:effectLst/>
                <a:latin typeface="+mn-lt"/>
              </a:rPr>
              <a:t>Predict sales prices and practice feature engineering, RFs, and </a:t>
            </a:r>
            <a:r>
              <a:rPr lang="en-US" sz="1800" b="1" i="0" dirty="0">
                <a:solidFill>
                  <a:schemeClr val="tx2"/>
                </a:solidFill>
                <a:effectLst/>
                <a:latin typeface="+mn-lt"/>
              </a:rPr>
              <a:t>gradient boosting-</a:t>
            </a:r>
            <a:br>
              <a:rPr lang="en-US" sz="1800" b="1" i="0" dirty="0">
                <a:solidFill>
                  <a:schemeClr val="tx2"/>
                </a:solidFill>
                <a:effectLst/>
                <a:latin typeface="+mn-lt"/>
              </a:rPr>
            </a:br>
            <a:r>
              <a:rPr lang="en-US" sz="1800" b="1" dirty="0">
                <a:solidFill>
                  <a:schemeClr val="tx2"/>
                </a:solidFill>
                <a:latin typeface="+mn-lt"/>
              </a:rPr>
              <a:t>EDA For House Price Data Set</a:t>
            </a:r>
          </a:p>
        </p:txBody>
      </p:sp>
      <p:sp>
        <p:nvSpPr>
          <p:cNvPr id="3" name="Subtitle 2">
            <a:extLst>
              <a:ext uri="{FF2B5EF4-FFF2-40B4-BE49-F238E27FC236}">
                <a16:creationId xmlns:a16="http://schemas.microsoft.com/office/drawing/2014/main" id="{89158F3B-B3C7-45E9-6D8A-2B8B741EF5EA}"/>
              </a:ext>
            </a:extLst>
          </p:cNvPr>
          <p:cNvSpPr>
            <a:spLocks noGrp="1"/>
          </p:cNvSpPr>
          <p:nvPr>
            <p:ph type="subTitle" idx="1"/>
          </p:nvPr>
        </p:nvSpPr>
        <p:spPr>
          <a:xfrm>
            <a:off x="6590966" y="3428999"/>
            <a:ext cx="4805691" cy="838831"/>
          </a:xfrm>
        </p:spPr>
        <p:txBody>
          <a:bodyPr anchor="b">
            <a:normAutofit fontScale="92500" lnSpcReduction="10000"/>
          </a:bodyPr>
          <a:lstStyle/>
          <a:p>
            <a:pPr algn="l"/>
            <a:r>
              <a:rPr lang="en-US" sz="1400" dirty="0"/>
              <a:t>Team Analytica</a:t>
            </a:r>
          </a:p>
          <a:p>
            <a:pPr algn="l"/>
            <a:r>
              <a:rPr lang="en-US" sz="1400" dirty="0"/>
              <a:t>Shilpa Gupta</a:t>
            </a:r>
          </a:p>
          <a:p>
            <a:pPr algn="l"/>
            <a:r>
              <a:rPr lang="en-US" sz="1400" dirty="0"/>
              <a:t>March 7 2023</a:t>
            </a:r>
          </a:p>
          <a:p>
            <a:pPr algn="l"/>
            <a:endParaRPr lang="en-US" sz="1100" dirty="0">
              <a:solidFill>
                <a:schemeClr val="tx2"/>
              </a:solidFill>
            </a:endParaRPr>
          </a:p>
        </p:txBody>
      </p:sp>
      <p:pic>
        <p:nvPicPr>
          <p:cNvPr id="7" name="Graphic 6" descr="Suburban scene">
            <a:extLst>
              <a:ext uri="{FF2B5EF4-FFF2-40B4-BE49-F238E27FC236}">
                <a16:creationId xmlns:a16="http://schemas.microsoft.com/office/drawing/2014/main" id="{AF1D2028-9B85-EDEF-CB73-5338357C0F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16795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3C5B-0180-0785-E017-137A80B71036}"/>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Feature engineering is the process of selecting and transforming the features (i.e., variables or columns) in a dataset to improve the performance of a machine learning model. </a:t>
            </a:r>
            <a:endParaRPr lang="en-US" dirty="0"/>
          </a:p>
        </p:txBody>
      </p:sp>
      <p:sp>
        <p:nvSpPr>
          <p:cNvPr id="3" name="Content Placeholder 2">
            <a:extLst>
              <a:ext uri="{FF2B5EF4-FFF2-40B4-BE49-F238E27FC236}">
                <a16:creationId xmlns:a16="http://schemas.microsoft.com/office/drawing/2014/main" id="{1CD685BB-EB7C-5E7B-3BC4-6D5BE3EBD292}"/>
              </a:ext>
            </a:extLst>
          </p:cNvPr>
          <p:cNvSpPr>
            <a:spLocks noGrp="1"/>
          </p:cNvSpPr>
          <p:nvPr>
            <p:ph idx="1"/>
          </p:nvPr>
        </p:nvSpPr>
        <p:spPr>
          <a:xfrm>
            <a:off x="838200" y="1438275"/>
            <a:ext cx="10515600" cy="5054600"/>
          </a:xfrm>
        </p:spPr>
        <p:txBody>
          <a:bodyPr>
            <a:normAutofit fontScale="85000" lnSpcReduction="10000"/>
          </a:bodyPr>
          <a:lstStyle/>
          <a:p>
            <a:pPr marL="0" indent="0">
              <a:buNone/>
            </a:pPr>
            <a:r>
              <a:rPr lang="en-US" dirty="0"/>
              <a:t>1.Understanding the dataset – </a:t>
            </a:r>
          </a:p>
          <a:p>
            <a:endParaRPr lang="en-US" dirty="0"/>
          </a:p>
          <a:p>
            <a:r>
              <a:rPr lang="en-US" dirty="0"/>
              <a:t>Type of data: structured data (tabular format)</a:t>
            </a:r>
          </a:p>
          <a:p>
            <a:r>
              <a:rPr lang="en-US" dirty="0"/>
              <a:t>Number of features: 81</a:t>
            </a:r>
          </a:p>
          <a:p>
            <a:r>
              <a:rPr lang="en-US" dirty="0"/>
              <a:t>Distribution of values: For </a:t>
            </a:r>
            <a:r>
              <a:rPr lang="en-US" dirty="0" err="1"/>
              <a:t>SalePrice</a:t>
            </a:r>
            <a:r>
              <a:rPr lang="en-US" dirty="0"/>
              <a:t> column, the minimum value is 34,900, the maximum value is 755,000, the mean is 180,921, the median is 163,000, and the standard deviation is 79,442. The values in this column are spread out quite a bit, with some very high values (up to 755,000) and some very low values (down to 34,900). The mean is close to the median, which suggests that the distribution may be roughly symmetrical.</a:t>
            </a:r>
          </a:p>
          <a:p>
            <a:r>
              <a:rPr lang="en-US" dirty="0"/>
              <a:t>Missing values: There are 259 missing values for the feature ‘</a:t>
            </a:r>
            <a:r>
              <a:rPr lang="en-US" dirty="0" err="1"/>
              <a:t>LotFrontage</a:t>
            </a:r>
            <a:r>
              <a:rPr lang="en-US" dirty="0"/>
              <a:t>’.</a:t>
            </a:r>
          </a:p>
          <a:p>
            <a:r>
              <a:rPr lang="en-US" dirty="0"/>
              <a:t>Outliers: </a:t>
            </a:r>
            <a:r>
              <a:rPr lang="en-US" sz="3100" dirty="0">
                <a:effectLst/>
                <a:ea typeface="Calibri" panose="020F0502020204030204" pitchFamily="34" charset="0"/>
                <a:cs typeface="Times New Roman" panose="02020603050405020304" pitchFamily="18" charset="0"/>
              </a:rPr>
              <a:t>There are some outliers and anomalies in the data, including houses with very large </a:t>
            </a:r>
            <a:r>
              <a:rPr lang="en-US" sz="3100" dirty="0" err="1">
                <a:effectLst/>
                <a:ea typeface="Calibri" panose="020F0502020204030204" pitchFamily="34" charset="0"/>
                <a:cs typeface="Times New Roman" panose="02020603050405020304" pitchFamily="18" charset="0"/>
              </a:rPr>
              <a:t>GrLivArea</a:t>
            </a:r>
            <a:r>
              <a:rPr lang="en-US" sz="3100" dirty="0">
                <a:effectLst/>
                <a:ea typeface="Calibri" panose="020F0502020204030204" pitchFamily="34" charset="0"/>
                <a:cs typeface="Times New Roman" panose="02020603050405020304" pitchFamily="18" charset="0"/>
              </a:rPr>
              <a:t> but relatively low </a:t>
            </a:r>
            <a:r>
              <a:rPr lang="en-US" sz="3100" dirty="0" err="1">
                <a:effectLst/>
                <a:ea typeface="Calibri" panose="020F0502020204030204" pitchFamily="34" charset="0"/>
                <a:cs typeface="Times New Roman" panose="02020603050405020304" pitchFamily="18" charset="0"/>
              </a:rPr>
              <a:t>SalePrice</a:t>
            </a:r>
            <a:r>
              <a:rPr lang="en-US" sz="3100" dirty="0">
                <a:effectLst/>
                <a:ea typeface="Calibri" panose="020F0502020204030204" pitchFamily="34" charset="0"/>
                <a:cs typeface="Times New Roman" panose="02020603050405020304" pitchFamily="18" charset="0"/>
              </a:rPr>
              <a:t>, and houses with very high </a:t>
            </a:r>
            <a:r>
              <a:rPr lang="en-US" sz="3100" dirty="0" err="1">
                <a:effectLst/>
                <a:ea typeface="Calibri" panose="020F0502020204030204" pitchFamily="34" charset="0"/>
                <a:cs typeface="Times New Roman" panose="02020603050405020304" pitchFamily="18" charset="0"/>
              </a:rPr>
              <a:t>SalePrice</a:t>
            </a:r>
            <a:r>
              <a:rPr lang="en-US" sz="3100" dirty="0">
                <a:effectLst/>
                <a:ea typeface="Calibri" panose="020F0502020204030204" pitchFamily="34" charset="0"/>
                <a:cs typeface="Times New Roman" panose="02020603050405020304" pitchFamily="18" charset="0"/>
              </a:rPr>
              <a:t> but relatively low </a:t>
            </a:r>
            <a:r>
              <a:rPr lang="en-US" sz="3100" dirty="0" err="1">
                <a:effectLst/>
                <a:ea typeface="Calibri" panose="020F0502020204030204" pitchFamily="34" charset="0"/>
                <a:cs typeface="Times New Roman" panose="02020603050405020304" pitchFamily="18" charset="0"/>
              </a:rPr>
              <a:t>OverallQual</a:t>
            </a:r>
            <a:r>
              <a:rPr lang="en-US" sz="3100" dirty="0">
                <a:effectLst/>
                <a:ea typeface="Calibri" panose="020F0502020204030204" pitchFamily="34" charset="0"/>
                <a:cs typeface="Times New Roman" panose="02020603050405020304" pitchFamily="18" charset="0"/>
              </a:rPr>
              <a:t> or </a:t>
            </a:r>
            <a:r>
              <a:rPr lang="en-US" sz="3100" dirty="0" err="1">
                <a:effectLst/>
                <a:ea typeface="Calibri" panose="020F0502020204030204" pitchFamily="34" charset="0"/>
                <a:cs typeface="Times New Roman" panose="02020603050405020304" pitchFamily="18" charset="0"/>
              </a:rPr>
              <a:t>GrLivArea</a:t>
            </a:r>
            <a:r>
              <a:rPr lang="en-US" sz="3100" dirty="0">
                <a:effectLst/>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653865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FBBC83-F0B4-EAD2-8B02-2A104C8D2CCD}"/>
              </a:ext>
            </a:extLst>
          </p:cNvPr>
          <p:cNvSpPr txBox="1"/>
          <p:nvPr/>
        </p:nvSpPr>
        <p:spPr>
          <a:xfrm>
            <a:off x="1260629" y="1500326"/>
            <a:ext cx="9197266" cy="3139321"/>
          </a:xfrm>
          <a:prstGeom prst="rect">
            <a:avLst/>
          </a:prstGeom>
          <a:noFill/>
        </p:spPr>
        <p:txBody>
          <a:bodyPr wrap="square" rtlCol="0">
            <a:spAutoFit/>
          </a:bodyPr>
          <a:lstStyle/>
          <a:p>
            <a:r>
              <a:rPr lang="en-US" b="1" dirty="0"/>
              <a:t>Identify the Target Variable</a:t>
            </a:r>
          </a:p>
          <a:p>
            <a:endParaRPr lang="en-US" dirty="0"/>
          </a:p>
          <a:p>
            <a:endParaRPr lang="en-US" dirty="0"/>
          </a:p>
          <a:p>
            <a:r>
              <a:rPr lang="en-US" dirty="0"/>
              <a:t>Based on the histogram of the </a:t>
            </a:r>
            <a:r>
              <a:rPr lang="en-US" dirty="0" err="1"/>
              <a:t>SalePrice</a:t>
            </a:r>
            <a:r>
              <a:rPr lang="en-US" dirty="0"/>
              <a:t> variable in the dataset, it appears that the distribution is positively skewed. The distribution is not normal, but rather has a peak towards the left of the distribution and a tail towards the right, indicating that there may be some outliers present.</a:t>
            </a:r>
          </a:p>
          <a:p>
            <a:endParaRPr lang="en-US" dirty="0"/>
          </a:p>
          <a:p>
            <a:r>
              <a:rPr lang="en-US" dirty="0">
                <a:latin typeface="Segoe UI" panose="020B0502040204020203" pitchFamily="34" charset="0"/>
                <a:ea typeface="Times New Roman" panose="02020603050405020304" pitchFamily="18" charset="0"/>
                <a:cs typeface="Times New Roman" panose="02020603050405020304" pitchFamily="18" charset="0"/>
              </a:rPr>
              <a:t>T</a:t>
            </a: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ransforming these outliers to improve the model's performance.</a:t>
            </a:r>
          </a:p>
          <a:p>
            <a:endParaRPr lang="en-US" dirty="0">
              <a:latin typeface="Segoe UI" panose="020B0502040204020203" pitchFamily="34"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1D205985-124D-7BB9-7828-53AE4111D357}"/>
              </a:ext>
            </a:extLst>
          </p:cNvPr>
          <p:cNvPicPr>
            <a:picLocks noChangeAspect="1"/>
          </p:cNvPicPr>
          <p:nvPr/>
        </p:nvPicPr>
        <p:blipFill>
          <a:blip r:embed="rId2"/>
          <a:stretch>
            <a:fillRect/>
          </a:stretch>
        </p:blipFill>
        <p:spPr>
          <a:xfrm>
            <a:off x="1076325" y="3905354"/>
            <a:ext cx="4161557" cy="2904640"/>
          </a:xfrm>
          <a:prstGeom prst="rect">
            <a:avLst/>
          </a:prstGeom>
        </p:spPr>
      </p:pic>
      <p:pic>
        <p:nvPicPr>
          <p:cNvPr id="6" name="Picture 5">
            <a:extLst>
              <a:ext uri="{FF2B5EF4-FFF2-40B4-BE49-F238E27FC236}">
                <a16:creationId xmlns:a16="http://schemas.microsoft.com/office/drawing/2014/main" id="{6C1882D0-7897-044E-27A1-C07BD69E6F80}"/>
              </a:ext>
            </a:extLst>
          </p:cNvPr>
          <p:cNvPicPr>
            <a:picLocks noChangeAspect="1"/>
          </p:cNvPicPr>
          <p:nvPr/>
        </p:nvPicPr>
        <p:blipFill>
          <a:blip r:embed="rId3"/>
          <a:stretch>
            <a:fillRect/>
          </a:stretch>
        </p:blipFill>
        <p:spPr>
          <a:xfrm>
            <a:off x="5784449" y="4035070"/>
            <a:ext cx="3709987" cy="2822930"/>
          </a:xfrm>
          <a:prstGeom prst="rect">
            <a:avLst/>
          </a:prstGeom>
        </p:spPr>
      </p:pic>
      <p:pic>
        <p:nvPicPr>
          <p:cNvPr id="8" name="Picture 7">
            <a:extLst>
              <a:ext uri="{FF2B5EF4-FFF2-40B4-BE49-F238E27FC236}">
                <a16:creationId xmlns:a16="http://schemas.microsoft.com/office/drawing/2014/main" id="{EB25A379-1583-C679-3E36-5F8D9581C286}"/>
              </a:ext>
            </a:extLst>
          </p:cNvPr>
          <p:cNvPicPr>
            <a:picLocks noChangeAspect="1"/>
          </p:cNvPicPr>
          <p:nvPr/>
        </p:nvPicPr>
        <p:blipFill>
          <a:blip r:embed="rId4"/>
          <a:stretch>
            <a:fillRect/>
          </a:stretch>
        </p:blipFill>
        <p:spPr>
          <a:xfrm>
            <a:off x="6180453" y="3825520"/>
            <a:ext cx="2667000" cy="276225"/>
          </a:xfrm>
          <a:prstGeom prst="rect">
            <a:avLst/>
          </a:prstGeom>
        </p:spPr>
      </p:pic>
      <p:sp>
        <p:nvSpPr>
          <p:cNvPr id="10" name="TextBox 9">
            <a:extLst>
              <a:ext uri="{FF2B5EF4-FFF2-40B4-BE49-F238E27FC236}">
                <a16:creationId xmlns:a16="http://schemas.microsoft.com/office/drawing/2014/main" id="{6612DDD5-CECE-B963-35FE-BD1C20AA1D09}"/>
              </a:ext>
            </a:extLst>
          </p:cNvPr>
          <p:cNvSpPr txBox="1"/>
          <p:nvPr/>
        </p:nvSpPr>
        <p:spPr>
          <a:xfrm>
            <a:off x="9738804" y="4190259"/>
            <a:ext cx="1661661" cy="1446550"/>
          </a:xfrm>
          <a:prstGeom prst="rect">
            <a:avLst/>
          </a:prstGeom>
          <a:noFill/>
        </p:spPr>
        <p:txBody>
          <a:bodyPr wrap="square">
            <a:spAutoFit/>
          </a:bodyPr>
          <a:lstStyle/>
          <a:p>
            <a:r>
              <a:rPr lang="en-US" sz="1100" b="0" i="0" dirty="0">
                <a:solidFill>
                  <a:srgbClr val="374151"/>
                </a:solidFill>
                <a:effectLst/>
              </a:rPr>
              <a:t>Given mu=2.57 and sigma=0.03, we can say that the transformed variable is approximately normally distributed with mean (mu) 2.57 and standard deviation (sigma) 0.03.</a:t>
            </a:r>
            <a:endParaRPr lang="en-US" sz="1100" dirty="0"/>
          </a:p>
        </p:txBody>
      </p:sp>
    </p:spTree>
    <p:extLst>
      <p:ext uri="{BB962C8B-B14F-4D97-AF65-F5344CB8AC3E}">
        <p14:creationId xmlns:p14="http://schemas.microsoft.com/office/powerpoint/2010/main" val="2238572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5BF341-9E6E-729B-694B-EB67A167E2D9}"/>
              </a:ext>
            </a:extLst>
          </p:cNvPr>
          <p:cNvSpPr txBox="1"/>
          <p:nvPr/>
        </p:nvSpPr>
        <p:spPr>
          <a:xfrm>
            <a:off x="868162" y="363984"/>
            <a:ext cx="8557704" cy="369332"/>
          </a:xfrm>
          <a:prstGeom prst="rect">
            <a:avLst/>
          </a:prstGeom>
          <a:noFill/>
        </p:spPr>
        <p:txBody>
          <a:bodyPr wrap="square">
            <a:spAutoFit/>
          </a:bodyPr>
          <a:lstStyle/>
          <a:p>
            <a:r>
              <a:rPr lang="en-US" sz="1800" b="1" dirty="0">
                <a:effectLst/>
                <a:latin typeface="Segoe UI" panose="020B0502040204020203" pitchFamily="34" charset="0"/>
                <a:ea typeface="Calibri" panose="020F0502020204030204" pitchFamily="34" charset="0"/>
              </a:rPr>
              <a:t>Imputing missing values</a:t>
            </a:r>
            <a:endParaRPr lang="en-US" b="1" dirty="0"/>
          </a:p>
        </p:txBody>
      </p:sp>
      <p:sp>
        <p:nvSpPr>
          <p:cNvPr id="4" name="TextBox 3">
            <a:extLst>
              <a:ext uri="{FF2B5EF4-FFF2-40B4-BE49-F238E27FC236}">
                <a16:creationId xmlns:a16="http://schemas.microsoft.com/office/drawing/2014/main" id="{08DC796D-56DE-FA43-6E52-D0094348F6B6}"/>
              </a:ext>
            </a:extLst>
          </p:cNvPr>
          <p:cNvSpPr txBox="1"/>
          <p:nvPr/>
        </p:nvSpPr>
        <p:spPr>
          <a:xfrm>
            <a:off x="1669002" y="1811045"/>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53D9527E-8958-14EA-EE85-7ED1C793F61B}"/>
              </a:ext>
            </a:extLst>
          </p:cNvPr>
          <p:cNvPicPr>
            <a:picLocks noChangeAspect="1"/>
          </p:cNvPicPr>
          <p:nvPr/>
        </p:nvPicPr>
        <p:blipFill>
          <a:blip r:embed="rId2"/>
          <a:stretch>
            <a:fillRect/>
          </a:stretch>
        </p:blipFill>
        <p:spPr>
          <a:xfrm>
            <a:off x="868162" y="1811044"/>
            <a:ext cx="8153400" cy="2152650"/>
          </a:xfrm>
          <a:prstGeom prst="rect">
            <a:avLst/>
          </a:prstGeom>
        </p:spPr>
      </p:pic>
      <p:sp>
        <p:nvSpPr>
          <p:cNvPr id="8" name="TextBox 7">
            <a:extLst>
              <a:ext uri="{FF2B5EF4-FFF2-40B4-BE49-F238E27FC236}">
                <a16:creationId xmlns:a16="http://schemas.microsoft.com/office/drawing/2014/main" id="{2B233A22-C848-4BF4-458B-9E324DE674EE}"/>
              </a:ext>
            </a:extLst>
          </p:cNvPr>
          <p:cNvSpPr txBox="1"/>
          <p:nvPr/>
        </p:nvSpPr>
        <p:spPr>
          <a:xfrm>
            <a:off x="781235" y="1087514"/>
            <a:ext cx="8327254" cy="369332"/>
          </a:xfrm>
          <a:prstGeom prst="rect">
            <a:avLst/>
          </a:prstGeom>
          <a:noFill/>
        </p:spPr>
        <p:txBody>
          <a:bodyPr wrap="square">
            <a:spAutoFit/>
          </a:bodyPr>
          <a:lstStyle/>
          <a:p>
            <a:r>
              <a:rPr lang="en-US" dirty="0">
                <a:solidFill>
                  <a:srgbClr val="374151"/>
                </a:solidFill>
                <a:latin typeface="Söhne"/>
              </a:rPr>
              <a:t>  </a:t>
            </a:r>
            <a:r>
              <a:rPr lang="en-US" dirty="0"/>
              <a:t>M</a:t>
            </a:r>
            <a:r>
              <a:rPr lang="en-US" b="0" i="0" dirty="0">
                <a:effectLst/>
              </a:rPr>
              <a:t>issing values in the '</a:t>
            </a:r>
            <a:r>
              <a:rPr lang="en-US" b="0" i="0" dirty="0" err="1">
                <a:effectLst/>
              </a:rPr>
              <a:t>LotFrontage</a:t>
            </a:r>
            <a:r>
              <a:rPr lang="en-US" b="0" i="0" dirty="0">
                <a:effectLst/>
              </a:rPr>
              <a:t>' feature are filled using mean imputation</a:t>
            </a:r>
            <a:endParaRPr lang="en-US" dirty="0"/>
          </a:p>
        </p:txBody>
      </p:sp>
      <p:pic>
        <p:nvPicPr>
          <p:cNvPr id="10" name="Picture 9">
            <a:extLst>
              <a:ext uri="{FF2B5EF4-FFF2-40B4-BE49-F238E27FC236}">
                <a16:creationId xmlns:a16="http://schemas.microsoft.com/office/drawing/2014/main" id="{B34C8B4E-96E6-F538-79BA-179B698C9E90}"/>
              </a:ext>
            </a:extLst>
          </p:cNvPr>
          <p:cNvPicPr>
            <a:picLocks noChangeAspect="1"/>
          </p:cNvPicPr>
          <p:nvPr/>
        </p:nvPicPr>
        <p:blipFill>
          <a:blip r:embed="rId3"/>
          <a:stretch>
            <a:fillRect/>
          </a:stretch>
        </p:blipFill>
        <p:spPr>
          <a:xfrm>
            <a:off x="611727" y="3901735"/>
            <a:ext cx="7595573" cy="3049480"/>
          </a:xfrm>
          <a:prstGeom prst="rect">
            <a:avLst/>
          </a:prstGeom>
        </p:spPr>
      </p:pic>
      <p:sp>
        <p:nvSpPr>
          <p:cNvPr id="15" name="Rectangle 4">
            <a:extLst>
              <a:ext uri="{FF2B5EF4-FFF2-40B4-BE49-F238E27FC236}">
                <a16:creationId xmlns:a16="http://schemas.microsoft.com/office/drawing/2014/main" id="{DC060E20-E9DB-026C-DBAD-AA54FF475015}"/>
              </a:ext>
            </a:extLst>
          </p:cNvPr>
          <p:cNvSpPr>
            <a:spLocks noChangeArrowheads="1"/>
          </p:cNvSpPr>
          <p:nvPr/>
        </p:nvSpPr>
        <p:spPr bwMode="auto">
          <a:xfrm flipH="1">
            <a:off x="8336131" y="4104667"/>
            <a:ext cx="2870445" cy="73866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74151"/>
                </a:solidFill>
                <a:effectLst/>
                <a:latin typeface="Söhne"/>
              </a:rPr>
              <a:t>there in not much difference in the distribution of the </a:t>
            </a:r>
            <a:r>
              <a:rPr kumimoji="0" lang="en-US" altLang="en-US" b="1" i="0" u="none" strike="noStrike" cap="none" normalizeH="0" baseline="0" dirty="0" err="1">
                <a:ln>
                  <a:noFill/>
                </a:ln>
                <a:solidFill>
                  <a:schemeClr val="tx1"/>
                </a:solidFill>
                <a:effectLst/>
                <a:latin typeface="Söhne Mono"/>
              </a:rPr>
              <a:t>LotFrontage</a:t>
            </a:r>
            <a:r>
              <a:rPr kumimoji="0" lang="en-US" altLang="en-US" sz="1200" b="0" i="0" u="none" strike="noStrike" cap="none" normalizeH="0" baseline="0" dirty="0">
                <a:ln>
                  <a:noFill/>
                </a:ln>
                <a:solidFill>
                  <a:srgbClr val="374151"/>
                </a:solidFill>
                <a:effectLst/>
                <a:latin typeface="Söhne"/>
              </a:rPr>
              <a:t> variable before and after imputation</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129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4AC47-3DB3-C3C4-0613-124373083564}"/>
              </a:ext>
            </a:extLst>
          </p:cNvPr>
          <p:cNvSpPr txBox="1"/>
          <p:nvPr/>
        </p:nvSpPr>
        <p:spPr>
          <a:xfrm>
            <a:off x="426128" y="1056443"/>
            <a:ext cx="8715652" cy="1200329"/>
          </a:xfrm>
          <a:prstGeom prst="rect">
            <a:avLst/>
          </a:prstGeom>
          <a:noFill/>
        </p:spPr>
        <p:txBody>
          <a:bodyPr wrap="square">
            <a:spAutoFit/>
          </a:bodyPr>
          <a:lstStyle/>
          <a:p>
            <a:pPr marL="342900" marR="0" lvl="0" indent="-342900">
              <a:spcBef>
                <a:spcPts val="0"/>
              </a:spcBef>
              <a:spcAft>
                <a:spcPts val="0"/>
              </a:spcAft>
              <a:buFont typeface="Arial" panose="020B0604020202020204" pitchFamily="34" charset="0"/>
              <a:buChar char="•"/>
              <a:tabLst>
                <a:tab pos="457200" algn="l"/>
              </a:tabLst>
            </a:pPr>
            <a:r>
              <a:rPr lang="en-US" sz="1800">
                <a:effectLst/>
                <a:latin typeface="Segoe UI" panose="020B0502040204020203" pitchFamily="34" charset="0"/>
                <a:ea typeface="Times New Roman" panose="02020603050405020304" pitchFamily="18" charset="0"/>
                <a:cs typeface="Times New Roman" panose="02020603050405020304" pitchFamily="18" charset="0"/>
              </a:rPr>
              <a:t>There are several categorical features in the dataset, and some of them have a strong impact on SalePrice. We can consider encoding these categorical features using techniques like one-hot encoding or label encoding to convert them into numerical values that can be used by the model.</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C465961-FDE2-B591-5F81-D47559ED0008}"/>
              </a:ext>
            </a:extLst>
          </p:cNvPr>
          <p:cNvSpPr txBox="1"/>
          <p:nvPr/>
        </p:nvSpPr>
        <p:spPr>
          <a:xfrm>
            <a:off x="656947" y="346228"/>
            <a:ext cx="4067590" cy="369332"/>
          </a:xfrm>
          <a:prstGeom prst="rect">
            <a:avLst/>
          </a:prstGeom>
          <a:noFill/>
        </p:spPr>
        <p:txBody>
          <a:bodyPr wrap="square" rtlCol="0">
            <a:spAutoFit/>
          </a:bodyPr>
          <a:lstStyle/>
          <a:p>
            <a:r>
              <a:rPr lang="en-US" sz="1800" b="1">
                <a:effectLst/>
                <a:latin typeface="Segoe UI" panose="020B0502040204020203" pitchFamily="34" charset="0"/>
                <a:ea typeface="Times New Roman" panose="02020603050405020304" pitchFamily="18" charset="0"/>
                <a:cs typeface="Times New Roman" panose="02020603050405020304" pitchFamily="18" charset="0"/>
              </a:rPr>
              <a:t>Encoding Categorical Features</a:t>
            </a:r>
            <a:endParaRPr lang="en-US" b="1" dirty="0"/>
          </a:p>
        </p:txBody>
      </p:sp>
      <p:pic>
        <p:nvPicPr>
          <p:cNvPr id="6" name="Picture 5">
            <a:extLst>
              <a:ext uri="{FF2B5EF4-FFF2-40B4-BE49-F238E27FC236}">
                <a16:creationId xmlns:a16="http://schemas.microsoft.com/office/drawing/2014/main" id="{C9162DAC-F2BF-331F-E72F-47BA12F261AD}"/>
              </a:ext>
            </a:extLst>
          </p:cNvPr>
          <p:cNvPicPr>
            <a:picLocks noChangeAspect="1"/>
          </p:cNvPicPr>
          <p:nvPr/>
        </p:nvPicPr>
        <p:blipFill>
          <a:blip r:embed="rId2"/>
          <a:stretch>
            <a:fillRect/>
          </a:stretch>
        </p:blipFill>
        <p:spPr>
          <a:xfrm>
            <a:off x="728662" y="2486026"/>
            <a:ext cx="5148263" cy="3448050"/>
          </a:xfrm>
          <a:prstGeom prst="rect">
            <a:avLst/>
          </a:prstGeom>
        </p:spPr>
      </p:pic>
      <p:pic>
        <p:nvPicPr>
          <p:cNvPr id="8" name="Picture 7">
            <a:extLst>
              <a:ext uri="{FF2B5EF4-FFF2-40B4-BE49-F238E27FC236}">
                <a16:creationId xmlns:a16="http://schemas.microsoft.com/office/drawing/2014/main" id="{36B0A5F0-BDD0-0CB4-036D-10843553E0E6}"/>
              </a:ext>
            </a:extLst>
          </p:cNvPr>
          <p:cNvPicPr>
            <a:picLocks noChangeAspect="1"/>
          </p:cNvPicPr>
          <p:nvPr/>
        </p:nvPicPr>
        <p:blipFill>
          <a:blip r:embed="rId3"/>
          <a:stretch>
            <a:fillRect/>
          </a:stretch>
        </p:blipFill>
        <p:spPr>
          <a:xfrm>
            <a:off x="6103205" y="2597655"/>
            <a:ext cx="5360133" cy="3854955"/>
          </a:xfrm>
          <a:prstGeom prst="rect">
            <a:avLst/>
          </a:prstGeom>
        </p:spPr>
      </p:pic>
    </p:spTree>
    <p:extLst>
      <p:ext uri="{BB962C8B-B14F-4D97-AF65-F5344CB8AC3E}">
        <p14:creationId xmlns:p14="http://schemas.microsoft.com/office/powerpoint/2010/main" val="2096255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60755A-3B12-2674-1199-DCA143D3CA55}"/>
              </a:ext>
            </a:extLst>
          </p:cNvPr>
          <p:cNvSpPr txBox="1"/>
          <p:nvPr/>
        </p:nvSpPr>
        <p:spPr>
          <a:xfrm>
            <a:off x="328474" y="1033755"/>
            <a:ext cx="8460419" cy="2400657"/>
          </a:xfrm>
          <a:prstGeom prst="rect">
            <a:avLst/>
          </a:prstGeom>
          <a:noFill/>
        </p:spPr>
        <p:txBody>
          <a:bodyPr wrap="square">
            <a:spAutoFit/>
          </a:bodyPr>
          <a:lstStyle/>
          <a:p>
            <a:pPr marL="342900" marR="0" lvl="0" indent="-342900">
              <a:spcBef>
                <a:spcPts val="0"/>
              </a:spcBef>
              <a:spcAft>
                <a:spcPts val="0"/>
              </a:spcAft>
              <a:buFont typeface="Arial" panose="020B0604020202020204" pitchFamily="34" charset="0"/>
              <a:buChar char="•"/>
              <a:tabLst>
                <a:tab pos="457200" algn="l"/>
              </a:tabLst>
            </a:pPr>
            <a:r>
              <a:rPr lang="en-US" b="0" i="0" dirty="0">
                <a:effectLst/>
                <a:latin typeface="Segoe UI" panose="020B0502040204020203" pitchFamily="34" charset="0"/>
                <a:cs typeface="Segoe UI" panose="020B0502040204020203" pitchFamily="34" charset="0"/>
              </a:rPr>
              <a:t>Feature scaling is a preprocessing step that aims to transform the data so that all features are on a similar scale. This can be helpful for machine learning models that rely on distance measures, such as k-nearest neighbors, or optimization algorithms, such as gradient descent. Scaling can also help with the interpretation of coefficients in linear models.</a:t>
            </a:r>
          </a:p>
          <a:p>
            <a:pPr marL="342900" marR="0" lvl="0" indent="-342900">
              <a:spcBef>
                <a:spcPts val="0"/>
              </a:spcBef>
              <a:spcAft>
                <a:spcPts val="0"/>
              </a:spcAft>
              <a:buFont typeface="Arial" panose="020B0604020202020204" pitchFamily="34" charset="0"/>
              <a:buChar char="•"/>
              <a:tabLst>
                <a:tab pos="457200" algn="l"/>
              </a:tabLst>
            </a:pPr>
            <a:r>
              <a:rPr lang="en-US" b="0" i="0" dirty="0">
                <a:effectLst/>
                <a:latin typeface="Segoe UI" panose="020B0502040204020203" pitchFamily="34" charset="0"/>
                <a:cs typeface="Segoe UI" panose="020B0502040204020203" pitchFamily="34" charset="0"/>
              </a:rPr>
              <a:t>There are several techniques for feature scaling, but here Min-Max scaling is used.</a:t>
            </a:r>
          </a:p>
          <a:p>
            <a:pPr marL="342900" marR="0" lvl="0" indent="-342900">
              <a:spcBef>
                <a:spcPts val="0"/>
              </a:spcBef>
              <a:spcAft>
                <a:spcPts val="0"/>
              </a:spcAft>
              <a:buFont typeface="Arial" panose="020B0604020202020204" pitchFamily="34" charset="0"/>
              <a:buChar char="•"/>
              <a:tabLst>
                <a:tab pos="457200" algn="l"/>
              </a:tabLst>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4909D50-4F39-F210-E3FA-9EFC94CB0A61}"/>
              </a:ext>
            </a:extLst>
          </p:cNvPr>
          <p:cNvSpPr txBox="1"/>
          <p:nvPr/>
        </p:nvSpPr>
        <p:spPr>
          <a:xfrm>
            <a:off x="711840" y="292963"/>
            <a:ext cx="8460420" cy="369332"/>
          </a:xfrm>
          <a:prstGeom prst="rect">
            <a:avLst/>
          </a:prstGeom>
          <a:noFill/>
        </p:spPr>
        <p:txBody>
          <a:bodyPr wrap="square">
            <a:spAutoFit/>
          </a:bodyPr>
          <a:lstStyle/>
          <a:p>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Feature Scaling</a:t>
            </a:r>
            <a:endParaRPr lang="en-US" b="1" dirty="0"/>
          </a:p>
        </p:txBody>
      </p:sp>
      <p:pic>
        <p:nvPicPr>
          <p:cNvPr id="7" name="Picture 6">
            <a:extLst>
              <a:ext uri="{FF2B5EF4-FFF2-40B4-BE49-F238E27FC236}">
                <a16:creationId xmlns:a16="http://schemas.microsoft.com/office/drawing/2014/main" id="{FCD22FCB-02E1-2CA8-5D0F-8B0542968D21}"/>
              </a:ext>
            </a:extLst>
          </p:cNvPr>
          <p:cNvPicPr>
            <a:picLocks noChangeAspect="1"/>
          </p:cNvPicPr>
          <p:nvPr/>
        </p:nvPicPr>
        <p:blipFill>
          <a:blip r:embed="rId2"/>
          <a:stretch>
            <a:fillRect/>
          </a:stretch>
        </p:blipFill>
        <p:spPr>
          <a:xfrm>
            <a:off x="894149" y="3151573"/>
            <a:ext cx="4902969" cy="3413464"/>
          </a:xfrm>
          <a:prstGeom prst="rect">
            <a:avLst/>
          </a:prstGeom>
        </p:spPr>
      </p:pic>
      <p:pic>
        <p:nvPicPr>
          <p:cNvPr id="9" name="Picture 8">
            <a:extLst>
              <a:ext uri="{FF2B5EF4-FFF2-40B4-BE49-F238E27FC236}">
                <a16:creationId xmlns:a16="http://schemas.microsoft.com/office/drawing/2014/main" id="{9A878C03-6E2A-4842-113B-A06703A4E6D3}"/>
              </a:ext>
            </a:extLst>
          </p:cNvPr>
          <p:cNvPicPr>
            <a:picLocks noChangeAspect="1"/>
          </p:cNvPicPr>
          <p:nvPr/>
        </p:nvPicPr>
        <p:blipFill>
          <a:blip r:embed="rId3"/>
          <a:stretch>
            <a:fillRect/>
          </a:stretch>
        </p:blipFill>
        <p:spPr>
          <a:xfrm>
            <a:off x="5950997" y="3151573"/>
            <a:ext cx="4046595" cy="3525452"/>
          </a:xfrm>
          <a:prstGeom prst="rect">
            <a:avLst/>
          </a:prstGeom>
        </p:spPr>
      </p:pic>
    </p:spTree>
    <p:extLst>
      <p:ext uri="{BB962C8B-B14F-4D97-AF65-F5344CB8AC3E}">
        <p14:creationId xmlns:p14="http://schemas.microsoft.com/office/powerpoint/2010/main" val="1744576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7BFAB1-56CD-9A30-209D-BB041DBD8F0F}"/>
              </a:ext>
            </a:extLst>
          </p:cNvPr>
          <p:cNvSpPr txBox="1"/>
          <p:nvPr/>
        </p:nvSpPr>
        <p:spPr>
          <a:xfrm>
            <a:off x="552450" y="314325"/>
            <a:ext cx="3423491" cy="369332"/>
          </a:xfrm>
          <a:prstGeom prst="rect">
            <a:avLst/>
          </a:prstGeom>
          <a:noFill/>
        </p:spPr>
        <p:txBody>
          <a:bodyPr wrap="square" rtlCol="0">
            <a:spAutoFit/>
          </a:bodyPr>
          <a:lstStyle/>
          <a:p>
            <a:r>
              <a:rPr lang="en-US" b="1" dirty="0"/>
              <a:t>Feature Selection</a:t>
            </a:r>
          </a:p>
        </p:txBody>
      </p:sp>
      <p:sp>
        <p:nvSpPr>
          <p:cNvPr id="4" name="TextBox 3">
            <a:extLst>
              <a:ext uri="{FF2B5EF4-FFF2-40B4-BE49-F238E27FC236}">
                <a16:creationId xmlns:a16="http://schemas.microsoft.com/office/drawing/2014/main" id="{D72AE81F-BD1A-F346-F05B-A7B0E8C76B2D}"/>
              </a:ext>
            </a:extLst>
          </p:cNvPr>
          <p:cNvSpPr txBox="1"/>
          <p:nvPr/>
        </p:nvSpPr>
        <p:spPr>
          <a:xfrm>
            <a:off x="621437" y="1047565"/>
            <a:ext cx="8522563" cy="5170646"/>
          </a:xfrm>
          <a:prstGeom prst="rect">
            <a:avLst/>
          </a:prstGeom>
          <a:noFill/>
        </p:spPr>
        <p:txBody>
          <a:bodyPr wrap="square">
            <a:spAutoFit/>
          </a:bodyPr>
          <a:lstStyle/>
          <a:p>
            <a:pPr algn="l"/>
            <a:r>
              <a:rPr lang="en-US" b="0" i="0" dirty="0">
                <a:effectLst/>
              </a:rPr>
              <a:t>Feature selection techniques can help you select the most relevant features for predicting the target variable. Here are the ways to do:</a:t>
            </a:r>
          </a:p>
          <a:p>
            <a:pPr algn="l"/>
            <a:endParaRPr lang="en-US" b="0" i="0" dirty="0">
              <a:effectLst/>
            </a:endParaRPr>
          </a:p>
          <a:p>
            <a:pPr algn="l"/>
            <a:r>
              <a:rPr lang="en-US" b="0" i="0" dirty="0">
                <a:effectLst/>
              </a:rPr>
              <a:t>1.Correlation Analysis: Based on correlation matrix and the feature importance from the random forest model, following features are highly relevant for predicting the target variable </a:t>
            </a:r>
          </a:p>
          <a:p>
            <a:pPr marL="285750" indent="-285750" algn="l">
              <a:buFont typeface="Arial" panose="020B0604020202020204" pitchFamily="34" charset="0"/>
              <a:buChar char="•"/>
            </a:pPr>
            <a:r>
              <a:rPr lang="en-US" sz="1200" dirty="0"/>
              <a:t> </a:t>
            </a:r>
            <a:r>
              <a:rPr lang="en-US" sz="1200" b="0" i="0" dirty="0" err="1">
                <a:effectLst/>
              </a:rPr>
              <a:t>SalePrice</a:t>
            </a:r>
            <a:r>
              <a:rPr lang="en-US" sz="1200" b="0" i="0" dirty="0">
                <a:effectLst/>
              </a:rPr>
              <a:t>:</a:t>
            </a:r>
          </a:p>
          <a:p>
            <a:pPr marL="285750" indent="-285750" algn="l">
              <a:buFont typeface="Arial" panose="020B0604020202020204" pitchFamily="34" charset="0"/>
              <a:buChar char="•"/>
            </a:pPr>
            <a:r>
              <a:rPr lang="en-US" sz="1200" b="0" i="0" dirty="0" err="1">
                <a:effectLst/>
              </a:rPr>
              <a:t>OverallQual</a:t>
            </a:r>
            <a:endParaRPr lang="en-US" sz="1200" b="0" i="0" dirty="0">
              <a:effectLst/>
            </a:endParaRPr>
          </a:p>
          <a:p>
            <a:pPr marL="285750" indent="-285750" algn="l">
              <a:buFont typeface="Arial" panose="020B0604020202020204" pitchFamily="34" charset="0"/>
              <a:buChar char="•"/>
            </a:pPr>
            <a:r>
              <a:rPr lang="en-US" sz="1200" b="0" i="0" dirty="0" err="1">
                <a:effectLst/>
              </a:rPr>
              <a:t>GrLivArea</a:t>
            </a:r>
            <a:endParaRPr lang="en-US" sz="1200" b="0" i="0" dirty="0">
              <a:effectLst/>
            </a:endParaRPr>
          </a:p>
          <a:p>
            <a:pPr marL="285750" indent="-285750" algn="l">
              <a:buFont typeface="Arial" panose="020B0604020202020204" pitchFamily="34" charset="0"/>
              <a:buChar char="•"/>
            </a:pPr>
            <a:r>
              <a:rPr lang="en-US" sz="1200" b="0" i="0" dirty="0" err="1">
                <a:effectLst/>
              </a:rPr>
              <a:t>TotalBsmtSF</a:t>
            </a:r>
            <a:endParaRPr lang="en-US" sz="1200" b="0" i="0" dirty="0">
              <a:effectLst/>
            </a:endParaRPr>
          </a:p>
          <a:p>
            <a:pPr marL="285750" indent="-285750" algn="l">
              <a:buFont typeface="Arial" panose="020B0604020202020204" pitchFamily="34" charset="0"/>
              <a:buChar char="•"/>
            </a:pPr>
            <a:r>
              <a:rPr lang="en-US" sz="1200" b="0" i="0" dirty="0" err="1">
                <a:effectLst/>
              </a:rPr>
              <a:t>GarageCars</a:t>
            </a:r>
            <a:endParaRPr lang="en-US" sz="1200" b="0" i="0" dirty="0">
              <a:effectLst/>
            </a:endParaRPr>
          </a:p>
          <a:p>
            <a:pPr marL="285750" indent="-285750" algn="l">
              <a:buFont typeface="Arial" panose="020B0604020202020204" pitchFamily="34" charset="0"/>
              <a:buChar char="•"/>
            </a:pPr>
            <a:r>
              <a:rPr lang="en-US" sz="1200" b="0" i="0" dirty="0" err="1">
                <a:effectLst/>
              </a:rPr>
              <a:t>GarageArea</a:t>
            </a:r>
            <a:endParaRPr lang="en-US" sz="1200" b="0" i="0" dirty="0">
              <a:effectLst/>
            </a:endParaRPr>
          </a:p>
          <a:p>
            <a:pPr marL="285750" indent="-285750" algn="l">
              <a:buFont typeface="Arial" panose="020B0604020202020204" pitchFamily="34" charset="0"/>
              <a:buChar char="•"/>
            </a:pPr>
            <a:r>
              <a:rPr lang="en-US" sz="1200" b="0" i="0" dirty="0">
                <a:effectLst/>
              </a:rPr>
              <a:t>1stFlrSF</a:t>
            </a:r>
          </a:p>
          <a:p>
            <a:pPr marL="285750" indent="-285750" algn="l">
              <a:buFont typeface="Arial" panose="020B0604020202020204" pitchFamily="34" charset="0"/>
              <a:buChar char="•"/>
            </a:pPr>
            <a:r>
              <a:rPr lang="en-US" sz="1200" b="0" i="0" dirty="0" err="1">
                <a:effectLst/>
              </a:rPr>
              <a:t>FullBath</a:t>
            </a:r>
            <a:endParaRPr lang="en-US" sz="1200" b="0" i="0" dirty="0">
              <a:effectLst/>
            </a:endParaRPr>
          </a:p>
          <a:p>
            <a:pPr marL="285750" indent="-285750" algn="l">
              <a:buFont typeface="Arial" panose="020B0604020202020204" pitchFamily="34" charset="0"/>
              <a:buChar char="•"/>
            </a:pPr>
            <a:r>
              <a:rPr lang="en-US" sz="1200" b="0" i="0" dirty="0" err="1">
                <a:effectLst/>
              </a:rPr>
              <a:t>YearBuilt</a:t>
            </a:r>
            <a:endParaRPr lang="en-US" sz="1200" b="0" i="0" dirty="0">
              <a:effectLst/>
            </a:endParaRPr>
          </a:p>
          <a:p>
            <a:pPr marL="285750" indent="-285750" algn="l">
              <a:buFont typeface="Arial" panose="020B0604020202020204" pitchFamily="34" charset="0"/>
              <a:buChar char="•"/>
            </a:pPr>
            <a:r>
              <a:rPr lang="en-US" sz="1200" b="0" i="0" dirty="0" err="1">
                <a:effectLst/>
              </a:rPr>
              <a:t>YearRemodAdd</a:t>
            </a:r>
            <a:endParaRPr lang="en-US" sz="1200" b="0" i="0" dirty="0">
              <a:effectLst/>
            </a:endParaRPr>
          </a:p>
          <a:p>
            <a:pPr marL="285750" indent="-285750" algn="l">
              <a:buFont typeface="Arial" panose="020B0604020202020204" pitchFamily="34" charset="0"/>
              <a:buChar char="•"/>
            </a:pPr>
            <a:r>
              <a:rPr lang="en-US" sz="1200" b="0" i="0" dirty="0" err="1">
                <a:effectLst/>
              </a:rPr>
              <a:t>MasVnrArea</a:t>
            </a:r>
            <a:endParaRPr lang="en-US" sz="1200" b="0" i="0" dirty="0">
              <a:effectLst/>
            </a:endParaRPr>
          </a:p>
          <a:p>
            <a:pPr algn="l"/>
            <a:endParaRPr lang="en-US" dirty="0"/>
          </a:p>
          <a:p>
            <a:pPr algn="l"/>
            <a:r>
              <a:rPr lang="en-US" b="0" i="0" dirty="0">
                <a:effectLst/>
              </a:rPr>
              <a:t>2. Recursive Feature Elimination: Recursive feature elimination (RFE) is a technique that selects the best features by recursively considering smaller and smaller sets of features. It starts with all the features and recursively removes the least important feature until the desired number of features is reached.</a:t>
            </a:r>
          </a:p>
        </p:txBody>
      </p:sp>
    </p:spTree>
    <p:extLst>
      <p:ext uri="{BB962C8B-B14F-4D97-AF65-F5344CB8AC3E}">
        <p14:creationId xmlns:p14="http://schemas.microsoft.com/office/powerpoint/2010/main" val="1968744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296AB0-0EC2-86E6-B7B8-12CEC835AF3B}"/>
              </a:ext>
            </a:extLst>
          </p:cNvPr>
          <p:cNvSpPr txBox="1"/>
          <p:nvPr/>
        </p:nvSpPr>
        <p:spPr>
          <a:xfrm>
            <a:off x="816746" y="630315"/>
            <a:ext cx="10125574" cy="2308324"/>
          </a:xfrm>
          <a:prstGeom prst="rect">
            <a:avLst/>
          </a:prstGeom>
          <a:noFill/>
        </p:spPr>
        <p:txBody>
          <a:bodyPr wrap="square" rtlCol="0">
            <a:spAutoFit/>
          </a:bodyPr>
          <a:lstStyle/>
          <a:p>
            <a:pPr algn="l"/>
            <a:endParaRPr lang="en-US" b="0" i="0" dirty="0">
              <a:solidFill>
                <a:srgbClr val="374151"/>
              </a:solidFill>
              <a:effectLst/>
              <a:latin typeface="Söhne"/>
            </a:endParaRPr>
          </a:p>
          <a:p>
            <a:pPr algn="l"/>
            <a:endParaRPr lang="en-US" dirty="0">
              <a:solidFill>
                <a:srgbClr val="374151"/>
              </a:solidFill>
              <a:latin typeface="Söhne"/>
            </a:endParaRPr>
          </a:p>
          <a:p>
            <a:pPr algn="l"/>
            <a:r>
              <a:rPr lang="en-US" dirty="0"/>
              <a:t>3.</a:t>
            </a:r>
            <a:r>
              <a:rPr lang="en-US" b="0" i="0" dirty="0">
                <a:effectLst/>
              </a:rPr>
              <a:t>Mutual Information: Mutual information measures the dependence between two variables. You can use mutual information to identify the features that are most informative for predicting the target variable. </a:t>
            </a:r>
          </a:p>
          <a:p>
            <a:endParaRPr lang="en-US" b="0" i="0" dirty="0">
              <a:effectLst/>
            </a:endParaRPr>
          </a:p>
          <a:p>
            <a:r>
              <a:rPr lang="en-US" b="0" i="0" dirty="0">
                <a:effectLst/>
              </a:rPr>
              <a:t>10 most relevant features for predicting the target variable </a:t>
            </a:r>
            <a:r>
              <a:rPr lang="en-US" b="0" i="0" dirty="0" err="1">
                <a:effectLst/>
              </a:rPr>
              <a:t>SalePrice</a:t>
            </a:r>
            <a:r>
              <a:rPr lang="en-US" b="0" i="0" dirty="0">
                <a:effectLst/>
              </a:rPr>
              <a:t> using mutual information are :</a:t>
            </a:r>
          </a:p>
          <a:p>
            <a:r>
              <a:rPr lang="en-US" b="0" i="0" dirty="0">
                <a:effectLst/>
              </a:rPr>
              <a:t>(['</a:t>
            </a:r>
            <a:r>
              <a:rPr lang="en-US" b="0" i="0" dirty="0" err="1">
                <a:effectLst/>
              </a:rPr>
              <a:t>MSSubClass</a:t>
            </a:r>
            <a:r>
              <a:rPr lang="en-US" b="0" i="0" dirty="0">
                <a:effectLst/>
              </a:rPr>
              <a:t>', '</a:t>
            </a:r>
            <a:r>
              <a:rPr lang="en-US" b="0" i="0" dirty="0" err="1">
                <a:effectLst/>
              </a:rPr>
              <a:t>OverallQual</a:t>
            </a:r>
            <a:r>
              <a:rPr lang="en-US" b="0" i="0" dirty="0">
                <a:effectLst/>
              </a:rPr>
              <a:t>', '</a:t>
            </a:r>
            <a:r>
              <a:rPr lang="en-US" b="0" i="0" dirty="0" err="1">
                <a:effectLst/>
              </a:rPr>
              <a:t>YearBuilt</a:t>
            </a:r>
            <a:r>
              <a:rPr lang="en-US" b="0" i="0" dirty="0">
                <a:effectLst/>
              </a:rPr>
              <a:t>', '</a:t>
            </a:r>
            <a:r>
              <a:rPr lang="en-US" b="0" i="0" dirty="0" err="1">
                <a:effectLst/>
              </a:rPr>
              <a:t>YearRemodAdd</a:t>
            </a:r>
            <a:r>
              <a:rPr lang="en-US" b="0" i="0" dirty="0">
                <a:effectLst/>
              </a:rPr>
              <a:t>', '</a:t>
            </a:r>
            <a:r>
              <a:rPr lang="en-US" b="0" i="0" dirty="0" err="1">
                <a:effectLst/>
              </a:rPr>
              <a:t>TotalBsmtSF</a:t>
            </a:r>
            <a:r>
              <a:rPr lang="en-US" b="0" i="0" dirty="0">
                <a:effectLst/>
              </a:rPr>
              <a:t>', '1stFlrSF', '</a:t>
            </a:r>
            <a:r>
              <a:rPr lang="en-US" b="0" i="0" dirty="0" err="1">
                <a:effectLst/>
              </a:rPr>
              <a:t>GrLivArea</a:t>
            </a:r>
            <a:r>
              <a:rPr lang="en-US" b="0" i="0" dirty="0">
                <a:effectLst/>
              </a:rPr>
              <a:t>', '</a:t>
            </a:r>
            <a:r>
              <a:rPr lang="en-US" b="0" i="0" dirty="0" err="1">
                <a:effectLst/>
              </a:rPr>
              <a:t>GarageYrBlt</a:t>
            </a:r>
            <a:r>
              <a:rPr lang="en-US" b="0" i="0" dirty="0">
                <a:effectLst/>
              </a:rPr>
              <a:t>', '</a:t>
            </a:r>
            <a:r>
              <a:rPr lang="en-US" b="0" i="0" dirty="0" err="1">
                <a:effectLst/>
              </a:rPr>
              <a:t>GarageCars</a:t>
            </a:r>
            <a:r>
              <a:rPr lang="en-US" b="0" i="0" dirty="0">
                <a:effectLst/>
              </a:rPr>
              <a:t>', '</a:t>
            </a:r>
            <a:r>
              <a:rPr lang="en-US" b="0" i="0" dirty="0" err="1">
                <a:effectLst/>
              </a:rPr>
              <a:t>GarageArea</a:t>
            </a:r>
            <a:r>
              <a:rPr lang="en-US" b="0" i="0" dirty="0">
                <a:effectLst/>
              </a:rPr>
              <a:t>'], )</a:t>
            </a:r>
            <a:endParaRPr lang="en-US" dirty="0"/>
          </a:p>
        </p:txBody>
      </p:sp>
      <p:sp>
        <p:nvSpPr>
          <p:cNvPr id="6" name="TextBox 5">
            <a:extLst>
              <a:ext uri="{FF2B5EF4-FFF2-40B4-BE49-F238E27FC236}">
                <a16:creationId xmlns:a16="http://schemas.microsoft.com/office/drawing/2014/main" id="{0E76CFB7-FBEB-48AA-AA63-FCAE1CAF6918}"/>
              </a:ext>
            </a:extLst>
          </p:cNvPr>
          <p:cNvSpPr txBox="1"/>
          <p:nvPr/>
        </p:nvSpPr>
        <p:spPr>
          <a:xfrm>
            <a:off x="416560" y="260983"/>
            <a:ext cx="6496186" cy="369332"/>
          </a:xfrm>
          <a:prstGeom prst="rect">
            <a:avLst/>
          </a:prstGeom>
          <a:noFill/>
        </p:spPr>
        <p:txBody>
          <a:bodyPr wrap="square">
            <a:spAutoFit/>
          </a:bodyPr>
          <a:lstStyle/>
          <a:p>
            <a:r>
              <a:rPr lang="en-US" b="1" dirty="0"/>
              <a:t>Feature Selection contd..</a:t>
            </a:r>
          </a:p>
        </p:txBody>
      </p:sp>
    </p:spTree>
    <p:extLst>
      <p:ext uri="{BB962C8B-B14F-4D97-AF65-F5344CB8AC3E}">
        <p14:creationId xmlns:p14="http://schemas.microsoft.com/office/powerpoint/2010/main" val="320881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EFB0C4-9480-0B6B-9D05-5911EB02C8CB}"/>
              </a:ext>
            </a:extLst>
          </p:cNvPr>
          <p:cNvSpPr>
            <a:spLocks noChangeArrowheads="1"/>
          </p:cNvSpPr>
          <p:nvPr/>
        </p:nvSpPr>
        <p:spPr bwMode="auto">
          <a:xfrm>
            <a:off x="435006" y="1214535"/>
            <a:ext cx="1044635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45720" rIns="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b="0" i="0" u="none" strike="noStrike" cap="none" normalizeH="0" baseline="0" dirty="0">
                <a:ln>
                  <a:noFill/>
                </a:ln>
                <a:effectLst/>
                <a:latin typeface="+mn-lt"/>
                <a:ea typeface="Times New Roman" panose="02020603050405020304" pitchFamily="18" charset="0"/>
                <a:cs typeface="Segoe UI" panose="020B0502040204020203" pitchFamily="34" charset="0"/>
              </a:rPr>
              <a:t>Based on the EDA, we can consider creating new features by combining or transforming existing features that can better explain the variation in </a:t>
            </a:r>
            <a:r>
              <a:rPr kumimoji="0" lang="en-US" altLang="en-US" b="0" i="0" u="none" strike="noStrike" cap="none" normalizeH="0" baseline="0" dirty="0" err="1">
                <a:ln>
                  <a:noFill/>
                </a:ln>
                <a:effectLst/>
                <a:latin typeface="+mn-lt"/>
                <a:ea typeface="Times New Roman" panose="02020603050405020304" pitchFamily="18" charset="0"/>
                <a:cs typeface="Segoe UI" panose="020B0502040204020203" pitchFamily="34" charset="0"/>
              </a:rPr>
              <a:t>SalePrice</a:t>
            </a:r>
            <a:r>
              <a:rPr kumimoji="0" lang="en-US" altLang="en-US" b="0" i="0" u="none" strike="noStrike" cap="none" normalizeH="0" baseline="0" dirty="0">
                <a:ln>
                  <a:noFill/>
                </a:ln>
                <a:effectLst/>
                <a:latin typeface="+mn-lt"/>
                <a:ea typeface="Times New Roman" panose="02020603050405020304" pitchFamily="18"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b="0" i="0" u="none" strike="noStrike" cap="none" normalizeH="0" baseline="0" dirty="0">
                <a:ln>
                  <a:noFill/>
                </a:ln>
                <a:effectLst/>
                <a:latin typeface="+mn-lt"/>
                <a:ea typeface="Times New Roman" panose="02020603050405020304" pitchFamily="18" charset="0"/>
                <a:cs typeface="Segoe UI" panose="020B0502040204020203" pitchFamily="34" charset="0"/>
              </a:rPr>
              <a:t>We can create a new feature that represents the total square footage of the house by adding the basement, first floor, and second-floor areas.</a:t>
            </a:r>
          </a:p>
          <a:p>
            <a:pPr marL="0" marR="0" lvl="0" indent="0" algn="l" defTabSz="914400" rtl="0" eaLnBrk="0" fontAlgn="base" latinLnBrk="0" hangingPunct="0">
              <a:lnSpc>
                <a:spcPct val="100000"/>
              </a:lnSpc>
              <a:spcBef>
                <a:spcPct val="0"/>
              </a:spcBef>
              <a:spcAft>
                <a:spcPct val="0"/>
              </a:spcAft>
              <a:buClrTx/>
              <a:buSzTx/>
              <a:tabLst>
                <a:tab pos="457200" algn="l"/>
              </a:tabLst>
            </a:pPr>
            <a:r>
              <a:rPr lang="en-US" b="0" i="0" dirty="0">
                <a:solidFill>
                  <a:srgbClr val="374151"/>
                </a:solidFill>
                <a:effectLst/>
                <a:latin typeface="+mn-lt"/>
              </a:rPr>
              <a:t>This new feature can potentially provide additional information about the size of the house, which can help improve the accuracy of your model's predictions.</a:t>
            </a:r>
            <a:endParaRPr kumimoji="0" lang="en-US" altLang="en-US" b="0" i="0" u="none" strike="noStrike" cap="none" normalizeH="0" baseline="0" dirty="0">
              <a:ln>
                <a:noFill/>
              </a:ln>
              <a:effectLst/>
              <a:latin typeface="+mn-lt"/>
            </a:endParaRPr>
          </a:p>
        </p:txBody>
      </p:sp>
      <p:sp>
        <p:nvSpPr>
          <p:cNvPr id="4" name="TextBox 3">
            <a:extLst>
              <a:ext uri="{FF2B5EF4-FFF2-40B4-BE49-F238E27FC236}">
                <a16:creationId xmlns:a16="http://schemas.microsoft.com/office/drawing/2014/main" id="{A9200681-9F02-F9FE-70BF-4CF1525628E6}"/>
              </a:ext>
            </a:extLst>
          </p:cNvPr>
          <p:cNvSpPr txBox="1"/>
          <p:nvPr/>
        </p:nvSpPr>
        <p:spPr>
          <a:xfrm>
            <a:off x="186431" y="284086"/>
            <a:ext cx="8049827"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sz="1800" b="1" i="0" u="none" strike="noStrike" cap="none" normalizeH="0" baseline="0" dirty="0">
                <a:ln>
                  <a:noFill/>
                </a:ln>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Creating New Features </a:t>
            </a:r>
          </a:p>
        </p:txBody>
      </p:sp>
    </p:spTree>
    <p:extLst>
      <p:ext uri="{BB962C8B-B14F-4D97-AF65-F5344CB8AC3E}">
        <p14:creationId xmlns:p14="http://schemas.microsoft.com/office/powerpoint/2010/main" val="1312515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3D213-34E1-6177-8BC8-A67E42A5D3D5}"/>
              </a:ext>
            </a:extLst>
          </p:cNvPr>
          <p:cNvSpPr>
            <a:spLocks noGrp="1"/>
          </p:cNvSpPr>
          <p:nvPr>
            <p:ph type="ctrTitle"/>
          </p:nvPr>
        </p:nvSpPr>
        <p:spPr/>
        <p:txBody>
          <a:bodyPr/>
          <a:lstStyle/>
          <a:p>
            <a:r>
              <a:rPr lang="en-US" dirty="0"/>
              <a:t>Data Model</a:t>
            </a:r>
          </a:p>
        </p:txBody>
      </p:sp>
      <p:sp>
        <p:nvSpPr>
          <p:cNvPr id="3" name="Subtitle 2">
            <a:extLst>
              <a:ext uri="{FF2B5EF4-FFF2-40B4-BE49-F238E27FC236}">
                <a16:creationId xmlns:a16="http://schemas.microsoft.com/office/drawing/2014/main" id="{DED72AA5-9172-72C5-2ABD-47D4EBF0D4D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02196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1D6A58-41DD-A720-D951-35E821726458}"/>
              </a:ext>
            </a:extLst>
          </p:cNvPr>
          <p:cNvSpPr txBox="1"/>
          <p:nvPr/>
        </p:nvSpPr>
        <p:spPr>
          <a:xfrm>
            <a:off x="1597981" y="630315"/>
            <a:ext cx="7543799" cy="2031325"/>
          </a:xfrm>
          <a:prstGeom prst="rect">
            <a:avLst/>
          </a:prstGeom>
          <a:noFill/>
        </p:spPr>
        <p:txBody>
          <a:bodyPr wrap="square">
            <a:spAutoFit/>
          </a:bodyPr>
          <a:lstStyle/>
          <a:p>
            <a:r>
              <a:rPr lang="en-US" dirty="0"/>
              <a:t>We have done some exploratory data analysis and data preprocessing steps like handling missing values, encoding categorical variables, and scaling numerical features. </a:t>
            </a:r>
          </a:p>
          <a:p>
            <a:endParaRPr lang="en-US" dirty="0"/>
          </a:p>
          <a:p>
            <a:r>
              <a:rPr lang="en-US" dirty="0"/>
              <a:t>Now to build and compare machine learning models for predicting house prices, we will split the dataset into training and testing sets, and then try out a couple of regression models. </a:t>
            </a:r>
          </a:p>
        </p:txBody>
      </p:sp>
    </p:spTree>
    <p:extLst>
      <p:ext uri="{BB962C8B-B14F-4D97-AF65-F5344CB8AC3E}">
        <p14:creationId xmlns:p14="http://schemas.microsoft.com/office/powerpoint/2010/main" val="1536726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DC1E91B-1670-4B9D-49BC-04671B88561F}"/>
              </a:ext>
            </a:extLst>
          </p:cNvPr>
          <p:cNvSpPr txBox="1"/>
          <p:nvPr/>
        </p:nvSpPr>
        <p:spPr>
          <a:xfrm>
            <a:off x="838200" y="1904281"/>
            <a:ext cx="4152774" cy="422480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H</a:t>
            </a:r>
            <a:r>
              <a:rPr lang="en-US" sz="2000" b="0" i="0" dirty="0">
                <a:effectLst/>
              </a:rPr>
              <a:t>istogram of the </a:t>
            </a:r>
            <a:r>
              <a:rPr lang="en-US" sz="2000" b="0" i="0" dirty="0" err="1">
                <a:effectLst/>
              </a:rPr>
              <a:t>SalePrice</a:t>
            </a:r>
            <a:r>
              <a:rPr lang="en-US" sz="2000" b="0" i="0" dirty="0">
                <a:effectLst/>
              </a:rPr>
              <a:t> variable, with the x-axis showing the range of prices and the y-axis showing the frequency of each price.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I</a:t>
            </a:r>
            <a:r>
              <a:rPr lang="en-US" sz="2000" b="0" i="0" dirty="0">
                <a:effectLst/>
              </a:rPr>
              <a:t>t appears that the distribution of prices is right-skewed, meaning there are more homes with lower prices and fewer homes with higher prices</a:t>
            </a:r>
            <a:endParaRPr lang="en-US" sz="2000" dirty="0"/>
          </a:p>
        </p:txBody>
      </p:sp>
      <p:pic>
        <p:nvPicPr>
          <p:cNvPr id="5" name="Picture 4">
            <a:extLst>
              <a:ext uri="{FF2B5EF4-FFF2-40B4-BE49-F238E27FC236}">
                <a16:creationId xmlns:a16="http://schemas.microsoft.com/office/drawing/2014/main" id="{3120E767-7E69-B668-D781-1AF164C73A89}"/>
              </a:ext>
            </a:extLst>
          </p:cNvPr>
          <p:cNvPicPr>
            <a:picLocks noChangeAspect="1"/>
          </p:cNvPicPr>
          <p:nvPr/>
        </p:nvPicPr>
        <p:blipFill rotWithShape="1">
          <a:blip r:embed="rId2"/>
          <a:srcRect r="1784" b="3"/>
          <a:stretch/>
        </p:blipFill>
        <p:spPr>
          <a:xfrm>
            <a:off x="5183500" y="1904282"/>
            <a:ext cx="6170299" cy="4224808"/>
          </a:xfrm>
          <a:prstGeom prst="rect">
            <a:avLst/>
          </a:prstGeom>
        </p:spPr>
      </p:pic>
      <p:sp>
        <p:nvSpPr>
          <p:cNvPr id="6" name="TextBox 5">
            <a:extLst>
              <a:ext uri="{FF2B5EF4-FFF2-40B4-BE49-F238E27FC236}">
                <a16:creationId xmlns:a16="http://schemas.microsoft.com/office/drawing/2014/main" id="{E671289F-FDBE-6060-574A-9942166E82A7}"/>
              </a:ext>
            </a:extLst>
          </p:cNvPr>
          <p:cNvSpPr txBox="1"/>
          <p:nvPr/>
        </p:nvSpPr>
        <p:spPr>
          <a:xfrm>
            <a:off x="4002904" y="862244"/>
            <a:ext cx="3687356" cy="461665"/>
          </a:xfrm>
          <a:prstGeom prst="rect">
            <a:avLst/>
          </a:prstGeom>
          <a:noFill/>
        </p:spPr>
        <p:txBody>
          <a:bodyPr wrap="none" rtlCol="0">
            <a:spAutoFit/>
          </a:bodyPr>
          <a:lstStyle/>
          <a:p>
            <a:r>
              <a:rPr lang="en-US" sz="2400" b="1" dirty="0"/>
              <a:t>Target Variable Distribution</a:t>
            </a:r>
          </a:p>
        </p:txBody>
      </p:sp>
    </p:spTree>
    <p:extLst>
      <p:ext uri="{BB962C8B-B14F-4D97-AF65-F5344CB8AC3E}">
        <p14:creationId xmlns:p14="http://schemas.microsoft.com/office/powerpoint/2010/main" val="2867378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B81193-2E4A-F5A8-3673-AC46D69579E9}"/>
              </a:ext>
            </a:extLst>
          </p:cNvPr>
          <p:cNvSpPr txBox="1"/>
          <p:nvPr/>
        </p:nvSpPr>
        <p:spPr>
          <a:xfrm>
            <a:off x="337352" y="584705"/>
            <a:ext cx="10537795" cy="4524315"/>
          </a:xfrm>
          <a:prstGeom prst="rect">
            <a:avLst/>
          </a:prstGeom>
          <a:noFill/>
        </p:spPr>
        <p:txBody>
          <a:bodyPr wrap="square">
            <a:spAutoFit/>
          </a:bodyPr>
          <a:lstStyle/>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 dataset is loaded. </a:t>
            </a:r>
          </a:p>
          <a:p>
            <a:endParaRPr lang="en-US" sz="1200" dirty="0"/>
          </a:p>
          <a:p>
            <a:pPr marL="285750" indent="-285750">
              <a:buFont typeface="Arial" panose="020B0604020202020204" pitchFamily="34" charset="0"/>
              <a:buChar char="•"/>
            </a:pPr>
            <a:r>
              <a:rPr lang="en-US" sz="1200" dirty="0"/>
              <a:t>The missing values in the dataset are then imputed using the mean value of each column with </a:t>
            </a:r>
            <a:r>
              <a:rPr lang="en-US" sz="1200" dirty="0" err="1"/>
              <a:t>home_data.fillna</a:t>
            </a:r>
            <a:r>
              <a:rPr lang="en-US" sz="1200" dirty="0"/>
              <a:t>(</a:t>
            </a:r>
            <a:r>
              <a:rPr lang="en-US" sz="1200" dirty="0" err="1"/>
              <a:t>home_data.mean</a:t>
            </a:r>
            <a:r>
              <a:rPr lang="en-US" sz="1200" dirty="0"/>
              <a:t>(), </a:t>
            </a:r>
            <a:r>
              <a:rPr lang="en-US" sz="1200" dirty="0" err="1"/>
              <a:t>inplace</a:t>
            </a:r>
            <a:r>
              <a:rPr lang="en-US" sz="1200" dirty="0"/>
              <a:t>=True).</a:t>
            </a:r>
          </a:p>
          <a:p>
            <a:endParaRPr lang="en-US" sz="1200" dirty="0"/>
          </a:p>
          <a:p>
            <a:pPr marL="285750" indent="-285750">
              <a:buFont typeface="Arial" panose="020B0604020202020204" pitchFamily="34" charset="0"/>
              <a:buChar char="•"/>
            </a:pPr>
            <a:r>
              <a:rPr lang="en-US" sz="1200" dirty="0"/>
              <a:t>Then a new feature for total square footage is created by adding up the values of </a:t>
            </a:r>
            <a:r>
              <a:rPr lang="en-US" sz="1200" dirty="0" err="1"/>
              <a:t>TotalBsmtSF</a:t>
            </a:r>
            <a:r>
              <a:rPr lang="en-US" sz="1200" dirty="0"/>
              <a:t>, 1stFlrSF, and 2ndFlrSF and assign it to a new column called </a:t>
            </a:r>
            <a:r>
              <a:rPr lang="en-US" sz="1200" dirty="0" err="1"/>
              <a:t>TotalSF</a:t>
            </a:r>
            <a:r>
              <a:rPr lang="en-US" sz="1200" dirty="0"/>
              <a:t>.</a:t>
            </a:r>
          </a:p>
          <a:p>
            <a:endParaRPr lang="en-US" sz="1200" dirty="0"/>
          </a:p>
          <a:p>
            <a:pPr marL="285750" indent="-285750">
              <a:buFont typeface="Arial" panose="020B0604020202020204" pitchFamily="34" charset="0"/>
              <a:buChar char="•"/>
            </a:pPr>
            <a:r>
              <a:rPr lang="en-US" sz="1200" dirty="0"/>
              <a:t>The categorical variables are one-hot encoded using </a:t>
            </a:r>
            <a:r>
              <a:rPr lang="en-US" sz="1200" dirty="0" err="1"/>
              <a:t>pd.get_dummies</a:t>
            </a:r>
            <a:r>
              <a:rPr lang="en-US" sz="1200" dirty="0"/>
              <a:t>(), which creates binary columns for each categorical variable.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 data is then split into features and target variable with X = </a:t>
            </a:r>
            <a:r>
              <a:rPr lang="en-US" sz="1200" dirty="0" err="1"/>
              <a:t>home_data.drop</a:t>
            </a:r>
            <a:r>
              <a:rPr lang="en-US" sz="1200" dirty="0"/>
              <a:t>('</a:t>
            </a:r>
            <a:r>
              <a:rPr lang="en-US" sz="1200" dirty="0" err="1"/>
              <a:t>SalePrice</a:t>
            </a:r>
            <a:r>
              <a:rPr lang="en-US" sz="1200" dirty="0"/>
              <a:t>', axis=1) and y = </a:t>
            </a:r>
            <a:r>
              <a:rPr lang="en-US" sz="1200" dirty="0" err="1"/>
              <a:t>home_data</a:t>
            </a:r>
            <a:r>
              <a:rPr lang="en-US" sz="1200" dirty="0"/>
              <a:t>['</a:t>
            </a:r>
            <a:r>
              <a:rPr lang="en-US" sz="1200" dirty="0" err="1"/>
              <a:t>SalePrice</a:t>
            </a:r>
            <a:r>
              <a:rPr lang="en-US" sz="1200" dirty="0"/>
              <a:t>’].</a:t>
            </a:r>
          </a:p>
          <a:p>
            <a:endParaRPr lang="en-US" sz="1200" dirty="0"/>
          </a:p>
          <a:p>
            <a:pPr marL="285750" indent="-285750">
              <a:buFont typeface="Arial" panose="020B0604020202020204" pitchFamily="34" charset="0"/>
              <a:buChar char="•"/>
            </a:pPr>
            <a:r>
              <a:rPr lang="en-US" sz="1200" dirty="0"/>
              <a:t>A </a:t>
            </a:r>
            <a:r>
              <a:rPr lang="en-US" sz="1200" dirty="0" err="1"/>
              <a:t>MinMaxScaler</a:t>
            </a:r>
            <a:r>
              <a:rPr lang="en-US" sz="1200" dirty="0"/>
              <a:t>() object is created and fitted to the features. The features are then transformed using </a:t>
            </a:r>
            <a:r>
              <a:rPr lang="en-US" sz="1200" dirty="0" err="1"/>
              <a:t>scaler.fit_transform</a:t>
            </a:r>
            <a:r>
              <a:rPr lang="en-US" sz="1200" dirty="0"/>
              <a:t>(X).</a:t>
            </a:r>
          </a:p>
          <a:p>
            <a:endParaRPr lang="en-US" sz="1200" dirty="0"/>
          </a:p>
          <a:p>
            <a:pPr marL="285750" indent="-285750">
              <a:buFont typeface="Arial" panose="020B0604020202020204" pitchFamily="34" charset="0"/>
              <a:buChar char="•"/>
            </a:pPr>
            <a:r>
              <a:rPr lang="en-US" sz="1200" dirty="0"/>
              <a:t>The data is then split into train and test sets using </a:t>
            </a:r>
            <a:r>
              <a:rPr lang="en-US" sz="1200" dirty="0" err="1"/>
              <a:t>train_test_split</a:t>
            </a:r>
            <a:r>
              <a:rPr lang="en-US" sz="1200" dirty="0"/>
              <a:t>(), with 70% of the data used for training and 30% for testing.</a:t>
            </a:r>
          </a:p>
          <a:p>
            <a:endParaRPr lang="en-US" sz="1200" dirty="0"/>
          </a:p>
          <a:p>
            <a:pPr marL="285750" indent="-285750">
              <a:buFont typeface="Arial" panose="020B0604020202020204" pitchFamily="34" charset="0"/>
              <a:buChar char="•"/>
            </a:pPr>
            <a:r>
              <a:rPr lang="en-US" sz="1200" dirty="0"/>
              <a:t>Three machine learning models are then trained: a linear regression model, a random forest regressor model, and an </a:t>
            </a:r>
            <a:r>
              <a:rPr lang="en-US" sz="1200" dirty="0" err="1"/>
              <a:t>XGBoost</a:t>
            </a:r>
            <a:r>
              <a:rPr lang="en-US" sz="1200" dirty="0"/>
              <a:t> model. The </a:t>
            </a:r>
            <a:r>
              <a:rPr lang="en-US" sz="1200" dirty="0" err="1"/>
              <a:t>LinearRegression</a:t>
            </a:r>
            <a:r>
              <a:rPr lang="en-US" sz="1200" dirty="0"/>
              <a:t>(), </a:t>
            </a:r>
            <a:r>
              <a:rPr lang="en-US" sz="1200" dirty="0" err="1"/>
              <a:t>RandomForestRegressor</a:t>
            </a:r>
            <a:r>
              <a:rPr lang="en-US" sz="1200" dirty="0"/>
              <a:t>(), and </a:t>
            </a:r>
            <a:r>
              <a:rPr lang="en-US" sz="1200" dirty="0" err="1"/>
              <a:t>xgb.XGBRegressor</a:t>
            </a:r>
            <a:r>
              <a:rPr lang="en-US" sz="1200" dirty="0"/>
              <a:t>() functions from Scikit-learn and </a:t>
            </a:r>
            <a:r>
              <a:rPr lang="en-US" sz="1200" dirty="0" err="1"/>
              <a:t>XGBoost</a:t>
            </a:r>
            <a:r>
              <a:rPr lang="en-US" sz="1200" dirty="0"/>
              <a:t> libraries are used, respectively. The models are trained on the training data using their fit() methods.</a:t>
            </a:r>
          </a:p>
          <a:p>
            <a:endParaRPr lang="en-US" sz="1200" dirty="0"/>
          </a:p>
          <a:p>
            <a:pPr marL="285750" indent="-285750">
              <a:buFont typeface="Arial" panose="020B0604020202020204" pitchFamily="34" charset="0"/>
              <a:buChar char="•"/>
            </a:pPr>
            <a:r>
              <a:rPr lang="en-US" sz="1200" dirty="0"/>
              <a:t>The models are then evaluated on both the training and testing data using the score() method, which returns the R-squared coefficient. The R-squared score measures how well the model fits the data, with values ranging from 0 to 1, where higher values indicate a better fit.</a:t>
            </a:r>
          </a:p>
          <a:p>
            <a:endParaRPr lang="en-US" sz="1200" dirty="0"/>
          </a:p>
          <a:p>
            <a:pPr marL="285750" indent="-285750">
              <a:buFont typeface="Arial" panose="020B0604020202020204" pitchFamily="34" charset="0"/>
              <a:buChar char="•"/>
            </a:pPr>
            <a:r>
              <a:rPr lang="en-US" sz="1200" dirty="0"/>
              <a:t>Finally ,based on The R-squared scores of the models the output shows that the linear regression model is overfitting the data, as the R-squared score for the testing data is negative. The random forest and </a:t>
            </a:r>
            <a:r>
              <a:rPr lang="en-US" sz="1200" dirty="0" err="1"/>
              <a:t>XGBoost</a:t>
            </a:r>
            <a:r>
              <a:rPr lang="en-US" sz="1200" dirty="0"/>
              <a:t> models are performing well, with R-squared scores of 0.90 and 0.99, respectively.</a:t>
            </a:r>
          </a:p>
        </p:txBody>
      </p:sp>
      <p:sp>
        <p:nvSpPr>
          <p:cNvPr id="4" name="TextBox 3">
            <a:extLst>
              <a:ext uri="{FF2B5EF4-FFF2-40B4-BE49-F238E27FC236}">
                <a16:creationId xmlns:a16="http://schemas.microsoft.com/office/drawing/2014/main" id="{F79B6766-1D99-C2C7-0384-F5BD80A7BA0D}"/>
              </a:ext>
            </a:extLst>
          </p:cNvPr>
          <p:cNvSpPr txBox="1"/>
          <p:nvPr/>
        </p:nvSpPr>
        <p:spPr>
          <a:xfrm>
            <a:off x="497150" y="148541"/>
            <a:ext cx="2299316" cy="646331"/>
          </a:xfrm>
          <a:prstGeom prst="rect">
            <a:avLst/>
          </a:prstGeom>
          <a:noFill/>
        </p:spPr>
        <p:txBody>
          <a:bodyPr wrap="square" rtlCol="0">
            <a:spAutoFit/>
          </a:bodyPr>
          <a:lstStyle/>
          <a:p>
            <a:r>
              <a:rPr lang="en-US" b="1" dirty="0"/>
              <a:t>Summary</a:t>
            </a:r>
          </a:p>
          <a:p>
            <a:endParaRPr lang="en-US" b="1" dirty="0"/>
          </a:p>
        </p:txBody>
      </p:sp>
    </p:spTree>
    <p:extLst>
      <p:ext uri="{BB962C8B-B14F-4D97-AF65-F5344CB8AC3E}">
        <p14:creationId xmlns:p14="http://schemas.microsoft.com/office/powerpoint/2010/main" val="1573909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A4EF91-62B7-378C-44C9-347A3AB30C5D}"/>
              </a:ext>
            </a:extLst>
          </p:cNvPr>
          <p:cNvSpPr txBox="1"/>
          <p:nvPr/>
        </p:nvSpPr>
        <p:spPr>
          <a:xfrm>
            <a:off x="248575" y="2355425"/>
            <a:ext cx="4266193" cy="162757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b="1" dirty="0"/>
          </a:p>
          <a:p>
            <a:pPr>
              <a:lnSpc>
                <a:spcPct val="90000"/>
              </a:lnSpc>
              <a:spcAft>
                <a:spcPts val="600"/>
              </a:spcAft>
            </a:pPr>
            <a:r>
              <a:rPr lang="en-US" sz="2000" b="1" dirty="0">
                <a:effectLst/>
              </a:rPr>
              <a:t> </a:t>
            </a:r>
            <a:endParaRPr lang="en-US" sz="2000" b="1" dirty="0"/>
          </a:p>
        </p:txBody>
      </p:sp>
      <p:sp>
        <p:nvSpPr>
          <p:cNvPr id="1031" name="Rectangle 103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35C81E45-C31F-C340-F418-781EFE345F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20739" y="807593"/>
            <a:ext cx="5789576" cy="5239568"/>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59C848B-CFF0-0BC2-6C00-023EB8001A03}"/>
              </a:ext>
            </a:extLst>
          </p:cNvPr>
          <p:cNvSpPr txBox="1"/>
          <p:nvPr/>
        </p:nvSpPr>
        <p:spPr>
          <a:xfrm flipH="1">
            <a:off x="248575" y="1393794"/>
            <a:ext cx="3993009" cy="5262979"/>
          </a:xfrm>
          <a:prstGeom prst="rect">
            <a:avLst/>
          </a:prstGeom>
          <a:noFill/>
        </p:spPr>
        <p:txBody>
          <a:bodyPr wrap="square">
            <a:spAutoFit/>
          </a:bodyPr>
          <a:lstStyle/>
          <a:p>
            <a:pPr marL="285750" indent="-285750">
              <a:buFont typeface="Arial" panose="020B0604020202020204" pitchFamily="34" charset="0"/>
              <a:buChar char="•"/>
            </a:pPr>
            <a:r>
              <a:rPr lang="en-US" sz="2000" dirty="0">
                <a:solidFill>
                  <a:srgbClr val="374151"/>
                </a:solidFill>
              </a:rPr>
              <a:t>H</a:t>
            </a:r>
            <a:r>
              <a:rPr lang="en-US" sz="2000" b="0" i="0" dirty="0">
                <a:solidFill>
                  <a:srgbClr val="374151"/>
                </a:solidFill>
                <a:effectLst/>
              </a:rPr>
              <a:t>eatmap of the correlations between the </a:t>
            </a:r>
            <a:r>
              <a:rPr lang="en-US" sz="2000" b="0" i="0" dirty="0" err="1">
                <a:solidFill>
                  <a:srgbClr val="374151"/>
                </a:solidFill>
                <a:effectLst/>
              </a:rPr>
              <a:t>SalePrice</a:t>
            </a:r>
            <a:r>
              <a:rPr lang="en-US" sz="2000" b="0" i="0" dirty="0">
                <a:solidFill>
                  <a:srgbClr val="374151"/>
                </a:solidFill>
                <a:effectLst/>
              </a:rPr>
              <a:t> and the other features in the dataset.</a:t>
            </a:r>
          </a:p>
          <a:p>
            <a:pPr marL="285750" indent="-285750">
              <a:buFont typeface="Arial" panose="020B0604020202020204" pitchFamily="34" charset="0"/>
              <a:buChar char="•"/>
            </a:pPr>
            <a:endParaRPr lang="en-US" dirty="0">
              <a:solidFill>
                <a:srgbClr val="374151"/>
              </a:solidFill>
              <a:latin typeface="Söhne"/>
            </a:endParaRPr>
          </a:p>
          <a:p>
            <a:pPr marL="285750" indent="-285750" algn="l">
              <a:buFont typeface="Arial" panose="020B0604020202020204" pitchFamily="34" charset="0"/>
              <a:buChar char="•"/>
            </a:pPr>
            <a:r>
              <a:rPr lang="en-US" sz="2000" dirty="0">
                <a:solidFill>
                  <a:srgbClr val="374151"/>
                </a:solidFill>
              </a:rPr>
              <a:t>T</a:t>
            </a:r>
            <a:r>
              <a:rPr lang="en-US" sz="2000" b="0" i="0" dirty="0">
                <a:solidFill>
                  <a:srgbClr val="374151"/>
                </a:solidFill>
                <a:effectLst/>
              </a:rPr>
              <a:t>he most important features that are strongly correlated with the target variable (</a:t>
            </a:r>
            <a:r>
              <a:rPr lang="en-US" sz="2000" b="0" i="0" dirty="0" err="1">
                <a:solidFill>
                  <a:srgbClr val="374151"/>
                </a:solidFill>
                <a:effectLst/>
              </a:rPr>
              <a:t>SalePrice</a:t>
            </a:r>
            <a:r>
              <a:rPr lang="en-US" sz="2000" b="0" i="0" dirty="0">
                <a:solidFill>
                  <a:srgbClr val="374151"/>
                </a:solidFill>
                <a:effectLst/>
              </a:rPr>
              <a:t>) are:</a:t>
            </a:r>
          </a:p>
          <a:p>
            <a:pPr algn="l"/>
            <a:r>
              <a:rPr lang="en-US" sz="1400" b="0" i="0" dirty="0">
                <a:solidFill>
                  <a:srgbClr val="374151"/>
                </a:solidFill>
                <a:effectLst/>
              </a:rPr>
              <a:t>        </a:t>
            </a:r>
            <a:r>
              <a:rPr lang="en-US" sz="1400" b="1" i="0" dirty="0" err="1">
                <a:solidFill>
                  <a:schemeClr val="accent6">
                    <a:lumMod val="75000"/>
                  </a:schemeClr>
                </a:solidFill>
                <a:effectLst/>
              </a:rPr>
              <a:t>OverallQual</a:t>
            </a:r>
            <a:endParaRPr lang="en-US" sz="1400" b="1" i="0" dirty="0">
              <a:solidFill>
                <a:schemeClr val="accent6">
                  <a:lumMod val="75000"/>
                </a:schemeClr>
              </a:solidFill>
              <a:effectLst/>
            </a:endParaRPr>
          </a:p>
          <a:p>
            <a:pPr algn="l"/>
            <a:r>
              <a:rPr lang="en-US" sz="1400" b="1" i="0" dirty="0">
                <a:solidFill>
                  <a:schemeClr val="accent6">
                    <a:lumMod val="75000"/>
                  </a:schemeClr>
                </a:solidFill>
                <a:effectLst/>
              </a:rPr>
              <a:t>        </a:t>
            </a:r>
            <a:r>
              <a:rPr lang="en-US" sz="1400" b="1" i="0" dirty="0" err="1">
                <a:solidFill>
                  <a:schemeClr val="accent6">
                    <a:lumMod val="75000"/>
                  </a:schemeClr>
                </a:solidFill>
                <a:effectLst/>
              </a:rPr>
              <a:t>GrLivArea</a:t>
            </a:r>
            <a:endParaRPr lang="en-US" sz="1400" b="1" i="0" dirty="0">
              <a:solidFill>
                <a:schemeClr val="accent6">
                  <a:lumMod val="75000"/>
                </a:schemeClr>
              </a:solidFill>
              <a:effectLst/>
            </a:endParaRPr>
          </a:p>
          <a:p>
            <a:pPr algn="l"/>
            <a:r>
              <a:rPr lang="en-US" sz="1400" b="1" i="0" dirty="0">
                <a:solidFill>
                  <a:schemeClr val="accent6">
                    <a:lumMod val="75000"/>
                  </a:schemeClr>
                </a:solidFill>
                <a:effectLst/>
              </a:rPr>
              <a:t>        </a:t>
            </a:r>
            <a:r>
              <a:rPr lang="en-US" sz="1400" b="1" i="0" dirty="0" err="1">
                <a:solidFill>
                  <a:schemeClr val="accent6">
                    <a:lumMod val="75000"/>
                  </a:schemeClr>
                </a:solidFill>
                <a:effectLst/>
              </a:rPr>
              <a:t>GarageCars</a:t>
            </a:r>
            <a:endParaRPr lang="en-US" sz="1400" b="1" i="0" dirty="0">
              <a:solidFill>
                <a:schemeClr val="accent6">
                  <a:lumMod val="75000"/>
                </a:schemeClr>
              </a:solidFill>
              <a:effectLst/>
            </a:endParaRPr>
          </a:p>
          <a:p>
            <a:pPr algn="l"/>
            <a:r>
              <a:rPr lang="en-US" sz="1400" b="1" i="0" dirty="0">
                <a:solidFill>
                  <a:schemeClr val="accent6">
                    <a:lumMod val="75000"/>
                  </a:schemeClr>
                </a:solidFill>
                <a:effectLst/>
              </a:rPr>
              <a:t>        </a:t>
            </a:r>
            <a:r>
              <a:rPr lang="en-US" sz="1400" b="1" i="0" dirty="0" err="1">
                <a:solidFill>
                  <a:schemeClr val="accent6">
                    <a:lumMod val="75000"/>
                  </a:schemeClr>
                </a:solidFill>
                <a:effectLst/>
              </a:rPr>
              <a:t>GarageArea</a:t>
            </a:r>
            <a:endParaRPr lang="en-US" sz="1400" b="1" i="0" dirty="0">
              <a:solidFill>
                <a:schemeClr val="accent6">
                  <a:lumMod val="75000"/>
                </a:schemeClr>
              </a:solidFill>
              <a:effectLst/>
            </a:endParaRPr>
          </a:p>
          <a:p>
            <a:pPr algn="l"/>
            <a:r>
              <a:rPr lang="en-US" sz="1400" b="1" i="0" dirty="0">
                <a:solidFill>
                  <a:schemeClr val="accent6">
                    <a:lumMod val="75000"/>
                  </a:schemeClr>
                </a:solidFill>
                <a:effectLst/>
              </a:rPr>
              <a:t>        </a:t>
            </a:r>
            <a:r>
              <a:rPr lang="en-US" sz="1400" b="1" i="0" dirty="0" err="1">
                <a:solidFill>
                  <a:schemeClr val="accent6">
                    <a:lumMod val="75000"/>
                  </a:schemeClr>
                </a:solidFill>
                <a:effectLst/>
              </a:rPr>
              <a:t>TotalBsmtSF</a:t>
            </a:r>
            <a:endParaRPr lang="en-US" sz="1400" b="1" i="0" dirty="0">
              <a:solidFill>
                <a:schemeClr val="accent6">
                  <a:lumMod val="75000"/>
                </a:schemeClr>
              </a:solidFill>
              <a:effectLst/>
            </a:endParaRPr>
          </a:p>
          <a:p>
            <a:pPr algn="l"/>
            <a:r>
              <a:rPr lang="en-US" sz="1400" b="1" i="0" dirty="0">
                <a:solidFill>
                  <a:schemeClr val="accent6">
                    <a:lumMod val="75000"/>
                  </a:schemeClr>
                </a:solidFill>
                <a:effectLst/>
              </a:rPr>
              <a:t>        1stFlrSF</a:t>
            </a:r>
          </a:p>
          <a:p>
            <a:pPr algn="l"/>
            <a:endParaRPr lang="en-US" sz="1400" b="1" i="0" dirty="0">
              <a:solidFill>
                <a:schemeClr val="accent6">
                  <a:lumMod val="75000"/>
                </a:schemeClr>
              </a:solidFill>
              <a:effectLst/>
            </a:endParaRPr>
          </a:p>
          <a:p>
            <a:pPr marL="285750" indent="-285750">
              <a:buFont typeface="Arial" panose="020B0604020202020204" pitchFamily="34" charset="0"/>
              <a:buChar char="•"/>
            </a:pPr>
            <a:r>
              <a:rPr lang="en-US" sz="2000" b="0" i="0" dirty="0">
                <a:solidFill>
                  <a:srgbClr val="374151"/>
                </a:solidFill>
                <a:effectLst/>
              </a:rPr>
              <a:t>These features have positive correlations with </a:t>
            </a:r>
            <a:r>
              <a:rPr lang="en-US" sz="2000" b="0" i="0" dirty="0" err="1">
                <a:solidFill>
                  <a:srgbClr val="374151"/>
                </a:solidFill>
                <a:effectLst/>
              </a:rPr>
              <a:t>SalePrice</a:t>
            </a:r>
            <a:r>
              <a:rPr lang="en-US" sz="2000" b="0" i="0" dirty="0">
                <a:solidFill>
                  <a:srgbClr val="374151"/>
                </a:solidFill>
                <a:effectLst/>
              </a:rPr>
              <a:t>, indicating that as these features increase, the sale price of the house is likely to increase as well.</a:t>
            </a:r>
            <a:endParaRPr lang="en-US" sz="2000" dirty="0"/>
          </a:p>
        </p:txBody>
      </p:sp>
      <p:sp>
        <p:nvSpPr>
          <p:cNvPr id="7" name="TextBox 6">
            <a:extLst>
              <a:ext uri="{FF2B5EF4-FFF2-40B4-BE49-F238E27FC236}">
                <a16:creationId xmlns:a16="http://schemas.microsoft.com/office/drawing/2014/main" id="{DEC82A04-1CC3-7572-4A49-CBF7FB2180CC}"/>
              </a:ext>
            </a:extLst>
          </p:cNvPr>
          <p:cNvSpPr txBox="1"/>
          <p:nvPr/>
        </p:nvSpPr>
        <p:spPr>
          <a:xfrm>
            <a:off x="1509204" y="319596"/>
            <a:ext cx="2541465" cy="738664"/>
          </a:xfrm>
          <a:prstGeom prst="rect">
            <a:avLst/>
          </a:prstGeom>
          <a:noFill/>
        </p:spPr>
        <p:txBody>
          <a:bodyPr wrap="none" rtlCol="0">
            <a:spAutoFit/>
          </a:bodyPr>
          <a:lstStyle/>
          <a:p>
            <a:r>
              <a:rPr lang="en-US" sz="2400" b="1" dirty="0">
                <a:effectLst/>
              </a:rPr>
              <a:t>Correlation Matrix</a:t>
            </a:r>
          </a:p>
          <a:p>
            <a:endParaRPr lang="en-US" dirty="0"/>
          </a:p>
        </p:txBody>
      </p:sp>
    </p:spTree>
    <p:extLst>
      <p:ext uri="{BB962C8B-B14F-4D97-AF65-F5344CB8AC3E}">
        <p14:creationId xmlns:p14="http://schemas.microsoft.com/office/powerpoint/2010/main" val="1796068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8C2786-7F4F-4ADE-E298-E06B47136754}"/>
              </a:ext>
            </a:extLst>
          </p:cNvPr>
          <p:cNvSpPr txBox="1"/>
          <p:nvPr/>
        </p:nvSpPr>
        <p:spPr>
          <a:xfrm>
            <a:off x="4385570" y="310719"/>
            <a:ext cx="1494692" cy="461665"/>
          </a:xfrm>
          <a:prstGeom prst="rect">
            <a:avLst/>
          </a:prstGeom>
          <a:noFill/>
        </p:spPr>
        <p:txBody>
          <a:bodyPr wrap="square" rtlCol="0">
            <a:spAutoFit/>
          </a:bodyPr>
          <a:lstStyle/>
          <a:p>
            <a:r>
              <a:rPr lang="en-US" sz="2400" b="1" dirty="0"/>
              <a:t>Box Plots</a:t>
            </a:r>
          </a:p>
        </p:txBody>
      </p:sp>
      <p:sp>
        <p:nvSpPr>
          <p:cNvPr id="5" name="TextBox 4">
            <a:extLst>
              <a:ext uri="{FF2B5EF4-FFF2-40B4-BE49-F238E27FC236}">
                <a16:creationId xmlns:a16="http://schemas.microsoft.com/office/drawing/2014/main" id="{AAB4746C-C8B1-87BC-F8A3-0A27D068C7BF}"/>
              </a:ext>
            </a:extLst>
          </p:cNvPr>
          <p:cNvSpPr txBox="1"/>
          <p:nvPr/>
        </p:nvSpPr>
        <p:spPr>
          <a:xfrm>
            <a:off x="192930" y="1611663"/>
            <a:ext cx="3240349" cy="5293757"/>
          </a:xfrm>
          <a:prstGeom prst="rect">
            <a:avLst/>
          </a:prstGeom>
          <a:noFill/>
        </p:spPr>
        <p:txBody>
          <a:bodyPr wrap="square" rtlCol="0">
            <a:spAutoFit/>
          </a:bodyPr>
          <a:lstStyle/>
          <a:p>
            <a:pPr marL="285750" indent="-285750">
              <a:buFont typeface="Arial" panose="020B0604020202020204" pitchFamily="34" charset="0"/>
              <a:buChar char="•"/>
            </a:pPr>
            <a:r>
              <a:rPr lang="en-US" sz="2000" dirty="0">
                <a:ea typeface="Calibri" panose="020F0502020204030204" pitchFamily="34" charset="0"/>
              </a:rPr>
              <a:t>B</a:t>
            </a:r>
            <a:r>
              <a:rPr lang="en-US" sz="2000" dirty="0">
                <a:effectLst/>
                <a:ea typeface="Calibri" panose="020F0502020204030204" pitchFamily="34" charset="0"/>
              </a:rPr>
              <a:t>ox plots to visualize the distribution of the </a:t>
            </a:r>
            <a:r>
              <a:rPr lang="en-US" sz="2000" dirty="0" err="1">
                <a:effectLst/>
                <a:ea typeface="Calibri" panose="020F0502020204030204" pitchFamily="34" charset="0"/>
              </a:rPr>
              <a:t>SalePrice</a:t>
            </a:r>
            <a:r>
              <a:rPr lang="en-US" sz="2000" dirty="0">
                <a:effectLst/>
                <a:ea typeface="Calibri" panose="020F0502020204030204" pitchFamily="34" charset="0"/>
              </a:rPr>
              <a:t> for each category or group in categorical features</a:t>
            </a:r>
          </a:p>
          <a:p>
            <a:pPr marL="285750" indent="-285750">
              <a:buFont typeface="Arial" panose="020B0604020202020204" pitchFamily="34" charset="0"/>
              <a:buChar char="•"/>
            </a:pPr>
            <a:endParaRPr lang="en-US" sz="2000" dirty="0">
              <a:effectLst/>
            </a:endParaRPr>
          </a:p>
          <a:p>
            <a:pPr marL="285750" indent="-285750">
              <a:buFont typeface="Arial" panose="020B0604020202020204" pitchFamily="34" charset="0"/>
              <a:buChar char="•"/>
            </a:pPr>
            <a:r>
              <a:rPr lang="en-US" sz="2000" dirty="0">
                <a:effectLst/>
              </a:rPr>
              <a:t>The median price of homes with a </a:t>
            </a:r>
            <a:r>
              <a:rPr lang="en-US" sz="2000" dirty="0" err="1">
                <a:effectLst/>
              </a:rPr>
              <a:t>CentralAir</a:t>
            </a:r>
            <a:r>
              <a:rPr lang="en-US" sz="2000" dirty="0">
                <a:effectLst/>
              </a:rPr>
              <a:t> conditioning system is higher than that of homes without it.</a:t>
            </a:r>
          </a:p>
          <a:p>
            <a:endParaRPr lang="en-US" sz="2000" dirty="0">
              <a:effectLst/>
            </a:endParaRPr>
          </a:p>
          <a:p>
            <a:pPr marL="285750" indent="-285750">
              <a:buFont typeface="Arial" panose="020B0604020202020204" pitchFamily="34" charset="0"/>
              <a:buChar char="•"/>
            </a:pPr>
            <a:r>
              <a:rPr lang="en-US" sz="2000" dirty="0">
                <a:effectLst/>
              </a:rPr>
              <a:t>The median price of homes with a </a:t>
            </a:r>
            <a:r>
              <a:rPr lang="en-US" sz="2000" dirty="0" err="1">
                <a:effectLst/>
              </a:rPr>
              <a:t>PavedDrive</a:t>
            </a:r>
            <a:r>
              <a:rPr lang="en-US" sz="2000" dirty="0">
                <a:effectLst/>
              </a:rPr>
              <a:t> is higher than that of homes with a </a:t>
            </a:r>
            <a:r>
              <a:rPr lang="en-US" sz="2000" dirty="0" err="1">
                <a:effectLst/>
              </a:rPr>
              <a:t>DirtDrive</a:t>
            </a:r>
            <a:endParaRPr lang="en-US" sz="2000" dirty="0">
              <a:effectLst/>
            </a:endParaRPr>
          </a:p>
          <a:p>
            <a:pPr marL="285750" indent="-285750">
              <a:buFont typeface="Arial" panose="020B0604020202020204" pitchFamily="34" charset="0"/>
              <a:buChar char="•"/>
            </a:pPr>
            <a:endParaRPr lang="en-US" dirty="0"/>
          </a:p>
        </p:txBody>
      </p:sp>
      <p:pic>
        <p:nvPicPr>
          <p:cNvPr id="6" name="Picture 16">
            <a:extLst>
              <a:ext uri="{FF2B5EF4-FFF2-40B4-BE49-F238E27FC236}">
                <a16:creationId xmlns:a16="http://schemas.microsoft.com/office/drawing/2014/main" id="{121E04B1-DA43-AC7D-2784-ECD6948C0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0446" y="2112610"/>
            <a:ext cx="3651249" cy="26193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a:extLst>
              <a:ext uri="{FF2B5EF4-FFF2-40B4-BE49-F238E27FC236}">
                <a16:creationId xmlns:a16="http://schemas.microsoft.com/office/drawing/2014/main" id="{EF47EF5D-2C1D-2CE3-CBA0-161F333B26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8515" y="1967355"/>
            <a:ext cx="3931131" cy="2820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459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DE9766-3A76-D2D0-1781-0212CC356498}"/>
              </a:ext>
            </a:extLst>
          </p:cNvPr>
          <p:cNvSpPr txBox="1"/>
          <p:nvPr/>
        </p:nvSpPr>
        <p:spPr>
          <a:xfrm>
            <a:off x="648931" y="1138748"/>
            <a:ext cx="3505494" cy="5085072"/>
          </a:xfrm>
          <a:prstGeom prst="rect">
            <a:avLst/>
          </a:prstGeom>
        </p:spPr>
        <p:txBody>
          <a:bodyPr vert="horz" lIns="91440" tIns="45720" rIns="91440" bIns="45720" rtlCol="0">
            <a:noAutofit/>
          </a:bodyPr>
          <a:lstStyle/>
          <a:p>
            <a:pPr marL="457200" marR="0" lvl="0" indent="-342900">
              <a:lnSpc>
                <a:spcPct val="90000"/>
              </a:lnSpc>
              <a:spcBef>
                <a:spcPts val="0"/>
              </a:spcBef>
              <a:spcAft>
                <a:spcPts val="0"/>
              </a:spcAft>
              <a:buClr>
                <a:schemeClr val="tx1"/>
              </a:buClr>
              <a:buSzPct val="100000"/>
              <a:buFont typeface="Arial" panose="020B0604020202020204" pitchFamily="34" charset="0"/>
              <a:buChar char="•"/>
              <a:tabLst>
                <a:tab pos="457200" algn="l"/>
              </a:tabLst>
            </a:pPr>
            <a:r>
              <a:rPr lang="en-US" sz="2000" dirty="0">
                <a:effectLst/>
              </a:rPr>
              <a:t>The median price of homes in neighborhoods such as </a:t>
            </a:r>
            <a:r>
              <a:rPr lang="en-US" sz="2000" dirty="0" err="1">
                <a:effectLst/>
              </a:rPr>
              <a:t>NridgHt</a:t>
            </a:r>
            <a:r>
              <a:rPr lang="en-US" sz="2000" dirty="0">
                <a:effectLst/>
              </a:rPr>
              <a:t>, </a:t>
            </a:r>
            <a:r>
              <a:rPr lang="en-US" sz="2000" dirty="0" err="1">
                <a:effectLst/>
              </a:rPr>
              <a:t>NoRidge</a:t>
            </a:r>
            <a:r>
              <a:rPr lang="en-US" sz="2000" dirty="0">
                <a:effectLst/>
              </a:rPr>
              <a:t>, </a:t>
            </a:r>
            <a:r>
              <a:rPr lang="en-US" sz="2000" dirty="0" err="1">
                <a:effectLst/>
              </a:rPr>
              <a:t>StoneBr</a:t>
            </a:r>
            <a:r>
              <a:rPr lang="en-US" sz="2000" dirty="0">
                <a:effectLst/>
              </a:rPr>
              <a:t>, and Veenker are generally higher than that of homes in other neighborhoods.</a:t>
            </a:r>
          </a:p>
          <a:p>
            <a:pPr marL="114300" marR="0" lvl="0">
              <a:lnSpc>
                <a:spcPct val="90000"/>
              </a:lnSpc>
              <a:spcBef>
                <a:spcPts val="0"/>
              </a:spcBef>
              <a:spcAft>
                <a:spcPts val="0"/>
              </a:spcAft>
              <a:buClr>
                <a:schemeClr val="tx1"/>
              </a:buClr>
              <a:buSzPct val="100000"/>
              <a:tabLst>
                <a:tab pos="457200" algn="l"/>
              </a:tabLst>
            </a:pPr>
            <a:endParaRPr lang="en-US" sz="2000" dirty="0">
              <a:effectLst/>
            </a:endParaRPr>
          </a:p>
          <a:p>
            <a:pPr marL="457200" marR="0" lvl="0" indent="-342900">
              <a:lnSpc>
                <a:spcPct val="90000"/>
              </a:lnSpc>
              <a:spcBef>
                <a:spcPts val="0"/>
              </a:spcBef>
              <a:spcAft>
                <a:spcPts val="0"/>
              </a:spcAft>
              <a:buClr>
                <a:schemeClr val="tx1"/>
              </a:buClr>
              <a:buSzPct val="100000"/>
              <a:buFont typeface="Arial" panose="020B0604020202020204" pitchFamily="34" charset="0"/>
              <a:buChar char="•"/>
              <a:tabLst>
                <a:tab pos="457200" algn="l"/>
              </a:tabLst>
            </a:pPr>
            <a:r>
              <a:rPr lang="en-US" sz="2000" dirty="0">
                <a:effectLst/>
              </a:rPr>
              <a:t>The median price of homes with a pool is higher than that of homes without a pool.</a:t>
            </a:r>
          </a:p>
          <a:p>
            <a:pPr marL="457200" marR="0" lvl="0" indent="-342900">
              <a:lnSpc>
                <a:spcPct val="90000"/>
              </a:lnSpc>
              <a:spcBef>
                <a:spcPts val="0"/>
              </a:spcBef>
              <a:spcAft>
                <a:spcPts val="0"/>
              </a:spcAft>
              <a:buClr>
                <a:schemeClr val="tx1"/>
              </a:buClr>
              <a:buSzPct val="100000"/>
              <a:buFont typeface="Arial" panose="020B0604020202020204" pitchFamily="34" charset="0"/>
              <a:buChar char="•"/>
              <a:tabLst>
                <a:tab pos="457200" algn="l"/>
              </a:tabLst>
            </a:pPr>
            <a:endParaRPr lang="en-US" sz="2000" dirty="0"/>
          </a:p>
          <a:p>
            <a:pPr marL="457200" marR="0" lvl="0" indent="-342900">
              <a:lnSpc>
                <a:spcPct val="90000"/>
              </a:lnSpc>
              <a:spcBef>
                <a:spcPts val="0"/>
              </a:spcBef>
              <a:spcAft>
                <a:spcPts val="0"/>
              </a:spcAft>
              <a:buClr>
                <a:schemeClr val="tx1"/>
              </a:buClr>
              <a:buSzPct val="100000"/>
              <a:buFont typeface="Arial" panose="020B0604020202020204" pitchFamily="34" charset="0"/>
              <a:buChar char="•"/>
              <a:tabLst>
                <a:tab pos="457200" algn="l"/>
              </a:tabLst>
            </a:pPr>
            <a:r>
              <a:rPr lang="en-US" sz="2000" dirty="0">
                <a:effectLst/>
              </a:rPr>
              <a:t>There are very few homes with a pool in the dataset, so this result may not be representative of the general population</a:t>
            </a:r>
            <a:endParaRPr lang="en-US" sz="2000" dirty="0"/>
          </a:p>
        </p:txBody>
      </p:sp>
      <p:sp>
        <p:nvSpPr>
          <p:cNvPr id="3091" name="Rectangle 309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6" name="Picture 14">
            <a:extLst>
              <a:ext uri="{FF2B5EF4-FFF2-40B4-BE49-F238E27FC236}">
                <a16:creationId xmlns:a16="http://schemas.microsoft.com/office/drawing/2014/main" id="{9D660075-88DC-774C-570A-D396EB2BC4F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8175" y="714474"/>
            <a:ext cx="3376188" cy="2743153"/>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3092" name="Picture 20">
            <a:extLst>
              <a:ext uri="{FF2B5EF4-FFF2-40B4-BE49-F238E27FC236}">
                <a16:creationId xmlns:a16="http://schemas.microsoft.com/office/drawing/2014/main" id="{FDE0EE8D-31A5-277A-CA22-A194862AA5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4362" y="838200"/>
            <a:ext cx="2531337" cy="21228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2">
            <a:extLst>
              <a:ext uri="{FF2B5EF4-FFF2-40B4-BE49-F238E27FC236}">
                <a16:creationId xmlns:a16="http://schemas.microsoft.com/office/drawing/2014/main" id="{EF26B84D-C4FF-B518-46F0-B104C4888D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1363" y="3468712"/>
            <a:ext cx="3782187" cy="27702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E3A3F20-5E46-680B-CDF1-8DDD68347873}"/>
              </a:ext>
            </a:extLst>
          </p:cNvPr>
          <p:cNvSpPr txBox="1"/>
          <p:nvPr/>
        </p:nvSpPr>
        <p:spPr>
          <a:xfrm>
            <a:off x="1305017" y="461639"/>
            <a:ext cx="1993687" cy="677108"/>
          </a:xfrm>
          <a:prstGeom prst="rect">
            <a:avLst/>
          </a:prstGeom>
          <a:noFill/>
        </p:spPr>
        <p:txBody>
          <a:bodyPr wrap="none" rtlCol="0">
            <a:spAutoFit/>
          </a:bodyPr>
          <a:lstStyle/>
          <a:p>
            <a:r>
              <a:rPr lang="en-US" sz="2000" b="1" dirty="0"/>
              <a:t>Box Plots Contd..</a:t>
            </a:r>
          </a:p>
          <a:p>
            <a:endParaRPr lang="en-US" dirty="0"/>
          </a:p>
        </p:txBody>
      </p:sp>
    </p:spTree>
    <p:extLst>
      <p:ext uri="{BB962C8B-B14F-4D97-AF65-F5344CB8AC3E}">
        <p14:creationId xmlns:p14="http://schemas.microsoft.com/office/powerpoint/2010/main" val="3359192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8C30EB-AE20-7248-0FE6-580B824C1725}"/>
              </a:ext>
            </a:extLst>
          </p:cNvPr>
          <p:cNvSpPr txBox="1"/>
          <p:nvPr/>
        </p:nvSpPr>
        <p:spPr>
          <a:xfrm>
            <a:off x="3852909" y="133166"/>
            <a:ext cx="2341319" cy="461665"/>
          </a:xfrm>
          <a:prstGeom prst="rect">
            <a:avLst/>
          </a:prstGeom>
          <a:noFill/>
        </p:spPr>
        <p:txBody>
          <a:bodyPr wrap="square" rtlCol="0">
            <a:spAutoFit/>
          </a:bodyPr>
          <a:lstStyle/>
          <a:p>
            <a:r>
              <a:rPr lang="en-US" sz="2400" b="1" dirty="0"/>
              <a:t>Scatter Plots</a:t>
            </a:r>
          </a:p>
        </p:txBody>
      </p:sp>
      <p:pic>
        <p:nvPicPr>
          <p:cNvPr id="3" name="Picture 2">
            <a:extLst>
              <a:ext uri="{FF2B5EF4-FFF2-40B4-BE49-F238E27FC236}">
                <a16:creationId xmlns:a16="http://schemas.microsoft.com/office/drawing/2014/main" id="{D7568EE4-BBE7-2445-12E1-535207445C8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6821" y="769293"/>
            <a:ext cx="2873668" cy="20762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A7C930CD-48B2-5A56-6C9E-1AF4138FD0C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6110" y="769293"/>
            <a:ext cx="3339733" cy="20762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439615E2-7628-2820-735C-A5BB1AAE4BB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35843" y="769292"/>
            <a:ext cx="4231339" cy="20762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BEC827A-935F-FBE5-7809-8CBD0F8CD536}"/>
              </a:ext>
            </a:extLst>
          </p:cNvPr>
          <p:cNvSpPr txBox="1"/>
          <p:nvPr/>
        </p:nvSpPr>
        <p:spPr>
          <a:xfrm>
            <a:off x="366822" y="3225105"/>
            <a:ext cx="11695870" cy="2862322"/>
          </a:xfrm>
          <a:prstGeom prst="rect">
            <a:avLst/>
          </a:prstGeom>
          <a:noFill/>
        </p:spPr>
        <p:txBody>
          <a:bodyPr wrap="square" rtlCol="0">
            <a:spAutoFit/>
          </a:bodyPr>
          <a:lstStyle/>
          <a:p>
            <a:pPr marL="342900" indent="-342900">
              <a:buFont typeface="Arial" panose="020B0604020202020204" pitchFamily="34" charset="0"/>
              <a:buChar char="•"/>
            </a:pPr>
            <a:r>
              <a:rPr lang="en-US" altLang="en-US" sz="2000" dirty="0">
                <a:ea typeface="Calibri" panose="020F0502020204030204" pitchFamily="34" charset="0"/>
                <a:cs typeface="Segoe UI" panose="020B0502040204020203" pitchFamily="34" charset="0"/>
              </a:rPr>
              <a:t>S</a:t>
            </a:r>
            <a:r>
              <a:rPr kumimoji="0" lang="en-US" altLang="en-US" sz="2000" i="0" u="none" strike="noStrike" cap="none" normalizeH="0" baseline="0" dirty="0">
                <a:ln>
                  <a:noFill/>
                </a:ln>
                <a:effectLst/>
                <a:ea typeface="Calibri" panose="020F0502020204030204" pitchFamily="34" charset="0"/>
                <a:cs typeface="Segoe UI" panose="020B0502040204020203" pitchFamily="34" charset="0"/>
              </a:rPr>
              <a:t>catter plots to visualize the relationship between the target variable (</a:t>
            </a:r>
            <a:r>
              <a:rPr kumimoji="0" lang="en-US" altLang="en-US" sz="2000" i="0" u="none" strike="noStrike" cap="none" normalizeH="0" baseline="0" dirty="0" err="1">
                <a:ln>
                  <a:noFill/>
                </a:ln>
                <a:effectLst/>
                <a:ea typeface="Calibri" panose="020F0502020204030204" pitchFamily="34" charset="0"/>
                <a:cs typeface="Courier New" panose="02070309020205020404" pitchFamily="49" charset="0"/>
              </a:rPr>
              <a:t>SalePrice</a:t>
            </a:r>
            <a:r>
              <a:rPr kumimoji="0" lang="en-US" altLang="en-US" sz="2000" i="0" u="none" strike="noStrike" cap="none" normalizeH="0" baseline="0" dirty="0">
                <a:ln>
                  <a:noFill/>
                </a:ln>
                <a:effectLst/>
                <a:ea typeface="Calibri" panose="020F0502020204030204" pitchFamily="34" charset="0"/>
                <a:cs typeface="Segoe UI" panose="020B0502040204020203" pitchFamily="34" charset="0"/>
              </a:rPr>
              <a:t>) and the </a:t>
            </a:r>
            <a:r>
              <a:rPr kumimoji="0" lang="en-US" altLang="en-US" sz="2000" i="0" u="none" strike="noStrike" cap="none" normalizeH="0" baseline="0" dirty="0" err="1">
                <a:ln>
                  <a:noFill/>
                </a:ln>
                <a:effectLst/>
                <a:ea typeface="Calibri" panose="020F0502020204030204" pitchFamily="34" charset="0"/>
                <a:cs typeface="Courier New" panose="02070309020205020404" pitchFamily="49" charset="0"/>
              </a:rPr>
              <a:t>OverallQual</a:t>
            </a:r>
            <a:r>
              <a:rPr kumimoji="0" lang="en-US" altLang="en-US" sz="2000" i="0" u="none" strike="noStrike" cap="none" normalizeH="0" baseline="0" dirty="0">
                <a:ln>
                  <a:noFill/>
                </a:ln>
                <a:effectLst/>
                <a:ea typeface="Calibri" panose="020F0502020204030204" pitchFamily="34" charset="0"/>
                <a:cs typeface="Segoe UI" panose="020B0502040204020203" pitchFamily="34" charset="0"/>
              </a:rPr>
              <a:t>, </a:t>
            </a:r>
            <a:r>
              <a:rPr kumimoji="0" lang="en-US" altLang="en-US" sz="2000" i="0" u="none" strike="noStrike" cap="none" normalizeH="0" baseline="0" dirty="0" err="1">
                <a:ln>
                  <a:noFill/>
                </a:ln>
                <a:effectLst/>
                <a:ea typeface="Calibri" panose="020F0502020204030204" pitchFamily="34" charset="0"/>
                <a:cs typeface="Courier New" panose="02070309020205020404" pitchFamily="49" charset="0"/>
              </a:rPr>
              <a:t>GrLivArea</a:t>
            </a:r>
            <a:r>
              <a:rPr kumimoji="0" lang="en-US" altLang="en-US" sz="2000" i="0" u="none" strike="noStrike" cap="none" normalizeH="0" baseline="0" dirty="0">
                <a:ln>
                  <a:noFill/>
                </a:ln>
                <a:effectLst/>
                <a:ea typeface="Calibri" panose="020F0502020204030204" pitchFamily="34" charset="0"/>
                <a:cs typeface="Segoe UI" panose="020B0502040204020203" pitchFamily="34" charset="0"/>
              </a:rPr>
              <a:t>, and </a:t>
            </a:r>
            <a:r>
              <a:rPr kumimoji="0" lang="en-US" altLang="en-US" sz="2000" i="0" u="none" strike="noStrike" cap="none" normalizeH="0" baseline="0" dirty="0" err="1">
                <a:ln>
                  <a:noFill/>
                </a:ln>
                <a:effectLst/>
                <a:ea typeface="Calibri" panose="020F0502020204030204" pitchFamily="34" charset="0"/>
                <a:cs typeface="Courier New" panose="02070309020205020404" pitchFamily="49" charset="0"/>
              </a:rPr>
              <a:t>YearBuilt</a:t>
            </a:r>
            <a:r>
              <a:rPr kumimoji="0" lang="en-US" altLang="en-US" sz="2000" i="0" u="none" strike="noStrike" cap="none" normalizeH="0" baseline="0" dirty="0">
                <a:ln>
                  <a:noFill/>
                </a:ln>
                <a:effectLst/>
                <a:ea typeface="Calibri" panose="020F0502020204030204" pitchFamily="34" charset="0"/>
                <a:cs typeface="Segoe UI" panose="020B0502040204020203" pitchFamily="34" charset="0"/>
              </a:rPr>
              <a:t> features</a:t>
            </a:r>
            <a:r>
              <a:rPr kumimoji="0" lang="en-US" altLang="en-US" sz="2000" i="0" u="none" strike="noStrike" cap="none" normalizeH="0" baseline="0" dirty="0">
                <a:ln>
                  <a:noFill/>
                </a:ln>
                <a:effectLst/>
              </a:rPr>
              <a:t> </a:t>
            </a:r>
          </a:p>
          <a:p>
            <a:pPr marL="342900" indent="-342900">
              <a:buFont typeface="Arial" panose="020B0604020202020204" pitchFamily="34" charset="0"/>
              <a:buChar char="•"/>
            </a:pPr>
            <a:r>
              <a:rPr lang="en-US" sz="2000" dirty="0">
                <a:ea typeface="Times New Roman" panose="02020603050405020304" pitchFamily="18" charset="0"/>
                <a:cs typeface="Times New Roman" panose="02020603050405020304" pitchFamily="18" charset="0"/>
              </a:rPr>
              <a:t>Linear </a:t>
            </a:r>
            <a:r>
              <a:rPr lang="en-US" sz="2000" dirty="0">
                <a:effectLst/>
                <a:ea typeface="Times New Roman" panose="02020603050405020304" pitchFamily="18" charset="0"/>
                <a:cs typeface="Times New Roman" panose="02020603050405020304" pitchFamily="18" charset="0"/>
              </a:rPr>
              <a:t>patterns between the </a:t>
            </a:r>
            <a:r>
              <a:rPr kumimoji="0" lang="en-US" altLang="en-US" sz="2000" i="0" u="none" strike="noStrike" cap="none" normalizeH="0" baseline="0" dirty="0" err="1">
                <a:ln>
                  <a:noFill/>
                </a:ln>
                <a:effectLst/>
                <a:ea typeface="Calibri" panose="020F0502020204030204" pitchFamily="34" charset="0"/>
                <a:cs typeface="Courier New" panose="02070309020205020404" pitchFamily="49" charset="0"/>
              </a:rPr>
              <a:t>SalePrice</a:t>
            </a:r>
            <a:r>
              <a:rPr lang="en-US" sz="2000" dirty="0">
                <a:effectLst/>
                <a:ea typeface="Times New Roman" panose="02020603050405020304" pitchFamily="18" charset="0"/>
                <a:cs typeface="Times New Roman" panose="02020603050405020304" pitchFamily="18" charset="0"/>
              </a:rPr>
              <a:t> and features such as the living area, number of bedrooms, number of bathrooms, and overall quality.</a:t>
            </a:r>
          </a:p>
          <a:p>
            <a:pPr marL="342900" indent="-342900">
              <a:buFont typeface="Arial" panose="020B0604020202020204" pitchFamily="34" charset="0"/>
              <a:buChar char="•"/>
            </a:pPr>
            <a:r>
              <a:rPr lang="en-US" sz="2000" dirty="0">
                <a:ea typeface="Times New Roman" panose="02020603050405020304" pitchFamily="18" charset="0"/>
                <a:cs typeface="Times New Roman" panose="02020603050405020304" pitchFamily="18" charset="0"/>
              </a:rPr>
              <a:t>N</a:t>
            </a:r>
            <a:r>
              <a:rPr lang="en-US" sz="2000" dirty="0">
                <a:effectLst/>
                <a:ea typeface="Times New Roman" panose="02020603050405020304" pitchFamily="18" charset="0"/>
                <a:cs typeface="Times New Roman" panose="02020603050405020304" pitchFamily="18" charset="0"/>
              </a:rPr>
              <a:t>on-linear patterns between the target variable and features such as the year built and the year remodeled.</a:t>
            </a:r>
            <a:endParaRPr lang="en-US" sz="2000" dirty="0">
              <a:effectLst/>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000" dirty="0">
                <a:ea typeface="Times New Roman" panose="02020603050405020304" pitchFamily="18" charset="0"/>
              </a:rPr>
              <a:t>Outliners /</a:t>
            </a:r>
            <a:r>
              <a:rPr lang="en-US" sz="2000" dirty="0">
                <a:effectLst/>
                <a:ea typeface="Times New Roman" panose="02020603050405020304" pitchFamily="18" charset="0"/>
              </a:rPr>
              <a:t>anomalies in some of the scatter plots, such as the extremely high-priced homes with large living areas, and the low-priced homes with high numbers of bedrooms and bathrooms.</a:t>
            </a:r>
            <a:endParaRPr lang="en-US" sz="2000" dirty="0">
              <a:effectLst/>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kumimoji="0" lang="en-US" altLang="en-US" sz="2000" b="0" i="0" u="none" strike="noStrike" cap="none" normalizeH="0" baseline="0" dirty="0">
              <a:ln>
                <a:noFill/>
              </a:ln>
              <a:effectLst/>
            </a:endParaRPr>
          </a:p>
          <a:p>
            <a:endParaRPr lang="en-US" sz="2000" dirty="0"/>
          </a:p>
        </p:txBody>
      </p:sp>
    </p:spTree>
    <p:extLst>
      <p:ext uri="{BB962C8B-B14F-4D97-AF65-F5344CB8AC3E}">
        <p14:creationId xmlns:p14="http://schemas.microsoft.com/office/powerpoint/2010/main" val="1348052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9F02C-232F-E847-BE53-51D6D58D8FD9}"/>
              </a:ext>
            </a:extLst>
          </p:cNvPr>
          <p:cNvSpPr txBox="1"/>
          <p:nvPr/>
        </p:nvSpPr>
        <p:spPr>
          <a:xfrm>
            <a:off x="4447711" y="0"/>
            <a:ext cx="2583403" cy="461665"/>
          </a:xfrm>
          <a:prstGeom prst="rect">
            <a:avLst/>
          </a:prstGeom>
          <a:noFill/>
        </p:spPr>
        <p:txBody>
          <a:bodyPr wrap="square" rtlCol="0">
            <a:spAutoFit/>
          </a:bodyPr>
          <a:lstStyle/>
          <a:p>
            <a:r>
              <a:rPr lang="en-US" sz="2400" b="1" dirty="0"/>
              <a:t>Bar Plot</a:t>
            </a:r>
          </a:p>
        </p:txBody>
      </p:sp>
      <p:pic>
        <p:nvPicPr>
          <p:cNvPr id="7170" name="Picture 2">
            <a:extLst>
              <a:ext uri="{FF2B5EF4-FFF2-40B4-BE49-F238E27FC236}">
                <a16:creationId xmlns:a16="http://schemas.microsoft.com/office/drawing/2014/main" id="{E6E20BD8-0623-77E0-9A20-FEAA274F6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6749" y="848927"/>
            <a:ext cx="5438775" cy="4343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CCB5873-517C-BA86-8AC6-FEFEDA84A112}"/>
              </a:ext>
            </a:extLst>
          </p:cNvPr>
          <p:cNvSpPr txBox="1"/>
          <p:nvPr/>
        </p:nvSpPr>
        <p:spPr>
          <a:xfrm>
            <a:off x="381740" y="1074198"/>
            <a:ext cx="5086905" cy="1938992"/>
          </a:xfrm>
          <a:prstGeom prst="rect">
            <a:avLst/>
          </a:prstGeom>
          <a:noFill/>
        </p:spPr>
        <p:txBody>
          <a:bodyPr wrap="square" rtlCol="0">
            <a:spAutoFit/>
          </a:bodyPr>
          <a:lstStyle/>
          <a:p>
            <a:pPr marL="342900" indent="-342900" algn="l">
              <a:buFont typeface="Arial" panose="020B0604020202020204" pitchFamily="34" charset="0"/>
              <a:buChar char="•"/>
            </a:pPr>
            <a:r>
              <a:rPr lang="en-US" sz="2000" b="0" i="0" dirty="0">
                <a:solidFill>
                  <a:srgbClr val="374151"/>
                </a:solidFill>
                <a:effectLst/>
              </a:rPr>
              <a:t>We can see that the majority of the houses have an overall quality rating of 5, 6, or 7.</a:t>
            </a:r>
          </a:p>
          <a:p>
            <a:pPr marL="342900" indent="-342900" algn="l">
              <a:buFont typeface="Arial" panose="020B0604020202020204" pitchFamily="34" charset="0"/>
              <a:buChar char="•"/>
            </a:pPr>
            <a:r>
              <a:rPr lang="en-US" sz="2000" b="0" i="0" dirty="0">
                <a:solidFill>
                  <a:srgbClr val="374151"/>
                </a:solidFill>
                <a:effectLst/>
              </a:rPr>
              <a:t> </a:t>
            </a:r>
          </a:p>
          <a:p>
            <a:pPr marL="342900" indent="-342900" algn="l">
              <a:buFont typeface="Arial" panose="020B0604020202020204" pitchFamily="34" charset="0"/>
              <a:buChar char="•"/>
            </a:pPr>
            <a:r>
              <a:rPr lang="en-US" sz="2000" b="0" i="0" dirty="0">
                <a:solidFill>
                  <a:srgbClr val="374151"/>
                </a:solidFill>
                <a:effectLst/>
              </a:rPr>
              <a:t>The number of houses with ratings above 7 gradually decreases, while the number of houses with ratings below 5 is very small.</a:t>
            </a:r>
            <a:endParaRPr lang="en-US" sz="2000" dirty="0"/>
          </a:p>
        </p:txBody>
      </p:sp>
    </p:spTree>
    <p:extLst>
      <p:ext uri="{BB962C8B-B14F-4D97-AF65-F5344CB8AC3E}">
        <p14:creationId xmlns:p14="http://schemas.microsoft.com/office/powerpoint/2010/main" val="2298195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CCB41-C7D9-3D81-A4B0-562100D77BC4}"/>
              </a:ext>
            </a:extLst>
          </p:cNvPr>
          <p:cNvSpPr txBox="1"/>
          <p:nvPr/>
        </p:nvSpPr>
        <p:spPr>
          <a:xfrm>
            <a:off x="4149100" y="0"/>
            <a:ext cx="2660073" cy="461665"/>
          </a:xfrm>
          <a:prstGeom prst="rect">
            <a:avLst/>
          </a:prstGeom>
          <a:noFill/>
        </p:spPr>
        <p:txBody>
          <a:bodyPr wrap="square" rtlCol="0">
            <a:spAutoFit/>
          </a:bodyPr>
          <a:lstStyle/>
          <a:p>
            <a:r>
              <a:rPr lang="en-US" sz="2400" b="1" dirty="0"/>
              <a:t>Summary</a:t>
            </a:r>
          </a:p>
        </p:txBody>
      </p:sp>
      <p:sp>
        <p:nvSpPr>
          <p:cNvPr id="4" name="TextBox 3">
            <a:extLst>
              <a:ext uri="{FF2B5EF4-FFF2-40B4-BE49-F238E27FC236}">
                <a16:creationId xmlns:a16="http://schemas.microsoft.com/office/drawing/2014/main" id="{9A3BAFF8-1198-5B80-D2FB-6AF2D3BD2461}"/>
              </a:ext>
            </a:extLst>
          </p:cNvPr>
          <p:cNvSpPr txBox="1"/>
          <p:nvPr/>
        </p:nvSpPr>
        <p:spPr>
          <a:xfrm>
            <a:off x="554182" y="257454"/>
            <a:ext cx="2660073" cy="6694140"/>
          </a:xfrm>
          <a:prstGeom prst="rect">
            <a:avLst/>
          </a:prstGeom>
          <a:noFill/>
        </p:spPr>
        <p:txBody>
          <a:bodyPr wrap="square">
            <a:spAutoFit/>
          </a:bodyPr>
          <a:lstStyle/>
          <a:p>
            <a:pPr marL="171450" indent="-171450" algn="l">
              <a:buFont typeface="Arial" panose="020B0604020202020204" pitchFamily="34" charset="0"/>
              <a:buChar char="•"/>
            </a:pPr>
            <a:endParaRPr lang="en-US" sz="1000" b="0" i="0" dirty="0">
              <a:solidFill>
                <a:schemeClr val="accent1"/>
              </a:solidFill>
              <a:effectLst/>
            </a:endParaRPr>
          </a:p>
          <a:p>
            <a:pPr marL="171450" indent="-171450" algn="l">
              <a:buFont typeface="Arial" panose="020B0604020202020204" pitchFamily="34" charset="0"/>
              <a:buChar char="•"/>
            </a:pPr>
            <a:endParaRPr lang="en-US" sz="1000" dirty="0">
              <a:solidFill>
                <a:schemeClr val="accent1"/>
              </a:solidFill>
            </a:endParaRPr>
          </a:p>
          <a:p>
            <a:pPr marL="171450" indent="-171450" algn="l">
              <a:buFont typeface="Arial" panose="020B0604020202020204" pitchFamily="34" charset="0"/>
              <a:buChar char="•"/>
            </a:pPr>
            <a:r>
              <a:rPr lang="en-US" sz="1000" b="0" i="0" dirty="0">
                <a:solidFill>
                  <a:schemeClr val="accent1"/>
                </a:solidFill>
                <a:effectLst/>
              </a:rPr>
              <a:t>The dataset contains information about 1460 houses with 81 features, including the target variable </a:t>
            </a:r>
            <a:r>
              <a:rPr lang="en-US" sz="1000" b="0" i="0" dirty="0" err="1">
                <a:solidFill>
                  <a:schemeClr val="accent1"/>
                </a:solidFill>
                <a:effectLst/>
              </a:rPr>
              <a:t>SalePrice</a:t>
            </a:r>
            <a:r>
              <a:rPr lang="en-US" sz="1000" b="0" i="0" dirty="0">
                <a:solidFill>
                  <a:schemeClr val="accent1"/>
                </a:solidFill>
                <a:effectLst/>
              </a:rPr>
              <a:t>.</a:t>
            </a:r>
          </a:p>
          <a:p>
            <a:pPr algn="l"/>
            <a:endParaRPr lang="en-US" sz="1000" b="0" i="0" dirty="0">
              <a:solidFill>
                <a:schemeClr val="accent1"/>
              </a:solidFill>
              <a:effectLst/>
            </a:endParaRPr>
          </a:p>
          <a:p>
            <a:pPr marL="171450" indent="-171450" algn="l">
              <a:buFont typeface="Arial" panose="020B0604020202020204" pitchFamily="34" charset="0"/>
              <a:buChar char="•"/>
            </a:pPr>
            <a:r>
              <a:rPr lang="en-US" sz="1000" b="0" i="0" dirty="0">
                <a:solidFill>
                  <a:schemeClr val="accent1"/>
                </a:solidFill>
                <a:effectLst/>
              </a:rPr>
              <a:t>The target variable </a:t>
            </a:r>
            <a:r>
              <a:rPr lang="en-US" sz="1000" b="0" i="0" dirty="0" err="1">
                <a:solidFill>
                  <a:schemeClr val="accent1"/>
                </a:solidFill>
                <a:effectLst/>
              </a:rPr>
              <a:t>SalePrice</a:t>
            </a:r>
            <a:r>
              <a:rPr lang="en-US" sz="1000" b="0" i="0" dirty="0">
                <a:solidFill>
                  <a:schemeClr val="accent1"/>
                </a:solidFill>
                <a:effectLst/>
              </a:rPr>
              <a:t> ranges from $34,900 to $755,000 with a mean value of $180,921 and a median value of $163,000.</a:t>
            </a:r>
          </a:p>
          <a:p>
            <a:pPr algn="l"/>
            <a:endParaRPr lang="en-US" sz="1000" b="0" i="0" dirty="0">
              <a:solidFill>
                <a:schemeClr val="accent1"/>
              </a:solidFill>
              <a:effectLst/>
            </a:endParaRPr>
          </a:p>
          <a:p>
            <a:pPr marL="171450" indent="-171450" algn="l">
              <a:buFont typeface="Arial" panose="020B0604020202020204" pitchFamily="34" charset="0"/>
              <a:buChar char="•"/>
            </a:pPr>
            <a:r>
              <a:rPr lang="en-US" sz="1000" b="0" i="0" dirty="0">
                <a:solidFill>
                  <a:schemeClr val="accent1"/>
                </a:solidFill>
                <a:effectLst/>
              </a:rPr>
              <a:t>The distribution of </a:t>
            </a:r>
            <a:r>
              <a:rPr lang="en-US" sz="1000" b="0" i="0" dirty="0" err="1">
                <a:solidFill>
                  <a:schemeClr val="accent1"/>
                </a:solidFill>
                <a:effectLst/>
              </a:rPr>
              <a:t>SalePrice</a:t>
            </a:r>
            <a:r>
              <a:rPr lang="en-US" sz="1000" b="0" i="0" dirty="0">
                <a:solidFill>
                  <a:schemeClr val="accent1"/>
                </a:solidFill>
                <a:effectLst/>
              </a:rPr>
              <a:t> is positively skewed with a long tail to the right, indicating that there are a few very expensive houses in the dataset.</a:t>
            </a:r>
          </a:p>
          <a:p>
            <a:pPr algn="l"/>
            <a:endParaRPr lang="en-US" sz="1000" b="0" i="0" dirty="0">
              <a:solidFill>
                <a:schemeClr val="accent1"/>
              </a:solidFill>
              <a:effectLst/>
            </a:endParaRPr>
          </a:p>
          <a:p>
            <a:pPr marL="171450" indent="-171450" algn="l">
              <a:buFont typeface="Arial" panose="020B0604020202020204" pitchFamily="34" charset="0"/>
              <a:buChar char="•"/>
            </a:pPr>
            <a:r>
              <a:rPr lang="en-US" sz="1000" b="0" i="0" dirty="0" err="1">
                <a:solidFill>
                  <a:schemeClr val="accent1"/>
                </a:solidFill>
                <a:effectLst/>
              </a:rPr>
              <a:t>OverallQual</a:t>
            </a:r>
            <a:r>
              <a:rPr lang="en-US" sz="1000" b="0" i="0" dirty="0">
                <a:solidFill>
                  <a:schemeClr val="accent1"/>
                </a:solidFill>
                <a:effectLst/>
              </a:rPr>
              <a:t>, </a:t>
            </a:r>
            <a:r>
              <a:rPr lang="en-US" sz="1000" b="0" i="0" dirty="0" err="1">
                <a:solidFill>
                  <a:schemeClr val="accent1"/>
                </a:solidFill>
                <a:effectLst/>
              </a:rPr>
              <a:t>GrLivArea</a:t>
            </a:r>
            <a:r>
              <a:rPr lang="en-US" sz="1000" b="0" i="0" dirty="0">
                <a:solidFill>
                  <a:schemeClr val="accent1"/>
                </a:solidFill>
                <a:effectLst/>
              </a:rPr>
              <a:t>, </a:t>
            </a:r>
            <a:r>
              <a:rPr lang="en-US" sz="1000" b="0" i="0" dirty="0" err="1">
                <a:solidFill>
                  <a:schemeClr val="accent1"/>
                </a:solidFill>
                <a:effectLst/>
              </a:rPr>
              <a:t>GarageCars</a:t>
            </a:r>
            <a:r>
              <a:rPr lang="en-US" sz="1000" b="0" i="0" dirty="0">
                <a:solidFill>
                  <a:schemeClr val="accent1"/>
                </a:solidFill>
                <a:effectLst/>
              </a:rPr>
              <a:t>, </a:t>
            </a:r>
            <a:r>
              <a:rPr lang="en-US" sz="1000" b="0" i="0" dirty="0" err="1">
                <a:solidFill>
                  <a:schemeClr val="accent1"/>
                </a:solidFill>
                <a:effectLst/>
              </a:rPr>
              <a:t>GarageArea</a:t>
            </a:r>
            <a:r>
              <a:rPr lang="en-US" sz="1000" b="0" i="0" dirty="0">
                <a:solidFill>
                  <a:schemeClr val="accent1"/>
                </a:solidFill>
                <a:effectLst/>
              </a:rPr>
              <a:t>, </a:t>
            </a:r>
            <a:r>
              <a:rPr lang="en-US" sz="1000" b="0" i="0" dirty="0" err="1">
                <a:solidFill>
                  <a:schemeClr val="accent1"/>
                </a:solidFill>
                <a:effectLst/>
              </a:rPr>
              <a:t>TotalBsmtSF</a:t>
            </a:r>
            <a:r>
              <a:rPr lang="en-US" sz="1000" b="0" i="0" dirty="0">
                <a:solidFill>
                  <a:schemeClr val="accent1"/>
                </a:solidFill>
                <a:effectLst/>
              </a:rPr>
              <a:t>, 1stFlrSF, and </a:t>
            </a:r>
            <a:r>
              <a:rPr lang="en-US" sz="1000" b="0" i="0" dirty="0" err="1">
                <a:solidFill>
                  <a:schemeClr val="accent1"/>
                </a:solidFill>
                <a:effectLst/>
              </a:rPr>
              <a:t>FullBath</a:t>
            </a:r>
            <a:r>
              <a:rPr lang="en-US" sz="1000" b="0" i="0" dirty="0">
                <a:solidFill>
                  <a:schemeClr val="accent1"/>
                </a:solidFill>
                <a:effectLst/>
              </a:rPr>
              <a:t> are the features that are most strongly correlated with the target variable </a:t>
            </a:r>
            <a:r>
              <a:rPr lang="en-US" sz="1000" b="0" i="0" dirty="0" err="1">
                <a:solidFill>
                  <a:schemeClr val="accent1"/>
                </a:solidFill>
                <a:effectLst/>
              </a:rPr>
              <a:t>SalePrice</a:t>
            </a:r>
            <a:r>
              <a:rPr lang="en-US" sz="1000" b="0" i="0" dirty="0">
                <a:solidFill>
                  <a:schemeClr val="accent1"/>
                </a:solidFill>
                <a:effectLst/>
              </a:rPr>
              <a:t>.</a:t>
            </a:r>
          </a:p>
          <a:p>
            <a:pPr algn="l"/>
            <a:endParaRPr lang="en-US" sz="1000" b="0" i="0" dirty="0">
              <a:solidFill>
                <a:schemeClr val="accent1"/>
              </a:solidFill>
              <a:effectLst/>
            </a:endParaRPr>
          </a:p>
          <a:p>
            <a:pPr marL="171450" indent="-171450" algn="l">
              <a:buFont typeface="Arial" panose="020B0604020202020204" pitchFamily="34" charset="0"/>
              <a:buChar char="•"/>
            </a:pPr>
            <a:r>
              <a:rPr lang="en-US" sz="1000" b="0" i="0" dirty="0">
                <a:solidFill>
                  <a:schemeClr val="accent1"/>
                </a:solidFill>
                <a:effectLst/>
              </a:rPr>
              <a:t>There are several categorical features in the dataset, including </a:t>
            </a:r>
            <a:r>
              <a:rPr lang="en-US" sz="1000" b="0" i="0" dirty="0" err="1">
                <a:solidFill>
                  <a:schemeClr val="accent1"/>
                </a:solidFill>
                <a:effectLst/>
              </a:rPr>
              <a:t>MSZoning</a:t>
            </a:r>
            <a:r>
              <a:rPr lang="en-US" sz="1000" b="0" i="0" dirty="0">
                <a:solidFill>
                  <a:schemeClr val="accent1"/>
                </a:solidFill>
                <a:effectLst/>
              </a:rPr>
              <a:t>, Street, </a:t>
            </a:r>
            <a:r>
              <a:rPr lang="en-US" sz="1000" b="0" i="0" dirty="0" err="1">
                <a:solidFill>
                  <a:schemeClr val="accent1"/>
                </a:solidFill>
                <a:effectLst/>
              </a:rPr>
              <a:t>LotShape</a:t>
            </a:r>
            <a:r>
              <a:rPr lang="en-US" sz="1000" b="0" i="0" dirty="0">
                <a:solidFill>
                  <a:schemeClr val="accent1"/>
                </a:solidFill>
                <a:effectLst/>
              </a:rPr>
              <a:t>, </a:t>
            </a:r>
            <a:r>
              <a:rPr lang="en-US" sz="1000" b="0" i="0" dirty="0" err="1">
                <a:solidFill>
                  <a:schemeClr val="accent1"/>
                </a:solidFill>
                <a:effectLst/>
              </a:rPr>
              <a:t>LandContour</a:t>
            </a:r>
            <a:r>
              <a:rPr lang="en-US" sz="1000" b="0" i="0" dirty="0">
                <a:solidFill>
                  <a:schemeClr val="accent1"/>
                </a:solidFill>
                <a:effectLst/>
              </a:rPr>
              <a:t>, Utilities, </a:t>
            </a:r>
            <a:r>
              <a:rPr lang="en-US" sz="1000" b="0" i="0" dirty="0" err="1">
                <a:solidFill>
                  <a:schemeClr val="accent1"/>
                </a:solidFill>
                <a:effectLst/>
              </a:rPr>
              <a:t>LotConfig</a:t>
            </a:r>
            <a:r>
              <a:rPr lang="en-US" sz="1000" b="0" i="0" dirty="0">
                <a:solidFill>
                  <a:schemeClr val="accent1"/>
                </a:solidFill>
                <a:effectLst/>
              </a:rPr>
              <a:t>, Neighborhood, Condition1, Condition2, </a:t>
            </a:r>
            <a:r>
              <a:rPr lang="en-US" sz="1000" b="0" i="0" dirty="0" err="1">
                <a:solidFill>
                  <a:schemeClr val="accent1"/>
                </a:solidFill>
                <a:effectLst/>
              </a:rPr>
              <a:t>BldgType</a:t>
            </a:r>
            <a:r>
              <a:rPr lang="en-US" sz="1000" b="0" i="0" dirty="0">
                <a:solidFill>
                  <a:schemeClr val="accent1"/>
                </a:solidFill>
                <a:effectLst/>
              </a:rPr>
              <a:t>, </a:t>
            </a:r>
            <a:r>
              <a:rPr lang="en-US" sz="1000" b="0" i="0" dirty="0" err="1">
                <a:solidFill>
                  <a:schemeClr val="accent1"/>
                </a:solidFill>
                <a:effectLst/>
              </a:rPr>
              <a:t>HouseStyle</a:t>
            </a:r>
            <a:r>
              <a:rPr lang="en-US" sz="1000" b="0" i="0" dirty="0">
                <a:solidFill>
                  <a:schemeClr val="accent1"/>
                </a:solidFill>
                <a:effectLst/>
              </a:rPr>
              <a:t>, </a:t>
            </a:r>
            <a:r>
              <a:rPr lang="en-US" sz="1000" b="0" i="0" dirty="0" err="1">
                <a:solidFill>
                  <a:schemeClr val="accent1"/>
                </a:solidFill>
                <a:effectLst/>
              </a:rPr>
              <a:t>RoofStyle</a:t>
            </a:r>
            <a:r>
              <a:rPr lang="en-US" sz="1000" b="0" i="0" dirty="0">
                <a:solidFill>
                  <a:schemeClr val="accent1"/>
                </a:solidFill>
                <a:effectLst/>
              </a:rPr>
              <a:t>, </a:t>
            </a:r>
            <a:r>
              <a:rPr lang="en-US" sz="1000" b="0" i="0" dirty="0" err="1">
                <a:solidFill>
                  <a:schemeClr val="accent1"/>
                </a:solidFill>
                <a:effectLst/>
              </a:rPr>
              <a:t>RoofMatl</a:t>
            </a:r>
            <a:r>
              <a:rPr lang="en-US" sz="1000" b="0" i="0" dirty="0">
                <a:solidFill>
                  <a:schemeClr val="accent1"/>
                </a:solidFill>
                <a:effectLst/>
              </a:rPr>
              <a:t>, Exterior1st, Exterior2nd, </a:t>
            </a:r>
            <a:r>
              <a:rPr lang="en-US" sz="1000" b="0" i="0" dirty="0" err="1">
                <a:solidFill>
                  <a:schemeClr val="accent1"/>
                </a:solidFill>
                <a:effectLst/>
              </a:rPr>
              <a:t>MasVnrType</a:t>
            </a:r>
            <a:r>
              <a:rPr lang="en-US" sz="1000" b="0" i="0" dirty="0">
                <a:solidFill>
                  <a:schemeClr val="accent1"/>
                </a:solidFill>
                <a:effectLst/>
              </a:rPr>
              <a:t>, </a:t>
            </a:r>
            <a:r>
              <a:rPr lang="en-US" sz="1000" b="0" i="0" dirty="0" err="1">
                <a:solidFill>
                  <a:schemeClr val="accent1"/>
                </a:solidFill>
                <a:effectLst/>
              </a:rPr>
              <a:t>ExterQual</a:t>
            </a:r>
            <a:r>
              <a:rPr lang="en-US" sz="1000" b="0" i="0" dirty="0">
                <a:solidFill>
                  <a:schemeClr val="accent1"/>
                </a:solidFill>
                <a:effectLst/>
              </a:rPr>
              <a:t>, </a:t>
            </a:r>
            <a:r>
              <a:rPr lang="en-US" sz="1000" b="0" i="0" dirty="0" err="1">
                <a:solidFill>
                  <a:schemeClr val="accent1"/>
                </a:solidFill>
                <a:effectLst/>
              </a:rPr>
              <a:t>ExterCond</a:t>
            </a:r>
            <a:r>
              <a:rPr lang="en-US" sz="1000" b="0" i="0" dirty="0">
                <a:solidFill>
                  <a:schemeClr val="accent1"/>
                </a:solidFill>
                <a:effectLst/>
              </a:rPr>
              <a:t>, Foundation, </a:t>
            </a:r>
            <a:r>
              <a:rPr lang="en-US" sz="1000" b="0" i="0" dirty="0" err="1">
                <a:solidFill>
                  <a:schemeClr val="accent1"/>
                </a:solidFill>
                <a:effectLst/>
              </a:rPr>
              <a:t>BsmtQual</a:t>
            </a:r>
            <a:r>
              <a:rPr lang="en-US" sz="1000" b="0" i="0" dirty="0">
                <a:solidFill>
                  <a:schemeClr val="accent1"/>
                </a:solidFill>
                <a:effectLst/>
              </a:rPr>
              <a:t>, </a:t>
            </a:r>
            <a:r>
              <a:rPr lang="en-US" sz="1000" b="0" i="0" dirty="0" err="1">
                <a:solidFill>
                  <a:schemeClr val="accent1"/>
                </a:solidFill>
                <a:effectLst/>
              </a:rPr>
              <a:t>BsmtCond</a:t>
            </a:r>
            <a:r>
              <a:rPr lang="en-US" sz="1000" b="0" i="0" dirty="0">
                <a:solidFill>
                  <a:schemeClr val="accent1"/>
                </a:solidFill>
                <a:effectLst/>
              </a:rPr>
              <a:t>, </a:t>
            </a:r>
            <a:r>
              <a:rPr lang="en-US" sz="1000" b="0" i="0" dirty="0" err="1">
                <a:solidFill>
                  <a:schemeClr val="accent1"/>
                </a:solidFill>
                <a:effectLst/>
              </a:rPr>
              <a:t>BsmtExposure</a:t>
            </a:r>
            <a:r>
              <a:rPr lang="en-US" sz="1000" b="0" i="0" dirty="0">
                <a:solidFill>
                  <a:schemeClr val="accent1"/>
                </a:solidFill>
                <a:effectLst/>
              </a:rPr>
              <a:t>, BsmtFinType1, BsmtFinType2, Heating, </a:t>
            </a:r>
            <a:r>
              <a:rPr lang="en-US" sz="1000" b="0" i="0" dirty="0" err="1">
                <a:solidFill>
                  <a:schemeClr val="accent1"/>
                </a:solidFill>
                <a:effectLst/>
              </a:rPr>
              <a:t>HeatingQC</a:t>
            </a:r>
            <a:r>
              <a:rPr lang="en-US" sz="1000" b="0" i="0" dirty="0">
                <a:solidFill>
                  <a:schemeClr val="accent1"/>
                </a:solidFill>
                <a:effectLst/>
              </a:rPr>
              <a:t>, </a:t>
            </a:r>
            <a:r>
              <a:rPr lang="en-US" sz="1000" b="0" i="0" dirty="0" err="1">
                <a:solidFill>
                  <a:schemeClr val="accent1"/>
                </a:solidFill>
                <a:effectLst/>
              </a:rPr>
              <a:t>CentralAir</a:t>
            </a:r>
            <a:r>
              <a:rPr lang="en-US" sz="1000" b="0" i="0" dirty="0">
                <a:solidFill>
                  <a:schemeClr val="accent1"/>
                </a:solidFill>
                <a:effectLst/>
              </a:rPr>
              <a:t>, Electrical, </a:t>
            </a:r>
            <a:r>
              <a:rPr lang="en-US" sz="1000" b="0" i="0" dirty="0" err="1">
                <a:solidFill>
                  <a:schemeClr val="accent1"/>
                </a:solidFill>
                <a:effectLst/>
              </a:rPr>
              <a:t>KitchenQual</a:t>
            </a:r>
            <a:r>
              <a:rPr lang="en-US" sz="1000" b="0" i="0" dirty="0">
                <a:solidFill>
                  <a:schemeClr val="accent1"/>
                </a:solidFill>
                <a:effectLst/>
              </a:rPr>
              <a:t>, Functional, </a:t>
            </a:r>
            <a:r>
              <a:rPr lang="en-US" sz="1000" b="0" i="0" dirty="0" err="1">
                <a:solidFill>
                  <a:schemeClr val="accent1"/>
                </a:solidFill>
                <a:effectLst/>
              </a:rPr>
              <a:t>FireplaceQu</a:t>
            </a:r>
            <a:r>
              <a:rPr lang="en-US" sz="1000" b="0" i="0" dirty="0">
                <a:solidFill>
                  <a:schemeClr val="accent1"/>
                </a:solidFill>
                <a:effectLst/>
              </a:rPr>
              <a:t>, </a:t>
            </a:r>
            <a:r>
              <a:rPr lang="en-US" sz="1000" b="0" i="0" dirty="0" err="1">
                <a:solidFill>
                  <a:schemeClr val="accent1"/>
                </a:solidFill>
                <a:effectLst/>
              </a:rPr>
              <a:t>GarageType</a:t>
            </a:r>
            <a:r>
              <a:rPr lang="en-US" sz="1000" b="0" i="0" dirty="0">
                <a:solidFill>
                  <a:schemeClr val="accent1"/>
                </a:solidFill>
                <a:effectLst/>
              </a:rPr>
              <a:t>, </a:t>
            </a:r>
            <a:r>
              <a:rPr lang="en-US" sz="1000" b="0" i="0" dirty="0" err="1">
                <a:solidFill>
                  <a:schemeClr val="accent1"/>
                </a:solidFill>
                <a:effectLst/>
              </a:rPr>
              <a:t>GarageFinish</a:t>
            </a:r>
            <a:r>
              <a:rPr lang="en-US" sz="1000" b="0" i="0" dirty="0">
                <a:solidFill>
                  <a:schemeClr val="accent1"/>
                </a:solidFill>
                <a:effectLst/>
              </a:rPr>
              <a:t>, </a:t>
            </a:r>
            <a:r>
              <a:rPr lang="en-US" sz="1000" b="0" i="0" dirty="0" err="1">
                <a:solidFill>
                  <a:schemeClr val="accent1"/>
                </a:solidFill>
                <a:effectLst/>
              </a:rPr>
              <a:t>GarageQual</a:t>
            </a:r>
            <a:r>
              <a:rPr lang="en-US" sz="1000" b="0" i="0" dirty="0">
                <a:solidFill>
                  <a:schemeClr val="accent1"/>
                </a:solidFill>
                <a:effectLst/>
              </a:rPr>
              <a:t>, </a:t>
            </a:r>
            <a:r>
              <a:rPr lang="en-US" sz="1000" b="0" i="0" dirty="0" err="1">
                <a:solidFill>
                  <a:schemeClr val="accent1"/>
                </a:solidFill>
                <a:effectLst/>
              </a:rPr>
              <a:t>GarageCond</a:t>
            </a:r>
            <a:r>
              <a:rPr lang="en-US" sz="1000" b="0" i="0" dirty="0">
                <a:solidFill>
                  <a:schemeClr val="accent1"/>
                </a:solidFill>
                <a:effectLst/>
              </a:rPr>
              <a:t>, </a:t>
            </a:r>
            <a:r>
              <a:rPr lang="en-US" sz="1000" b="0" i="0" dirty="0" err="1">
                <a:solidFill>
                  <a:schemeClr val="accent1"/>
                </a:solidFill>
                <a:effectLst/>
              </a:rPr>
              <a:t>PavedDrive</a:t>
            </a:r>
            <a:r>
              <a:rPr lang="en-US" sz="1000" b="0" i="0" dirty="0">
                <a:solidFill>
                  <a:schemeClr val="accent1"/>
                </a:solidFill>
                <a:effectLst/>
              </a:rPr>
              <a:t>, </a:t>
            </a:r>
            <a:r>
              <a:rPr lang="en-US" sz="1000" b="0" i="0" dirty="0" err="1">
                <a:solidFill>
                  <a:schemeClr val="accent1"/>
                </a:solidFill>
                <a:effectLst/>
              </a:rPr>
              <a:t>SaleType</a:t>
            </a:r>
            <a:r>
              <a:rPr lang="en-US" sz="1000" b="0" i="0" dirty="0">
                <a:solidFill>
                  <a:schemeClr val="accent1"/>
                </a:solidFill>
                <a:effectLst/>
              </a:rPr>
              <a:t>, and </a:t>
            </a:r>
            <a:r>
              <a:rPr lang="en-US" sz="1000" b="0" i="0" dirty="0" err="1">
                <a:solidFill>
                  <a:schemeClr val="accent1"/>
                </a:solidFill>
                <a:effectLst/>
              </a:rPr>
              <a:t>SaleCondition</a:t>
            </a:r>
            <a:r>
              <a:rPr lang="en-US" sz="1000" b="0" i="0" dirty="0">
                <a:solidFill>
                  <a:schemeClr val="accent1"/>
                </a:solidFill>
                <a:effectLst/>
              </a:rPr>
              <a:t>.</a:t>
            </a:r>
          </a:p>
          <a:p>
            <a:pPr algn="l"/>
            <a:endParaRPr lang="en-US" sz="1000" b="0" i="0" dirty="0">
              <a:solidFill>
                <a:schemeClr val="accent1"/>
              </a:solidFill>
              <a:effectLst/>
            </a:endParaRPr>
          </a:p>
          <a:p>
            <a:pPr marL="171450" indent="-171450" algn="l">
              <a:buFont typeface="Arial" panose="020B0604020202020204" pitchFamily="34" charset="0"/>
              <a:buChar char="•"/>
            </a:pPr>
            <a:r>
              <a:rPr lang="en-US" sz="1000" b="0" i="0" dirty="0">
                <a:solidFill>
                  <a:schemeClr val="accent1"/>
                </a:solidFill>
                <a:effectLst/>
              </a:rPr>
              <a:t>The most common </a:t>
            </a:r>
            <a:r>
              <a:rPr lang="en-US" sz="1000" b="0" i="0" dirty="0" err="1">
                <a:solidFill>
                  <a:schemeClr val="accent1"/>
                </a:solidFill>
                <a:effectLst/>
              </a:rPr>
              <a:t>MSZoning</a:t>
            </a:r>
            <a:r>
              <a:rPr lang="en-US" sz="1000" b="0" i="0" dirty="0">
                <a:solidFill>
                  <a:schemeClr val="accent1"/>
                </a:solidFill>
                <a:effectLst/>
              </a:rPr>
              <a:t> is RL (Residential Low Density), followed by RM (Residential Medium Density), FV (Floating Village Residential), RH (Residential High Density), and C (Commercial).</a:t>
            </a:r>
          </a:p>
          <a:p>
            <a:pPr algn="l"/>
            <a:endParaRPr lang="en-US" sz="1000" b="0" i="0" dirty="0">
              <a:solidFill>
                <a:schemeClr val="accent1"/>
              </a:solidFill>
              <a:effectLst/>
            </a:endParaRPr>
          </a:p>
          <a:p>
            <a:pPr algn="l"/>
            <a:endParaRPr lang="en-US" sz="900" b="0" i="0" dirty="0">
              <a:solidFill>
                <a:schemeClr val="accent1"/>
              </a:solidFill>
              <a:effectLst/>
            </a:endParaRPr>
          </a:p>
        </p:txBody>
      </p:sp>
      <p:sp>
        <p:nvSpPr>
          <p:cNvPr id="7" name="TextBox 6">
            <a:extLst>
              <a:ext uri="{FF2B5EF4-FFF2-40B4-BE49-F238E27FC236}">
                <a16:creationId xmlns:a16="http://schemas.microsoft.com/office/drawing/2014/main" id="{C60FF69E-C9E0-803C-4DF8-B300BE35E2B1}"/>
              </a:ext>
            </a:extLst>
          </p:cNvPr>
          <p:cNvSpPr txBox="1"/>
          <p:nvPr/>
        </p:nvSpPr>
        <p:spPr>
          <a:xfrm>
            <a:off x="6809173" y="363984"/>
            <a:ext cx="2734322" cy="5893921"/>
          </a:xfrm>
          <a:prstGeom prst="rect">
            <a:avLst/>
          </a:prstGeom>
          <a:noFill/>
        </p:spPr>
        <p:txBody>
          <a:bodyPr wrap="square" rtlCol="0">
            <a:spAutoFit/>
          </a:bodyPr>
          <a:lstStyle/>
          <a:p>
            <a:pPr marL="171450" indent="-171450">
              <a:buFont typeface="Arial" panose="020B0604020202020204" pitchFamily="34" charset="0"/>
              <a:buChar char="•"/>
            </a:pPr>
            <a:endParaRPr lang="en-US" sz="1000" b="0" i="0" dirty="0">
              <a:effectLst/>
            </a:endParaRPr>
          </a:p>
          <a:p>
            <a:pPr marL="171450" indent="-171450" algn="l">
              <a:buFont typeface="Arial" panose="020B0604020202020204" pitchFamily="34" charset="0"/>
              <a:buChar char="•"/>
            </a:pPr>
            <a:r>
              <a:rPr lang="en-US" sz="1000" b="0" i="0" dirty="0">
                <a:solidFill>
                  <a:schemeClr val="accent1"/>
                </a:solidFill>
                <a:effectLst/>
              </a:rPr>
              <a:t>The most common Neighborhood is </a:t>
            </a:r>
            <a:r>
              <a:rPr lang="en-US" sz="1000" b="0" i="0" dirty="0" err="1">
                <a:solidFill>
                  <a:schemeClr val="accent1"/>
                </a:solidFill>
                <a:effectLst/>
              </a:rPr>
              <a:t>NAmes</a:t>
            </a:r>
            <a:r>
              <a:rPr lang="en-US" sz="1000" b="0" i="0" dirty="0">
                <a:solidFill>
                  <a:schemeClr val="accent1"/>
                </a:solidFill>
                <a:effectLst/>
              </a:rPr>
              <a:t> (North Ames), followed by </a:t>
            </a:r>
            <a:r>
              <a:rPr lang="en-US" sz="1000" b="0" i="0" dirty="0" err="1">
                <a:solidFill>
                  <a:schemeClr val="accent1"/>
                </a:solidFill>
                <a:effectLst/>
              </a:rPr>
              <a:t>CollgCr</a:t>
            </a:r>
            <a:r>
              <a:rPr lang="en-US" sz="1000" b="0" i="0" dirty="0">
                <a:solidFill>
                  <a:schemeClr val="accent1"/>
                </a:solidFill>
                <a:effectLst/>
              </a:rPr>
              <a:t> (College Creek), </a:t>
            </a:r>
            <a:r>
              <a:rPr lang="en-US" sz="1000" b="0" i="0" dirty="0" err="1">
                <a:solidFill>
                  <a:schemeClr val="accent1"/>
                </a:solidFill>
                <a:effectLst/>
              </a:rPr>
              <a:t>OldTown</a:t>
            </a:r>
            <a:r>
              <a:rPr lang="en-US" sz="1000" b="0" i="0" dirty="0">
                <a:solidFill>
                  <a:schemeClr val="accent1"/>
                </a:solidFill>
                <a:effectLst/>
              </a:rPr>
              <a:t> (Old Town), Edwards, and </a:t>
            </a:r>
            <a:r>
              <a:rPr lang="en-US" sz="1000" b="0" i="0" dirty="0" err="1">
                <a:solidFill>
                  <a:schemeClr val="accent1"/>
                </a:solidFill>
                <a:effectLst/>
              </a:rPr>
              <a:t>Somerst</a:t>
            </a:r>
            <a:r>
              <a:rPr lang="en-US" sz="1000" b="0" i="0" dirty="0">
                <a:solidFill>
                  <a:schemeClr val="accent1"/>
                </a:solidFill>
                <a:effectLst/>
              </a:rPr>
              <a:t> (Somerset).</a:t>
            </a:r>
          </a:p>
          <a:p>
            <a:pPr algn="l"/>
            <a:endParaRPr lang="en-US" sz="900" b="0" i="0" dirty="0">
              <a:solidFill>
                <a:schemeClr val="accent1"/>
              </a:solidFill>
              <a:effectLst/>
            </a:endParaRPr>
          </a:p>
          <a:p>
            <a:pPr marL="171450" indent="-171450">
              <a:buFont typeface="Arial" panose="020B0604020202020204" pitchFamily="34" charset="0"/>
              <a:buChar char="•"/>
            </a:pPr>
            <a:r>
              <a:rPr lang="en-US" sz="1000" b="0" i="0" dirty="0">
                <a:solidFill>
                  <a:schemeClr val="accent1"/>
                </a:solidFill>
                <a:effectLst/>
              </a:rPr>
              <a:t>The most common </a:t>
            </a:r>
            <a:r>
              <a:rPr lang="en-US" sz="1000" b="0" i="0" dirty="0" err="1">
                <a:solidFill>
                  <a:schemeClr val="accent1"/>
                </a:solidFill>
                <a:effectLst/>
              </a:rPr>
              <a:t>BldgType</a:t>
            </a:r>
            <a:r>
              <a:rPr lang="en-US" sz="1000" b="0" i="0" dirty="0">
                <a:solidFill>
                  <a:schemeClr val="accent1"/>
                </a:solidFill>
                <a:effectLst/>
              </a:rPr>
              <a:t> is 1Fam (Single-family Detached), followed by </a:t>
            </a:r>
            <a:r>
              <a:rPr lang="en-US" sz="1000" b="0" i="0" dirty="0" err="1">
                <a:solidFill>
                  <a:schemeClr val="accent1"/>
                </a:solidFill>
                <a:effectLst/>
              </a:rPr>
              <a:t>TwnhsE</a:t>
            </a:r>
            <a:r>
              <a:rPr lang="en-US" sz="1000" b="0" i="0" dirty="0">
                <a:solidFill>
                  <a:schemeClr val="accent1"/>
                </a:solidFill>
                <a:effectLst/>
              </a:rPr>
              <a:t> (Townhouse End Unit), Duplex, </a:t>
            </a:r>
            <a:r>
              <a:rPr lang="en-US" sz="1000" b="0" i="0" dirty="0" err="1">
                <a:solidFill>
                  <a:schemeClr val="accent1"/>
                </a:solidFill>
                <a:effectLst/>
              </a:rPr>
              <a:t>Twnhs</a:t>
            </a:r>
            <a:r>
              <a:rPr lang="en-US" sz="1000" b="0" i="0" dirty="0">
                <a:solidFill>
                  <a:schemeClr val="accent1"/>
                </a:solidFill>
                <a:effectLst/>
              </a:rPr>
              <a:t> (Townhouse Inside Unit), and 2fmCon (Two-family Conversion).</a:t>
            </a:r>
          </a:p>
          <a:p>
            <a:pPr marL="171450" indent="-171450" algn="l">
              <a:buFont typeface="Arial" panose="020B0604020202020204" pitchFamily="34" charset="0"/>
              <a:buChar char="•"/>
            </a:pPr>
            <a:endParaRPr lang="en-US" sz="1000" b="0" i="0" dirty="0">
              <a:solidFill>
                <a:schemeClr val="accent1"/>
              </a:solidFill>
              <a:effectLst/>
            </a:endParaRPr>
          </a:p>
          <a:p>
            <a:pPr marL="171450" indent="-171450" algn="l">
              <a:buFont typeface="Arial" panose="020B0604020202020204" pitchFamily="34" charset="0"/>
              <a:buChar char="•"/>
            </a:pPr>
            <a:r>
              <a:rPr lang="en-US" sz="1000" b="0" i="0" dirty="0">
                <a:solidFill>
                  <a:schemeClr val="accent1"/>
                </a:solidFill>
                <a:effectLst/>
              </a:rPr>
              <a:t>The most common </a:t>
            </a:r>
            <a:r>
              <a:rPr lang="en-US" sz="1000" b="0" i="0" dirty="0" err="1">
                <a:solidFill>
                  <a:schemeClr val="accent1"/>
                </a:solidFill>
                <a:effectLst/>
              </a:rPr>
              <a:t>HouseStyle</a:t>
            </a:r>
            <a:r>
              <a:rPr lang="en-US" sz="1000" b="0" i="0" dirty="0">
                <a:solidFill>
                  <a:schemeClr val="accent1"/>
                </a:solidFill>
                <a:effectLst/>
              </a:rPr>
              <a:t> is 1Story (One story), followed by 2Story (Two story), 1.5Fin (One and one-half story: 2nd level finished), </a:t>
            </a:r>
            <a:r>
              <a:rPr lang="en-US" sz="1000" b="0" i="0" dirty="0" err="1">
                <a:solidFill>
                  <a:schemeClr val="accent1"/>
                </a:solidFill>
                <a:effectLst/>
              </a:rPr>
              <a:t>SLvl</a:t>
            </a:r>
            <a:r>
              <a:rPr lang="en-US" sz="1000" b="0" i="0" dirty="0">
                <a:solidFill>
                  <a:schemeClr val="accent1"/>
                </a:solidFill>
                <a:effectLst/>
              </a:rPr>
              <a:t> (Split Level), and </a:t>
            </a:r>
            <a:r>
              <a:rPr lang="en-US" sz="1000" b="0" i="0" dirty="0" err="1">
                <a:solidFill>
                  <a:schemeClr val="accent1"/>
                </a:solidFill>
                <a:effectLst/>
              </a:rPr>
              <a:t>SFoyer</a:t>
            </a:r>
            <a:r>
              <a:rPr lang="en-US" sz="1000" b="0" i="0" dirty="0">
                <a:solidFill>
                  <a:schemeClr val="accent1"/>
                </a:solidFill>
                <a:effectLst/>
              </a:rPr>
              <a:t> (Split Foyer).</a:t>
            </a:r>
          </a:p>
          <a:p>
            <a:pPr algn="l"/>
            <a:endParaRPr lang="en-US" sz="1000" b="0" i="0" dirty="0">
              <a:solidFill>
                <a:schemeClr val="accent1"/>
              </a:solidFill>
              <a:effectLst/>
            </a:endParaRPr>
          </a:p>
          <a:p>
            <a:pPr marL="171450" indent="-171450" algn="l">
              <a:buFont typeface="Arial" panose="020B0604020202020204" pitchFamily="34" charset="0"/>
              <a:buChar char="•"/>
            </a:pPr>
            <a:r>
              <a:rPr lang="en-US" sz="1000" b="0" i="0" dirty="0">
                <a:solidFill>
                  <a:schemeClr val="accent1"/>
                </a:solidFill>
                <a:effectLst/>
              </a:rPr>
              <a:t>The most common </a:t>
            </a:r>
            <a:r>
              <a:rPr lang="en-US" sz="1000" b="0" i="0" dirty="0" err="1">
                <a:solidFill>
                  <a:schemeClr val="accent1"/>
                </a:solidFill>
                <a:effectLst/>
              </a:rPr>
              <a:t>SaleCondition</a:t>
            </a:r>
            <a:r>
              <a:rPr lang="en-US" sz="1000" b="0" i="0" dirty="0">
                <a:solidFill>
                  <a:schemeClr val="accent1"/>
                </a:solidFill>
                <a:effectLst/>
              </a:rPr>
              <a:t> is Normal, followed by Partial, </a:t>
            </a:r>
            <a:r>
              <a:rPr lang="en-US" sz="1000" b="0" i="0" dirty="0" err="1">
                <a:solidFill>
                  <a:schemeClr val="accent1"/>
                </a:solidFill>
                <a:effectLst/>
              </a:rPr>
              <a:t>Abnorml</a:t>
            </a:r>
            <a:r>
              <a:rPr lang="en-US" sz="1000" b="0" i="0" dirty="0">
                <a:solidFill>
                  <a:schemeClr val="accent1"/>
                </a:solidFill>
                <a:effectLst/>
              </a:rPr>
              <a:t> (Abnormal Sale), Family, and </a:t>
            </a:r>
            <a:r>
              <a:rPr lang="en-US" sz="1000" b="0" i="0" dirty="0" err="1">
                <a:solidFill>
                  <a:schemeClr val="accent1"/>
                </a:solidFill>
                <a:effectLst/>
              </a:rPr>
              <a:t>Alloca</a:t>
            </a:r>
            <a:r>
              <a:rPr lang="en-US" sz="1000" b="0" i="0" dirty="0">
                <a:solidFill>
                  <a:schemeClr val="accent1"/>
                </a:solidFill>
                <a:effectLst/>
              </a:rPr>
              <a:t> (Allocation).</a:t>
            </a:r>
          </a:p>
          <a:p>
            <a:pPr marL="171450" indent="-171450" algn="l">
              <a:buFont typeface="Arial" panose="020B0604020202020204" pitchFamily="34" charset="0"/>
              <a:buChar char="•"/>
            </a:pPr>
            <a:endParaRPr lang="en-US" sz="1000" b="0" i="0" dirty="0">
              <a:solidFill>
                <a:schemeClr val="accent1"/>
              </a:solidFill>
              <a:effectLst/>
            </a:endParaRPr>
          </a:p>
          <a:p>
            <a:pPr marL="171450" indent="-171450" algn="l">
              <a:buFont typeface="Arial" panose="020B0604020202020204" pitchFamily="34" charset="0"/>
              <a:buChar char="•"/>
            </a:pPr>
            <a:r>
              <a:rPr lang="en-US" sz="1000" b="0" i="0" dirty="0" err="1">
                <a:solidFill>
                  <a:schemeClr val="accent1"/>
                </a:solidFill>
                <a:effectLst/>
              </a:rPr>
              <a:t>OverallQual</a:t>
            </a:r>
            <a:r>
              <a:rPr lang="en-US" sz="1000" b="0" i="0" dirty="0">
                <a:solidFill>
                  <a:schemeClr val="accent1"/>
                </a:solidFill>
                <a:effectLst/>
              </a:rPr>
              <a:t>, </a:t>
            </a:r>
            <a:r>
              <a:rPr lang="en-US" sz="1000" b="0" i="0" dirty="0" err="1">
                <a:solidFill>
                  <a:schemeClr val="accent1"/>
                </a:solidFill>
                <a:effectLst/>
              </a:rPr>
              <a:t>FullBath</a:t>
            </a:r>
            <a:r>
              <a:rPr lang="en-US" sz="1000" b="0" i="0" dirty="0">
                <a:solidFill>
                  <a:schemeClr val="accent1"/>
                </a:solidFill>
                <a:effectLst/>
              </a:rPr>
              <a:t>, and </a:t>
            </a:r>
            <a:r>
              <a:rPr lang="en-US" sz="1000" b="0" i="0" dirty="0" err="1">
                <a:solidFill>
                  <a:schemeClr val="accent1"/>
                </a:solidFill>
                <a:effectLst/>
              </a:rPr>
              <a:t>TotRmsAbvGrd</a:t>
            </a:r>
            <a:r>
              <a:rPr lang="en-US" sz="1000" b="0" i="0" dirty="0">
                <a:solidFill>
                  <a:schemeClr val="accent1"/>
                </a:solidFill>
                <a:effectLst/>
              </a:rPr>
              <a:t> are the categorical features that have the strongest impact on </a:t>
            </a:r>
            <a:r>
              <a:rPr lang="en-US" sz="1000" b="0" i="0" dirty="0" err="1">
                <a:solidFill>
                  <a:schemeClr val="accent1"/>
                </a:solidFill>
                <a:effectLst/>
              </a:rPr>
              <a:t>SalePrice</a:t>
            </a:r>
            <a:r>
              <a:rPr lang="en-US" sz="1000" b="0" i="0" dirty="0">
                <a:solidFill>
                  <a:schemeClr val="accent1"/>
                </a:solidFill>
                <a:effectLst/>
              </a:rPr>
              <a:t>.</a:t>
            </a:r>
          </a:p>
          <a:p>
            <a:pPr marL="171450" indent="-171450" algn="l">
              <a:buFont typeface="Arial" panose="020B0604020202020204" pitchFamily="34" charset="0"/>
              <a:buChar char="•"/>
            </a:pPr>
            <a:endParaRPr lang="en-US" sz="1000" b="0" i="0" dirty="0">
              <a:solidFill>
                <a:schemeClr val="accent1"/>
              </a:solidFill>
              <a:effectLst/>
            </a:endParaRPr>
          </a:p>
          <a:p>
            <a:pPr marL="171450" indent="-171450" algn="l">
              <a:buFont typeface="Arial" panose="020B0604020202020204" pitchFamily="34" charset="0"/>
              <a:buChar char="•"/>
            </a:pPr>
            <a:r>
              <a:rPr lang="en-US" sz="1000" b="0" i="0" dirty="0">
                <a:solidFill>
                  <a:schemeClr val="accent1"/>
                </a:solidFill>
                <a:effectLst/>
              </a:rPr>
              <a:t>There are some outliers and anomalies in the data, including houses with very large </a:t>
            </a:r>
            <a:r>
              <a:rPr lang="en-US" sz="1000" b="0" i="0" dirty="0" err="1">
                <a:solidFill>
                  <a:schemeClr val="accent1"/>
                </a:solidFill>
                <a:effectLst/>
              </a:rPr>
              <a:t>GrLivArea</a:t>
            </a:r>
            <a:r>
              <a:rPr lang="en-US" sz="1000" b="0" i="0" dirty="0">
                <a:solidFill>
                  <a:schemeClr val="accent1"/>
                </a:solidFill>
                <a:effectLst/>
              </a:rPr>
              <a:t> but relatively low </a:t>
            </a:r>
            <a:r>
              <a:rPr lang="en-US" sz="1000" b="0" i="0" dirty="0" err="1">
                <a:solidFill>
                  <a:schemeClr val="accent1"/>
                </a:solidFill>
                <a:effectLst/>
              </a:rPr>
              <a:t>SalePrice</a:t>
            </a:r>
            <a:r>
              <a:rPr lang="en-US" sz="1000" b="0" i="0" dirty="0">
                <a:solidFill>
                  <a:schemeClr val="accent1"/>
                </a:solidFill>
                <a:effectLst/>
              </a:rPr>
              <a:t>, and houses with very high </a:t>
            </a:r>
            <a:r>
              <a:rPr lang="en-US" sz="1000" b="0" i="0" dirty="0" err="1">
                <a:solidFill>
                  <a:schemeClr val="accent1"/>
                </a:solidFill>
                <a:effectLst/>
              </a:rPr>
              <a:t>SalePrice</a:t>
            </a:r>
            <a:r>
              <a:rPr lang="en-US" sz="1000" b="0" i="0" dirty="0">
                <a:solidFill>
                  <a:schemeClr val="accent1"/>
                </a:solidFill>
                <a:effectLst/>
              </a:rPr>
              <a:t> but relatively low </a:t>
            </a:r>
            <a:r>
              <a:rPr lang="en-US" sz="1000" b="0" i="0" dirty="0" err="1">
                <a:solidFill>
                  <a:schemeClr val="accent1"/>
                </a:solidFill>
                <a:effectLst/>
              </a:rPr>
              <a:t>OverallQual</a:t>
            </a:r>
            <a:r>
              <a:rPr lang="en-US" sz="1000" b="0" i="0" dirty="0">
                <a:solidFill>
                  <a:schemeClr val="accent1"/>
                </a:solidFill>
                <a:effectLst/>
              </a:rPr>
              <a:t> or </a:t>
            </a:r>
            <a:r>
              <a:rPr lang="en-US" sz="1000" b="0" i="0" dirty="0" err="1">
                <a:solidFill>
                  <a:schemeClr val="accent1"/>
                </a:solidFill>
                <a:effectLst/>
              </a:rPr>
              <a:t>GrLivArea</a:t>
            </a:r>
            <a:r>
              <a:rPr lang="en-US" sz="1000" b="0" i="0" dirty="0">
                <a:solidFill>
                  <a:schemeClr val="accent1"/>
                </a:solidFill>
                <a:effectLst/>
              </a:rPr>
              <a:t>.</a:t>
            </a:r>
          </a:p>
          <a:p>
            <a:pPr algn="l"/>
            <a:endParaRPr lang="en-US" sz="1000" b="0" i="0" dirty="0">
              <a:solidFill>
                <a:schemeClr val="accent1"/>
              </a:solidFill>
              <a:effectLst/>
            </a:endParaRPr>
          </a:p>
          <a:p>
            <a:pPr marL="171450" indent="-171450" algn="l">
              <a:buFont typeface="Arial" panose="020B0604020202020204" pitchFamily="34" charset="0"/>
              <a:buChar char="•"/>
            </a:pPr>
            <a:r>
              <a:rPr lang="en-US" sz="1000" b="0" i="0" dirty="0">
                <a:solidFill>
                  <a:schemeClr val="accent1"/>
                </a:solidFill>
                <a:effectLst/>
              </a:rPr>
              <a:t>There are also some missing values in the dataset, especially in the features related to basement and garage, which may need to be imputed or dropped depending on the analysis.</a:t>
            </a:r>
          </a:p>
          <a:p>
            <a:endParaRPr lang="en-US" dirty="0"/>
          </a:p>
        </p:txBody>
      </p:sp>
    </p:spTree>
    <p:extLst>
      <p:ext uri="{BB962C8B-B14F-4D97-AF65-F5344CB8AC3E}">
        <p14:creationId xmlns:p14="http://schemas.microsoft.com/office/powerpoint/2010/main" val="717258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165A-F4B6-E1C3-8094-4BF2FC876565}"/>
              </a:ext>
            </a:extLst>
          </p:cNvPr>
          <p:cNvSpPr>
            <a:spLocks noGrp="1"/>
          </p:cNvSpPr>
          <p:nvPr>
            <p:ph type="ctrTitle"/>
          </p:nvPr>
        </p:nvSpPr>
        <p:spPr/>
        <p:txBody>
          <a:bodyPr/>
          <a:lstStyle/>
          <a:p>
            <a:r>
              <a:rPr lang="en-US" dirty="0"/>
              <a:t>Feature Engineering</a:t>
            </a:r>
          </a:p>
        </p:txBody>
      </p:sp>
      <p:sp>
        <p:nvSpPr>
          <p:cNvPr id="3" name="Subtitle 2">
            <a:extLst>
              <a:ext uri="{FF2B5EF4-FFF2-40B4-BE49-F238E27FC236}">
                <a16:creationId xmlns:a16="http://schemas.microsoft.com/office/drawing/2014/main" id="{7CD189EE-31E6-5FD6-CC89-1BF8A39E7E8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54196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2013</Words>
  <Application>Microsoft Office PowerPoint</Application>
  <PresentationFormat>Widescreen</PresentationFormat>
  <Paragraphs>149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Segoe UI</vt:lpstr>
      <vt:lpstr>Söhne</vt:lpstr>
      <vt:lpstr>Söhne Mono</vt:lpstr>
      <vt:lpstr>Times New Roman</vt:lpstr>
      <vt:lpstr>Office Theme</vt:lpstr>
      <vt:lpstr>House Prices - Advanced Regression Techniques Predict sales prices and practice feature engineering, RFs, and gradient boosting- EDA For House Price Data 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Engineering</vt:lpstr>
      <vt:lpstr>Feature engineering is the process of selecting and transforming the features (i.e., variables or columns) in a dataset to improve the performance of a machine learning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Model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Predictions</dc:title>
  <dc:creator>Shilpa Gupta</dc:creator>
  <cp:lastModifiedBy>Shilpa Gupta</cp:lastModifiedBy>
  <cp:revision>3</cp:revision>
  <dcterms:created xsi:type="dcterms:W3CDTF">2023-03-07T19:39:21Z</dcterms:created>
  <dcterms:modified xsi:type="dcterms:W3CDTF">2023-04-13T23:40:16Z</dcterms:modified>
</cp:coreProperties>
</file>