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19"/>
  </p:notesMasterIdLst>
  <p:handoutMasterIdLst>
    <p:handoutMasterId r:id="rId20"/>
  </p:handoutMasterIdLst>
  <p:sldIdLst>
    <p:sldId id="410" r:id="rId5"/>
    <p:sldId id="383" r:id="rId6"/>
    <p:sldId id="412" r:id="rId7"/>
    <p:sldId id="411" r:id="rId8"/>
    <p:sldId id="409" r:id="rId9"/>
    <p:sldId id="389" r:id="rId10"/>
    <p:sldId id="397" r:id="rId11"/>
    <p:sldId id="391" r:id="rId12"/>
    <p:sldId id="413" r:id="rId13"/>
    <p:sldId id="416" r:id="rId14"/>
    <p:sldId id="417" r:id="rId15"/>
    <p:sldId id="414" r:id="rId16"/>
    <p:sldId id="415"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6327" autoAdjust="0"/>
  </p:normalViewPr>
  <p:slideViewPr>
    <p:cSldViewPr snapToGrid="0">
      <p:cViewPr varScale="1">
        <p:scale>
          <a:sx n="82" d="100"/>
          <a:sy n="82" d="100"/>
        </p:scale>
        <p:origin x="61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IN" dirty="0">
                <a:cs typeface="Times New Roman" panose="02020603050405020304" pitchFamily="18" charset="0"/>
              </a:rPr>
              <a:t>HR</a:t>
            </a:r>
            <a:br>
              <a:rPr lang="en-IN" dirty="0">
                <a:cs typeface="Times New Roman" panose="02020603050405020304" pitchFamily="18" charset="0"/>
              </a:rPr>
            </a:br>
            <a:r>
              <a:rPr lang="en-IN" dirty="0">
                <a:cs typeface="Times New Roman" panose="02020603050405020304" pitchFamily="18" charset="0"/>
              </a:rPr>
              <a:t>ANALYTICS</a:t>
            </a:r>
            <a:endParaRPr lang="en-US" dirty="0"/>
          </a:p>
        </p:txBody>
      </p:sp>
      <p:sp>
        <p:nvSpPr>
          <p:cNvPr id="3" name="TextBox 2">
            <a:extLst>
              <a:ext uri="{FF2B5EF4-FFF2-40B4-BE49-F238E27FC236}">
                <a16:creationId xmlns:a16="http://schemas.microsoft.com/office/drawing/2014/main" id="{B61E4852-5144-5CF7-0CCD-651D02D95399}"/>
              </a:ext>
            </a:extLst>
          </p:cNvPr>
          <p:cNvSpPr txBox="1"/>
          <p:nvPr/>
        </p:nvSpPr>
        <p:spPr>
          <a:xfrm>
            <a:off x="6228184" y="4082143"/>
            <a:ext cx="2244012" cy="369332"/>
          </a:xfrm>
          <a:prstGeom prst="rect">
            <a:avLst/>
          </a:prstGeom>
          <a:noFill/>
        </p:spPr>
        <p:txBody>
          <a:bodyPr wrap="square" rtlCol="0">
            <a:spAutoFit/>
          </a:bodyPr>
          <a:lstStyle/>
          <a:p>
            <a:r>
              <a:rPr lang="en-IN" dirty="0">
                <a:solidFill>
                  <a:schemeClr val="bg1"/>
                </a:solidFill>
              </a:rPr>
              <a:t>Namitha P Shaji</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4A8687-6A47-B658-6B50-8FE449364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51" y="308187"/>
            <a:ext cx="3416389" cy="2970993"/>
          </a:xfrm>
          <a:prstGeom prst="rect">
            <a:avLst/>
          </a:prstGeom>
        </p:spPr>
      </p:pic>
      <p:pic>
        <p:nvPicPr>
          <p:cNvPr id="5" name="Picture 4">
            <a:extLst>
              <a:ext uri="{FF2B5EF4-FFF2-40B4-BE49-F238E27FC236}">
                <a16:creationId xmlns:a16="http://schemas.microsoft.com/office/drawing/2014/main" id="{9A10E111-B2AE-56B6-7BCF-E130FB010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640" y="308187"/>
            <a:ext cx="2813544" cy="2970993"/>
          </a:xfrm>
          <a:prstGeom prst="rect">
            <a:avLst/>
          </a:prstGeom>
        </p:spPr>
      </p:pic>
      <p:pic>
        <p:nvPicPr>
          <p:cNvPr id="6" name="Picture 5">
            <a:extLst>
              <a:ext uri="{FF2B5EF4-FFF2-40B4-BE49-F238E27FC236}">
                <a16:creationId xmlns:a16="http://schemas.microsoft.com/office/drawing/2014/main" id="{6F36B854-C59C-19F1-8FCC-6A04CBF39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602" y="3441042"/>
            <a:ext cx="3572702" cy="3091308"/>
          </a:xfrm>
          <a:prstGeom prst="rect">
            <a:avLst/>
          </a:prstGeom>
        </p:spPr>
      </p:pic>
      <p:pic>
        <p:nvPicPr>
          <p:cNvPr id="7" name="Picture 6">
            <a:extLst>
              <a:ext uri="{FF2B5EF4-FFF2-40B4-BE49-F238E27FC236}">
                <a16:creationId xmlns:a16="http://schemas.microsoft.com/office/drawing/2014/main" id="{89B212FB-24A4-EDBE-C733-51F60CB90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8305" y="3441042"/>
            <a:ext cx="2993102" cy="3091308"/>
          </a:xfrm>
          <a:prstGeom prst="rect">
            <a:avLst/>
          </a:prstGeom>
        </p:spPr>
      </p:pic>
      <p:sp>
        <p:nvSpPr>
          <p:cNvPr id="8" name="TextBox 7">
            <a:extLst>
              <a:ext uri="{FF2B5EF4-FFF2-40B4-BE49-F238E27FC236}">
                <a16:creationId xmlns:a16="http://schemas.microsoft.com/office/drawing/2014/main" id="{08B4331A-23F0-4D17-55D7-353FC7D38BF5}"/>
              </a:ext>
            </a:extLst>
          </p:cNvPr>
          <p:cNvSpPr txBox="1"/>
          <p:nvPr/>
        </p:nvSpPr>
        <p:spPr>
          <a:xfrm>
            <a:off x="6848670" y="1250302"/>
            <a:ext cx="50227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OBSERVATION: </a:t>
            </a:r>
            <a:r>
              <a:rPr lang="en-US" sz="1800" dirty="0">
                <a:solidFill>
                  <a:schemeClr val="bg1"/>
                </a:solidFill>
                <a:latin typeface="Times New Roman" panose="02020603050405020304" pitchFamily="18" charset="0"/>
                <a:cs typeface="Times New Roman" panose="02020603050405020304" pitchFamily="18" charset="0"/>
              </a:rPr>
              <a:t>As job satisfaction increases average performance rate also increases.</a:t>
            </a:r>
            <a:endParaRPr lang="en-IN" sz="2000" b="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3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7F40B-EA13-9C53-DB18-C3766F6E012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97565EC-CB43-8C5F-22CD-145984AC8786}"/>
              </a:ext>
            </a:extLst>
          </p:cNvPr>
          <p:cNvSpPr txBox="1"/>
          <p:nvPr/>
        </p:nvSpPr>
        <p:spPr>
          <a:xfrm>
            <a:off x="162560" y="63768"/>
            <a:ext cx="1184593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OBSERVATION: </a:t>
            </a: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Considering an average elder employee with a doctorate degree, It tend to have a frequent promotion for those who has higher job involvement than an average younger employee. </a:t>
            </a:r>
          </a:p>
          <a:p>
            <a:pPr marL="285750" indent="-28575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While an average younger employee with a bachelors degree tend to get a frequent promotion when he possess a medium job involvement.</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071CE1C-8AE9-095A-D301-CD9848763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 y="1670243"/>
            <a:ext cx="2823636" cy="2455516"/>
          </a:xfrm>
          <a:prstGeom prst="rect">
            <a:avLst/>
          </a:prstGeom>
        </p:spPr>
      </p:pic>
      <p:pic>
        <p:nvPicPr>
          <p:cNvPr id="3" name="Picture 2">
            <a:extLst>
              <a:ext uri="{FF2B5EF4-FFF2-40B4-BE49-F238E27FC236}">
                <a16:creationId xmlns:a16="http://schemas.microsoft.com/office/drawing/2014/main" id="{5C8B26D0-1B22-BB57-4857-AB41F24B1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197" y="1672008"/>
            <a:ext cx="5520861" cy="2450643"/>
          </a:xfrm>
          <a:prstGeom prst="rect">
            <a:avLst/>
          </a:prstGeom>
        </p:spPr>
      </p:pic>
      <p:pic>
        <p:nvPicPr>
          <p:cNvPr id="9" name="Picture 8">
            <a:extLst>
              <a:ext uri="{FF2B5EF4-FFF2-40B4-BE49-F238E27FC236}">
                <a16:creationId xmlns:a16="http://schemas.microsoft.com/office/drawing/2014/main" id="{3D4DC31E-5A54-BE82-A6A2-B77EF0321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140" y="4253563"/>
            <a:ext cx="2920683" cy="2540669"/>
          </a:xfrm>
          <a:prstGeom prst="rect">
            <a:avLst/>
          </a:prstGeom>
        </p:spPr>
      </p:pic>
      <p:pic>
        <p:nvPicPr>
          <p:cNvPr id="10" name="Picture 9">
            <a:extLst>
              <a:ext uri="{FF2B5EF4-FFF2-40B4-BE49-F238E27FC236}">
                <a16:creationId xmlns:a16="http://schemas.microsoft.com/office/drawing/2014/main" id="{4E0AA08D-ECE6-C787-39EB-8E6D7C170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823" y="4253563"/>
            <a:ext cx="5723675" cy="2540669"/>
          </a:xfrm>
          <a:prstGeom prst="rect">
            <a:avLst/>
          </a:prstGeom>
        </p:spPr>
      </p:pic>
    </p:spTree>
    <p:extLst>
      <p:ext uri="{BB962C8B-B14F-4D97-AF65-F5344CB8AC3E}">
        <p14:creationId xmlns:p14="http://schemas.microsoft.com/office/powerpoint/2010/main" val="3239303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942-A177-9515-566E-BDA6BD0E3274}"/>
              </a:ext>
            </a:extLst>
          </p:cNvPr>
          <p:cNvSpPr>
            <a:spLocks noGrp="1"/>
          </p:cNvSpPr>
          <p:nvPr>
            <p:ph type="title"/>
          </p:nvPr>
        </p:nvSpPr>
        <p:spPr/>
        <p:txBody>
          <a:bodyPr/>
          <a:lstStyle/>
          <a:p>
            <a:r>
              <a:rPr lang="en-IN" dirty="0"/>
              <a:t>Comparing 2013  V/S  2018 Data</a:t>
            </a:r>
          </a:p>
        </p:txBody>
      </p:sp>
      <p:sp>
        <p:nvSpPr>
          <p:cNvPr id="3" name="Content Placeholder 2">
            <a:extLst>
              <a:ext uri="{FF2B5EF4-FFF2-40B4-BE49-F238E27FC236}">
                <a16:creationId xmlns:a16="http://schemas.microsoft.com/office/drawing/2014/main" id="{E29B0693-2210-C25F-DA67-6ADA7E57B3F5}"/>
              </a:ext>
            </a:extLst>
          </p:cNvPr>
          <p:cNvSpPr>
            <a:spLocks noGrp="1"/>
          </p:cNvSpPr>
          <p:nvPr>
            <p:ph sz="quarter" idx="15"/>
          </p:nvPr>
        </p:nvSpPr>
        <p:spPr>
          <a:xfrm>
            <a:off x="594360" y="2676525"/>
            <a:ext cx="10358120" cy="3597470"/>
          </a:xfrm>
        </p:spPr>
        <p:txBody>
          <a:bodyPr>
            <a:normAutofit lnSpcReduction="10000"/>
          </a:bodyPr>
          <a:lstStyle/>
          <a:p>
            <a:pPr marL="342900" indent="-342900">
              <a:buFont typeface="Arial" panose="020B0604020202020204" pitchFamily="34" charset="0"/>
              <a:buChar char="•"/>
            </a:pPr>
            <a:r>
              <a:rPr lang="en-US" dirty="0"/>
              <a:t>The Total Salary spend on Employees has increased from $52.93M to $59.12M. (11.69% increase) </a:t>
            </a:r>
          </a:p>
          <a:p>
            <a:pPr marL="342900" indent="-342900">
              <a:buFont typeface="Arial" panose="020B0604020202020204" pitchFamily="34" charset="0"/>
              <a:buChar char="•"/>
            </a:pPr>
            <a:r>
              <a:rPr lang="en-US" dirty="0"/>
              <a:t>Average performance rating increased from 2.47 to 2.53 </a:t>
            </a:r>
          </a:p>
          <a:p>
            <a:pPr marL="342900" indent="-342900">
              <a:buFont typeface="Arial" panose="020B0604020202020204" pitchFamily="34" charset="0"/>
              <a:buChar char="•"/>
            </a:pPr>
            <a:r>
              <a:rPr lang="en-US" dirty="0"/>
              <a:t>In 2013, Human Resource was the department getting highest total salary($4.87M) with 52 employees. </a:t>
            </a:r>
          </a:p>
          <a:p>
            <a:pPr marL="342900" indent="-342900">
              <a:buFont typeface="Arial" panose="020B0604020202020204" pitchFamily="34" charset="0"/>
              <a:buChar char="•"/>
            </a:pPr>
            <a:r>
              <a:rPr lang="en-US" dirty="0"/>
              <a:t>In 2018, Advertising became the most paid department($4.81M) with 51 employees. </a:t>
            </a:r>
          </a:p>
          <a:p>
            <a:pPr marL="342900" indent="-342900">
              <a:buFont typeface="Arial" panose="020B0604020202020204" pitchFamily="34" charset="0"/>
              <a:buChar char="•"/>
            </a:pPr>
            <a:r>
              <a:rPr lang="en-US" dirty="0"/>
              <a:t>In 2013, younger employees were paid the least salary. In contrast the highest paid in 2018 were the youngest employees. </a:t>
            </a:r>
          </a:p>
          <a:p>
            <a:pPr marL="342900" indent="-342900">
              <a:buFont typeface="Arial" panose="020B0604020202020204" pitchFamily="34" charset="0"/>
              <a:buChar char="•"/>
            </a:pPr>
            <a:r>
              <a:rPr lang="en-US" dirty="0"/>
              <a:t>Group B had the most hirings in 2013. In contrast it was the least hired group in 2018. </a:t>
            </a:r>
            <a:endParaRPr lang="en-IN" dirty="0"/>
          </a:p>
        </p:txBody>
      </p:sp>
    </p:spTree>
    <p:extLst>
      <p:ext uri="{BB962C8B-B14F-4D97-AF65-F5344CB8AC3E}">
        <p14:creationId xmlns:p14="http://schemas.microsoft.com/office/powerpoint/2010/main" val="37590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6938-A5BD-2308-C975-394CCDCAE941}"/>
              </a:ext>
            </a:extLst>
          </p:cNvPr>
          <p:cNvSpPr>
            <a:spLocks noGrp="1"/>
          </p:cNvSpPr>
          <p:nvPr>
            <p:ph type="title"/>
          </p:nvPr>
        </p:nvSpPr>
        <p:spPr/>
        <p:txBody>
          <a:bodyPr/>
          <a:lstStyle/>
          <a:p>
            <a:r>
              <a:rPr lang="en-IN" dirty="0"/>
              <a:t>Few Suggestions</a:t>
            </a:r>
          </a:p>
        </p:txBody>
      </p:sp>
      <p:sp>
        <p:nvSpPr>
          <p:cNvPr id="3" name="Content Placeholder 2">
            <a:extLst>
              <a:ext uri="{FF2B5EF4-FFF2-40B4-BE49-F238E27FC236}">
                <a16:creationId xmlns:a16="http://schemas.microsoft.com/office/drawing/2014/main" id="{143E1FCB-9E62-96AE-87D1-04B632FC704C}"/>
              </a:ext>
            </a:extLst>
          </p:cNvPr>
          <p:cNvSpPr>
            <a:spLocks noGrp="1"/>
          </p:cNvSpPr>
          <p:nvPr>
            <p:ph sz="quarter" idx="13"/>
          </p:nvPr>
        </p:nvSpPr>
        <p:spPr>
          <a:xfrm>
            <a:off x="3657600" y="2282008"/>
            <a:ext cx="7810500" cy="2330632"/>
          </a:xfrm>
        </p:spPr>
        <p:txBody>
          <a:bodyPr/>
          <a:lstStyle/>
          <a:p>
            <a:r>
              <a:rPr lang="en-US" dirty="0"/>
              <a:t>Increasing salary of elder employees will increase the performance rating. </a:t>
            </a:r>
          </a:p>
          <a:p>
            <a:r>
              <a:rPr lang="en-US" dirty="0"/>
              <a:t>Hiring more freshers is profitable to the company since they show higher job satisfaction with the least salary hike and possess a medium level of job involvement. </a:t>
            </a:r>
            <a:endParaRPr lang="en-IN" dirty="0"/>
          </a:p>
        </p:txBody>
      </p:sp>
    </p:spTree>
    <p:extLst>
      <p:ext uri="{BB962C8B-B14F-4D97-AF65-F5344CB8AC3E}">
        <p14:creationId xmlns:p14="http://schemas.microsoft.com/office/powerpoint/2010/main" val="189235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Introduction</a:t>
            </a:r>
          </a:p>
        </p:txBody>
      </p:sp>
      <p:sp>
        <p:nvSpPr>
          <p:cNvPr id="4" name="TextBox 3">
            <a:extLst>
              <a:ext uri="{FF2B5EF4-FFF2-40B4-BE49-F238E27FC236}">
                <a16:creationId xmlns:a16="http://schemas.microsoft.com/office/drawing/2014/main" id="{DB8EFCA2-984C-3287-503F-41EB9A1AEA9F}"/>
              </a:ext>
            </a:extLst>
          </p:cNvPr>
          <p:cNvSpPr txBox="1"/>
          <p:nvPr/>
        </p:nvSpPr>
        <p:spPr>
          <a:xfrm>
            <a:off x="593725" y="2481943"/>
            <a:ext cx="6787747" cy="2308324"/>
          </a:xfrm>
          <a:prstGeom prst="rect">
            <a:avLst/>
          </a:prstGeom>
          <a:noFill/>
        </p:spPr>
        <p:txBody>
          <a:bodyPr wrap="square" rtlCol="0">
            <a:spAutoFit/>
          </a:bodyPr>
          <a:lstStyle/>
          <a:p>
            <a:r>
              <a:rPr lang="en-US" dirty="0">
                <a:solidFill>
                  <a:schemeClr val="bg1"/>
                </a:solidFill>
              </a:rPr>
              <a:t>Power BI is a powerful business analytics tool that allows users to visualize and share insights from their data. It enables the creation of interactive dashboards and reports, making it easier to analyze trends, track performance, and make data-driven decisions.</a:t>
            </a:r>
          </a:p>
          <a:p>
            <a:endParaRPr lang="en-US" dirty="0">
              <a:solidFill>
                <a:schemeClr val="bg1"/>
              </a:solidFill>
            </a:endParaRPr>
          </a:p>
          <a:p>
            <a:r>
              <a:rPr lang="en-US" dirty="0">
                <a:solidFill>
                  <a:schemeClr val="bg1"/>
                </a:solidFill>
              </a:rPr>
              <a:t>It connects to a wide range of data sources such as Excel, databases, cloud services, and web APIs. Also Power BI supports real-time data monitoring and updating of dashboards.</a:t>
            </a:r>
            <a:endParaRPr lang="en-IN" dirty="0">
              <a:solidFill>
                <a:schemeClr val="bg1"/>
              </a:solidFill>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0EB2-6604-6AB9-6A0A-DC2A4839BE84}"/>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36BE009C-67D6-B28A-414C-35EE30823CCD}"/>
              </a:ext>
            </a:extLst>
          </p:cNvPr>
          <p:cNvSpPr>
            <a:spLocks noGrp="1"/>
          </p:cNvSpPr>
          <p:nvPr>
            <p:ph sz="quarter" idx="13"/>
          </p:nvPr>
        </p:nvSpPr>
        <p:spPr/>
        <p:txBody>
          <a:bodyPr>
            <a:normAutofit fontScale="92500" lnSpcReduction="20000"/>
          </a:bodyPr>
          <a:lstStyle/>
          <a:p>
            <a:pPr marL="0" indent="0">
              <a:lnSpc>
                <a:spcPct val="160000"/>
              </a:lnSpc>
              <a:spcBef>
                <a:spcPts val="0"/>
              </a:spcBef>
              <a:buNone/>
            </a:pPr>
            <a:r>
              <a:rPr lang="en-US" b="0" dirty="0">
                <a:solidFill>
                  <a:schemeClr val="bg1"/>
                </a:solidFill>
                <a:latin typeface="Times New Roman" panose="02020603050405020304" pitchFamily="18" charset="0"/>
                <a:cs typeface="Times New Roman" panose="02020603050405020304" pitchFamily="18" charset="0"/>
              </a:rPr>
              <a:t>The Human Resource Report provides a comprehensive view of employee data across various departments and business units. Its primary purpose is to support HR decision-making by offering insights into workforce demographics, job classifications, job satisfaction, performance ratings, and other key metrics.</a:t>
            </a:r>
          </a:p>
          <a:p>
            <a:pPr marL="0" indent="0">
              <a:lnSpc>
                <a:spcPct val="160000"/>
              </a:lnSpc>
              <a:spcBef>
                <a:spcPts val="0"/>
              </a:spcBef>
              <a:buNone/>
            </a:pPr>
            <a:endParaRPr lang="en-US" b="0" dirty="0">
              <a:solidFill>
                <a:schemeClr val="bg1"/>
              </a:solidFill>
              <a:latin typeface="Times New Roman" panose="02020603050405020304" pitchFamily="18" charset="0"/>
              <a:cs typeface="Times New Roman" panose="02020603050405020304" pitchFamily="18" charset="0"/>
            </a:endParaRPr>
          </a:p>
          <a:p>
            <a:pPr marL="0" indent="0">
              <a:lnSpc>
                <a:spcPct val="160000"/>
              </a:lnSpc>
              <a:spcBef>
                <a:spcPts val="0"/>
              </a:spcBef>
              <a:buNone/>
            </a:pPr>
            <a:r>
              <a:rPr lang="en-US" b="0" dirty="0">
                <a:solidFill>
                  <a:schemeClr val="bg1"/>
                </a:solidFill>
                <a:latin typeface="Times New Roman" panose="02020603050405020304" pitchFamily="18" charset="0"/>
                <a:cs typeface="Times New Roman" panose="02020603050405020304" pitchFamily="18" charset="0"/>
              </a:rPr>
              <a:t>Key Objectives includes tracking employee attributes like age, gender, education level, and job type to understand the organization’s demographic composition, evaluating employee job satisfaction and involvement.</a:t>
            </a:r>
            <a:endParaRPr lang="en-IN" b="0"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5406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2FCB-F83D-1FCD-8348-03B26DEF3B15}"/>
              </a:ext>
            </a:extLst>
          </p:cNvPr>
          <p:cNvSpPr>
            <a:spLocks noGrp="1"/>
          </p:cNvSpPr>
          <p:nvPr>
            <p:ph type="ctrTitle"/>
          </p:nvPr>
        </p:nvSpPr>
        <p:spPr/>
        <p:txBody>
          <a:bodyPr/>
          <a:lstStyle/>
          <a:p>
            <a:r>
              <a:rPr lang="en-IN" sz="5400" dirty="0"/>
              <a:t>Technologies Used</a:t>
            </a:r>
          </a:p>
        </p:txBody>
      </p:sp>
      <p:pic>
        <p:nvPicPr>
          <p:cNvPr id="5" name="Picture 4">
            <a:extLst>
              <a:ext uri="{FF2B5EF4-FFF2-40B4-BE49-F238E27FC236}">
                <a16:creationId xmlns:a16="http://schemas.microsoft.com/office/drawing/2014/main" id="{B3E68ED1-4468-49E3-2EBB-0479F978E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09" y="4177535"/>
            <a:ext cx="2302978" cy="2268986"/>
          </a:xfrm>
          <a:prstGeom prst="rect">
            <a:avLst/>
          </a:prstGeom>
        </p:spPr>
      </p:pic>
      <p:pic>
        <p:nvPicPr>
          <p:cNvPr id="7" name="Picture 6">
            <a:extLst>
              <a:ext uri="{FF2B5EF4-FFF2-40B4-BE49-F238E27FC236}">
                <a16:creationId xmlns:a16="http://schemas.microsoft.com/office/drawing/2014/main" id="{8A516451-5CCF-3DAB-C44E-D06D74445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491" y="4532922"/>
            <a:ext cx="1558212" cy="1558212"/>
          </a:xfrm>
          <a:prstGeom prst="rect">
            <a:avLst/>
          </a:prstGeom>
        </p:spPr>
      </p:pic>
    </p:spTree>
    <p:extLst>
      <p:ext uri="{BB962C8B-B14F-4D97-AF65-F5344CB8AC3E}">
        <p14:creationId xmlns:p14="http://schemas.microsoft.com/office/powerpoint/2010/main" val="10898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294FD16-128C-ECCC-A2FD-12A8D19B1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 y="2560734"/>
            <a:ext cx="11978640" cy="4183962"/>
          </a:xfrm>
          <a:prstGeom prst="rect">
            <a:avLst/>
          </a:prstGeom>
        </p:spPr>
      </p:pic>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106680" y="1493934"/>
            <a:ext cx="5525835" cy="1066800"/>
          </a:xfrm>
        </p:spPr>
        <p:txBody>
          <a:bodyPr/>
          <a:lstStyle/>
          <a:p>
            <a:r>
              <a:rPr lang="en-US" dirty="0"/>
              <a:t>DATASET</a:t>
            </a:r>
          </a:p>
        </p:txBody>
      </p:sp>
      <p:sp>
        <p:nvSpPr>
          <p:cNvPr id="20" name="TextBox 19">
            <a:extLst>
              <a:ext uri="{FF2B5EF4-FFF2-40B4-BE49-F238E27FC236}">
                <a16:creationId xmlns:a16="http://schemas.microsoft.com/office/drawing/2014/main" id="{97D1C0A1-CBD0-CD58-B705-156634A79E54}"/>
              </a:ext>
            </a:extLst>
          </p:cNvPr>
          <p:cNvSpPr txBox="1"/>
          <p:nvPr/>
        </p:nvSpPr>
        <p:spPr>
          <a:xfrm>
            <a:off x="6559487" y="403411"/>
            <a:ext cx="552583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dirty="0"/>
              <a:t>Corporate Service Company Data.</a:t>
            </a:r>
          </a:p>
          <a:p>
            <a:pPr marL="285750" indent="-285750">
              <a:buFont typeface="Arial" panose="020B0604020202020204" pitchFamily="34" charset="0"/>
              <a:buChar char="•"/>
            </a:pPr>
            <a:r>
              <a:rPr lang="en-US" dirty="0"/>
              <a:t>22 Columns and 3520 rows.</a:t>
            </a:r>
          </a:p>
          <a:p>
            <a:pPr marL="285750" indent="-285750">
              <a:buFont typeface="Arial" panose="020B0604020202020204" pitchFamily="34" charset="0"/>
              <a:buChar char="•"/>
            </a:pPr>
            <a:r>
              <a:rPr lang="en-US" dirty="0"/>
              <a:t>Key data fields: </a:t>
            </a:r>
          </a:p>
          <a:p>
            <a:pPr lvl="1"/>
            <a:r>
              <a:rPr lang="en-US" dirty="0"/>
              <a:t>Departments, Business Units, Hire date, Employee education, Job satisfaction, Salary, Age, Gender etc. </a:t>
            </a:r>
          </a:p>
          <a:p>
            <a:pPr marL="285750" indent="-285750">
              <a:buFont typeface="Arial" panose="020B0604020202020204" pitchFamily="34" charset="0"/>
              <a:buChar char="•"/>
            </a:pPr>
            <a:r>
              <a:rPr lang="en-US" dirty="0"/>
              <a:t>Data Transformation was done using Power Query.</a:t>
            </a:r>
          </a:p>
        </p:txBody>
      </p:sp>
    </p:spTree>
    <p:extLst>
      <p:ext uri="{BB962C8B-B14F-4D97-AF65-F5344CB8AC3E}">
        <p14:creationId xmlns:p14="http://schemas.microsoft.com/office/powerpoint/2010/main" val="224937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Dashboard</a:t>
            </a:r>
            <a:br>
              <a:rPr lang="en-US" dirty="0"/>
            </a:br>
            <a:r>
              <a:rPr lang="en-US" dirty="0"/>
              <a:t>Overview</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a:lstStyle/>
          <a:p>
            <a:pPr marL="342900" indent="-342900">
              <a:buFont typeface="Arial" panose="020B0604020202020204" pitchFamily="34" charset="0"/>
              <a:buChar char="•"/>
            </a:pPr>
            <a:r>
              <a:rPr lang="en-US" dirty="0"/>
              <a:t>DAX Measures</a:t>
            </a:r>
          </a:p>
          <a:p>
            <a:pPr marL="342900" indent="-342900">
              <a:buFont typeface="Arial" panose="020B0604020202020204" pitchFamily="34" charset="0"/>
              <a:buChar char="•"/>
            </a:pPr>
            <a:r>
              <a:rPr lang="en-US" dirty="0"/>
              <a:t>Key Observations</a:t>
            </a:r>
          </a:p>
          <a:p>
            <a:pPr marL="342900" indent="-342900">
              <a:buFont typeface="Arial" panose="020B0604020202020204" pitchFamily="34" charset="0"/>
              <a:buChar char="•"/>
            </a:pPr>
            <a:r>
              <a:rPr lang="en-US" dirty="0"/>
              <a:t>Future Enhancement</a:t>
            </a:r>
          </a:p>
          <a:p>
            <a:pPr marL="342900" indent="-342900">
              <a:buFont typeface="Arial" panose="020B0604020202020204" pitchFamily="34" charset="0"/>
              <a:buChar char="•"/>
            </a:pPr>
            <a:endParaRPr lang="en-US" dirty="0"/>
          </a:p>
        </p:txBody>
      </p:sp>
      <p:pic>
        <p:nvPicPr>
          <p:cNvPr id="11" name="Picture Placeholder 10">
            <a:extLst>
              <a:ext uri="{FF2B5EF4-FFF2-40B4-BE49-F238E27FC236}">
                <a16:creationId xmlns:a16="http://schemas.microsoft.com/office/drawing/2014/main" id="{6EEDAA4D-F75A-9256-9B26-D44A4A1BA099}"/>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0398" b="10398"/>
          <a:stretch>
            <a:fillRect/>
          </a:stretch>
        </p:blipFill>
        <p:spPr>
          <a:xfrm>
            <a:off x="81280" y="85451"/>
            <a:ext cx="5632152" cy="6691269"/>
          </a:xfrm>
        </p:spPr>
      </p:pic>
    </p:spTree>
    <p:extLst>
      <p:ext uri="{BB962C8B-B14F-4D97-AF65-F5344CB8AC3E}">
        <p14:creationId xmlns:p14="http://schemas.microsoft.com/office/powerpoint/2010/main" val="144087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E286CFF-800C-25DA-F940-666873727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79"/>
            <a:ext cx="12192000" cy="6845821"/>
          </a:xfrm>
          <a:prstGeom prst="rect">
            <a:avLst/>
          </a:prstGeom>
        </p:spPr>
      </p:pic>
    </p:spTree>
    <p:extLst>
      <p:ext uri="{BB962C8B-B14F-4D97-AF65-F5344CB8AC3E}">
        <p14:creationId xmlns:p14="http://schemas.microsoft.com/office/powerpoint/2010/main" val="20390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DAX Measures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3545585"/>
            <a:ext cx="7810500" cy="2920682"/>
          </a:xfrm>
        </p:spPr>
        <p:txBody>
          <a:bodyPr>
            <a:normAutofit/>
          </a:bodyPr>
          <a:lstStyle/>
          <a:p>
            <a:r>
              <a:rPr lang="en-US" sz="1800" dirty="0"/>
              <a:t>Total Active Employees = CALCULATE([Total Employees],'Human Resources'[</a:t>
            </a:r>
            <a:r>
              <a:rPr lang="en-US" sz="1800" dirty="0" err="1"/>
              <a:t>Emp.Type</a:t>
            </a:r>
            <a:r>
              <a:rPr lang="en-US" sz="1800" dirty="0"/>
              <a:t>]="Active") </a:t>
            </a:r>
          </a:p>
          <a:p>
            <a:r>
              <a:rPr lang="en-US" sz="1800" dirty="0"/>
              <a:t>Total Balance Days = SUM('Human-Resources'[Balance Days]) </a:t>
            </a:r>
          </a:p>
          <a:p>
            <a:r>
              <a:rPr lang="en-US" sz="1800" dirty="0"/>
              <a:t>Total Employees = COUNTROWS('Human-Resources’) </a:t>
            </a:r>
          </a:p>
          <a:p>
            <a:r>
              <a:rPr lang="en-US" sz="1800" dirty="0"/>
              <a:t>Total Salary Cost = SUM('Human-Resources' [Salary]) </a:t>
            </a:r>
          </a:p>
          <a:p>
            <a:r>
              <a:rPr lang="en-US" sz="1800" dirty="0"/>
              <a:t>Total Sick Days = SUM('Human-Resources' [Sick Days])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Box 1">
            <a:extLst>
              <a:ext uri="{FF2B5EF4-FFF2-40B4-BE49-F238E27FC236}">
                <a16:creationId xmlns:a16="http://schemas.microsoft.com/office/drawing/2014/main" id="{F7EC34BA-C52C-FE8E-65A1-D953BC8723AB}"/>
              </a:ext>
            </a:extLst>
          </p:cNvPr>
          <p:cNvSpPr txBox="1"/>
          <p:nvPr/>
        </p:nvSpPr>
        <p:spPr>
          <a:xfrm>
            <a:off x="792480" y="2529840"/>
            <a:ext cx="10373360" cy="923330"/>
          </a:xfrm>
          <a:prstGeom prst="rect">
            <a:avLst/>
          </a:prstGeom>
          <a:noFill/>
        </p:spPr>
        <p:txBody>
          <a:bodyPr wrap="square" rtlCol="0">
            <a:spAutoFit/>
          </a:bodyPr>
          <a:lstStyle/>
          <a:p>
            <a:r>
              <a:rPr lang="en-US" dirty="0">
                <a:solidFill>
                  <a:schemeClr val="bg1"/>
                </a:solidFill>
              </a:rPr>
              <a:t>DAX is a formula language used in Power BI to perform data manipulation and analysis. It allows users to create powerful data insights and perform complex calculations, such as aggregations, time-based analysis, and conditional logic.</a:t>
            </a:r>
            <a:endParaRPr lang="en-IN" dirty="0">
              <a:solidFill>
                <a:schemeClr val="bg1"/>
              </a:solidFill>
            </a:endParaRPr>
          </a:p>
        </p:txBody>
      </p:sp>
    </p:spTree>
    <p:extLst>
      <p:ext uri="{BB962C8B-B14F-4D97-AF65-F5344CB8AC3E}">
        <p14:creationId xmlns:p14="http://schemas.microsoft.com/office/powerpoint/2010/main" val="320031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8B52-31CC-9C48-BA65-CC19D0F906C4}"/>
              </a:ext>
            </a:extLst>
          </p:cNvPr>
          <p:cNvSpPr>
            <a:spLocks noGrp="1"/>
          </p:cNvSpPr>
          <p:nvPr>
            <p:ph type="title"/>
          </p:nvPr>
        </p:nvSpPr>
        <p:spPr>
          <a:xfrm>
            <a:off x="565150" y="203200"/>
            <a:ext cx="5063490" cy="2354026"/>
          </a:xfrm>
        </p:spPr>
        <p:txBody>
          <a:bodyPr/>
          <a:lstStyle/>
          <a:p>
            <a:r>
              <a:rPr lang="en-IN" sz="5400" dirty="0"/>
              <a:t>Observations</a:t>
            </a:r>
          </a:p>
        </p:txBody>
      </p:sp>
      <p:pic>
        <p:nvPicPr>
          <p:cNvPr id="10" name="Picture 9">
            <a:extLst>
              <a:ext uri="{FF2B5EF4-FFF2-40B4-BE49-F238E27FC236}">
                <a16:creationId xmlns:a16="http://schemas.microsoft.com/office/drawing/2014/main" id="{0B0BB1F2-7E3E-AE2E-7128-CACB84FA94D3}"/>
              </a:ext>
            </a:extLst>
          </p:cNvPr>
          <p:cNvPicPr>
            <a:picLocks noChangeAspect="1"/>
          </p:cNvPicPr>
          <p:nvPr/>
        </p:nvPicPr>
        <p:blipFill>
          <a:blip r:embed="rId2">
            <a:extLst>
              <a:ext uri="{28A0092B-C50C-407E-A947-70E740481C1C}">
                <a14:useLocalDpi xmlns:a14="http://schemas.microsoft.com/office/drawing/2010/main" val="0"/>
              </a:ext>
            </a:extLst>
          </a:blip>
          <a:srcRect l="37565"/>
          <a:stretch/>
        </p:blipFill>
        <p:spPr>
          <a:xfrm>
            <a:off x="5740400" y="193040"/>
            <a:ext cx="6289040" cy="650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317016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554</Words>
  <Application>Microsoft Office PowerPoint</Application>
  <PresentationFormat>Widescreen</PresentationFormat>
  <Paragraphs>51</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Times New Roman</vt:lpstr>
      <vt:lpstr>Custom</vt:lpstr>
      <vt:lpstr>HR ANALYTICS</vt:lpstr>
      <vt:lpstr>Introduction</vt:lpstr>
      <vt:lpstr>Project Overview</vt:lpstr>
      <vt:lpstr>Technologies Used</vt:lpstr>
      <vt:lpstr>DATASET</vt:lpstr>
      <vt:lpstr>Dashboard Overview</vt:lpstr>
      <vt:lpstr>PowerPoint Presentation</vt:lpstr>
      <vt:lpstr>DAX Measures</vt:lpstr>
      <vt:lpstr>Observations</vt:lpstr>
      <vt:lpstr>PowerPoint Presentation</vt:lpstr>
      <vt:lpstr>PowerPoint Presentation</vt:lpstr>
      <vt:lpstr>Comparing 2013  V/S  2018 Data</vt:lpstr>
      <vt:lpstr>Few 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2024-12-02T11:06:46Z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