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59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pacha\OneDrive\Desktop\K.PRIYA%20%20DHARSHINI%20%20%20%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floor>
    <c:sideWall>
      <c:thickness val="0"/>
    </c:sideWall>
    <c:backWall>
      <c:thickness val="0"/>
    </c:backWall>
    <c:plotArea>
      <c:layout>
        <c:manualLayout>
          <c:layoutTarget val="inner"/>
          <c:xMode val="edge"/>
          <c:yMode val="edge"/>
          <c:x val="0.21877416865541535"/>
          <c:y val="0.17860780700284803"/>
          <c:w val="0.66779980088695812"/>
          <c:h val="0.62357848885910538"/>
        </c:manualLayout>
      </c:layout>
      <c:bar3DChart>
        <c:barDir val="col"/>
        <c:grouping val="standard"/>
        <c:varyColors val="0"/>
        <c:ser>
          <c:idx val="0"/>
          <c:order val="0"/>
          <c:tx>
            <c:strRef>
              <c:f>'[K.PRIYA  DHARSHINI    EXCEL.xlsx]Sheet1'!$D$17</c:f>
              <c:strCache>
                <c:ptCount val="1"/>
                <c:pt idx="0">
                  <c:v>Net Salary</c:v>
                </c:pt>
              </c:strCache>
            </c:strRef>
          </c:tx>
          <c:invertIfNegative val="0"/>
          <c:dLbls>
            <c:dLbl>
              <c:idx val="0"/>
              <c:layout>
                <c:manualLayout>
                  <c:x val="1.4519056261343012E-2"/>
                  <c:y val="3.5460992907801418E-3"/>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'[K.PRIYA  DHARSHINI    EXCEL.xlsx]Sheet1'!$D$18:$D$23</c:f>
              <c:numCache>
                <c:formatCode>General</c:formatCode>
                <c:ptCount val="6"/>
                <c:pt idx="0">
                  <c:v>30375</c:v>
                </c:pt>
                <c:pt idx="1">
                  <c:v>36450</c:v>
                </c:pt>
                <c:pt idx="2">
                  <c:v>60750</c:v>
                </c:pt>
                <c:pt idx="3">
                  <c:v>60750</c:v>
                </c:pt>
                <c:pt idx="4">
                  <c:v>60750</c:v>
                </c:pt>
                <c:pt idx="5">
                  <c:v>48600</c:v>
                </c:pt>
              </c:numCache>
            </c:numRef>
          </c:cat>
          <c:val>
            <c:numRef>
              <c:f>'[K.PRIYA  DHARSHINI    EXCEL.xlsx]Sheet1'!$D$18:$D$23</c:f>
              <c:numCache>
                <c:formatCode>General</c:formatCode>
                <c:ptCount val="6"/>
                <c:pt idx="0">
                  <c:v>30375</c:v>
                </c:pt>
                <c:pt idx="1">
                  <c:v>36450</c:v>
                </c:pt>
                <c:pt idx="2">
                  <c:v>60750</c:v>
                </c:pt>
                <c:pt idx="3">
                  <c:v>60750</c:v>
                </c:pt>
                <c:pt idx="4">
                  <c:v>60750</c:v>
                </c:pt>
                <c:pt idx="5">
                  <c:v>48600</c:v>
                </c:pt>
              </c:numCache>
            </c:numRef>
          </c:val>
        </c:ser>
        <c:ser>
          <c:idx val="1"/>
          <c:order val="1"/>
          <c:tx>
            <c:strRef>
              <c:f>'[K.PRIYA  DHARSHINI    EXCEL.xlsx]Sheet1'!$E$17</c:f>
              <c:strCache>
                <c:ptCount val="1"/>
                <c:pt idx="0">
                  <c:v>Designation</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'[K.PRIYA  DHARSHINI    EXCEL.xlsx]Sheet1'!$D$18:$D$23</c:f>
              <c:numCache>
                <c:formatCode>General</c:formatCode>
                <c:ptCount val="6"/>
                <c:pt idx="0">
                  <c:v>30375</c:v>
                </c:pt>
                <c:pt idx="1">
                  <c:v>36450</c:v>
                </c:pt>
                <c:pt idx="2">
                  <c:v>60750</c:v>
                </c:pt>
                <c:pt idx="3">
                  <c:v>60750</c:v>
                </c:pt>
                <c:pt idx="4">
                  <c:v>60750</c:v>
                </c:pt>
                <c:pt idx="5">
                  <c:v>48600</c:v>
                </c:pt>
              </c:numCache>
            </c:numRef>
          </c:cat>
          <c:val>
            <c:numRef>
              <c:f>'[K.PRIYA  DHARSHINI    EXCEL.xlsx]Sheet1'!$E$18:$E$23</c:f>
              <c:numCache>
                <c:formatCode>General</c:formatCode>
                <c:ptCount val="6"/>
                <c:pt idx="0">
                  <c:v>0</c:v>
                </c:pt>
                <c:pt idx="1">
                  <c:v>0</c:v>
                </c:pt>
                <c:pt idx="2">
                  <c:v>0</c:v>
                </c:pt>
                <c:pt idx="3">
                  <c:v>0</c:v>
                </c:pt>
                <c:pt idx="4">
                  <c:v>0</c:v>
                </c:pt>
                <c:pt idx="5">
                  <c:v>0</c:v>
                </c:pt>
              </c:numCache>
            </c:numRef>
          </c:val>
        </c:ser>
        <c:ser>
          <c:idx val="2"/>
          <c:order val="2"/>
          <c:tx>
            <c:strRef>
              <c:f>'[K.PRIYA  DHARSHINI    EXCEL.xlsx]Sheet1'!$F$17</c:f>
              <c:strCache>
                <c:ptCount val="1"/>
                <c:pt idx="0">
                  <c:v>Deduction</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'[K.PRIYA  DHARSHINI    EXCEL.xlsx]Sheet1'!$D$18:$D$23</c:f>
              <c:numCache>
                <c:formatCode>General</c:formatCode>
                <c:ptCount val="6"/>
                <c:pt idx="0">
                  <c:v>30375</c:v>
                </c:pt>
                <c:pt idx="1">
                  <c:v>36450</c:v>
                </c:pt>
                <c:pt idx="2">
                  <c:v>60750</c:v>
                </c:pt>
                <c:pt idx="3">
                  <c:v>60750</c:v>
                </c:pt>
                <c:pt idx="4">
                  <c:v>60750</c:v>
                </c:pt>
                <c:pt idx="5">
                  <c:v>48600</c:v>
                </c:pt>
              </c:numCache>
            </c:numRef>
          </c:cat>
          <c:val>
            <c:numRef>
              <c:f>'[K.PRIYA  DHARSHINI    EXCEL.xlsx]Sheet1'!$F$18:$F$23</c:f>
              <c:numCache>
                <c:formatCode>General</c:formatCode>
                <c:ptCount val="6"/>
                <c:pt idx="0">
                  <c:v>2625</c:v>
                </c:pt>
                <c:pt idx="1">
                  <c:v>3150</c:v>
                </c:pt>
                <c:pt idx="2">
                  <c:v>5250</c:v>
                </c:pt>
                <c:pt idx="3">
                  <c:v>5250</c:v>
                </c:pt>
                <c:pt idx="4">
                  <c:v>5250</c:v>
                </c:pt>
                <c:pt idx="5">
                  <c:v>4200</c:v>
                </c:pt>
              </c:numCache>
            </c:numRef>
          </c:val>
        </c:ser>
        <c:dLbls>
          <c:showLegendKey val="0"/>
          <c:showVal val="1"/>
          <c:showCatName val="0"/>
          <c:showSerName val="0"/>
          <c:showPercent val="0"/>
          <c:showBubbleSize val="0"/>
        </c:dLbls>
        <c:gapWidth val="75"/>
        <c:shape val="box"/>
        <c:axId val="230743336"/>
        <c:axId val="231758304"/>
        <c:axId val="231774736"/>
      </c:bar3DChart>
      <c:catAx>
        <c:axId val="230743336"/>
        <c:scaling>
          <c:orientation val="minMax"/>
        </c:scaling>
        <c:delete val="0"/>
        <c:axPos val="b"/>
        <c:numFmt formatCode="General" sourceLinked="1"/>
        <c:majorTickMark val="none"/>
        <c:minorTickMark val="none"/>
        <c:tickLblPos val="nextTo"/>
        <c:crossAx val="231758304"/>
        <c:crosses val="autoZero"/>
        <c:auto val="1"/>
        <c:lblAlgn val="ctr"/>
        <c:lblOffset val="100"/>
        <c:noMultiLvlLbl val="0"/>
      </c:catAx>
      <c:valAx>
        <c:axId val="231758304"/>
        <c:scaling>
          <c:orientation val="minMax"/>
        </c:scaling>
        <c:delete val="0"/>
        <c:axPos val="l"/>
        <c:numFmt formatCode="General" sourceLinked="1"/>
        <c:majorTickMark val="none"/>
        <c:minorTickMark val="none"/>
        <c:tickLblPos val="nextTo"/>
        <c:crossAx val="230743336"/>
        <c:crosses val="autoZero"/>
        <c:crossBetween val="between"/>
      </c:valAx>
      <c:serAx>
        <c:axId val="231774736"/>
        <c:scaling>
          <c:orientation val="minMax"/>
        </c:scaling>
        <c:delete val="0"/>
        <c:axPos val="b"/>
        <c:majorTickMark val="out"/>
        <c:minorTickMark val="none"/>
        <c:tickLblPos val="nextTo"/>
        <c:crossAx val="231758304"/>
        <c:crosses val="autoZero"/>
      </c:serAx>
    </c:plotArea>
    <c:legend>
      <c:legendPos val="b"/>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Roboto" panose="020F0502020204030204" pitchFamily="2" charset="0"/>
              </a:rPr>
              <a:t>Employee Attrition Analysis Using Excel Dashboards</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744407" y="2540421"/>
            <a:ext cx="8610600" cy="2308324"/>
          </a:xfrm>
          <a:prstGeom prst="rect">
            <a:avLst/>
          </a:prstGeom>
          <a:noFill/>
        </p:spPr>
        <p:txBody>
          <a:bodyPr wrap="square" rtlCol="0">
            <a:spAutoFit/>
          </a:bodyPr>
          <a:lstStyle/>
          <a:p>
            <a:r>
              <a:rPr lang="en-US" sz="2400" dirty="0"/>
              <a:t>STUDENT </a:t>
            </a:r>
            <a:r>
              <a:rPr lang="en-US" sz="2400" dirty="0" smtClean="0"/>
              <a:t>NAME: V.NAMITHA</a:t>
            </a:r>
            <a:endParaRPr lang="en-US" sz="2400" dirty="0"/>
          </a:p>
          <a:p>
            <a:r>
              <a:rPr lang="en-US" sz="2400" dirty="0"/>
              <a:t>REGISTER </a:t>
            </a:r>
            <a:r>
              <a:rPr lang="en-US" sz="2400" dirty="0" smtClean="0"/>
              <a:t>NO: 312200919</a:t>
            </a:r>
            <a:endParaRPr lang="en-US" sz="2400" dirty="0"/>
          </a:p>
          <a:p>
            <a:r>
              <a:rPr lang="en-US" sz="2400" dirty="0" smtClean="0"/>
              <a:t>DEPARTMENT: B.COM[COMPUTER APPLICATION]</a:t>
            </a:r>
            <a:endParaRPr lang="en-US" sz="2400" dirty="0"/>
          </a:p>
          <a:p>
            <a:r>
              <a:rPr lang="en-US" sz="2400" dirty="0" smtClean="0"/>
              <a:t>COLLEGE: PACHAIYAPPAS COLLEGE FOR WOMEN </a:t>
            </a:r>
          </a:p>
          <a:p>
            <a:r>
              <a:rPr lang="en-US" sz="2400" dirty="0"/>
              <a:t> </a:t>
            </a:r>
            <a:r>
              <a:rPr lang="en-US" sz="2400" dirty="0" smtClean="0"/>
              <a:t>                 KANCHIPURAM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Rectangle 3"/>
          <p:cNvSpPr/>
          <p:nvPr/>
        </p:nvSpPr>
        <p:spPr>
          <a:xfrm>
            <a:off x="990600" y="461841"/>
            <a:ext cx="6019800" cy="369332"/>
          </a:xfrm>
          <a:prstGeom prst="rect">
            <a:avLst/>
          </a:prstGeom>
        </p:spPr>
        <p:txBody>
          <a:bodyPr wrap="square">
            <a:spAutoFit/>
          </a:bodyPr>
          <a:lstStyle/>
          <a:p>
            <a:r>
              <a:rPr lang="en-US" b="1" dirty="0">
                <a:latin typeface="Arial" panose="020B0604020202020204" pitchFamily="34" charset="0"/>
              </a:rPr>
              <a:t>Extending beyond 1000 employee limit</a:t>
            </a:r>
            <a:endParaRPr lang="en-US" b="1" i="0" dirty="0">
              <a:effectLst/>
              <a:latin typeface="Arial" panose="020B0604020202020204" pitchFamily="34" charset="0"/>
            </a:endParaRPr>
          </a:p>
        </p:txBody>
      </p:sp>
      <p:sp>
        <p:nvSpPr>
          <p:cNvPr id="7" name="Rectangle 6"/>
          <p:cNvSpPr/>
          <p:nvPr/>
        </p:nvSpPr>
        <p:spPr>
          <a:xfrm>
            <a:off x="762000" y="1895177"/>
            <a:ext cx="9220200" cy="3139321"/>
          </a:xfrm>
          <a:prstGeom prst="rect">
            <a:avLst/>
          </a:prstGeom>
        </p:spPr>
        <p:txBody>
          <a:bodyPr wrap="square">
            <a:spAutoFit/>
          </a:bodyPr>
          <a:lstStyle/>
          <a:p>
            <a:r>
              <a:rPr lang="en-US" dirty="0"/>
              <a:t>Customer Analysis: Marketing teams use data manipulation to segment customers by purchase history, behavioral patterns, and demographical information. This segmentation allows marketing personnel to tailor their messaging, curate personalized customer experiences, and boost customer retention</a:t>
            </a:r>
            <a:r>
              <a:rPr lang="en-US" dirty="0" smtClean="0"/>
              <a:t>.</a:t>
            </a:r>
          </a:p>
          <a:p>
            <a:r>
              <a:rPr lang="en-US" dirty="0" smtClean="0"/>
              <a:t>                             </a:t>
            </a:r>
          </a:p>
          <a:p>
            <a:r>
              <a:rPr lang="en-US" dirty="0" smtClean="0"/>
              <a:t>Financial </a:t>
            </a:r>
            <a:r>
              <a:rPr lang="en-US" dirty="0"/>
              <a:t>Reporting: Finance and accounting departments manipulate financial data to create reports, income statements, and balance sheets. Organizations can evaluate performance and assess profitability by calculating key metrics and aggregating transactional </a:t>
            </a:r>
            <a:r>
              <a:rPr lang="en-US" dirty="0" smtClean="0"/>
              <a:t>data. Healthcare Analytics </a:t>
            </a:r>
            <a:r>
              <a:rPr lang="en-US" dirty="0"/>
              <a:t>Data manipulation techniques in the healthcare sector enable providers to analyze medical research, clinical trials, and patient information. Aggregating patient data, determining risk…</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8"/>
            <a:ext cx="4746625"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smtClean="0">
                <a:latin typeface="Trebuchet MS"/>
                <a:cs typeface="Trebuchet MS"/>
              </a:rPr>
              <a:t>EMPLOYEE LIMIT</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 xmlns:a16="http://schemas.microsoft.com/office/drawing/2014/main" id="{C99E7B9D-9FD7-39E9-488B-262CECDB14BA}"/>
              </a:ext>
            </a:extLst>
          </p:cNvPr>
          <p:cNvSpPr txBox="1"/>
          <p:nvPr/>
        </p:nvSpPr>
        <p:spPr>
          <a:xfrm>
            <a:off x="914401" y="1295400"/>
            <a:ext cx="5486400" cy="1477328"/>
          </a:xfrm>
          <a:prstGeom prst="rect">
            <a:avLst/>
          </a:prstGeom>
          <a:noFill/>
        </p:spPr>
        <p:txBody>
          <a:bodyPr wrap="square">
            <a:spAutoFit/>
          </a:bodyPr>
          <a:lstStyle/>
          <a:p>
            <a:r>
              <a:rPr lang="en-US" dirty="0"/>
              <a:t>Spreadsheet software such as Excel frequently uses pivot tables and </a:t>
            </a:r>
            <a:r>
              <a:rPr lang="en-US" dirty="0" smtClean="0"/>
              <a:t>cross tabulation </a:t>
            </a:r>
            <a:r>
              <a:rPr lang="en-US" dirty="0"/>
              <a:t>to summarize data and analyze it in a tabular format. These tools allow dynamic data manipulation and rearranging to aid in identifying trends, relationships, and patterns.</a:t>
            </a:r>
          </a:p>
        </p:txBody>
      </p:sp>
      <p:sp>
        <p:nvSpPr>
          <p:cNvPr id="2" name="Rectangle 1"/>
          <p:cNvSpPr/>
          <p:nvPr/>
        </p:nvSpPr>
        <p:spPr>
          <a:xfrm>
            <a:off x="944881" y="3200400"/>
            <a:ext cx="6096000" cy="2031325"/>
          </a:xfrm>
          <a:prstGeom prst="rect">
            <a:avLst/>
          </a:prstGeom>
        </p:spPr>
        <p:txBody>
          <a:bodyPr>
            <a:spAutoFit/>
          </a:bodyPr>
          <a:lstStyle/>
          <a:p>
            <a:r>
              <a:rPr lang="en-US" dirty="0"/>
              <a:t>Data transformation functions can include date/time conversions, string manipulations, and mathematical calculations. Such functions let users derive new metrics or variables from existing data by transforming data from one structure or format to another. Transforming data into consistent formats, creating new features or variables, and converting</a:t>
            </a:r>
            <a:endParaRPr lang="en-IN" dirty="0"/>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24060779"/>
              </p:ext>
            </p:extLst>
          </p:nvPr>
        </p:nvGraphicFramePr>
        <p:xfrm>
          <a:off x="1414272" y="2016252"/>
          <a:ext cx="5248275" cy="36290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1828800"/>
            <a:ext cx="9448800" cy="1754326"/>
          </a:xfrm>
          <a:prstGeom prst="rect">
            <a:avLst/>
          </a:prstGeom>
        </p:spPr>
        <p:txBody>
          <a:bodyPr wrap="square">
            <a:spAutoFit/>
          </a:bodyPr>
          <a:lstStyle/>
          <a:p>
            <a:r>
              <a:rPr lang="en-US" dirty="0"/>
              <a:t>Effective data manipulation enables data professionals to fully leverage raw data, improve its quality, and use it to obtain valuable insights. Data teams can rest easy knowing the data they’re working with is accurate and </a:t>
            </a:r>
            <a:r>
              <a:rPr lang="en-US" dirty="0" smtClean="0"/>
              <a:t>relevant Enterprise-grade </a:t>
            </a:r>
            <a:r>
              <a:rPr lang="en-US" dirty="0"/>
              <a:t>tools like </a:t>
            </a:r>
            <a:r>
              <a:rPr lang="en-US" dirty="0" smtClean="0"/>
              <a:t> </a:t>
            </a:r>
            <a:r>
              <a:rPr lang="en-US" dirty="0"/>
              <a:t>simplify data manipulation by offering built-in transformations and source and destination connectors. They make it possible to easily manipulate data without writing a single line of code. The platform’s automation and workflow orchestration capabilities support set-it-and-forget-it scheduling.</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3578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p:cNvSpPr txBox="1"/>
          <p:nvPr/>
        </p:nvSpPr>
        <p:spPr>
          <a:xfrm>
            <a:off x="712623" y="2286000"/>
            <a:ext cx="6746281" cy="2308324"/>
          </a:xfrm>
          <a:prstGeom prst="rect">
            <a:avLst/>
          </a:prstGeom>
          <a:noFill/>
        </p:spPr>
        <p:txBody>
          <a:bodyPr wrap="square" rtlCol="0">
            <a:spAutoFit/>
          </a:bodyPr>
          <a:lstStyle/>
          <a:p>
            <a:r>
              <a:rPr lang="en-US" sz="4800" dirty="0"/>
              <a:t>Employee Attrition Analysis Using Excel Dashboards</a:t>
            </a:r>
            <a:endParaRPr lang="en-IN"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526297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r>
              <a:rPr lang="en-US" sz="2800" dirty="0" smtClean="0">
                <a:solidFill>
                  <a:srgbClr val="0D0D0D"/>
                </a:solidFill>
                <a:latin typeface="Times New Roman" panose="02020603050405020304" pitchFamily="18" charset="0"/>
                <a:cs typeface="Times New Roman" panose="02020603050405020304" pitchFamily="18" charset="0"/>
              </a:rPr>
              <a:t>5.Types of Attributes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dirty="0" smtClean="0">
                <a:solidFill>
                  <a:srgbClr val="0D0D0D"/>
                </a:solidFill>
                <a:latin typeface="Times New Roman" panose="02020603050405020304" pitchFamily="18" charset="0"/>
                <a:cs typeface="Times New Roman" panose="02020603050405020304" pitchFamily="18" charset="0"/>
              </a:rPr>
              <a:t>6.When to Enter What Data ?</a:t>
            </a:r>
            <a:endParaRPr lang="en-US" sz="2800" dirty="0">
              <a:solidFill>
                <a:srgbClr val="0D0D0D"/>
              </a:solidFill>
              <a:latin typeface="Times New Roman" panose="02020603050405020304" pitchFamily="18" charset="0"/>
              <a:cs typeface="Times New Roman" panose="02020603050405020304" pitchFamily="18" charset="0"/>
            </a:endParaRPr>
          </a:p>
          <a:p>
            <a:pPr algn="l"/>
            <a:r>
              <a:rPr lang="en-US" sz="2800" b="0" i="0" dirty="0" smtClean="0">
                <a:solidFill>
                  <a:srgbClr val="0D0D0D"/>
                </a:solidFill>
                <a:effectLst/>
                <a:latin typeface="Times New Roman" panose="02020603050405020304" pitchFamily="18" charset="0"/>
                <a:cs typeface="Times New Roman" panose="02020603050405020304" pitchFamily="18" charset="0"/>
              </a:rPr>
              <a:t>7.Extending Beyond 1000 </a:t>
            </a:r>
            <a:r>
              <a:rPr lang="en-US" sz="2800" b="0" i="0" dirty="0" err="1" smtClean="0">
                <a:solidFill>
                  <a:srgbClr val="0D0D0D"/>
                </a:solidFill>
                <a:effectLst/>
                <a:latin typeface="Times New Roman" panose="02020603050405020304" pitchFamily="18" charset="0"/>
                <a:cs typeface="Times New Roman" panose="02020603050405020304" pitchFamily="18" charset="0"/>
              </a:rPr>
              <a:t>EmployeeLimit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dirty="0" smtClean="0">
                <a:solidFill>
                  <a:srgbClr val="0D0D0D"/>
                </a:solidFill>
                <a:latin typeface="Times New Roman" panose="02020603050405020304" pitchFamily="18" charset="0"/>
                <a:cs typeface="Times New Roman" panose="02020603050405020304" pitchFamily="18" charset="0"/>
              </a:rPr>
              <a:t>8.Result</a:t>
            </a:r>
          </a:p>
          <a:p>
            <a:pPr algn="l"/>
            <a:r>
              <a:rPr lang="en-US" sz="2800" b="0" i="0" dirty="0" smtClean="0">
                <a:solidFill>
                  <a:srgbClr val="0D0D0D"/>
                </a:solidFill>
                <a:effectLst/>
                <a:latin typeface="Times New Roman" panose="02020603050405020304" pitchFamily="18" charset="0"/>
                <a:cs typeface="Times New Roman" panose="02020603050405020304" pitchFamily="18" charset="0"/>
              </a:rPr>
              <a:t>9.Conclusion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63093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A28CCF42-4C79-F436-DD19-9AA4BBA0F00A}"/>
              </a:ext>
            </a:extLst>
          </p:cNvPr>
          <p:cNvSpPr txBox="1"/>
          <p:nvPr/>
        </p:nvSpPr>
        <p:spPr>
          <a:xfrm>
            <a:off x="533400" y="1563618"/>
            <a:ext cx="9534525" cy="3046988"/>
          </a:xfrm>
          <a:prstGeom prst="rect">
            <a:avLst/>
          </a:prstGeom>
          <a:noFill/>
        </p:spPr>
        <p:txBody>
          <a:bodyPr wrap="square">
            <a:spAutoFit/>
          </a:bodyPr>
          <a:lstStyle/>
          <a:p>
            <a:pPr algn="just"/>
            <a:r>
              <a:rPr lang="en-US" sz="2400" dirty="0"/>
              <a:t>Data manipulation tools can modify data to make it easier to read or organize. These tools enable users to identify patterns in data that may otherwise not be obvious. For instance, a data manipulation tool can arrange a data log alphabetically so that discrete entries are easier to </a:t>
            </a:r>
            <a:r>
              <a:rPr lang="en-US" sz="2400" dirty="0" err="1"/>
              <a:t>find.Data</a:t>
            </a:r>
            <a:r>
              <a:rPr lang="en-US" sz="2400" dirty="0"/>
              <a:t> manipulation tools can modify data to make it easier to read or organize. These tools enable users to identify patterns in data that may otherwise not be obvious. For instance, a data manipulation tool can arrange a data log alphabetically so that discrete entries are easier to find.</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95207" y="296459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676400" y="829627"/>
            <a:ext cx="533400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A25832FA-74AD-FB53-0929-36D92CF8DFD8}"/>
              </a:ext>
            </a:extLst>
          </p:cNvPr>
          <p:cNvSpPr txBox="1"/>
          <p:nvPr/>
        </p:nvSpPr>
        <p:spPr>
          <a:xfrm>
            <a:off x="1295400" y="2007108"/>
            <a:ext cx="6870434" cy="2246769"/>
          </a:xfrm>
          <a:prstGeom prst="rect">
            <a:avLst/>
          </a:prstGeom>
          <a:noFill/>
        </p:spPr>
        <p:txBody>
          <a:bodyPr wrap="square">
            <a:spAutoFit/>
          </a:bodyPr>
          <a:lstStyle/>
          <a:p>
            <a:pPr algn="just"/>
            <a:r>
              <a:rPr lang="en-US" sz="2000" dirty="0"/>
              <a:t>Data transformation functions can include date/time conversions, string manipulations, and mathematical calculations. Such functions let users derive new metrics or variables from existing data by transforming data from one structure or format to another. Transforming data into consistent formats, creating new features or variables, and converting data types enhance the reliability and quality of data.</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a:extLst>
              <a:ext uri="{FF2B5EF4-FFF2-40B4-BE49-F238E27FC236}">
                <a16:creationId xmlns="" xmlns:a16="http://schemas.microsoft.com/office/drawing/2014/main" id="{2B1AC95D-E282-8FF3-3F94-D7FDC2B1A7D4}"/>
              </a:ext>
            </a:extLst>
          </p:cNvPr>
          <p:cNvSpPr>
            <a:spLocks noChangeArrowheads="1"/>
          </p:cNvSpPr>
          <p:nvPr/>
        </p:nvSpPr>
        <p:spPr bwMode="auto">
          <a:xfrm>
            <a:off x="609600" y="2329036"/>
            <a:ext cx="8743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a:t>
            </a:r>
            <a:r>
              <a:rPr kumimoji="0" lang="en-US" altLang="en-US" sz="1800" b="1" i="0" u="none" strike="noStrike" cap="none" normalizeH="0" baseline="0" dirty="0" smtClean="0">
                <a:ln>
                  <a:noFill/>
                </a:ln>
                <a:solidFill>
                  <a:schemeClr val="tx1"/>
                </a:solidFill>
                <a:effectLst/>
                <a:latin typeface="Arial" panose="020B0604020202020204" pitchFamily="34" charset="0"/>
              </a:rPr>
              <a:t>Managers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a:t>
            </a:r>
            <a:r>
              <a:rPr kumimoji="0" lang="en-US" altLang="en-US" sz="1800" b="1" i="0" u="none" strike="noStrike" cap="none" normalizeH="0" baseline="0" dirty="0" smtClean="0">
                <a:ln>
                  <a:noFill/>
                </a:ln>
                <a:solidFill>
                  <a:schemeClr val="tx1"/>
                </a:solidFill>
                <a:effectLst/>
                <a:latin typeface="Arial" panose="020B0604020202020204" pitchFamily="34" charset="0"/>
              </a:rPr>
              <a:t>Managers</a:t>
            </a:r>
            <a:r>
              <a:rPr kumimoji="0" lang="en-US" altLang="en-US" sz="1800" b="1" i="0" u="none" strike="noStrike" cap="none" normalizeH="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Supervisors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a:t>
            </a:r>
            <a:r>
              <a:rPr kumimoji="0" lang="en-US" altLang="en-US" sz="1800" b="1" i="0" u="none" strike="noStrike" cap="none" normalizeH="0" baseline="0" dirty="0" smtClean="0">
                <a:ln>
                  <a:noFill/>
                </a:ln>
                <a:solidFill>
                  <a:schemeClr val="tx1"/>
                </a:solidFill>
                <a:effectLst/>
                <a:latin typeface="Arial" panose="020B0604020202020204" pitchFamily="34" charset="0"/>
              </a:rPr>
              <a:t>Management</a:t>
            </a:r>
            <a:r>
              <a:rPr kumimoji="0" lang="en-US" altLang="en-US" sz="1800" b="1" i="0" u="none" strike="noStrike" cap="none" normalizeH="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Executives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Employees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295914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143000" y="711479"/>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Rectangle 3">
            <a:extLst>
              <a:ext uri="{FF2B5EF4-FFF2-40B4-BE49-F238E27FC236}">
                <a16:creationId xmlns="" xmlns:a16="http://schemas.microsoft.com/office/drawing/2014/main" id="{7928C0CF-8CAF-8962-63CC-441463760F59}"/>
              </a:ext>
            </a:extLst>
          </p:cNvPr>
          <p:cNvSpPr>
            <a:spLocks noChangeArrowheads="1"/>
          </p:cNvSpPr>
          <p:nvPr/>
        </p:nvSpPr>
        <p:spPr bwMode="auto">
          <a:xfrm>
            <a:off x="6248400" y="5211544"/>
            <a:ext cx="6019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3581400" y="1997839"/>
            <a:ext cx="7162800" cy="2308324"/>
          </a:xfrm>
          <a:prstGeom prst="rect">
            <a:avLst/>
          </a:prstGeom>
        </p:spPr>
        <p:txBody>
          <a:bodyPr wrap="square">
            <a:spAutoFit/>
          </a:bodyPr>
          <a:lstStyle/>
          <a:p>
            <a:r>
              <a:rPr lang="en-US" dirty="0" smtClean="0"/>
              <a:t>Marketing </a:t>
            </a:r>
            <a:r>
              <a:rPr lang="en-US" dirty="0"/>
              <a:t>teams use data manipulation to segment customers by purchase history, behavioral patterns, and demographical information. This segmentation allows marketing personnel to tailor their messaging, curate personalized customer experiences, and boost customer </a:t>
            </a:r>
            <a:r>
              <a:rPr lang="en-US" dirty="0" smtClean="0"/>
              <a:t>retention Financial Reporting </a:t>
            </a:r>
            <a:r>
              <a:rPr lang="en-US" dirty="0"/>
              <a:t>Finance and accounting departments manipulate financial data to create reports, income statements, and balance sheets. Organizations can evaluate performance and assess profitability by calculating key metrics and aggregating transactional data.</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1905000" y="304800"/>
            <a:ext cx="11214735" cy="758190"/>
          </a:xfrm>
        </p:spPr>
        <p:txBody>
          <a:bodyPr/>
          <a:lstStyle/>
          <a:p>
            <a:r>
              <a:rPr lang="en-US" dirty="0" smtClean="0"/>
              <a:t>DATA PRESENTING</a:t>
            </a:r>
            <a:endParaRPr lang="en-IN" dirty="0"/>
          </a:p>
        </p:txBody>
      </p:sp>
      <p:sp>
        <p:nvSpPr>
          <p:cNvPr id="3" name="Rectangle 2"/>
          <p:cNvSpPr/>
          <p:nvPr/>
        </p:nvSpPr>
        <p:spPr>
          <a:xfrm>
            <a:off x="1828800" y="1524000"/>
            <a:ext cx="7315200" cy="3970318"/>
          </a:xfrm>
          <a:prstGeom prst="rect">
            <a:avLst/>
          </a:prstGeom>
        </p:spPr>
        <p:txBody>
          <a:bodyPr wrap="square">
            <a:spAutoFit/>
          </a:bodyPr>
          <a:lstStyle/>
          <a:p>
            <a:endParaRPr lang="en-US" b="1" dirty="0">
              <a:solidFill>
                <a:srgbClr val="131313"/>
              </a:solidFill>
              <a:latin typeface="Open Sans"/>
            </a:endParaRPr>
          </a:p>
          <a:p>
            <a:r>
              <a:rPr lang="en-US" dirty="0">
                <a:solidFill>
                  <a:srgbClr val="131313"/>
                </a:solidFill>
                <a:latin typeface="Open Sans"/>
              </a:rPr>
              <a:t>Showing data and presenting it in neat tables will only get you so far when it comes to influencing decisions. Your insights can have a greater impact when you use storytelling and data visualization. </a:t>
            </a:r>
          </a:p>
          <a:p>
            <a:r>
              <a:rPr lang="en-US" dirty="0">
                <a:solidFill>
                  <a:srgbClr val="131313"/>
                </a:solidFill>
                <a:latin typeface="Open Sans"/>
              </a:rPr>
              <a:t>Storytelling is the art of using words and actions to reveal the elements and images of a story while encouraging the listener’s imagination. Data visualization refers to representing information (i.e., data) in the form of a chart or diagram for enhanced interpretation. </a:t>
            </a:r>
          </a:p>
          <a:p>
            <a:r>
              <a:rPr lang="en-US" dirty="0">
                <a:solidFill>
                  <a:srgbClr val="131313"/>
                </a:solidFill>
                <a:latin typeface="Open Sans"/>
              </a:rPr>
              <a:t>Try to tell the story of how the problem you examined influences the daily experience of employees and the bottom-line performance of the business. Show visually what the problem is and what impact your proposed solution could have. </a:t>
            </a:r>
          </a:p>
          <a:p>
            <a:r>
              <a:rPr lang="en-US" dirty="0">
                <a:solidFill>
                  <a:srgbClr val="131313"/>
                </a:solidFill>
                <a:latin typeface="Open Sans"/>
              </a:rPr>
              <a:t>This will assist your decision-makers in quickly understanding the problem and assessing the right approach and solution. </a:t>
            </a:r>
            <a:endParaRPr lang="en-US" b="0" i="0" dirty="0">
              <a:solidFill>
                <a:srgbClr val="131313"/>
              </a:solidFill>
              <a:effectLst/>
              <a:latin typeface="Open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US" sz="4250" spc="15" dirty="0"/>
              <a:t> </a:t>
            </a:r>
            <a:r>
              <a:rPr lang="en-US" sz="4250" spc="15" dirty="0" smtClean="0"/>
              <a:t>When to Enter What Data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 xmlns:a16="http://schemas.microsoft.com/office/drawing/2014/main" id="{563319AE-67B9-56D5-177A-8CCDC35469F0}"/>
              </a:ext>
            </a:extLst>
          </p:cNvPr>
          <p:cNvSpPr>
            <a:spLocks noChangeArrowheads="1"/>
          </p:cNvSpPr>
          <p:nvPr/>
        </p:nvSpPr>
        <p:spPr bwMode="auto">
          <a:xfrm>
            <a:off x="2286000" y="1984466"/>
            <a:ext cx="56388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To </a:t>
            </a:r>
            <a:r>
              <a:rPr lang="en-US" dirty="0" smtClean="0"/>
              <a:t>begin When </a:t>
            </a:r>
            <a:r>
              <a:rPr lang="en-US" dirty="0"/>
              <a:t>you first start using the template, you will enter all existing employees in your organization.</a:t>
            </a:r>
          </a:p>
          <a:p>
            <a:r>
              <a:rPr lang="en-US" dirty="0"/>
              <a:t>After that, when new employees join, you will enter that new employee’s information in the table.</a:t>
            </a:r>
          </a:p>
          <a:p>
            <a:r>
              <a:rPr lang="en-US" dirty="0"/>
              <a:t>When employees move from one department to another or from one location to another, please add a new row. Enter exit info of older row and enter the changed date as Internal Hire Date for the new row.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766</Words>
  <Application>Microsoft Office PowerPoint</Application>
  <PresentationFormat>Widescreen</PresentationFormat>
  <Paragraphs>70</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Open Sans</vt:lpstr>
      <vt:lpstr>Roboto</vt:lpstr>
      <vt:lpstr>Times New Roman</vt:lpstr>
      <vt:lpstr>Trebuchet MS</vt:lpstr>
      <vt:lpstr>Office Theme</vt:lpstr>
      <vt:lpstr>Employee Attrition Analysis Using Excel Dashboards </vt:lpstr>
      <vt:lpstr>PROJECT TITLE</vt:lpstr>
      <vt:lpstr>AGENDA</vt:lpstr>
      <vt:lpstr>PROBLEM STATEMENT</vt:lpstr>
      <vt:lpstr>PROJECT OVERVIEW</vt:lpstr>
      <vt:lpstr>WHO ARE THE END USERS?</vt:lpstr>
      <vt:lpstr>OUR SOLUTION AND ITS VALUE PROPOSITION</vt:lpstr>
      <vt:lpstr>DATA PRESENTING</vt:lpstr>
      <vt:lpstr> When to Enter What Data ?</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 admin1</cp:lastModifiedBy>
  <cp:revision>33</cp:revision>
  <dcterms:created xsi:type="dcterms:W3CDTF">2024-03-29T15:07:22Z</dcterms:created>
  <dcterms:modified xsi:type="dcterms:W3CDTF">2024-08-31T10:59:57Z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