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  <p:sldId id="268" r:id="rId16"/>
    <p:sldId id="270" r:id="rId17"/>
    <p:sldId id="271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D7C50BB-0576-47D2-92D0-5351730BACA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insideV>
        </a:tcBdr>
        <a:fill>
          <a:solidFill>
            <a:srgbClr val="e6e8ec"/>
          </a:solidFill>
        </a:fill>
      </a:tcStyle>
    </a:wholeTbl>
    <a:band1H>
      <a:tcTxStyle b="off" i="off"/>
      <a:tcStyle>
        <a:tcBdr/>
        <a:fill>
          <a:solidFill>
            <a:srgbClr val="caced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ed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63936DC-A1FC-4CC6-B72A-4E5A0CB498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9" name="Google Shape;89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3c8a7b4fd_3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31" name="Google Shape;231;g123c8a7b4fd_3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3" name="Google Shape;243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1" name="Google Shape;281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55" name="Google Shape;255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69" name="Google Shape;269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1" name="Google Shape;291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1" name="Google Shape;301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" name="Google Shape;9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8" name="Google Shape;128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9" name="Google Shape;139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4" name="Google Shape;164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3c8a7b4fd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4" name="Google Shape;184;g123c8a7b4fd_3_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3c8a7b4fd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95" name="Google Shape;195;g123c8a7b4fd_3_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3c8a7b4fd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07" name="Google Shape;207;g123c8a7b4fd_3_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3c8a7b4fd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19" name="Google Shape;219;g123c8a7b4fd_3_6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16" name="Google Shape;16;p2"/>
            <p:cNvSpPr/>
            <p:nvPr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 txBox="1"/>
            <p:nvPr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ⓒSaebyeol Yu. Saebyeol’s PowerPoint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빈 화면">
  <p:cSld name="1_빈 화면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9.jpe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2716799" y="2380840"/>
            <a:ext cx="6525383" cy="1427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000" b="1" i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기술 동향 파악을 위한</a:t>
            </a:r>
            <a:endParaRPr lang="ko-KR" altLang="en-US" sz="6600" b="1" i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5800" b="1" i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특허 데이터 분석</a:t>
            </a:r>
            <a:endParaRPr lang="ko-KR" altLang="en-US" sz="5800" b="1" i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grpSp>
        <p:nvGrpSpPr>
          <p:cNvPr id="92" name="Google Shape;92;p14"/>
          <p:cNvGrpSpPr/>
          <p:nvPr/>
        </p:nvGrpSpPr>
        <p:grpSpPr>
          <a:xfrm rot="0">
            <a:off x="8254724" y="5797644"/>
            <a:ext cx="3854956" cy="925728"/>
            <a:chOff x="3774270" y="4857051"/>
            <a:chExt cx="3429676" cy="925728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869646" y="4859379"/>
              <a:ext cx="2334300" cy="92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4조(에스프레소)</a:t>
              </a:r>
              <a:endParaRPr lang="ko-K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남경식(조장)</a:t>
              </a:r>
              <a:endParaRPr lang="ko-K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노성진, 임세현, 한현우</a:t>
              </a:r>
              <a:endParaRPr/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3774270" y="4857051"/>
              <a:ext cx="20331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조 이름 :</a:t>
              </a:r>
              <a:endParaRPr lang="ko-K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발표자 :</a:t>
              </a:r>
              <a:endParaRPr lang="ko-K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조원 :</a:t>
              </a:r>
              <a:endParaRPr/>
            </a:p>
          </p:txBody>
        </p:sp>
      </p:grpSp>
      <p:sp>
        <p:nvSpPr>
          <p:cNvPr id="95" name="Google Shape;95;p14"/>
          <p:cNvSpPr/>
          <p:nvPr/>
        </p:nvSpPr>
        <p:spPr>
          <a:xfrm>
            <a:off x="386080" y="355600"/>
            <a:ext cx="1280100" cy="12801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23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234" name="Google Shape;234;p23"/>
          <p:cNvSpPr txBox="1"/>
          <p:nvPr/>
        </p:nvSpPr>
        <p:spPr>
          <a:xfrm>
            <a:off x="162560" y="159116"/>
            <a:ext cx="8433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3</a:t>
            </a:r>
            <a:endParaRPr/>
          </a:p>
        </p:txBody>
      </p:sp>
      <p:sp>
        <p:nvSpPr>
          <p:cNvPr id="235" name="Google Shape;235;p23"/>
          <p:cNvSpPr txBox="1"/>
          <p:nvPr/>
        </p:nvSpPr>
        <p:spPr>
          <a:xfrm>
            <a:off x="1005834" y="174504"/>
            <a:ext cx="3764400" cy="646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3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Flow Chart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8484054" y="6490606"/>
            <a:ext cx="3649500" cy="17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1143950" y="1037475"/>
            <a:ext cx="33582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800" b="1">
                <a:solidFill>
                  <a:schemeClr val="dk1"/>
                </a:solidFill>
              </a:rPr>
              <a:t>E. 파일 저장(json)</a:t>
            </a:r>
            <a:endParaRPr/>
          </a:p>
        </p:txBody>
      </p:sp>
      <p:sp>
        <p:nvSpPr>
          <p:cNvPr id="238" name="Google Shape;238;p23"/>
          <p:cNvSpPr txBox="1"/>
          <p:nvPr/>
        </p:nvSpPr>
        <p:spPr>
          <a:xfrm>
            <a:off x="8485200" y="1573200"/>
            <a:ext cx="3531600" cy="1851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89999" rIns="91424" bIns="91424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>
                <a:latin typeface="맑은 고딕"/>
                <a:ea typeface="맑은 고딕"/>
                <a:cs typeface="맑은 고딕"/>
                <a:sym typeface="맑은 고딕"/>
              </a:rPr>
              <a:t>E: DB 테이블 저장</a:t>
            </a:r>
            <a:endParaRPr lang="ko-KR" sz="20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>
                <a:latin typeface="맑은 고딕"/>
                <a:ea typeface="맑은 고딕"/>
                <a:cs typeface="맑은 고딕"/>
                <a:sym typeface="맑은 고딕"/>
              </a:rPr>
              <a:t>A: 메인 메뉴로 이동</a:t>
            </a:r>
            <a:endParaRPr lang="ko-KR" sz="20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>
                <a:latin typeface="맑은 고딕"/>
                <a:ea typeface="맑은 고딕"/>
                <a:cs typeface="맑은 고딕"/>
                <a:sym typeface="맑은 고딕"/>
              </a:rPr>
              <a:t>G: 검색 결과 저장</a:t>
            </a:r>
            <a:endParaRPr sz="2000"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39" name="Google Shape;239;p23"/>
          <p:cNvCxnSpPr/>
          <p:nvPr/>
        </p:nvCxnSpPr>
        <p:spPr>
          <a:xfrm rot="10800000" flipH="1">
            <a:off x="1192594" y="1554675"/>
            <a:ext cx="3065155" cy="93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/>
            <a:headEnd w="sm" len="sm"/>
            <a:tailEnd w="sm" len="sm"/>
          </a:ln>
        </p:spPr>
      </p:cxnSp>
      <p:pic>
        <p:nvPicPr>
          <p:cNvPr id="2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19587" y="1358672"/>
            <a:ext cx="3838575" cy="49979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24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246" name="Google Shape;246;p24"/>
          <p:cNvSpPr txBox="1"/>
          <p:nvPr/>
        </p:nvSpPr>
        <p:spPr>
          <a:xfrm>
            <a:off x="162560" y="159116"/>
            <a:ext cx="8433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4</a:t>
            </a:r>
            <a:endParaRPr sz="1600" b="1" i="0" u="none" strike="noStrike" cap="none">
              <a:solidFill>
                <a:srgbClr val="00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1005824" y="174504"/>
            <a:ext cx="7729200" cy="64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3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WBS(Work Breakdown Structure)</a:t>
            </a:r>
            <a:endParaRPr sz="3600" b="1" i="0" u="none" strike="noStrike" cap="none">
              <a:solidFill>
                <a:srgbClr val="00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8484054" y="6458855"/>
            <a:ext cx="3649500" cy="211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10251281" y="138112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11096626" y="1273968"/>
            <a:ext cx="188100" cy="200100"/>
          </a:xfrm>
          <a:prstGeom prst="rect">
            <a:avLst/>
          </a:prstGeom>
          <a:solidFill>
            <a:srgbClr val="3057b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11287125" y="1250150"/>
            <a:ext cx="549900" cy="27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850" y="1667517"/>
            <a:ext cx="11582400" cy="4450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27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284" name="Google Shape;284;p27"/>
          <p:cNvSpPr txBox="1"/>
          <p:nvPr/>
        </p:nvSpPr>
        <p:spPr>
          <a:xfrm>
            <a:off x="162560" y="159116"/>
            <a:ext cx="8433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-KR" sz="1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lang="en-US" altLang="ko-KR" sz="1600" b="1" i="0" u="none" strike="noStrike" cap="none">
              <a:solidFill>
                <a:srgbClr val="00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1005833" y="174504"/>
            <a:ext cx="5090167" cy="64272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통합테스트 시나리오</a:t>
            </a:r>
            <a:endParaRPr lang="ko-KR" altLang="en-US" sz="3600" b="1" i="0" u="none" strike="noStrike" cap="none">
              <a:solidFill>
                <a:srgbClr val="00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166656" y="6379501"/>
            <a:ext cx="1848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8484054" y="6440996"/>
            <a:ext cx="3649500" cy="22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4696" y="1178408"/>
            <a:ext cx="11144251" cy="4963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Google Shape;257;p25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258" name="Google Shape;258;p25"/>
          <p:cNvSpPr txBox="1"/>
          <p:nvPr/>
        </p:nvSpPr>
        <p:spPr>
          <a:xfrm>
            <a:off x="162560" y="159116"/>
            <a:ext cx="8433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-KR" sz="1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lang="en-US" altLang="ko-KR" sz="1600" b="1" i="0" u="none" strike="noStrike" cap="none">
              <a:solidFill>
                <a:srgbClr val="00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1005827" y="174504"/>
            <a:ext cx="6621900" cy="64272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프로젝트 결과물 </a:t>
            </a:r>
            <a:r>
              <a:rPr lang="en-US" altLang="ko-KR" sz="3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en-US" sz="3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 특허데이터</a:t>
            </a:r>
            <a:endParaRPr lang="ko-KR" altLang="en-US" sz="3600" b="1" i="0" u="none" strike="noStrike" cap="none">
              <a:solidFill>
                <a:srgbClr val="00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8484054" y="6431074"/>
            <a:ext cx="3649500" cy="23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1047750" y="1190624"/>
            <a:ext cx="3355200" cy="48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KIPRIS 특허 데이터 수집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1047749" y="1716295"/>
            <a:ext cx="7736700" cy="1703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공개, 등록된 특허 정보만 수집</a:t>
            </a: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- CPC, 특허명, 출원번호, 출원인, 요약 데이터 수집</a:t>
            </a: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- CPC 섹션별 분류</a:t>
            </a: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인공지능 관련 특허 정보 24930건 수집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1047749" y="3502723"/>
            <a:ext cx="3355200" cy="48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정제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5"/>
          <p:cNvSpPr/>
          <p:nvPr/>
        </p:nvSpPr>
        <p:spPr>
          <a:xfrm>
            <a:off x="1047749" y="3672789"/>
            <a:ext cx="6196500" cy="157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ko-KR" alt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검색기능을 통해 수집된 데이터 내 검색결과 출력</a:t>
            </a:r>
            <a:endParaRPr lang="ko-KR" alt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수집 된 데이터 시각화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5" name="Google Shape;265;p25" title="&lt;CPC 분류 설명&gt;"/>
          <p:cNvGraphicFramePr/>
          <p:nvPr/>
        </p:nvGraphicFramePr>
        <p:xfrm>
          <a:off x="8912212" y="2275875"/>
          <a:ext cx="2361600" cy="3200000"/>
        </p:xfrm>
        <a:graphic>
          <a:graphicData uri="http://schemas.openxmlformats.org/drawingml/2006/table">
            <a:tbl>
              <a:tblPr>
                <a:noFill/>
                <a:tableStyleId>{263936DC-A1FC-4CC6-B72A-4E5A0CB49870}</a:tableStyleId>
              </a:tblPr>
              <a:tblGrid>
                <a:gridCol w="1000800"/>
                <a:gridCol w="1360800"/>
              </a:tblGrid>
              <a:tr h="32000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섹션</a:t>
                      </a:r>
                      <a:endParaRPr lang="ko-KR" altLang="en-US"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항목</a:t>
                      </a:r>
                      <a:endParaRPr lang="ko-KR" altLang="en-US"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32000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 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필수품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32000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 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운수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32000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 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화학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32000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 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섬유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32000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고정구조물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32000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기계공학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32000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 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물리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32000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 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전기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32000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 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상호참조기술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66" name="Google Shape;266;p25"/>
          <p:cNvSpPr txBox="1"/>
          <p:nvPr/>
        </p:nvSpPr>
        <p:spPr>
          <a:xfrm>
            <a:off x="8355055" y="5560219"/>
            <a:ext cx="3393330" cy="49010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9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&lt;CPC 분류 설명&gt;</a:t>
            </a:r>
            <a:endParaRPr lang="ko-KR" sz="9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lvl="1" indent="0" algn="ctr">
              <a:lnSpc>
                <a:spcPct val="205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900" b="0" i="0" u="none" strike="noStrike" mc:Ignorable="hp" hp:hslEmbossed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Cooperative Patent Classification</a:t>
            </a:r>
            <a:endParaRPr lang="ko-KR" sz="9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3840" y="1505151"/>
            <a:ext cx="5852160" cy="4389120"/>
          </a:xfrm>
          <a:prstGeom prst="rect">
            <a:avLst/>
          </a:prstGeom>
        </p:spPr>
      </p:pic>
      <p:cxnSp>
        <p:nvCxnSpPr>
          <p:cNvPr id="271" name="Google Shape;271;p26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272" name="Google Shape;272;p26"/>
          <p:cNvSpPr/>
          <p:nvPr/>
        </p:nvSpPr>
        <p:spPr>
          <a:xfrm>
            <a:off x="8484054" y="6409886"/>
            <a:ext cx="3649500" cy="26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297650" y="1281100"/>
            <a:ext cx="7142100" cy="509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CPC 분포도 / 워드 클라우드를 활용한 기술 동향 파악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26"/>
          <p:cNvCxnSpPr/>
          <p:nvPr/>
        </p:nvCxnSpPr>
        <p:spPr>
          <a:xfrm rot="10800000" flipH="1">
            <a:off x="359718" y="1764499"/>
            <a:ext cx="6847200" cy="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275" name="Google Shape;275;p26"/>
          <p:cNvSpPr txBox="1"/>
          <p:nvPr/>
        </p:nvSpPr>
        <p:spPr>
          <a:xfrm>
            <a:off x="1005827" y="174504"/>
            <a:ext cx="6922689" cy="64272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프로젝트 결과물 </a:t>
            </a:r>
            <a:r>
              <a:rPr lang="en-US" altLang="ko-KR" sz="3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en-US" sz="3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 시각화</a:t>
            </a:r>
            <a:endParaRPr lang="ko-KR" altLang="en-US" sz="3600" b="1" i="0" u="none" strike="noStrike" cap="none">
              <a:solidFill>
                <a:srgbClr val="00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26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6096000" y="1989239"/>
            <a:ext cx="3566907" cy="373151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58;p25"/>
          <p:cNvSpPr txBox="1"/>
          <p:nvPr/>
        </p:nvSpPr>
        <p:spPr>
          <a:xfrm>
            <a:off x="162560" y="159116"/>
            <a:ext cx="8433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1" i="0" u="none" strike="noStrike" kern="0" cap="none" spc="0" normalizeH="0" baseline="0" mc:Ignorable="hp" hp:hslEmbossed="0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<a:solidFill>
                <a:srgbClr val="00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667500" y="3891341"/>
            <a:ext cx="1800476" cy="1762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Google Shape;293;p28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294" name="Google Shape;294;p28"/>
          <p:cNvSpPr txBox="1"/>
          <p:nvPr/>
        </p:nvSpPr>
        <p:spPr>
          <a:xfrm>
            <a:off x="162560" y="159116"/>
            <a:ext cx="8433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7</a:t>
            </a:r>
            <a:endParaRPr sz="1600" b="1" i="0" u="none" strike="noStrike" cap="none">
              <a:solidFill>
                <a:srgbClr val="00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1005838" y="174504"/>
            <a:ext cx="3764400" cy="64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3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후기</a:t>
            </a:r>
            <a:endParaRPr sz="3600" b="1" i="0" u="none" strike="noStrike" cap="none">
              <a:solidFill>
                <a:srgbClr val="00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166656" y="6379501"/>
            <a:ext cx="7646400" cy="584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지도 출처 © SimpleMaps.com: https://simplemaps.com/resources/svg-kr </a:t>
            </a:r>
            <a:endParaRPr lang="ko-KR"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8"/>
          <p:cNvSpPr/>
          <p:nvPr/>
        </p:nvSpPr>
        <p:spPr>
          <a:xfrm>
            <a:off x="224518" y="6408963"/>
            <a:ext cx="11922600" cy="27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8" name="Google Shape;298;p28"/>
          <p:cNvGraphicFramePr/>
          <p:nvPr/>
        </p:nvGraphicFramePr>
        <p:xfrm>
          <a:off x="653142" y="1152768"/>
          <a:ext cx="10481325" cy="4747300"/>
        </p:xfrm>
        <a:graphic>
          <a:graphicData uri="http://schemas.openxmlformats.org/drawingml/2006/table">
            <a:tbl>
              <a:tblPr firstRow="1" bandRow="1">
                <a:noFill/>
                <a:tableStyleId>{7D7C50BB-0576-47D2-92D0-5351730BACA4}</a:tableStyleId>
              </a:tblPr>
              <a:tblGrid>
                <a:gridCol w="1335400"/>
                <a:gridCol w="9145925"/>
              </a:tblGrid>
              <a:tr h="1186825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남경식</a:t>
                      </a:r>
                      <a:endParaRPr lang="ko-KR"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B w="12700" cap="flat" cmpd="sng">
                      <a:solidFill>
                        <a:srgbClr val="d1d1d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800" b="0" u="none" strike="noStrike" cap="non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프로젝트로 인해 사용자 입장에서 바라보는 관점의 중요성에 대해서 더 깊게 생각할 수 있게 된 것 같습니다. 그리고 팀단위 활동에 커뮤니케이션이 얼마나 중요한지에 대해서도 조장의 무게도 깨닫게 되었습니다.</a:t>
                      </a:r>
                      <a:endParaRPr sz="1800" b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B w="12700" cap="flat" cmpd="sng">
                      <a:solidFill>
                        <a:srgbClr val="d1d1d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</a:tr>
              <a:tr h="1186825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한현우</a:t>
                      </a:r>
                      <a:endParaRPr lang="ko-KR"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d1d1d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d1d1d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이번 프로젝트에서 코드를 취합 하고 스타일을 통일해 정리하는 역할을 맡아 진행 하다 보니 코드룰을 문서화 할 필요가 있다고 느껴 다음 프로젝트에 반영 해보려고 합니다.</a:t>
                      </a:r>
                      <a:endParaRPr lang="ko-KR"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T w="12700" cap="flat" cmpd="sng">
                      <a:solidFill>
                        <a:srgbClr val="d1d1d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d1d1d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</a:tr>
              <a:tr h="1186825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노성진</a:t>
                      </a:r>
                      <a:endParaRPr lang="ko-KR"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d1d1d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d1d1d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프로젝트를 수행하면서 학습한 내용 적용과 iframe 내부 코드처럼 새로운 것도 알 수 있었습니다. 그리고 다른 사람이 만든 코드를 분석하면서 효율적인 코드 구성과 활용법들을 배우면서 커뮤니케이션의 중요성을 깨달았습니다.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T w="12700" cap="flat" cmpd="sng">
                      <a:solidFill>
                        <a:srgbClr val="d1d1d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d1d1d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</a:tr>
              <a:tr h="1186825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임세현</a:t>
                      </a:r>
                      <a:endParaRPr lang="ko-KR"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d1d1d1"/>
                      </a:solidFill>
                      <a:prstDash val="solid"/>
                      <a:round/>
                      <a:headEnd w="sm" len="sm"/>
                      <a:tailEnd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 spc="-100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시작부터 실력에 자신이 없어 걱정이 많이 되었지만 팀원분들과 함께 코딩을 하며</a:t>
                      </a:r>
                      <a:endParaRPr lang="ko-KR"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조금씩 공부를 하였습니다. 그로 인해 프로젝트 초기보다 실력이 많이 늘은 것 같고 코딩 방식 등도 많이 배웠습니다.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T w="12700" cap="flat" cmpd="sng">
                      <a:solidFill>
                        <a:srgbClr val="d1d1d1"/>
                      </a:solidFill>
                      <a:prstDash val="solid"/>
                      <a:round/>
                      <a:headEnd w="sm" len="sm"/>
                      <a:tailEnd w="sm" len="sm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4474308" y="3013501"/>
            <a:ext cx="3262500" cy="831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4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/>
          <p:nvPr/>
        </p:nvPicPr>
        <p:blipFill rotWithShape="1">
          <a:blip r:embed="rId3">
            <a:alphaModFix/>
          </a:blip>
          <a:srcRect t="7860" b="786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386080" y="355600"/>
            <a:ext cx="1280100" cy="12801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1976119" y="1225788"/>
            <a:ext cx="31749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table of Contents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976118" y="382062"/>
            <a:ext cx="31749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grpSp>
        <p:nvGrpSpPr>
          <p:cNvPr id="105" name="Google Shape;105;p15"/>
          <p:cNvGrpSpPr/>
          <p:nvPr/>
        </p:nvGrpSpPr>
        <p:grpSpPr>
          <a:xfrm rot="0">
            <a:off x="1191929" y="1915150"/>
            <a:ext cx="2790006" cy="523210"/>
            <a:chOff x="1191929" y="2733030"/>
            <a:chExt cx="2790006" cy="523210"/>
          </a:xfrm>
        </p:grpSpPr>
        <p:sp>
          <p:nvSpPr>
            <p:cNvPr id="106" name="Google Shape;106;p15"/>
            <p:cNvSpPr txBox="1"/>
            <p:nvPr/>
          </p:nvSpPr>
          <p:spPr>
            <a:xfrm>
              <a:off x="1191929" y="2733040"/>
              <a:ext cx="639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2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1. </a:t>
              </a:r>
              <a:endPara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1976135" y="2733030"/>
              <a:ext cx="200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2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개요</a:t>
              </a:r>
              <a:endParaRPr/>
            </a:p>
          </p:txBody>
        </p:sp>
      </p:grpSp>
      <p:grpSp>
        <p:nvGrpSpPr>
          <p:cNvPr id="108" name="Google Shape;108;p15"/>
          <p:cNvGrpSpPr/>
          <p:nvPr/>
        </p:nvGrpSpPr>
        <p:grpSpPr>
          <a:xfrm rot="0">
            <a:off x="1191980" y="3170400"/>
            <a:ext cx="3625020" cy="523200"/>
            <a:chOff x="1191929" y="2733039"/>
            <a:chExt cx="2789980" cy="523200"/>
          </a:xfrm>
        </p:grpSpPr>
        <p:sp>
          <p:nvSpPr>
            <p:cNvPr id="109" name="Google Shape;109;p15"/>
            <p:cNvSpPr txBox="1"/>
            <p:nvPr/>
          </p:nvSpPr>
          <p:spPr>
            <a:xfrm>
              <a:off x="1191929" y="2733039"/>
              <a:ext cx="639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2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 </a:t>
              </a:r>
              <a:endPara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1789209" y="2733039"/>
              <a:ext cx="2192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2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Flow Chart</a:t>
              </a:r>
              <a:endParaRPr/>
            </a:p>
          </p:txBody>
        </p:sp>
      </p:grpSp>
      <p:grpSp>
        <p:nvGrpSpPr>
          <p:cNvPr id="111" name="Google Shape;111;p15"/>
          <p:cNvGrpSpPr/>
          <p:nvPr/>
        </p:nvGrpSpPr>
        <p:grpSpPr>
          <a:xfrm rot="0">
            <a:off x="1191929" y="3784820"/>
            <a:ext cx="1804488" cy="523200"/>
            <a:chOff x="1191929" y="2733019"/>
            <a:chExt cx="1804488" cy="523200"/>
          </a:xfrm>
        </p:grpSpPr>
        <p:sp>
          <p:nvSpPr>
            <p:cNvPr id="112" name="Google Shape;112;p15"/>
            <p:cNvSpPr txBox="1"/>
            <p:nvPr/>
          </p:nvSpPr>
          <p:spPr>
            <a:xfrm>
              <a:off x="1191929" y="2733019"/>
              <a:ext cx="639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2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4. </a:t>
              </a:r>
              <a:endPara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1976117" y="2733019"/>
              <a:ext cx="1020300" cy="519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2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WBS</a:t>
              </a:r>
              <a:endParaRPr/>
            </a:p>
          </p:txBody>
        </p:sp>
      </p:grpSp>
      <p:grpSp>
        <p:nvGrpSpPr>
          <p:cNvPr id="114" name="Google Shape;114;p15"/>
          <p:cNvGrpSpPr/>
          <p:nvPr/>
        </p:nvGrpSpPr>
        <p:grpSpPr>
          <a:xfrm rot="0">
            <a:off x="1191927" y="4969319"/>
            <a:ext cx="4205150" cy="523201"/>
            <a:chOff x="1191927" y="3342615"/>
            <a:chExt cx="3411520" cy="523201"/>
          </a:xfrm>
        </p:grpSpPr>
        <p:sp>
          <p:nvSpPr>
            <p:cNvPr id="115" name="Google Shape;115;p15"/>
            <p:cNvSpPr txBox="1"/>
            <p:nvPr/>
          </p:nvSpPr>
          <p:spPr>
            <a:xfrm>
              <a:off x="1191927" y="3342616"/>
              <a:ext cx="639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r>
                <a:rPr lang="ko-KR" sz="2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 lang="ko-KR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1928491" y="3342615"/>
              <a:ext cx="2674955" cy="5151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프로젝트 결과물</a:t>
              </a:r>
              <a:endParaRPr lang="ko-KR" alt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5"/>
          <p:cNvGrpSpPr/>
          <p:nvPr/>
        </p:nvGrpSpPr>
        <p:grpSpPr>
          <a:xfrm rot="0">
            <a:off x="1191929" y="4336745"/>
            <a:ext cx="4445364" cy="541747"/>
            <a:chOff x="1191928" y="2057245"/>
            <a:chExt cx="2897925" cy="541747"/>
          </a:xfrm>
        </p:grpSpPr>
        <p:sp>
          <p:nvSpPr>
            <p:cNvPr id="118" name="Google Shape;118;p15"/>
            <p:cNvSpPr txBox="1"/>
            <p:nvPr/>
          </p:nvSpPr>
          <p:spPr>
            <a:xfrm>
              <a:off x="1191928" y="2075793"/>
              <a:ext cx="639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r>
                <a:rPr lang="ko-KR" sz="2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 lang="ko-KR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1677087" y="2057245"/>
              <a:ext cx="2412767" cy="5195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통합테스트 시나리오</a:t>
              </a:r>
              <a:endParaRPr lang="ko-KR" alt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15"/>
          <p:cNvGrpSpPr/>
          <p:nvPr/>
        </p:nvGrpSpPr>
        <p:grpSpPr>
          <a:xfrm rot="0">
            <a:off x="1210979" y="5569393"/>
            <a:ext cx="2458503" cy="523207"/>
            <a:chOff x="1210979" y="2704441"/>
            <a:chExt cx="2458503" cy="523207"/>
          </a:xfrm>
        </p:grpSpPr>
        <p:sp>
          <p:nvSpPr>
            <p:cNvPr id="121" name="Google Shape;121;p15"/>
            <p:cNvSpPr txBox="1"/>
            <p:nvPr/>
          </p:nvSpPr>
          <p:spPr>
            <a:xfrm>
              <a:off x="1210979" y="2704441"/>
              <a:ext cx="639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2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7. </a:t>
              </a:r>
              <a:endPara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1995182" y="2704448"/>
              <a:ext cx="1674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2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후기</a:t>
              </a:r>
              <a:endParaRPr/>
            </a:p>
          </p:txBody>
        </p:sp>
      </p:grpSp>
      <p:grpSp>
        <p:nvGrpSpPr>
          <p:cNvPr id="123" name="Google Shape;123;p15"/>
          <p:cNvGrpSpPr/>
          <p:nvPr/>
        </p:nvGrpSpPr>
        <p:grpSpPr>
          <a:xfrm rot="0">
            <a:off x="1191929" y="2527465"/>
            <a:ext cx="3201888" cy="523200"/>
            <a:chOff x="1191929" y="2733039"/>
            <a:chExt cx="3201888" cy="523200"/>
          </a:xfrm>
        </p:grpSpPr>
        <p:sp>
          <p:nvSpPr>
            <p:cNvPr id="124" name="Google Shape;124;p15"/>
            <p:cNvSpPr txBox="1"/>
            <p:nvPr/>
          </p:nvSpPr>
          <p:spPr>
            <a:xfrm>
              <a:off x="1191929" y="2733039"/>
              <a:ext cx="639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2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2. </a:t>
              </a:r>
              <a:endPara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1976117" y="2733039"/>
              <a:ext cx="2417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2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프로세스 구조</a:t>
              </a:r>
              <a:endPara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16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131" name="Google Shape;131;p16"/>
          <p:cNvSpPr txBox="1"/>
          <p:nvPr/>
        </p:nvSpPr>
        <p:spPr>
          <a:xfrm>
            <a:off x="162560" y="159116"/>
            <a:ext cx="8433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sz="1600" b="1" i="0" u="none" strike="noStrike" cap="none">
              <a:solidFill>
                <a:srgbClr val="00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1005837" y="174504"/>
            <a:ext cx="3764400" cy="64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3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sz="3600" b="1" i="0" u="none" strike="noStrike" cap="none">
              <a:solidFill>
                <a:srgbClr val="00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8484054" y="6450919"/>
            <a:ext cx="3649500" cy="21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980439" y="1369453"/>
            <a:ext cx="35916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특허 데이터 분석</a:t>
            </a: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6"/>
          <p:cNvCxnSpPr/>
          <p:nvPr/>
        </p:nvCxnSpPr>
        <p:spPr>
          <a:xfrm>
            <a:off x="1054099" y="2107776"/>
            <a:ext cx="7341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136" name="Google Shape;136;p16"/>
          <p:cNvSpPr txBox="1"/>
          <p:nvPr/>
        </p:nvSpPr>
        <p:spPr>
          <a:xfrm>
            <a:off x="980439" y="2245329"/>
            <a:ext cx="7012800" cy="3258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목적 : 기술 동</a:t>
            </a:r>
            <a:r>
              <a:rPr lang="ko-KR" alt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향 파악을 위한 특허데이터 분석</a:t>
            </a:r>
            <a:endParaRPr lang="ko-KR" altLang="en-US"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기간 : 2022.03.07 ~ 2022.04.07</a:t>
            </a:r>
            <a:endParaRPr lang="ko-KR"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내용 :</a:t>
            </a:r>
            <a:endParaRPr lang="ko-KR"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01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AutoNum type="arabicPeriod"/>
              <a:defRPr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특허 정보(KIPRIS) 수집</a:t>
            </a:r>
            <a:endParaRPr lang="ko-KR"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01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AutoNum type="arabicPeriod"/>
              <a:defRPr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수집 데이터 DB 저장</a:t>
            </a:r>
            <a:endParaRPr lang="ko-KR"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01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AutoNum type="arabicPeriod"/>
              <a:defRPr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검색 및 시각화</a:t>
            </a:r>
            <a:endParaRPr lang="ko-KR"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01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AutoNum type="arabicPeriod"/>
              <a:defRPr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파일 저장(J</a:t>
            </a:r>
            <a:r>
              <a:rPr lang="en-US" alt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</a:t>
            </a: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ko-KR"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17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142" name="Google Shape;142;p17"/>
          <p:cNvSpPr txBox="1"/>
          <p:nvPr/>
        </p:nvSpPr>
        <p:spPr>
          <a:xfrm>
            <a:off x="1005828" y="174504"/>
            <a:ext cx="4506347" cy="64272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프로세스 구조</a:t>
            </a:r>
            <a:endParaRPr lang="ko-KR" sz="3600" b="1" i="0" u="none" strike="noStrike" cap="none">
              <a:solidFill>
                <a:srgbClr val="00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8484054" y="6440997"/>
            <a:ext cx="3649500" cy="22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" name="Google Shape;144;p17"/>
          <p:cNvGraphicFramePr/>
          <p:nvPr/>
        </p:nvGraphicFramePr>
        <p:xfrm>
          <a:off x="348344" y="2139187"/>
          <a:ext cx="11306625" cy="2047350"/>
        </p:xfrm>
        <a:graphic>
          <a:graphicData uri="http://schemas.openxmlformats.org/drawingml/2006/table">
            <a:tbl>
              <a:tblPr>
                <a:noFill/>
                <a:tableStyleId>{263936DC-A1FC-4CC6-B72A-4E5A0CB49870}</a:tableStyleId>
              </a:tblPr>
              <a:tblGrid>
                <a:gridCol w="1727200"/>
                <a:gridCol w="5203075"/>
                <a:gridCol w="4376350"/>
              </a:tblGrid>
              <a:tr h="28425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u="none" strike="noStrike" cap="none"/>
                        <a:t>Client</a:t>
                      </a:r>
                      <a:endParaRPr sz="15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u="none" strike="noStrike" cap="none"/>
                        <a:t>Web Crawling</a:t>
                      </a:r>
                      <a:endParaRPr sz="15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u="none" strike="noStrike" cap="none"/>
                        <a:t>Client</a:t>
                      </a:r>
                      <a:endParaRPr sz="1500" u="none" strike="noStrike" cap="none"/>
                    </a:p>
                  </a:txBody>
                  <a:tcPr marL="91450" marR="91450" marT="45725" marB="45725" anchor="ctr"/>
                </a:tc>
              </a:tr>
              <a:tr h="172730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145" name="Google Shape;145;p17"/>
          <p:cNvSpPr/>
          <p:nvPr/>
        </p:nvSpPr>
        <p:spPr>
          <a:xfrm>
            <a:off x="430316" y="2809522"/>
            <a:ext cx="1442100" cy="624000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8791281" y="2668952"/>
            <a:ext cx="1547700" cy="905400"/>
          </a:xfrm>
          <a:prstGeom prst="can">
            <a:avLst>
              <a:gd name="adj" fmla="val 25000"/>
            </a:avLst>
          </a:prstGeom>
          <a:noFill/>
          <a:ln w="12700" cap="flat" cmpd="sng">
            <a:solidFill>
              <a:schemeClr val="dk1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5067047" y="2704305"/>
            <a:ext cx="1711727" cy="834550"/>
          </a:xfrm>
          <a:prstGeom prst="flowChartDecision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중복 여부</a:t>
            </a:r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판단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2890478" y="2795030"/>
            <a:ext cx="1252483" cy="653100"/>
          </a:xfrm>
          <a:prstGeom prst="flowChartInputOutpu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검색어</a:t>
            </a:r>
            <a:endParaRPr lang="ko-KR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17"/>
          <p:cNvCxnSpPr>
            <a:stCxn id="145" idx="6"/>
            <a:endCxn id="148" idx="2"/>
          </p:cNvCxnSpPr>
          <p:nvPr/>
        </p:nvCxnSpPr>
        <p:spPr>
          <a:xfrm>
            <a:off x="1872416" y="3121522"/>
            <a:ext cx="114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w="sm" len="sm"/>
            <a:tailEnd type="triangle" w="med" len="med"/>
          </a:ln>
        </p:spPr>
      </p:cxnSp>
      <p:cxnSp>
        <p:nvCxnSpPr>
          <p:cNvPr id="150" name="Google Shape;150;p17"/>
          <p:cNvCxnSpPr>
            <a:stCxn id="148" idx="5"/>
            <a:endCxn id="147" idx="1"/>
          </p:cNvCxnSpPr>
          <p:nvPr/>
        </p:nvCxnSpPr>
        <p:spPr>
          <a:xfrm>
            <a:off x="4017713" y="3121580"/>
            <a:ext cx="10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w="sm" len="sm"/>
            <a:tailEnd type="triangle" w="med" len="med"/>
          </a:ln>
        </p:spPr>
      </p:cxnSp>
      <p:cxnSp>
        <p:nvCxnSpPr>
          <p:cNvPr id="151" name="Google Shape;151;p17"/>
          <p:cNvCxnSpPr>
            <a:stCxn id="146" idx="2"/>
            <a:endCxn id="147" idx="3"/>
          </p:cNvCxnSpPr>
          <p:nvPr/>
        </p:nvCxnSpPr>
        <p:spPr>
          <a:xfrm rot="10800000">
            <a:off x="6778881" y="3121652"/>
            <a:ext cx="2012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w="sm" len="sm"/>
            <a:tailEnd type="triangle" w="med" len="med"/>
          </a:ln>
        </p:spPr>
      </p:cxnSp>
      <p:cxnSp>
        <p:nvCxnSpPr>
          <p:cNvPr id="152" name="Google Shape;152;p17"/>
          <p:cNvCxnSpPr>
            <a:stCxn id="147" idx="2"/>
            <a:endCxn id="146" idx="3"/>
          </p:cNvCxnSpPr>
          <p:nvPr/>
        </p:nvCxnSpPr>
        <p:spPr>
          <a:xfrm rot="16200000" flipH="1">
            <a:off x="7726361" y="1735405"/>
            <a:ext cx="35400" cy="3642300"/>
          </a:xfrm>
          <a:prstGeom prst="bentConnector3">
            <a:avLst>
              <a:gd name="adj1" fmla="val 745628"/>
            </a:avLst>
          </a:prstGeom>
          <a:noFill/>
          <a:ln w="9525" cap="flat" cmpd="sng">
            <a:solidFill>
              <a:srgbClr val="ff0000"/>
            </a:solidFill>
            <a:prstDash val="solid"/>
            <a:miter/>
            <a:headEnd w="sm" len="sm"/>
            <a:tailEnd type="triangle" w="med" len="med"/>
          </a:ln>
        </p:spPr>
      </p:cxnSp>
      <p:sp>
        <p:nvSpPr>
          <p:cNvPr id="153" name="Google Shape;153;p17"/>
          <p:cNvSpPr txBox="1"/>
          <p:nvPr/>
        </p:nvSpPr>
        <p:spPr>
          <a:xfrm>
            <a:off x="7327116" y="3817186"/>
            <a:ext cx="19545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신규 데이터 저장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2125957" y="3177071"/>
            <a:ext cx="6462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크롤러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4129028" y="3146495"/>
            <a:ext cx="8001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출원번호</a:t>
            </a:r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리스트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7586603" y="3132566"/>
            <a:ext cx="8001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출원번호</a:t>
            </a:r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리스트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5922109" y="3538854"/>
            <a:ext cx="4218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356108" y="4407310"/>
            <a:ext cx="11306700" cy="1200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pPr>
            <a:r>
              <a:rPr lang="ko-KR" sz="1800">
                <a:solidFill>
                  <a:schemeClr val="dk1"/>
                </a:solidFill>
              </a:rPr>
              <a:t>입력 받은 검색어의 KIPRIS 검색 결과를 수집합니다.</a:t>
            </a:r>
            <a:endParaRPr lang="ko-KR"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chemeClr val="dk1"/>
                </a:solidFill>
              </a:rPr>
              <a:t>출원번호를 DB와 비교하여 DB에 없는 경우 저장 합니다.</a:t>
            </a:r>
            <a:endParaRPr lang="ko-KR" sz="18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1143946" y="1037463"/>
            <a:ext cx="17058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800" b="1">
                <a:solidFill>
                  <a:schemeClr val="dk1"/>
                </a:solidFill>
              </a:rPr>
              <a:t>수집</a:t>
            </a:r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 rot="10800000" flipH="1">
            <a:off x="1092675" y="1554675"/>
            <a:ext cx="1018800" cy="93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161" name="Google Shape;161;p17"/>
          <p:cNvSpPr txBox="1"/>
          <p:nvPr/>
        </p:nvSpPr>
        <p:spPr>
          <a:xfrm>
            <a:off x="162560" y="159116"/>
            <a:ext cx="8433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ko-KR" sz="1600" b="1">
                <a:solidFill>
                  <a:srgbClr val="002540"/>
                </a:solidFill>
              </a:rPr>
              <a:t>2</a:t>
            </a:r>
            <a:endParaRPr sz="1600" b="1" i="0" u="none" strike="noStrike" cap="none">
              <a:solidFill>
                <a:srgbClr val="00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18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167" name="Google Shape;167;p18"/>
          <p:cNvSpPr txBox="1"/>
          <p:nvPr/>
        </p:nvSpPr>
        <p:spPr>
          <a:xfrm>
            <a:off x="1005828" y="174504"/>
            <a:ext cx="4716899" cy="64272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프로세스</a:t>
            </a:r>
            <a:r>
              <a:rPr lang="ko-KR" sz="3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 구조</a:t>
            </a:r>
            <a:endParaRPr lang="ko-KR" sz="3600" b="1" i="0" u="none" strike="noStrike" cap="none">
              <a:solidFill>
                <a:srgbClr val="00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8484054" y="6440997"/>
            <a:ext cx="3649500" cy="22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" name="Google Shape;169;p18"/>
          <p:cNvGraphicFramePr/>
          <p:nvPr/>
        </p:nvGraphicFramePr>
        <p:xfrm>
          <a:off x="348343" y="2153151"/>
          <a:ext cx="11306625" cy="2190025"/>
        </p:xfrm>
        <a:graphic>
          <a:graphicData uri="http://schemas.openxmlformats.org/drawingml/2006/table">
            <a:tbl>
              <a:tblPr>
                <a:noFill/>
                <a:tableStyleId>{263936DC-A1FC-4CC6-B72A-4E5A0CB49870}</a:tableStyleId>
              </a:tblPr>
              <a:tblGrid>
                <a:gridCol w="1727200"/>
                <a:gridCol w="5210400"/>
                <a:gridCol w="4369025"/>
              </a:tblGrid>
              <a:tr h="267825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u="none" strike="noStrike" cap="none"/>
                        <a:t>Client</a:t>
                      </a:r>
                      <a:endParaRPr sz="15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u="none" strike="noStrike" cap="none"/>
                        <a:t>Data Processing</a:t>
                      </a:r>
                      <a:endParaRPr sz="15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500" u="none" strike="noStrike" cap="none"/>
                        <a:t>Client</a:t>
                      </a:r>
                      <a:endParaRPr sz="1500" u="none" strike="noStrike" cap="none"/>
                    </a:p>
                  </a:txBody>
                  <a:tcPr marL="91450" marR="91450" marT="45725" marB="45725" anchor="ctr"/>
                </a:tc>
              </a:tr>
              <a:tr h="1869975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170" name="Google Shape;170;p18"/>
          <p:cNvSpPr/>
          <p:nvPr/>
        </p:nvSpPr>
        <p:spPr>
          <a:xfrm>
            <a:off x="2839439" y="2665974"/>
            <a:ext cx="3418082" cy="1474583"/>
          </a:xfrm>
          <a:prstGeom prst="flowChartInputOutpu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7506904" y="2513140"/>
            <a:ext cx="1024200" cy="519000"/>
          </a:xfrm>
          <a:prstGeom prst="can">
            <a:avLst>
              <a:gd name="adj" fmla="val 25000"/>
            </a:avLst>
          </a:prstGeom>
          <a:noFill/>
          <a:ln w="12700" cap="flat" cmpd="sng">
            <a:solidFill>
              <a:schemeClr val="dk1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18"/>
          <p:cNvCxnSpPr>
            <a:stCxn id="171" idx="3"/>
          </p:cNvCxnSpPr>
          <p:nvPr/>
        </p:nvCxnSpPr>
        <p:spPr>
          <a:xfrm>
            <a:off x="8019004" y="3032140"/>
            <a:ext cx="1800" cy="380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w="sm" len="sm"/>
            <a:tailEnd type="triangle" w="med" len="med"/>
          </a:ln>
        </p:spPr>
      </p:cxnSp>
      <p:sp>
        <p:nvSpPr>
          <p:cNvPr id="173" name="Google Shape;173;p18"/>
          <p:cNvSpPr/>
          <p:nvPr/>
        </p:nvSpPr>
        <p:spPr>
          <a:xfrm>
            <a:off x="9433421" y="2745381"/>
            <a:ext cx="2107863" cy="1308947"/>
          </a:xfrm>
          <a:prstGeom prst="flowChartProcess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 출력</a:t>
            </a: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 저장(jpg)</a:t>
            </a: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 저장(json)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18"/>
          <p:cNvCxnSpPr>
            <a:stCxn id="170" idx="5"/>
            <a:endCxn id="173" idx="1"/>
          </p:cNvCxnSpPr>
          <p:nvPr/>
        </p:nvCxnSpPr>
        <p:spPr>
          <a:xfrm rot="10800000" flipH="1">
            <a:off x="5915713" y="3399966"/>
            <a:ext cx="3517800" cy="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w="sm" len="sm"/>
            <a:tailEnd type="triangle" w="med" len="med"/>
          </a:ln>
        </p:spPr>
      </p:cxnSp>
      <p:sp>
        <p:nvSpPr>
          <p:cNvPr id="175" name="Google Shape;175;p18"/>
          <p:cNvSpPr/>
          <p:nvPr/>
        </p:nvSpPr>
        <p:spPr>
          <a:xfrm>
            <a:off x="426601" y="3087796"/>
            <a:ext cx="1442100" cy="624000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18"/>
          <p:cNvCxnSpPr>
            <a:stCxn id="175" idx="6"/>
            <a:endCxn id="170" idx="2"/>
          </p:cNvCxnSpPr>
          <p:nvPr/>
        </p:nvCxnSpPr>
        <p:spPr>
          <a:xfrm>
            <a:off x="1868701" y="3399796"/>
            <a:ext cx="1312500" cy="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w="sm" len="sm"/>
            <a:tailEnd type="triangle" w="med" len="med"/>
          </a:ln>
        </p:spPr>
      </p:cxnSp>
      <p:sp>
        <p:nvSpPr>
          <p:cNvPr id="177" name="Google Shape;177;p18"/>
          <p:cNvSpPr txBox="1"/>
          <p:nvPr/>
        </p:nvSpPr>
        <p:spPr>
          <a:xfrm>
            <a:off x="3569172" y="2936450"/>
            <a:ext cx="2037300" cy="923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메뉴 선택</a:t>
            </a: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검색 및 시각화</a:t>
            </a:r>
            <a:endParaRPr lang="ko-KR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파일 저장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358626" y="4646556"/>
            <a:ext cx="11306700" cy="923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pPr>
            <a:r>
              <a:rPr lang="ko-KR" sz="1800">
                <a:solidFill>
                  <a:schemeClr val="dk1"/>
                </a:solidFill>
              </a:rPr>
              <a:t>DB 테이블 또는 내부 검색을 통한 검색 결과를 시각화 하거나 저장할 수 있습니다.</a:t>
            </a:r>
            <a:endParaRPr lang="ko-KR"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1143946" y="1037463"/>
            <a:ext cx="17058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800" b="1">
                <a:solidFill>
                  <a:schemeClr val="dk1"/>
                </a:solidFill>
              </a:rPr>
              <a:t>가공</a:t>
            </a:r>
            <a:endParaRPr/>
          </a:p>
        </p:txBody>
      </p:sp>
      <p:cxnSp>
        <p:nvCxnSpPr>
          <p:cNvPr id="180" name="Google Shape;180;p18"/>
          <p:cNvCxnSpPr/>
          <p:nvPr/>
        </p:nvCxnSpPr>
        <p:spPr>
          <a:xfrm rot="10800000" flipH="1">
            <a:off x="1092675" y="1554675"/>
            <a:ext cx="1018800" cy="93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181" name="Google Shape;181;p18"/>
          <p:cNvSpPr txBox="1"/>
          <p:nvPr/>
        </p:nvSpPr>
        <p:spPr>
          <a:xfrm>
            <a:off x="162560" y="159116"/>
            <a:ext cx="8433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ko-KR" sz="1600" b="1">
                <a:solidFill>
                  <a:srgbClr val="002540"/>
                </a:solidFill>
              </a:rPr>
              <a:t>2</a:t>
            </a:r>
            <a:endParaRPr sz="1600" b="1" i="0" u="none" strike="noStrike" cap="none">
              <a:solidFill>
                <a:srgbClr val="00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"/>
          <p:cNvPicPr>
            <a:picLocks noChangeAspect="1"/>
          </p:cNvPicPr>
          <p:nvPr/>
        </p:nvPicPr>
        <p:blipFill rotWithShape="1">
          <a:blip r:embed="rId3"/>
          <a:srcRect l="16500"/>
          <a:stretch>
            <a:fillRect/>
          </a:stretch>
        </p:blipFill>
        <p:spPr>
          <a:xfrm>
            <a:off x="3014663" y="1341770"/>
            <a:ext cx="7055016" cy="4859111"/>
          </a:xfrm>
          <a:prstGeom prst="rect">
            <a:avLst/>
          </a:prstGeom>
        </p:spPr>
      </p:pic>
      <p:cxnSp>
        <p:nvCxnSpPr>
          <p:cNvPr id="186" name="Google Shape;186;p19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187" name="Google Shape;187;p19"/>
          <p:cNvSpPr txBox="1"/>
          <p:nvPr/>
        </p:nvSpPr>
        <p:spPr>
          <a:xfrm>
            <a:off x="162560" y="159116"/>
            <a:ext cx="8433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3</a:t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1005834" y="174504"/>
            <a:ext cx="3764400" cy="646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3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Flow Chart</a:t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8484054" y="6471556"/>
            <a:ext cx="3649500" cy="17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1143946" y="1037463"/>
            <a:ext cx="2096827" cy="5131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800" b="1">
                <a:solidFill>
                  <a:schemeClr val="dk1"/>
                </a:solidFill>
              </a:rPr>
              <a:t>A. </a:t>
            </a:r>
            <a:r>
              <a:rPr lang="ko-KR" altLang="en-US" sz="2800" b="1">
                <a:solidFill>
                  <a:schemeClr val="dk1"/>
                </a:solidFill>
              </a:rPr>
              <a:t>컨트롤러</a:t>
            </a:r>
            <a:endParaRPr lang="ko-KR" altLang="en-US" sz="2800" b="1">
              <a:solidFill>
                <a:schemeClr val="dk1"/>
              </a:solidFill>
            </a:endParaRPr>
          </a:p>
        </p:txBody>
      </p:sp>
      <p:cxnSp>
        <p:nvCxnSpPr>
          <p:cNvPr id="191" name="Google Shape;191;p19"/>
          <p:cNvCxnSpPr/>
          <p:nvPr/>
        </p:nvCxnSpPr>
        <p:spPr>
          <a:xfrm flipV="1">
            <a:off x="1092674" y="1559718"/>
            <a:ext cx="1975168" cy="4256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/>
            <a:headEnd w="sm" len="sm"/>
            <a:tailEnd w="sm" len="sm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0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198" name="Google Shape;198;p20"/>
          <p:cNvSpPr txBox="1"/>
          <p:nvPr/>
        </p:nvSpPr>
        <p:spPr>
          <a:xfrm>
            <a:off x="162560" y="159116"/>
            <a:ext cx="8433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3</a:t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1005834" y="174504"/>
            <a:ext cx="3764400" cy="646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3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Flow Chart</a:t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8484054" y="6462031"/>
            <a:ext cx="3649500" cy="17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1143946" y="1037463"/>
            <a:ext cx="17058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800" b="1">
                <a:solidFill>
                  <a:schemeClr val="dk1"/>
                </a:solidFill>
              </a:rPr>
              <a:t>B. 크롤러</a:t>
            </a:r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 rot="10800000" flipH="1">
            <a:off x="1092675" y="1554675"/>
            <a:ext cx="1810800" cy="93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204" name="Google Shape;204;p20"/>
          <p:cNvSpPr txBox="1"/>
          <p:nvPr/>
        </p:nvSpPr>
        <p:spPr>
          <a:xfrm>
            <a:off x="8484050" y="1677975"/>
            <a:ext cx="3531900" cy="846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300">
                <a:latin typeface="맑은 고딕"/>
                <a:ea typeface="맑은 고딕"/>
                <a:cs typeface="맑은 고딕"/>
                <a:sym typeface="맑은 고딕"/>
              </a:rPr>
              <a:t>A: 메인 메뉴로 이동</a:t>
            </a:r>
            <a:endParaRPr lang="ko-KR" sz="23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>
                <a:latin typeface="맑은 고딕"/>
                <a:ea typeface="맑은 고딕"/>
                <a:cs typeface="맑은 고딕"/>
                <a:sym typeface="맑은 고딕"/>
              </a:rPr>
              <a:t>(크롤링 종료)</a:t>
            </a:r>
            <a:endParaRPr sz="2000"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0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0274" y="1142999"/>
            <a:ext cx="3992095" cy="5225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49993" y="1458327"/>
            <a:ext cx="6490998" cy="4952137"/>
          </a:xfrm>
          <a:prstGeom prst="rect">
            <a:avLst/>
          </a:prstGeom>
        </p:spPr>
      </p:pic>
      <p:cxnSp>
        <p:nvCxnSpPr>
          <p:cNvPr id="210" name="Google Shape;210;p21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211" name="Google Shape;211;p21"/>
          <p:cNvSpPr txBox="1"/>
          <p:nvPr/>
        </p:nvSpPr>
        <p:spPr>
          <a:xfrm>
            <a:off x="162560" y="159116"/>
            <a:ext cx="8433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3</a:t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1005834" y="174504"/>
            <a:ext cx="3764400" cy="646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3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Flow Chart</a:t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8484054" y="6462031"/>
            <a:ext cx="3649500" cy="17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1143950" y="1037475"/>
            <a:ext cx="33582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800" b="1">
                <a:solidFill>
                  <a:schemeClr val="dk1"/>
                </a:solidFill>
              </a:rPr>
              <a:t>C. 검색 및 시각화</a:t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8485200" y="1573200"/>
            <a:ext cx="3531600" cy="1851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89999" rIns="91424" bIns="91424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>
                <a:latin typeface="맑은 고딕"/>
                <a:ea typeface="맑은 고딕"/>
                <a:cs typeface="맑은 고딕"/>
                <a:sym typeface="맑은 고딕"/>
              </a:rPr>
              <a:t>E1: 전체 데이터 시각화</a:t>
            </a:r>
            <a:endParaRPr lang="ko-KR" sz="20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>
                <a:latin typeface="맑은 고딕"/>
                <a:ea typeface="맑은 고딕"/>
                <a:cs typeface="맑은 고딕"/>
                <a:sym typeface="맑은 고딕"/>
              </a:rPr>
              <a:t>E2: 검색 결과 시각화</a:t>
            </a:r>
            <a:endParaRPr lang="ko-KR" sz="20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>
                <a:latin typeface="맑은 고딕"/>
                <a:ea typeface="맑은 고딕"/>
                <a:cs typeface="맑은 고딕"/>
                <a:sym typeface="맑은 고딕"/>
              </a:rPr>
              <a:t>F: 검색 결과 화면</a:t>
            </a:r>
            <a:endParaRPr lang="ko-KR" sz="20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>
                <a:latin typeface="맑은 고딕"/>
                <a:ea typeface="맑은 고딕"/>
                <a:cs typeface="맑은 고딕"/>
                <a:sym typeface="맑은 고딕"/>
              </a:rPr>
              <a:t>G: 검색 결과 저장</a:t>
            </a:r>
            <a:endParaRPr sz="2000"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16" name="Google Shape;216;p21"/>
          <p:cNvCxnSpPr/>
          <p:nvPr/>
        </p:nvCxnSpPr>
        <p:spPr>
          <a:xfrm rot="10800000" flipH="1">
            <a:off x="1092675" y="1554675"/>
            <a:ext cx="3106800" cy="93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/>
            <a:headEnd w="sm" len="sm"/>
            <a:tailEnd w="sm" len="sm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22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222" name="Google Shape;222;p22"/>
          <p:cNvSpPr txBox="1"/>
          <p:nvPr/>
        </p:nvSpPr>
        <p:spPr>
          <a:xfrm>
            <a:off x="162560" y="159116"/>
            <a:ext cx="8433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3</a:t>
            </a:r>
            <a:endParaRPr/>
          </a:p>
        </p:txBody>
      </p:sp>
      <p:sp>
        <p:nvSpPr>
          <p:cNvPr id="223" name="Google Shape;223;p22"/>
          <p:cNvSpPr txBox="1"/>
          <p:nvPr/>
        </p:nvSpPr>
        <p:spPr>
          <a:xfrm>
            <a:off x="1005834" y="174504"/>
            <a:ext cx="3764400" cy="646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3600" b="1" i="0" u="none" strike="noStrike" cap="none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Flow Chart</a:t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8484054" y="6442981"/>
            <a:ext cx="3649500" cy="17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1143950" y="1037475"/>
            <a:ext cx="33582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800" b="1">
                <a:solidFill>
                  <a:schemeClr val="dk1"/>
                </a:solidFill>
              </a:rPr>
              <a:t>D. 시각화</a:t>
            </a:r>
            <a:endParaRPr/>
          </a:p>
        </p:txBody>
      </p:sp>
      <p:sp>
        <p:nvSpPr>
          <p:cNvPr id="226" name="Google Shape;226;p22"/>
          <p:cNvSpPr txBox="1"/>
          <p:nvPr/>
        </p:nvSpPr>
        <p:spPr>
          <a:xfrm>
            <a:off x="8485200" y="1573200"/>
            <a:ext cx="3531600" cy="1851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89999" rIns="91424" bIns="91424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>
                <a:latin typeface="맑은 고딕"/>
                <a:ea typeface="맑은 고딕"/>
                <a:cs typeface="맑은 고딕"/>
                <a:sym typeface="맑은 고딕"/>
              </a:rPr>
              <a:t>D1: 전체 데이터 시각화</a:t>
            </a:r>
            <a:endParaRPr lang="ko-KR" sz="20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>
                <a:latin typeface="맑은 고딕"/>
                <a:ea typeface="맑은 고딕"/>
                <a:cs typeface="맑은 고딕"/>
                <a:sym typeface="맑은 고딕"/>
              </a:rPr>
              <a:t>D2: 검색 결과 시각화</a:t>
            </a:r>
            <a:endParaRPr lang="ko-KR" sz="20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>
                <a:latin typeface="맑은 고딕"/>
                <a:ea typeface="맑은 고딕"/>
                <a:cs typeface="맑은 고딕"/>
                <a:sym typeface="맑은 고딕"/>
              </a:rPr>
              <a:t>C: 검색 및 시각화 메뉴</a:t>
            </a:r>
            <a:endParaRPr lang="ko-KR" sz="20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>
                <a:latin typeface="맑은 고딕"/>
                <a:ea typeface="맑은 고딕"/>
                <a:cs typeface="맑은 고딕"/>
                <a:sym typeface="맑은 고딕"/>
              </a:rPr>
              <a:t>F: 검색 결과 화면</a:t>
            </a:r>
            <a:endParaRPr sz="2000"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27" name="Google Shape;227;p22"/>
          <p:cNvCxnSpPr/>
          <p:nvPr/>
        </p:nvCxnSpPr>
        <p:spPr>
          <a:xfrm rot="10800000" flipH="1">
            <a:off x="1092675" y="1554675"/>
            <a:ext cx="1774800" cy="93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/>
            <a:headEnd w="sm" len="sm"/>
            <a:tailEnd w="sm" len="sm"/>
          </a:ln>
        </p:spPr>
      </p:cxnSp>
      <p:pic>
        <p:nvPicPr>
          <p:cNvPr id="2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9787" y="1630816"/>
            <a:ext cx="6391274" cy="4603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클래식블루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448</ep:Words>
  <ep:PresentationFormat/>
  <ep:Paragraphs>96</ep:Paragraphs>
  <ep:Slides>16</ep:Slides>
  <ep:Notes>16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nks08</cp:lastModifiedBy>
  <dcterms:modified xsi:type="dcterms:W3CDTF">2022-04-14T10:10:53.361</dcterms:modified>
  <cp:revision>47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