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0"/>
  </p:notesMasterIdLst>
  <p:handoutMasterIdLst>
    <p:handoutMasterId r:id="rId21"/>
  </p:handoutMasterIdLst>
  <p:sldIdLst>
    <p:sldId id="341" r:id="rId2"/>
    <p:sldId id="446" r:id="rId3"/>
    <p:sldId id="463" r:id="rId4"/>
    <p:sldId id="466" r:id="rId5"/>
    <p:sldId id="467" r:id="rId6"/>
    <p:sldId id="451" r:id="rId7"/>
    <p:sldId id="453" r:id="rId8"/>
    <p:sldId id="457" r:id="rId9"/>
    <p:sldId id="465" r:id="rId10"/>
    <p:sldId id="468" r:id="rId11"/>
    <p:sldId id="469" r:id="rId12"/>
    <p:sldId id="470" r:id="rId13"/>
    <p:sldId id="471" r:id="rId14"/>
    <p:sldId id="458" r:id="rId15"/>
    <p:sldId id="459" r:id="rId16"/>
    <p:sldId id="460" r:id="rId17"/>
    <p:sldId id="461" r:id="rId18"/>
    <p:sldId id="462" r:id="rId19"/>
  </p:sldIdLst>
  <p:sldSz cx="9144000" cy="6858000" type="screen4x3"/>
  <p:notesSz cx="6796088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6600CC"/>
    <a:srgbClr val="FC0128"/>
    <a:srgbClr val="B6F503"/>
    <a:srgbClr val="0BEDA7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4" autoAdjust="0"/>
    <p:restoredTop sz="94660" autoAdjust="0"/>
  </p:normalViewPr>
  <p:slideViewPr>
    <p:cSldViewPr>
      <p:cViewPr varScale="1">
        <p:scale>
          <a:sx n="162" d="100"/>
          <a:sy n="162" d="100"/>
        </p:scale>
        <p:origin x="226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107" y="-101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294322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t" anchorCtr="0" compatLnSpc="1">
            <a:prstTxWarp prst="textNoShape">
              <a:avLst/>
            </a:prstTxWarp>
          </a:bodyPr>
          <a:lstStyle>
            <a:lvl1pPr algn="l" defTabSz="791848">
              <a:spcBef>
                <a:spcPct val="0"/>
              </a:spcBef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11113"/>
            <a:ext cx="29432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t" anchorCtr="0" compatLnSpc="1">
            <a:prstTxWarp prst="textNoShape">
              <a:avLst/>
            </a:prstTxWarp>
          </a:bodyPr>
          <a:lstStyle>
            <a:lvl1pPr algn="r" defTabSz="791848">
              <a:spcBef>
                <a:spcPct val="0"/>
              </a:spcBef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51975"/>
            <a:ext cx="294322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b" anchorCtr="0" compatLnSpc="1">
            <a:prstTxWarp prst="textNoShape">
              <a:avLst/>
            </a:prstTxWarp>
          </a:bodyPr>
          <a:lstStyle>
            <a:lvl1pPr algn="l" defTabSz="791848">
              <a:spcBef>
                <a:spcPct val="0"/>
              </a:spcBef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51975"/>
            <a:ext cx="29432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kumimoji="1" sz="1000" b="0" i="1">
                <a:ea typeface="돋움" panose="020B0600000101010101" pitchFamily="50" charset="-127"/>
              </a:defRPr>
            </a:lvl1pPr>
          </a:lstStyle>
          <a:p>
            <a:fld id="{C558EA19-F6A3-4959-8639-DD6BB69D8DD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9463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294322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t" anchorCtr="0" compatLnSpc="1">
            <a:prstTxWarp prst="textNoShape">
              <a:avLst/>
            </a:prstTxWarp>
          </a:bodyPr>
          <a:lstStyle>
            <a:lvl1pPr algn="l" defTabSz="791848" eaLnBrk="1" hangingPunct="1">
              <a:spcBef>
                <a:spcPct val="0"/>
              </a:spcBef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11113"/>
            <a:ext cx="29432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t" anchorCtr="0" compatLnSpc="1">
            <a:prstTxWarp prst="textNoShape">
              <a:avLst/>
            </a:prstTxWarp>
          </a:bodyPr>
          <a:lstStyle>
            <a:lvl1pPr algn="r" defTabSz="791848" eaLnBrk="1" hangingPunct="1">
              <a:spcBef>
                <a:spcPct val="0"/>
              </a:spcBef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51975"/>
            <a:ext cx="294322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b" anchorCtr="0" compatLnSpc="1">
            <a:prstTxWarp prst="textNoShape">
              <a:avLst/>
            </a:prstTxWarp>
          </a:bodyPr>
          <a:lstStyle>
            <a:lvl1pPr algn="l" defTabSz="791848" eaLnBrk="1" hangingPunct="1">
              <a:spcBef>
                <a:spcPct val="0"/>
              </a:spcBef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1975"/>
            <a:ext cx="29432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b" anchorCtr="0" compatLnSpc="1">
            <a:prstTxWarp prst="textNoShape">
              <a:avLst/>
            </a:prstTxWarp>
          </a:bodyPr>
          <a:lstStyle>
            <a:lvl1pPr algn="r" defTabSz="790575" eaLnBrk="1" hangingPunct="1">
              <a:defRPr kumimoji="1" sz="1000" b="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fld id="{3C2AAB49-2B11-4F76-858E-CB6C12AD2F0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7575"/>
            <a:ext cx="4979988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05" tIns="46403" rIns="94405" bIns="464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560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7913" y="858838"/>
            <a:ext cx="4641850" cy="3481387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9664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7C403ADF-F992-4770-95AD-BA307A60C649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13288"/>
            <a:ext cx="4979988" cy="4468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10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998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11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391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12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5798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13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326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14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620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15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70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16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537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17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957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18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2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3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61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4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43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5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12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6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26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7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038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8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675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9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54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dirty="0" err="1"/>
              <a:t>Sogang</a:t>
            </a:r>
            <a:r>
              <a:rPr lang="en-US" altLang="ko-KR" dirty="0"/>
              <a:t>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518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BED909B3-82BD-4B33-8C68-43E1192C20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81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362F6CBA-03BE-4F72-8117-4A9E2A7911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308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16"/>
          <p:cNvSpPr txBox="1">
            <a:spLocks noChangeArrowheads="1"/>
          </p:cNvSpPr>
          <p:nvPr userDrawn="1"/>
        </p:nvSpPr>
        <p:spPr bwMode="auto">
          <a:xfrm>
            <a:off x="5003800" y="115888"/>
            <a:ext cx="3889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defRPr/>
            </a:pPr>
            <a:r>
              <a:rPr lang="en-US" altLang="ko-KR" sz="1800" i="1" dirty="0"/>
              <a:t>2022. 2</a:t>
            </a:r>
            <a:r>
              <a:rPr lang="ko-KR" altLang="en-US" sz="1800" i="1" dirty="0"/>
              <a:t>학기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124744"/>
            <a:ext cx="8018462" cy="525780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  <a:lvl2pPr marL="762000" indent="-28575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13A6914B-2227-4CC9-BF45-8A63C6D2FB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599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42207A5E-B248-41EF-9D9E-81150D1F726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2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C6088C87-DBB2-4420-A4BC-B6F6AC32E6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246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9CCFD2C4-3B52-411E-B0F1-1351C9CE233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929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6EE85E86-7261-4D4A-AD8D-D1B72EFF9B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097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43F6D8EF-FE9C-4910-9169-9398A3C8BC1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790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BB25869F-EDAC-4710-8F95-5D05BD3B37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575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A84E1677-F7A5-4C80-971F-C820CBDC3F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89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4325" y="6500813"/>
            <a:ext cx="985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800" b="0" i="1"/>
            </a:lvl1pPr>
          </a:lstStyle>
          <a:p>
            <a:r>
              <a:rPr lang="en-US" altLang="ko-KR"/>
              <a:t>Page </a:t>
            </a:r>
            <a:fld id="{B8962356-197B-4052-894C-539F5BBDE907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2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1200"/>
              <a:t>Introduction to Engineering Design</a:t>
            </a:r>
            <a:endParaRPr lang="en-US" altLang="ko-KR"/>
          </a:p>
        </p:txBody>
      </p:sp>
      <p:sp>
        <p:nvSpPr>
          <p:cNvPr id="1033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" name="TextBox 10"/>
          <p:cNvSpPr txBox="1">
            <a:spLocks noChangeArrowheads="1"/>
          </p:cNvSpPr>
          <p:nvPr userDrawn="1"/>
        </p:nvSpPr>
        <p:spPr bwMode="auto">
          <a:xfrm>
            <a:off x="352425" y="58738"/>
            <a:ext cx="3889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defRPr/>
            </a:pPr>
            <a:r>
              <a:rPr lang="ko-KR" altLang="en-US" sz="1800" i="1" dirty="0"/>
              <a:t>기초 공학 설계     </a:t>
            </a:r>
            <a:r>
              <a:rPr lang="en-US" altLang="ko-KR" sz="1500" i="1" dirty="0"/>
              <a:t>2015.  1</a:t>
            </a:r>
            <a:r>
              <a:rPr lang="ko-KR" altLang="en-US" sz="1500" i="1" dirty="0"/>
              <a:t>학기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2" r:id="rId1"/>
    <p:sldLayoutId id="2147484973" r:id="rId2"/>
    <p:sldLayoutId id="2147484974" r:id="rId3"/>
    <p:sldLayoutId id="2147484975" r:id="rId4"/>
    <p:sldLayoutId id="2147484976" r:id="rId5"/>
    <p:sldLayoutId id="2147484977" r:id="rId6"/>
    <p:sldLayoutId id="2147484978" r:id="rId7"/>
    <p:sldLayoutId id="2147484979" r:id="rId8"/>
    <p:sldLayoutId id="2147484980" r:id="rId9"/>
    <p:sldLayoutId id="2147484981" r:id="rId10"/>
    <p:sldLayoutId id="2147484982" r:id="rId11"/>
  </p:sldLayoutIdLst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19125" y="1409700"/>
            <a:ext cx="7821613" cy="1447800"/>
          </a:xfrm>
        </p:spPr>
        <p:txBody>
          <a:bodyPr/>
          <a:lstStyle/>
          <a:p>
            <a:pPr>
              <a:defRPr/>
            </a:pPr>
            <a:r>
              <a:rPr lang="ko-KR" altLang="en-US" sz="4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자료구조 </a:t>
            </a:r>
            <a:r>
              <a:rPr lang="en-US" altLang="ko-KR" sz="4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(Data Structure)</a:t>
            </a:r>
            <a:endParaRPr lang="en-US" altLang="ko-KR" sz="5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9125" y="3357563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ctr">
              <a:lnSpc>
                <a:spcPct val="80000"/>
              </a:lnSpc>
              <a:spcBef>
                <a:spcPct val="6000"/>
              </a:spcBef>
              <a:defRPr/>
            </a:pPr>
            <a:r>
              <a:rPr kumimoji="1" lang="en-US" altLang="ko-KR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Programming Assignment</a:t>
            </a:r>
            <a:r>
              <a:rPr kumimoji="1" lang="ko-KR" altLang="en-US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kumimoji="1" lang="en-US" altLang="ko-KR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214938" y="6143625"/>
            <a:ext cx="392906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ctr">
              <a:lnSpc>
                <a:spcPct val="80000"/>
              </a:lnSpc>
              <a:spcBef>
                <a:spcPct val="6000"/>
              </a:spcBef>
              <a:defRPr/>
            </a:pPr>
            <a:r>
              <a:rPr kumimoji="1" lang="ko-KR" altLang="en-US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서강대학교 컴퓨터공학과</a:t>
            </a:r>
            <a:endParaRPr kumimoji="1" lang="en-US" altLang="ko-KR" kern="0" dirty="0">
              <a:effectLst>
                <a:outerShdw blurRad="38100" dist="38100" dir="2700000" algn="tl">
                  <a:srgbClr val="C0C0C0"/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HW2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3: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자료구조 수강생 명단을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array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사용하여 관리하고자 한다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student.txt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 수강생 명단을 읽어온 후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array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저장하고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lexical order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따라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sorting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하는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 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프로그램을 작성하라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sz="1800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</p:spTree>
    <p:extLst>
      <p:ext uri="{BB962C8B-B14F-4D97-AF65-F5344CB8AC3E}">
        <p14:creationId xmlns:p14="http://schemas.microsoft.com/office/powerpoint/2010/main" val="401837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HW2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3:</a:t>
            </a: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C5127E1-5839-44B1-9F28-8B6749D3E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535602"/>
              </p:ext>
            </p:extLst>
          </p:nvPr>
        </p:nvGraphicFramePr>
        <p:xfrm>
          <a:off x="1964754" y="2157663"/>
          <a:ext cx="5214492" cy="2804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246">
                  <a:extLst>
                    <a:ext uri="{9D8B030D-6E8A-4147-A177-3AD203B41FA5}">
                      <a16:colId xmlns:a16="http://schemas.microsoft.com/office/drawing/2014/main" val="4086575188"/>
                    </a:ext>
                  </a:extLst>
                </a:gridCol>
                <a:gridCol w="2607246">
                  <a:extLst>
                    <a:ext uri="{9D8B030D-6E8A-4147-A177-3AD203B41FA5}">
                      <a16:colId xmlns:a16="http://schemas.microsoft.com/office/drawing/2014/main" val="2469662649"/>
                    </a:ext>
                  </a:extLst>
                </a:gridCol>
              </a:tblGrid>
              <a:tr h="39626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예제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39007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입력 </a:t>
                      </a:r>
                      <a:r>
                        <a:rPr lang="en-US" altLang="ko-KR" dirty="0">
                          <a:latin typeface="+mn-ea"/>
                          <a:ea typeface="함초롬돋움" panose="02030504000101010101"/>
                        </a:rPr>
                        <a:t>(student.txt)</a:t>
                      </a:r>
                      <a:endParaRPr lang="ko-KR" altLang="en-US" dirty="0">
                        <a:latin typeface="+mn-ea"/>
                        <a:ea typeface="함초롬돋움" panose="02030504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5484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함초롬"/>
                          <a:ea typeface="함초롬돋움" panose="02030504000101010101"/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Kim </a:t>
                      </a:r>
                      <a:r>
                        <a:rPr lang="en-US" altLang="ko-KR" dirty="0" err="1">
                          <a:latin typeface="함초롬"/>
                          <a:ea typeface="함초롬돋움" panose="02030504000101010101"/>
                        </a:rPr>
                        <a:t>Minsu</a:t>
                      </a:r>
                      <a:endParaRPr lang="en-US" altLang="ko-KR" dirty="0">
                        <a:latin typeface="함초롬"/>
                        <a:ea typeface="함초롬돋움" panose="02030504000101010101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Kim </a:t>
                      </a:r>
                      <a:r>
                        <a:rPr lang="en-US" altLang="ko-KR" dirty="0" err="1">
                          <a:latin typeface="함초롬"/>
                          <a:ea typeface="함초롬돋움" panose="02030504000101010101"/>
                        </a:rPr>
                        <a:t>Minju</a:t>
                      </a:r>
                      <a:endParaRPr lang="en-US" altLang="ko-KR" dirty="0">
                        <a:latin typeface="함초롬"/>
                        <a:ea typeface="함초롬돋움" panose="02030504000101010101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Choi Hojeong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Cho </a:t>
                      </a:r>
                      <a:r>
                        <a:rPr lang="en-US" altLang="ko-KR" dirty="0" err="1">
                          <a:latin typeface="함초롬"/>
                          <a:ea typeface="함초롬돋움" panose="02030504000101010101"/>
                        </a:rPr>
                        <a:t>Yujin</a:t>
                      </a:r>
                      <a:endParaRPr lang="en-US" altLang="ko-KR" dirty="0">
                        <a:latin typeface="함초롬"/>
                        <a:ea typeface="함초롬돋움" panose="02030504000101010101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Lee </a:t>
                      </a:r>
                      <a:r>
                        <a:rPr lang="en-US" altLang="ko-KR" dirty="0" err="1">
                          <a:latin typeface="함초롬"/>
                          <a:ea typeface="함초롬돋움" panose="02030504000101010101"/>
                        </a:rPr>
                        <a:t>Minsu</a:t>
                      </a:r>
                      <a:endParaRPr lang="en-US" altLang="ko-KR" dirty="0">
                        <a:latin typeface="함초롬"/>
                        <a:ea typeface="함초롬돋움" panose="02030504000101010101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Choi </a:t>
                      </a:r>
                      <a:r>
                        <a:rPr lang="en-US" altLang="ko-KR" dirty="0" err="1">
                          <a:latin typeface="함초롬"/>
                          <a:ea typeface="함초롬돋움" panose="02030504000101010101"/>
                        </a:rPr>
                        <a:t>Minjeong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Cho </a:t>
                      </a:r>
                      <a:r>
                        <a:rPr lang="en-US" altLang="ko-KR" dirty="0" err="1">
                          <a:latin typeface="함초롬"/>
                          <a:ea typeface="함초롬돋움" panose="02030504000101010101"/>
                        </a:rPr>
                        <a:t>Yujin</a:t>
                      </a:r>
                      <a:endParaRPr lang="en-US" altLang="ko-KR" dirty="0">
                        <a:latin typeface="함초롬"/>
                        <a:ea typeface="함초롬돋움" panose="02030504000101010101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Choi Hojeong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Choi </a:t>
                      </a:r>
                      <a:r>
                        <a:rPr lang="en-US" altLang="ko-KR" dirty="0" err="1">
                          <a:latin typeface="함초롬"/>
                          <a:ea typeface="함초롬돋움" panose="02030504000101010101"/>
                        </a:rPr>
                        <a:t>Minjeong</a:t>
                      </a:r>
                      <a:endParaRPr lang="en-US" altLang="ko-KR" dirty="0">
                        <a:latin typeface="함초롬"/>
                        <a:ea typeface="함초롬돋움" panose="02030504000101010101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Kim </a:t>
                      </a:r>
                      <a:r>
                        <a:rPr lang="en-US" altLang="ko-KR" dirty="0" err="1">
                          <a:latin typeface="함초롬"/>
                          <a:ea typeface="함초롬돋움" panose="02030504000101010101"/>
                        </a:rPr>
                        <a:t>Minju</a:t>
                      </a:r>
                      <a:endParaRPr lang="en-US" altLang="ko-KR" dirty="0">
                        <a:latin typeface="함초롬"/>
                        <a:ea typeface="함초롬돋움" panose="02030504000101010101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Kim </a:t>
                      </a:r>
                      <a:r>
                        <a:rPr lang="en-US" altLang="ko-KR" dirty="0" err="1">
                          <a:latin typeface="함초롬"/>
                          <a:ea typeface="함초롬돋움" panose="02030504000101010101"/>
                        </a:rPr>
                        <a:t>Minsu</a:t>
                      </a:r>
                      <a:endParaRPr lang="en-US" altLang="ko-KR" dirty="0">
                        <a:latin typeface="함초롬"/>
                        <a:ea typeface="함초롬돋움" panose="02030504000101010101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Lee </a:t>
                      </a:r>
                      <a:r>
                        <a:rPr lang="en-US" altLang="ko-KR" dirty="0" err="1">
                          <a:latin typeface="함초롬"/>
                          <a:ea typeface="함초롬돋움" panose="02030504000101010101"/>
                        </a:rPr>
                        <a:t>Minsu</a:t>
                      </a:r>
                      <a:endParaRPr lang="en-US" altLang="ko-KR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9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42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HW2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입력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(student.txt):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첫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줄에 학생의 수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다음 줄부터 한 줄에 하나씩 학생들의 이름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출력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  <a:endParaRPr lang="en-US" altLang="ko-KR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Sorting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된 학생들의 이름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 줄에 하나씩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53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HW2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제약 조건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File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input, </a:t>
            </a: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stdout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전역 변수 사용 불가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정적 할당 사용 불가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string.h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 불가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sorting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함수 직접 구현할 것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Lexical order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따라 정렬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(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성으로 비교한 후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성이 같을 경우 이름으로 비교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lvl="1">
              <a:defRPr/>
            </a:pPr>
            <a:endParaRPr lang="en-US" altLang="ko-KR" sz="1800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15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 방법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소스코드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HW2_</a:t>
            </a:r>
            <a:r>
              <a:rPr lang="ko-KR" altLang="en-US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</a:t>
            </a:r>
            <a:r>
              <a:rPr lang="ko-KR" altLang="en-US" b="1" dirty="0" err="1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문제번호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.c or</a:t>
            </a:r>
            <a:r>
              <a:rPr lang="ko-KR" altLang="en-US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r>
              <a:rPr lang="en-US" altLang="ko-KR" b="1" dirty="0" err="1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cpp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ex) HW2_20220000_1.c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컴파일 에러가 발생할 경우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 처리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무한 루프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세그멘테이션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오류는 해당 </a:t>
            </a:r>
            <a:r>
              <a:rPr lang="en-US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testcase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0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 처리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입출력 양식이 틀릴 경우 감점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17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 방법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  <a:ln>
            <a:solidFill>
              <a:srgbClr val="0066FF"/>
            </a:solidFill>
          </a:ln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보고서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Document.pdf</a:t>
            </a:r>
            <a:endParaRPr lang="en-US" altLang="ko-KR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반드시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pdf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파일로 변환 후 제출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보고서의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hard copy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제출할 것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10/03 10:00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부터 </a:t>
            </a:r>
            <a:r>
              <a:rPr lang="en-US" altLang="ko-KR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10/14 21:00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까지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AS914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앞에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914400" lvl="2" indent="0">
              <a:lnSpc>
                <a:spcPct val="150000"/>
              </a:lnSpc>
              <a:buNone/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제출함이 있을 예정임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Hard copy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제출하지 않을 경우 보고서 </a:t>
            </a:r>
            <a:r>
              <a:rPr lang="en-US" altLang="ko-KR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 처리</a:t>
            </a: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12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 방법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압축 파일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HW2_</a:t>
            </a:r>
            <a:r>
              <a:rPr lang="ko-KR" altLang="en-US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.zip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ex) HW2_20220000.zip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압축을 풀면 아래의 파일들이 있어야 함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HW2_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_1.c / HW2_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_2.c / HW2_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_3.c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Document.pdf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 형식이 틀릴 경우 과제 점수의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30%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감점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54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 방법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10/14 24:00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까지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메일 도착 시간 기준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en-US" altLang="ko-KR" sz="2000" b="0" u="sng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datastructure2202@gmail.com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으로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압축파일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HW2_</a:t>
            </a:r>
            <a:r>
              <a:rPr lang="ko-KR" altLang="en-US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.zip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메일 제목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sz="20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HW2_</a:t>
            </a:r>
            <a:r>
              <a:rPr lang="ko-KR" altLang="en-US" sz="20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sz="20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</a:t>
            </a:r>
            <a:r>
              <a:rPr lang="ko-KR" altLang="en-US" sz="20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이름</a:t>
            </a:r>
            <a:endParaRPr lang="en-US" altLang="ko-KR" sz="2000" dirty="0">
              <a:solidFill>
                <a:srgbClr val="0066FF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10/14 21:00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까지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AS914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앞 제출함에 보고서 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hard copy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과제 채점은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MSVC Compiler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기준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Microsoft Visual Studio 2022 Community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환경에서 실행 예정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Late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받지 않음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Copy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검사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22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제출시 유의 사항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271186" y="1340768"/>
            <a:ext cx="8765310" cy="5040559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과제는 반드시 </a:t>
            </a:r>
            <a:r>
              <a:rPr lang="en-US" altLang="ko-KR" sz="20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</a:t>
            </a:r>
            <a:r>
              <a:rPr lang="ko-KR" altLang="en-US" sz="20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or C++ </a:t>
            </a:r>
            <a:r>
              <a:rPr lang="ko-KR" altLang="en-US" sz="20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작성</a:t>
            </a:r>
            <a:r>
              <a:rPr lang="en-US" altLang="ko-KR" sz="20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과제 마감 시까지 </a:t>
            </a:r>
            <a:r>
              <a:rPr lang="ko-KR" altLang="en-US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최대 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재 제출 가능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가장 최근에 도착한 제출본으로 성적 처리함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신중하게 재 제출 할 것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과제를 교우들과 논의 할 수는 있으나 반드시 독자적으로 하여 제출할 것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카피를 허용한 자와 카피를 한 자 모두 </a:t>
            </a:r>
            <a:r>
              <a:rPr lang="en-US" altLang="ko-KR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 적발 시 과제 </a:t>
            </a:r>
            <a:r>
              <a:rPr lang="en-US" altLang="ko-KR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 처리</a:t>
            </a:r>
            <a:r>
              <a:rPr lang="en-US" altLang="ko-KR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</a:p>
          <a:p>
            <a:pPr marL="47625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2</a:t>
            </a:r>
            <a:r>
              <a:rPr lang="ko-KR" altLang="en-US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 </a:t>
            </a:r>
            <a:r>
              <a:rPr lang="ko-KR" altLang="en-US" sz="1800" dirty="0" err="1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적발시</a:t>
            </a:r>
            <a:r>
              <a:rPr lang="ko-KR" altLang="en-US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</a:t>
            </a:r>
            <a:r>
              <a:rPr lang="ko-KR" altLang="en-US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학점</a:t>
            </a:r>
            <a:endParaRPr lang="en-US" altLang="ko-KR" sz="1800" dirty="0">
              <a:solidFill>
                <a:srgbClr val="0066FF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프로그램이 일정시간 안에 답을 출력 안하는 경우 틀린 출력이라고 간주함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무한 루프</a:t>
            </a: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시간 복잡도 문제 등으로 인해 답 출력에 비정상적으로 시간이 오래 걸리는 경우</a:t>
            </a: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234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HW2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 algn="just"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1: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강의 자료의 </a:t>
            </a:r>
            <a:r>
              <a:rPr lang="en-US" altLang="ko-KR" sz="1800" b="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pmatch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() 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함수는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KMP algorithm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사용하여 주어진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string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내에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pattern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존재하는지를 찾아주는 함수이다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만약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string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pattern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발견되면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800" b="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pmatch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()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는 가장 처음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pattern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string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matching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되는 부분의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starting index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return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한다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altLang="ko-KR" sz="1800" b="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pmatch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()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수정하여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string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pattern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matching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되는 모든 부분의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starting indices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출력하는 함수 </a:t>
            </a:r>
            <a:r>
              <a:rPr lang="en-US" altLang="ko-KR" sz="1800" b="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pmatch_all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()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작성하라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HW2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1:</a:t>
            </a: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D1E9F7-46DF-4854-804D-052E27C8B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93699"/>
              </p:ext>
            </p:extLst>
          </p:nvPr>
        </p:nvGraphicFramePr>
        <p:xfrm>
          <a:off x="1964754" y="2157663"/>
          <a:ext cx="5214492" cy="3213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246">
                  <a:extLst>
                    <a:ext uri="{9D8B030D-6E8A-4147-A177-3AD203B41FA5}">
                      <a16:colId xmlns:a16="http://schemas.microsoft.com/office/drawing/2014/main" val="4086575188"/>
                    </a:ext>
                  </a:extLst>
                </a:gridCol>
                <a:gridCol w="2607246">
                  <a:extLst>
                    <a:ext uri="{9D8B030D-6E8A-4147-A177-3AD203B41FA5}">
                      <a16:colId xmlns:a16="http://schemas.microsoft.com/office/drawing/2014/main" val="2469662649"/>
                    </a:ext>
                  </a:extLst>
                </a:gridCol>
              </a:tblGrid>
              <a:tr h="39626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예제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39007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5484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함초롬"/>
                          <a:ea typeface="함초롬돋움" panose="02030504000101010101"/>
                        </a:rPr>
                        <a:t>bbbbbabbbbbc</a:t>
                      </a:r>
                      <a:endParaRPr lang="en-US" altLang="ko-KR" dirty="0">
                        <a:latin typeface="함초롬"/>
                        <a:ea typeface="함초롬돋움" panose="02030504000101010101"/>
                      </a:endParaRPr>
                    </a:p>
                    <a:p>
                      <a:pPr latinLnBrk="1"/>
                      <a:r>
                        <a:rPr lang="en-US" altLang="ko-KR" dirty="0" err="1">
                          <a:latin typeface="함초롬"/>
                          <a:ea typeface="함초롬돋움" panose="02030504000101010101"/>
                        </a:rPr>
                        <a:t>bbb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0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9744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함초롬"/>
                          <a:ea typeface="함초롬돋움" panose="02030504000101010101"/>
                        </a:rPr>
                        <a:t>bbbbbabbbbbc</a:t>
                      </a:r>
                      <a:endParaRPr lang="en-US" altLang="ko-KR" dirty="0">
                        <a:latin typeface="함초롬"/>
                        <a:ea typeface="함초롬돋움" panose="02030504000101010101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aa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61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99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HW2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입력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첫 번째 줄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-string</a:t>
            </a:r>
            <a:b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두 번째 줄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pattern</a:t>
            </a:r>
            <a:endParaRPr lang="en-US" altLang="ko-KR" sz="18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각 입력의 길이는 최소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글자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최대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30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글자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	    </a:t>
            </a:r>
          </a:p>
          <a:p>
            <a:pPr marL="914400" lvl="2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(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그 외의 경우는 들어오지 않음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출력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  <a:endParaRPr lang="en-US" altLang="ko-KR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matching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되는 모든 부분의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starting index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한 줄에 하나씩 출력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matching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되는 부분이 없을 경우 아무 것도 출력하지 않음</a:t>
            </a:r>
            <a:endParaRPr lang="en-US" altLang="ko-KR" sz="18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56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HW2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제약 조건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모든 입출력은 </a:t>
            </a: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stdin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stdout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전역 변수 사용 불가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정적 할당 가능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14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HW2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55650" y="1125538"/>
                <a:ext cx="8018463" cy="5257800"/>
              </a:xfrm>
            </p:spPr>
            <p:txBody>
              <a:bodyPr/>
              <a:lstStyle/>
              <a:p>
                <a:pPr>
                  <a:defRPr/>
                </a:pPr>
                <a:endPara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  <a:p>
                <a:pPr>
                  <a:defRPr/>
                </a:pPr>
                <a:r>
                  <a:rPr lang="ko-KR" altLang="en-US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문제 </a:t>
                </a:r>
                <a:r>
                  <a:rPr lang="en-US" altLang="ko-KR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2:</a:t>
                </a:r>
              </a:p>
              <a:p>
                <a:pPr marL="0" indent="0" algn="just">
                  <a:lnSpc>
                    <a:spcPct val="150000"/>
                  </a:lnSpc>
                  <a:buNone/>
                  <a:defRPr/>
                </a:pP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Array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을 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parameter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로 받은 후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, 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연속된 숫자만이 저장되어 있는지 확인하는 함수 </a:t>
                </a:r>
                <a:r>
                  <a:rPr lang="en-US" altLang="ko-KR" sz="1600" b="0" dirty="0" err="1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check_array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()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를 만들고자 한다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. 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예를 들어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, {4, 1, 5, 2, 3}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와 같은 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array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의 경우에는 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부터 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5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까지의 연속적인 숫자들이 저장되어 있으므로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, </a:t>
                </a:r>
                <a:r>
                  <a:rPr lang="en-US" altLang="ko-KR" sz="1600" b="0" dirty="0" err="1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check_array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()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가 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을 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return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하도록 한다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. 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그러나 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{10, 14, 12, 15, 11, 9}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와 같은 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array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의 경우에는 중간에 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13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이 빠져 있으므로 </a:t>
                </a:r>
                <a:r>
                  <a:rPr lang="en-US" altLang="ko-KR" sz="1600" b="0" dirty="0" err="1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check_array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()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가 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을 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return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하도록 한다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  <a:defRPr/>
                </a:pPr>
                <a:r>
                  <a:rPr lang="en-US" altLang="ko-KR" sz="1600" b="0" dirty="0" err="1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check_array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()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를 구현하는 데에는 여러 가지가 있지만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, 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가장 쉬운 방법은 배열을 먼저 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sorting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한 후 중간에 빠진 숫자가 있는지 찾는 것이다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. 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이 경우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, array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의 크기를 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n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이라 할 때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, 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함수의 시간 복잡도는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함초롬돋움" panose="02030504000101010101" pitchFamily="18" charset="-127"/>
                        <a:cs typeface="함초롬돋움" panose="02030504000101010101" pitchFamily="18" charset="-127"/>
                      </a:rPr>
                      <m:t>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함초롬돋움" panose="02030504000101010101" pitchFamily="18" charset="-127"/>
                        <a:cs typeface="함초롬돋움" panose="02030504000101010101" pitchFamily="18" charset="-127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함초롬돋움" panose="02030504000101010101" pitchFamily="18" charset="-127"/>
                        <a:cs typeface="함초롬돋움" panose="02030504000101010101" pitchFamily="18" charset="-127"/>
                      </a:rPr>
                      <m:t>𝑛𝑙𝑜𝑔𝑛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함초롬돋움" panose="02030504000101010101" pitchFamily="18" charset="-127"/>
                        <a:cs typeface="함초롬돋움" panose="02030504000101010101" pitchFamily="18" charset="-127"/>
                      </a:rPr>
                      <m:t>)</m:t>
                    </m:r>
                  </m:oMath>
                </a14:m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이 된다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  <a:defRPr/>
                </a:pP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물론 이보다 더 나은 방법도 존재한다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함초롬돋움" panose="02030504000101010101" pitchFamily="18" charset="-127"/>
                        <a:cs typeface="함초롬돋움" panose="02030504000101010101" pitchFamily="18" charset="-127"/>
                      </a:rPr>
                      <m:t>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함초롬돋움" panose="02030504000101010101" pitchFamily="18" charset="-127"/>
                        <a:cs typeface="함초롬돋움" panose="02030504000101010101" pitchFamily="18" charset="-127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함초롬돋움" panose="02030504000101010101" pitchFamily="18" charset="-127"/>
                        <a:cs typeface="함초롬돋움" panose="02030504000101010101" pitchFamily="18" charset="-127"/>
                      </a:rPr>
                      <m:t>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함초롬돋움" panose="02030504000101010101" pitchFamily="18" charset="-127"/>
                        <a:cs typeface="함초롬돋움" panose="02030504000101010101" pitchFamily="18" charset="-127"/>
                      </a:rPr>
                      <m:t>)</m:t>
                    </m:r>
                  </m:oMath>
                </a14:m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의 시간 복잡도를 가지도록 </a:t>
                </a:r>
                <a:r>
                  <a:rPr lang="en-US" altLang="ko-KR" sz="1600" b="0" dirty="0" err="1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check_array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()</a:t>
                </a:r>
                <a:r>
                  <a:rPr lang="ko-KR" altLang="en-US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를 작성해보자</a:t>
                </a:r>
                <a:r>
                  <a:rPr lang="en-US" altLang="ko-KR" sz="1600" b="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.</a:t>
                </a:r>
              </a:p>
              <a:p>
                <a:pPr lvl="1">
                  <a:defRPr/>
                </a:pPr>
                <a:endParaRPr lang="en-US" altLang="ko-KR" dirty="0">
                  <a:solidFill>
                    <a:srgbClr val="FF0000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  <a:p>
                <a:pPr>
                  <a:defRPr/>
                </a:pPr>
                <a:endParaRPr lang="en-US" altLang="ko-KR" sz="18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  <a:p>
                <a:pPr>
                  <a:defRPr/>
                </a:pPr>
                <a:endPara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4339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0" y="1125538"/>
                <a:ext cx="8018463" cy="5257800"/>
              </a:xfrm>
              <a:blipFill>
                <a:blip r:embed="rId3"/>
                <a:stretch>
                  <a:fillRect l="-380" r="-4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</p:spTree>
    <p:extLst>
      <p:ext uri="{BB962C8B-B14F-4D97-AF65-F5344CB8AC3E}">
        <p14:creationId xmlns:p14="http://schemas.microsoft.com/office/powerpoint/2010/main" val="352223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HW2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2:</a:t>
            </a: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C5127E1-5839-44B1-9F28-8B6749D3E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053432"/>
              </p:ext>
            </p:extLst>
          </p:nvPr>
        </p:nvGraphicFramePr>
        <p:xfrm>
          <a:off x="1964754" y="2157663"/>
          <a:ext cx="5214492" cy="352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246">
                  <a:extLst>
                    <a:ext uri="{9D8B030D-6E8A-4147-A177-3AD203B41FA5}">
                      <a16:colId xmlns:a16="http://schemas.microsoft.com/office/drawing/2014/main" val="4086575188"/>
                    </a:ext>
                  </a:extLst>
                </a:gridCol>
                <a:gridCol w="2607246">
                  <a:extLst>
                    <a:ext uri="{9D8B030D-6E8A-4147-A177-3AD203B41FA5}">
                      <a16:colId xmlns:a16="http://schemas.microsoft.com/office/drawing/2014/main" val="2469662649"/>
                    </a:ext>
                  </a:extLst>
                </a:gridCol>
              </a:tblGrid>
              <a:tr h="39626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예제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39007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5484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5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4 1 5 2 3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1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9744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10 14 12 15 11 9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0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61402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1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1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17738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2 2 3 1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0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575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46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HW2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입력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첫 번째 줄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원소의 개수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</a:t>
            </a:r>
            <a:b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두 번째 줄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-n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개의 원소</a:t>
            </a:r>
            <a:endParaRPr lang="en-US" altLang="ko-KR" sz="18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 각각의 원소의 크기는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이상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100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이하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출력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  <a:endParaRPr lang="en-US" altLang="ko-KR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배열이 연속된 숫자로만 이루어져 있을 경우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1,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아니면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72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HW2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55650" y="1125538"/>
                <a:ext cx="8018463" cy="5257800"/>
              </a:xfrm>
            </p:spPr>
            <p:txBody>
              <a:bodyPr/>
              <a:lstStyle/>
              <a:p>
                <a:pPr>
                  <a:defRPr/>
                </a:pPr>
                <a:endPara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  <a:p>
                <a:pPr>
                  <a:defRPr/>
                </a:pPr>
                <a:r>
                  <a:rPr lang="ko-KR" altLang="en-US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문제 </a:t>
                </a:r>
                <a:r>
                  <a:rPr lang="en-US" altLang="ko-KR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2: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제약 조건</a:t>
                </a:r>
                <a:r>
                  <a:rPr lang="en-US" altLang="ko-KR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:</a:t>
                </a:r>
              </a:p>
              <a:p>
                <a:pPr lvl="2">
                  <a:lnSpc>
                    <a:spcPct val="150000"/>
                  </a:lnSpc>
                  <a:defRPr/>
                </a:pPr>
                <a:r>
                  <a:rPr lang="ko-KR" altLang="en-US" sz="18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모든 입출력은 </a:t>
                </a:r>
                <a:r>
                  <a:rPr lang="en-US" altLang="ko-KR" sz="1800" dirty="0" err="1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stdin</a:t>
                </a:r>
                <a:r>
                  <a:rPr lang="en-US" altLang="ko-KR" sz="18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, </a:t>
                </a:r>
                <a:r>
                  <a:rPr lang="en-US" altLang="ko-KR" sz="1800" dirty="0" err="1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stdout</a:t>
                </a:r>
                <a:r>
                  <a:rPr lang="en-US" altLang="ko-KR" sz="18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 </a:t>
                </a:r>
                <a:r>
                  <a:rPr lang="ko-KR" altLang="en-US" sz="18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사용</a:t>
                </a:r>
                <a:endParaRPr lang="en-US" altLang="ko-KR" sz="18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  <a:p>
                <a:pPr lvl="2">
                  <a:lnSpc>
                    <a:spcPct val="150000"/>
                  </a:lnSpc>
                  <a:defRPr/>
                </a:pPr>
                <a:r>
                  <a:rPr lang="ko-KR" altLang="en-US" sz="18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전역 변수 사용 불가</a:t>
                </a:r>
                <a:endParaRPr lang="en-US" altLang="ko-KR" sz="18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  <a:p>
                <a:pPr lvl="2">
                  <a:lnSpc>
                    <a:spcPct val="150000"/>
                  </a:lnSpc>
                  <a:defRPr/>
                </a:pPr>
                <a:r>
                  <a:rPr lang="ko-KR" altLang="en-US" sz="18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정적 할당 사용 불가</a:t>
                </a:r>
                <a:endParaRPr lang="en-US" altLang="ko-KR" sz="18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  <a:p>
                <a:pPr lvl="2">
                  <a:lnSpc>
                    <a:spcPct val="150000"/>
                  </a:lnSpc>
                  <a:defRPr/>
                </a:pPr>
                <a:r>
                  <a:rPr lang="ko-KR" altLang="en-US" sz="18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완성된 함수의 시간 복잡도는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함초롬돋움" panose="02030504000101010101" pitchFamily="18" charset="-127"/>
                        <a:cs typeface="함초롬돋움" panose="02030504000101010101" pitchFamily="18" charset="-127"/>
                      </a:rPr>
                      <m:t>𝑂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함초롬돋움" panose="02030504000101010101" pitchFamily="18" charset="-127"/>
                        <a:cs typeface="함초롬돋움" panose="02030504000101010101" pitchFamily="18" charset="-127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함초롬돋움" panose="02030504000101010101" pitchFamily="18" charset="-127"/>
                        <a:cs typeface="함초롬돋움" panose="02030504000101010101" pitchFamily="18" charset="-127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함초롬돋움" panose="02030504000101010101" pitchFamily="18" charset="-127"/>
                        <a:cs typeface="함초롬돋움" panose="02030504000101010101" pitchFamily="18" charset="-127"/>
                      </a:rPr>
                      <m:t>)</m:t>
                    </m:r>
                  </m:oMath>
                </a14:m>
                <a:r>
                  <a:rPr lang="ko-KR" altLang="en-US" sz="18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이어야 함</a:t>
                </a:r>
                <a:r>
                  <a:rPr lang="en-US" altLang="ko-KR" sz="18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.</a:t>
                </a:r>
              </a:p>
              <a:p>
                <a:pPr lvl="1">
                  <a:defRPr/>
                </a:pPr>
                <a:endParaRPr lang="en-US" altLang="ko-KR" sz="1800" dirty="0">
                  <a:solidFill>
                    <a:srgbClr val="FF0000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  <a:p>
                <a:pPr>
                  <a:defRPr/>
                </a:pPr>
                <a:endParaRPr lang="en-US" altLang="ko-KR" sz="18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  <a:p>
                <a:pPr>
                  <a:defRPr/>
                </a:pPr>
                <a:endPara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0" y="1125538"/>
                <a:ext cx="8018463" cy="5257800"/>
              </a:xfrm>
              <a:blipFill>
                <a:blip r:embed="rId3"/>
                <a:stretch>
                  <a:fillRect l="-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166448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2943</TotalTime>
  <Pages>3</Pages>
  <Words>973</Words>
  <Application>Microsoft Office PowerPoint</Application>
  <PresentationFormat>화면 슬라이드 쇼(4:3)</PresentationFormat>
  <Paragraphs>219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Monotype Sorts</vt:lpstr>
      <vt:lpstr>함초롬</vt:lpstr>
      <vt:lpstr>함초롬돋움</vt:lpstr>
      <vt:lpstr>Arial</vt:lpstr>
      <vt:lpstr>Cambria Math</vt:lpstr>
      <vt:lpstr>Times New Roman</vt:lpstr>
      <vt:lpstr>Wingdings</vt:lpstr>
      <vt:lpstr>1_기본 디자인</vt:lpstr>
      <vt:lpstr>자료구조 (Data Structure)</vt:lpstr>
      <vt:lpstr>HW2</vt:lpstr>
      <vt:lpstr>HW2</vt:lpstr>
      <vt:lpstr>HW2</vt:lpstr>
      <vt:lpstr>HW2</vt:lpstr>
      <vt:lpstr>HW2</vt:lpstr>
      <vt:lpstr>HW2</vt:lpstr>
      <vt:lpstr>HW2</vt:lpstr>
      <vt:lpstr>HW2</vt:lpstr>
      <vt:lpstr>HW2</vt:lpstr>
      <vt:lpstr>HW2</vt:lpstr>
      <vt:lpstr>HW2</vt:lpstr>
      <vt:lpstr>HW2</vt:lpstr>
      <vt:lpstr>제출 방법</vt:lpstr>
      <vt:lpstr>제출 방법</vt:lpstr>
      <vt:lpstr>제출 방법</vt:lpstr>
      <vt:lpstr>제출 방법</vt:lpstr>
      <vt:lpstr>제출시 유의 사항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과제1</dc:title>
  <dc:subject/>
  <dc:creator>user</dc:creator>
  <cp:keywords/>
  <dc:description/>
  <cp:lastModifiedBy>박형우</cp:lastModifiedBy>
  <cp:revision>759</cp:revision>
  <cp:lastPrinted>1997-04-03T01:49:54Z</cp:lastPrinted>
  <dcterms:created xsi:type="dcterms:W3CDTF">1996-06-27T04:55:18Z</dcterms:created>
  <dcterms:modified xsi:type="dcterms:W3CDTF">2022-09-28T09:06:37Z</dcterms:modified>
</cp:coreProperties>
</file>