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341" r:id="rId2"/>
    <p:sldId id="446" r:id="rId3"/>
    <p:sldId id="463" r:id="rId4"/>
    <p:sldId id="466" r:id="rId5"/>
    <p:sldId id="467" r:id="rId6"/>
    <p:sldId id="472" r:id="rId7"/>
    <p:sldId id="473" r:id="rId8"/>
    <p:sldId id="474" r:id="rId9"/>
    <p:sldId id="475" r:id="rId10"/>
    <p:sldId id="468" r:id="rId11"/>
    <p:sldId id="469" r:id="rId12"/>
    <p:sldId id="476" r:id="rId13"/>
    <p:sldId id="477" r:id="rId14"/>
    <p:sldId id="458" r:id="rId15"/>
    <p:sldId id="459" r:id="rId16"/>
    <p:sldId id="460" r:id="rId17"/>
    <p:sldId id="461" r:id="rId18"/>
    <p:sldId id="462" r:id="rId19"/>
  </p:sldIdLst>
  <p:sldSz cx="9144000" cy="6858000" type="screen4x3"/>
  <p:notesSz cx="6796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6600CC"/>
    <a:srgbClr val="FC0128"/>
    <a:srgbClr val="B6F503"/>
    <a:srgbClr val="0BEDA7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19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107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>
              <a:spcBef>
                <a:spcPct val="0"/>
              </a:spcBef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kumimoji="1" sz="1000" b="0" i="1">
                <a:ea typeface="돋움" panose="020B0600000101010101" pitchFamily="50" charset="-127"/>
              </a:defRPr>
            </a:lvl1pPr>
          </a:lstStyle>
          <a:p>
            <a:fld id="{C558EA19-F6A3-4959-8639-DD6BB69D8D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63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11113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t" anchorCtr="0" compatLnSpc="1">
            <a:prstTxWarp prst="textNoShape">
              <a:avLst/>
            </a:prstTxWarp>
          </a:bodyPr>
          <a:lstStyle>
            <a:lvl1pPr algn="r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51975"/>
            <a:ext cx="294322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l" defTabSz="791848" eaLnBrk="1" hangingPunct="1">
              <a:spcBef>
                <a:spcPct val="0"/>
              </a:spcBef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1975"/>
            <a:ext cx="2943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1" tIns="0" rIns="19201" bIns="0" numCol="1" anchor="b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kumimoji="1"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3C2AAB49-2B11-4F76-858E-CB6C12AD2F0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7575"/>
            <a:ext cx="497998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05" tIns="46403" rIns="94405" bIns="46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858838"/>
            <a:ext cx="4641850" cy="3481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6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C403ADF-F992-4770-95AD-BA307A60C649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3288"/>
            <a:ext cx="4979988" cy="4468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10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9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11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39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17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45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62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7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5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5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18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2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3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4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3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5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12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6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0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7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73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8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905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3698A36-28D2-4BFF-8B43-752E94BB6805}" type="slidenum">
              <a:rPr lang="en-US" altLang="ko-KR" sz="1000" b="0">
                <a:latin typeface="Arial" panose="020B0604020202020204" pitchFamily="34" charset="0"/>
                <a:ea typeface="돋움" panose="020B0600000101010101" pitchFamily="50" charset="-127"/>
              </a:rPr>
              <a:pPr/>
              <a:t>9</a:t>
            </a:fld>
            <a:endParaRPr lang="en-US" altLang="ko-KR" sz="1000" b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8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dirty="0" err="1"/>
              <a:t>Sogang</a:t>
            </a:r>
            <a:r>
              <a:rPr lang="en-US" altLang="ko-KR" dirty="0"/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ED909B3-82BD-4B33-8C68-43E1192C20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362F6CBA-03BE-4F72-8117-4A9E2A7911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0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1800" i="1" dirty="0"/>
              <a:t>2022. 2</a:t>
            </a:r>
            <a:r>
              <a:rPr lang="ko-KR" altLang="en-US" sz="1800" i="1" dirty="0"/>
              <a:t>학기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18462" cy="52578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762000" indent="-28575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13A6914B-2227-4CC9-BF45-8A63C6D2FB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9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2207A5E-B248-41EF-9D9E-81150D1F72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2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C6088C87-DBB2-4420-A4BC-B6F6AC32E6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9CCFD2C4-3B52-411E-B0F1-1351C9CE23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6EE85E86-7261-4D4A-AD8D-D1B72EFF9B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9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43F6D8EF-FE9C-4910-9169-9398A3C8BC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90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BB25869F-EDAC-4710-8F95-5D05BD3B37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75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n-US" altLang="ko-KR"/>
              <a:t>Page </a:t>
            </a:r>
            <a:fld id="{A84E1677-F7A5-4C80-971F-C820CBDC3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800" b="0" i="1"/>
            </a:lvl1pPr>
          </a:lstStyle>
          <a:p>
            <a:r>
              <a:rPr lang="en-US" altLang="ko-KR"/>
              <a:t>Page </a:t>
            </a:r>
            <a:fld id="{B8962356-197B-4052-894C-539F5BBDE907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800" i="1" dirty="0"/>
              <a:t>기초 공학 설계     </a:t>
            </a:r>
            <a:r>
              <a:rPr lang="en-US" altLang="ko-KR" sz="1500" i="1" dirty="0"/>
              <a:t>2015.  1</a:t>
            </a:r>
            <a:r>
              <a:rPr lang="ko-KR" altLang="en-US" sz="1500" i="1" dirty="0"/>
              <a:t>학기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2" r:id="rId1"/>
    <p:sldLayoutId id="2147484973" r:id="rId2"/>
    <p:sldLayoutId id="2147484974" r:id="rId3"/>
    <p:sldLayoutId id="2147484975" r:id="rId4"/>
    <p:sldLayoutId id="2147484976" r:id="rId5"/>
    <p:sldLayoutId id="2147484977" r:id="rId6"/>
    <p:sldLayoutId id="2147484978" r:id="rId7"/>
    <p:sldLayoutId id="2147484979" r:id="rId8"/>
    <p:sldLayoutId id="2147484980" r:id="rId9"/>
    <p:sldLayoutId id="2147484981" r:id="rId10"/>
    <p:sldLayoutId id="2147484982" r:id="rId11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19125" y="1409700"/>
            <a:ext cx="7821613" cy="1447800"/>
          </a:xfrm>
        </p:spPr>
        <p:txBody>
          <a:bodyPr/>
          <a:lstStyle/>
          <a:p>
            <a:pPr>
              <a:defRPr/>
            </a:pP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 </a:t>
            </a:r>
            <a:r>
              <a:rPr lang="en-US" altLang="ko-KR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(Data Structure)</a:t>
            </a:r>
            <a:endParaRPr lang="en-US" altLang="ko-KR" sz="5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9125" y="3357563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Programming Assignment</a:t>
            </a:r>
            <a:r>
              <a:rPr kumimoji="1" lang="ko-KR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kumimoji="1" lang="en-US" altLang="ko-KR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14938" y="6143625"/>
            <a:ext cx="39290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ctr">
              <a:lnSpc>
                <a:spcPct val="80000"/>
              </a:lnSpc>
              <a:spcBef>
                <a:spcPct val="6000"/>
              </a:spcBef>
              <a:defRPr/>
            </a:pPr>
            <a:r>
              <a:rPr kumimoji="1"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서강대학교 컴퓨터공학과</a:t>
            </a:r>
            <a:endParaRPr kumimoji="1" lang="en-US" altLang="ko-KR" kern="0" dirty="0">
              <a:effectLst>
                <a:outerShdw blurRad="38100" dist="38100" dir="2700000" algn="tl">
                  <a:srgbClr val="C0C0C0"/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Write a C functions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max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priority queue that represents the priority queue as a </a:t>
            </a:r>
            <a:r>
              <a:rPr lang="en-US" altLang="ko-KR" sz="2000" b="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binary search tree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Your codes for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top, pop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and </a:t>
            </a:r>
            <a:r>
              <a:rPr lang="en-US" altLang="ko-KR" sz="2000" b="0" i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should have complexity O(h), where h is the height of the search tree.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7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5F5D00-26F6-4B30-8720-1A482914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55779"/>
              </p:ext>
            </p:extLst>
          </p:nvPr>
        </p:nvGraphicFramePr>
        <p:xfrm>
          <a:off x="1964754" y="2157663"/>
          <a:ext cx="5214492" cy="362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top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top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Exist number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The top is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Push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The top is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Pop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Exist number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Pop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The queue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 k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 queue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값이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insert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top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 heap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가장 큰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가진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출력한다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pop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 heap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가장 큰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가진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delete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프로그램을 종료한다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 k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성공적으로 동작했을 경우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 k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 k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실패한 경우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이미 존재하는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값일 경우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–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Exist number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top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성공적으로 동작했을 경우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 top is k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pop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성공적으로 동작했을 경우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Pop k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top/pop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실패한 경우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(queue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비어있을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경우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– 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 queue is empty</a:t>
            </a: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9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Binary search tree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사용할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주어진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형식 외에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예외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들어오지 않는다고 가정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소스코드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문제번호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or .</a:t>
            </a:r>
            <a:r>
              <a:rPr lang="en-US" altLang="ko-KR" b="1" dirty="0" err="1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HW5_20220000_1.c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txt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등은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절대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받지 않음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.c or .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cpp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 에러가 발생할 경우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 루프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세그멘테이션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오류는 해당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testcase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입출력 형식이 완전히 다른 경우</a:t>
            </a:r>
            <a:b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(Ex.</a:t>
            </a: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</a:t>
            </a:r>
            <a: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File input / </a:t>
            </a: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코드</a:t>
            </a:r>
            <a: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u="sng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Stdout</a:t>
            </a:r>
            <a: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해당 문제 </a:t>
            </a:r>
            <a:r>
              <a:rPr lang="en-US" altLang="ko-KR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</a:t>
            </a:r>
            <a:endParaRPr lang="en-US" altLang="ko-KR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  <a:endParaRPr lang="en-US" altLang="ko-KR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pdf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파일로 변환 후 제출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보고서의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제출할 것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11/28 10:00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부터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12/5 24:00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 914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앞에 제출함이 있을 예정임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제출하지 않을 경우 보고서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2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 파일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ex) HW5_20220000.zip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압축을 풀면 아래의 파일들이 있어야 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_1.c / HW5_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_2.c / HW5_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_3.c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_document.pdf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형식이 틀릴 경우 감점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4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 방법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12/5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datastructure2202@gmail.com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압축파일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.zip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제목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학번</a:t>
            </a:r>
            <a:r>
              <a:rPr lang="en-US" altLang="ko-KR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_</a:t>
            </a:r>
            <a:r>
              <a:rPr lang="ko-KR" altLang="en-US" sz="20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endParaRPr lang="en-US" altLang="ko-KR" sz="20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12/5 24:00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까지 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 914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 제출함에 보고서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hard 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채점은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cspro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sz="2000" b="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gcc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compiler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기준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Late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받지 않음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Copy 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검사</a:t>
            </a:r>
            <a:endParaRPr lang="en-US" altLang="ko-KR" sz="20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2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제출시 유의 사항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과제는 반드시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or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C++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로만 작성되어야 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b="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 마감 시까지 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b="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</a:t>
            </a: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재 제출 가능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최근에 도착한 제출본으로 성적 처리함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신중하게 재 제출 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과제를 교우들과 논의 할 수는 있으나 반드시 독자적으로 하여 제출할 것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카피를 허용한 자와 카피를 한 자 모두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적발 시 과제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2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적발 시 </a:t>
            </a:r>
            <a:r>
              <a:rPr lang="en-US" altLang="ko-KR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</a:t>
            </a:r>
            <a:r>
              <a:rPr lang="ko-KR" altLang="en-US" sz="1800" dirty="0">
                <a:solidFill>
                  <a:srgbClr val="0066FF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학점</a:t>
            </a:r>
            <a:endParaRPr lang="en-US" altLang="ko-KR" sz="1800" dirty="0">
              <a:solidFill>
                <a:srgbClr val="0066FF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프로그램이 일정시간 안에 답을 출력 안하는 경우 틀린 출력이라고 간주함</a:t>
            </a: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 algn="just"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Write insertion and deletion functions for a max heap represented as a linked binary tree. Assume that each node has a parent field as well as the usual left child, right child, and data fields.</a:t>
            </a:r>
            <a:endParaRPr lang="en-US" altLang="ko-KR" sz="2000" b="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D1E9F7-46DF-4854-804D-052E27C8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44933"/>
              </p:ext>
            </p:extLst>
          </p:nvPr>
        </p:nvGraphicFramePr>
        <p:xfrm>
          <a:off x="1964754" y="2157663"/>
          <a:ext cx="5214492" cy="307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24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260724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i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4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i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4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i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d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d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d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i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 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q</a:t>
                      </a:r>
                      <a:endParaRPr lang="ko-KR" altLang="en-US" dirty="0">
                        <a:latin typeface="함초롬"/>
                        <a:ea typeface="함초롬돋움" panose="02030504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Insert 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Exist number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Insert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Delete 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Delete 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The heap is empty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Insert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k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 heap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값이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insert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– heap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가장 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가진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delete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프로그램을 종료한다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k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성공적으로 동작했을 경우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Insert k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k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실패한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이미 존재하는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값일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– 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Exist number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성공적으로 동작했을 경우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Delete</a:t>
            </a:r>
            <a:r>
              <a:rPr lang="ko-KR" altLang="en-US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실패한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(heap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ko-KR" altLang="en-US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비어있을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– </a:t>
            </a:r>
            <a:r>
              <a:rPr lang="en-US" altLang="ko-KR" sz="1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The heap is empty</a:t>
            </a: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Linked representation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사용할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주어진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형식 외에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예외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input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들어오지 않는다고 가정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아래의 자료구조를 선언하여 사용할 것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typedef struct node *</a:t>
            </a:r>
            <a:r>
              <a:rPr lang="en-US" altLang="ko-KR" sz="1800" dirty="0" err="1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treePointer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;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	typedef struct node {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		int key;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800" dirty="0" err="1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treePointer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 parent;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800" dirty="0" err="1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treePointer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leftChild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rightChild</a:t>
            </a: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;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+mj-lt"/>
                <a:ea typeface="함초롬돋움" panose="02030504000101010101" pitchFamily="18" charset="-127"/>
                <a:cs typeface="함초롬돋움" panose="02030504000101010101" pitchFamily="18" charset="-127"/>
              </a:rPr>
              <a:t>	};</a:t>
            </a:r>
          </a:p>
          <a:p>
            <a:pPr lvl="2">
              <a:lnSpc>
                <a:spcPct val="150000"/>
              </a:lnSpc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1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Write a C program to construct binary search tree from given pre-order traversal, and perform in-order and post-order traversal on it.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80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D1E9F7-46DF-4854-804D-052E27C8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65217"/>
              </p:ext>
            </p:extLst>
          </p:nvPr>
        </p:nvGraphicFramePr>
        <p:xfrm>
          <a:off x="1547664" y="2157663"/>
          <a:ext cx="6048672" cy="216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408657518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469662649"/>
                    </a:ext>
                  </a:extLst>
                </a:gridCol>
              </a:tblGrid>
              <a:tr h="3962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예제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39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함초롬돋움" panose="02030504000101010101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548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30 5 2 40 35 80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Inorder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: 2 5 30 35 40 80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함초롬"/>
                          <a:ea typeface="함초롬돋움" panose="02030504000101010101"/>
                        </a:rPr>
                        <a:t>Postorder</a:t>
                      </a:r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: 2 5 35 80 40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91325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30 5 5 40 35 80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"/>
                          <a:ea typeface="함초롬돋움" panose="02030504000101010101"/>
                        </a:rPr>
                        <a:t>cannot construct BST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첫 번째 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tree node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개수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n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번째 줄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 value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endParaRPr lang="en-US" altLang="ko-KR" b="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줄에 하나씩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inorder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traversal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postorder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traversal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대한 결과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중복되는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key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있을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“cannot construct BST”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출력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defRPr/>
            </a:pP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01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HW5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8018463" cy="5257800"/>
          </a:xfrm>
        </p:spPr>
        <p:txBody>
          <a:bodyPr/>
          <a:lstStyle/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2: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제약 조건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반드시 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tree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만든 후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inorder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postorder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traversal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진행할 것</a:t>
            </a:r>
            <a:endParaRPr lang="en-US" altLang="ko-KR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tree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만들지 않은 경우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800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 처리</a:t>
            </a:r>
            <a:endParaRPr lang="en-US" altLang="ko-KR" sz="1800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51040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Pages>3</Pages>
  <Words>942</Words>
  <Application>Microsoft Office PowerPoint</Application>
  <PresentationFormat>화면 슬라이드 쇼(4:3)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Monotype Sorts</vt:lpstr>
      <vt:lpstr>함초롬</vt:lpstr>
      <vt:lpstr>함초롬돋움</vt:lpstr>
      <vt:lpstr>Arial</vt:lpstr>
      <vt:lpstr>Times New Roman</vt:lpstr>
      <vt:lpstr>Wingdings</vt:lpstr>
      <vt:lpstr>1_기본 디자인</vt:lpstr>
      <vt:lpstr>자료구조 (Data Structure)</vt:lpstr>
      <vt:lpstr>HW5</vt:lpstr>
      <vt:lpstr>HW5</vt:lpstr>
      <vt:lpstr>HW5</vt:lpstr>
      <vt:lpstr>HW5</vt:lpstr>
      <vt:lpstr>HW5</vt:lpstr>
      <vt:lpstr>HW5</vt:lpstr>
      <vt:lpstr>HW5</vt:lpstr>
      <vt:lpstr>HW5</vt:lpstr>
      <vt:lpstr>HW5</vt:lpstr>
      <vt:lpstr>HW5</vt:lpstr>
      <vt:lpstr>HW5</vt:lpstr>
      <vt:lpstr>HW5</vt:lpstr>
      <vt:lpstr>제출 방법</vt:lpstr>
      <vt:lpstr>제출 방법</vt:lpstr>
      <vt:lpstr>제출 방법</vt:lpstr>
      <vt:lpstr>제출 방법</vt:lpstr>
      <vt:lpstr>제출시 유의 사항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과제5</dc:title>
  <dc:subject/>
  <dc:creator>user</dc:creator>
  <cp:keywords/>
  <dc:description/>
  <cp:lastModifiedBy>박형우</cp:lastModifiedBy>
  <cp:revision>841</cp:revision>
  <cp:lastPrinted>1997-04-03T01:49:54Z</cp:lastPrinted>
  <dcterms:created xsi:type="dcterms:W3CDTF">1996-06-27T04:55:18Z</dcterms:created>
  <dcterms:modified xsi:type="dcterms:W3CDTF">2022-11-24T04:14:58Z</dcterms:modified>
</cp:coreProperties>
</file>