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3625" cy="30275213"/>
  <p:notesSz cx="29819600" cy="42341800"/>
  <p:defaultTextStyle>
    <a:defPPr>
      <a:defRPr lang="en-US"/>
    </a:defPPr>
    <a:lvl1pPr marL="0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1pPr>
    <a:lvl2pPr marL="1301752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2pPr>
    <a:lvl3pPr marL="2603509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3pPr>
    <a:lvl4pPr marL="3905261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4pPr>
    <a:lvl5pPr marL="5207015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5pPr>
    <a:lvl6pPr marL="6508771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6pPr>
    <a:lvl7pPr marL="7810522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7pPr>
    <a:lvl8pPr marL="9112277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8pPr>
    <a:lvl9pPr marL="10414032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6" userDrawn="1">
          <p15:clr>
            <a:srgbClr val="A4A3A4"/>
          </p15:clr>
        </p15:guide>
        <p15:guide id="2" pos="7111" userDrawn="1">
          <p15:clr>
            <a:srgbClr val="A4A3A4"/>
          </p15:clr>
        </p15:guide>
        <p15:guide id="3" orient="horz" pos="9536" userDrawn="1">
          <p15:clr>
            <a:srgbClr val="A4A3A4"/>
          </p15:clr>
        </p15:guide>
        <p15:guide id="4" pos="67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P" initials="P" lastIdx="11" clrIdx="0"/>
  <p:cmAuthor id="2" name="Thanhnam" initials="T" lastIdx="4" clrIdx="1"/>
  <p:cmAuthor id="3" name="Desktop" initials="D" lastIdx="1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D6D8"/>
    <a:srgbClr val="B1E4E5"/>
    <a:srgbClr val="63F96A"/>
    <a:srgbClr val="020594"/>
    <a:srgbClr val="3399FF"/>
    <a:srgbClr val="BDE8E9"/>
    <a:srgbClr val="A1DEDF"/>
    <a:srgbClr val="76C4B7"/>
    <a:srgbClr val="BEE8DA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854" autoAdjust="0"/>
  </p:normalViewPr>
  <p:slideViewPr>
    <p:cSldViewPr>
      <p:cViewPr varScale="1">
        <p:scale>
          <a:sx n="25" d="100"/>
          <a:sy n="25" d="100"/>
        </p:scale>
        <p:origin x="3894" y="102"/>
      </p:cViewPr>
      <p:guideLst>
        <p:guide orient="horz" pos="8046"/>
        <p:guide pos="7111"/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2250" cy="2117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891000" y="0"/>
            <a:ext cx="12922250" cy="2117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9FE20-EC8F-4CF9-B2A5-6AAFDF477DDA}" type="datetimeFigureOut">
              <a:rPr lang="nb-NO" smtClean="0"/>
              <a:pPr/>
              <a:t>24.08.2023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0" y="3175000"/>
            <a:ext cx="11214100" cy="15878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1325" y="20112038"/>
            <a:ext cx="23856950" cy="19054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0217725"/>
            <a:ext cx="12922250" cy="2116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891000" y="40217725"/>
            <a:ext cx="12922250" cy="2116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E202D-6426-40D1-88CE-B506BD634F65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040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1pPr>
    <a:lvl2pPr marL="282451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2pPr>
    <a:lvl3pPr marL="564903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3pPr>
    <a:lvl4pPr marL="847354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4pPr>
    <a:lvl5pPr marL="1129805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5pPr>
    <a:lvl6pPr marL="1412257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6pPr>
    <a:lvl7pPr marL="1694708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7pPr>
    <a:lvl8pPr marL="1977163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8pPr>
    <a:lvl9pPr marL="2259615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0" y="3175000"/>
            <a:ext cx="11214100" cy="15878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E202D-6426-40D1-88CE-B506BD634F65}" type="slidenum">
              <a:rPr lang="nb-NO" smtClean="0"/>
              <a:pPr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021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5" y="9404954"/>
            <a:ext cx="18176081" cy="64895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7546" y="17155954"/>
            <a:ext cx="14968538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45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91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3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82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228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74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719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965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9266" y="7568808"/>
            <a:ext cx="15930057" cy="1612435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1671" y="7568808"/>
            <a:ext cx="47441207" cy="161243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3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67" y="19454638"/>
            <a:ext cx="18176081" cy="6012994"/>
          </a:xfrm>
        </p:spPr>
        <p:txBody>
          <a:bodyPr anchor="t"/>
          <a:lstStyle>
            <a:lvl1pPr algn="l">
              <a:defRPr sz="1081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67" y="12831934"/>
            <a:ext cx="18176081" cy="6622700"/>
          </a:xfrm>
        </p:spPr>
        <p:txBody>
          <a:bodyPr anchor="b"/>
          <a:lstStyle>
            <a:lvl1pPr marL="0" indent="0">
              <a:buNone/>
              <a:defRPr sz="5557">
                <a:solidFill>
                  <a:schemeClr val="tx1">
                    <a:tint val="75000"/>
                  </a:schemeClr>
                </a:solidFill>
              </a:defRPr>
            </a:lvl1pPr>
            <a:lvl2pPr marL="1245703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491413" indent="0">
              <a:buNone/>
              <a:defRPr sz="4316">
                <a:solidFill>
                  <a:schemeClr val="tx1">
                    <a:tint val="75000"/>
                  </a:schemeClr>
                </a:solidFill>
              </a:defRPr>
            </a:lvl3pPr>
            <a:lvl4pPr marL="3737116" indent="0">
              <a:buNone/>
              <a:defRPr sz="3725">
                <a:solidFill>
                  <a:schemeClr val="tx1">
                    <a:tint val="75000"/>
                  </a:schemeClr>
                </a:solidFill>
              </a:defRPr>
            </a:lvl4pPr>
            <a:lvl5pPr marL="4982822" indent="0">
              <a:buNone/>
              <a:defRPr sz="3725">
                <a:solidFill>
                  <a:schemeClr val="tx1">
                    <a:tint val="75000"/>
                  </a:schemeClr>
                </a:solidFill>
              </a:defRPr>
            </a:lvl5pPr>
            <a:lvl6pPr marL="6228529" indent="0">
              <a:buNone/>
              <a:defRPr sz="3725">
                <a:solidFill>
                  <a:schemeClr val="tx1">
                    <a:tint val="75000"/>
                  </a:schemeClr>
                </a:solidFill>
              </a:defRPr>
            </a:lvl6pPr>
            <a:lvl7pPr marL="7474232" indent="0">
              <a:buNone/>
              <a:defRPr sz="3725">
                <a:solidFill>
                  <a:schemeClr val="tx1">
                    <a:tint val="75000"/>
                  </a:schemeClr>
                </a:solidFill>
              </a:defRPr>
            </a:lvl7pPr>
            <a:lvl8pPr marL="8719939" indent="0">
              <a:buNone/>
              <a:defRPr sz="3725">
                <a:solidFill>
                  <a:schemeClr val="tx1">
                    <a:tint val="75000"/>
                  </a:schemeClr>
                </a:solidFill>
              </a:defRPr>
            </a:lvl8pPr>
            <a:lvl9pPr marL="9965645" indent="0">
              <a:buNone/>
              <a:defRPr sz="37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9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1671" y="44095287"/>
            <a:ext cx="31685633" cy="124717058"/>
          </a:xfrm>
        </p:spPr>
        <p:txBody>
          <a:bodyPr/>
          <a:lstStyle>
            <a:lvl1pPr>
              <a:defRPr sz="7745"/>
            </a:lvl1pPr>
            <a:lvl2pPr>
              <a:defRPr sz="6503"/>
            </a:lvl2pPr>
            <a:lvl3pPr>
              <a:defRPr sz="5557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83692" y="44095287"/>
            <a:ext cx="31685631" cy="124717058"/>
          </a:xfrm>
        </p:spPr>
        <p:txBody>
          <a:bodyPr/>
          <a:lstStyle>
            <a:lvl1pPr>
              <a:defRPr sz="7745"/>
            </a:lvl1pPr>
            <a:lvl2pPr>
              <a:defRPr sz="6503"/>
            </a:lvl2pPr>
            <a:lvl3pPr>
              <a:defRPr sz="5557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7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81" y="1212412"/>
            <a:ext cx="19245263" cy="50458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182" y="6776888"/>
            <a:ext cx="9448148" cy="2824283"/>
          </a:xfrm>
        </p:spPr>
        <p:txBody>
          <a:bodyPr anchor="b"/>
          <a:lstStyle>
            <a:lvl1pPr marL="0" indent="0">
              <a:buNone/>
              <a:defRPr sz="6503" b="1"/>
            </a:lvl1pPr>
            <a:lvl2pPr marL="1245703" indent="0">
              <a:buNone/>
              <a:defRPr sz="5557" b="1"/>
            </a:lvl2pPr>
            <a:lvl3pPr marL="2491413" indent="0">
              <a:buNone/>
              <a:defRPr sz="4966" b="1"/>
            </a:lvl3pPr>
            <a:lvl4pPr marL="3737116" indent="0">
              <a:buNone/>
              <a:defRPr sz="4316" b="1"/>
            </a:lvl4pPr>
            <a:lvl5pPr marL="4982822" indent="0">
              <a:buNone/>
              <a:defRPr sz="4316" b="1"/>
            </a:lvl5pPr>
            <a:lvl6pPr marL="6228529" indent="0">
              <a:buNone/>
              <a:defRPr sz="4316" b="1"/>
            </a:lvl6pPr>
            <a:lvl7pPr marL="7474232" indent="0">
              <a:buNone/>
              <a:defRPr sz="4316" b="1"/>
            </a:lvl7pPr>
            <a:lvl8pPr marL="8719939" indent="0">
              <a:buNone/>
              <a:defRPr sz="4316" b="1"/>
            </a:lvl8pPr>
            <a:lvl9pPr marL="9965645" indent="0">
              <a:buNone/>
              <a:defRPr sz="43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182" y="9601172"/>
            <a:ext cx="9448148" cy="17443290"/>
          </a:xfrm>
        </p:spPr>
        <p:txBody>
          <a:bodyPr/>
          <a:lstStyle>
            <a:lvl1pPr>
              <a:defRPr sz="6503"/>
            </a:lvl1pPr>
            <a:lvl2pPr>
              <a:defRPr sz="5557"/>
            </a:lvl2pPr>
            <a:lvl3pPr>
              <a:defRPr sz="4966"/>
            </a:lvl3pPr>
            <a:lvl4pPr>
              <a:defRPr sz="4316"/>
            </a:lvl4pPr>
            <a:lvl5pPr>
              <a:defRPr sz="4316"/>
            </a:lvl5pPr>
            <a:lvl6pPr>
              <a:defRPr sz="4316"/>
            </a:lvl6pPr>
            <a:lvl7pPr>
              <a:defRPr sz="4316"/>
            </a:lvl7pPr>
            <a:lvl8pPr>
              <a:defRPr sz="4316"/>
            </a:lvl8pPr>
            <a:lvl9pPr>
              <a:defRPr sz="43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2593" y="6776888"/>
            <a:ext cx="9451859" cy="2824283"/>
          </a:xfrm>
        </p:spPr>
        <p:txBody>
          <a:bodyPr anchor="b"/>
          <a:lstStyle>
            <a:lvl1pPr marL="0" indent="0">
              <a:buNone/>
              <a:defRPr sz="6503" b="1"/>
            </a:lvl1pPr>
            <a:lvl2pPr marL="1245703" indent="0">
              <a:buNone/>
              <a:defRPr sz="5557" b="1"/>
            </a:lvl2pPr>
            <a:lvl3pPr marL="2491413" indent="0">
              <a:buNone/>
              <a:defRPr sz="4966" b="1"/>
            </a:lvl3pPr>
            <a:lvl4pPr marL="3737116" indent="0">
              <a:buNone/>
              <a:defRPr sz="4316" b="1"/>
            </a:lvl4pPr>
            <a:lvl5pPr marL="4982822" indent="0">
              <a:buNone/>
              <a:defRPr sz="4316" b="1"/>
            </a:lvl5pPr>
            <a:lvl6pPr marL="6228529" indent="0">
              <a:buNone/>
              <a:defRPr sz="4316" b="1"/>
            </a:lvl6pPr>
            <a:lvl7pPr marL="7474232" indent="0">
              <a:buNone/>
              <a:defRPr sz="4316" b="1"/>
            </a:lvl7pPr>
            <a:lvl8pPr marL="8719939" indent="0">
              <a:buNone/>
              <a:defRPr sz="4316" b="1"/>
            </a:lvl8pPr>
            <a:lvl9pPr marL="9965645" indent="0">
              <a:buNone/>
              <a:defRPr sz="43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2593" y="9601172"/>
            <a:ext cx="9451859" cy="17443290"/>
          </a:xfrm>
        </p:spPr>
        <p:txBody>
          <a:bodyPr/>
          <a:lstStyle>
            <a:lvl1pPr>
              <a:defRPr sz="6503"/>
            </a:lvl1pPr>
            <a:lvl2pPr>
              <a:defRPr sz="5557"/>
            </a:lvl2pPr>
            <a:lvl3pPr>
              <a:defRPr sz="4966"/>
            </a:lvl3pPr>
            <a:lvl4pPr>
              <a:defRPr sz="4316"/>
            </a:lvl4pPr>
            <a:lvl5pPr>
              <a:defRPr sz="4316"/>
            </a:lvl5pPr>
            <a:lvl6pPr>
              <a:defRPr sz="4316"/>
            </a:lvl6pPr>
            <a:lvl7pPr>
              <a:defRPr sz="4316"/>
            </a:lvl7pPr>
            <a:lvl8pPr>
              <a:defRPr sz="4316"/>
            </a:lvl8pPr>
            <a:lvl9pPr>
              <a:defRPr sz="43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2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8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0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89" y="1205402"/>
            <a:ext cx="7035065" cy="5129967"/>
          </a:xfrm>
        </p:spPr>
        <p:txBody>
          <a:bodyPr anchor="b"/>
          <a:lstStyle>
            <a:lvl1pPr algn="l">
              <a:defRPr sz="555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408" y="1205408"/>
            <a:ext cx="11954040" cy="25839056"/>
          </a:xfrm>
        </p:spPr>
        <p:txBody>
          <a:bodyPr/>
          <a:lstStyle>
            <a:lvl1pPr>
              <a:defRPr sz="8632"/>
            </a:lvl1pPr>
            <a:lvl2pPr>
              <a:defRPr sz="7745"/>
            </a:lvl2pPr>
            <a:lvl3pPr>
              <a:defRPr sz="6503"/>
            </a:lvl3pPr>
            <a:lvl4pPr>
              <a:defRPr sz="5557"/>
            </a:lvl4pPr>
            <a:lvl5pPr>
              <a:defRPr sz="5557"/>
            </a:lvl5pPr>
            <a:lvl6pPr>
              <a:defRPr sz="5557"/>
            </a:lvl6pPr>
            <a:lvl7pPr>
              <a:defRPr sz="5557"/>
            </a:lvl7pPr>
            <a:lvl8pPr>
              <a:defRPr sz="5557"/>
            </a:lvl8pPr>
            <a:lvl9pPr>
              <a:defRPr sz="55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189" y="6335375"/>
            <a:ext cx="7035065" cy="20709089"/>
          </a:xfrm>
        </p:spPr>
        <p:txBody>
          <a:bodyPr/>
          <a:lstStyle>
            <a:lvl1pPr marL="0" indent="0">
              <a:buNone/>
              <a:defRPr sz="3725"/>
            </a:lvl1pPr>
            <a:lvl2pPr marL="1245703" indent="0">
              <a:buNone/>
              <a:defRPr sz="3370"/>
            </a:lvl2pPr>
            <a:lvl3pPr marL="2491413" indent="0">
              <a:buNone/>
              <a:defRPr sz="2779"/>
            </a:lvl3pPr>
            <a:lvl4pPr marL="3737116" indent="0">
              <a:buNone/>
              <a:defRPr sz="2483"/>
            </a:lvl4pPr>
            <a:lvl5pPr marL="4982822" indent="0">
              <a:buNone/>
              <a:defRPr sz="2483"/>
            </a:lvl5pPr>
            <a:lvl6pPr marL="6228529" indent="0">
              <a:buNone/>
              <a:defRPr sz="2483"/>
            </a:lvl6pPr>
            <a:lvl7pPr marL="7474232" indent="0">
              <a:buNone/>
              <a:defRPr sz="2483"/>
            </a:lvl7pPr>
            <a:lvl8pPr marL="8719939" indent="0">
              <a:buNone/>
              <a:defRPr sz="2483"/>
            </a:lvl8pPr>
            <a:lvl9pPr marL="9965645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4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347" y="21192653"/>
            <a:ext cx="12830175" cy="2501912"/>
          </a:xfrm>
        </p:spPr>
        <p:txBody>
          <a:bodyPr anchor="b"/>
          <a:lstStyle>
            <a:lvl1pPr algn="l">
              <a:defRPr sz="555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347" y="2705146"/>
            <a:ext cx="12830175" cy="18165128"/>
          </a:xfrm>
        </p:spPr>
        <p:txBody>
          <a:bodyPr/>
          <a:lstStyle>
            <a:lvl1pPr marL="0" indent="0">
              <a:buNone/>
              <a:defRPr sz="8632"/>
            </a:lvl1pPr>
            <a:lvl2pPr marL="1245703" indent="0">
              <a:buNone/>
              <a:defRPr sz="7745"/>
            </a:lvl2pPr>
            <a:lvl3pPr marL="2491413" indent="0">
              <a:buNone/>
              <a:defRPr sz="6503"/>
            </a:lvl3pPr>
            <a:lvl4pPr marL="3737116" indent="0">
              <a:buNone/>
              <a:defRPr sz="5557"/>
            </a:lvl4pPr>
            <a:lvl5pPr marL="4982822" indent="0">
              <a:buNone/>
              <a:defRPr sz="5557"/>
            </a:lvl5pPr>
            <a:lvl6pPr marL="6228529" indent="0">
              <a:buNone/>
              <a:defRPr sz="5557"/>
            </a:lvl6pPr>
            <a:lvl7pPr marL="7474232" indent="0">
              <a:buNone/>
              <a:defRPr sz="5557"/>
            </a:lvl7pPr>
            <a:lvl8pPr marL="8719939" indent="0">
              <a:buNone/>
              <a:defRPr sz="5557"/>
            </a:lvl8pPr>
            <a:lvl9pPr marL="9965645" indent="0">
              <a:buNone/>
              <a:defRPr sz="555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347" y="23694566"/>
            <a:ext cx="12830175" cy="3553130"/>
          </a:xfrm>
        </p:spPr>
        <p:txBody>
          <a:bodyPr/>
          <a:lstStyle>
            <a:lvl1pPr marL="0" indent="0">
              <a:buNone/>
              <a:defRPr sz="3725"/>
            </a:lvl1pPr>
            <a:lvl2pPr marL="1245703" indent="0">
              <a:buNone/>
              <a:defRPr sz="3370"/>
            </a:lvl2pPr>
            <a:lvl3pPr marL="2491413" indent="0">
              <a:buNone/>
              <a:defRPr sz="2779"/>
            </a:lvl3pPr>
            <a:lvl4pPr marL="3737116" indent="0">
              <a:buNone/>
              <a:defRPr sz="2483"/>
            </a:lvl4pPr>
            <a:lvl5pPr marL="4982822" indent="0">
              <a:buNone/>
              <a:defRPr sz="2483"/>
            </a:lvl5pPr>
            <a:lvl6pPr marL="6228529" indent="0">
              <a:buNone/>
              <a:defRPr sz="2483"/>
            </a:lvl6pPr>
            <a:lvl7pPr marL="7474232" indent="0">
              <a:buNone/>
              <a:defRPr sz="2483"/>
            </a:lvl7pPr>
            <a:lvl8pPr marL="8719939" indent="0">
              <a:buNone/>
              <a:defRPr sz="2483"/>
            </a:lvl8pPr>
            <a:lvl9pPr marL="9965645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91000">
              <a:schemeClr val="accent5">
                <a:lumMod val="60000"/>
              </a:schemeClr>
            </a:gs>
            <a:gs pos="83000">
              <a:schemeClr val="bg1"/>
            </a:gs>
            <a:gs pos="22000">
              <a:schemeClr val="bg1"/>
            </a:gs>
            <a:gs pos="100000">
              <a:schemeClr val="accent5">
                <a:lumMod val="5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181" y="1212412"/>
            <a:ext cx="19245263" cy="5045869"/>
          </a:xfrm>
          <a:prstGeom prst="rect">
            <a:avLst/>
          </a:prstGeom>
        </p:spPr>
        <p:txBody>
          <a:bodyPr vert="horz" lIns="421416" tIns="210708" rIns="421416" bIns="21070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181" y="7064232"/>
            <a:ext cx="19245263" cy="19980241"/>
          </a:xfrm>
          <a:prstGeom prst="rect">
            <a:avLst/>
          </a:prstGeom>
        </p:spPr>
        <p:txBody>
          <a:bodyPr vert="horz" lIns="421416" tIns="210708" rIns="421416" bIns="2107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182" y="28060648"/>
            <a:ext cx="4989512" cy="1611875"/>
          </a:xfrm>
          <a:prstGeom prst="rect">
            <a:avLst/>
          </a:prstGeom>
        </p:spPr>
        <p:txBody>
          <a:bodyPr vert="horz" lIns="421416" tIns="210708" rIns="421416" bIns="210708" rtlCol="0" anchor="ctr"/>
          <a:lstStyle>
            <a:lvl1pPr algn="l">
              <a:defRPr sz="3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C939F-171F-44F7-92BC-55637BBB2C2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6075" y="28060648"/>
            <a:ext cx="6771481" cy="1611875"/>
          </a:xfrm>
          <a:prstGeom prst="rect">
            <a:avLst/>
          </a:prstGeom>
        </p:spPr>
        <p:txBody>
          <a:bodyPr vert="horz" lIns="421416" tIns="210708" rIns="421416" bIns="210708" rtlCol="0" anchor="ctr"/>
          <a:lstStyle>
            <a:lvl1pPr algn="ctr">
              <a:defRPr sz="3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4932" y="28060648"/>
            <a:ext cx="4989512" cy="1611875"/>
          </a:xfrm>
          <a:prstGeom prst="rect">
            <a:avLst/>
          </a:prstGeom>
        </p:spPr>
        <p:txBody>
          <a:bodyPr vert="horz" lIns="421416" tIns="210708" rIns="421416" bIns="210708" rtlCol="0" anchor="ctr"/>
          <a:lstStyle>
            <a:lvl1pPr algn="r">
              <a:defRPr sz="3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91413" rtl="0" eaLnBrk="1" latinLnBrk="0" hangingPunct="1">
        <a:spcBef>
          <a:spcPct val="0"/>
        </a:spcBef>
        <a:buNone/>
        <a:defRPr sz="12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4280" indent="-934280" algn="l" defTabSz="2491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8632" kern="1200">
          <a:solidFill>
            <a:schemeClr val="tx1"/>
          </a:solidFill>
          <a:latin typeface="+mn-lt"/>
          <a:ea typeface="+mn-ea"/>
          <a:cs typeface="+mn-cs"/>
        </a:defRPr>
      </a:lvl1pPr>
      <a:lvl2pPr marL="2024271" indent="-778565" algn="l" defTabSz="2491413" rtl="0" eaLnBrk="1" latinLnBrk="0" hangingPunct="1">
        <a:spcBef>
          <a:spcPct val="20000"/>
        </a:spcBef>
        <a:buFont typeface="Arial" panose="020B0604020202020204" pitchFamily="34" charset="0"/>
        <a:buChar char="–"/>
        <a:defRPr sz="7745" kern="1200">
          <a:solidFill>
            <a:schemeClr val="tx1"/>
          </a:solidFill>
          <a:latin typeface="+mn-lt"/>
          <a:ea typeface="+mn-ea"/>
          <a:cs typeface="+mn-cs"/>
        </a:defRPr>
      </a:lvl2pPr>
      <a:lvl3pPr marL="3114263" indent="-622853" algn="l" defTabSz="2491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3" kern="1200">
          <a:solidFill>
            <a:schemeClr val="tx1"/>
          </a:solidFill>
          <a:latin typeface="+mn-lt"/>
          <a:ea typeface="+mn-ea"/>
          <a:cs typeface="+mn-cs"/>
        </a:defRPr>
      </a:lvl3pPr>
      <a:lvl4pPr marL="4359969" indent="-622853" algn="l" defTabSz="2491413" rtl="0" eaLnBrk="1" latinLnBrk="0" hangingPunct="1">
        <a:spcBef>
          <a:spcPct val="20000"/>
        </a:spcBef>
        <a:buFont typeface="Arial" panose="020B0604020202020204" pitchFamily="34" charset="0"/>
        <a:buChar char="–"/>
        <a:defRPr sz="5557" kern="1200">
          <a:solidFill>
            <a:schemeClr val="tx1"/>
          </a:solidFill>
          <a:latin typeface="+mn-lt"/>
          <a:ea typeface="+mn-ea"/>
          <a:cs typeface="+mn-cs"/>
        </a:defRPr>
      </a:lvl4pPr>
      <a:lvl5pPr marL="5605676" indent="-622853" algn="l" defTabSz="2491413" rtl="0" eaLnBrk="1" latinLnBrk="0" hangingPunct="1">
        <a:spcBef>
          <a:spcPct val="20000"/>
        </a:spcBef>
        <a:buFont typeface="Arial" panose="020B0604020202020204" pitchFamily="34" charset="0"/>
        <a:buChar char="»"/>
        <a:defRPr sz="5557" kern="1200">
          <a:solidFill>
            <a:schemeClr val="tx1"/>
          </a:solidFill>
          <a:latin typeface="+mn-lt"/>
          <a:ea typeface="+mn-ea"/>
          <a:cs typeface="+mn-cs"/>
        </a:defRPr>
      </a:lvl5pPr>
      <a:lvl6pPr marL="6851379" indent="-622853" algn="l" defTabSz="2491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5557" kern="1200">
          <a:solidFill>
            <a:schemeClr val="tx1"/>
          </a:solidFill>
          <a:latin typeface="+mn-lt"/>
          <a:ea typeface="+mn-ea"/>
          <a:cs typeface="+mn-cs"/>
        </a:defRPr>
      </a:lvl6pPr>
      <a:lvl7pPr marL="8097088" indent="-622853" algn="l" defTabSz="2491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5557" kern="1200">
          <a:solidFill>
            <a:schemeClr val="tx1"/>
          </a:solidFill>
          <a:latin typeface="+mn-lt"/>
          <a:ea typeface="+mn-ea"/>
          <a:cs typeface="+mn-cs"/>
        </a:defRPr>
      </a:lvl7pPr>
      <a:lvl8pPr marL="9342792" indent="-622853" algn="l" defTabSz="2491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5557" kern="1200">
          <a:solidFill>
            <a:schemeClr val="tx1"/>
          </a:solidFill>
          <a:latin typeface="+mn-lt"/>
          <a:ea typeface="+mn-ea"/>
          <a:cs typeface="+mn-cs"/>
        </a:defRPr>
      </a:lvl8pPr>
      <a:lvl9pPr marL="10588495" indent="-622853" algn="l" defTabSz="2491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55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1pPr>
      <a:lvl2pPr marL="1245703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2pPr>
      <a:lvl3pPr marL="2491413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737116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4pPr>
      <a:lvl5pPr marL="4982822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5pPr>
      <a:lvl6pPr marL="6228529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6pPr>
      <a:lvl7pPr marL="7474232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7pPr>
      <a:lvl8pPr marL="8719939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8pPr>
      <a:lvl9pPr marL="9965645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79441" y="356925"/>
            <a:ext cx="12577528" cy="1952195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algn="ctr" defTabSz="4176431" rtl="0" eaLnBrk="1" latinLnBrk="0" hangingPunct="1">
              <a:spcBef>
                <a:spcPct val="0"/>
              </a:spcBef>
              <a:buNone/>
              <a:defRPr sz="20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47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XÂY DỰNG ỨNG DỤNG ĐIỂM DANH DÙNG MÔ HÌNH AI</a:t>
            </a:r>
            <a:endParaRPr lang="en-US" sz="3547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1090493" y="25258077"/>
            <a:ext cx="9431119" cy="928529"/>
          </a:xfrm>
          <a:prstGeom prst="rect">
            <a:avLst/>
          </a:prstGeom>
          <a:noFill/>
        </p:spPr>
        <p:txBody>
          <a:bodyPr wrap="square" lIns="54551" tIns="27276" rIns="54551" bIns="27276" rtlCol="0">
            <a:spAutoFit/>
          </a:bodyPr>
          <a:lstStyle/>
          <a:p>
            <a:pPr algn="just"/>
            <a:r>
              <a:rPr lang="en-US" sz="2838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838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2838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xin </a:t>
            </a:r>
            <a:r>
              <a:rPr lang="vi-VN" sz="2838" dirty="0">
                <a:latin typeface="Segoe UI" pitchFamily="34" charset="0"/>
                <a:ea typeface="Segoe UI" pitchFamily="34" charset="0"/>
                <a:cs typeface="Segoe UI" pitchFamily="34" charset="0"/>
              </a:rPr>
              <a:t>chân thành cảm ơn</a:t>
            </a:r>
            <a:r>
              <a:rPr lang="en-US" sz="2838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TS. </a:t>
            </a:r>
            <a:r>
              <a:rPr lang="en-US" sz="2838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Nguyễn</a:t>
            </a:r>
            <a:r>
              <a:rPr lang="en-US" sz="2838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Hồng</a:t>
            </a:r>
            <a:r>
              <a:rPr lang="en-US" sz="2838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Sơn</a:t>
            </a:r>
            <a:r>
              <a:rPr lang="en-US" sz="2838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2838" dirty="0">
                <a:latin typeface="Segoe UI" pitchFamily="34" charset="0"/>
                <a:ea typeface="Segoe UI" pitchFamily="34" charset="0"/>
                <a:cs typeface="Segoe UI" pitchFamily="34" charset="0"/>
              </a:rPr>
              <a:t>đã </a:t>
            </a:r>
            <a:r>
              <a:rPr lang="en-US" sz="2838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hướng</a:t>
            </a:r>
            <a:r>
              <a:rPr lang="en-US" sz="2838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dẫn</a:t>
            </a:r>
            <a:r>
              <a:rPr lang="vi-VN" sz="2838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vi-VN" sz="2838" dirty="0">
                <a:latin typeface="Segoe UI" pitchFamily="34" charset="0"/>
                <a:ea typeface="Segoe UI" pitchFamily="34" charset="0"/>
                <a:cs typeface="Segoe UI" pitchFamily="34" charset="0"/>
              </a:rPr>
              <a:t> hoàn thành</a:t>
            </a:r>
            <a:r>
              <a:rPr lang="en-US" sz="2838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đề</a:t>
            </a:r>
            <a:r>
              <a:rPr lang="en-US" sz="2838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tài</a:t>
            </a:r>
            <a:r>
              <a:rPr lang="en-US" sz="2838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này</a:t>
            </a:r>
            <a:r>
              <a:rPr lang="vi-VN" sz="2838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838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10872860" y="25219816"/>
            <a:ext cx="9801152" cy="966790"/>
          </a:xfrm>
          <a:prstGeom prst="round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51" tIns="27276" rIns="54551" bIns="27276" rtlCol="0" anchor="ctr"/>
          <a:lstStyle/>
          <a:p>
            <a:pPr algn="ctr"/>
            <a:endParaRPr lang="en-US" sz="3068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14188549" y="24586406"/>
            <a:ext cx="3125262" cy="557776"/>
            <a:chOff x="19132025" y="4997329"/>
            <a:chExt cx="4829089" cy="991682"/>
          </a:xfrm>
          <a:solidFill>
            <a:srgbClr val="8CD6D8"/>
          </a:solidFill>
        </p:grpSpPr>
        <p:sp>
          <p:nvSpPr>
            <p:cNvPr id="161" name="Rounded Rectangle 160"/>
            <p:cNvSpPr/>
            <p:nvPr/>
          </p:nvSpPr>
          <p:spPr>
            <a:xfrm>
              <a:off x="19132025" y="4997329"/>
              <a:ext cx="4829089" cy="92495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79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9186822" y="5064467"/>
              <a:ext cx="4737202" cy="924544"/>
            </a:xfrm>
            <a:prstGeom prst="rect">
              <a:avLst/>
            </a:prstGeom>
            <a:grpFill/>
            <a:ln cap="rnd">
              <a:noFill/>
              <a:prstDash val="lgDash"/>
              <a:round/>
            </a:ln>
            <a:effectLst>
              <a:glow>
                <a:schemeClr val="bg1"/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779" b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LỜI CẢM ƠN</a:t>
              </a:r>
              <a:endParaRPr lang="en-US" sz="2779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9113343" y="13749999"/>
            <a:ext cx="3134683" cy="654153"/>
            <a:chOff x="19132025" y="4997329"/>
            <a:chExt cx="4829089" cy="924955"/>
          </a:xfrm>
          <a:solidFill>
            <a:srgbClr val="8CD6D8"/>
          </a:solidFill>
        </p:grpSpPr>
        <p:sp>
          <p:nvSpPr>
            <p:cNvPr id="314" name="Rounded Rectangle 313"/>
            <p:cNvSpPr/>
            <p:nvPr/>
          </p:nvSpPr>
          <p:spPr>
            <a:xfrm>
              <a:off x="19132025" y="4997329"/>
              <a:ext cx="4829089" cy="92495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19432901" y="5064463"/>
              <a:ext cx="4231229" cy="735286"/>
            </a:xfrm>
            <a:prstGeom prst="rect">
              <a:avLst/>
            </a:prstGeom>
            <a:grpFill/>
            <a:ln cap="rnd">
              <a:noFill/>
              <a:prstDash val="lgDash"/>
              <a:round/>
            </a:ln>
            <a:effectLst>
              <a:glow>
                <a:schemeClr val="bg1"/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779" b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KẾT QUẢ</a:t>
              </a:r>
              <a:endParaRPr lang="en-US" sz="2779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184732" y="24587454"/>
            <a:ext cx="2803360" cy="623784"/>
            <a:chOff x="4671760" y="5039431"/>
            <a:chExt cx="4464406" cy="924955"/>
          </a:xfrm>
          <a:solidFill>
            <a:srgbClr val="8CD6D8"/>
          </a:solidFill>
        </p:grpSpPr>
        <p:sp>
          <p:nvSpPr>
            <p:cNvPr id="101" name="Rounded Rectangle 100"/>
            <p:cNvSpPr/>
            <p:nvPr/>
          </p:nvSpPr>
          <p:spPr>
            <a:xfrm>
              <a:off x="4671760" y="5039431"/>
              <a:ext cx="4464406" cy="92495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67153" y="5133389"/>
              <a:ext cx="3923785" cy="795359"/>
            </a:xfrm>
            <a:prstGeom prst="rect">
              <a:avLst/>
            </a:prstGeom>
            <a:grpFill/>
            <a:ln cap="rnd">
              <a:noFill/>
              <a:prstDash val="lgDash"/>
              <a:round/>
            </a:ln>
            <a:effectLst>
              <a:glow>
                <a:schemeClr val="bg1"/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779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KẾT LUẬN</a:t>
              </a:r>
              <a:endParaRPr lang="en-US" sz="2779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269778" y="3503843"/>
            <a:ext cx="2635065" cy="673122"/>
            <a:chOff x="4671760" y="4981185"/>
            <a:chExt cx="4464406" cy="924955"/>
          </a:xfrm>
          <a:solidFill>
            <a:srgbClr val="B1E4E5"/>
          </a:solidFill>
        </p:grpSpPr>
        <p:sp>
          <p:nvSpPr>
            <p:cNvPr id="147" name="Rounded Rectangle 146"/>
            <p:cNvSpPr/>
            <p:nvPr/>
          </p:nvSpPr>
          <p:spPr>
            <a:xfrm>
              <a:off x="4671760" y="4981185"/>
              <a:ext cx="4464406" cy="92495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066890" y="5048319"/>
              <a:ext cx="3923786" cy="714565"/>
            </a:xfrm>
            <a:prstGeom prst="rect">
              <a:avLst/>
            </a:prstGeom>
            <a:grpFill/>
            <a:ln cap="rnd">
              <a:noFill/>
              <a:prstDash val="lgDash"/>
              <a:round/>
            </a:ln>
            <a:effectLst>
              <a:glow>
                <a:schemeClr val="bg1"/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779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GIỚI THIỆU</a:t>
              </a:r>
              <a:endParaRPr lang="en-US" sz="2779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4143134" y="3503852"/>
            <a:ext cx="3061876" cy="654153"/>
            <a:chOff x="19132025" y="4997329"/>
            <a:chExt cx="4829089" cy="924955"/>
          </a:xfrm>
          <a:solidFill>
            <a:srgbClr val="B1E4E5"/>
          </a:solidFill>
        </p:grpSpPr>
        <p:sp>
          <p:nvSpPr>
            <p:cNvPr id="153" name="Rounded Rectangle 152"/>
            <p:cNvSpPr/>
            <p:nvPr/>
          </p:nvSpPr>
          <p:spPr>
            <a:xfrm>
              <a:off x="19132025" y="4997329"/>
              <a:ext cx="4829089" cy="92495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9549980" y="5064463"/>
              <a:ext cx="4114150" cy="735286"/>
            </a:xfrm>
            <a:prstGeom prst="rect">
              <a:avLst/>
            </a:prstGeom>
            <a:grpFill/>
            <a:ln cap="rnd">
              <a:noFill/>
              <a:prstDash val="lgDash"/>
              <a:round/>
            </a:ln>
            <a:effectLst>
              <a:glow>
                <a:schemeClr val="bg1"/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779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MỤC TIÊU</a:t>
              </a:r>
              <a:endParaRPr lang="en-US" sz="2779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4261434" y="26339006"/>
            <a:ext cx="3440777" cy="601730"/>
            <a:chOff x="19132023" y="4997329"/>
            <a:chExt cx="5287805" cy="1069829"/>
          </a:xfrm>
          <a:solidFill>
            <a:srgbClr val="8CD6D8"/>
          </a:solidFill>
        </p:grpSpPr>
        <p:sp>
          <p:nvSpPr>
            <p:cNvPr id="79" name="Rounded Rectangle 78"/>
            <p:cNvSpPr/>
            <p:nvPr/>
          </p:nvSpPr>
          <p:spPr>
            <a:xfrm>
              <a:off x="19132023" y="4997329"/>
              <a:ext cx="5287805" cy="106982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79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351371" y="5024908"/>
              <a:ext cx="4849107" cy="924545"/>
            </a:xfrm>
            <a:prstGeom prst="rect">
              <a:avLst/>
            </a:prstGeom>
            <a:grpFill/>
            <a:ln cap="rnd">
              <a:noFill/>
              <a:prstDash val="lgDash"/>
              <a:round/>
            </a:ln>
            <a:effectLst>
              <a:glow>
                <a:schemeClr val="bg1"/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779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THAM </a:t>
              </a:r>
              <a:r>
                <a:rPr lang="nb-NO" sz="2779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KHẢO</a:t>
              </a:r>
              <a:endParaRPr lang="en-US" sz="2779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63" name="Rounded Rectangle 162"/>
          <p:cNvSpPr/>
          <p:nvPr/>
        </p:nvSpPr>
        <p:spPr>
          <a:xfrm>
            <a:off x="10844212" y="27073985"/>
            <a:ext cx="9807544" cy="2780879"/>
          </a:xfrm>
          <a:prstGeom prst="round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51" tIns="27276" rIns="54551" bIns="27276" rtlCol="0" anchor="ctr"/>
          <a:lstStyle/>
          <a:p>
            <a:pPr algn="just"/>
            <a:endParaRPr lang="en-US" sz="3068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5" name="Rounded Rectangle 284"/>
          <p:cNvSpPr/>
          <p:nvPr/>
        </p:nvSpPr>
        <p:spPr>
          <a:xfrm>
            <a:off x="709612" y="14404147"/>
            <a:ext cx="19942144" cy="9942203"/>
          </a:xfrm>
          <a:prstGeom prst="roundRect">
            <a:avLst>
              <a:gd name="adj" fmla="val 4882"/>
            </a:avLst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51" tIns="27276" rIns="54551" bIns="27276" rtlCol="0" anchor="ctr"/>
          <a:lstStyle/>
          <a:p>
            <a:pPr algn="ctr"/>
            <a:endParaRPr lang="en-US" sz="3068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711408" y="8853679"/>
            <a:ext cx="19880986" cy="4517880"/>
          </a:xfrm>
          <a:prstGeom prst="roundRect">
            <a:avLst>
              <a:gd name="adj" fmla="val 6859"/>
            </a:avLst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51" tIns="27276" rIns="54551" bIns="27276" rtlCol="0" anchor="ctr"/>
          <a:lstStyle/>
          <a:p>
            <a:pPr algn="ctr"/>
            <a:endParaRPr lang="en-US" sz="3068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711408" y="4176975"/>
            <a:ext cx="9751804" cy="3644111"/>
          </a:xfrm>
          <a:prstGeom prst="roundRect">
            <a:avLst>
              <a:gd name="adj" fmla="val 11878"/>
            </a:avLst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51" tIns="27276" rIns="54551" bIns="27276" rtlCol="0" anchor="ctr"/>
          <a:lstStyle/>
          <a:p>
            <a:pPr algn="ctr"/>
            <a:endParaRPr lang="en-US" sz="3068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0844212" y="4157453"/>
            <a:ext cx="9748183" cy="3663632"/>
          </a:xfrm>
          <a:prstGeom prst="roundRect">
            <a:avLst>
              <a:gd name="adj" fmla="val 13493"/>
            </a:avLst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51" tIns="27276" rIns="54551" bIns="27276" rtlCol="0" anchor="ctr"/>
          <a:lstStyle/>
          <a:p>
            <a:pPr algn="ctr"/>
            <a:endParaRPr lang="en-US" sz="4257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633412" y="25426328"/>
            <a:ext cx="9753600" cy="2817678"/>
          </a:xfrm>
          <a:prstGeom prst="roundRect">
            <a:avLst>
              <a:gd name="adj" fmla="val 11779"/>
            </a:avLst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51" tIns="27276" rIns="54551" bIns="27276" rtlCol="0" anchor="ctr"/>
          <a:lstStyle/>
          <a:p>
            <a:pPr algn="ctr"/>
            <a:endParaRPr lang="en-US" sz="6799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9084560" y="8203694"/>
            <a:ext cx="3134683" cy="654153"/>
            <a:chOff x="19132025" y="4997329"/>
            <a:chExt cx="4829089" cy="924955"/>
          </a:xfrm>
          <a:solidFill>
            <a:srgbClr val="FFFF00"/>
          </a:solidFill>
        </p:grpSpPr>
        <p:sp>
          <p:nvSpPr>
            <p:cNvPr id="81" name="Rounded Rectangle 80"/>
            <p:cNvSpPr/>
            <p:nvPr/>
          </p:nvSpPr>
          <p:spPr>
            <a:xfrm>
              <a:off x="19132025" y="4997329"/>
              <a:ext cx="4829089" cy="924955"/>
            </a:xfrm>
            <a:prstGeom prst="roundRect">
              <a:avLst/>
            </a:prstGeom>
            <a:solidFill>
              <a:srgbClr val="B1E4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9432901" y="5064462"/>
              <a:ext cx="4231229" cy="735286"/>
            </a:xfrm>
            <a:prstGeom prst="rect">
              <a:avLst/>
            </a:prstGeom>
            <a:noFill/>
            <a:ln cap="rnd">
              <a:noFill/>
              <a:prstDash val="lgDash"/>
              <a:round/>
            </a:ln>
            <a:effectLst>
              <a:glow>
                <a:schemeClr val="bg1"/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779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MÔ HÌNH</a:t>
              </a:r>
              <a:endParaRPr lang="en-US" sz="2779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Title 1"/>
          <p:cNvSpPr txBox="1">
            <a:spLocks/>
          </p:cNvSpPr>
          <p:nvPr/>
        </p:nvSpPr>
        <p:spPr>
          <a:xfrm>
            <a:off x="1111843" y="2354329"/>
            <a:ext cx="19159939" cy="80134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07128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14257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21385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28514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35642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42771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49899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57027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38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SINH VIÊN: PHẠM ĐÌNH NAM –   MÃ </a:t>
            </a:r>
            <a:r>
              <a:rPr lang="en-US" sz="2838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ĐT: </a:t>
            </a:r>
            <a:r>
              <a:rPr lang="en-US" sz="2838" b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16-SV-2023-TH2    –  </a:t>
            </a:r>
            <a:r>
              <a:rPr lang="en-US" sz="2838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GVHD: </a:t>
            </a:r>
            <a:r>
              <a:rPr lang="en-US" sz="2838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TS</a:t>
            </a:r>
            <a:r>
              <a:rPr lang="vi-VN" sz="2838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en-US" sz="2838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NGUYỄN HỒNG SƠN</a:t>
            </a:r>
            <a:endParaRPr lang="en-US" sz="2838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838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KHOA CÔNG NGHỆ THÔNG TIN 2, HỌC VIỆN CÔNG NGHỆ BƯU CHÍNH VIỄN THÔNG CƠ SỞ TẠI TP. HCM</a:t>
            </a:r>
            <a:endParaRPr lang="en-US" sz="2838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9520" y="4495069"/>
            <a:ext cx="9753600" cy="37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7871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Đê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̀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tài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dùng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deep learning model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đê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̉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nhận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diện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khuôn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mặt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để điểm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danh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học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Ứng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dụng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có thể sử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dụng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chính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webcam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của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laptop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đê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̉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lấy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hình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ảnh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điểm danh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3192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37871" indent="-337871" algn="just">
              <a:lnSpc>
                <a:spcPct val="150000"/>
              </a:lnSpc>
              <a:buFont typeface="Arial" pitchFamily="34" charset="0"/>
              <a:buChar char="•"/>
            </a:pPr>
            <a:endParaRPr lang="en-US" sz="3192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20413" y="4051961"/>
            <a:ext cx="95073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7871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Xây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dựng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một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ứng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dụng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điểm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danh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học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sư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̉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dụng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công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nghê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̣ </a:t>
            </a:r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AI</a:t>
            </a:r>
          </a:p>
          <a:p>
            <a:pPr marL="337871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Dùng </a:t>
            </a:r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model có </a:t>
            </a:r>
            <a:r>
              <a:rPr lang="en-US" sz="32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kích</a:t>
            </a:r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thước</a:t>
            </a:r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nho</a:t>
            </a:r>
            <a:r>
              <a:rPr lang="en-US" sz="3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̉ , phù hợp với tài nguyên của các thiết bị nhỏ như máy tính laptop của </a:t>
            </a:r>
            <a:r>
              <a:rPr lang="en-US" sz="32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giáo</a:t>
            </a:r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endParaRPr lang="en-US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812" y="25600269"/>
            <a:ext cx="9448800" cy="271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38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Tư</a:t>
            </a:r>
            <a:r>
              <a:rPr lang="en-US" sz="2838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̀ </a:t>
            </a:r>
            <a:r>
              <a:rPr lang="en-US" sz="2838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kết</a:t>
            </a:r>
            <a:r>
              <a:rPr lang="en-US" sz="2838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quả </a:t>
            </a:r>
            <a:r>
              <a:rPr lang="en-US" sz="2838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838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thấy</a:t>
            </a:r>
            <a:r>
              <a:rPr lang="en-US" sz="2838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khả năng của AI đặc biệc là các mô hình học sâu trong các ứng dụng thực tế. Ứng dụng điểm danh dễ </a:t>
            </a:r>
            <a:r>
              <a:rPr lang="en-US" sz="2838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sư</a:t>
            </a:r>
            <a:r>
              <a:rPr lang="en-US" sz="2838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̉ </a:t>
            </a:r>
            <a:r>
              <a:rPr lang="en-US" sz="2838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dụng</a:t>
            </a:r>
            <a:r>
              <a:rPr lang="en-US" sz="2838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có </a:t>
            </a:r>
            <a:r>
              <a:rPr lang="en-US" sz="2838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đô</a:t>
            </a:r>
            <a:r>
              <a:rPr lang="en-US" sz="2838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̣ </a:t>
            </a:r>
            <a:r>
              <a:rPr lang="en-US" sz="2838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chính</a:t>
            </a:r>
            <a:r>
              <a:rPr lang="en-US" sz="2838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xác</a:t>
            </a:r>
            <a:r>
              <a:rPr lang="en-US" sz="2838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cao</a:t>
            </a:r>
            <a:r>
              <a:rPr lang="en-US" sz="2838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hữu ích cho giáo </a:t>
            </a:r>
            <a:r>
              <a:rPr lang="en-US" sz="2838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2838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và </a:t>
            </a:r>
            <a:r>
              <a:rPr lang="en-US" sz="2838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người</a:t>
            </a:r>
            <a:r>
              <a:rPr lang="en-US" sz="2838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quản</a:t>
            </a:r>
            <a:r>
              <a:rPr lang="en-US" sz="2838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lý.</a:t>
            </a:r>
            <a:endParaRPr lang="en-US" sz="2838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18868" y="27058972"/>
            <a:ext cx="96551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[1</a:t>
            </a:r>
            <a:r>
              <a:rPr lang="en-US" sz="24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] </a:t>
            </a:r>
            <a:r>
              <a:rPr lang="en-US" sz="2400"/>
              <a:t>Sheng </a:t>
            </a:r>
            <a:r>
              <a:rPr lang="en-US" sz="2400" smtClean="0"/>
              <a:t>Chen, </a:t>
            </a:r>
            <a:r>
              <a:rPr lang="en-US" sz="2400"/>
              <a:t>Yang </a:t>
            </a:r>
            <a:r>
              <a:rPr lang="en-US" sz="2400" smtClean="0"/>
              <a:t>Liu, </a:t>
            </a:r>
            <a:r>
              <a:rPr lang="en-US" sz="2400"/>
              <a:t>Xiang </a:t>
            </a:r>
            <a:r>
              <a:rPr lang="en-US" sz="2400" smtClean="0"/>
              <a:t>Gao, </a:t>
            </a:r>
            <a:r>
              <a:rPr lang="en-US" sz="2400"/>
              <a:t>Zhen </a:t>
            </a:r>
            <a:r>
              <a:rPr lang="en-US" sz="2400" smtClean="0"/>
              <a:t>Han, </a:t>
            </a:r>
            <a:r>
              <a:rPr lang="en-US" sz="2400"/>
              <a:t>MobileFaceNets</a:t>
            </a:r>
            <a:r>
              <a:rPr lang="en-US" sz="2400" dirty="0"/>
              <a:t>: Efficient CNNs for Accurate </a:t>
            </a:r>
            <a:r>
              <a:rPr lang="en-US" sz="2400" dirty="0" err="1"/>
              <a:t>RealTime</a:t>
            </a:r>
            <a:r>
              <a:rPr lang="en-US" sz="2400" dirty="0"/>
              <a:t> Face Verification on </a:t>
            </a:r>
            <a:r>
              <a:rPr lang="en-US" sz="2400"/>
              <a:t>Mobile Devices, </a:t>
            </a:r>
            <a:r>
              <a:rPr lang="en-US" sz="2400" smtClean="0"/>
              <a:t>arXiv:1804.07573 </a:t>
            </a:r>
            <a:r>
              <a:rPr lang="en-US" sz="2400"/>
              <a:t>[</a:t>
            </a:r>
            <a:r>
              <a:rPr lang="en-US" sz="2400" smtClean="0"/>
              <a:t>cs.CV], https</a:t>
            </a:r>
            <a:r>
              <a:rPr lang="en-US" sz="2400"/>
              <a:t>://doi.org/10.48550/arXiv.1804.07573 </a:t>
            </a:r>
            <a:endParaRPr lang="en-US" sz="2400" dirty="0" smtClean="0"/>
          </a:p>
          <a:p>
            <a:pPr algn="just"/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[2</a:t>
            </a:r>
            <a:r>
              <a:rPr lang="en-US" sz="24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] </a:t>
            </a:r>
            <a:r>
              <a:rPr lang="en-US" sz="2400"/>
              <a:t>Kaipeng Zhang, Zhanpeng Zhang, Zhifeng </a:t>
            </a:r>
            <a:r>
              <a:rPr lang="en-US" sz="2400" smtClean="0"/>
              <a:t>Li, Yu </a:t>
            </a:r>
            <a:r>
              <a:rPr lang="en-US" sz="2400"/>
              <a:t>Qiao, Senior Member</a:t>
            </a:r>
            <a:r>
              <a:rPr lang="en-US" sz="2400" smtClean="0"/>
              <a:t>,</a:t>
            </a:r>
            <a:endParaRPr lang="en-US" sz="240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en-US" sz="2400" smtClean="0"/>
              <a:t>Joint </a:t>
            </a:r>
            <a:r>
              <a:rPr lang="en-US" sz="2400" dirty="0"/>
              <a:t>Face Detection and Alignment using Multi-task Cascaded </a:t>
            </a:r>
            <a:r>
              <a:rPr lang="en-US" sz="2400"/>
              <a:t>Convolutional </a:t>
            </a:r>
            <a:r>
              <a:rPr lang="en-US" sz="2400" smtClean="0"/>
              <a:t>Networks,arXiv:1604.02878[cs.CV] https</a:t>
            </a:r>
            <a:r>
              <a:rPr lang="en-US" sz="2400"/>
              <a:t>://doi.org/10.48550/arXiv.1604.02878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D3EDD3B-0FA4-B113-013C-C17E48162E58}"/>
              </a:ext>
            </a:extLst>
          </p:cNvPr>
          <p:cNvSpPr txBox="1"/>
          <p:nvPr/>
        </p:nvSpPr>
        <p:spPr>
          <a:xfrm>
            <a:off x="1476735" y="12734800"/>
            <a:ext cx="723681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Mô</a:t>
            </a:r>
            <a:r>
              <a:rPr lang="en-US" sz="29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9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hình</a:t>
            </a:r>
            <a:r>
              <a:rPr lang="en-US" sz="29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9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hệ</a:t>
            </a:r>
            <a:r>
              <a:rPr lang="en-US" sz="29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9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thống</a:t>
            </a:r>
            <a:endParaRPr lang="en-US" sz="29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5" y="103579"/>
            <a:ext cx="2667000" cy="1400175"/>
          </a:xfrm>
          <a:prstGeom prst="rect">
            <a:avLst/>
          </a:prstGeom>
        </p:spPr>
      </p:pic>
      <p:pic>
        <p:nvPicPr>
          <p:cNvPr id="5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067" y="103579"/>
            <a:ext cx="1465058" cy="14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872778" y="8997385"/>
            <a:ext cx="266004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183902" y="8889352"/>
            <a:ext cx="14046162" cy="451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7871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Ảnh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sinh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sẽ </a:t>
            </a:r>
            <a:r>
              <a:rPr lang="en-US" sz="3192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được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dùng để huấn luyện deep learning model</a:t>
            </a:r>
            <a:endParaRPr lang="en-US" sz="3192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37871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Khi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giáo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tiến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hành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điểm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danh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thi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̀ model sẽ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nhận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dạng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ảnh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của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sinh viên được lấy từ camera để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ra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danh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tính.</a:t>
            </a:r>
            <a:endParaRPr lang="en-US" sz="3192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37871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Ứng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dụng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sẽ </a:t>
            </a:r>
            <a:r>
              <a:rPr lang="en-US" sz="3192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đánh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dấu danh tính những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sinh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3192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đa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̃ </a:t>
            </a:r>
            <a:r>
              <a:rPr lang="en-US" sz="3192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được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model nhận dạng </a:t>
            </a:r>
            <a:r>
              <a:rPr lang="en-US" sz="3192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va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̀ ghi nhận có mặt.</a:t>
            </a:r>
            <a:endParaRPr lang="en-US" sz="3192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37871" indent="-337871" algn="just">
              <a:lnSpc>
                <a:spcPct val="150000"/>
              </a:lnSpc>
              <a:buFont typeface="Arial" pitchFamily="34" charset="0"/>
              <a:buChar char="•"/>
            </a:pPr>
            <a:endParaRPr lang="en-US" sz="3192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933888" y="14770812"/>
            <a:ext cx="10337894" cy="37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7871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FPS 3.0 – 6.0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trên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laptop 2.5GHz (4 CPUs)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không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card </a:t>
            </a:r>
            <a:r>
              <a:rPr lang="en-US" sz="3192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đô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̀  họa.</a:t>
            </a:r>
            <a:endParaRPr lang="en-US" sz="3192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37871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Đô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̣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chính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xác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97%,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trong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môi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trường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không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tốt.</a:t>
            </a:r>
            <a:endParaRPr lang="en-US" sz="3192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37871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Có </a:t>
            </a:r>
            <a:r>
              <a:rPr lang="en-US" sz="3192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thê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̉ phân biệt cả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khuôn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mặt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̉ mạo.</a:t>
            </a:r>
            <a:endParaRPr lang="en-US" sz="3192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37871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Dê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̃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dàng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cài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đặt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192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va</a:t>
            </a:r>
            <a:r>
              <a:rPr lang="en-US" sz="3192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̀ </a:t>
            </a:r>
            <a:r>
              <a:rPr lang="en-US" sz="3192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sư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̉ dụng.</a:t>
            </a:r>
            <a:endParaRPr lang="en-US" sz="3192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77" y="8925892"/>
            <a:ext cx="5229225" cy="38089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77" y="14680569"/>
            <a:ext cx="6308135" cy="46761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488" y="19510766"/>
            <a:ext cx="6357291" cy="4085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2955" y="18809623"/>
            <a:ext cx="10187109" cy="47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1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6169</TotalTime>
  <Words>383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 Kumar Patra</dc:creator>
  <cp:lastModifiedBy>Hong Son</cp:lastModifiedBy>
  <cp:revision>542</cp:revision>
  <cp:lastPrinted>2013-10-02T13:19:19Z</cp:lastPrinted>
  <dcterms:created xsi:type="dcterms:W3CDTF">2013-09-24T09:05:59Z</dcterms:created>
  <dcterms:modified xsi:type="dcterms:W3CDTF">2023-08-24T01:22:58Z</dcterms:modified>
</cp:coreProperties>
</file>