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1" r:id="rId5"/>
    <p:sldId id="263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2403" autoAdjust="0"/>
  </p:normalViewPr>
  <p:slideViewPr>
    <p:cSldViewPr snapToGrid="0">
      <p:cViewPr varScale="1">
        <p:scale>
          <a:sx n="60" d="100"/>
          <a:sy n="60" d="100"/>
        </p:scale>
        <p:origin x="255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44374-6FF7-46F9-B9AA-47BCCECDF8EA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B5A822-F5A3-4A05-8042-E32170EA1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866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`</a:t>
            </a:r>
            <a:endParaRPr lang="en-US" altLang="ko-KR" dirty="0" smtClean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824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WEB</a:t>
            </a:r>
            <a:r>
              <a:rPr lang="ko-KR" altLang="en-US" dirty="0" smtClean="0"/>
              <a:t>이란 인터넷을 이용하여 정보를 공유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검색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확인할 수 있게 하는 서비스이고 </a:t>
            </a:r>
            <a:r>
              <a:rPr lang="en-US" altLang="ko-KR" dirty="0" smtClean="0"/>
              <a:t>SERVER</a:t>
            </a:r>
            <a:r>
              <a:rPr lang="ko-KR" altLang="en-US" dirty="0" smtClean="0"/>
              <a:t>는 클라이언트에게 원하는 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서비스를 제공하는 컴퓨터 시스템입니다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그럼 </a:t>
            </a:r>
            <a:r>
              <a:rPr lang="ko-KR" altLang="en-US" dirty="0" err="1" smtClean="0"/>
              <a:t>이말을</a:t>
            </a:r>
            <a:r>
              <a:rPr lang="ko-KR" altLang="en-US" dirty="0" smtClean="0"/>
              <a:t> 합친 </a:t>
            </a:r>
            <a:r>
              <a:rPr lang="en-US" altLang="ko-KR" dirty="0" smtClean="0"/>
              <a:t>WEB SERVER</a:t>
            </a:r>
            <a:r>
              <a:rPr lang="ko-KR" altLang="en-US" dirty="0" smtClean="0"/>
              <a:t>는 인터넷을 이용하여 클라이언트에게 원하는 </a:t>
            </a:r>
            <a:r>
              <a:rPr lang="ko-KR" altLang="en-US" dirty="0" err="1" smtClean="0"/>
              <a:t>웹서비스를</a:t>
            </a:r>
            <a:r>
              <a:rPr lang="ko-KR" altLang="en-US" dirty="0" smtClean="0"/>
              <a:t> 제공하는 컴퓨터 시스템입니다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85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즉 그림과 같이 클라이언트가 </a:t>
            </a:r>
            <a:r>
              <a:rPr lang="en-US" altLang="ko-KR" dirty="0" smtClean="0"/>
              <a:t>HTTP+URL </a:t>
            </a:r>
            <a:r>
              <a:rPr lang="ko-KR" altLang="en-US" dirty="0" smtClean="0"/>
              <a:t>요청을 하면 </a:t>
            </a:r>
            <a:r>
              <a:rPr lang="en-US" altLang="ko-KR" dirty="0" smtClean="0"/>
              <a:t>WEB Server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HTML,CSS </a:t>
            </a:r>
            <a:r>
              <a:rPr lang="ko-KR" altLang="en-US" dirty="0" smtClean="0"/>
              <a:t>등의 정적인 데이터 응답을 하게 됩니다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초기 </a:t>
            </a:r>
            <a:r>
              <a:rPr lang="ko-KR" altLang="en-US" dirty="0" err="1" smtClean="0"/>
              <a:t>웹서비스는</a:t>
            </a:r>
            <a:r>
              <a:rPr lang="ko-KR" altLang="en-US" dirty="0" smtClean="0"/>
              <a:t> 이러한 구조로 운영이 되었다고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그러다가 </a:t>
            </a:r>
            <a:r>
              <a:rPr lang="en-US" altLang="ko-KR" dirty="0" err="1" smtClean="0"/>
              <a:t>jsp,servlet,DB</a:t>
            </a:r>
            <a:r>
              <a:rPr lang="ko-KR" altLang="en-US" dirty="0" smtClean="0"/>
              <a:t>연동</a:t>
            </a:r>
            <a:r>
              <a:rPr lang="en-US" altLang="ko-KR" dirty="0" smtClean="0"/>
              <a:t>,</a:t>
            </a:r>
            <a:r>
              <a:rPr lang="ko-KR" altLang="en-US" dirty="0" smtClean="0"/>
              <a:t>복잡한 계산 요청에 따른 동적 컨텐츠 등이 생기면서 등장한 것이 </a:t>
            </a:r>
            <a:r>
              <a:rPr lang="en-US" altLang="ko-KR" dirty="0" smtClean="0"/>
              <a:t>WAS,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36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aseline="0" dirty="0" smtClean="0">
                <a:latin typeface="+mn-lt"/>
              </a:rPr>
              <a:t>WEB application Server </a:t>
            </a:r>
            <a:r>
              <a:rPr lang="ko-KR" altLang="en-US" sz="1200" baseline="0" dirty="0" smtClean="0">
                <a:latin typeface="+mn-lt"/>
              </a:rPr>
              <a:t>입니다</a:t>
            </a:r>
            <a:r>
              <a:rPr lang="en-US" altLang="ko-KR" sz="1200" baseline="0" dirty="0" smtClean="0">
                <a:latin typeface="+mn-lt"/>
              </a:rPr>
              <a:t>. </a:t>
            </a:r>
          </a:p>
          <a:p>
            <a:r>
              <a:rPr lang="en-US" altLang="ko-KR" sz="1200" baseline="0" dirty="0" smtClean="0">
                <a:latin typeface="+mn-lt"/>
              </a:rPr>
              <a:t>WEB application</a:t>
            </a:r>
            <a:r>
              <a:rPr lang="ko-KR" altLang="en-US" sz="1200" baseline="0" dirty="0" smtClean="0">
                <a:latin typeface="+mn-lt"/>
              </a:rPr>
              <a:t>은 웹에서 실행되는 </a:t>
            </a:r>
            <a:r>
              <a:rPr lang="ko-KR" altLang="en-US" sz="1200" baseline="0" dirty="0" err="1" smtClean="0">
                <a:latin typeface="+mn-lt"/>
              </a:rPr>
              <a:t>응용프로그램이고</a:t>
            </a:r>
            <a:r>
              <a:rPr lang="ko-KR" altLang="en-US" sz="1200" baseline="0" dirty="0" smtClean="0">
                <a:latin typeface="+mn-lt"/>
              </a:rPr>
              <a:t> </a:t>
            </a:r>
            <a:r>
              <a:rPr lang="en-US" altLang="ko-KR" sz="1200" baseline="0" dirty="0" smtClean="0">
                <a:latin typeface="+mn-lt"/>
              </a:rPr>
              <a:t>WEB application SERVER</a:t>
            </a:r>
            <a:r>
              <a:rPr lang="ko-KR" altLang="en-US" sz="1200" baseline="0" dirty="0" smtClean="0">
                <a:latin typeface="+mn-lt"/>
              </a:rPr>
              <a:t>는 웹 어플리케이션을 실행시켜 필요한 기능을 수행하고 그 결과를 </a:t>
            </a:r>
            <a:r>
              <a:rPr lang="ko-KR" altLang="en-US" sz="1200" baseline="0" dirty="0" err="1" smtClean="0">
                <a:latin typeface="+mn-lt"/>
              </a:rPr>
              <a:t>웹서버에</a:t>
            </a:r>
            <a:r>
              <a:rPr lang="ko-KR" altLang="en-US" sz="1200" baseline="0" dirty="0" smtClean="0">
                <a:latin typeface="+mn-lt"/>
              </a:rPr>
              <a:t> 전달하는 역할을 합니다</a:t>
            </a:r>
            <a:r>
              <a:rPr lang="en-US" altLang="ko-KR" sz="1200" baseline="0" dirty="0" smtClean="0">
                <a:latin typeface="+mn-lt"/>
              </a:rPr>
              <a:t>.</a:t>
            </a:r>
            <a:endParaRPr lang="en-US" altLang="ko-KR" sz="1200" baseline="0" dirty="0" smtClean="0">
              <a:latin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788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409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이와 같은 구성도로 </a:t>
            </a:r>
            <a:r>
              <a:rPr lang="en-US" altLang="ko-KR" dirty="0" smtClean="0"/>
              <a:t>client - web server - was </a:t>
            </a:r>
            <a:r>
              <a:rPr lang="ko-KR" altLang="en-US" dirty="0" smtClean="0"/>
              <a:t>로 요청이 오면 </a:t>
            </a:r>
            <a:r>
              <a:rPr lang="en-US" altLang="ko-KR" dirty="0" smtClean="0"/>
              <a:t>was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연동이나 계산을 통한 처리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serlvet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jsp</a:t>
            </a:r>
            <a:r>
              <a:rPr lang="ko-KR" altLang="en-US" dirty="0" smtClean="0"/>
              <a:t>에 대한 </a:t>
            </a:r>
            <a:r>
              <a:rPr lang="en-US" altLang="ko-KR" dirty="0" smtClean="0"/>
              <a:t>response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webserver</a:t>
            </a:r>
            <a:r>
              <a:rPr lang="ko-KR" altLang="en-US" dirty="0" smtClean="0"/>
              <a:t>로 그리고 </a:t>
            </a:r>
            <a:r>
              <a:rPr lang="en-US" altLang="ko-KR" dirty="0" smtClean="0"/>
              <a:t>webserver</a:t>
            </a:r>
            <a:r>
              <a:rPr lang="ko-KR" altLang="en-US" dirty="0" smtClean="0"/>
              <a:t>는 다시 </a:t>
            </a:r>
            <a:r>
              <a:rPr lang="en-US" altLang="ko-KR" dirty="0" smtClean="0"/>
              <a:t>client</a:t>
            </a:r>
            <a:r>
              <a:rPr lang="ko-KR" altLang="en-US" dirty="0" smtClean="0"/>
              <a:t>에게 반환하게 됩니다</a:t>
            </a:r>
            <a:r>
              <a:rPr lang="en-US" altLang="ko-KR" dirty="0" smtClean="0"/>
              <a:t>. 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9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aseline="0" dirty="0" smtClean="0">
                <a:latin typeface="+mn-lt"/>
              </a:rPr>
              <a:t>이러한 </a:t>
            </a:r>
            <a:r>
              <a:rPr lang="en-US" altLang="ko-KR" sz="1200" baseline="0" dirty="0" smtClean="0">
                <a:latin typeface="+mn-lt"/>
              </a:rPr>
              <a:t>WEB WAS</a:t>
            </a:r>
            <a:r>
              <a:rPr lang="ko-KR" altLang="en-US" sz="1200" baseline="0" dirty="0" smtClean="0">
                <a:latin typeface="+mn-lt"/>
              </a:rPr>
              <a:t>는 정말 종류가 다양한데 저희 </a:t>
            </a:r>
            <a:r>
              <a:rPr lang="en-US" altLang="ko-KR" sz="1200" baseline="0" dirty="0" smtClean="0">
                <a:latin typeface="+mn-lt"/>
              </a:rPr>
              <a:t>TMAX</a:t>
            </a:r>
            <a:r>
              <a:rPr lang="ko-KR" altLang="en-US" sz="1200" baseline="0" dirty="0" smtClean="0">
                <a:latin typeface="+mn-lt"/>
              </a:rPr>
              <a:t>제품으로는 </a:t>
            </a:r>
            <a:r>
              <a:rPr lang="en-US" altLang="ko-KR" sz="1200" baseline="0" dirty="0" smtClean="0">
                <a:latin typeface="+mn-lt"/>
              </a:rPr>
              <a:t>WEB</a:t>
            </a:r>
            <a:r>
              <a:rPr lang="ko-KR" altLang="en-US" sz="1200" baseline="0" dirty="0" smtClean="0">
                <a:latin typeface="+mn-lt"/>
              </a:rPr>
              <a:t>에는 </a:t>
            </a:r>
            <a:r>
              <a:rPr lang="en-US" altLang="ko-KR" sz="1200" baseline="0" dirty="0" err="1" smtClean="0">
                <a:latin typeface="+mn-lt"/>
              </a:rPr>
              <a:t>WebtoB</a:t>
            </a:r>
            <a:r>
              <a:rPr lang="en-US" altLang="ko-KR" sz="1200" baseline="0" dirty="0" smtClean="0">
                <a:latin typeface="+mn-lt"/>
              </a:rPr>
              <a:t>/ WAS</a:t>
            </a:r>
            <a:r>
              <a:rPr lang="ko-KR" altLang="en-US" sz="1200" baseline="0" dirty="0" smtClean="0">
                <a:latin typeface="+mn-lt"/>
              </a:rPr>
              <a:t>에는 </a:t>
            </a:r>
            <a:r>
              <a:rPr lang="en-US" altLang="ko-KR" sz="1200" baseline="0" dirty="0" smtClean="0">
                <a:latin typeface="+mn-lt"/>
              </a:rPr>
              <a:t>JEUS</a:t>
            </a:r>
            <a:r>
              <a:rPr lang="ko-KR" altLang="en-US" sz="1200" baseline="0" dirty="0" smtClean="0">
                <a:latin typeface="+mn-lt"/>
              </a:rPr>
              <a:t>가 있으며 타 사 제품으로는 </a:t>
            </a:r>
            <a:r>
              <a:rPr lang="en-US" altLang="ko-KR" sz="1200" baseline="0" dirty="0" smtClean="0">
                <a:latin typeface="+mn-lt"/>
              </a:rPr>
              <a:t>WEB</a:t>
            </a:r>
            <a:r>
              <a:rPr lang="ko-KR" altLang="en-US" sz="1200" baseline="0" dirty="0" smtClean="0">
                <a:latin typeface="+mn-lt"/>
              </a:rPr>
              <a:t>에는 아파치</a:t>
            </a:r>
            <a:r>
              <a:rPr lang="en-US" altLang="ko-KR" sz="1200" baseline="0" dirty="0" smtClean="0">
                <a:latin typeface="+mn-lt"/>
              </a:rPr>
              <a:t>, </a:t>
            </a:r>
            <a:r>
              <a:rPr lang="ko-KR" altLang="en-US" sz="1200" baseline="0" dirty="0" err="1" smtClean="0">
                <a:latin typeface="+mn-lt"/>
              </a:rPr>
              <a:t>엔진엑스</a:t>
            </a:r>
            <a:r>
              <a:rPr lang="ko-KR" altLang="en-US" sz="1200" baseline="0" dirty="0" smtClean="0">
                <a:latin typeface="+mn-lt"/>
              </a:rPr>
              <a:t> </a:t>
            </a:r>
            <a:r>
              <a:rPr lang="en-US" altLang="ko-KR" sz="1200" baseline="0" dirty="0" smtClean="0">
                <a:latin typeface="+mn-lt"/>
              </a:rPr>
              <a:t>ISS </a:t>
            </a:r>
            <a:r>
              <a:rPr lang="ko-KR" altLang="en-US" sz="1200" baseline="0" dirty="0" smtClean="0">
                <a:latin typeface="+mn-lt"/>
              </a:rPr>
              <a:t>등이 있고 </a:t>
            </a:r>
            <a:r>
              <a:rPr lang="en-US" altLang="ko-KR" sz="1200" baseline="0" dirty="0" smtClean="0">
                <a:latin typeface="+mn-lt"/>
              </a:rPr>
              <a:t>WAS</a:t>
            </a:r>
            <a:r>
              <a:rPr lang="ko-KR" altLang="en-US" sz="1200" baseline="0" dirty="0" smtClean="0">
                <a:latin typeface="+mn-lt"/>
              </a:rPr>
              <a:t>에는 </a:t>
            </a:r>
            <a:r>
              <a:rPr lang="ko-KR" altLang="en-US" sz="1200" baseline="0" dirty="0" err="1" smtClean="0">
                <a:latin typeface="+mn-lt"/>
              </a:rPr>
              <a:t>톰캣</a:t>
            </a:r>
            <a:r>
              <a:rPr lang="en-US" altLang="ko-KR" sz="1200" baseline="0" dirty="0" smtClean="0">
                <a:latin typeface="+mn-lt"/>
              </a:rPr>
              <a:t>, </a:t>
            </a:r>
            <a:r>
              <a:rPr lang="ko-KR" altLang="en-US" sz="1200" baseline="0" dirty="0" err="1" smtClean="0">
                <a:latin typeface="+mn-lt"/>
              </a:rPr>
              <a:t>웹스피어</a:t>
            </a:r>
            <a:r>
              <a:rPr lang="en-US" altLang="ko-KR" sz="1200" baseline="0" dirty="0" smtClean="0">
                <a:latin typeface="+mn-lt"/>
              </a:rPr>
              <a:t>, </a:t>
            </a:r>
            <a:r>
              <a:rPr lang="ko-KR" altLang="en-US" sz="1200" baseline="0" dirty="0" smtClean="0">
                <a:latin typeface="+mn-lt"/>
              </a:rPr>
              <a:t>와일드플라이 등이 있습니다</a:t>
            </a:r>
            <a:r>
              <a:rPr lang="en-US" altLang="ko-KR" sz="1200" baseline="0" dirty="0" smtClean="0">
                <a:latin typeface="+mn-lt"/>
              </a:rPr>
              <a:t>. </a:t>
            </a:r>
          </a:p>
          <a:p>
            <a:endParaRPr lang="en-US" altLang="ko-KR" sz="1200" baseline="0" dirty="0" smtClean="0">
              <a:latin typeface="+mn-lt"/>
            </a:endParaRPr>
          </a:p>
          <a:p>
            <a:r>
              <a:rPr lang="ko-KR" altLang="en-US" sz="1200" baseline="0" dirty="0" smtClean="0">
                <a:latin typeface="+mn-lt"/>
              </a:rPr>
              <a:t>현재 </a:t>
            </a:r>
            <a:r>
              <a:rPr lang="en-US" altLang="ko-KR" sz="1200" baseline="0" dirty="0" err="1" smtClean="0">
                <a:latin typeface="+mn-lt"/>
              </a:rPr>
              <a:t>neis</a:t>
            </a:r>
            <a:r>
              <a:rPr lang="ko-KR" altLang="en-US" sz="1200" baseline="0" dirty="0" smtClean="0">
                <a:latin typeface="+mn-lt"/>
              </a:rPr>
              <a:t>에 </a:t>
            </a:r>
            <a:r>
              <a:rPr lang="en-US" altLang="ko-KR" sz="1200" baseline="0" dirty="0" smtClean="0">
                <a:latin typeface="+mn-lt"/>
              </a:rPr>
              <a:t>JEUS/</a:t>
            </a:r>
            <a:r>
              <a:rPr lang="en-US" altLang="ko-KR" sz="1200" baseline="0" dirty="0" err="1" smtClean="0">
                <a:latin typeface="+mn-lt"/>
              </a:rPr>
              <a:t>webtob</a:t>
            </a:r>
            <a:r>
              <a:rPr lang="ko-KR" altLang="en-US" sz="1200" baseline="0" dirty="0" smtClean="0">
                <a:latin typeface="+mn-lt"/>
              </a:rPr>
              <a:t>가 </a:t>
            </a:r>
            <a:r>
              <a:rPr lang="ko-KR" altLang="en-US" sz="1200" baseline="0" dirty="0" err="1" smtClean="0">
                <a:latin typeface="+mn-lt"/>
              </a:rPr>
              <a:t>오픈시프트</a:t>
            </a:r>
            <a:r>
              <a:rPr lang="ko-KR" altLang="en-US" sz="1200" baseline="0" dirty="0" smtClean="0">
                <a:latin typeface="+mn-lt"/>
              </a:rPr>
              <a:t> 기반으로 구성이 되어 있습니다</a:t>
            </a:r>
            <a:r>
              <a:rPr lang="en-US" altLang="ko-KR" sz="1200" baseline="0" dirty="0" smtClean="0">
                <a:latin typeface="+mn-lt"/>
              </a:rPr>
              <a:t>. </a:t>
            </a:r>
            <a:endParaRPr lang="en-US" altLang="ko-KR" sz="1200" baseline="0" dirty="0" smtClean="0">
              <a:latin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64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오픈 시프트에서 네트워크 구성은 </a:t>
            </a:r>
          </a:p>
          <a:p>
            <a:r>
              <a:rPr lang="en-US" altLang="ko-KR" dirty="0" smtClean="0"/>
              <a:t>1. WEB Proxy </a:t>
            </a:r>
            <a:r>
              <a:rPr lang="ko-KR" altLang="en-US" dirty="0" smtClean="0"/>
              <a:t>방식 </a:t>
            </a:r>
            <a:r>
              <a:rPr lang="en-US" altLang="ko-KR" dirty="0" smtClean="0"/>
              <a:t>~ </a:t>
            </a:r>
            <a:r>
              <a:rPr lang="ko-KR" altLang="en-US" dirty="0" smtClean="0"/>
              <a:t>설명 </a:t>
            </a:r>
          </a:p>
          <a:p>
            <a:r>
              <a:rPr lang="en-US" altLang="ko-KR" dirty="0" smtClean="0"/>
              <a:t>2. OPENF shift Router </a:t>
            </a:r>
            <a:r>
              <a:rPr lang="ko-KR" altLang="en-US" dirty="0" smtClean="0"/>
              <a:t>방식으로 나눠집니다</a:t>
            </a:r>
            <a:r>
              <a:rPr lang="en-US" altLang="ko-KR" dirty="0" smtClean="0"/>
              <a:t>. ~ </a:t>
            </a:r>
            <a:r>
              <a:rPr lang="ko-KR" altLang="en-US" dirty="0" smtClean="0"/>
              <a:t>설명 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다만 현재 </a:t>
            </a:r>
            <a:r>
              <a:rPr lang="en-US" altLang="ko-KR" dirty="0" err="1" smtClean="0"/>
              <a:t>neis</a:t>
            </a:r>
            <a:r>
              <a:rPr lang="ko-KR" altLang="en-US" dirty="0" smtClean="0"/>
              <a:t>에서 구성되어 있는 네트워크 방식은 어떻게 구성되는지는 저희가 알 수는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err="1" smtClean="0"/>
              <a:t>WebtoB</a:t>
            </a:r>
            <a:r>
              <a:rPr lang="en-US" altLang="ko-KR" dirty="0" smtClean="0"/>
              <a:t> / JEUS </a:t>
            </a:r>
            <a:r>
              <a:rPr lang="ko-KR" altLang="en-US" dirty="0" smtClean="0"/>
              <a:t>중심으로 설명을 드리자면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B5A822-F5A3-4A05-8042-E32170EA121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55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1200" baseline="0" dirty="0" smtClean="0">
                <a:latin typeface="+mn-lt"/>
              </a:rPr>
              <a:t>이렇게 </a:t>
            </a:r>
            <a:r>
              <a:rPr lang="en-US" altLang="ko-KR" sz="1200" baseline="0" dirty="0" err="1" smtClean="0">
                <a:latin typeface="+mn-lt"/>
              </a:rPr>
              <a:t>Clinet</a:t>
            </a:r>
            <a:r>
              <a:rPr lang="en-US" altLang="ko-KR" sz="1200" baseline="0" dirty="0" smtClean="0">
                <a:latin typeface="+mn-lt"/>
              </a:rPr>
              <a:t> - </a:t>
            </a:r>
            <a:r>
              <a:rPr lang="en-US" altLang="ko-KR" sz="1200" baseline="0" dirty="0" err="1" smtClean="0">
                <a:latin typeface="+mn-lt"/>
              </a:rPr>
              <a:t>WebtoB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ko-KR" altLang="en-US" sz="1200" baseline="0" dirty="0" smtClean="0">
                <a:latin typeface="+mn-lt"/>
              </a:rPr>
              <a:t>사이 </a:t>
            </a:r>
            <a:r>
              <a:rPr lang="en-US" altLang="ko-KR" sz="1200" baseline="0" dirty="0" smtClean="0">
                <a:latin typeface="+mn-lt"/>
              </a:rPr>
              <a:t>/ </a:t>
            </a:r>
            <a:r>
              <a:rPr lang="en-US" altLang="ko-KR" sz="1200" baseline="0" dirty="0" err="1" smtClean="0">
                <a:latin typeface="+mn-lt"/>
              </a:rPr>
              <a:t>WebtoB</a:t>
            </a:r>
            <a:r>
              <a:rPr lang="en-US" altLang="ko-KR" sz="1200" baseline="0" dirty="0" smtClean="0">
                <a:latin typeface="+mn-lt"/>
              </a:rPr>
              <a:t> - </a:t>
            </a:r>
            <a:r>
              <a:rPr lang="en-US" altLang="ko-KR" sz="1200" baseline="0" dirty="0" err="1" smtClean="0">
                <a:latin typeface="+mn-lt"/>
              </a:rPr>
              <a:t>jeus</a:t>
            </a:r>
            <a:r>
              <a:rPr lang="en-US" altLang="ko-KR" sz="1200" baseline="0" dirty="0" smtClean="0">
                <a:latin typeface="+mn-lt"/>
              </a:rPr>
              <a:t> </a:t>
            </a:r>
            <a:r>
              <a:rPr lang="ko-KR" altLang="en-US" sz="1200" baseline="0" dirty="0" smtClean="0">
                <a:latin typeface="+mn-lt"/>
              </a:rPr>
              <a:t>사이에 </a:t>
            </a:r>
            <a:r>
              <a:rPr lang="en-US" altLang="ko-KR" sz="1200" baseline="0" dirty="0" smtClean="0">
                <a:latin typeface="+mn-lt"/>
              </a:rPr>
              <a:t>Router</a:t>
            </a:r>
            <a:r>
              <a:rPr lang="ko-KR" altLang="en-US" sz="1200" baseline="0" dirty="0" smtClean="0">
                <a:latin typeface="+mn-lt"/>
              </a:rPr>
              <a:t>가 존재하고 이 </a:t>
            </a:r>
            <a:r>
              <a:rPr lang="en-US" altLang="ko-KR" sz="1200" baseline="0" dirty="0" smtClean="0">
                <a:latin typeface="+mn-lt"/>
              </a:rPr>
              <a:t>JEUS/</a:t>
            </a:r>
            <a:r>
              <a:rPr lang="en-US" altLang="ko-KR" sz="1200" baseline="0" dirty="0" err="1" smtClean="0">
                <a:latin typeface="+mn-lt"/>
              </a:rPr>
              <a:t>WebtoB</a:t>
            </a:r>
            <a:r>
              <a:rPr lang="ko-KR" altLang="en-US" sz="1200" baseline="0" dirty="0" smtClean="0">
                <a:latin typeface="+mn-lt"/>
              </a:rPr>
              <a:t>는 </a:t>
            </a:r>
            <a:r>
              <a:rPr lang="en-US" altLang="ko-KR" sz="1200" baseline="0" dirty="0" smtClean="0">
                <a:latin typeface="+mn-lt"/>
              </a:rPr>
              <a:t>POD </a:t>
            </a:r>
            <a:r>
              <a:rPr lang="ko-KR" altLang="en-US" sz="1200" baseline="0" dirty="0" smtClean="0">
                <a:latin typeface="+mn-lt"/>
              </a:rPr>
              <a:t>단위로 올라가 있습니다</a:t>
            </a:r>
            <a:r>
              <a:rPr lang="en-US" altLang="ko-KR" sz="1200" baseline="0" dirty="0" smtClean="0">
                <a:latin typeface="+mn-lt"/>
              </a:rPr>
              <a:t>. </a:t>
            </a:r>
          </a:p>
          <a:p>
            <a:r>
              <a:rPr lang="ko-KR" altLang="en-US" sz="1200" baseline="0" dirty="0" err="1" smtClean="0">
                <a:latin typeface="+mn-lt"/>
              </a:rPr>
              <a:t>이떄</a:t>
            </a:r>
            <a:r>
              <a:rPr lang="ko-KR" altLang="en-US" sz="1200" baseline="0" dirty="0" smtClean="0">
                <a:latin typeface="+mn-lt"/>
              </a:rPr>
              <a:t> 통신을 위해 사용되는 </a:t>
            </a:r>
            <a:r>
              <a:rPr lang="en-US" altLang="ko-KR" sz="1200" baseline="0" dirty="0" err="1" smtClean="0">
                <a:latin typeface="+mn-lt"/>
              </a:rPr>
              <a:t>WebtoB</a:t>
            </a:r>
            <a:r>
              <a:rPr lang="ko-KR" altLang="en-US" sz="1200" baseline="0" dirty="0" smtClean="0">
                <a:latin typeface="+mn-lt"/>
              </a:rPr>
              <a:t>의 기능은 </a:t>
            </a:r>
            <a:r>
              <a:rPr lang="en-US" altLang="ko-KR" sz="1200" baseline="0" dirty="0" err="1" smtClean="0">
                <a:latin typeface="+mn-lt"/>
              </a:rPr>
              <a:t>vhost</a:t>
            </a:r>
            <a:r>
              <a:rPr lang="ko-KR" altLang="en-US" sz="1200" baseline="0" dirty="0" smtClean="0">
                <a:latin typeface="+mn-lt"/>
              </a:rPr>
              <a:t>기능</a:t>
            </a:r>
            <a:r>
              <a:rPr lang="en-US" altLang="ko-KR" sz="1200" baseline="0" dirty="0" smtClean="0">
                <a:latin typeface="+mn-lt"/>
              </a:rPr>
              <a:t>, reverse proxy </a:t>
            </a:r>
            <a:r>
              <a:rPr lang="ko-KR" altLang="en-US" sz="1200" baseline="0" dirty="0" smtClean="0">
                <a:latin typeface="+mn-lt"/>
              </a:rPr>
              <a:t>기능이 있고 </a:t>
            </a:r>
            <a:r>
              <a:rPr lang="en-US" altLang="ko-KR" sz="1200" baseline="0" dirty="0" smtClean="0">
                <a:latin typeface="+mn-lt"/>
              </a:rPr>
              <a:t>JEUS</a:t>
            </a:r>
            <a:r>
              <a:rPr lang="ko-KR" altLang="en-US" sz="1200" baseline="0" dirty="0" smtClean="0">
                <a:latin typeface="+mn-lt"/>
              </a:rPr>
              <a:t>에서는 </a:t>
            </a:r>
            <a:r>
              <a:rPr lang="en-US" altLang="ko-KR" sz="1200" baseline="0" dirty="0" smtClean="0">
                <a:latin typeface="+mn-lt"/>
              </a:rPr>
              <a:t>http listener </a:t>
            </a:r>
            <a:r>
              <a:rPr lang="ko-KR" altLang="en-US" sz="1200" baseline="0" dirty="0" smtClean="0">
                <a:latin typeface="+mn-lt"/>
              </a:rPr>
              <a:t>기능이 있습니다</a:t>
            </a:r>
            <a:r>
              <a:rPr lang="en-US" altLang="ko-KR" sz="1200" baseline="0" dirty="0" smtClean="0">
                <a:latin typeface="+mn-lt"/>
              </a:rPr>
              <a:t>. </a:t>
            </a:r>
          </a:p>
          <a:p>
            <a:endParaRPr lang="en-US" altLang="ko-KR" sz="1200" baseline="0" dirty="0" smtClean="0">
              <a:latin typeface="+mn-lt"/>
            </a:endParaRPr>
          </a:p>
          <a:p>
            <a:r>
              <a:rPr lang="ko-KR" altLang="en-US" sz="1200" baseline="0" dirty="0" smtClean="0">
                <a:latin typeface="+mn-lt"/>
              </a:rPr>
              <a:t>혹시 여기까지 질문 사항이 있으실까요</a:t>
            </a:r>
            <a:r>
              <a:rPr lang="en-US" altLang="ko-KR" sz="1200" baseline="0" dirty="0" smtClean="0">
                <a:latin typeface="+mn-lt"/>
              </a:rPr>
              <a:t>?? (</a:t>
            </a:r>
            <a:r>
              <a:rPr lang="ko-KR" altLang="en-US" sz="1200" baseline="0" dirty="0" smtClean="0">
                <a:latin typeface="+mn-lt"/>
              </a:rPr>
              <a:t>기다렸다가</a:t>
            </a:r>
            <a:r>
              <a:rPr lang="en-US" altLang="ko-KR" sz="1200" baseline="0" dirty="0" smtClean="0">
                <a:latin typeface="+mn-lt"/>
              </a:rPr>
              <a:t>) </a:t>
            </a:r>
            <a:r>
              <a:rPr lang="ko-KR" altLang="en-US" sz="1200" baseline="0" dirty="0" smtClean="0">
                <a:latin typeface="+mn-lt"/>
              </a:rPr>
              <a:t>없으면 이제 본격적으로 </a:t>
            </a:r>
            <a:r>
              <a:rPr lang="en-US" altLang="ko-KR" sz="1200" baseline="0" dirty="0" smtClean="0">
                <a:latin typeface="+mn-lt"/>
              </a:rPr>
              <a:t>JEUS</a:t>
            </a:r>
            <a:r>
              <a:rPr lang="ko-KR" altLang="en-US" sz="1200" baseline="0" dirty="0" smtClean="0">
                <a:latin typeface="+mn-lt"/>
              </a:rPr>
              <a:t>에 대한 교육을 시작하도록 하겠습니다</a:t>
            </a:r>
            <a:r>
              <a:rPr lang="en-US" altLang="ko-KR" sz="1200" baseline="0" dirty="0" smtClean="0">
                <a:latin typeface="+mn-lt"/>
              </a:rPr>
              <a:t>.</a:t>
            </a:r>
            <a:endParaRPr lang="en-US" altLang="ko-KR" sz="1200" baseline="0" dirty="0" smtClean="0">
              <a:latin typeface="+mn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972322-078D-4629-905B-09C5E518890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861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14E8-73D6-466D-81CE-A9C0914CA034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92B6-5AA6-47F9-93C7-EE2C3F478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86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14E8-73D6-466D-81CE-A9C0914CA034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92B6-5AA6-47F9-93C7-EE2C3F478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2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14E8-73D6-466D-81CE-A9C0914CA034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92B6-5AA6-47F9-93C7-EE2C3F478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19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61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페이지번호 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8"/>
          <p:cNvSpPr/>
          <p:nvPr/>
        </p:nvSpPr>
        <p:spPr>
          <a:xfrm>
            <a:off x="249767" y="711202"/>
            <a:ext cx="11694584" cy="36513"/>
          </a:xfrm>
          <a:prstGeom prst="rect">
            <a:avLst/>
          </a:prstGeom>
          <a:solidFill>
            <a:srgbClr val="C0C0C0"/>
          </a:solidFill>
          <a:ln w="9525">
            <a:noFill/>
          </a:ln>
          <a:effectLst/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Rectangle 107"/>
          <p:cNvSpPr>
            <a:spLocks noChangeArrowheads="1"/>
          </p:cNvSpPr>
          <p:nvPr userDrawn="1"/>
        </p:nvSpPr>
        <p:spPr bwMode="auto">
          <a:xfrm>
            <a:off x="5938838" y="6516688"/>
            <a:ext cx="31432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rIns="0" anchor="ctr"/>
          <a:lstStyle/>
          <a:p>
            <a:pPr>
              <a:defRPr/>
            </a:pPr>
            <a:fld id="{1E852549-0D62-44EA-B1D9-01E23C75F40D}" type="slidenum">
              <a:rPr lang="en-US" altLang="ko-KR" sz="1200" b="1">
                <a:solidFill>
                  <a:srgbClr val="18476D"/>
                </a:solidFill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endParaRPr lang="en-US" altLang="ko-KR" sz="800" dirty="0">
              <a:solidFill>
                <a:srgbClr val="292929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6367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14E8-73D6-466D-81CE-A9C0914CA034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92B6-5AA6-47F9-93C7-EE2C3F478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63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14E8-73D6-466D-81CE-A9C0914CA034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92B6-5AA6-47F9-93C7-EE2C3F478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791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14E8-73D6-466D-81CE-A9C0914CA034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92B6-5AA6-47F9-93C7-EE2C3F478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14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14E8-73D6-466D-81CE-A9C0914CA034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92B6-5AA6-47F9-93C7-EE2C3F478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11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14E8-73D6-466D-81CE-A9C0914CA034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92B6-5AA6-47F9-93C7-EE2C3F478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98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14E8-73D6-466D-81CE-A9C0914CA034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92B6-5AA6-47F9-93C7-EE2C3F478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96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14E8-73D6-466D-81CE-A9C0914CA034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92B6-5AA6-47F9-93C7-EE2C3F478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09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214E8-73D6-466D-81CE-A9C0914CA034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492B6-5AA6-47F9-93C7-EE2C3F478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214E8-73D6-466D-81CE-A9C0914CA034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92B6-5AA6-47F9-93C7-EE2C3F478C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67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12192715" cy="6857866"/>
            <a:chOff x="-715" y="134"/>
            <a:chExt cx="12192715" cy="6857866"/>
          </a:xfrm>
        </p:grpSpPr>
        <p:pic>
          <p:nvPicPr>
            <p:cNvPr id="11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15" y="134"/>
              <a:ext cx="12192715" cy="6857866"/>
            </a:xfrm>
            <a:prstGeom prst="rect">
              <a:avLst/>
            </a:prstGeom>
          </p:spPr>
        </p:pic>
        <p:sp>
          <p:nvSpPr>
            <p:cNvPr id="23" name="직사각형 22"/>
            <p:cNvSpPr/>
            <p:nvPr/>
          </p:nvSpPr>
          <p:spPr>
            <a:xfrm>
              <a:off x="198498" y="253425"/>
              <a:ext cx="3740301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>
                <a:defRPr/>
              </a:pPr>
              <a:r>
                <a:rPr lang="ko-KR" altLang="en-US" sz="1200" dirty="0">
                  <a:solidFill>
                    <a:srgbClr val="000000"/>
                  </a:solidFill>
                  <a:latin typeface="Arial Black" panose="02030600000101010101" pitchFamily="18" charset="-127"/>
                  <a:ea typeface="맑은 고딕" panose="02030600000101010101" pitchFamily="18" charset="-127"/>
                </a:rPr>
                <a:t>Better Technology, Better Tomorrow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  <p:pic>
          <p:nvPicPr>
            <p:cNvPr id="12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584" y="5904268"/>
              <a:ext cx="936104" cy="322265"/>
            </a:xfrm>
            <a:prstGeom prst="rect">
              <a:avLst/>
            </a:prstGeom>
          </p:spPr>
        </p:pic>
      </p:grpSp>
      <p:sp>
        <p:nvSpPr>
          <p:cNvPr id="26" name="Rectangle 91"/>
          <p:cNvSpPr/>
          <p:nvPr/>
        </p:nvSpPr>
        <p:spPr>
          <a:xfrm>
            <a:off x="828299" y="2597004"/>
            <a:ext cx="9389563" cy="14020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/>
          <a:lstStyle/>
          <a:p>
            <a:r>
              <a:rPr lang="en-US" altLang="ko-KR" sz="9600" dirty="0" smtClean="0">
                <a:solidFill>
                  <a:schemeClr val="tx1"/>
                </a:solidFill>
              </a:rPr>
              <a:t>WEB / WAS</a:t>
            </a:r>
            <a:endParaRPr lang="ko-KR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60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WEB Server</a:t>
            </a:r>
            <a:endParaRPr lang="en-US" altLang="ko-KR" sz="36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295275" y="844114"/>
            <a:ext cx="11502859" cy="41402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just" defTabSz="914400" rtl="0" eaLnBrk="1" latinLnBrk="0" hangingPunct="1">
              <a:lnSpc>
                <a:spcPct val="90000"/>
              </a:lnSpc>
              <a:spcBef>
                <a:spcPct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1pPr>
            <a:lvl2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2pPr>
            <a:lvl3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2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3pPr>
            <a:lvl4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1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4pPr>
            <a:lvl5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5pPr>
            <a:lvl6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+mn-lt"/>
                <a:ea typeface="+mn-ea"/>
                <a:cs typeface="+mn-ea"/>
              </a:defRPr>
            </a:lvl6pPr>
            <a:lvl7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+mn-lt"/>
                <a:ea typeface="+mn-ea"/>
                <a:cs typeface="+mn-ea"/>
              </a:defRPr>
            </a:lvl7pPr>
            <a:lvl8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+mn-lt"/>
                <a:ea typeface="+mn-ea"/>
                <a:cs typeface="+mn-ea"/>
              </a:defRPr>
            </a:lvl8pPr>
            <a:lvl9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+mn-lt"/>
                <a:ea typeface="+mn-ea"/>
                <a:cs typeface="+mn-ea"/>
              </a:defRPr>
            </a:lvl9pPr>
          </a:lstStyle>
          <a:p>
            <a:pPr>
              <a:lnSpc>
                <a:spcPct val="150000"/>
              </a:lnSpc>
              <a:buNone/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제목 2"/>
          <p:cNvSpPr txBox="1">
            <a:spLocks/>
          </p:cNvSpPr>
          <p:nvPr/>
        </p:nvSpPr>
        <p:spPr>
          <a:xfrm>
            <a:off x="248575" y="800460"/>
            <a:ext cx="11665258" cy="560921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WEB</a:t>
            </a:r>
          </a:p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인터넷을 이용하여 정보를 공유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검색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확인할 수 있게 하는 서비스</a:t>
            </a:r>
            <a:endParaRPr lang="en-US" altLang="ko-KR" sz="2400" b="1" dirty="0" smtClean="0">
              <a:solidFill>
                <a:schemeClr val="tx1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2400" b="1" dirty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-&gt;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프로토콜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(HTTP)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+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주소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(URL)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=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내용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(HTML)</a:t>
            </a:r>
          </a:p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endParaRPr lang="en-US" altLang="ko-KR" sz="3600" b="1" dirty="0">
              <a:solidFill>
                <a:schemeClr val="tx1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Server</a:t>
            </a:r>
          </a:p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클라이언트에게 원하는 정보</a:t>
            </a:r>
            <a:r>
              <a:rPr lang="en-US" altLang="ko-KR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, 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서비스를 제공하는 컴퓨터 시스템</a:t>
            </a:r>
            <a:endParaRPr lang="en-US" altLang="ko-KR" sz="2400" b="1" dirty="0" smtClean="0">
              <a:solidFill>
                <a:schemeClr val="tx1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endParaRPr lang="en-US" altLang="ko-KR" sz="3200" b="1" dirty="0">
              <a:solidFill>
                <a:schemeClr val="tx1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2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WEB Server</a:t>
            </a:r>
          </a:p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인터넷을 이용하여 클라이언트에게 원하는 </a:t>
            </a:r>
            <a:r>
              <a:rPr lang="ko-KR" altLang="en-US" sz="2400" b="1" dirty="0" err="1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웹서비스를</a:t>
            </a:r>
            <a:r>
              <a:rPr lang="ko-KR" altLang="en-US" sz="2400" b="1" dirty="0" smtClean="0">
                <a:solidFill>
                  <a:schemeClr val="tx1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 제공하는 컴퓨터 시스템</a:t>
            </a:r>
            <a:endParaRPr lang="en-US" altLang="ko-KR" sz="2400" b="1" dirty="0" smtClean="0">
              <a:solidFill>
                <a:schemeClr val="tx1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endParaRPr lang="en-US" altLang="ko-KR" sz="3600" b="1" dirty="0">
              <a:solidFill>
                <a:schemeClr val="tx1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733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WEB Server</a:t>
            </a:r>
            <a:endParaRPr lang="en-US" altLang="ko-KR" sz="36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295275" y="844114"/>
            <a:ext cx="11502859" cy="41402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just" defTabSz="914400" rtl="0" eaLnBrk="1" latinLnBrk="0" hangingPunct="1">
              <a:lnSpc>
                <a:spcPct val="90000"/>
              </a:lnSpc>
              <a:spcBef>
                <a:spcPct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1pPr>
            <a:lvl2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2pPr>
            <a:lvl3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2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3pPr>
            <a:lvl4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1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4pPr>
            <a:lvl5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5pPr>
            <a:lvl6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+mn-lt"/>
                <a:ea typeface="+mn-ea"/>
                <a:cs typeface="+mn-ea"/>
              </a:defRPr>
            </a:lvl6pPr>
            <a:lvl7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+mn-lt"/>
                <a:ea typeface="+mn-ea"/>
                <a:cs typeface="+mn-ea"/>
              </a:defRPr>
            </a:lvl7pPr>
            <a:lvl8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+mn-lt"/>
                <a:ea typeface="+mn-ea"/>
                <a:cs typeface="+mn-ea"/>
              </a:defRPr>
            </a:lvl8pPr>
            <a:lvl9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+mn-lt"/>
                <a:ea typeface="+mn-ea"/>
                <a:cs typeface="+mn-ea"/>
              </a:defRPr>
            </a:lvl9pPr>
          </a:lstStyle>
          <a:p>
            <a:pPr>
              <a:lnSpc>
                <a:spcPct val="150000"/>
              </a:lnSpc>
              <a:buNone/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322773" y="2183907"/>
            <a:ext cx="3249227" cy="2574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 smtClean="0">
                <a:solidFill>
                  <a:schemeClr val="tx1"/>
                </a:solidFill>
              </a:rPr>
              <a:t>클라이언트</a:t>
            </a:r>
            <a:endParaRPr lang="ko-KR" altLang="en-US" sz="48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547499" y="2183907"/>
            <a:ext cx="3249227" cy="2574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</a:rPr>
              <a:t>WEB Server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 flipV="1">
            <a:off x="4572000" y="2814221"/>
            <a:ext cx="2894120" cy="17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4592344" y="3960921"/>
            <a:ext cx="2955155" cy="73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24760" y="2467991"/>
            <a:ext cx="2388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smtClean="0"/>
              <a:t>HTTP+URL </a:t>
            </a:r>
            <a:r>
              <a:rPr lang="ko-KR" altLang="en-US" sz="2000" b="1" dirty="0" smtClean="0"/>
              <a:t>요청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035117" y="3632442"/>
            <a:ext cx="2377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HTML,CSS </a:t>
            </a:r>
            <a:r>
              <a:rPr lang="ko-KR" altLang="en-US" sz="2000" b="1" dirty="0" smtClean="0"/>
              <a:t>등 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정적 데이터 응답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580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WAS</a:t>
            </a:r>
            <a:endParaRPr lang="en-US" altLang="ko-KR" sz="36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295275" y="844114"/>
            <a:ext cx="11502859" cy="41402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just" defTabSz="914400" rtl="0" eaLnBrk="1" latinLnBrk="0" hangingPunct="1">
              <a:lnSpc>
                <a:spcPct val="90000"/>
              </a:lnSpc>
              <a:spcBef>
                <a:spcPct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1pPr>
            <a:lvl2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2pPr>
            <a:lvl3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2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3pPr>
            <a:lvl4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1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4pPr>
            <a:lvl5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5pPr>
            <a:lvl6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+mn-lt"/>
                <a:ea typeface="+mn-ea"/>
                <a:cs typeface="+mn-ea"/>
              </a:defRPr>
            </a:lvl6pPr>
            <a:lvl7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+mn-lt"/>
                <a:ea typeface="+mn-ea"/>
                <a:cs typeface="+mn-ea"/>
              </a:defRPr>
            </a:lvl7pPr>
            <a:lvl8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+mn-lt"/>
                <a:ea typeface="+mn-ea"/>
                <a:cs typeface="+mn-ea"/>
              </a:defRPr>
            </a:lvl8pPr>
            <a:lvl9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+mn-lt"/>
                <a:ea typeface="+mn-ea"/>
                <a:cs typeface="+mn-ea"/>
              </a:defRPr>
            </a:lvl9pPr>
          </a:lstStyle>
          <a:p>
            <a:pPr>
              <a:lnSpc>
                <a:spcPct val="150000"/>
              </a:lnSpc>
              <a:buNone/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275" y="1374283"/>
            <a:ext cx="1106128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WEB </a:t>
            </a:r>
            <a:r>
              <a:rPr lang="en-US" altLang="ko-KR" sz="4000" b="1" dirty="0" err="1" smtClean="0"/>
              <a:t>APPlication</a:t>
            </a:r>
            <a:r>
              <a:rPr lang="en-US" altLang="ko-KR" sz="4000" b="1" dirty="0" smtClean="0"/>
              <a:t> </a:t>
            </a:r>
            <a:r>
              <a:rPr lang="en-US" altLang="ko-KR" sz="3600" b="1" dirty="0" smtClean="0"/>
              <a:t/>
            </a:r>
            <a:br>
              <a:rPr lang="en-US" altLang="ko-KR" sz="3600" b="1" dirty="0" smtClean="0"/>
            </a:br>
            <a:r>
              <a:rPr lang="ko-KR" altLang="en-US" sz="3200" b="1" dirty="0" smtClean="0"/>
              <a:t>웹에서 실행되는 응용프로그램</a:t>
            </a:r>
            <a:endParaRPr lang="en-US" altLang="ko-KR" sz="3600" b="1" dirty="0" smtClean="0"/>
          </a:p>
          <a:p>
            <a:endParaRPr lang="en-US" altLang="ko-KR" sz="3600" b="1" dirty="0"/>
          </a:p>
          <a:p>
            <a:r>
              <a:rPr lang="en-US" altLang="ko-KR" sz="4000" b="1" dirty="0" smtClean="0"/>
              <a:t>WEB Application Server</a:t>
            </a:r>
          </a:p>
          <a:p>
            <a:r>
              <a:rPr lang="ko-KR" altLang="en-US" sz="3200" b="1" dirty="0" smtClean="0"/>
              <a:t>웹 어플리케이션을 실행시켜 필요한 기능을 </a:t>
            </a:r>
            <a:endParaRPr lang="en-US" altLang="ko-KR" sz="3200" b="1" dirty="0" smtClean="0"/>
          </a:p>
          <a:p>
            <a:r>
              <a:rPr lang="ko-KR" altLang="en-US" sz="3200" b="1" dirty="0" smtClean="0"/>
              <a:t>수행하고 그 결과를 웹 서버에 전달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06682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WAS</a:t>
            </a:r>
            <a:endParaRPr lang="en-US" altLang="ko-KR" sz="36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47" name="부제목 2"/>
          <p:cNvSpPr txBox="1">
            <a:spLocks/>
          </p:cNvSpPr>
          <p:nvPr/>
        </p:nvSpPr>
        <p:spPr>
          <a:xfrm>
            <a:off x="295275" y="844114"/>
            <a:ext cx="11502859" cy="414024"/>
          </a:xfrm>
          <a:prstGeom prst="rect">
            <a:avLst/>
          </a:prstGeom>
        </p:spPr>
        <p:txBody>
          <a:bodyPr wrap="square">
            <a:spAutoFit/>
          </a:bodyPr>
          <a:lstStyle>
            <a:lvl1pPr algn="just" defTabSz="914400" rtl="0" eaLnBrk="1" latinLnBrk="0" hangingPunct="1">
              <a:lnSpc>
                <a:spcPct val="90000"/>
              </a:lnSpc>
              <a:spcBef>
                <a:spcPct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1pPr>
            <a:lvl2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2pPr>
            <a:lvl3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2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3pPr>
            <a:lvl4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1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4pPr>
            <a:lvl5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Arial"/>
                <a:ea typeface="+mn-ea"/>
                <a:cs typeface="+mn-ea"/>
              </a:defRPr>
            </a:lvl5pPr>
            <a:lvl6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+mn-lt"/>
                <a:ea typeface="+mn-ea"/>
                <a:cs typeface="+mn-ea"/>
              </a:defRPr>
            </a:lvl6pPr>
            <a:lvl7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+mn-lt"/>
                <a:ea typeface="+mn-ea"/>
                <a:cs typeface="+mn-ea"/>
              </a:defRPr>
            </a:lvl7pPr>
            <a:lvl8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+mn-lt"/>
                <a:ea typeface="+mn-ea"/>
                <a:cs typeface="+mn-ea"/>
              </a:defRPr>
            </a:lvl8pPr>
            <a:lvl9pPr algn="just" defTabSz="914400" rtl="0" eaLnBrk="1" latinLnBrk="0" hangingPunct="1">
              <a:lnSpc>
                <a:spcPct val="90000"/>
              </a:lnSpc>
              <a:spcBef>
                <a:spcPct val="500"/>
              </a:spcBef>
              <a:buFont typeface="Arial" panose="020B0604020202020204" pitchFamily="34" charset="0"/>
              <a:buChar char="-"/>
              <a:defRPr sz="1000" kern="1200">
                <a:solidFill>
                  <a:srgbClr val="111111"/>
                </a:solidFill>
                <a:latin typeface="+mn-lt"/>
                <a:ea typeface="+mn-ea"/>
                <a:cs typeface="+mn-ea"/>
              </a:defRPr>
            </a:lvl9pPr>
          </a:lstStyle>
          <a:p>
            <a:pPr>
              <a:lnSpc>
                <a:spcPct val="150000"/>
              </a:lnSpc>
              <a:buNone/>
            </a:pP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5275" y="1374283"/>
            <a:ext cx="1247424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 smtClean="0"/>
              <a:t>WEB Application Server</a:t>
            </a:r>
          </a:p>
          <a:p>
            <a:r>
              <a:rPr lang="en-US" altLang="ko-KR" sz="2800" b="1" dirty="0" smtClean="0"/>
              <a:t>-</a:t>
            </a:r>
            <a:r>
              <a:rPr lang="en-US" altLang="ko-KR" sz="2800" b="1" dirty="0" err="1" smtClean="0"/>
              <a:t>php,jsp</a:t>
            </a:r>
            <a:r>
              <a:rPr lang="ko-KR" altLang="en-US" sz="2800" b="1" dirty="0" smtClean="0"/>
              <a:t>와 같은 언어들을 사용해 동적인 페이지를 생성할 수 있는 서버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프로그램 실행 환경과 데이터베이스 접속 기능 제공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비즈니스 </a:t>
            </a:r>
            <a:r>
              <a:rPr lang="ko-KR" altLang="en-US" sz="2800" b="1" dirty="0" err="1" smtClean="0"/>
              <a:t>로직</a:t>
            </a:r>
            <a:r>
              <a:rPr lang="ko-KR" altLang="en-US" sz="2800" b="1" dirty="0" smtClean="0"/>
              <a:t> 수행 가능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-</a:t>
            </a:r>
            <a:r>
              <a:rPr lang="ko-KR" altLang="en-US" sz="2800" b="1" dirty="0" err="1" smtClean="0"/>
              <a:t>웹서버</a:t>
            </a:r>
            <a:r>
              <a:rPr lang="en-US" altLang="ko-KR" sz="2800" b="1" dirty="0" smtClean="0"/>
              <a:t>+</a:t>
            </a:r>
            <a:r>
              <a:rPr lang="ko-KR" altLang="en-US" sz="2800" b="1" dirty="0" err="1" smtClean="0"/>
              <a:t>웹컨테이너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컨테이너 </a:t>
            </a:r>
            <a:r>
              <a:rPr lang="en-US" altLang="ko-KR" sz="2800" b="1" dirty="0" smtClean="0"/>
              <a:t>: </a:t>
            </a:r>
            <a:r>
              <a:rPr lang="en-US" altLang="ko-KR" sz="2800" b="1" dirty="0" err="1" smtClean="0"/>
              <a:t>jsp</a:t>
            </a:r>
            <a:r>
              <a:rPr lang="en-US" altLang="ko-KR" sz="2800" b="1" dirty="0"/>
              <a:t> </a:t>
            </a:r>
            <a:r>
              <a:rPr lang="en-US" altLang="ko-KR" sz="2800" b="1" dirty="0" err="1" smtClean="0"/>
              <a:t>servelt</a:t>
            </a:r>
            <a:r>
              <a:rPr lang="ko-KR" altLang="en-US" sz="2800" b="1" dirty="0" smtClean="0"/>
              <a:t>을 실행시킬 수 있는 소프트웨어</a:t>
            </a:r>
            <a:r>
              <a:rPr lang="en-US" altLang="ko-KR" sz="2800" b="1" dirty="0" smtClean="0"/>
              <a:t>, </a:t>
            </a:r>
            <a:r>
              <a:rPr lang="ko-KR" altLang="en-US" sz="2800" b="1" dirty="0" smtClean="0"/>
              <a:t>인스턴스</a:t>
            </a:r>
            <a:endParaRPr lang="en-US" altLang="ko-KR" sz="2800" b="1" dirty="0" smtClean="0"/>
          </a:p>
          <a:p>
            <a:r>
              <a:rPr lang="en-US" altLang="ko-KR" sz="2800" b="1" dirty="0" smtClean="0"/>
              <a:t>-</a:t>
            </a:r>
            <a:r>
              <a:rPr lang="ko-KR" altLang="en-US" sz="2800" b="1" dirty="0" smtClean="0"/>
              <a:t>웹 어플리케이션 컨테이너 </a:t>
            </a:r>
            <a:r>
              <a:rPr lang="en-US" altLang="ko-KR" sz="2800" b="1" dirty="0" smtClean="0"/>
              <a:t>: </a:t>
            </a:r>
            <a:r>
              <a:rPr lang="ko-KR" altLang="en-US" sz="2800" b="1" dirty="0" smtClean="0"/>
              <a:t>웹 어플리케이션이 배포되는 공간</a:t>
            </a:r>
            <a:endParaRPr lang="en-US" altLang="ko-KR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41588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WAS</a:t>
            </a:r>
            <a:endParaRPr lang="en-US" altLang="ko-KR" sz="36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504628" y="2183907"/>
            <a:ext cx="1516680" cy="2574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Client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26780" y="2183907"/>
            <a:ext cx="2422366" cy="2574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</a:rPr>
              <a:t>WEB Server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4" name="직선 화살표 연결선 3"/>
          <p:cNvCxnSpPr>
            <a:endCxn id="11" idx="3"/>
          </p:cNvCxnSpPr>
          <p:nvPr/>
        </p:nvCxnSpPr>
        <p:spPr>
          <a:xfrm flipV="1">
            <a:off x="2037344" y="2814221"/>
            <a:ext cx="2149645" cy="17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2057689" y="3968318"/>
            <a:ext cx="2129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490104" y="2460278"/>
            <a:ext cx="1696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동적 페이지 요청</a:t>
            </a:r>
            <a:endParaRPr lang="ko-KR" alt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500461" y="3632442"/>
            <a:ext cx="237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Client</a:t>
            </a:r>
            <a:r>
              <a:rPr lang="ko-KR" altLang="en-US" sz="2000" b="1" dirty="0" smtClean="0"/>
              <a:t>로 전송</a:t>
            </a:r>
            <a:endParaRPr lang="ko-KR" altLang="en-US" sz="2000" b="1" dirty="0"/>
          </a:p>
        </p:txBody>
      </p:sp>
      <p:sp>
        <p:nvSpPr>
          <p:cNvPr id="13" name="직사각형 12"/>
          <p:cNvSpPr/>
          <p:nvPr/>
        </p:nvSpPr>
        <p:spPr>
          <a:xfrm>
            <a:off x="8814826" y="2183907"/>
            <a:ext cx="2334437" cy="2574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dirty="0" smtClean="0">
                <a:solidFill>
                  <a:schemeClr val="tx1"/>
                </a:solidFill>
              </a:rPr>
              <a:t>WAS</a:t>
            </a:r>
            <a:endParaRPr lang="ko-KR" altLang="en-US" sz="4400" b="1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V="1">
            <a:off x="6620552" y="2814221"/>
            <a:ext cx="2149645" cy="17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>
            <a:off x="6640897" y="3968318"/>
            <a:ext cx="21293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08560" y="4758431"/>
            <a:ext cx="168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smtClean="0"/>
              <a:t>동적 컨텐츠 생성 및 전송</a:t>
            </a:r>
            <a:endParaRPr lang="ko-KR" altLang="en-US" sz="2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003459" y="2464107"/>
            <a:ext cx="16865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Container</a:t>
            </a:r>
            <a:r>
              <a:rPr lang="ko-KR" altLang="en-US" sz="2000" b="1" dirty="0" smtClean="0"/>
              <a:t>로 요청 전달</a:t>
            </a:r>
            <a:endParaRPr lang="ko-KR" alt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083669" y="3632442"/>
            <a:ext cx="2377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Client</a:t>
            </a:r>
            <a:r>
              <a:rPr lang="ko-KR" altLang="en-US" sz="2000" b="1" dirty="0" smtClean="0"/>
              <a:t>로 전송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382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WEB / WAS</a:t>
            </a:r>
            <a:endParaRPr lang="en-US" altLang="ko-KR" sz="36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15" name="Rectangle 91"/>
          <p:cNvSpPr/>
          <p:nvPr/>
        </p:nvSpPr>
        <p:spPr>
          <a:xfrm>
            <a:off x="395162" y="928625"/>
            <a:ext cx="9389563" cy="140201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Ins="0" rtlCol="0" anchor="t" anchorCtr="0"/>
          <a:lstStyle/>
          <a:p>
            <a:r>
              <a:rPr lang="en-US" altLang="ko-KR" sz="7200" b="1" dirty="0" smtClean="0">
                <a:solidFill>
                  <a:schemeClr val="tx1"/>
                </a:solidFill>
              </a:rPr>
              <a:t>WEB             WAS</a:t>
            </a:r>
            <a:endParaRPr lang="ko-KR" altLang="en-US" sz="7200" b="1" dirty="0">
              <a:solidFill>
                <a:schemeClr val="tx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162" y="1952128"/>
            <a:ext cx="2651990" cy="11583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75" y="3387146"/>
            <a:ext cx="1524132" cy="149364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62" y="5022820"/>
            <a:ext cx="2491956" cy="91447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6677" y="3354145"/>
            <a:ext cx="3463452" cy="152518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1204" y="2085454"/>
            <a:ext cx="2662340" cy="1513879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1585" y="4715735"/>
            <a:ext cx="1577477" cy="1074513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71769" y="3243595"/>
            <a:ext cx="2766461" cy="160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2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/>
          <p:cNvSpPr txBox="1">
            <a:spLocks/>
          </p:cNvSpPr>
          <p:nvPr/>
        </p:nvSpPr>
        <p:spPr>
          <a:xfrm>
            <a:off x="223408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NEIS </a:t>
            </a:r>
            <a:r>
              <a:rPr lang="ko-KR" altLang="en-US" sz="36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구성</a:t>
            </a:r>
            <a:endParaRPr lang="en-US" altLang="ko-KR" sz="3600" b="1" dirty="0" smtClean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08" y="792908"/>
            <a:ext cx="7442495" cy="559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36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/>
          <p:cNvSpPr txBox="1">
            <a:spLocks/>
          </p:cNvSpPr>
          <p:nvPr/>
        </p:nvSpPr>
        <p:spPr>
          <a:xfrm>
            <a:off x="248575" y="88777"/>
            <a:ext cx="11665258" cy="63919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10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+mj-ea"/>
                <a:cs typeface="+mj-ea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Arial"/>
                <a:ea typeface="맑은 고딕"/>
                <a:cs typeface="맑은 고딕"/>
              </a:defRPr>
            </a:lvl5pPr>
            <a:lvl6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6pPr>
            <a:lvl7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7pPr>
            <a:lvl8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8pPr>
            <a:lvl9pPr algn="l" defTabSz="914400" rtl="0" eaLnBrk="1" latinLnBrk="0" hangingPunct="1">
              <a:lnSpc>
                <a:spcPct val="90000"/>
              </a:lnSpc>
              <a:spcBef>
                <a:spcPct val="500"/>
              </a:spcBef>
              <a:buNone/>
              <a:defRPr sz="2800" kern="1200">
                <a:solidFill>
                  <a:srgbClr val="001122"/>
                </a:solidFill>
                <a:latin typeface="맑은 고딕"/>
                <a:ea typeface="맑은 고딕"/>
                <a:cs typeface="맑은 고딕"/>
              </a:defRPr>
            </a:lvl9pPr>
          </a:lstStyle>
          <a:p>
            <a:pPr lvl="0" latinLnBrk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rgbClr val="002060"/>
                </a:solidFill>
                <a:latin typeface="맑은 고딕" panose="02030600000101010101" pitchFamily="18" charset="-127"/>
                <a:ea typeface="맑은 고딕" panose="02030600000101010101" pitchFamily="18" charset="-127"/>
                <a:cs typeface="+mn-cs"/>
              </a:rPr>
              <a:t>WAS</a:t>
            </a:r>
            <a:endParaRPr lang="en-US" altLang="ko-KR" sz="3600" b="1" dirty="0">
              <a:solidFill>
                <a:srgbClr val="002060"/>
              </a:solidFill>
              <a:latin typeface="맑은 고딕" panose="02030600000101010101" pitchFamily="18" charset="-127"/>
              <a:ea typeface="맑은 고딕" panose="02030600000101010101" pitchFamily="18" charset="-127"/>
              <a:cs typeface="+mn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85178" y="2869034"/>
            <a:ext cx="1516680" cy="50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Client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250937" y="2869034"/>
            <a:ext cx="1516680" cy="50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ROUTER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643198" y="1057460"/>
            <a:ext cx="1516680" cy="50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 smtClean="0">
                <a:solidFill>
                  <a:schemeClr val="tx1"/>
                </a:solidFill>
              </a:rPr>
              <a:t>WebtoB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43198" y="1948078"/>
            <a:ext cx="1516680" cy="50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WebtoB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643198" y="2885812"/>
            <a:ext cx="1516680" cy="50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WebtoB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643198" y="3823546"/>
            <a:ext cx="1516680" cy="50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WebtoB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43198" y="4775209"/>
            <a:ext cx="1516680" cy="50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WebtoB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643198" y="5382923"/>
            <a:ext cx="1516680" cy="50521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……..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3"/>
            <a:endCxn id="15" idx="1"/>
          </p:cNvCxnSpPr>
          <p:nvPr/>
        </p:nvCxnSpPr>
        <p:spPr>
          <a:xfrm>
            <a:off x="1601858" y="3121641"/>
            <a:ext cx="64907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endCxn id="20" idx="1"/>
          </p:cNvCxnSpPr>
          <p:nvPr/>
        </p:nvCxnSpPr>
        <p:spPr>
          <a:xfrm flipV="1">
            <a:off x="3767617" y="1310067"/>
            <a:ext cx="875581" cy="180551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15" idx="3"/>
            <a:endCxn id="23" idx="1"/>
          </p:cNvCxnSpPr>
          <p:nvPr/>
        </p:nvCxnSpPr>
        <p:spPr>
          <a:xfrm flipV="1">
            <a:off x="3767617" y="2200685"/>
            <a:ext cx="875581" cy="92095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5" idx="3"/>
            <a:endCxn id="24" idx="1"/>
          </p:cNvCxnSpPr>
          <p:nvPr/>
        </p:nvCxnSpPr>
        <p:spPr>
          <a:xfrm>
            <a:off x="3767617" y="3121641"/>
            <a:ext cx="875581" cy="1677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5" idx="3"/>
            <a:endCxn id="25" idx="1"/>
          </p:cNvCxnSpPr>
          <p:nvPr/>
        </p:nvCxnSpPr>
        <p:spPr>
          <a:xfrm>
            <a:off x="3767617" y="3121641"/>
            <a:ext cx="875581" cy="9545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15" idx="3"/>
            <a:endCxn id="26" idx="1"/>
          </p:cNvCxnSpPr>
          <p:nvPr/>
        </p:nvCxnSpPr>
        <p:spPr>
          <a:xfrm>
            <a:off x="3767617" y="3121641"/>
            <a:ext cx="875581" cy="19061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6808957" y="2885812"/>
            <a:ext cx="1516680" cy="50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ROUTER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9201218" y="1057460"/>
            <a:ext cx="1516680" cy="50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JEUS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201218" y="1948078"/>
            <a:ext cx="1516680" cy="50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JEUS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9201218" y="2885812"/>
            <a:ext cx="1516680" cy="50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JEUS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201218" y="3823546"/>
            <a:ext cx="1516680" cy="50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JEUS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9201218" y="4775209"/>
            <a:ext cx="1516680" cy="505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JEUS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9201218" y="5382923"/>
            <a:ext cx="1516680" cy="505213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>
                <a:solidFill>
                  <a:schemeClr val="tx1"/>
                </a:solidFill>
              </a:rPr>
              <a:t>……..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47" name="직선 화살표 연결선 46"/>
          <p:cNvCxnSpPr>
            <a:endCxn id="41" idx="1"/>
          </p:cNvCxnSpPr>
          <p:nvPr/>
        </p:nvCxnSpPr>
        <p:spPr>
          <a:xfrm flipV="1">
            <a:off x="8325637" y="1310067"/>
            <a:ext cx="875581" cy="180551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endCxn id="42" idx="1"/>
          </p:cNvCxnSpPr>
          <p:nvPr/>
        </p:nvCxnSpPr>
        <p:spPr>
          <a:xfrm flipV="1">
            <a:off x="8325637" y="2200685"/>
            <a:ext cx="875581" cy="92095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endCxn id="43" idx="1"/>
          </p:cNvCxnSpPr>
          <p:nvPr/>
        </p:nvCxnSpPr>
        <p:spPr>
          <a:xfrm>
            <a:off x="8325637" y="3121641"/>
            <a:ext cx="875581" cy="1677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endCxn id="44" idx="1"/>
          </p:cNvCxnSpPr>
          <p:nvPr/>
        </p:nvCxnSpPr>
        <p:spPr>
          <a:xfrm>
            <a:off x="8325637" y="3121641"/>
            <a:ext cx="875581" cy="95451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endCxn id="45" idx="1"/>
          </p:cNvCxnSpPr>
          <p:nvPr/>
        </p:nvCxnSpPr>
        <p:spPr>
          <a:xfrm>
            <a:off x="8325637" y="3121641"/>
            <a:ext cx="875581" cy="190617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0" idx="3"/>
            <a:endCxn id="40" idx="1"/>
          </p:cNvCxnSpPr>
          <p:nvPr/>
        </p:nvCxnSpPr>
        <p:spPr>
          <a:xfrm>
            <a:off x="6159878" y="1310067"/>
            <a:ext cx="649079" cy="18283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4" idx="3"/>
            <a:endCxn id="40" idx="1"/>
          </p:cNvCxnSpPr>
          <p:nvPr/>
        </p:nvCxnSpPr>
        <p:spPr>
          <a:xfrm>
            <a:off x="6159878" y="3138419"/>
            <a:ext cx="649079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23" idx="3"/>
            <a:endCxn id="40" idx="1"/>
          </p:cNvCxnSpPr>
          <p:nvPr/>
        </p:nvCxnSpPr>
        <p:spPr>
          <a:xfrm>
            <a:off x="6159878" y="2200685"/>
            <a:ext cx="649079" cy="93773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>
            <a:stCxn id="25" idx="3"/>
            <a:endCxn id="40" idx="1"/>
          </p:cNvCxnSpPr>
          <p:nvPr/>
        </p:nvCxnSpPr>
        <p:spPr>
          <a:xfrm flipV="1">
            <a:off x="6159878" y="3138419"/>
            <a:ext cx="649079" cy="93773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40" idx="1"/>
            <a:endCxn id="26" idx="3"/>
          </p:cNvCxnSpPr>
          <p:nvPr/>
        </p:nvCxnSpPr>
        <p:spPr>
          <a:xfrm flipH="1">
            <a:off x="6159878" y="3138419"/>
            <a:ext cx="649079" cy="188939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89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0" nextAc="none">
              <p:cTn id="2" nodeType="mainSeq"/>
              <p:prevCondLst>
                <p:cond evt="onBegin" delay="0">
                  <p:tgtEl>
                    <p:sldTgt/>
                  </p:tgtEl>
                </p:cond>
              </p:prevCondLst>
              <p:nextCondLst>
                <p:cond evt="onBegin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486</Words>
  <Application>Microsoft Office PowerPoint</Application>
  <PresentationFormat>와이드스크린</PresentationFormat>
  <Paragraphs>90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강남규</dc:creator>
  <cp:lastModifiedBy>강남규</cp:lastModifiedBy>
  <cp:revision>22</cp:revision>
  <dcterms:created xsi:type="dcterms:W3CDTF">2023-07-19T01:41:24Z</dcterms:created>
  <dcterms:modified xsi:type="dcterms:W3CDTF">2025-07-16T03:23:20Z</dcterms:modified>
</cp:coreProperties>
</file>