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Nunito" charset="1" panose="00000500000000000000"/>
      <p:regular r:id="rId6"/>
    </p:embeddedFont>
    <p:embeddedFont>
      <p:font typeface="Nunito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Nunito Bold" charset="1" panose="00000000000000000000"/>
      <p:regular r:id="rId12"/>
    </p:embeddedFont>
    <p:embeddedFont>
      <p:font typeface="Nunito Bold Bold" charset="1" panose="00000000000000000000"/>
      <p:regular r:id="rId13"/>
    </p:embeddedFont>
    <p:embeddedFont>
      <p:font typeface="Nunito Bold Italics" charset="1" panose="00000000000000000000"/>
      <p:regular r:id="rId14"/>
    </p:embeddedFont>
    <p:embeddedFont>
      <p:font typeface="Nunito Bold Bold Italics" charset="1" panose="00000000000000000000"/>
      <p:regular r:id="rId15"/>
    </p:embeddedFont>
    <p:embeddedFont>
      <p:font typeface="Noto Serif Display Black" charset="1" panose="02020A02080505020204"/>
      <p:regular r:id="rId16"/>
    </p:embeddedFont>
    <p:embeddedFont>
      <p:font typeface="Noto Serif Display Black Italics" charset="1" panose="02020A02080505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38805">
            <a:off x="12918970" y="8167940"/>
            <a:ext cx="4393392" cy="2180720"/>
          </a:xfrm>
          <a:custGeom>
            <a:avLst/>
            <a:gdLst/>
            <a:ahLst/>
            <a:cxnLst/>
            <a:rect r="r" b="b" t="t" l="l"/>
            <a:pathLst>
              <a:path h="2180720" w="4393392">
                <a:moveTo>
                  <a:pt x="0" y="0"/>
                </a:moveTo>
                <a:lnTo>
                  <a:pt x="4393392" y="0"/>
                </a:lnTo>
                <a:lnTo>
                  <a:pt x="4393392" y="2180720"/>
                </a:lnTo>
                <a:lnTo>
                  <a:pt x="0" y="2180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677179">
            <a:off x="14593765" y="-444088"/>
            <a:ext cx="3856035" cy="5264212"/>
          </a:xfrm>
          <a:custGeom>
            <a:avLst/>
            <a:gdLst/>
            <a:ahLst/>
            <a:cxnLst/>
            <a:rect r="r" b="b" t="t" l="l"/>
            <a:pathLst>
              <a:path h="5264212" w="3856035">
                <a:moveTo>
                  <a:pt x="0" y="0"/>
                </a:moveTo>
                <a:lnTo>
                  <a:pt x="3856035" y="0"/>
                </a:lnTo>
                <a:lnTo>
                  <a:pt x="3856035" y="5264212"/>
                </a:lnTo>
                <a:lnTo>
                  <a:pt x="0" y="5264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5268">
            <a:off x="12750156" y="924269"/>
            <a:ext cx="3738709" cy="1004778"/>
          </a:xfrm>
          <a:custGeom>
            <a:avLst/>
            <a:gdLst/>
            <a:ahLst/>
            <a:cxnLst/>
            <a:rect r="r" b="b" t="t" l="l"/>
            <a:pathLst>
              <a:path h="1004778" w="3738709">
                <a:moveTo>
                  <a:pt x="0" y="0"/>
                </a:moveTo>
                <a:lnTo>
                  <a:pt x="3738709" y="0"/>
                </a:lnTo>
                <a:lnTo>
                  <a:pt x="3738709" y="1004779"/>
                </a:lnTo>
                <a:lnTo>
                  <a:pt x="0" y="1004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205468">
            <a:off x="-1038632" y="7657090"/>
            <a:ext cx="3384944" cy="4019726"/>
          </a:xfrm>
          <a:custGeom>
            <a:avLst/>
            <a:gdLst/>
            <a:ahLst/>
            <a:cxnLst/>
            <a:rect r="r" b="b" t="t" l="l"/>
            <a:pathLst>
              <a:path h="4019726" w="3384944">
                <a:moveTo>
                  <a:pt x="3384944" y="0"/>
                </a:moveTo>
                <a:lnTo>
                  <a:pt x="0" y="0"/>
                </a:lnTo>
                <a:lnTo>
                  <a:pt x="0" y="4019726"/>
                </a:lnTo>
                <a:lnTo>
                  <a:pt x="3384944" y="4019726"/>
                </a:lnTo>
                <a:lnTo>
                  <a:pt x="338494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57816" y="5143500"/>
            <a:ext cx="3657600" cy="2034956"/>
          </a:xfrm>
          <a:custGeom>
            <a:avLst/>
            <a:gdLst/>
            <a:ahLst/>
            <a:cxnLst/>
            <a:rect r="r" b="b" t="t" l="l"/>
            <a:pathLst>
              <a:path h="2034956" w="3657600">
                <a:moveTo>
                  <a:pt x="0" y="0"/>
                </a:moveTo>
                <a:lnTo>
                  <a:pt x="3657600" y="0"/>
                </a:lnTo>
                <a:lnTo>
                  <a:pt x="3657600" y="2034956"/>
                </a:lnTo>
                <a:lnTo>
                  <a:pt x="0" y="2034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-538483"/>
            <a:ext cx="3542168" cy="3930284"/>
          </a:xfrm>
          <a:custGeom>
            <a:avLst/>
            <a:gdLst/>
            <a:ahLst/>
            <a:cxnLst/>
            <a:rect r="r" b="b" t="t" l="l"/>
            <a:pathLst>
              <a:path h="3930284" w="3542168">
                <a:moveTo>
                  <a:pt x="0" y="0"/>
                </a:moveTo>
                <a:lnTo>
                  <a:pt x="3542168" y="0"/>
                </a:lnTo>
                <a:lnTo>
                  <a:pt x="3542168" y="3930283"/>
                </a:lnTo>
                <a:lnTo>
                  <a:pt x="0" y="39302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0047">
            <a:off x="3730765" y="5966965"/>
            <a:ext cx="10788371" cy="2117218"/>
          </a:xfrm>
          <a:custGeom>
            <a:avLst/>
            <a:gdLst/>
            <a:ahLst/>
            <a:cxnLst/>
            <a:rect r="r" b="b" t="t" l="l"/>
            <a:pathLst>
              <a:path h="2117218" w="10788371">
                <a:moveTo>
                  <a:pt x="0" y="0"/>
                </a:moveTo>
                <a:lnTo>
                  <a:pt x="10788370" y="0"/>
                </a:lnTo>
                <a:lnTo>
                  <a:pt x="10788370" y="2117217"/>
                </a:lnTo>
                <a:lnTo>
                  <a:pt x="0" y="2117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40100" y="6667363"/>
            <a:ext cx="9407800" cy="69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307">
                <a:solidFill>
                  <a:srgbClr val="301906"/>
                </a:solidFill>
                <a:latin typeface="Nunito Bold"/>
              </a:rPr>
              <a:t>Lê Hoài Nam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758" y="3197850"/>
            <a:ext cx="14836484" cy="28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Financial data analytics</a:t>
            </a:r>
          </a:p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Fraud Detection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5422409"/>
          </a:xfrm>
          <a:custGeom>
            <a:avLst/>
            <a:gdLst/>
            <a:ahLst/>
            <a:cxnLst/>
            <a:rect r="r" b="b" t="t" l="l"/>
            <a:pathLst>
              <a:path h="5422409" w="18288000">
                <a:moveTo>
                  <a:pt x="0" y="0"/>
                </a:moveTo>
                <a:lnTo>
                  <a:pt x="18288000" y="0"/>
                </a:lnTo>
                <a:lnTo>
                  <a:pt x="18288000" y="5422409"/>
                </a:lnTo>
                <a:lnTo>
                  <a:pt x="0" y="542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5765" y="8479636"/>
            <a:ext cx="7036469" cy="778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>
                <a:solidFill>
                  <a:srgbClr val="000000"/>
                </a:solidFill>
                <a:latin typeface="Nunito"/>
              </a:rPr>
              <a:t>Extreme Gradient Boosting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A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05176" y="6884691"/>
            <a:ext cx="5590942" cy="4747218"/>
          </a:xfrm>
          <a:custGeom>
            <a:avLst/>
            <a:gdLst/>
            <a:ahLst/>
            <a:cxnLst/>
            <a:rect r="r" b="b" t="t" l="l"/>
            <a:pathLst>
              <a:path h="4747218" w="5590942">
                <a:moveTo>
                  <a:pt x="0" y="0"/>
                </a:moveTo>
                <a:lnTo>
                  <a:pt x="5590942" y="0"/>
                </a:lnTo>
                <a:lnTo>
                  <a:pt x="5590942" y="4747218"/>
                </a:lnTo>
                <a:lnTo>
                  <a:pt x="0" y="4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0937631" y="4032147"/>
            <a:ext cx="1053596" cy="2622071"/>
          </a:xfrm>
          <a:custGeom>
            <a:avLst/>
            <a:gdLst/>
            <a:ahLst/>
            <a:cxnLst/>
            <a:rect r="r" b="b" t="t" l="l"/>
            <a:pathLst>
              <a:path h="2622071" w="1053596">
                <a:moveTo>
                  <a:pt x="0" y="0"/>
                </a:moveTo>
                <a:lnTo>
                  <a:pt x="1053596" y="0"/>
                </a:lnTo>
                <a:lnTo>
                  <a:pt x="1053596" y="2622070"/>
                </a:lnTo>
                <a:lnTo>
                  <a:pt x="0" y="262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5415" y="3016371"/>
            <a:ext cx="7495607" cy="7600108"/>
          </a:xfrm>
          <a:custGeom>
            <a:avLst/>
            <a:gdLst/>
            <a:ahLst/>
            <a:cxnLst/>
            <a:rect r="r" b="b" t="t" l="l"/>
            <a:pathLst>
              <a:path h="7600108" w="7495607">
                <a:moveTo>
                  <a:pt x="0" y="0"/>
                </a:moveTo>
                <a:lnTo>
                  <a:pt x="7495607" y="0"/>
                </a:lnTo>
                <a:lnTo>
                  <a:pt x="7495607" y="7600108"/>
                </a:lnTo>
                <a:lnTo>
                  <a:pt x="0" y="7600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902392"/>
            <a:ext cx="18288000" cy="3752962"/>
          </a:xfrm>
          <a:custGeom>
            <a:avLst/>
            <a:gdLst/>
            <a:ahLst/>
            <a:cxnLst/>
            <a:rect r="r" b="b" t="t" l="l"/>
            <a:pathLst>
              <a:path h="3752962" w="18288000">
                <a:moveTo>
                  <a:pt x="0" y="0"/>
                </a:moveTo>
                <a:lnTo>
                  <a:pt x="18288000" y="0"/>
                </a:lnTo>
                <a:lnTo>
                  <a:pt x="18288000" y="3752962"/>
                </a:lnTo>
                <a:lnTo>
                  <a:pt x="0" y="3752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0235" y="842400"/>
            <a:ext cx="7152628" cy="11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301906"/>
                </a:solidFill>
                <a:latin typeface="Nunito Bold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6533" y="7377683"/>
            <a:ext cx="4673371" cy="167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isFraud ?</a:t>
            </a:r>
          </a:p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isFlaggedFraud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7997" y="6641551"/>
            <a:ext cx="17392352" cy="38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07997" y="6660601"/>
            <a:ext cx="5450041" cy="1033888"/>
            <a:chOff x="0" y="0"/>
            <a:chExt cx="1435402" cy="272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isFlaggedFraud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7997" y="7694489"/>
            <a:ext cx="5450041" cy="1033888"/>
            <a:chOff x="0" y="0"/>
            <a:chExt cx="1435402" cy="272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isFraud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58037" y="5588614"/>
            <a:ext cx="5450041" cy="1033888"/>
            <a:chOff x="0" y="0"/>
            <a:chExt cx="1435402" cy="272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unito"/>
                </a:rPr>
                <a:t>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08078" y="5588614"/>
            <a:ext cx="5450041" cy="1033888"/>
            <a:chOff x="0" y="0"/>
            <a:chExt cx="1435402" cy="272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unito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58037" y="6698701"/>
            <a:ext cx="5450041" cy="1033888"/>
            <a:chOff x="0" y="0"/>
            <a:chExt cx="1435402" cy="272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 6,362,604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58037" y="7694489"/>
            <a:ext cx="5450041" cy="1033888"/>
            <a:chOff x="0" y="0"/>
            <a:chExt cx="1435402" cy="2723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 6,354,407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708078" y="6698701"/>
            <a:ext cx="5450041" cy="1033888"/>
            <a:chOff x="0" y="0"/>
            <a:chExt cx="1435402" cy="2723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 16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682095" y="7694489"/>
            <a:ext cx="5450041" cy="1033888"/>
            <a:chOff x="0" y="0"/>
            <a:chExt cx="1435402" cy="2723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35402" cy="272300"/>
            </a:xfrm>
            <a:custGeom>
              <a:avLst/>
              <a:gdLst/>
              <a:ahLst/>
              <a:cxnLst/>
              <a:rect r="r" b="b" t="t" l="l"/>
              <a:pathLst>
                <a:path h="272300" w="1435402">
                  <a:moveTo>
                    <a:pt x="0" y="0"/>
                  </a:moveTo>
                  <a:lnTo>
                    <a:pt x="1435402" y="0"/>
                  </a:lnTo>
                  <a:lnTo>
                    <a:pt x="1435402" y="272300"/>
                  </a:lnTo>
                  <a:lnTo>
                    <a:pt x="0" y="272300"/>
                  </a:lnTo>
                  <a:close/>
                </a:path>
              </a:pathLst>
            </a:custGeom>
            <a:solidFill>
              <a:srgbClr val="FACAAC"/>
            </a:solidFill>
            <a:ln>
              <a:noFill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Nunito"/>
                </a:rPr>
                <a:t>8,213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13876651" y="9172733"/>
            <a:ext cx="2198134" cy="1374833"/>
          </a:xfrm>
          <a:custGeom>
            <a:avLst/>
            <a:gdLst/>
            <a:ahLst/>
            <a:cxnLst/>
            <a:rect r="r" b="b" t="t" l="l"/>
            <a:pathLst>
              <a:path h="1374833" w="2198134">
                <a:moveTo>
                  <a:pt x="2198134" y="0"/>
                </a:moveTo>
                <a:lnTo>
                  <a:pt x="0" y="0"/>
                </a:lnTo>
                <a:lnTo>
                  <a:pt x="0" y="1374833"/>
                </a:lnTo>
                <a:lnTo>
                  <a:pt x="2198134" y="1374833"/>
                </a:lnTo>
                <a:lnTo>
                  <a:pt x="21981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768926" y="716972"/>
            <a:ext cx="7097253" cy="2556158"/>
            <a:chOff x="0" y="0"/>
            <a:chExt cx="1869235" cy="67322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69236" cy="673227"/>
            </a:xfrm>
            <a:custGeom>
              <a:avLst/>
              <a:gdLst/>
              <a:ahLst/>
              <a:cxnLst/>
              <a:rect r="r" b="b" t="t" l="l"/>
              <a:pathLst>
                <a:path h="673227" w="1869236">
                  <a:moveTo>
                    <a:pt x="55632" y="0"/>
                  </a:moveTo>
                  <a:lnTo>
                    <a:pt x="1813603" y="0"/>
                  </a:lnTo>
                  <a:cubicBezTo>
                    <a:pt x="1828358" y="0"/>
                    <a:pt x="1842508" y="5861"/>
                    <a:pt x="1852941" y="16294"/>
                  </a:cubicBezTo>
                  <a:cubicBezTo>
                    <a:pt x="1863374" y="26727"/>
                    <a:pt x="1869236" y="40878"/>
                    <a:pt x="1869236" y="55632"/>
                  </a:cubicBezTo>
                  <a:lnTo>
                    <a:pt x="1869236" y="617594"/>
                  </a:lnTo>
                  <a:cubicBezTo>
                    <a:pt x="1869236" y="648319"/>
                    <a:pt x="1844328" y="673227"/>
                    <a:pt x="1813603" y="673227"/>
                  </a:cubicBezTo>
                  <a:lnTo>
                    <a:pt x="55632" y="673227"/>
                  </a:lnTo>
                  <a:cubicBezTo>
                    <a:pt x="24908" y="673227"/>
                    <a:pt x="0" y="648319"/>
                    <a:pt x="0" y="617594"/>
                  </a:cubicBezTo>
                  <a:lnTo>
                    <a:pt x="0" y="55632"/>
                  </a:lnTo>
                  <a:cubicBezTo>
                    <a:pt x="0" y="40878"/>
                    <a:pt x="5861" y="26727"/>
                    <a:pt x="16294" y="16294"/>
                  </a:cubicBezTo>
                  <a:cubicBezTo>
                    <a:pt x="26727" y="5861"/>
                    <a:pt x="40878" y="0"/>
                    <a:pt x="55632" y="0"/>
                  </a:cubicBezTo>
                  <a:close/>
                </a:path>
              </a:pathLst>
            </a:custGeom>
            <a:solidFill>
              <a:srgbClr val="F7B4A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48"/>
                </a:lnSpc>
              </a:pPr>
              <a:r>
                <a:rPr lang="en-US" sz="3248">
                  <a:solidFill>
                    <a:srgbClr val="000000"/>
                  </a:solidFill>
                  <a:latin typeface="Nunito Bold"/>
                </a:rPr>
                <a:t>Type : </a:t>
              </a:r>
              <a:r>
                <a:rPr lang="en-US" sz="3248">
                  <a:solidFill>
                    <a:srgbClr val="000000"/>
                  </a:solidFill>
                  <a:latin typeface="Nunito"/>
                </a:rPr>
                <a:t>'PAYMENT', 'TRANSFER',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>
                  <a:solidFill>
                    <a:srgbClr val="000000"/>
                  </a:solidFill>
                  <a:latin typeface="Nunito"/>
                </a:rPr>
                <a:t> 'CASH_OUT', 'DEBIT',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>
                  <a:solidFill>
                    <a:srgbClr val="000000"/>
                  </a:solidFill>
                  <a:latin typeface="Nunito"/>
                </a:rPr>
                <a:t> 'CASH_IN'</a:t>
              </a:r>
            </a:p>
            <a:p>
              <a:pPr algn="ctr">
                <a:lnSpc>
                  <a:spcPts val="3428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325218" y="2838709"/>
            <a:ext cx="3499134" cy="2512610"/>
            <a:chOff x="0" y="0"/>
            <a:chExt cx="921583" cy="6617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21583" cy="661757"/>
            </a:xfrm>
            <a:custGeom>
              <a:avLst/>
              <a:gdLst/>
              <a:ahLst/>
              <a:cxnLst/>
              <a:rect r="r" b="b" t="t" l="l"/>
              <a:pathLst>
                <a:path h="661757" w="921583">
                  <a:moveTo>
                    <a:pt x="112839" y="0"/>
                  </a:moveTo>
                  <a:lnTo>
                    <a:pt x="808744" y="0"/>
                  </a:lnTo>
                  <a:cubicBezTo>
                    <a:pt x="838671" y="0"/>
                    <a:pt x="867372" y="11888"/>
                    <a:pt x="888533" y="33050"/>
                  </a:cubicBezTo>
                  <a:cubicBezTo>
                    <a:pt x="909694" y="54211"/>
                    <a:pt x="921583" y="82912"/>
                    <a:pt x="921583" y="112839"/>
                  </a:cubicBezTo>
                  <a:lnTo>
                    <a:pt x="921583" y="548919"/>
                  </a:lnTo>
                  <a:cubicBezTo>
                    <a:pt x="921583" y="611238"/>
                    <a:pt x="871063" y="661757"/>
                    <a:pt x="808744" y="661757"/>
                  </a:cubicBezTo>
                  <a:lnTo>
                    <a:pt x="112839" y="661757"/>
                  </a:lnTo>
                  <a:cubicBezTo>
                    <a:pt x="50520" y="661757"/>
                    <a:pt x="0" y="611238"/>
                    <a:pt x="0" y="548919"/>
                  </a:cubicBezTo>
                  <a:lnTo>
                    <a:pt x="0" y="112839"/>
                  </a:lnTo>
                  <a:cubicBezTo>
                    <a:pt x="0" y="50520"/>
                    <a:pt x="50520" y="0"/>
                    <a:pt x="112839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28"/>
                </a:lnSpc>
              </a:pPr>
              <a:r>
                <a:rPr lang="en-US" sz="2948">
                  <a:solidFill>
                    <a:srgbClr val="000000"/>
                  </a:solidFill>
                  <a:latin typeface="Nunito"/>
                </a:rPr>
                <a:t>1 = is flagged as fraudulent</a:t>
              </a:r>
            </a:p>
            <a:p>
              <a:pPr algn="ctr">
                <a:lnSpc>
                  <a:spcPts val="4128"/>
                </a:lnSpc>
              </a:pPr>
              <a:r>
                <a:rPr lang="en-US" sz="2948">
                  <a:solidFill>
                    <a:srgbClr val="000000"/>
                  </a:solidFill>
                  <a:latin typeface="Nunito"/>
                </a:rPr>
                <a:t>0 = is not flagged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5885" y="872015"/>
            <a:ext cx="7882115" cy="7831750"/>
          </a:xfrm>
          <a:custGeom>
            <a:avLst/>
            <a:gdLst/>
            <a:ahLst/>
            <a:cxnLst/>
            <a:rect r="r" b="b" t="t" l="l"/>
            <a:pathLst>
              <a:path h="7831750" w="7882115">
                <a:moveTo>
                  <a:pt x="0" y="0"/>
                </a:moveTo>
                <a:lnTo>
                  <a:pt x="7882115" y="0"/>
                </a:lnTo>
                <a:lnTo>
                  <a:pt x="7882115" y="7831750"/>
                </a:lnTo>
                <a:lnTo>
                  <a:pt x="0" y="783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9063" y="2327549"/>
            <a:ext cx="11294949" cy="6930751"/>
            <a:chOff x="0" y="0"/>
            <a:chExt cx="2974801" cy="18253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74801" cy="1825383"/>
            </a:xfrm>
            <a:custGeom>
              <a:avLst/>
              <a:gdLst/>
              <a:ahLst/>
              <a:cxnLst/>
              <a:rect r="r" b="b" t="t" l="l"/>
              <a:pathLst>
                <a:path h="1825383" w="2974801">
                  <a:moveTo>
                    <a:pt x="34957" y="0"/>
                  </a:moveTo>
                  <a:lnTo>
                    <a:pt x="2939844" y="0"/>
                  </a:lnTo>
                  <a:cubicBezTo>
                    <a:pt x="2949116" y="0"/>
                    <a:pt x="2958007" y="3683"/>
                    <a:pt x="2964563" y="10239"/>
                  </a:cubicBezTo>
                  <a:cubicBezTo>
                    <a:pt x="2971118" y="16794"/>
                    <a:pt x="2974801" y="25686"/>
                    <a:pt x="2974801" y="34957"/>
                  </a:cubicBezTo>
                  <a:lnTo>
                    <a:pt x="2974801" y="1790426"/>
                  </a:lnTo>
                  <a:cubicBezTo>
                    <a:pt x="2974801" y="1799697"/>
                    <a:pt x="2971118" y="1808589"/>
                    <a:pt x="2964563" y="1815144"/>
                  </a:cubicBezTo>
                  <a:cubicBezTo>
                    <a:pt x="2958007" y="1821700"/>
                    <a:pt x="2949116" y="1825383"/>
                    <a:pt x="2939844" y="1825383"/>
                  </a:cubicBezTo>
                  <a:lnTo>
                    <a:pt x="34957" y="1825383"/>
                  </a:lnTo>
                  <a:cubicBezTo>
                    <a:pt x="25686" y="1825383"/>
                    <a:pt x="16794" y="1821700"/>
                    <a:pt x="10239" y="1815144"/>
                  </a:cubicBezTo>
                  <a:cubicBezTo>
                    <a:pt x="3683" y="1808589"/>
                    <a:pt x="0" y="1799697"/>
                    <a:pt x="0" y="1790426"/>
                  </a:cubicBezTo>
                  <a:lnTo>
                    <a:pt x="0" y="34957"/>
                  </a:lnTo>
                  <a:cubicBezTo>
                    <a:pt x="0" y="25686"/>
                    <a:pt x="3683" y="16794"/>
                    <a:pt x="10239" y="10239"/>
                  </a:cubicBezTo>
                  <a:cubicBezTo>
                    <a:pt x="16794" y="3683"/>
                    <a:pt x="25686" y="0"/>
                    <a:pt x="34957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673051" y="8940807"/>
            <a:ext cx="4789438" cy="96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654">
                <a:solidFill>
                  <a:srgbClr val="000000"/>
                </a:solidFill>
                <a:latin typeface="Nunito"/>
              </a:rPr>
              <a:t>Data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72474"/>
            <a:ext cx="2902644" cy="13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</a:rPr>
              <a:t>Rows</a:t>
            </a:r>
          </a:p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3131"/>
                </a:solidFill>
                <a:latin typeface="Nunito Bold"/>
              </a:rPr>
              <a:t>6,362,620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49912" y="3305862"/>
            <a:ext cx="4110013" cy="119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Nunito"/>
              </a:rPr>
              <a:t>Number of </a:t>
            </a:r>
            <a:r>
              <a:rPr lang="en-US" sz="2922">
                <a:solidFill>
                  <a:srgbClr val="000000"/>
                </a:solidFill>
                <a:latin typeface="Nunito"/>
              </a:rPr>
              <a:t>ATTRIBUTES</a:t>
            </a:r>
          </a:p>
          <a:p>
            <a:pPr algn="ctr">
              <a:lnSpc>
                <a:spcPts val="5771"/>
              </a:lnSpc>
            </a:pPr>
            <a:r>
              <a:rPr lang="en-US" sz="4122">
                <a:solidFill>
                  <a:srgbClr val="FF3131"/>
                </a:solidFill>
                <a:latin typeface="Nunito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5371" y="6321589"/>
            <a:ext cx="4109302" cy="119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7"/>
              </a:lnSpc>
            </a:pPr>
            <a:r>
              <a:rPr lang="en-US" sz="2698">
                <a:solidFill>
                  <a:srgbClr val="000000"/>
                </a:solidFill>
                <a:latin typeface="Nunito"/>
              </a:rPr>
              <a:t>Number of NULL values</a:t>
            </a:r>
          </a:p>
          <a:p>
            <a:pPr algn="ctr">
              <a:lnSpc>
                <a:spcPts val="6044"/>
              </a:lnSpc>
            </a:pPr>
            <a:r>
              <a:rPr lang="en-US" sz="4317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0200" y="6312064"/>
            <a:ext cx="4960158" cy="1224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Number of  DUPLICATES</a:t>
            </a:r>
          </a:p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828" y="4178900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7394" y="3381674"/>
            <a:ext cx="1754620" cy="50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Nunito"/>
              </a:rPr>
              <a:t>"Type 2" 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4811" y="5123626"/>
            <a:ext cx="2614405" cy="60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—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(CC)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27155" y="5123626"/>
            <a:ext cx="2761743" cy="60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(CM)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6828" y="6962646"/>
            <a:ext cx="3174054" cy="60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40473" y="6962646"/>
            <a:ext cx="3174054" cy="60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(MC)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762837" y="4178900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7155" y="4178900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80" y="0"/>
                </a:lnTo>
                <a:lnTo>
                  <a:pt x="896380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92519" y="4178900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1218" y="5811221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60821" y="5811221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40473" y="5811221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80" y="0"/>
                </a:lnTo>
                <a:lnTo>
                  <a:pt x="896380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17196" y="5811221"/>
            <a:ext cx="896379" cy="888536"/>
          </a:xfrm>
          <a:custGeom>
            <a:avLst/>
            <a:gdLst/>
            <a:ahLst/>
            <a:cxnLst/>
            <a:rect r="r" b="b" t="t" l="l"/>
            <a:pathLst>
              <a:path h="888536" w="896379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63302" y="1189052"/>
            <a:ext cx="4931327" cy="160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C (Customers)</a:t>
            </a:r>
          </a:p>
          <a:p>
            <a:pPr algn="ctr">
              <a:lnSpc>
                <a:spcPts val="3243"/>
              </a:lnSpc>
            </a:pPr>
          </a:p>
          <a:p>
            <a:pPr algn="ctr">
              <a:lnSpc>
                <a:spcPts val="3243"/>
              </a:lnSpc>
            </a:pPr>
          </a:p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M (Merchant)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3439" y="1028700"/>
            <a:ext cx="584247" cy="579135"/>
          </a:xfrm>
          <a:custGeom>
            <a:avLst/>
            <a:gdLst/>
            <a:ahLst/>
            <a:cxnLst/>
            <a:rect r="r" b="b" t="t" l="l"/>
            <a:pathLst>
              <a:path h="579135" w="584247">
                <a:moveTo>
                  <a:pt x="0" y="0"/>
                </a:moveTo>
                <a:lnTo>
                  <a:pt x="584247" y="0"/>
                </a:lnTo>
                <a:lnTo>
                  <a:pt x="584247" y="579135"/>
                </a:lnTo>
                <a:lnTo>
                  <a:pt x="0" y="57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9676" y="2252319"/>
            <a:ext cx="543562" cy="538806"/>
          </a:xfrm>
          <a:custGeom>
            <a:avLst/>
            <a:gdLst/>
            <a:ahLst/>
            <a:cxnLst/>
            <a:rect r="r" b="b" t="t" l="l"/>
            <a:pathLst>
              <a:path h="538806" w="543562">
                <a:moveTo>
                  <a:pt x="0" y="0"/>
                </a:moveTo>
                <a:lnTo>
                  <a:pt x="543562" y="0"/>
                </a:lnTo>
                <a:lnTo>
                  <a:pt x="543562" y="538805"/>
                </a:lnTo>
                <a:lnTo>
                  <a:pt x="0" y="538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14678" y="816844"/>
            <a:ext cx="9174202" cy="8784078"/>
          </a:xfrm>
          <a:custGeom>
            <a:avLst/>
            <a:gdLst/>
            <a:ahLst/>
            <a:cxnLst/>
            <a:rect r="r" b="b" t="t" l="l"/>
            <a:pathLst>
              <a:path h="8784078" w="9174202">
                <a:moveTo>
                  <a:pt x="0" y="0"/>
                </a:moveTo>
                <a:lnTo>
                  <a:pt x="9174201" y="0"/>
                </a:lnTo>
                <a:lnTo>
                  <a:pt x="9174201" y="8784078"/>
                </a:lnTo>
                <a:lnTo>
                  <a:pt x="0" y="8784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6889" y="8375102"/>
            <a:ext cx="8907111" cy="127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4"/>
              </a:lnSpc>
            </a:pPr>
            <a:r>
              <a:rPr lang="en-US" sz="3646" u="sng">
                <a:solidFill>
                  <a:srgbClr val="FF3131"/>
                </a:solidFill>
                <a:latin typeface="Nunito Bold"/>
              </a:rPr>
              <a:t>Không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có tài khoản thương mại ( </a:t>
            </a:r>
            <a:r>
              <a:rPr lang="en-US" sz="3646">
                <a:solidFill>
                  <a:srgbClr val="FF3131"/>
                </a:solidFill>
                <a:latin typeface="Nunito"/>
              </a:rPr>
              <a:t>Merchant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) </a:t>
            </a:r>
            <a:r>
              <a:rPr lang="en-US" sz="3646">
                <a:solidFill>
                  <a:srgbClr val="000000"/>
                </a:solidFill>
                <a:latin typeface="Nunito Bold"/>
              </a:rPr>
              <a:t>tham gia vào các giao dich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  gian lận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30832" y="7627374"/>
            <a:ext cx="11257168" cy="2659626"/>
            <a:chOff x="0" y="0"/>
            <a:chExt cx="2964851" cy="70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4851" cy="700478"/>
            </a:xfrm>
            <a:custGeom>
              <a:avLst/>
              <a:gdLst/>
              <a:ahLst/>
              <a:cxnLst/>
              <a:rect r="r" b="b" t="t" l="l"/>
              <a:pathLst>
                <a:path h="700478" w="2964851">
                  <a:moveTo>
                    <a:pt x="0" y="0"/>
                  </a:moveTo>
                  <a:lnTo>
                    <a:pt x="2964851" y="0"/>
                  </a:lnTo>
                  <a:lnTo>
                    <a:pt x="2964851" y="700478"/>
                  </a:lnTo>
                  <a:lnTo>
                    <a:pt x="0" y="700478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91"/>
                </a:lnSpc>
              </a:pPr>
              <a:r>
                <a:rPr lang="en-US" sz="3208">
                  <a:solidFill>
                    <a:srgbClr val="000000"/>
                  </a:solidFill>
                  <a:latin typeface="Nunito"/>
                </a:rPr>
                <a:t>Phương thức hoạt động của các giao dịch </a:t>
              </a:r>
              <a:r>
                <a:rPr lang="en-US" sz="3208">
                  <a:solidFill>
                    <a:srgbClr val="FF3131"/>
                  </a:solidFill>
                  <a:latin typeface="Nunito Bold"/>
                </a:rPr>
                <a:t>LỪA ĐẢO</a:t>
              </a:r>
              <a:r>
                <a:rPr lang="en-US" sz="3208">
                  <a:solidFill>
                    <a:srgbClr val="000000"/>
                  </a:solidFill>
                  <a:latin typeface="Nunito"/>
                </a:rPr>
                <a:t> là chuyển tiền vào một tài khoản cụ thể và sau đó rút tiền mặt từ các tài khoản đó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1019" y="0"/>
            <a:ext cx="17145961" cy="7926092"/>
          </a:xfrm>
          <a:custGeom>
            <a:avLst/>
            <a:gdLst/>
            <a:ahLst/>
            <a:cxnLst/>
            <a:rect r="r" b="b" t="t" l="l"/>
            <a:pathLst>
              <a:path h="7926092" w="17145961">
                <a:moveTo>
                  <a:pt x="0" y="0"/>
                </a:moveTo>
                <a:lnTo>
                  <a:pt x="17145962" y="0"/>
                </a:lnTo>
                <a:lnTo>
                  <a:pt x="17145962" y="7926092"/>
                </a:lnTo>
                <a:lnTo>
                  <a:pt x="0" y="7926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1019" y="8474093"/>
            <a:ext cx="5986708" cy="86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1"/>
              </a:lnSpc>
            </a:pPr>
            <a:r>
              <a:rPr lang="en-US" sz="5008">
                <a:solidFill>
                  <a:srgbClr val="000000"/>
                </a:solidFill>
                <a:latin typeface="Noto Serif Display Black"/>
              </a:rPr>
              <a:t>Các kiểu giao dịch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5560" y="1028700"/>
            <a:ext cx="12652440" cy="8511049"/>
          </a:xfrm>
          <a:custGeom>
            <a:avLst/>
            <a:gdLst/>
            <a:ahLst/>
            <a:cxnLst/>
            <a:rect r="r" b="b" t="t" l="l"/>
            <a:pathLst>
              <a:path h="8511049" w="12652440">
                <a:moveTo>
                  <a:pt x="0" y="0"/>
                </a:moveTo>
                <a:lnTo>
                  <a:pt x="12652440" y="0"/>
                </a:lnTo>
                <a:lnTo>
                  <a:pt x="12652440" y="8511049"/>
                </a:lnTo>
                <a:lnTo>
                  <a:pt x="0" y="8511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9357" y="4219967"/>
            <a:ext cx="4610184" cy="17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"/>
              </a:rPr>
              <a:t>Number of Fraud Transactions by hour of the day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2692" y="4254956"/>
            <a:ext cx="10642617" cy="159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2"/>
              </a:lnSpc>
            </a:pPr>
            <a:r>
              <a:rPr lang="en-US" sz="9359">
                <a:solidFill>
                  <a:srgbClr val="000000"/>
                </a:solidFill>
                <a:latin typeface="Noto Serif Display Black"/>
              </a:rPr>
              <a:t>Project Modeling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91943" cy="6263400"/>
          </a:xfrm>
          <a:custGeom>
            <a:avLst/>
            <a:gdLst/>
            <a:ahLst/>
            <a:cxnLst/>
            <a:rect r="r" b="b" t="t" l="l"/>
            <a:pathLst>
              <a:path h="6263400" w="18491943">
                <a:moveTo>
                  <a:pt x="0" y="0"/>
                </a:moveTo>
                <a:lnTo>
                  <a:pt x="18491943" y="0"/>
                </a:lnTo>
                <a:lnTo>
                  <a:pt x="18491943" y="6263400"/>
                </a:lnTo>
                <a:lnTo>
                  <a:pt x="0" y="626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97050"/>
            <a:ext cx="15075940" cy="53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>
                <a:solidFill>
                  <a:srgbClr val="000000"/>
                </a:solidFill>
                <a:latin typeface="Nunito"/>
              </a:rPr>
              <a:t>Chỉ số AUC - ROC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cao 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thì mô hình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chính xác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 trong việc phân loại các lớp.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DAFf4nYf0_g</dc:identifier>
  <dcterms:modified xsi:type="dcterms:W3CDTF">2011-08-01T06:04:30Z</dcterms:modified>
  <cp:revision>1</cp:revision>
  <dc:title>Financial data analytics Fraud Detection</dc:title>
</cp:coreProperties>
</file>