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oto Serif Display Black" panose="020B0604020202020204"/>
      <p:regular r:id="rId16"/>
    </p:embeddedFont>
    <p:embeddedFont>
      <p:font typeface="Nunito" pitchFamily="2" charset="0"/>
      <p:regular r:id="rId17"/>
    </p:embeddedFont>
    <p:embeddedFont>
      <p:font typeface="Nunito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938805">
            <a:off x="12918970" y="8167940"/>
            <a:ext cx="4393392" cy="2180720"/>
          </a:xfrm>
          <a:custGeom>
            <a:avLst/>
            <a:gdLst/>
            <a:ahLst/>
            <a:cxnLst/>
            <a:rect l="l" t="t" r="r" b="b"/>
            <a:pathLst>
              <a:path w="4393392" h="2180720">
                <a:moveTo>
                  <a:pt x="0" y="0"/>
                </a:moveTo>
                <a:lnTo>
                  <a:pt x="4393392" y="0"/>
                </a:lnTo>
                <a:lnTo>
                  <a:pt x="4393392" y="2180720"/>
                </a:lnTo>
                <a:lnTo>
                  <a:pt x="0" y="2180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677179">
            <a:off x="14593765" y="-444088"/>
            <a:ext cx="3856035" cy="5264212"/>
          </a:xfrm>
          <a:custGeom>
            <a:avLst/>
            <a:gdLst/>
            <a:ahLst/>
            <a:cxnLst/>
            <a:rect l="l" t="t" r="r" b="b"/>
            <a:pathLst>
              <a:path w="3856035" h="5264212">
                <a:moveTo>
                  <a:pt x="0" y="0"/>
                </a:moveTo>
                <a:lnTo>
                  <a:pt x="3856035" y="0"/>
                </a:lnTo>
                <a:lnTo>
                  <a:pt x="3856035" y="5264212"/>
                </a:lnTo>
                <a:lnTo>
                  <a:pt x="0" y="5264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25268">
            <a:off x="12750156" y="924269"/>
            <a:ext cx="3738709" cy="1004778"/>
          </a:xfrm>
          <a:custGeom>
            <a:avLst/>
            <a:gdLst/>
            <a:ahLst/>
            <a:cxnLst/>
            <a:rect l="l" t="t" r="r" b="b"/>
            <a:pathLst>
              <a:path w="3738709" h="1004778">
                <a:moveTo>
                  <a:pt x="0" y="0"/>
                </a:moveTo>
                <a:lnTo>
                  <a:pt x="3738709" y="0"/>
                </a:lnTo>
                <a:lnTo>
                  <a:pt x="3738709" y="1004779"/>
                </a:lnTo>
                <a:lnTo>
                  <a:pt x="0" y="1004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205468" flipH="1">
            <a:off x="-1038632" y="7657090"/>
            <a:ext cx="3384944" cy="4019726"/>
          </a:xfrm>
          <a:custGeom>
            <a:avLst/>
            <a:gdLst/>
            <a:ahLst/>
            <a:cxnLst/>
            <a:rect l="l" t="t" r="r" b="b"/>
            <a:pathLst>
              <a:path w="3384944" h="4019726">
                <a:moveTo>
                  <a:pt x="3384944" y="0"/>
                </a:moveTo>
                <a:lnTo>
                  <a:pt x="0" y="0"/>
                </a:lnTo>
                <a:lnTo>
                  <a:pt x="0" y="4019726"/>
                </a:lnTo>
                <a:lnTo>
                  <a:pt x="3384944" y="4019726"/>
                </a:lnTo>
                <a:lnTo>
                  <a:pt x="338494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57816" y="5143500"/>
            <a:ext cx="3657600" cy="2034956"/>
          </a:xfrm>
          <a:custGeom>
            <a:avLst/>
            <a:gdLst/>
            <a:ahLst/>
            <a:cxnLst/>
            <a:rect l="l" t="t" r="r" b="b"/>
            <a:pathLst>
              <a:path w="3657600" h="2034956">
                <a:moveTo>
                  <a:pt x="0" y="0"/>
                </a:moveTo>
                <a:lnTo>
                  <a:pt x="3657600" y="0"/>
                </a:lnTo>
                <a:lnTo>
                  <a:pt x="3657600" y="2034956"/>
                </a:lnTo>
                <a:lnTo>
                  <a:pt x="0" y="20349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-538483"/>
            <a:ext cx="3542168" cy="3930284"/>
          </a:xfrm>
          <a:custGeom>
            <a:avLst/>
            <a:gdLst/>
            <a:ahLst/>
            <a:cxnLst/>
            <a:rect l="l" t="t" r="r" b="b"/>
            <a:pathLst>
              <a:path w="3542168" h="3930284">
                <a:moveTo>
                  <a:pt x="0" y="0"/>
                </a:moveTo>
                <a:lnTo>
                  <a:pt x="3542168" y="0"/>
                </a:lnTo>
                <a:lnTo>
                  <a:pt x="3542168" y="3930283"/>
                </a:lnTo>
                <a:lnTo>
                  <a:pt x="0" y="39302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00047">
            <a:off x="3730765" y="5966965"/>
            <a:ext cx="10788371" cy="2117218"/>
          </a:xfrm>
          <a:custGeom>
            <a:avLst/>
            <a:gdLst/>
            <a:ahLst/>
            <a:cxnLst/>
            <a:rect l="l" t="t" r="r" b="b"/>
            <a:pathLst>
              <a:path w="10788371" h="2117218">
                <a:moveTo>
                  <a:pt x="0" y="0"/>
                </a:moveTo>
                <a:lnTo>
                  <a:pt x="10788370" y="0"/>
                </a:lnTo>
                <a:lnTo>
                  <a:pt x="10788370" y="2117217"/>
                </a:lnTo>
                <a:lnTo>
                  <a:pt x="0" y="2117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440100" y="6667363"/>
            <a:ext cx="9407800" cy="695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spc="307">
                <a:solidFill>
                  <a:srgbClr val="301906"/>
                </a:solidFill>
                <a:latin typeface="Nunito Bold"/>
              </a:rPr>
              <a:t>Lê Hoài Nam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758" y="3197850"/>
            <a:ext cx="14836484" cy="2803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01906"/>
                </a:solidFill>
                <a:latin typeface="Nunito Bold"/>
              </a:rPr>
              <a:t>Financial data analytics</a:t>
            </a:r>
          </a:p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01906"/>
                </a:solidFill>
                <a:latin typeface="Nunito Bold"/>
              </a:rPr>
              <a:t>Fraud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5422409"/>
          </a:xfrm>
          <a:custGeom>
            <a:avLst/>
            <a:gdLst/>
            <a:ahLst/>
            <a:cxnLst/>
            <a:rect l="l" t="t" r="r" b="b"/>
            <a:pathLst>
              <a:path w="18288000" h="5422409">
                <a:moveTo>
                  <a:pt x="0" y="0"/>
                </a:moveTo>
                <a:lnTo>
                  <a:pt x="18288000" y="0"/>
                </a:lnTo>
                <a:lnTo>
                  <a:pt x="18288000" y="5422409"/>
                </a:lnTo>
                <a:lnTo>
                  <a:pt x="0" y="542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25765" y="8479636"/>
            <a:ext cx="7036469" cy="77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sz="4593">
                <a:solidFill>
                  <a:srgbClr val="000000"/>
                </a:solidFill>
                <a:latin typeface="Nunito"/>
              </a:rPr>
              <a:t>Extreme Gradient Boosting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05176" y="6884691"/>
            <a:ext cx="5590942" cy="4747218"/>
          </a:xfrm>
          <a:custGeom>
            <a:avLst/>
            <a:gdLst/>
            <a:ahLst/>
            <a:cxnLst/>
            <a:rect l="l" t="t" r="r" b="b"/>
            <a:pathLst>
              <a:path w="5590942" h="4747218">
                <a:moveTo>
                  <a:pt x="0" y="0"/>
                </a:moveTo>
                <a:lnTo>
                  <a:pt x="5590942" y="0"/>
                </a:lnTo>
                <a:lnTo>
                  <a:pt x="5590942" y="4747218"/>
                </a:lnTo>
                <a:lnTo>
                  <a:pt x="0" y="474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0937631" y="4032147"/>
            <a:ext cx="1053596" cy="2622071"/>
          </a:xfrm>
          <a:custGeom>
            <a:avLst/>
            <a:gdLst/>
            <a:ahLst/>
            <a:cxnLst/>
            <a:rect l="l" t="t" r="r" b="b"/>
            <a:pathLst>
              <a:path w="1053596" h="2622071">
                <a:moveTo>
                  <a:pt x="0" y="0"/>
                </a:moveTo>
                <a:lnTo>
                  <a:pt x="1053596" y="0"/>
                </a:lnTo>
                <a:lnTo>
                  <a:pt x="1053596" y="2622070"/>
                </a:lnTo>
                <a:lnTo>
                  <a:pt x="0" y="262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5415" y="3016371"/>
            <a:ext cx="7495607" cy="7600108"/>
          </a:xfrm>
          <a:custGeom>
            <a:avLst/>
            <a:gdLst/>
            <a:ahLst/>
            <a:cxnLst/>
            <a:rect l="l" t="t" r="r" b="b"/>
            <a:pathLst>
              <a:path w="7495607" h="7600108">
                <a:moveTo>
                  <a:pt x="0" y="0"/>
                </a:moveTo>
                <a:lnTo>
                  <a:pt x="7495607" y="0"/>
                </a:lnTo>
                <a:lnTo>
                  <a:pt x="7495607" y="7600108"/>
                </a:lnTo>
                <a:lnTo>
                  <a:pt x="0" y="7600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2902392"/>
            <a:ext cx="18288000" cy="3752962"/>
          </a:xfrm>
          <a:custGeom>
            <a:avLst/>
            <a:gdLst/>
            <a:ahLst/>
            <a:cxnLst/>
            <a:rect l="l" t="t" r="r" b="b"/>
            <a:pathLst>
              <a:path w="18288000" h="3752962">
                <a:moveTo>
                  <a:pt x="0" y="0"/>
                </a:moveTo>
                <a:lnTo>
                  <a:pt x="18288000" y="0"/>
                </a:lnTo>
                <a:lnTo>
                  <a:pt x="18288000" y="3752962"/>
                </a:lnTo>
                <a:lnTo>
                  <a:pt x="0" y="3752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30235" y="842400"/>
            <a:ext cx="7152628" cy="1149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301906"/>
                </a:solidFill>
                <a:latin typeface="Nunito Bold"/>
              </a:rPr>
              <a:t>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66533" y="7377683"/>
            <a:ext cx="4673371" cy="1672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3"/>
              </a:lnSpc>
            </a:pPr>
            <a:r>
              <a:rPr lang="en-US" sz="4845">
                <a:solidFill>
                  <a:srgbClr val="301906"/>
                </a:solidFill>
                <a:latin typeface="Nunito"/>
              </a:rPr>
              <a:t>isFraud ?</a:t>
            </a:r>
          </a:p>
          <a:p>
            <a:pPr algn="ctr">
              <a:lnSpc>
                <a:spcPts val="6783"/>
              </a:lnSpc>
            </a:pPr>
            <a:r>
              <a:rPr lang="en-US" sz="4845">
                <a:solidFill>
                  <a:srgbClr val="301906"/>
                </a:solidFill>
                <a:latin typeface="Nunito"/>
              </a:rPr>
              <a:t>isFlaggedFraud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7997" y="6641551"/>
            <a:ext cx="17392352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288729" y="6622501"/>
            <a:ext cx="4833076" cy="128897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 err="1">
                <a:solidFill>
                  <a:srgbClr val="000000"/>
                </a:solidFill>
                <a:latin typeface="Nunito"/>
              </a:rPr>
              <a:t>isFlaggedFraud</a:t>
            </a:r>
            <a:endParaRPr lang="en-US" sz="3499" dirty="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74504" y="7723077"/>
            <a:ext cx="3086100" cy="10338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 err="1">
                <a:solidFill>
                  <a:srgbClr val="000000"/>
                </a:solidFill>
                <a:latin typeface="Nunito"/>
              </a:rPr>
              <a:t>isFraud</a:t>
            </a:r>
            <a:endParaRPr lang="en-US" sz="3499" dirty="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02615" y="4390079"/>
            <a:ext cx="3086099" cy="333925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Nunito"/>
              </a:rPr>
              <a:t>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70533" y="4318390"/>
            <a:ext cx="3086099" cy="333925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Nunito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43787" y="5645121"/>
            <a:ext cx="3086099" cy="33030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Nunito"/>
              </a:rPr>
              <a:t> 6,362,604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748565" y="7296665"/>
            <a:ext cx="3604950" cy="224198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Nunito"/>
              </a:rPr>
              <a:t> 6,354,407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70533" y="5707382"/>
            <a:ext cx="3086099" cy="33030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Nunito"/>
              </a:rPr>
              <a:t> 16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45816" y="6785872"/>
            <a:ext cx="3086099" cy="33030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Nunito"/>
              </a:rPr>
              <a:t>8,213</a:t>
            </a:r>
          </a:p>
        </p:txBody>
      </p:sp>
      <p:sp>
        <p:nvSpPr>
          <p:cNvPr id="27" name="Freeform 27"/>
          <p:cNvSpPr/>
          <p:nvPr/>
        </p:nvSpPr>
        <p:spPr>
          <a:xfrm flipH="1">
            <a:off x="13876651" y="9172733"/>
            <a:ext cx="2198134" cy="1374833"/>
          </a:xfrm>
          <a:custGeom>
            <a:avLst/>
            <a:gdLst/>
            <a:ahLst/>
            <a:cxnLst/>
            <a:rect l="l" t="t" r="r" b="b"/>
            <a:pathLst>
              <a:path w="2198134" h="1374833">
                <a:moveTo>
                  <a:pt x="2198134" y="0"/>
                </a:moveTo>
                <a:lnTo>
                  <a:pt x="0" y="0"/>
                </a:lnTo>
                <a:lnTo>
                  <a:pt x="0" y="1374833"/>
                </a:lnTo>
                <a:lnTo>
                  <a:pt x="2198134" y="1374833"/>
                </a:lnTo>
                <a:lnTo>
                  <a:pt x="21981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768926" y="463815"/>
            <a:ext cx="7097257" cy="3339256"/>
            <a:chOff x="0" y="-66675"/>
            <a:chExt cx="1869236" cy="8794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69236" cy="673227"/>
            </a:xfrm>
            <a:custGeom>
              <a:avLst/>
              <a:gdLst/>
              <a:ahLst/>
              <a:cxnLst/>
              <a:rect l="l" t="t" r="r" b="b"/>
              <a:pathLst>
                <a:path w="1869236" h="673227">
                  <a:moveTo>
                    <a:pt x="55632" y="0"/>
                  </a:moveTo>
                  <a:lnTo>
                    <a:pt x="1813603" y="0"/>
                  </a:lnTo>
                  <a:cubicBezTo>
                    <a:pt x="1828358" y="0"/>
                    <a:pt x="1842508" y="5861"/>
                    <a:pt x="1852941" y="16294"/>
                  </a:cubicBezTo>
                  <a:cubicBezTo>
                    <a:pt x="1863374" y="26727"/>
                    <a:pt x="1869236" y="40878"/>
                    <a:pt x="1869236" y="55632"/>
                  </a:cubicBezTo>
                  <a:lnTo>
                    <a:pt x="1869236" y="617594"/>
                  </a:lnTo>
                  <a:cubicBezTo>
                    <a:pt x="1869236" y="648319"/>
                    <a:pt x="1844328" y="673227"/>
                    <a:pt x="1813603" y="673227"/>
                  </a:cubicBezTo>
                  <a:lnTo>
                    <a:pt x="55632" y="673227"/>
                  </a:lnTo>
                  <a:cubicBezTo>
                    <a:pt x="24908" y="673227"/>
                    <a:pt x="0" y="648319"/>
                    <a:pt x="0" y="617594"/>
                  </a:cubicBezTo>
                  <a:lnTo>
                    <a:pt x="0" y="55632"/>
                  </a:lnTo>
                  <a:cubicBezTo>
                    <a:pt x="0" y="40878"/>
                    <a:pt x="5861" y="26727"/>
                    <a:pt x="16294" y="16294"/>
                  </a:cubicBezTo>
                  <a:cubicBezTo>
                    <a:pt x="26727" y="5861"/>
                    <a:pt x="40878" y="0"/>
                    <a:pt x="55632" y="0"/>
                  </a:cubicBezTo>
                  <a:close/>
                </a:path>
              </a:pathLst>
            </a:custGeom>
            <a:solidFill>
              <a:srgbClr val="F7B4A7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1435401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48"/>
                </a:lnSpc>
              </a:pPr>
              <a:r>
                <a:rPr lang="en-US" sz="3248" dirty="0">
                  <a:solidFill>
                    <a:srgbClr val="000000"/>
                  </a:solidFill>
                  <a:latin typeface="Nunito Bold"/>
                </a:rPr>
                <a:t>Type : </a:t>
              </a:r>
              <a:r>
                <a:rPr lang="en-US" sz="3248" dirty="0">
                  <a:solidFill>
                    <a:srgbClr val="000000"/>
                  </a:solidFill>
                  <a:latin typeface="Nunito"/>
                </a:rPr>
                <a:t>'PAYMENT', 'TRANSFER',</a:t>
              </a:r>
            </a:p>
            <a:p>
              <a:pPr algn="ctr">
                <a:lnSpc>
                  <a:spcPts val="4548"/>
                </a:lnSpc>
              </a:pPr>
              <a:r>
                <a:rPr lang="en-US" sz="3248" dirty="0">
                  <a:solidFill>
                    <a:srgbClr val="000000"/>
                  </a:solidFill>
                  <a:latin typeface="Nunito"/>
                </a:rPr>
                <a:t> 'CASH_OUT', 'DEBIT',</a:t>
              </a:r>
            </a:p>
            <a:p>
              <a:pPr algn="ctr">
                <a:lnSpc>
                  <a:spcPts val="4548"/>
                </a:lnSpc>
              </a:pPr>
              <a:r>
                <a:rPr lang="en-US" sz="3248" dirty="0">
                  <a:solidFill>
                    <a:srgbClr val="000000"/>
                  </a:solidFill>
                  <a:latin typeface="Nunito"/>
                </a:rPr>
                <a:t> 'CASH_IN'</a:t>
              </a:r>
            </a:p>
            <a:p>
              <a:pPr algn="ctr">
                <a:lnSpc>
                  <a:spcPts val="3428"/>
                </a:lnSpc>
              </a:pPr>
              <a:endParaRPr lang="en-US" sz="3248" dirty="0">
                <a:solidFill>
                  <a:srgbClr val="000000"/>
                </a:solidFill>
                <a:latin typeface="Nunito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788866" y="2422493"/>
            <a:ext cx="3499134" cy="2512610"/>
            <a:chOff x="0" y="0"/>
            <a:chExt cx="921583" cy="66175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21583" cy="661757"/>
            </a:xfrm>
            <a:custGeom>
              <a:avLst/>
              <a:gdLst/>
              <a:ahLst/>
              <a:cxnLst/>
              <a:rect l="l" t="t" r="r" b="b"/>
              <a:pathLst>
                <a:path w="921583" h="661757">
                  <a:moveTo>
                    <a:pt x="112839" y="0"/>
                  </a:moveTo>
                  <a:lnTo>
                    <a:pt x="808744" y="0"/>
                  </a:lnTo>
                  <a:cubicBezTo>
                    <a:pt x="838671" y="0"/>
                    <a:pt x="867372" y="11888"/>
                    <a:pt x="888533" y="33050"/>
                  </a:cubicBezTo>
                  <a:cubicBezTo>
                    <a:pt x="909694" y="54211"/>
                    <a:pt x="921583" y="82912"/>
                    <a:pt x="921583" y="112839"/>
                  </a:cubicBezTo>
                  <a:lnTo>
                    <a:pt x="921583" y="548919"/>
                  </a:lnTo>
                  <a:cubicBezTo>
                    <a:pt x="921583" y="611238"/>
                    <a:pt x="871063" y="661757"/>
                    <a:pt x="808744" y="661757"/>
                  </a:cubicBezTo>
                  <a:lnTo>
                    <a:pt x="112839" y="661757"/>
                  </a:lnTo>
                  <a:cubicBezTo>
                    <a:pt x="50520" y="661757"/>
                    <a:pt x="0" y="611238"/>
                    <a:pt x="0" y="548919"/>
                  </a:cubicBezTo>
                  <a:lnTo>
                    <a:pt x="0" y="112839"/>
                  </a:lnTo>
                  <a:cubicBezTo>
                    <a:pt x="0" y="50520"/>
                    <a:pt x="50520" y="0"/>
                    <a:pt x="112839" y="0"/>
                  </a:cubicBezTo>
                  <a:close/>
                </a:path>
              </a:pathLst>
            </a:custGeom>
            <a:solidFill>
              <a:srgbClr val="FACAAC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28"/>
                </a:lnSpc>
              </a:pPr>
              <a:r>
                <a:rPr lang="en-US" sz="2948" dirty="0">
                  <a:solidFill>
                    <a:srgbClr val="000000"/>
                  </a:solidFill>
                  <a:latin typeface="Nunito"/>
                </a:rPr>
                <a:t>1 = is flagged as fraudulent</a:t>
              </a:r>
            </a:p>
            <a:p>
              <a:pPr algn="ctr">
                <a:lnSpc>
                  <a:spcPts val="4128"/>
                </a:lnSpc>
              </a:pPr>
              <a:r>
                <a:rPr lang="en-US" sz="2948" dirty="0">
                  <a:solidFill>
                    <a:srgbClr val="000000"/>
                  </a:solidFill>
                  <a:latin typeface="Nunito"/>
                </a:rPr>
                <a:t>0 = is not flagged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05885" y="872015"/>
            <a:ext cx="7882115" cy="7831750"/>
          </a:xfrm>
          <a:custGeom>
            <a:avLst/>
            <a:gdLst/>
            <a:ahLst/>
            <a:cxnLst/>
            <a:rect l="l" t="t" r="r" b="b"/>
            <a:pathLst>
              <a:path w="7882115" h="7831750">
                <a:moveTo>
                  <a:pt x="0" y="0"/>
                </a:moveTo>
                <a:lnTo>
                  <a:pt x="7882115" y="0"/>
                </a:lnTo>
                <a:lnTo>
                  <a:pt x="7882115" y="7831750"/>
                </a:lnTo>
                <a:lnTo>
                  <a:pt x="0" y="783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891535"/>
            <a:ext cx="10405886" cy="6930751"/>
            <a:chOff x="0" y="0"/>
            <a:chExt cx="2974801" cy="18253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74801" cy="1825383"/>
            </a:xfrm>
            <a:custGeom>
              <a:avLst/>
              <a:gdLst/>
              <a:ahLst/>
              <a:cxnLst/>
              <a:rect l="l" t="t" r="r" b="b"/>
              <a:pathLst>
                <a:path w="2974801" h="1825383">
                  <a:moveTo>
                    <a:pt x="34957" y="0"/>
                  </a:moveTo>
                  <a:lnTo>
                    <a:pt x="2939844" y="0"/>
                  </a:lnTo>
                  <a:cubicBezTo>
                    <a:pt x="2949116" y="0"/>
                    <a:pt x="2958007" y="3683"/>
                    <a:pt x="2964563" y="10239"/>
                  </a:cubicBezTo>
                  <a:cubicBezTo>
                    <a:pt x="2971118" y="16794"/>
                    <a:pt x="2974801" y="25686"/>
                    <a:pt x="2974801" y="34957"/>
                  </a:cubicBezTo>
                  <a:lnTo>
                    <a:pt x="2974801" y="1790426"/>
                  </a:lnTo>
                  <a:cubicBezTo>
                    <a:pt x="2974801" y="1799697"/>
                    <a:pt x="2971118" y="1808589"/>
                    <a:pt x="2964563" y="1815144"/>
                  </a:cubicBezTo>
                  <a:cubicBezTo>
                    <a:pt x="2958007" y="1821700"/>
                    <a:pt x="2949116" y="1825383"/>
                    <a:pt x="2939844" y="1825383"/>
                  </a:cubicBezTo>
                  <a:lnTo>
                    <a:pt x="34957" y="1825383"/>
                  </a:lnTo>
                  <a:cubicBezTo>
                    <a:pt x="25686" y="1825383"/>
                    <a:pt x="16794" y="1821700"/>
                    <a:pt x="10239" y="1815144"/>
                  </a:cubicBezTo>
                  <a:cubicBezTo>
                    <a:pt x="3683" y="1808589"/>
                    <a:pt x="0" y="1799697"/>
                    <a:pt x="0" y="1790426"/>
                  </a:cubicBezTo>
                  <a:lnTo>
                    <a:pt x="0" y="34957"/>
                  </a:lnTo>
                  <a:cubicBezTo>
                    <a:pt x="0" y="25686"/>
                    <a:pt x="3683" y="16794"/>
                    <a:pt x="10239" y="10239"/>
                  </a:cubicBezTo>
                  <a:cubicBezTo>
                    <a:pt x="16794" y="3683"/>
                    <a:pt x="25686" y="0"/>
                    <a:pt x="34957" y="0"/>
                  </a:cubicBezTo>
                  <a:close/>
                </a:path>
              </a:pathLst>
            </a:custGeom>
            <a:solidFill>
              <a:srgbClr val="FACAA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4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658600" y="8940807"/>
            <a:ext cx="5803889" cy="969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654" dirty="0">
                <a:solidFill>
                  <a:srgbClr val="000000"/>
                </a:solidFill>
                <a:latin typeface="Nunito"/>
              </a:rPr>
              <a:t>Data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2000" y="3458871"/>
            <a:ext cx="2902644" cy="136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700" dirty="0">
                <a:solidFill>
                  <a:srgbClr val="000000"/>
                </a:solidFill>
                <a:latin typeface="Nunito"/>
              </a:rPr>
              <a:t>Rows</a:t>
            </a:r>
          </a:p>
          <a:p>
            <a:pPr algn="ctr">
              <a:lnSpc>
                <a:spcPts val="6439"/>
              </a:lnSpc>
            </a:pPr>
            <a:r>
              <a:rPr lang="en-US" sz="4599" dirty="0">
                <a:solidFill>
                  <a:srgbClr val="FF3131"/>
                </a:solidFill>
                <a:latin typeface="Nunito Bold"/>
              </a:rPr>
              <a:t>6,362,620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23683" y="3545627"/>
            <a:ext cx="4659325" cy="1242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700" dirty="0">
                <a:solidFill>
                  <a:srgbClr val="000000"/>
                </a:solidFill>
                <a:latin typeface="Nunito"/>
              </a:rPr>
              <a:t>Number of ATTRIBUTES</a:t>
            </a:r>
          </a:p>
          <a:p>
            <a:pPr algn="ctr">
              <a:lnSpc>
                <a:spcPts val="5771"/>
              </a:lnSpc>
            </a:pPr>
            <a:r>
              <a:rPr lang="en-US" sz="4122" dirty="0">
                <a:solidFill>
                  <a:srgbClr val="FF3131"/>
                </a:solidFill>
                <a:latin typeface="Nunito Bold"/>
              </a:rPr>
              <a:t>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5371" y="6321589"/>
            <a:ext cx="4109302" cy="1192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7"/>
              </a:lnSpc>
            </a:pPr>
            <a:r>
              <a:rPr lang="en-US" sz="2698" dirty="0">
                <a:solidFill>
                  <a:srgbClr val="000000"/>
                </a:solidFill>
                <a:latin typeface="Nunito"/>
              </a:rPr>
              <a:t>Number of NULL values</a:t>
            </a:r>
          </a:p>
          <a:p>
            <a:pPr algn="ctr">
              <a:lnSpc>
                <a:spcPts val="6044"/>
              </a:lnSpc>
            </a:pPr>
            <a:r>
              <a:rPr lang="en-US" sz="4317" dirty="0">
                <a:solidFill>
                  <a:srgbClr val="FF3131"/>
                </a:solidFill>
                <a:latin typeface="Nunito Bold"/>
              </a:rPr>
              <a:t>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90200" y="6312064"/>
            <a:ext cx="4960158" cy="124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700" dirty="0">
                <a:solidFill>
                  <a:srgbClr val="000000"/>
                </a:solidFill>
                <a:latin typeface="Nunito"/>
              </a:rPr>
              <a:t>Number of  DUPLICATES</a:t>
            </a:r>
          </a:p>
          <a:p>
            <a:pPr algn="ctr">
              <a:lnSpc>
                <a:spcPts val="5739"/>
              </a:lnSpc>
            </a:pPr>
            <a:r>
              <a:rPr lang="en-US" sz="4099" dirty="0">
                <a:solidFill>
                  <a:srgbClr val="FF3131"/>
                </a:solidFill>
                <a:latin typeface="Nunito Bold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828" y="4178900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7394" y="3381674"/>
            <a:ext cx="1754620" cy="505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Nunito"/>
              </a:rPr>
              <a:t>"Type 2" 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4811" y="5123626"/>
            <a:ext cx="2614405" cy="60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Customer — Customer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(CC)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27155" y="5123626"/>
            <a:ext cx="2761743" cy="60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Customer - Merchant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(CM)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6828" y="6962646"/>
            <a:ext cx="3174054" cy="60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Merchant - Merchant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(MM)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40473" y="6962646"/>
            <a:ext cx="3174054" cy="60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Merchant - Customer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(MC)</a:t>
            </a:r>
          </a:p>
        </p:txBody>
      </p:sp>
      <p:sp>
        <p:nvSpPr>
          <p:cNvPr id="8" name="Freeform 8"/>
          <p:cNvSpPr/>
          <p:nvPr/>
        </p:nvSpPr>
        <p:spPr>
          <a:xfrm>
            <a:off x="2762837" y="4178900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227155" y="4178900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80" y="0"/>
                </a:lnTo>
                <a:lnTo>
                  <a:pt x="896380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92519" y="4178900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01218" y="5811221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060821" y="5811221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040473" y="5811221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80" y="0"/>
                </a:lnTo>
                <a:lnTo>
                  <a:pt x="896380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317196" y="5811221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863302" y="1189052"/>
            <a:ext cx="4931327" cy="160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000000"/>
                </a:solidFill>
                <a:latin typeface="Nunito"/>
              </a:rPr>
              <a:t>Accounts starting with C (Customers)</a:t>
            </a:r>
          </a:p>
          <a:p>
            <a:pPr algn="ctr">
              <a:lnSpc>
                <a:spcPts val="3243"/>
              </a:lnSpc>
            </a:pPr>
            <a:endParaRPr lang="en-US" sz="2316">
              <a:solidFill>
                <a:srgbClr val="000000"/>
              </a:solidFill>
              <a:latin typeface="Nunito"/>
            </a:endParaRPr>
          </a:p>
          <a:p>
            <a:pPr algn="ctr">
              <a:lnSpc>
                <a:spcPts val="3243"/>
              </a:lnSpc>
            </a:pPr>
            <a:endParaRPr lang="en-US" sz="2316">
              <a:solidFill>
                <a:srgbClr val="000000"/>
              </a:solidFill>
              <a:latin typeface="Nunito"/>
            </a:endParaRPr>
          </a:p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000000"/>
                </a:solidFill>
                <a:latin typeface="Nunito"/>
              </a:rPr>
              <a:t>Accounts starting with M (Merchant)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53439" y="1028700"/>
            <a:ext cx="584247" cy="579135"/>
          </a:xfrm>
          <a:custGeom>
            <a:avLst/>
            <a:gdLst/>
            <a:ahLst/>
            <a:cxnLst/>
            <a:rect l="l" t="t" r="r" b="b"/>
            <a:pathLst>
              <a:path w="584247" h="579135">
                <a:moveTo>
                  <a:pt x="0" y="0"/>
                </a:moveTo>
                <a:lnTo>
                  <a:pt x="584247" y="0"/>
                </a:lnTo>
                <a:lnTo>
                  <a:pt x="584247" y="579135"/>
                </a:lnTo>
                <a:lnTo>
                  <a:pt x="0" y="57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39676" y="2252319"/>
            <a:ext cx="543562" cy="538806"/>
          </a:xfrm>
          <a:custGeom>
            <a:avLst/>
            <a:gdLst/>
            <a:ahLst/>
            <a:cxnLst/>
            <a:rect l="l" t="t" r="r" b="b"/>
            <a:pathLst>
              <a:path w="543562" h="538806">
                <a:moveTo>
                  <a:pt x="0" y="0"/>
                </a:moveTo>
                <a:lnTo>
                  <a:pt x="543562" y="0"/>
                </a:lnTo>
                <a:lnTo>
                  <a:pt x="543562" y="538805"/>
                </a:lnTo>
                <a:lnTo>
                  <a:pt x="0" y="538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414678" y="816844"/>
            <a:ext cx="9174202" cy="8784078"/>
          </a:xfrm>
          <a:custGeom>
            <a:avLst/>
            <a:gdLst/>
            <a:ahLst/>
            <a:cxnLst/>
            <a:rect l="l" t="t" r="r" b="b"/>
            <a:pathLst>
              <a:path w="9174202" h="8784078">
                <a:moveTo>
                  <a:pt x="0" y="0"/>
                </a:moveTo>
                <a:lnTo>
                  <a:pt x="9174201" y="0"/>
                </a:lnTo>
                <a:lnTo>
                  <a:pt x="9174201" y="8784078"/>
                </a:lnTo>
                <a:lnTo>
                  <a:pt x="0" y="87840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36889" y="8375102"/>
            <a:ext cx="8907111" cy="127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4"/>
              </a:lnSpc>
            </a:pPr>
            <a:r>
              <a:rPr lang="en-US" sz="3646" u="sng">
                <a:solidFill>
                  <a:srgbClr val="FF3131"/>
                </a:solidFill>
                <a:latin typeface="Nunito Bold"/>
              </a:rPr>
              <a:t>Không 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có tài khoản thương mại ( </a:t>
            </a:r>
            <a:r>
              <a:rPr lang="en-US" sz="3646">
                <a:solidFill>
                  <a:srgbClr val="FF3131"/>
                </a:solidFill>
                <a:latin typeface="Nunito"/>
              </a:rPr>
              <a:t>Merchant 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) </a:t>
            </a:r>
            <a:r>
              <a:rPr lang="en-US" sz="3646">
                <a:solidFill>
                  <a:srgbClr val="000000"/>
                </a:solidFill>
                <a:latin typeface="Nunito Bold"/>
              </a:rPr>
              <a:t>tham gia vào các giao dich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  gian lận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30832" y="7410383"/>
            <a:ext cx="11257168" cy="3303090"/>
            <a:chOff x="0" y="-57150"/>
            <a:chExt cx="2964851" cy="869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4851" cy="700478"/>
            </a:xfrm>
            <a:custGeom>
              <a:avLst/>
              <a:gdLst/>
              <a:ahLst/>
              <a:cxnLst/>
              <a:rect l="l" t="t" r="r" b="b"/>
              <a:pathLst>
                <a:path w="2964851" h="700478">
                  <a:moveTo>
                    <a:pt x="0" y="0"/>
                  </a:moveTo>
                  <a:lnTo>
                    <a:pt x="2964851" y="0"/>
                  </a:lnTo>
                  <a:lnTo>
                    <a:pt x="2964851" y="700478"/>
                  </a:lnTo>
                  <a:lnTo>
                    <a:pt x="0" y="700478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63814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91"/>
                </a:lnSpc>
              </a:pP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Phương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thức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hoạt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động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của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các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giao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dịch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>
                  <a:solidFill>
                    <a:srgbClr val="FF3131"/>
                  </a:solidFill>
                  <a:latin typeface="Nunito Bold"/>
                </a:rPr>
                <a:t>LỪA ĐẢO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là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chuyển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tiền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vào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một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tài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khoản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cụ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thể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và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sau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đó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rút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tiền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mặt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từ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các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tài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khoản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đó</a:t>
              </a:r>
              <a:endParaRPr lang="en-US" sz="3208" dirty="0">
                <a:solidFill>
                  <a:srgbClr val="000000"/>
                </a:solidFill>
                <a:latin typeface="Nunito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571019" y="0"/>
            <a:ext cx="17145961" cy="7926092"/>
          </a:xfrm>
          <a:custGeom>
            <a:avLst/>
            <a:gdLst/>
            <a:ahLst/>
            <a:cxnLst/>
            <a:rect l="l" t="t" r="r" b="b"/>
            <a:pathLst>
              <a:path w="17145961" h="7926092">
                <a:moveTo>
                  <a:pt x="0" y="0"/>
                </a:moveTo>
                <a:lnTo>
                  <a:pt x="17145962" y="0"/>
                </a:lnTo>
                <a:lnTo>
                  <a:pt x="17145962" y="7926092"/>
                </a:lnTo>
                <a:lnTo>
                  <a:pt x="0" y="7926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71019" y="8474093"/>
            <a:ext cx="5986708" cy="861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1"/>
              </a:lnSpc>
            </a:pPr>
            <a:r>
              <a:rPr lang="en-US" sz="5008">
                <a:solidFill>
                  <a:srgbClr val="000000"/>
                </a:solidFill>
                <a:latin typeface="Noto Serif Display Black"/>
              </a:rPr>
              <a:t>Các kiểu giao dịch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35560" y="1028700"/>
            <a:ext cx="12652440" cy="8511049"/>
          </a:xfrm>
          <a:custGeom>
            <a:avLst/>
            <a:gdLst/>
            <a:ahLst/>
            <a:cxnLst/>
            <a:rect l="l" t="t" r="r" b="b"/>
            <a:pathLst>
              <a:path w="12652440" h="8511049">
                <a:moveTo>
                  <a:pt x="0" y="0"/>
                </a:moveTo>
                <a:lnTo>
                  <a:pt x="12652440" y="0"/>
                </a:lnTo>
                <a:lnTo>
                  <a:pt x="12652440" y="8511049"/>
                </a:lnTo>
                <a:lnTo>
                  <a:pt x="0" y="8511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9357" y="4219967"/>
            <a:ext cx="4610184" cy="178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unito"/>
              </a:rPr>
              <a:t>Number of Fraud Transactions by hour of the day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2692" y="4254956"/>
            <a:ext cx="10642617" cy="1596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02"/>
              </a:lnSpc>
            </a:pPr>
            <a:r>
              <a:rPr lang="en-US" sz="9359">
                <a:solidFill>
                  <a:srgbClr val="000000"/>
                </a:solidFill>
                <a:latin typeface="Noto Serif Display Black"/>
              </a:rPr>
              <a:t>Project Modeling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91943" cy="6263400"/>
          </a:xfrm>
          <a:custGeom>
            <a:avLst/>
            <a:gdLst/>
            <a:ahLst/>
            <a:cxnLst/>
            <a:rect l="l" t="t" r="r" b="b"/>
            <a:pathLst>
              <a:path w="18491943" h="6263400">
                <a:moveTo>
                  <a:pt x="0" y="0"/>
                </a:moveTo>
                <a:lnTo>
                  <a:pt x="18491943" y="0"/>
                </a:lnTo>
                <a:lnTo>
                  <a:pt x="18491943" y="6263400"/>
                </a:lnTo>
                <a:lnTo>
                  <a:pt x="0" y="626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197050"/>
            <a:ext cx="15075940" cy="538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60">
                <a:solidFill>
                  <a:srgbClr val="000000"/>
                </a:solidFill>
                <a:latin typeface="Nunito"/>
              </a:rPr>
              <a:t>Chỉ số AUC - ROC càng </a:t>
            </a:r>
            <a:r>
              <a:rPr lang="en-US" sz="3160">
                <a:solidFill>
                  <a:srgbClr val="FF3131"/>
                </a:solidFill>
                <a:latin typeface="Nunito Bold"/>
              </a:rPr>
              <a:t>cao </a:t>
            </a:r>
            <a:r>
              <a:rPr lang="en-US" sz="3160">
                <a:solidFill>
                  <a:srgbClr val="000000"/>
                </a:solidFill>
                <a:latin typeface="Nunito"/>
              </a:rPr>
              <a:t>thì mô hình càng </a:t>
            </a:r>
            <a:r>
              <a:rPr lang="en-US" sz="3160">
                <a:solidFill>
                  <a:srgbClr val="FF3131"/>
                </a:solidFill>
                <a:latin typeface="Nunito Bold"/>
              </a:rPr>
              <a:t>chính xác</a:t>
            </a:r>
            <a:r>
              <a:rPr lang="en-US" sz="3160">
                <a:solidFill>
                  <a:srgbClr val="000000"/>
                </a:solidFill>
                <a:latin typeface="Nunito"/>
              </a:rPr>
              <a:t> trong việc phân loại các lớp.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198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Nunito</vt:lpstr>
      <vt:lpstr>Arial</vt:lpstr>
      <vt:lpstr>Noto Serif Display Black</vt:lpstr>
      <vt:lpstr>Calibri</vt:lpstr>
      <vt:lpstr>Nunito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analytics Fraud Detection</dc:title>
  <cp:lastModifiedBy>Hoài Nam</cp:lastModifiedBy>
  <cp:revision>2</cp:revision>
  <dcterms:created xsi:type="dcterms:W3CDTF">2006-08-16T00:00:00Z</dcterms:created>
  <dcterms:modified xsi:type="dcterms:W3CDTF">2023-08-13T18:09:01Z</dcterms:modified>
  <dc:identifier>DAFf4nYf0_g</dc:identifier>
</cp:coreProperties>
</file>