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87" r:id="rId2"/>
    <p:sldId id="260" r:id="rId3"/>
    <p:sldId id="258" r:id="rId4"/>
    <p:sldId id="289" r:id="rId5"/>
    <p:sldId id="288" r:id="rId6"/>
    <p:sldId id="290" r:id="rId7"/>
    <p:sldId id="261" r:id="rId8"/>
    <p:sldId id="294" r:id="rId9"/>
    <p:sldId id="295" r:id="rId10"/>
    <p:sldId id="296" r:id="rId11"/>
    <p:sldId id="297" r:id="rId12"/>
    <p:sldId id="298" r:id="rId13"/>
    <p:sldId id="299" r:id="rId14"/>
    <p:sldId id="301" r:id="rId15"/>
    <p:sldId id="302" r:id="rId16"/>
    <p:sldId id="304" r:id="rId17"/>
    <p:sldId id="278" r:id="rId18"/>
  </p:sldIdLst>
  <p:sldSz cx="18288000" cy="10287000"/>
  <p:notesSz cx="6858000" cy="9144000"/>
  <p:embeddedFontLst>
    <p:embeddedFont>
      <p:font typeface="Bahnschrift Condensed" panose="020B0502040204020203" pitchFamily="34" charset="0"/>
      <p:regular r:id="rId20"/>
      <p:bold r:id="rId21"/>
    </p:embeddedFont>
    <p:embeddedFont>
      <p:font typeface="Bahnschrift Light SemiCondensed" panose="020B0502040204020203" pitchFamily="34" charset="0"/>
      <p:regular r:id="rId22"/>
    </p:embeddedFont>
    <p:embeddedFont>
      <p:font typeface="Bahnschrift SemiCondensed" panose="020B0502040204020203" pitchFamily="34" charset="0"/>
      <p:regular r:id="rId23"/>
      <p:bold r:id="rId24"/>
    </p:embeddedFont>
    <p:embeddedFont>
      <p:font typeface="Bahnschrift SemiLight" panose="020B0502040204020203" pitchFamily="34" charset="0"/>
      <p:regular r:id="rId25"/>
    </p:embeddedFont>
    <p:embeddedFont>
      <p:font typeface="Bahnschrift SemiLight SemiConde" panose="020B0502040204020203" pitchFamily="34" charset="0"/>
      <p:regular r:id="rId26"/>
    </p:embeddedFont>
    <p:embeddedFont>
      <p:font typeface="Barlow" panose="00000500000000000000" pitchFamily="2" charset="0"/>
      <p:regular r:id="rId27"/>
      <p:bold r:id="rId28"/>
      <p:italic r:id="rId29"/>
      <p:boldItalic r:id="rId30"/>
    </p:embeddedFont>
    <p:embeddedFont>
      <p:font typeface="Barlow Medium" panose="00000600000000000000" pitchFamily="2"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aveat"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E71EE-7B1A-424E-89D2-E761359BA3D4}">
  <a:tblStyle styleId="{33AE71EE-7B1A-424E-89D2-E761359BA3D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3497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007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228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556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582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481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9969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0213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23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125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294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085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839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grouplens.org/datasets/movielens/"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96"/>
        <p:cNvGrpSpPr/>
        <p:nvPr/>
      </p:nvGrpSpPr>
      <p:grpSpPr>
        <a:xfrm>
          <a:off x="0" y="0"/>
          <a:ext cx="0" cy="0"/>
          <a:chOff x="0" y="0"/>
          <a:chExt cx="0" cy="0"/>
        </a:xfrm>
      </p:grpSpPr>
      <p:pic>
        <p:nvPicPr>
          <p:cNvPr id="100" name="Google Shape;100;p14"/>
          <p:cNvPicPr preferRelativeResize="0"/>
          <p:nvPr/>
        </p:nvPicPr>
        <p:blipFill rotWithShape="1">
          <a:blip r:embed="rId3">
            <a:alphaModFix/>
          </a:blip>
          <a:srcRect/>
          <a:stretch/>
        </p:blipFill>
        <p:spPr>
          <a:xfrm rot="226577">
            <a:off x="1967596" y="7262140"/>
            <a:ext cx="1891322" cy="156352"/>
          </a:xfrm>
          <a:prstGeom prst="rect">
            <a:avLst/>
          </a:prstGeom>
          <a:noFill/>
          <a:ln>
            <a:noFill/>
          </a:ln>
        </p:spPr>
      </p:pic>
      <p:pic>
        <p:nvPicPr>
          <p:cNvPr id="101" name="Google Shape;101;p14"/>
          <p:cNvPicPr preferRelativeResize="0"/>
          <p:nvPr/>
        </p:nvPicPr>
        <p:blipFill rotWithShape="1">
          <a:blip r:embed="rId3">
            <a:alphaModFix/>
          </a:blip>
          <a:srcRect/>
          <a:stretch/>
        </p:blipFill>
        <p:spPr>
          <a:xfrm rot="226577">
            <a:off x="7906068" y="7218380"/>
            <a:ext cx="2208531" cy="182575"/>
          </a:xfrm>
          <a:prstGeom prst="rect">
            <a:avLst/>
          </a:prstGeom>
          <a:noFill/>
          <a:ln>
            <a:noFill/>
          </a:ln>
        </p:spPr>
      </p:pic>
      <p:pic>
        <p:nvPicPr>
          <p:cNvPr id="102" name="Google Shape;102;p14"/>
          <p:cNvPicPr preferRelativeResize="0"/>
          <p:nvPr/>
        </p:nvPicPr>
        <p:blipFill rotWithShape="1">
          <a:blip r:embed="rId3">
            <a:alphaModFix/>
          </a:blip>
          <a:srcRect/>
          <a:stretch/>
        </p:blipFill>
        <p:spPr>
          <a:xfrm rot="226577">
            <a:off x="13729760" y="7218380"/>
            <a:ext cx="2208531" cy="182575"/>
          </a:xfrm>
          <a:prstGeom prst="rect">
            <a:avLst/>
          </a:prstGeom>
          <a:noFill/>
          <a:ln>
            <a:noFill/>
          </a:ln>
        </p:spPr>
      </p:pic>
      <p:sp>
        <p:nvSpPr>
          <p:cNvPr id="103" name="Google Shape;103;p14"/>
          <p:cNvSpPr txBox="1"/>
          <p:nvPr/>
        </p:nvSpPr>
        <p:spPr>
          <a:xfrm>
            <a:off x="4293454" y="1137460"/>
            <a:ext cx="13969319"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9000" b="0" i="0" u="none" strike="noStrike" cap="none" dirty="0">
                <a:solidFill>
                  <a:srgbClr val="000000"/>
                </a:solidFill>
                <a:latin typeface="Bahnschrift Condensed" panose="020B0502040204020203" pitchFamily="34" charset="0"/>
                <a:sym typeface="Arial"/>
              </a:rPr>
              <a:t>Nhóm 11 – Hệ thống gợi ý phim</a:t>
            </a:r>
            <a:endParaRPr lang="en-US" sz="9000" b="0" i="0" u="none" strike="noStrike" cap="none" dirty="0">
              <a:solidFill>
                <a:srgbClr val="000000"/>
              </a:solidFill>
              <a:latin typeface="Bahnschrift Condensed" panose="020B0502040204020203" pitchFamily="34" charset="0"/>
              <a:sym typeface="Arial"/>
            </a:endParaRPr>
          </a:p>
        </p:txBody>
      </p:sp>
      <p:sp>
        <p:nvSpPr>
          <p:cNvPr id="104" name="Google Shape;104;p14"/>
          <p:cNvSpPr txBox="1"/>
          <p:nvPr/>
        </p:nvSpPr>
        <p:spPr>
          <a:xfrm>
            <a:off x="824570" y="6282325"/>
            <a:ext cx="4303724" cy="9233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5000" b="0" i="0" u="none" strike="noStrike" cap="none" dirty="0">
                <a:solidFill>
                  <a:schemeClr val="tx1">
                    <a:lumMod val="85000"/>
                    <a:lumOff val="15000"/>
                  </a:schemeClr>
                </a:solidFill>
                <a:latin typeface="Bahnschrift SemiCondensed" panose="020B0502040204020203" pitchFamily="34" charset="0"/>
                <a:sym typeface="Caveat"/>
              </a:rPr>
              <a:t>Phạm Anh Khiêm</a:t>
            </a:r>
            <a:endParaRPr sz="1400" b="0" i="0" u="none" strike="noStrike" cap="none" dirty="0">
              <a:solidFill>
                <a:schemeClr val="tx1">
                  <a:lumMod val="85000"/>
                  <a:lumOff val="15000"/>
                </a:schemeClr>
              </a:solidFill>
              <a:latin typeface="Bahnschrift SemiCondensed" panose="020B0502040204020203" pitchFamily="34" charset="0"/>
              <a:sym typeface="Arial"/>
            </a:endParaRPr>
          </a:p>
        </p:txBody>
      </p:sp>
      <p:sp>
        <p:nvSpPr>
          <p:cNvPr id="105" name="Google Shape;105;p14"/>
          <p:cNvSpPr txBox="1"/>
          <p:nvPr/>
        </p:nvSpPr>
        <p:spPr>
          <a:xfrm>
            <a:off x="6328829" y="6282325"/>
            <a:ext cx="5363008" cy="9233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5000" dirty="0">
                <a:solidFill>
                  <a:schemeClr val="tx1">
                    <a:lumMod val="85000"/>
                    <a:lumOff val="15000"/>
                  </a:schemeClr>
                </a:solidFill>
                <a:latin typeface="Bahnschrift SemiCondensed" panose="020B0502040204020203" pitchFamily="34" charset="0"/>
                <a:sym typeface="Caveat"/>
              </a:rPr>
              <a:t>Lê Khắc Nam</a:t>
            </a:r>
            <a:endParaRPr sz="1400" b="0" i="0" u="none" strike="noStrike" cap="none" dirty="0">
              <a:solidFill>
                <a:schemeClr val="tx1">
                  <a:lumMod val="85000"/>
                  <a:lumOff val="15000"/>
                </a:schemeClr>
              </a:solidFill>
              <a:latin typeface="Bahnschrift SemiCondensed" panose="020B0502040204020203" pitchFamily="34" charset="0"/>
              <a:sym typeface="Arial"/>
            </a:endParaRPr>
          </a:p>
        </p:txBody>
      </p:sp>
      <p:sp>
        <p:nvSpPr>
          <p:cNvPr id="106" name="Google Shape;106;p14"/>
          <p:cNvSpPr txBox="1"/>
          <p:nvPr/>
        </p:nvSpPr>
        <p:spPr>
          <a:xfrm>
            <a:off x="12566245" y="6282325"/>
            <a:ext cx="4535560" cy="9233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5000" dirty="0">
                <a:solidFill>
                  <a:schemeClr val="tx1">
                    <a:lumMod val="85000"/>
                    <a:lumOff val="15000"/>
                  </a:schemeClr>
                </a:solidFill>
                <a:latin typeface="Bahnschrift SemiCondensed" panose="020B0502040204020203" pitchFamily="34" charset="0"/>
                <a:sym typeface="Caveat"/>
              </a:rPr>
              <a:t>Nguyễn Khả thiết</a:t>
            </a:r>
            <a:endParaRPr sz="1400" b="0" i="0" u="none" strike="noStrike" cap="none" dirty="0">
              <a:solidFill>
                <a:schemeClr val="tx1">
                  <a:lumMod val="85000"/>
                  <a:lumOff val="15000"/>
                </a:schemeClr>
              </a:solidFill>
              <a:latin typeface="Bahnschrift SemiCondensed" panose="020B0502040204020203" pitchFamily="34" charset="0"/>
              <a:sym typeface="Arial"/>
            </a:endParaRPr>
          </a:p>
        </p:txBody>
      </p:sp>
      <p:pic>
        <p:nvPicPr>
          <p:cNvPr id="110" name="Google Shape;110;p14"/>
          <p:cNvPicPr preferRelativeResize="0"/>
          <p:nvPr/>
        </p:nvPicPr>
        <p:blipFill rotWithShape="1">
          <a:blip r:embed="rId4">
            <a:alphaModFix/>
          </a:blip>
          <a:srcRect/>
          <a:stretch/>
        </p:blipFill>
        <p:spPr>
          <a:xfrm>
            <a:off x="287700" y="7280835"/>
            <a:ext cx="847364" cy="1083838"/>
          </a:xfrm>
          <a:prstGeom prst="rect">
            <a:avLst/>
          </a:prstGeom>
          <a:noFill/>
          <a:ln>
            <a:noFill/>
          </a:ln>
        </p:spPr>
      </p:pic>
      <p:sp>
        <p:nvSpPr>
          <p:cNvPr id="2" name="Google Shape;104;p14">
            <a:extLst>
              <a:ext uri="{FF2B5EF4-FFF2-40B4-BE49-F238E27FC236}">
                <a16:creationId xmlns:a16="http://schemas.microsoft.com/office/drawing/2014/main" id="{779F8402-925A-CF29-3907-E936AA4071A7}"/>
              </a:ext>
            </a:extLst>
          </p:cNvPr>
          <p:cNvSpPr txBox="1"/>
          <p:nvPr/>
        </p:nvSpPr>
        <p:spPr>
          <a:xfrm>
            <a:off x="824570" y="7598346"/>
            <a:ext cx="4303724"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dirty="0">
                <a:solidFill>
                  <a:schemeClr val="tx1">
                    <a:lumMod val="85000"/>
                    <a:lumOff val="15000"/>
                  </a:schemeClr>
                </a:solidFill>
                <a:latin typeface="Bahnschrift SemiCondensed" panose="020B0502040204020203" pitchFamily="34" charset="0"/>
                <a:sym typeface="Caveat"/>
              </a:rPr>
              <a:t>B18DCCN314</a:t>
            </a:r>
            <a:endParaRPr sz="4000" b="0" i="0" u="none" strike="noStrike" cap="none" dirty="0">
              <a:solidFill>
                <a:schemeClr val="tx1">
                  <a:lumMod val="85000"/>
                  <a:lumOff val="15000"/>
                </a:schemeClr>
              </a:solidFill>
              <a:latin typeface="Caveat" panose="020B0604020202020204" charset="0"/>
              <a:sym typeface="Arial"/>
            </a:endParaRPr>
          </a:p>
        </p:txBody>
      </p:sp>
      <p:sp>
        <p:nvSpPr>
          <p:cNvPr id="3" name="Google Shape;105;p14">
            <a:extLst>
              <a:ext uri="{FF2B5EF4-FFF2-40B4-BE49-F238E27FC236}">
                <a16:creationId xmlns:a16="http://schemas.microsoft.com/office/drawing/2014/main" id="{A9D4FF6A-AFBD-C436-5806-654E272048CE}"/>
              </a:ext>
            </a:extLst>
          </p:cNvPr>
          <p:cNvSpPr txBox="1"/>
          <p:nvPr/>
        </p:nvSpPr>
        <p:spPr>
          <a:xfrm>
            <a:off x="6371453" y="7572928"/>
            <a:ext cx="5363008"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b="0" i="0" u="none" strike="noStrike" cap="none" dirty="0">
                <a:solidFill>
                  <a:schemeClr val="tx1">
                    <a:lumMod val="85000"/>
                    <a:lumOff val="15000"/>
                  </a:schemeClr>
                </a:solidFill>
                <a:latin typeface="Bahnschrift SemiCondensed" panose="020B0502040204020203" pitchFamily="34" charset="0"/>
                <a:sym typeface="Caveat"/>
              </a:rPr>
              <a:t>B18DCCN424</a:t>
            </a:r>
            <a:endParaRPr lang="vi-VN" sz="4000" b="0" i="0" u="none" strike="noStrike" cap="none" dirty="0">
              <a:solidFill>
                <a:schemeClr val="tx1">
                  <a:lumMod val="85000"/>
                  <a:lumOff val="15000"/>
                </a:schemeClr>
              </a:solidFill>
              <a:latin typeface="Bahnschrift SemiCondensed" panose="020B0502040204020203" pitchFamily="34" charset="0"/>
              <a:sym typeface="Arial"/>
            </a:endParaRPr>
          </a:p>
        </p:txBody>
      </p:sp>
      <p:sp>
        <p:nvSpPr>
          <p:cNvPr id="4" name="Google Shape;106;p14">
            <a:extLst>
              <a:ext uri="{FF2B5EF4-FFF2-40B4-BE49-F238E27FC236}">
                <a16:creationId xmlns:a16="http://schemas.microsoft.com/office/drawing/2014/main" id="{3204637F-66A8-3BC4-59A1-191846A64310}"/>
              </a:ext>
            </a:extLst>
          </p:cNvPr>
          <p:cNvSpPr txBox="1"/>
          <p:nvPr/>
        </p:nvSpPr>
        <p:spPr>
          <a:xfrm>
            <a:off x="12566245" y="7598346"/>
            <a:ext cx="4535560"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b="0" i="0" u="none" strike="noStrike" cap="none" dirty="0">
                <a:solidFill>
                  <a:schemeClr val="tx1">
                    <a:lumMod val="85000"/>
                    <a:lumOff val="15000"/>
                  </a:schemeClr>
                </a:solidFill>
                <a:latin typeface="Bahnschrift SemiCondensed" panose="020B0502040204020203" pitchFamily="34" charset="0"/>
                <a:sym typeface="Caveat"/>
              </a:rPr>
              <a:t>B18DCCN639</a:t>
            </a:r>
            <a:endParaRPr lang="vi-VN" sz="4000" b="0" i="0" u="none" strike="noStrike" cap="none" dirty="0">
              <a:solidFill>
                <a:schemeClr val="tx1">
                  <a:lumMod val="85000"/>
                  <a:lumOff val="15000"/>
                </a:schemeClr>
              </a:solidFill>
              <a:latin typeface="Bahnschrift SemiCondensed" panose="020B0502040204020203" pitchFamily="34" charset="0"/>
              <a:sym typeface="Arial"/>
            </a:endParaRPr>
          </a:p>
        </p:txBody>
      </p:sp>
      <p:pic>
        <p:nvPicPr>
          <p:cNvPr id="5" name="Picture 2" descr="Text&#10;&#10;Description automatically generated">
            <a:extLst>
              <a:ext uri="{FF2B5EF4-FFF2-40B4-BE49-F238E27FC236}">
                <a16:creationId xmlns:a16="http://schemas.microsoft.com/office/drawing/2014/main" id="{6E6B683D-1616-6D71-F00A-F42CEE00C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91" y="128206"/>
            <a:ext cx="3864639" cy="36435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Google Shape;110;p14">
            <a:extLst>
              <a:ext uri="{FF2B5EF4-FFF2-40B4-BE49-F238E27FC236}">
                <a16:creationId xmlns:a16="http://schemas.microsoft.com/office/drawing/2014/main" id="{A44D0420-81DE-CFE6-D394-109E28257740}"/>
              </a:ext>
            </a:extLst>
          </p:cNvPr>
          <p:cNvPicPr preferRelativeResize="0"/>
          <p:nvPr/>
        </p:nvPicPr>
        <p:blipFill rotWithShape="1">
          <a:blip r:embed="rId4">
            <a:alphaModFix/>
          </a:blip>
          <a:srcRect/>
          <a:stretch/>
        </p:blipFill>
        <p:spPr>
          <a:xfrm>
            <a:off x="6605337" y="7145850"/>
            <a:ext cx="847364" cy="1083838"/>
          </a:xfrm>
          <a:prstGeom prst="rect">
            <a:avLst/>
          </a:prstGeom>
          <a:noFill/>
          <a:ln>
            <a:noFill/>
          </a:ln>
        </p:spPr>
      </p:pic>
      <p:pic>
        <p:nvPicPr>
          <p:cNvPr id="7" name="Google Shape;110;p14">
            <a:extLst>
              <a:ext uri="{FF2B5EF4-FFF2-40B4-BE49-F238E27FC236}">
                <a16:creationId xmlns:a16="http://schemas.microsoft.com/office/drawing/2014/main" id="{760F33E9-DADB-88EB-B989-45BCD0A8A54B}"/>
              </a:ext>
            </a:extLst>
          </p:cNvPr>
          <p:cNvPicPr preferRelativeResize="0"/>
          <p:nvPr/>
        </p:nvPicPr>
        <p:blipFill rotWithShape="1">
          <a:blip r:embed="rId4">
            <a:alphaModFix/>
          </a:blip>
          <a:srcRect/>
          <a:stretch/>
        </p:blipFill>
        <p:spPr>
          <a:xfrm>
            <a:off x="12285309" y="7153478"/>
            <a:ext cx="847364" cy="1083838"/>
          </a:xfrm>
          <a:prstGeom prst="rect">
            <a:avLst/>
          </a:prstGeom>
          <a:noFill/>
          <a:ln>
            <a:noFill/>
          </a:ln>
        </p:spPr>
      </p:pic>
    </p:spTree>
    <p:extLst>
      <p:ext uri="{BB962C8B-B14F-4D97-AF65-F5344CB8AC3E}">
        <p14:creationId xmlns:p14="http://schemas.microsoft.com/office/powerpoint/2010/main" val="20929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Xây dựng hệ thống lưu trữ, xử lý dữ liệu</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4" name="Google Shape;104;p14">
            <a:extLst>
              <a:ext uri="{FF2B5EF4-FFF2-40B4-BE49-F238E27FC236}">
                <a16:creationId xmlns:a16="http://schemas.microsoft.com/office/drawing/2014/main" id="{B921A9D2-E98F-FE34-5CD0-90A9FDEF1E63}"/>
              </a:ext>
            </a:extLst>
          </p:cNvPr>
          <p:cNvSpPr txBox="1"/>
          <p:nvPr/>
        </p:nvSpPr>
        <p:spPr>
          <a:xfrm>
            <a:off x="1195415" y="3094118"/>
            <a:ext cx="8715501"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dirty="0">
                <a:solidFill>
                  <a:schemeClr val="tx1"/>
                </a:solidFill>
                <a:latin typeface="Bahnschrift SemiLight" panose="020B0502040204020203" pitchFamily="34" charset="0"/>
                <a:sym typeface="Caveat"/>
              </a:rPr>
              <a:t>Xây dựng các chức năng của hệ thống</a:t>
            </a:r>
            <a:endParaRPr lang="vi-VN" sz="900" b="0" i="0" u="none" strike="noStrike" cap="none" dirty="0">
              <a:solidFill>
                <a:schemeClr val="tx1"/>
              </a:solidFill>
              <a:latin typeface="Bahnschrift SemiLight" panose="020B0502040204020203" pitchFamily="34" charset="0"/>
              <a:sym typeface="Arial"/>
            </a:endParaRPr>
          </a:p>
        </p:txBody>
      </p:sp>
      <p:sp>
        <p:nvSpPr>
          <p:cNvPr id="5" name="Google Shape;119;p15">
            <a:extLst>
              <a:ext uri="{FF2B5EF4-FFF2-40B4-BE49-F238E27FC236}">
                <a16:creationId xmlns:a16="http://schemas.microsoft.com/office/drawing/2014/main" id="{28913A43-A81F-459A-D826-05443518D02E}"/>
              </a:ext>
            </a:extLst>
          </p:cNvPr>
          <p:cNvSpPr txBox="1"/>
          <p:nvPr/>
        </p:nvSpPr>
        <p:spPr>
          <a:xfrm>
            <a:off x="845366" y="2623229"/>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02</a:t>
            </a:r>
            <a:endParaRPr sz="1400" b="0" i="0" u="none" strike="noStrike" cap="none" dirty="0">
              <a:solidFill>
                <a:schemeClr val="tx1"/>
              </a:solidFill>
              <a:sym typeface="Arial"/>
            </a:endParaRPr>
          </a:p>
        </p:txBody>
      </p:sp>
      <p:sp>
        <p:nvSpPr>
          <p:cNvPr id="8" name="Google Shape;104;p14">
            <a:extLst>
              <a:ext uri="{FF2B5EF4-FFF2-40B4-BE49-F238E27FC236}">
                <a16:creationId xmlns:a16="http://schemas.microsoft.com/office/drawing/2014/main" id="{930A9A67-C185-F69A-B460-2E2A16E6BB02}"/>
              </a:ext>
            </a:extLst>
          </p:cNvPr>
          <p:cNvSpPr txBox="1"/>
          <p:nvPr/>
        </p:nvSpPr>
        <p:spPr>
          <a:xfrm>
            <a:off x="1988811" y="4141149"/>
            <a:ext cx="15072585" cy="590931"/>
          </a:xfrm>
          <a:prstGeom prst="rect">
            <a:avLst/>
          </a:prstGeom>
          <a:noFill/>
          <a:ln>
            <a:noFill/>
          </a:ln>
        </p:spPr>
        <p:txBody>
          <a:bodyPr spcFirstLastPara="1" wrap="square" lIns="0" tIns="0" rIns="0" bIns="0" anchor="t" anchorCtr="0">
            <a:spAutoFit/>
          </a:bodyPr>
          <a:lstStyle/>
          <a:p>
            <a:pPr lvl="0">
              <a:lnSpc>
                <a:spcPct val="120000"/>
              </a:lnSpc>
              <a:buSzPts val="5000"/>
            </a:pPr>
            <a:r>
              <a:rPr lang="vi-VN" sz="3200" dirty="0">
                <a:solidFill>
                  <a:schemeClr val="tx1"/>
                </a:solidFill>
                <a:latin typeface="Bahnschrift SemiLight" panose="020B0502040204020203" pitchFamily="34" charset="0"/>
                <a:sym typeface="Caveat"/>
              </a:rPr>
              <a:t>Load	</a:t>
            </a:r>
            <a:r>
              <a:rPr lang="vi-VN" sz="3200" b="0" i="0" u="none" strike="noStrike" cap="none" dirty="0">
                <a:solidFill>
                  <a:schemeClr val="tx1"/>
                </a:solidFill>
                <a:latin typeface="Bahnschrift SemiLight" panose="020B0502040204020203" pitchFamily="34" charset="0"/>
                <a:sym typeface="Caveat"/>
              </a:rPr>
              <a:t> các ma trận, mô hình đã xây dựng từ các file </a:t>
            </a:r>
          </a:p>
        </p:txBody>
      </p:sp>
      <p:sp>
        <p:nvSpPr>
          <p:cNvPr id="9" name="Google Shape;104;p14">
            <a:extLst>
              <a:ext uri="{FF2B5EF4-FFF2-40B4-BE49-F238E27FC236}">
                <a16:creationId xmlns:a16="http://schemas.microsoft.com/office/drawing/2014/main" id="{9303EED8-CD2A-6C99-A88E-12DA8D99A6FD}"/>
              </a:ext>
            </a:extLst>
          </p:cNvPr>
          <p:cNvSpPr txBox="1"/>
          <p:nvPr/>
        </p:nvSpPr>
        <p:spPr>
          <a:xfrm>
            <a:off x="1514068" y="5188180"/>
            <a:ext cx="8715501"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a:solidFill>
                  <a:schemeClr val="tx1"/>
                </a:solidFill>
                <a:latin typeface="Bahnschrift SemiLight" panose="020B0502040204020203" pitchFamily="34" charset="0"/>
                <a:sym typeface="Caveat"/>
              </a:rPr>
              <a:t>Xây dựng các hàm chức năng cho hệ thống</a:t>
            </a:r>
            <a:endParaRPr lang="vi-VN" sz="900" b="0" i="0" u="none" strike="noStrike" cap="none" dirty="0">
              <a:solidFill>
                <a:schemeClr val="tx1"/>
              </a:solidFill>
              <a:latin typeface="Bahnschrift SemiLight" panose="020B0502040204020203" pitchFamily="34" charset="0"/>
              <a:sym typeface="Arial"/>
            </a:endParaRPr>
          </a:p>
        </p:txBody>
      </p:sp>
      <p:sp>
        <p:nvSpPr>
          <p:cNvPr id="10" name="Google Shape;104;p14">
            <a:extLst>
              <a:ext uri="{FF2B5EF4-FFF2-40B4-BE49-F238E27FC236}">
                <a16:creationId xmlns:a16="http://schemas.microsoft.com/office/drawing/2014/main" id="{EC9FF108-162A-AF89-871B-0CA243AFDFE8}"/>
              </a:ext>
            </a:extLst>
          </p:cNvPr>
          <p:cNvSpPr txBox="1"/>
          <p:nvPr/>
        </p:nvSpPr>
        <p:spPr>
          <a:xfrm>
            <a:off x="1988811" y="6208167"/>
            <a:ext cx="8715501" cy="590931"/>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Clr>
                <a:srgbClr val="000000"/>
              </a:buClr>
              <a:buSzPts val="5000"/>
              <a:buFont typeface="Arial"/>
              <a:buNone/>
            </a:pPr>
            <a:r>
              <a:rPr lang="vi-VN" sz="3200" dirty="0">
                <a:solidFill>
                  <a:schemeClr val="tx1"/>
                </a:solidFill>
                <a:latin typeface="Bahnschrift SemiLight" panose="020B0502040204020203" pitchFamily="34" charset="0"/>
                <a:sym typeface="Caveat"/>
              </a:rPr>
              <a:t>Xây dựng mô hình trả về kết quả ở dạng json</a:t>
            </a:r>
            <a:endParaRPr lang="vi-VN" sz="900" b="0" i="0" u="none" strike="noStrike" cap="none" dirty="0">
              <a:solidFill>
                <a:schemeClr val="tx1"/>
              </a:solidFill>
              <a:latin typeface="Bahnschrift SemiLight" panose="020B0502040204020203" pitchFamily="34" charset="0"/>
              <a:sym typeface="Arial"/>
            </a:endParaRPr>
          </a:p>
        </p:txBody>
      </p:sp>
    </p:spTree>
    <p:extLst>
      <p:ext uri="{BB962C8B-B14F-4D97-AF65-F5344CB8AC3E}">
        <p14:creationId xmlns:p14="http://schemas.microsoft.com/office/powerpoint/2010/main" val="173644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Xây dựng hệ thống giao diện người dùng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Tree>
    <p:extLst>
      <p:ext uri="{BB962C8B-B14F-4D97-AF65-F5344CB8AC3E}">
        <p14:creationId xmlns:p14="http://schemas.microsoft.com/office/powerpoint/2010/main" val="36716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dirty="0">
                <a:latin typeface="Bahnschrift SemiLight SemiConde" panose="020B0502040204020203" pitchFamily="34" charset="0"/>
              </a:rPr>
              <a:t>Tích hợp các hệ thống lại với nhau</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2" name="Google Shape;104;p14">
            <a:extLst>
              <a:ext uri="{FF2B5EF4-FFF2-40B4-BE49-F238E27FC236}">
                <a16:creationId xmlns:a16="http://schemas.microsoft.com/office/drawing/2014/main" id="{FE95A4B3-8F8D-BBCA-09B7-FE511F238E0C}"/>
              </a:ext>
            </a:extLst>
          </p:cNvPr>
          <p:cNvSpPr txBox="1"/>
          <p:nvPr/>
        </p:nvSpPr>
        <p:spPr>
          <a:xfrm>
            <a:off x="2016520" y="2894240"/>
            <a:ext cx="15072585" cy="1181862"/>
          </a:xfrm>
          <a:prstGeom prst="rect">
            <a:avLst/>
          </a:prstGeom>
          <a:noFill/>
          <a:ln>
            <a:noFill/>
          </a:ln>
        </p:spPr>
        <p:txBody>
          <a:bodyPr spcFirstLastPara="1" wrap="square" lIns="0" tIns="0" rIns="0" bIns="0" anchor="t" anchorCtr="0">
            <a:spAutoFit/>
          </a:bodyPr>
          <a:lstStyle/>
          <a:p>
            <a:pPr lvl="0">
              <a:lnSpc>
                <a:spcPct val="120000"/>
              </a:lnSpc>
              <a:buSzPts val="5000"/>
            </a:pPr>
            <a:r>
              <a:rPr lang="vi-VN" sz="3200" b="0" i="0" u="none" strike="noStrike" cap="none" dirty="0">
                <a:solidFill>
                  <a:schemeClr val="tx1"/>
                </a:solidFill>
                <a:latin typeface="Bahnschrift SemiLight" panose="020B0502040204020203" pitchFamily="34" charset="0"/>
                <a:sym typeface="Caveat"/>
              </a:rPr>
              <a:t>Sử dụng thư viện axios để gọi api từ client đến server và lấy dữ liệu từ server về client</a:t>
            </a:r>
          </a:p>
        </p:txBody>
      </p:sp>
      <p:pic>
        <p:nvPicPr>
          <p:cNvPr id="4" name="Picture 3">
            <a:extLst>
              <a:ext uri="{FF2B5EF4-FFF2-40B4-BE49-F238E27FC236}">
                <a16:creationId xmlns:a16="http://schemas.microsoft.com/office/drawing/2014/main" id="{CC46F69B-53EC-F19F-6A57-7125BEFA9932}"/>
              </a:ext>
            </a:extLst>
          </p:cNvPr>
          <p:cNvPicPr>
            <a:picLocks noChangeAspect="1"/>
          </p:cNvPicPr>
          <p:nvPr/>
        </p:nvPicPr>
        <p:blipFill>
          <a:blip r:embed="rId4"/>
          <a:stretch>
            <a:fillRect/>
          </a:stretch>
        </p:blipFill>
        <p:spPr>
          <a:xfrm>
            <a:off x="6506210" y="4592782"/>
            <a:ext cx="5275580" cy="4953000"/>
          </a:xfrm>
          <a:prstGeom prst="rect">
            <a:avLst/>
          </a:prstGeom>
        </p:spPr>
      </p:pic>
    </p:spTree>
    <p:extLst>
      <p:ext uri="{BB962C8B-B14F-4D97-AF65-F5344CB8AC3E}">
        <p14:creationId xmlns:p14="http://schemas.microsoft.com/office/powerpoint/2010/main" val="291011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Đánh giá độ chính xác của hệ thống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3" name="Google Shape;104;p14">
            <a:extLst>
              <a:ext uri="{FF2B5EF4-FFF2-40B4-BE49-F238E27FC236}">
                <a16:creationId xmlns:a16="http://schemas.microsoft.com/office/drawing/2014/main" id="{BAC863A1-E280-B759-9DB9-4C89992EDC5B}"/>
              </a:ext>
            </a:extLst>
          </p:cNvPr>
          <p:cNvSpPr txBox="1"/>
          <p:nvPr/>
        </p:nvSpPr>
        <p:spPr>
          <a:xfrm>
            <a:off x="1850265" y="2811111"/>
            <a:ext cx="15072585" cy="590931"/>
          </a:xfrm>
          <a:prstGeom prst="rect">
            <a:avLst/>
          </a:prstGeom>
          <a:noFill/>
          <a:ln>
            <a:noFill/>
          </a:ln>
        </p:spPr>
        <p:txBody>
          <a:bodyPr spcFirstLastPara="1" wrap="square" lIns="0" tIns="0" rIns="0" bIns="0" anchor="t" anchorCtr="0">
            <a:spAutoFit/>
          </a:bodyPr>
          <a:lstStyle/>
          <a:p>
            <a:pPr lvl="0">
              <a:lnSpc>
                <a:spcPct val="120000"/>
              </a:lnSpc>
              <a:buSzPts val="5000"/>
            </a:pPr>
            <a:r>
              <a:rPr lang="vi-VN" sz="3200" b="0" i="0" u="none" strike="noStrike" cap="none" dirty="0">
                <a:solidFill>
                  <a:schemeClr val="tx1"/>
                </a:solidFill>
                <a:latin typeface="Bahnschrift SemiLight" panose="020B0502040204020203" pitchFamily="34" charset="0"/>
                <a:sym typeface="Caveat"/>
              </a:rPr>
              <a:t>Đánh giá sự mất mát của phương pháp collaborative filtering</a:t>
            </a:r>
          </a:p>
        </p:txBody>
      </p:sp>
      <p:sp>
        <p:nvSpPr>
          <p:cNvPr id="5" name="Google Shape;119;p15">
            <a:extLst>
              <a:ext uri="{FF2B5EF4-FFF2-40B4-BE49-F238E27FC236}">
                <a16:creationId xmlns:a16="http://schemas.microsoft.com/office/drawing/2014/main" id="{312FF2EB-158E-90B9-4A1C-FFEA034149B8}"/>
              </a:ext>
            </a:extLst>
          </p:cNvPr>
          <p:cNvSpPr txBox="1"/>
          <p:nvPr/>
        </p:nvSpPr>
        <p:spPr>
          <a:xfrm>
            <a:off x="568275" y="2395641"/>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01</a:t>
            </a:r>
            <a:endParaRPr sz="1400" b="0" i="0" u="none" strike="noStrike" cap="none" dirty="0">
              <a:solidFill>
                <a:schemeClr val="tx1"/>
              </a:solidFill>
              <a:sym typeface="Arial"/>
            </a:endParaRPr>
          </a:p>
        </p:txBody>
      </p:sp>
      <p:pic>
        <p:nvPicPr>
          <p:cNvPr id="9" name="Picture 8" descr="regression - Standard deviation for mean absolute error (MAE) for gaussian  plot - Stack Overflow">
            <a:extLst>
              <a:ext uri="{FF2B5EF4-FFF2-40B4-BE49-F238E27FC236}">
                <a16:creationId xmlns:a16="http://schemas.microsoft.com/office/drawing/2014/main" id="{5E940D38-9D1B-C288-93A8-DBD3625BA9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0265" y="4738972"/>
            <a:ext cx="5267325" cy="2708275"/>
          </a:xfrm>
          <a:prstGeom prst="rect">
            <a:avLst/>
          </a:prstGeom>
          <a:noFill/>
          <a:ln>
            <a:noFill/>
          </a:ln>
        </p:spPr>
      </p:pic>
      <p:sp>
        <p:nvSpPr>
          <p:cNvPr id="10" name="Google Shape;104;p14">
            <a:extLst>
              <a:ext uri="{FF2B5EF4-FFF2-40B4-BE49-F238E27FC236}">
                <a16:creationId xmlns:a16="http://schemas.microsoft.com/office/drawing/2014/main" id="{60E28DBC-F28F-F66E-888D-A16C84F3D665}"/>
              </a:ext>
            </a:extLst>
          </p:cNvPr>
          <p:cNvSpPr txBox="1"/>
          <p:nvPr/>
        </p:nvSpPr>
        <p:spPr>
          <a:xfrm>
            <a:off x="2321319" y="7814359"/>
            <a:ext cx="6171517" cy="443198"/>
          </a:xfrm>
          <a:prstGeom prst="rect">
            <a:avLst/>
          </a:prstGeom>
          <a:noFill/>
          <a:ln>
            <a:noFill/>
          </a:ln>
        </p:spPr>
        <p:txBody>
          <a:bodyPr spcFirstLastPara="1" wrap="square" lIns="0" tIns="0" rIns="0" bIns="0" anchor="t" anchorCtr="0">
            <a:spAutoFit/>
          </a:bodyPr>
          <a:lstStyle/>
          <a:p>
            <a:pPr lvl="0">
              <a:lnSpc>
                <a:spcPct val="120000"/>
              </a:lnSpc>
              <a:buSzPts val="5000"/>
            </a:pPr>
            <a:r>
              <a:rPr lang="vi-VN" sz="2400" b="0" i="0" u="none" strike="noStrike" cap="none" dirty="0">
                <a:solidFill>
                  <a:schemeClr val="tx1"/>
                </a:solidFill>
                <a:latin typeface="Bahnschrift SemiLight" panose="020B0502040204020203" pitchFamily="34" charset="0"/>
                <a:sym typeface="Caveat"/>
              </a:rPr>
              <a:t>Hàm MAE đánh giá sự mất mát</a:t>
            </a:r>
          </a:p>
        </p:txBody>
      </p:sp>
      <p:pic>
        <p:nvPicPr>
          <p:cNvPr id="11" name="Picture 10">
            <a:extLst>
              <a:ext uri="{FF2B5EF4-FFF2-40B4-BE49-F238E27FC236}">
                <a16:creationId xmlns:a16="http://schemas.microsoft.com/office/drawing/2014/main" id="{122C83C7-3D2F-8822-C7BB-96886F985B7A}"/>
              </a:ext>
            </a:extLst>
          </p:cNvPr>
          <p:cNvPicPr>
            <a:picLocks noChangeAspect="1"/>
          </p:cNvPicPr>
          <p:nvPr/>
        </p:nvPicPr>
        <p:blipFill>
          <a:blip r:embed="rId5"/>
          <a:stretch>
            <a:fillRect/>
          </a:stretch>
        </p:blipFill>
        <p:spPr>
          <a:xfrm>
            <a:off x="10168803" y="4738972"/>
            <a:ext cx="7105163" cy="1661828"/>
          </a:xfrm>
          <a:prstGeom prst="rect">
            <a:avLst/>
          </a:prstGeom>
        </p:spPr>
      </p:pic>
      <p:sp>
        <p:nvSpPr>
          <p:cNvPr id="12" name="Google Shape;104;p14">
            <a:extLst>
              <a:ext uri="{FF2B5EF4-FFF2-40B4-BE49-F238E27FC236}">
                <a16:creationId xmlns:a16="http://schemas.microsoft.com/office/drawing/2014/main" id="{31BBE436-E2C3-16F8-2D19-D584C7DA9D4F}"/>
              </a:ext>
            </a:extLst>
          </p:cNvPr>
          <p:cNvSpPr txBox="1"/>
          <p:nvPr/>
        </p:nvSpPr>
        <p:spPr>
          <a:xfrm>
            <a:off x="10751333" y="6789122"/>
            <a:ext cx="6171517" cy="443198"/>
          </a:xfrm>
          <a:prstGeom prst="rect">
            <a:avLst/>
          </a:prstGeom>
          <a:noFill/>
          <a:ln>
            <a:noFill/>
          </a:ln>
        </p:spPr>
        <p:txBody>
          <a:bodyPr spcFirstLastPara="1" wrap="square" lIns="0" tIns="0" rIns="0" bIns="0" anchor="t" anchorCtr="0">
            <a:spAutoFit/>
          </a:bodyPr>
          <a:lstStyle/>
          <a:p>
            <a:pPr lvl="0">
              <a:lnSpc>
                <a:spcPct val="120000"/>
              </a:lnSpc>
              <a:buSzPts val="5000"/>
            </a:pPr>
            <a:r>
              <a:rPr lang="vi-VN" sz="2400" dirty="0">
                <a:solidFill>
                  <a:schemeClr val="tx1"/>
                </a:solidFill>
                <a:latin typeface="Bahnschrift SemiLight" panose="020B0502040204020203" pitchFamily="34" charset="0"/>
                <a:sym typeface="Caveat"/>
              </a:rPr>
              <a:t>Giá trị mất mát của 1 user (khá lớn) </a:t>
            </a:r>
          </a:p>
        </p:txBody>
      </p:sp>
    </p:spTree>
    <p:extLst>
      <p:ext uri="{BB962C8B-B14F-4D97-AF65-F5344CB8AC3E}">
        <p14:creationId xmlns:p14="http://schemas.microsoft.com/office/powerpoint/2010/main" val="178947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Đánh giá độ chính xác của hệ thống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3" name="Google Shape;104;p14">
            <a:extLst>
              <a:ext uri="{FF2B5EF4-FFF2-40B4-BE49-F238E27FC236}">
                <a16:creationId xmlns:a16="http://schemas.microsoft.com/office/drawing/2014/main" id="{BAC863A1-E280-B759-9DB9-4C89992EDC5B}"/>
              </a:ext>
            </a:extLst>
          </p:cNvPr>
          <p:cNvSpPr txBox="1"/>
          <p:nvPr/>
        </p:nvSpPr>
        <p:spPr>
          <a:xfrm>
            <a:off x="1850265" y="2811111"/>
            <a:ext cx="15072585" cy="590931"/>
          </a:xfrm>
          <a:prstGeom prst="rect">
            <a:avLst/>
          </a:prstGeom>
          <a:noFill/>
          <a:ln>
            <a:noFill/>
          </a:ln>
        </p:spPr>
        <p:txBody>
          <a:bodyPr spcFirstLastPara="1" wrap="square" lIns="0" tIns="0" rIns="0" bIns="0" anchor="t" anchorCtr="0">
            <a:spAutoFit/>
          </a:bodyPr>
          <a:lstStyle/>
          <a:p>
            <a:pPr lvl="0">
              <a:lnSpc>
                <a:spcPct val="120000"/>
              </a:lnSpc>
              <a:buSzPts val="5000"/>
            </a:pPr>
            <a:r>
              <a:rPr lang="vi-VN" sz="3200" b="0" i="0" u="none" strike="noStrike" cap="none" dirty="0">
                <a:solidFill>
                  <a:schemeClr val="tx1"/>
                </a:solidFill>
                <a:latin typeface="Bahnschrift SemiLight" panose="020B0502040204020203" pitchFamily="34" charset="0"/>
                <a:sym typeface="Caveat"/>
              </a:rPr>
              <a:t>Đánh giá sự </a:t>
            </a:r>
            <a:r>
              <a:rPr lang="vi-VN" sz="3200" dirty="0">
                <a:solidFill>
                  <a:schemeClr val="tx1"/>
                </a:solidFill>
                <a:latin typeface="Bahnschrift SemiLight" panose="020B0502040204020203" pitchFamily="34" charset="0"/>
                <a:sym typeface="Caveat"/>
              </a:rPr>
              <a:t>chính xác</a:t>
            </a:r>
            <a:r>
              <a:rPr lang="vi-VN" sz="3200" b="0" i="0" u="none" strike="noStrike" cap="none" dirty="0">
                <a:solidFill>
                  <a:schemeClr val="tx1"/>
                </a:solidFill>
                <a:latin typeface="Bahnschrift SemiLight" panose="020B0502040204020203" pitchFamily="34" charset="0"/>
                <a:sym typeface="Caveat"/>
              </a:rPr>
              <a:t> của phương pháp collaborative filtering</a:t>
            </a:r>
          </a:p>
        </p:txBody>
      </p:sp>
      <p:sp>
        <p:nvSpPr>
          <p:cNvPr id="5" name="Google Shape;119;p15">
            <a:extLst>
              <a:ext uri="{FF2B5EF4-FFF2-40B4-BE49-F238E27FC236}">
                <a16:creationId xmlns:a16="http://schemas.microsoft.com/office/drawing/2014/main" id="{312FF2EB-158E-90B9-4A1C-FFEA034149B8}"/>
              </a:ext>
            </a:extLst>
          </p:cNvPr>
          <p:cNvSpPr txBox="1"/>
          <p:nvPr/>
        </p:nvSpPr>
        <p:spPr>
          <a:xfrm>
            <a:off x="568275" y="2395641"/>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02</a:t>
            </a:r>
            <a:endParaRPr sz="1400" b="0" i="0" u="none" strike="noStrike" cap="none" dirty="0">
              <a:solidFill>
                <a:schemeClr val="tx1"/>
              </a:solidFill>
              <a:sym typeface="Arial"/>
            </a:endParaRPr>
          </a:p>
        </p:txBody>
      </p:sp>
      <p:pic>
        <p:nvPicPr>
          <p:cNvPr id="14" name="Picture 13">
            <a:extLst>
              <a:ext uri="{FF2B5EF4-FFF2-40B4-BE49-F238E27FC236}">
                <a16:creationId xmlns:a16="http://schemas.microsoft.com/office/drawing/2014/main" id="{A847F3BB-86AD-E359-63AC-D1CA22C26058}"/>
              </a:ext>
            </a:extLst>
          </p:cNvPr>
          <p:cNvPicPr>
            <a:picLocks noChangeAspect="1"/>
          </p:cNvPicPr>
          <p:nvPr/>
        </p:nvPicPr>
        <p:blipFill>
          <a:blip r:embed="rId4"/>
          <a:stretch>
            <a:fillRect/>
          </a:stretch>
        </p:blipFill>
        <p:spPr>
          <a:xfrm>
            <a:off x="1850265" y="3721138"/>
            <a:ext cx="10719494" cy="1224026"/>
          </a:xfrm>
          <a:prstGeom prst="rect">
            <a:avLst/>
          </a:prstGeom>
        </p:spPr>
      </p:pic>
      <p:sp>
        <p:nvSpPr>
          <p:cNvPr id="15" name="Google Shape;104;p14">
            <a:extLst>
              <a:ext uri="{FF2B5EF4-FFF2-40B4-BE49-F238E27FC236}">
                <a16:creationId xmlns:a16="http://schemas.microsoft.com/office/drawing/2014/main" id="{3C1FF3C3-8B87-9EAD-428D-25E454571791}"/>
              </a:ext>
            </a:extLst>
          </p:cNvPr>
          <p:cNvSpPr txBox="1"/>
          <p:nvPr/>
        </p:nvSpPr>
        <p:spPr>
          <a:xfrm>
            <a:off x="3480888" y="5042661"/>
            <a:ext cx="7155190" cy="443198"/>
          </a:xfrm>
          <a:prstGeom prst="rect">
            <a:avLst/>
          </a:prstGeom>
          <a:noFill/>
          <a:ln>
            <a:noFill/>
          </a:ln>
        </p:spPr>
        <p:txBody>
          <a:bodyPr spcFirstLastPara="1" wrap="square" lIns="0" tIns="0" rIns="0" bIns="0" anchor="t" anchorCtr="0">
            <a:spAutoFit/>
          </a:bodyPr>
          <a:lstStyle/>
          <a:p>
            <a:pPr lvl="0">
              <a:lnSpc>
                <a:spcPct val="120000"/>
              </a:lnSpc>
              <a:buSzPts val="5000"/>
            </a:pPr>
            <a:r>
              <a:rPr lang="vi-VN" sz="2400" b="0" i="1" u="none" strike="noStrike" cap="none" dirty="0">
                <a:solidFill>
                  <a:schemeClr val="tx1"/>
                </a:solidFill>
                <a:latin typeface="Bahnschrift SemiLight" panose="020B0502040204020203" pitchFamily="34" charset="0"/>
                <a:sym typeface="Caveat"/>
              </a:rPr>
              <a:t>Công thức đánh giá độ chinh xác của phương pháp</a:t>
            </a:r>
          </a:p>
        </p:txBody>
      </p:sp>
      <p:sp>
        <p:nvSpPr>
          <p:cNvPr id="17" name="TextBox 16">
            <a:extLst>
              <a:ext uri="{FF2B5EF4-FFF2-40B4-BE49-F238E27FC236}">
                <a16:creationId xmlns:a16="http://schemas.microsoft.com/office/drawing/2014/main" id="{87C3486F-9C9F-DC79-B6C2-52B30F87A4EE}"/>
              </a:ext>
            </a:extLst>
          </p:cNvPr>
          <p:cNvSpPr txBox="1"/>
          <p:nvPr/>
        </p:nvSpPr>
        <p:spPr>
          <a:xfrm>
            <a:off x="1545466" y="6368822"/>
            <a:ext cx="16403783" cy="3233578"/>
          </a:xfrm>
          <a:prstGeom prst="rect">
            <a:avLst/>
          </a:prstGeom>
          <a:noFill/>
        </p:spPr>
        <p:txBody>
          <a:bodyPr wrap="square">
            <a:spAutoFit/>
          </a:bodyPr>
          <a:lstStyle/>
          <a:p>
            <a:pPr marL="228600" marR="0">
              <a:lnSpc>
                <a:spcPct val="107000"/>
              </a:lnSpc>
              <a:spcBef>
                <a:spcPts val="0"/>
              </a:spcBef>
              <a:spcAft>
                <a:spcPts val="800"/>
              </a:spcAft>
            </a:pPr>
            <a:r>
              <a:rPr lang="en-US" sz="2400" dirty="0" err="1">
                <a:effectLst/>
                <a:latin typeface="Bahnschrift SemiLight" panose="020B0502040204020203" pitchFamily="34" charset="0"/>
                <a:ea typeface="Arial" panose="020B0604020202020204" pitchFamily="34" charset="0"/>
              </a:rPr>
              <a:t>Trong</a:t>
            </a:r>
            <a:r>
              <a:rPr lang="en-US" sz="2400" dirty="0">
                <a:effectLst/>
                <a:latin typeface="Bahnschrift SemiLight" panose="020B0502040204020203" pitchFamily="34" charset="0"/>
                <a:ea typeface="Arial" panose="020B0604020202020204" pitchFamily="34" charset="0"/>
              </a:rPr>
              <a:t> </a:t>
            </a:r>
            <a:r>
              <a:rPr lang="vi-VN" sz="2400" dirty="0">
                <a:effectLst/>
                <a:latin typeface="Bahnschrift SemiLight" panose="020B0502040204020203" pitchFamily="34" charset="0"/>
                <a:ea typeface="Arial" panose="020B0604020202020204" pitchFamily="34" charset="0"/>
              </a:rPr>
              <a:t>đó </a:t>
            </a:r>
            <a:endParaRPr lang="en-US" sz="2400" dirty="0">
              <a:effectLst/>
              <a:latin typeface="Bahnschrift SemiLight" panose="020B0502040204020203" pitchFamily="34" charset="0"/>
              <a:ea typeface="Arial" panose="020B0604020202020204" pitchFamily="34" charset="0"/>
            </a:endParaRPr>
          </a:p>
          <a:p>
            <a:pPr marL="228600" marR="0">
              <a:lnSpc>
                <a:spcPct val="107000"/>
              </a:lnSpc>
              <a:spcBef>
                <a:spcPts val="0"/>
              </a:spcBef>
              <a:spcAft>
                <a:spcPts val="800"/>
              </a:spcAft>
            </a:pPr>
            <a:r>
              <a:rPr lang="vi-VN" sz="2400" dirty="0">
                <a:effectLst/>
                <a:latin typeface="Bahnschrift SemiLight" panose="020B0502040204020203" pitchFamily="34" charset="0"/>
                <a:ea typeface="Arial" panose="020B0604020202020204" pitchFamily="34" charset="0"/>
              </a:rPr>
              <a:t>True positive là trường hợp bộ phim được người dùng đánh giá trên 2.5 sao và hệ thống cũng dự đoán đúng như vậy</a:t>
            </a:r>
            <a:endParaRPr lang="en-US" sz="2400" dirty="0">
              <a:effectLst/>
              <a:latin typeface="Bahnschrift SemiLight" panose="020B0502040204020203" pitchFamily="34" charset="0"/>
              <a:ea typeface="Arial" panose="020B0604020202020204" pitchFamily="34" charset="0"/>
            </a:endParaRPr>
          </a:p>
          <a:p>
            <a:pPr marL="228600" marR="0">
              <a:lnSpc>
                <a:spcPct val="107000"/>
              </a:lnSpc>
              <a:spcBef>
                <a:spcPts val="0"/>
              </a:spcBef>
              <a:spcAft>
                <a:spcPts val="800"/>
              </a:spcAft>
            </a:pPr>
            <a:r>
              <a:rPr lang="vi-VN" sz="2400" dirty="0">
                <a:effectLst/>
                <a:latin typeface="Bahnschrift SemiLight" panose="020B0502040204020203" pitchFamily="34" charset="0"/>
                <a:ea typeface="Arial" panose="020B0604020202020204" pitchFamily="34" charset="0"/>
              </a:rPr>
              <a:t>True Negative là trường hợp bộ phim được người dùng đánh giá dưới 2.5 sao và hệ thống cũng đã dự đoán đúng</a:t>
            </a:r>
            <a:endParaRPr lang="en-US" sz="2400" dirty="0">
              <a:effectLst/>
              <a:latin typeface="Bahnschrift SemiLight" panose="020B0502040204020203" pitchFamily="34" charset="0"/>
              <a:ea typeface="Arial" panose="020B0604020202020204" pitchFamily="34" charset="0"/>
            </a:endParaRPr>
          </a:p>
          <a:p>
            <a:pPr marL="228600" marR="0">
              <a:lnSpc>
                <a:spcPct val="107000"/>
              </a:lnSpc>
              <a:spcBef>
                <a:spcPts val="0"/>
              </a:spcBef>
              <a:spcAft>
                <a:spcPts val="800"/>
              </a:spcAft>
            </a:pPr>
            <a:r>
              <a:rPr lang="vi-VN" sz="2400" dirty="0">
                <a:effectLst/>
                <a:latin typeface="Bahnschrift SemiLight" panose="020B0502040204020203" pitchFamily="34" charset="0"/>
                <a:ea typeface="Arial" panose="020B0604020202020204" pitchFamily="34" charset="0"/>
              </a:rPr>
              <a:t>False positive là trường hợp bộ phim được người dùng đánh giá dưới 2.5 sao và hệ thống dự đoán người dùng sẽ đánh giá trên 2.5 sao</a:t>
            </a:r>
            <a:endParaRPr lang="en-US" sz="2400" dirty="0">
              <a:effectLst/>
              <a:latin typeface="Bahnschrift SemiLight" panose="020B0502040204020203" pitchFamily="34" charset="0"/>
              <a:ea typeface="Arial" panose="020B0604020202020204" pitchFamily="34" charset="0"/>
            </a:endParaRPr>
          </a:p>
          <a:p>
            <a:pPr marL="228600" marR="0">
              <a:lnSpc>
                <a:spcPct val="107000"/>
              </a:lnSpc>
              <a:spcBef>
                <a:spcPts val="0"/>
              </a:spcBef>
              <a:spcAft>
                <a:spcPts val="800"/>
              </a:spcAft>
            </a:pPr>
            <a:r>
              <a:rPr lang="vi-VN" sz="2400" dirty="0">
                <a:effectLst/>
                <a:latin typeface="Bahnschrift SemiLight" panose="020B0502040204020203" pitchFamily="34" charset="0"/>
                <a:ea typeface="Arial" panose="020B0604020202020204" pitchFamily="34" charset="0"/>
              </a:rPr>
              <a:t>False Negative là trường hợp bộ phim được người dùng đánh giá trên 2.5 sao và hệ thống dự đoán người dùng sẽ đánh giá dưới sao</a:t>
            </a:r>
            <a:endParaRPr lang="en-US" sz="2400" dirty="0">
              <a:effectLst/>
              <a:latin typeface="Bahnschrift SemiLight" panose="020B0502040204020203" pitchFamily="34" charset="0"/>
              <a:ea typeface="Arial" panose="020B0604020202020204" pitchFamily="34" charset="0"/>
            </a:endParaRPr>
          </a:p>
        </p:txBody>
      </p:sp>
    </p:spTree>
    <p:extLst>
      <p:ext uri="{BB962C8B-B14F-4D97-AF65-F5344CB8AC3E}">
        <p14:creationId xmlns:p14="http://schemas.microsoft.com/office/powerpoint/2010/main" val="314589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Đánh giá độ chính xác của hệ thống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3" name="Google Shape;104;p14">
            <a:extLst>
              <a:ext uri="{FF2B5EF4-FFF2-40B4-BE49-F238E27FC236}">
                <a16:creationId xmlns:a16="http://schemas.microsoft.com/office/drawing/2014/main" id="{BAC863A1-E280-B759-9DB9-4C89992EDC5B}"/>
              </a:ext>
            </a:extLst>
          </p:cNvPr>
          <p:cNvSpPr txBox="1"/>
          <p:nvPr/>
        </p:nvSpPr>
        <p:spPr>
          <a:xfrm>
            <a:off x="1850265" y="2811111"/>
            <a:ext cx="15072585" cy="590931"/>
          </a:xfrm>
          <a:prstGeom prst="rect">
            <a:avLst/>
          </a:prstGeom>
          <a:noFill/>
          <a:ln>
            <a:noFill/>
          </a:ln>
        </p:spPr>
        <p:txBody>
          <a:bodyPr spcFirstLastPara="1" wrap="square" lIns="0" tIns="0" rIns="0" bIns="0" anchor="t" anchorCtr="0">
            <a:spAutoFit/>
          </a:bodyPr>
          <a:lstStyle/>
          <a:p>
            <a:pPr lvl="0">
              <a:lnSpc>
                <a:spcPct val="120000"/>
              </a:lnSpc>
              <a:buSzPts val="5000"/>
            </a:pPr>
            <a:r>
              <a:rPr lang="vi-VN" sz="3200" b="0" i="0" u="none" strike="noStrike" cap="none" dirty="0">
                <a:solidFill>
                  <a:schemeClr val="tx1"/>
                </a:solidFill>
                <a:latin typeface="Bahnschrift SemiLight" panose="020B0502040204020203" pitchFamily="34" charset="0"/>
                <a:sym typeface="Caveat"/>
              </a:rPr>
              <a:t>Đánh giá sự </a:t>
            </a:r>
            <a:r>
              <a:rPr lang="vi-VN" sz="3200" dirty="0">
                <a:solidFill>
                  <a:schemeClr val="tx1"/>
                </a:solidFill>
                <a:latin typeface="Bahnschrift SemiLight" panose="020B0502040204020203" pitchFamily="34" charset="0"/>
                <a:sym typeface="Caveat"/>
              </a:rPr>
              <a:t>chính xác</a:t>
            </a:r>
            <a:r>
              <a:rPr lang="vi-VN" sz="3200" b="0" i="0" u="none" strike="noStrike" cap="none" dirty="0">
                <a:solidFill>
                  <a:schemeClr val="tx1"/>
                </a:solidFill>
                <a:latin typeface="Bahnschrift SemiLight" panose="020B0502040204020203" pitchFamily="34" charset="0"/>
                <a:sym typeface="Caveat"/>
              </a:rPr>
              <a:t> của phương pháp collaborative filtering</a:t>
            </a:r>
          </a:p>
        </p:txBody>
      </p:sp>
      <p:sp>
        <p:nvSpPr>
          <p:cNvPr id="5" name="Google Shape;119;p15">
            <a:extLst>
              <a:ext uri="{FF2B5EF4-FFF2-40B4-BE49-F238E27FC236}">
                <a16:creationId xmlns:a16="http://schemas.microsoft.com/office/drawing/2014/main" id="{312FF2EB-158E-90B9-4A1C-FFEA034149B8}"/>
              </a:ext>
            </a:extLst>
          </p:cNvPr>
          <p:cNvSpPr txBox="1"/>
          <p:nvPr/>
        </p:nvSpPr>
        <p:spPr>
          <a:xfrm>
            <a:off x="568275" y="2395641"/>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02</a:t>
            </a:r>
            <a:endParaRPr sz="1400" b="0" i="0" u="none" strike="noStrike" cap="none" dirty="0">
              <a:solidFill>
                <a:schemeClr val="tx1"/>
              </a:solidFill>
              <a:sym typeface="Arial"/>
            </a:endParaRPr>
          </a:p>
        </p:txBody>
      </p:sp>
      <p:pic>
        <p:nvPicPr>
          <p:cNvPr id="14" name="Picture 13">
            <a:extLst>
              <a:ext uri="{FF2B5EF4-FFF2-40B4-BE49-F238E27FC236}">
                <a16:creationId xmlns:a16="http://schemas.microsoft.com/office/drawing/2014/main" id="{A847F3BB-86AD-E359-63AC-D1CA22C26058}"/>
              </a:ext>
            </a:extLst>
          </p:cNvPr>
          <p:cNvPicPr>
            <a:picLocks noChangeAspect="1"/>
          </p:cNvPicPr>
          <p:nvPr/>
        </p:nvPicPr>
        <p:blipFill>
          <a:blip r:embed="rId4"/>
          <a:stretch>
            <a:fillRect/>
          </a:stretch>
        </p:blipFill>
        <p:spPr>
          <a:xfrm>
            <a:off x="1850264" y="3919474"/>
            <a:ext cx="10719494" cy="1224026"/>
          </a:xfrm>
          <a:prstGeom prst="rect">
            <a:avLst/>
          </a:prstGeom>
        </p:spPr>
      </p:pic>
      <p:sp>
        <p:nvSpPr>
          <p:cNvPr id="15" name="Google Shape;104;p14">
            <a:extLst>
              <a:ext uri="{FF2B5EF4-FFF2-40B4-BE49-F238E27FC236}">
                <a16:creationId xmlns:a16="http://schemas.microsoft.com/office/drawing/2014/main" id="{3C1FF3C3-8B87-9EAD-428D-25E454571791}"/>
              </a:ext>
            </a:extLst>
          </p:cNvPr>
          <p:cNvSpPr txBox="1"/>
          <p:nvPr/>
        </p:nvSpPr>
        <p:spPr>
          <a:xfrm>
            <a:off x="3480887" y="5240997"/>
            <a:ext cx="7155190" cy="443198"/>
          </a:xfrm>
          <a:prstGeom prst="rect">
            <a:avLst/>
          </a:prstGeom>
          <a:noFill/>
          <a:ln>
            <a:noFill/>
          </a:ln>
        </p:spPr>
        <p:txBody>
          <a:bodyPr spcFirstLastPara="1" wrap="square" lIns="0" tIns="0" rIns="0" bIns="0" anchor="t" anchorCtr="0">
            <a:spAutoFit/>
          </a:bodyPr>
          <a:lstStyle/>
          <a:p>
            <a:pPr lvl="0">
              <a:lnSpc>
                <a:spcPct val="120000"/>
              </a:lnSpc>
              <a:buSzPts val="5000"/>
            </a:pPr>
            <a:r>
              <a:rPr lang="vi-VN" sz="2400" b="0" i="1" u="none" strike="noStrike" cap="none" dirty="0">
                <a:solidFill>
                  <a:schemeClr val="tx1"/>
                </a:solidFill>
                <a:latin typeface="Bahnschrift SemiLight" panose="020B0502040204020203" pitchFamily="34" charset="0"/>
                <a:sym typeface="Caveat"/>
              </a:rPr>
              <a:t>Công thức đánh giá độ chinh xác của phương pháp</a:t>
            </a:r>
          </a:p>
        </p:txBody>
      </p:sp>
      <p:pic>
        <p:nvPicPr>
          <p:cNvPr id="4" name="Picture 3">
            <a:extLst>
              <a:ext uri="{FF2B5EF4-FFF2-40B4-BE49-F238E27FC236}">
                <a16:creationId xmlns:a16="http://schemas.microsoft.com/office/drawing/2014/main" id="{5DAF0C00-506F-410C-89C7-A8586591D965}"/>
              </a:ext>
            </a:extLst>
          </p:cNvPr>
          <p:cNvPicPr>
            <a:picLocks noChangeAspect="1"/>
          </p:cNvPicPr>
          <p:nvPr/>
        </p:nvPicPr>
        <p:blipFill>
          <a:blip r:embed="rId5"/>
          <a:stretch>
            <a:fillRect/>
          </a:stretch>
        </p:blipFill>
        <p:spPr>
          <a:xfrm>
            <a:off x="1850264" y="6601642"/>
            <a:ext cx="10272463" cy="1453080"/>
          </a:xfrm>
          <a:prstGeom prst="rect">
            <a:avLst/>
          </a:prstGeom>
        </p:spPr>
      </p:pic>
      <p:sp>
        <p:nvSpPr>
          <p:cNvPr id="8" name="Google Shape;104;p14">
            <a:extLst>
              <a:ext uri="{FF2B5EF4-FFF2-40B4-BE49-F238E27FC236}">
                <a16:creationId xmlns:a16="http://schemas.microsoft.com/office/drawing/2014/main" id="{B035955B-37B0-6A5A-F4BA-1FAE6315C86C}"/>
              </a:ext>
            </a:extLst>
          </p:cNvPr>
          <p:cNvSpPr txBox="1"/>
          <p:nvPr/>
        </p:nvSpPr>
        <p:spPr>
          <a:xfrm>
            <a:off x="3273069" y="8144764"/>
            <a:ext cx="8115367" cy="443198"/>
          </a:xfrm>
          <a:prstGeom prst="rect">
            <a:avLst/>
          </a:prstGeom>
          <a:noFill/>
          <a:ln>
            <a:noFill/>
          </a:ln>
        </p:spPr>
        <p:txBody>
          <a:bodyPr spcFirstLastPara="1" wrap="square" lIns="0" tIns="0" rIns="0" bIns="0" anchor="t" anchorCtr="0">
            <a:spAutoFit/>
          </a:bodyPr>
          <a:lstStyle/>
          <a:p>
            <a:pPr lvl="0">
              <a:lnSpc>
                <a:spcPct val="120000"/>
              </a:lnSpc>
              <a:buSzPts val="5000"/>
            </a:pPr>
            <a:r>
              <a:rPr lang="vi-VN" sz="2400" i="1" dirty="0">
                <a:solidFill>
                  <a:schemeClr val="tx1"/>
                </a:solidFill>
                <a:latin typeface="Bahnschrift SemiLight" panose="020B0502040204020203" pitchFamily="34" charset="0"/>
                <a:sym typeface="Caveat"/>
              </a:rPr>
              <a:t>Độ chính xác trung bình của 20 người dùng thử nghiệm</a:t>
            </a:r>
            <a:endParaRPr lang="vi-VN" sz="2400" b="0" i="1" u="none" strike="noStrike" cap="none" dirty="0">
              <a:solidFill>
                <a:schemeClr val="tx1"/>
              </a:solidFill>
              <a:latin typeface="Bahnschrift SemiLight" panose="020B0502040204020203" pitchFamily="34" charset="0"/>
              <a:sym typeface="Caveat"/>
            </a:endParaRPr>
          </a:p>
        </p:txBody>
      </p:sp>
    </p:spTree>
    <p:extLst>
      <p:ext uri="{BB962C8B-B14F-4D97-AF65-F5344CB8AC3E}">
        <p14:creationId xmlns:p14="http://schemas.microsoft.com/office/powerpoint/2010/main" val="209990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489"/>
        <p:cNvGrpSpPr/>
        <p:nvPr/>
      </p:nvGrpSpPr>
      <p:grpSpPr>
        <a:xfrm>
          <a:off x="0" y="0"/>
          <a:ext cx="0" cy="0"/>
          <a:chOff x="0" y="0"/>
          <a:chExt cx="0" cy="0"/>
        </a:xfrm>
      </p:grpSpPr>
      <p:sp>
        <p:nvSpPr>
          <p:cNvPr id="2" name="Google Shape;103;p14">
            <a:extLst>
              <a:ext uri="{FF2B5EF4-FFF2-40B4-BE49-F238E27FC236}">
                <a16:creationId xmlns:a16="http://schemas.microsoft.com/office/drawing/2014/main" id="{A8863CE0-1C4B-1681-5C2C-11E465F08716}"/>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Phân công nhiệm vụ</a:t>
            </a:r>
            <a:endParaRPr lang="en-US" sz="6600" b="0" i="0" u="none" strike="noStrike" cap="none" dirty="0">
              <a:latin typeface="Bahnschrift SemiLight SemiConde" panose="020B0502040204020203" pitchFamily="34" charset="0"/>
              <a:sym typeface="Arial"/>
            </a:endParaRPr>
          </a:p>
        </p:txBody>
      </p:sp>
      <p:pic>
        <p:nvPicPr>
          <p:cNvPr id="3" name="Google Shape;110;p14">
            <a:extLst>
              <a:ext uri="{FF2B5EF4-FFF2-40B4-BE49-F238E27FC236}">
                <a16:creationId xmlns:a16="http://schemas.microsoft.com/office/drawing/2014/main" id="{37266D14-51EE-24A4-4F7D-FC4A98D816C3}"/>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graphicFrame>
        <p:nvGraphicFramePr>
          <p:cNvPr id="4" name="Table 3">
            <a:extLst>
              <a:ext uri="{FF2B5EF4-FFF2-40B4-BE49-F238E27FC236}">
                <a16:creationId xmlns:a16="http://schemas.microsoft.com/office/drawing/2014/main" id="{9401CA12-85C7-15DD-96CB-BF268783E5E8}"/>
              </a:ext>
            </a:extLst>
          </p:cNvPr>
          <p:cNvGraphicFramePr>
            <a:graphicFrameLocks noGrp="1"/>
          </p:cNvGraphicFramePr>
          <p:nvPr>
            <p:extLst>
              <p:ext uri="{D42A27DB-BD31-4B8C-83A1-F6EECF244321}">
                <p14:modId xmlns:p14="http://schemas.microsoft.com/office/powerpoint/2010/main" val="1632805527"/>
              </p:ext>
            </p:extLst>
          </p:nvPr>
        </p:nvGraphicFramePr>
        <p:xfrm>
          <a:off x="2633524" y="2843085"/>
          <a:ext cx="13309483" cy="6958497"/>
        </p:xfrm>
        <a:graphic>
          <a:graphicData uri="http://schemas.openxmlformats.org/drawingml/2006/table">
            <a:tbl>
              <a:tblPr firstRow="1" firstCol="1" bandRow="1">
                <a:tableStyleId>{33AE71EE-7B1A-424E-89D2-E761359BA3D4}</a:tableStyleId>
              </a:tblPr>
              <a:tblGrid>
                <a:gridCol w="3149734">
                  <a:extLst>
                    <a:ext uri="{9D8B030D-6E8A-4147-A177-3AD203B41FA5}">
                      <a16:colId xmlns:a16="http://schemas.microsoft.com/office/drawing/2014/main" val="1446594727"/>
                    </a:ext>
                  </a:extLst>
                </a:gridCol>
                <a:gridCol w="7010015">
                  <a:extLst>
                    <a:ext uri="{9D8B030D-6E8A-4147-A177-3AD203B41FA5}">
                      <a16:colId xmlns:a16="http://schemas.microsoft.com/office/drawing/2014/main" val="1510788683"/>
                    </a:ext>
                  </a:extLst>
                </a:gridCol>
                <a:gridCol w="3149734">
                  <a:extLst>
                    <a:ext uri="{9D8B030D-6E8A-4147-A177-3AD203B41FA5}">
                      <a16:colId xmlns:a16="http://schemas.microsoft.com/office/drawing/2014/main" val="1624565516"/>
                    </a:ext>
                  </a:extLst>
                </a:gridCol>
              </a:tblGrid>
              <a:tr h="535269">
                <a:tc>
                  <a:txBody>
                    <a:bodyPr/>
                    <a:lstStyle/>
                    <a:p>
                      <a:pPr marL="0" marR="0" algn="ctr">
                        <a:lnSpc>
                          <a:spcPct val="107000"/>
                        </a:lnSpc>
                        <a:spcBef>
                          <a:spcPts val="0"/>
                        </a:spcBef>
                        <a:spcAft>
                          <a:spcPts val="800"/>
                        </a:spcAft>
                      </a:pPr>
                      <a:r>
                        <a:rPr lang="en-US" sz="2400" dirty="0">
                          <a:solidFill>
                            <a:schemeClr val="tx1"/>
                          </a:solidFill>
                          <a:effectLst/>
                          <a:latin typeface="Bahnschrift SemiLight SemiConde" panose="020B0502040204020203" pitchFamily="34" charset="0"/>
                        </a:rPr>
                        <a:t>STT</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a:solidFill>
                            <a:schemeClr val="tx1"/>
                          </a:solidFill>
                          <a:effectLst/>
                          <a:latin typeface="Bahnschrift SemiLight SemiConde" panose="020B0502040204020203" pitchFamily="34" charset="0"/>
                        </a:rPr>
                        <a:t>Nội</a:t>
                      </a:r>
                      <a:r>
                        <a:rPr lang="vi-VN" sz="2400">
                          <a:solidFill>
                            <a:schemeClr val="tx1"/>
                          </a:solidFill>
                          <a:effectLst/>
                          <a:latin typeface="Bahnschrift SemiLight SemiConde" panose="020B0502040204020203" pitchFamily="34" charset="0"/>
                        </a:rPr>
                        <a:t> dung</a:t>
                      </a:r>
                      <a:endParaRPr lang="en-US" sz="240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Người</a:t>
                      </a:r>
                      <a:r>
                        <a:rPr lang="vi-VN" sz="2400" dirty="0">
                          <a:solidFill>
                            <a:schemeClr val="tx1"/>
                          </a:solidFill>
                          <a:effectLst/>
                          <a:latin typeface="Bahnschrift SemiLight SemiConde" panose="020B0502040204020203" pitchFamily="34" charset="0"/>
                        </a:rPr>
                        <a:t> thực hiện</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405763198"/>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1</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Nội</a:t>
                      </a:r>
                      <a:r>
                        <a:rPr lang="vi-VN" sz="2400" dirty="0">
                          <a:solidFill>
                            <a:schemeClr val="tx1"/>
                          </a:solidFill>
                          <a:effectLst/>
                          <a:latin typeface="Bahnschrift SemiLight SemiConde" panose="020B0502040204020203" pitchFamily="34" charset="0"/>
                        </a:rPr>
                        <a:t> dung 1: Tìm, xử lý dữ liệu</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Phạm</a:t>
                      </a:r>
                      <a:r>
                        <a:rPr lang="vi-VN" sz="2400" dirty="0">
                          <a:solidFill>
                            <a:schemeClr val="tx1"/>
                          </a:solidFill>
                          <a:effectLst/>
                          <a:latin typeface="Bahnschrift SemiLight SemiConde" panose="020B0502040204020203" pitchFamily="34" charset="0"/>
                        </a:rPr>
                        <a:t> Anh Khiêm</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1964282935"/>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2</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Nội</a:t>
                      </a:r>
                      <a:r>
                        <a:rPr lang="vi-VN" sz="2400" dirty="0">
                          <a:solidFill>
                            <a:schemeClr val="tx1"/>
                          </a:solidFill>
                          <a:effectLst/>
                          <a:latin typeface="Bahnschrift SemiLight SemiConde" panose="020B0502040204020203" pitchFamily="34" charset="0"/>
                        </a:rPr>
                        <a:t> dung 2:  Xây dụng mô hình gợi ý phim</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rPr>
                        <a:t>Cả nhóm </a:t>
                      </a:r>
                      <a:endParaRPr lang="en-US" sz="2400" dirty="0">
                        <a:solidFill>
                          <a:schemeClr val="tx1"/>
                        </a:solidFill>
                        <a:effectLst/>
                        <a:latin typeface="Bahnschrift SemiLight SemiConde" panose="020B0502040204020203" pitchFamily="34" charset="0"/>
                      </a:endParaRPr>
                    </a:p>
                  </a:txBody>
                  <a:tcPr marL="54740" marR="54740" marT="0" marB="0" anchor="ctr"/>
                </a:tc>
                <a:extLst>
                  <a:ext uri="{0D108BD9-81ED-4DB2-BD59-A6C34878D82A}">
                    <a16:rowId xmlns:a16="http://schemas.microsoft.com/office/drawing/2014/main" val="1497723678"/>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3</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Nội</a:t>
                      </a:r>
                      <a:r>
                        <a:rPr lang="vi-VN" sz="2400" dirty="0">
                          <a:solidFill>
                            <a:schemeClr val="tx1"/>
                          </a:solidFill>
                          <a:effectLst/>
                          <a:latin typeface="Bahnschrift SemiLight SemiConde" panose="020B0502040204020203" pitchFamily="34" charset="0"/>
                        </a:rPr>
                        <a:t> dung 3: Xây dụng hệ thống lưu trữ xử lý dữ liệu </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a:solidFill>
                            <a:schemeClr val="tx1"/>
                          </a:solidFill>
                          <a:effectLst/>
                          <a:latin typeface="Bahnschrift SemiLight SemiConde" panose="020B0502040204020203" pitchFamily="34" charset="0"/>
                        </a:rPr>
                        <a:t>Lê</a:t>
                      </a:r>
                      <a:r>
                        <a:rPr lang="vi-VN" sz="2400" dirty="0">
                          <a:solidFill>
                            <a:schemeClr val="tx1"/>
                          </a:solidFill>
                          <a:effectLst/>
                          <a:latin typeface="Bahnschrift SemiLight SemiConde" panose="020B0502040204020203" pitchFamily="34" charset="0"/>
                        </a:rPr>
                        <a:t> Khắc Nam</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578643760"/>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rPr>
                        <a:t>4</a:t>
                      </a:r>
                      <a:r>
                        <a:rPr lang="en-US" sz="2400" dirty="0">
                          <a:solidFill>
                            <a:schemeClr val="tx1"/>
                          </a:solidFill>
                          <a:effectLst/>
                          <a:latin typeface="Bahnschrift SemiLight SemiConde" panose="020B0502040204020203" pitchFamily="34" charset="0"/>
                        </a:rPr>
                        <a:t> </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Nội</a:t>
                      </a:r>
                      <a:r>
                        <a:rPr lang="vi-VN" sz="2400" dirty="0">
                          <a:solidFill>
                            <a:schemeClr val="tx1"/>
                          </a:solidFill>
                          <a:effectLst/>
                          <a:latin typeface="Bahnschrift SemiLight SemiConde" panose="020B0502040204020203" pitchFamily="34" charset="0"/>
                        </a:rPr>
                        <a:t> dung 4: Xây dụng hệ thống giao diện</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Nguyễn</a:t>
                      </a:r>
                      <a:r>
                        <a:rPr lang="vi-VN" sz="2400" dirty="0">
                          <a:solidFill>
                            <a:schemeClr val="tx1"/>
                          </a:solidFill>
                          <a:effectLst/>
                          <a:latin typeface="Bahnschrift SemiLight SemiConde" panose="020B0502040204020203" pitchFamily="34" charset="0"/>
                        </a:rPr>
                        <a:t> Khả Thiết</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1021004427"/>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5</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Nội dung 5: Tích hợp các hệ thống với nhau</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Lê Khắc Nam</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2701953712"/>
                  </a:ext>
                </a:extLst>
              </a:tr>
              <a:tr h="1070538">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6</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en-US" sz="2400" dirty="0" err="1">
                          <a:solidFill>
                            <a:schemeClr val="tx1"/>
                          </a:solidFill>
                          <a:effectLst/>
                          <a:latin typeface="Bahnschrift SemiLight SemiConde" panose="020B0502040204020203" pitchFamily="34" charset="0"/>
                        </a:rPr>
                        <a:t>Nội</a:t>
                      </a:r>
                      <a:r>
                        <a:rPr lang="vi-VN" sz="2400" dirty="0">
                          <a:solidFill>
                            <a:schemeClr val="tx1"/>
                          </a:solidFill>
                          <a:effectLst/>
                          <a:latin typeface="Bahnschrift SemiLight SemiConde" panose="020B0502040204020203" pitchFamily="34" charset="0"/>
                        </a:rPr>
                        <a:t> dung 5: Thử nghiệm đánh giá hệ thống</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tc>
                  <a:txBody>
                    <a:bodyPr/>
                    <a:lstStyle/>
                    <a:p>
                      <a:pPr marL="0" marR="0" algn="ctr">
                        <a:lnSpc>
                          <a:spcPct val="107000"/>
                        </a:lnSpc>
                        <a:spcBef>
                          <a:spcPts val="0"/>
                        </a:spcBef>
                        <a:spcAft>
                          <a:spcPts val="800"/>
                        </a:spcAft>
                      </a:pPr>
                      <a:r>
                        <a:rPr lang="vi-VN"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rPr>
                        <a:t>Lê Khắc Nam</a:t>
                      </a:r>
                      <a:endParaRPr lang="en-US" sz="2400" dirty="0">
                        <a:solidFill>
                          <a:schemeClr val="tx1"/>
                        </a:solidFill>
                        <a:effectLst/>
                        <a:latin typeface="Bahnschrift SemiLight SemiConde" panose="020B0502040204020203" pitchFamily="34" charset="0"/>
                        <a:ea typeface="Arial" panose="020B0604020202020204" pitchFamily="34" charset="0"/>
                        <a:cs typeface="Times New Roman" panose="02020603050405020304" pitchFamily="18" charset="0"/>
                      </a:endParaRPr>
                    </a:p>
                  </a:txBody>
                  <a:tcPr marL="54740" marR="54740" marT="0" marB="0" anchor="ctr"/>
                </a:tc>
                <a:extLst>
                  <a:ext uri="{0D108BD9-81ED-4DB2-BD59-A6C34878D82A}">
                    <a16:rowId xmlns:a16="http://schemas.microsoft.com/office/drawing/2014/main" val="1451206351"/>
                  </a:ext>
                </a:extLst>
              </a:tr>
            </a:tbl>
          </a:graphicData>
        </a:graphic>
      </p:graphicFrame>
    </p:spTree>
    <p:extLst>
      <p:ext uri="{BB962C8B-B14F-4D97-AF65-F5344CB8AC3E}">
        <p14:creationId xmlns:p14="http://schemas.microsoft.com/office/powerpoint/2010/main" val="65802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489"/>
        <p:cNvGrpSpPr/>
        <p:nvPr/>
      </p:nvGrpSpPr>
      <p:grpSpPr>
        <a:xfrm>
          <a:off x="0" y="0"/>
          <a:ext cx="0" cy="0"/>
          <a:chOff x="0" y="0"/>
          <a:chExt cx="0" cy="0"/>
        </a:xfrm>
      </p:grpSpPr>
      <p:pic>
        <p:nvPicPr>
          <p:cNvPr id="492" name="Google Shape;492;p35"/>
          <p:cNvPicPr preferRelativeResize="0"/>
          <p:nvPr/>
        </p:nvPicPr>
        <p:blipFill rotWithShape="1">
          <a:blip r:embed="rId3">
            <a:alphaModFix/>
          </a:blip>
          <a:srcRect/>
          <a:stretch/>
        </p:blipFill>
        <p:spPr>
          <a:xfrm>
            <a:off x="15812522" y="635940"/>
            <a:ext cx="1095671" cy="1741673"/>
          </a:xfrm>
          <a:prstGeom prst="rect">
            <a:avLst/>
          </a:prstGeom>
          <a:noFill/>
          <a:ln>
            <a:noFill/>
          </a:ln>
        </p:spPr>
      </p:pic>
      <p:sp>
        <p:nvSpPr>
          <p:cNvPr id="493" name="Google Shape;493;p35"/>
          <p:cNvSpPr txBox="1"/>
          <p:nvPr/>
        </p:nvSpPr>
        <p:spPr>
          <a:xfrm>
            <a:off x="14248168" y="2750230"/>
            <a:ext cx="4224378" cy="357342"/>
          </a:xfrm>
          <a:prstGeom prst="rect">
            <a:avLst/>
          </a:prstGeom>
          <a:noFill/>
          <a:ln>
            <a:noFill/>
          </a:ln>
        </p:spPr>
        <p:txBody>
          <a:bodyPr spcFirstLastPara="1" wrap="square" lIns="0" tIns="0" rIns="0" bIns="0" anchor="t" anchorCtr="0">
            <a:spAutoFit/>
          </a:bodyPr>
          <a:lstStyle/>
          <a:p>
            <a:pPr marL="0" marR="0" lvl="0" indent="0" algn="ctr" rtl="0">
              <a:lnSpc>
                <a:spcPct val="129000"/>
              </a:lnSpc>
              <a:spcBef>
                <a:spcPts val="0"/>
              </a:spcBef>
              <a:spcAft>
                <a:spcPts val="0"/>
              </a:spcAft>
              <a:buClr>
                <a:srgbClr val="000000"/>
              </a:buClr>
              <a:buSzPts val="1800"/>
              <a:buFont typeface="Arial"/>
              <a:buNone/>
            </a:pPr>
            <a:r>
              <a:rPr lang="vi-VN" sz="1800" b="1" i="0" u="none" strike="noStrike" cap="none" dirty="0">
                <a:solidFill>
                  <a:srgbClr val="395245"/>
                </a:solidFill>
                <a:latin typeface="Barlow"/>
                <a:ea typeface="Barlow"/>
                <a:cs typeface="Barlow"/>
                <a:sym typeface="Barlow"/>
              </a:rPr>
              <a:t>HI</a:t>
            </a:r>
            <a:r>
              <a:rPr lang="en-US" sz="1800" b="1" i="0" u="none" strike="noStrike" cap="none" dirty="0">
                <a:solidFill>
                  <a:srgbClr val="395245"/>
                </a:solidFill>
                <a:latin typeface="Barlow"/>
                <a:ea typeface="Barlow"/>
                <a:cs typeface="Barlow"/>
                <a:sym typeface="Barlow"/>
              </a:rPr>
              <a:t>.</a:t>
            </a:r>
            <a:endParaRPr sz="1400" b="0" i="0" u="none" strike="noStrike" cap="none" dirty="0">
              <a:solidFill>
                <a:srgbClr val="000000"/>
              </a:solidFill>
              <a:latin typeface="Arial"/>
              <a:ea typeface="Arial"/>
              <a:cs typeface="Arial"/>
              <a:sym typeface="Arial"/>
            </a:endParaRPr>
          </a:p>
        </p:txBody>
      </p:sp>
      <p:grpSp>
        <p:nvGrpSpPr>
          <p:cNvPr id="494" name="Google Shape;494;p35"/>
          <p:cNvGrpSpPr/>
          <p:nvPr/>
        </p:nvGrpSpPr>
        <p:grpSpPr>
          <a:xfrm>
            <a:off x="4987635" y="3299741"/>
            <a:ext cx="5477633" cy="4658358"/>
            <a:chOff x="55417" y="221672"/>
            <a:chExt cx="7303510" cy="6211143"/>
          </a:xfrm>
        </p:grpSpPr>
        <p:pic>
          <p:nvPicPr>
            <p:cNvPr id="495" name="Google Shape;495;p35"/>
            <p:cNvPicPr preferRelativeResize="0"/>
            <p:nvPr/>
          </p:nvPicPr>
          <p:blipFill rotWithShape="1">
            <a:blip r:embed="rId4">
              <a:alphaModFix/>
            </a:blip>
            <a:srcRect/>
            <a:stretch/>
          </p:blipFill>
          <p:spPr>
            <a:xfrm>
              <a:off x="55417" y="221672"/>
              <a:ext cx="7303510" cy="6211143"/>
            </a:xfrm>
            <a:prstGeom prst="rect">
              <a:avLst/>
            </a:prstGeom>
            <a:noFill/>
            <a:ln>
              <a:noFill/>
            </a:ln>
          </p:spPr>
        </p:pic>
        <p:sp>
          <p:nvSpPr>
            <p:cNvPr id="496" name="Google Shape;496;p35"/>
            <p:cNvSpPr txBox="1"/>
            <p:nvPr/>
          </p:nvSpPr>
          <p:spPr>
            <a:xfrm>
              <a:off x="1410564" y="1554037"/>
              <a:ext cx="5479886" cy="1460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7200"/>
                <a:buFont typeface="Arial"/>
                <a:buNone/>
              </a:pPr>
              <a:r>
                <a:rPr lang="en-US" sz="7200" b="1" i="0" u="none" strike="noStrike" cap="none" dirty="0">
                  <a:solidFill>
                    <a:srgbClr val="395245"/>
                  </a:solidFill>
                  <a:latin typeface="Caveat"/>
                  <a:ea typeface="Caveat"/>
                  <a:cs typeface="Caveat"/>
                  <a:sym typeface="Caveat"/>
                </a:rPr>
                <a:t>Thank you!</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CC4C0"/>
        </a:solidFill>
        <a:effectLst/>
      </p:bgPr>
    </p:bg>
    <p:spTree>
      <p:nvGrpSpPr>
        <p:cNvPr id="1" name="Shape 148"/>
        <p:cNvGrpSpPr/>
        <p:nvPr/>
      </p:nvGrpSpPr>
      <p:grpSpPr>
        <a:xfrm>
          <a:off x="0" y="0"/>
          <a:ext cx="0" cy="0"/>
          <a:chOff x="0" y="0"/>
          <a:chExt cx="0" cy="0"/>
        </a:xfrm>
      </p:grpSpPr>
      <p:pic>
        <p:nvPicPr>
          <p:cNvPr id="150" name="Google Shape;150;p17"/>
          <p:cNvPicPr preferRelativeResize="0"/>
          <p:nvPr/>
        </p:nvPicPr>
        <p:blipFill rotWithShape="1">
          <a:blip r:embed="rId3">
            <a:alphaModFix/>
          </a:blip>
          <a:srcRect/>
          <a:stretch/>
        </p:blipFill>
        <p:spPr>
          <a:xfrm rot="-647301">
            <a:off x="15678254" y="7433961"/>
            <a:ext cx="1898868" cy="2236354"/>
          </a:xfrm>
          <a:prstGeom prst="rect">
            <a:avLst/>
          </a:prstGeom>
          <a:noFill/>
          <a:ln>
            <a:noFill/>
          </a:ln>
        </p:spPr>
      </p:pic>
      <p:sp>
        <p:nvSpPr>
          <p:cNvPr id="151" name="Google Shape;151;p17"/>
          <p:cNvSpPr txBox="1"/>
          <p:nvPr/>
        </p:nvSpPr>
        <p:spPr>
          <a:xfrm>
            <a:off x="1701238" y="846017"/>
            <a:ext cx="12042408" cy="243759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8000"/>
              <a:buFont typeface="Arial"/>
              <a:buNone/>
            </a:pPr>
            <a:r>
              <a:rPr lang="vi-VN" sz="6600" dirty="0">
                <a:solidFill>
                  <a:srgbClr val="395245"/>
                </a:solidFill>
                <a:latin typeface="Bahnschrift SemiLight SemiConde" panose="020B0502040204020203" pitchFamily="34" charset="0"/>
                <a:sym typeface="Caveat"/>
              </a:rPr>
              <a:t>Các nội dung chính</a:t>
            </a:r>
            <a:endParaRPr lang="en-US" sz="6600" b="0" i="0" u="none" strike="noStrike" cap="none" dirty="0">
              <a:solidFill>
                <a:srgbClr val="000000"/>
              </a:solidFill>
              <a:latin typeface="Bahnschrift SemiLight SemiConde" panose="020B0502040204020203" pitchFamily="34" charset="0"/>
              <a:sym typeface="Arial"/>
            </a:endParaRPr>
          </a:p>
          <a:p>
            <a:pPr marL="0" marR="0" lvl="0" indent="0" algn="l" rtl="0">
              <a:lnSpc>
                <a:spcPct val="120000"/>
              </a:lnSpc>
              <a:spcBef>
                <a:spcPts val="0"/>
              </a:spcBef>
              <a:spcAft>
                <a:spcPts val="0"/>
              </a:spcAft>
              <a:buClr>
                <a:srgbClr val="000000"/>
              </a:buClr>
              <a:buSzPts val="8000"/>
              <a:buFont typeface="Arial"/>
              <a:buNone/>
            </a:pPr>
            <a:endParaRPr lang="en-US" sz="6600" b="0" i="0" u="none" strike="noStrike" cap="none" dirty="0">
              <a:solidFill>
                <a:srgbClr val="000000"/>
              </a:solidFill>
              <a:latin typeface="Bahnschrift SemiLight SemiConde" panose="020B0502040204020203" pitchFamily="34" charset="0"/>
              <a:sym typeface="Arial"/>
            </a:endParaRPr>
          </a:p>
        </p:txBody>
      </p:sp>
      <p:pic>
        <p:nvPicPr>
          <p:cNvPr id="152" name="Google Shape;152;p17"/>
          <p:cNvPicPr preferRelativeResize="0"/>
          <p:nvPr/>
        </p:nvPicPr>
        <p:blipFill rotWithShape="1">
          <a:blip r:embed="rId4">
            <a:alphaModFix/>
          </a:blip>
          <a:srcRect/>
          <a:stretch/>
        </p:blipFill>
        <p:spPr>
          <a:xfrm rot="649608">
            <a:off x="8876199" y="-7833"/>
            <a:ext cx="1420609" cy="2291304"/>
          </a:xfrm>
          <a:prstGeom prst="rect">
            <a:avLst/>
          </a:prstGeom>
          <a:noFill/>
          <a:ln>
            <a:noFill/>
          </a:ln>
        </p:spPr>
      </p:pic>
      <p:grpSp>
        <p:nvGrpSpPr>
          <p:cNvPr id="153" name="Google Shape;153;p17"/>
          <p:cNvGrpSpPr/>
          <p:nvPr/>
        </p:nvGrpSpPr>
        <p:grpSpPr>
          <a:xfrm>
            <a:off x="763400" y="4733865"/>
            <a:ext cx="13037388" cy="4982332"/>
            <a:chOff x="763400" y="4733865"/>
            <a:chExt cx="13037388" cy="4982332"/>
          </a:xfrm>
        </p:grpSpPr>
        <p:sp>
          <p:nvSpPr>
            <p:cNvPr id="154" name="Google Shape;154;p17"/>
            <p:cNvSpPr txBox="1"/>
            <p:nvPr/>
          </p:nvSpPr>
          <p:spPr>
            <a:xfrm>
              <a:off x="1758380" y="4733865"/>
              <a:ext cx="11928124" cy="1692771"/>
            </a:xfrm>
            <a:prstGeom prst="rect">
              <a:avLst/>
            </a:prstGeom>
            <a:noFill/>
            <a:ln>
              <a:noFill/>
            </a:ln>
          </p:spPr>
          <p:txBody>
            <a:bodyPr spcFirstLastPara="1" wrap="square" lIns="0" tIns="0" rIns="0" bIns="0" anchor="t" anchorCtr="0">
              <a:spAutoFit/>
            </a:bodyPr>
            <a:lstStyle/>
            <a:p>
              <a:pPr marL="0" marR="0" lvl="0" indent="0" algn="l" rtl="0">
                <a:lnSpc>
                  <a:spcPct val="250000"/>
                </a:lnSpc>
                <a:spcBef>
                  <a:spcPts val="0"/>
                </a:spcBef>
                <a:spcAft>
                  <a:spcPts val="0"/>
                </a:spcAft>
                <a:buClr>
                  <a:srgbClr val="000000"/>
                </a:buClr>
                <a:buSzPts val="2600"/>
                <a:buFont typeface="Arial"/>
                <a:buNone/>
              </a:pPr>
              <a:r>
                <a:rPr lang="vi-VN" sz="4400" b="0" i="0" u="none" strike="noStrike" cap="none" dirty="0">
                  <a:solidFill>
                    <a:schemeClr val="tx1">
                      <a:lumMod val="85000"/>
                      <a:lumOff val="15000"/>
                    </a:schemeClr>
                  </a:solidFill>
                  <a:latin typeface="Barlow Medium"/>
                  <a:ea typeface="Barlow Medium"/>
                  <a:cs typeface="Barlow Medium"/>
                  <a:sym typeface="Barlow Medium"/>
                </a:rPr>
                <a:t>Các nội dung nghiên cứu và kết quả.</a:t>
              </a:r>
              <a:endParaRPr lang="vi-VN" sz="4400" b="0" i="0" u="none" strike="noStrike" cap="none" dirty="0">
                <a:solidFill>
                  <a:schemeClr val="tx1">
                    <a:lumMod val="85000"/>
                    <a:lumOff val="15000"/>
                  </a:schemeClr>
                </a:solidFill>
                <a:latin typeface="Arial"/>
                <a:ea typeface="Arial"/>
                <a:cs typeface="Arial"/>
                <a:sym typeface="Arial"/>
              </a:endParaRPr>
            </a:p>
          </p:txBody>
        </p:sp>
        <p:sp>
          <p:nvSpPr>
            <p:cNvPr id="155" name="Google Shape;155;p17"/>
            <p:cNvSpPr txBox="1"/>
            <p:nvPr/>
          </p:nvSpPr>
          <p:spPr>
            <a:xfrm>
              <a:off x="763400" y="4869614"/>
              <a:ext cx="755325" cy="2094163"/>
            </a:xfrm>
            <a:prstGeom prst="rect">
              <a:avLst/>
            </a:prstGeom>
            <a:noFill/>
            <a:ln>
              <a:noFill/>
            </a:ln>
          </p:spPr>
          <p:txBody>
            <a:bodyPr spcFirstLastPara="1" wrap="square" lIns="0" tIns="0" rIns="0" bIns="0" anchor="t" anchorCtr="0">
              <a:spAutoFit/>
            </a:bodyPr>
            <a:lstStyle/>
            <a:p>
              <a:pPr marL="0" marR="0" lvl="0" indent="0" algn="ctr" rtl="0">
                <a:lnSpc>
                  <a:spcPct val="126005"/>
                </a:lnSpc>
                <a:spcBef>
                  <a:spcPts val="0"/>
                </a:spcBef>
                <a:spcAft>
                  <a:spcPts val="0"/>
                </a:spcAft>
                <a:buClr>
                  <a:srgbClr val="000000"/>
                </a:buClr>
                <a:buSzPts val="5199"/>
                <a:buFont typeface="Arial"/>
                <a:buNone/>
              </a:pPr>
              <a:r>
                <a:rPr lang="en-US" sz="5400" b="0" i="0" u="none" strike="noStrike" cap="none" dirty="0">
                  <a:solidFill>
                    <a:srgbClr val="FFFFFF"/>
                  </a:solidFill>
                  <a:latin typeface="Caveat"/>
                  <a:ea typeface="Caveat"/>
                  <a:cs typeface="Caveat"/>
                  <a:sym typeface="Caveat"/>
                </a:rPr>
                <a:t>01</a:t>
              </a:r>
              <a:endParaRPr lang="en-US" sz="5400" b="0" i="0" u="none" strike="noStrike" cap="none" dirty="0">
                <a:solidFill>
                  <a:srgbClr val="000000"/>
                </a:solidFill>
                <a:latin typeface="Arial"/>
                <a:ea typeface="Arial"/>
                <a:cs typeface="Arial"/>
                <a:sym typeface="Arial"/>
              </a:endParaRPr>
            </a:p>
            <a:p>
              <a:pPr marL="0" marR="0" lvl="0" indent="0" algn="ctr" rtl="0">
                <a:lnSpc>
                  <a:spcPct val="126005"/>
                </a:lnSpc>
                <a:spcBef>
                  <a:spcPts val="0"/>
                </a:spcBef>
                <a:spcAft>
                  <a:spcPts val="0"/>
                </a:spcAft>
                <a:buClr>
                  <a:srgbClr val="000000"/>
                </a:buClr>
                <a:buSzPts val="5199"/>
                <a:buFont typeface="Arial"/>
                <a:buNone/>
              </a:pPr>
              <a:endParaRPr sz="5400" b="0" i="0" u="none" strike="noStrike" cap="none" dirty="0">
                <a:solidFill>
                  <a:srgbClr val="000000"/>
                </a:solidFill>
                <a:latin typeface="Arial"/>
                <a:ea typeface="Arial"/>
                <a:cs typeface="Arial"/>
                <a:sym typeface="Arial"/>
              </a:endParaRPr>
            </a:p>
          </p:txBody>
        </p:sp>
        <p:sp>
          <p:nvSpPr>
            <p:cNvPr id="4" name="Google Shape;154;p17">
              <a:extLst>
                <a:ext uri="{FF2B5EF4-FFF2-40B4-BE49-F238E27FC236}">
                  <a16:creationId xmlns:a16="http://schemas.microsoft.com/office/drawing/2014/main" id="{027E390B-4BD8-C9B7-2073-32878C38E3CC}"/>
                </a:ext>
              </a:extLst>
            </p:cNvPr>
            <p:cNvSpPr txBox="1"/>
            <p:nvPr/>
          </p:nvSpPr>
          <p:spPr>
            <a:xfrm>
              <a:off x="1758380" y="6184123"/>
              <a:ext cx="12042408" cy="1692771"/>
            </a:xfrm>
            <a:prstGeom prst="rect">
              <a:avLst/>
            </a:prstGeom>
            <a:noFill/>
            <a:ln>
              <a:noFill/>
            </a:ln>
          </p:spPr>
          <p:txBody>
            <a:bodyPr spcFirstLastPara="1" wrap="square" lIns="0" tIns="0" rIns="0" bIns="0" anchor="t" anchorCtr="0">
              <a:spAutoFit/>
            </a:bodyPr>
            <a:lstStyle/>
            <a:p>
              <a:pPr marL="0" marR="0" lvl="0" indent="0" algn="l" rtl="0">
                <a:lnSpc>
                  <a:spcPct val="250000"/>
                </a:lnSpc>
                <a:spcBef>
                  <a:spcPts val="0"/>
                </a:spcBef>
                <a:spcAft>
                  <a:spcPts val="0"/>
                </a:spcAft>
                <a:buClr>
                  <a:srgbClr val="000000"/>
                </a:buClr>
                <a:buSzPts val="2600"/>
                <a:buFont typeface="Arial"/>
                <a:buNone/>
              </a:pPr>
              <a:r>
                <a:rPr lang="vi-VN" sz="4400" b="0" i="0" u="none" strike="noStrike" cap="none" dirty="0">
                  <a:solidFill>
                    <a:schemeClr val="tx1">
                      <a:lumMod val="85000"/>
                      <a:lumOff val="15000"/>
                    </a:schemeClr>
                  </a:solidFill>
                  <a:latin typeface="Barlow Medium"/>
                  <a:ea typeface="Barlow Medium"/>
                  <a:cs typeface="Barlow Medium"/>
                  <a:sym typeface="Barlow Medium"/>
                </a:rPr>
                <a:t>Các bước thực hiện và cài đặt hệ thống</a:t>
              </a:r>
              <a:r>
                <a:rPr lang="en-US" sz="4400" b="0" i="0" u="none" strike="noStrike" cap="none" dirty="0">
                  <a:solidFill>
                    <a:schemeClr val="tx1">
                      <a:lumMod val="85000"/>
                      <a:lumOff val="15000"/>
                    </a:schemeClr>
                  </a:solidFill>
                  <a:latin typeface="Barlow Medium"/>
                  <a:ea typeface="Barlow Medium"/>
                  <a:cs typeface="Barlow Medium"/>
                  <a:sym typeface="Barlow Medium"/>
                </a:rPr>
                <a:t>.</a:t>
              </a:r>
              <a:endParaRPr sz="4400" b="0" i="0" u="none" strike="noStrike" cap="none" dirty="0">
                <a:solidFill>
                  <a:schemeClr val="tx1">
                    <a:lumMod val="85000"/>
                    <a:lumOff val="15000"/>
                  </a:schemeClr>
                </a:solidFill>
                <a:latin typeface="Arial"/>
                <a:ea typeface="Arial"/>
                <a:cs typeface="Arial"/>
                <a:sym typeface="Arial"/>
              </a:endParaRPr>
            </a:p>
          </p:txBody>
        </p:sp>
        <p:sp>
          <p:nvSpPr>
            <p:cNvPr id="5" name="Google Shape;155;p17">
              <a:extLst>
                <a:ext uri="{FF2B5EF4-FFF2-40B4-BE49-F238E27FC236}">
                  <a16:creationId xmlns:a16="http://schemas.microsoft.com/office/drawing/2014/main" id="{143BF0DA-9AE9-FD5C-B53F-6B18D59CD486}"/>
                </a:ext>
              </a:extLst>
            </p:cNvPr>
            <p:cNvSpPr txBox="1"/>
            <p:nvPr/>
          </p:nvSpPr>
          <p:spPr>
            <a:xfrm>
              <a:off x="763400" y="6319872"/>
              <a:ext cx="755325" cy="2094163"/>
            </a:xfrm>
            <a:prstGeom prst="rect">
              <a:avLst/>
            </a:prstGeom>
            <a:noFill/>
            <a:ln>
              <a:noFill/>
            </a:ln>
          </p:spPr>
          <p:txBody>
            <a:bodyPr spcFirstLastPara="1" wrap="square" lIns="0" tIns="0" rIns="0" bIns="0" anchor="t" anchorCtr="0">
              <a:spAutoFit/>
            </a:bodyPr>
            <a:lstStyle/>
            <a:p>
              <a:pPr marL="0" marR="0" lvl="0" indent="0" algn="ctr" rtl="0">
                <a:lnSpc>
                  <a:spcPct val="126005"/>
                </a:lnSpc>
                <a:spcBef>
                  <a:spcPts val="0"/>
                </a:spcBef>
                <a:spcAft>
                  <a:spcPts val="0"/>
                </a:spcAft>
                <a:buClr>
                  <a:srgbClr val="000000"/>
                </a:buClr>
                <a:buSzPts val="5199"/>
                <a:buFont typeface="Arial"/>
                <a:buNone/>
              </a:pPr>
              <a:r>
                <a:rPr lang="vi-VN" sz="5400" b="0" i="0" u="none" strike="noStrike" cap="none" dirty="0">
                  <a:solidFill>
                    <a:srgbClr val="FFFFFF"/>
                  </a:solidFill>
                  <a:latin typeface="Caveat"/>
                  <a:ea typeface="Caveat"/>
                  <a:cs typeface="Caveat"/>
                  <a:sym typeface="Caveat"/>
                </a:rPr>
                <a:t>02</a:t>
              </a:r>
              <a:endParaRPr sz="5400" b="0" i="0" u="none" strike="noStrike" cap="none" dirty="0">
                <a:solidFill>
                  <a:srgbClr val="000000"/>
                </a:solidFill>
                <a:latin typeface="Arial"/>
                <a:ea typeface="Arial"/>
                <a:cs typeface="Arial"/>
                <a:sym typeface="Arial"/>
              </a:endParaRPr>
            </a:p>
            <a:p>
              <a:pPr marL="0" marR="0" lvl="0" indent="0" algn="ctr" rtl="0">
                <a:lnSpc>
                  <a:spcPct val="126005"/>
                </a:lnSpc>
                <a:spcBef>
                  <a:spcPts val="0"/>
                </a:spcBef>
                <a:spcAft>
                  <a:spcPts val="0"/>
                </a:spcAft>
                <a:buClr>
                  <a:srgbClr val="000000"/>
                </a:buClr>
                <a:buSzPts val="5199"/>
                <a:buFont typeface="Arial"/>
                <a:buNone/>
              </a:pPr>
              <a:endParaRPr sz="5400" b="0" i="0" u="none" strike="noStrike" cap="none" dirty="0">
                <a:solidFill>
                  <a:srgbClr val="000000"/>
                </a:solidFill>
                <a:latin typeface="Arial"/>
                <a:ea typeface="Arial"/>
                <a:cs typeface="Arial"/>
                <a:sym typeface="Arial"/>
              </a:endParaRPr>
            </a:p>
          </p:txBody>
        </p:sp>
        <p:sp>
          <p:nvSpPr>
            <p:cNvPr id="7" name="Google Shape;154;p17">
              <a:extLst>
                <a:ext uri="{FF2B5EF4-FFF2-40B4-BE49-F238E27FC236}">
                  <a16:creationId xmlns:a16="http://schemas.microsoft.com/office/drawing/2014/main" id="{A18AD5A8-BFC7-5030-2C43-BFC0AA0DEF47}"/>
                </a:ext>
              </a:extLst>
            </p:cNvPr>
            <p:cNvSpPr txBox="1"/>
            <p:nvPr/>
          </p:nvSpPr>
          <p:spPr>
            <a:xfrm>
              <a:off x="1758379" y="7486285"/>
              <a:ext cx="11529917" cy="1692771"/>
            </a:xfrm>
            <a:prstGeom prst="rect">
              <a:avLst/>
            </a:prstGeom>
            <a:noFill/>
            <a:ln>
              <a:noFill/>
            </a:ln>
          </p:spPr>
          <p:txBody>
            <a:bodyPr spcFirstLastPara="1" wrap="square" lIns="0" tIns="0" rIns="0" bIns="0" anchor="t" anchorCtr="0">
              <a:spAutoFit/>
            </a:bodyPr>
            <a:lstStyle/>
            <a:p>
              <a:pPr marL="0" marR="0" lvl="0" indent="0" algn="l" rtl="0">
                <a:lnSpc>
                  <a:spcPct val="250000"/>
                </a:lnSpc>
                <a:spcBef>
                  <a:spcPts val="0"/>
                </a:spcBef>
                <a:spcAft>
                  <a:spcPts val="0"/>
                </a:spcAft>
                <a:buClr>
                  <a:srgbClr val="000000"/>
                </a:buClr>
                <a:buSzPts val="2600"/>
                <a:buFont typeface="Arial"/>
                <a:buNone/>
              </a:pPr>
              <a:r>
                <a:rPr lang="vi-VN" sz="4400" dirty="0">
                  <a:solidFill>
                    <a:schemeClr val="tx1">
                      <a:lumMod val="85000"/>
                      <a:lumOff val="15000"/>
                    </a:schemeClr>
                  </a:solidFill>
                  <a:latin typeface="Barlow Medium"/>
                  <a:ea typeface="Barlow Medium"/>
                  <a:cs typeface="Barlow Medium"/>
                  <a:sym typeface="Barlow Medium"/>
                </a:rPr>
                <a:t>Demo tổng quan hệ thống</a:t>
              </a:r>
              <a:r>
                <a:rPr lang="en-US" sz="4400" b="0" i="0" u="none" strike="noStrike" cap="none" dirty="0">
                  <a:solidFill>
                    <a:schemeClr val="tx1">
                      <a:lumMod val="85000"/>
                      <a:lumOff val="15000"/>
                    </a:schemeClr>
                  </a:solidFill>
                  <a:latin typeface="Barlow Medium"/>
                  <a:ea typeface="Barlow Medium"/>
                  <a:cs typeface="Barlow Medium"/>
                  <a:sym typeface="Barlow Medium"/>
                </a:rPr>
                <a:t>.</a:t>
              </a:r>
              <a:endParaRPr sz="4400" b="0" i="0" u="none" strike="noStrike" cap="none" dirty="0">
                <a:solidFill>
                  <a:schemeClr val="tx1">
                    <a:lumMod val="85000"/>
                    <a:lumOff val="15000"/>
                  </a:schemeClr>
                </a:solidFill>
                <a:latin typeface="Arial"/>
                <a:ea typeface="Arial"/>
                <a:cs typeface="Arial"/>
                <a:sym typeface="Arial"/>
              </a:endParaRPr>
            </a:p>
          </p:txBody>
        </p:sp>
        <p:sp>
          <p:nvSpPr>
            <p:cNvPr id="8" name="Google Shape;155;p17">
              <a:extLst>
                <a:ext uri="{FF2B5EF4-FFF2-40B4-BE49-F238E27FC236}">
                  <a16:creationId xmlns:a16="http://schemas.microsoft.com/office/drawing/2014/main" id="{B85D9C12-2387-DF07-40C8-7E25CF9F43F3}"/>
                </a:ext>
              </a:extLst>
            </p:cNvPr>
            <p:cNvSpPr txBox="1"/>
            <p:nvPr/>
          </p:nvSpPr>
          <p:spPr>
            <a:xfrm>
              <a:off x="763400" y="7622034"/>
              <a:ext cx="755325" cy="2094163"/>
            </a:xfrm>
            <a:prstGeom prst="rect">
              <a:avLst/>
            </a:prstGeom>
            <a:noFill/>
            <a:ln>
              <a:noFill/>
            </a:ln>
          </p:spPr>
          <p:txBody>
            <a:bodyPr spcFirstLastPara="1" wrap="square" lIns="0" tIns="0" rIns="0" bIns="0" anchor="t" anchorCtr="0">
              <a:spAutoFit/>
            </a:bodyPr>
            <a:lstStyle/>
            <a:p>
              <a:pPr marL="0" marR="0" lvl="0" indent="0" algn="ctr" rtl="0">
                <a:lnSpc>
                  <a:spcPct val="126005"/>
                </a:lnSpc>
                <a:spcBef>
                  <a:spcPts val="0"/>
                </a:spcBef>
                <a:spcAft>
                  <a:spcPts val="0"/>
                </a:spcAft>
                <a:buClr>
                  <a:srgbClr val="000000"/>
                </a:buClr>
                <a:buSzPts val="5199"/>
                <a:buFont typeface="Arial"/>
                <a:buNone/>
              </a:pPr>
              <a:r>
                <a:rPr lang="vi-VN" sz="5400" b="0" i="0" u="none" strike="noStrike" cap="none" dirty="0">
                  <a:solidFill>
                    <a:srgbClr val="FFFFFF"/>
                  </a:solidFill>
                  <a:latin typeface="Caveat"/>
                  <a:ea typeface="Caveat"/>
                  <a:cs typeface="Caveat"/>
                  <a:sym typeface="Caveat"/>
                </a:rPr>
                <a:t>03</a:t>
              </a:r>
              <a:endParaRPr sz="5400" b="0" i="0" u="none" strike="noStrike" cap="none" dirty="0">
                <a:solidFill>
                  <a:srgbClr val="000000"/>
                </a:solidFill>
                <a:latin typeface="Arial"/>
                <a:ea typeface="Arial"/>
                <a:cs typeface="Arial"/>
                <a:sym typeface="Arial"/>
              </a:endParaRPr>
            </a:p>
            <a:p>
              <a:pPr marL="0" marR="0" lvl="0" indent="0" algn="ctr" rtl="0">
                <a:lnSpc>
                  <a:spcPct val="126005"/>
                </a:lnSpc>
                <a:spcBef>
                  <a:spcPts val="0"/>
                </a:spcBef>
                <a:spcAft>
                  <a:spcPts val="0"/>
                </a:spcAft>
                <a:buClr>
                  <a:srgbClr val="000000"/>
                </a:buClr>
                <a:buSzPts val="5199"/>
                <a:buFont typeface="Arial"/>
                <a:buNone/>
              </a:pPr>
              <a:endParaRPr sz="5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114"/>
        <p:cNvGrpSpPr/>
        <p:nvPr/>
      </p:nvGrpSpPr>
      <p:grpSpPr>
        <a:xfrm>
          <a:off x="0" y="0"/>
          <a:ext cx="0" cy="0"/>
          <a:chOff x="0" y="0"/>
          <a:chExt cx="0" cy="0"/>
        </a:xfrm>
      </p:grpSpPr>
      <p:sp>
        <p:nvSpPr>
          <p:cNvPr id="118" name="Google Shape;118;p15"/>
          <p:cNvSpPr txBox="1"/>
          <p:nvPr/>
        </p:nvSpPr>
        <p:spPr>
          <a:xfrm>
            <a:off x="1725815" y="3322055"/>
            <a:ext cx="16562185" cy="116339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800" dirty="0">
                <a:solidFill>
                  <a:schemeClr val="tx1"/>
                </a:solidFill>
                <a:latin typeface="Barlow Medium" panose="00000600000000000000" pitchFamily="2" charset="0"/>
                <a:ea typeface="Barlow Medium"/>
                <a:cs typeface="Barlow Medium"/>
                <a:sym typeface="Barlow Medium"/>
              </a:rPr>
              <a:t>Nghiên cứu về nhu cầu giải trí của người dùng và nhu sự cần thiết của các hê thống gợi ý trong các hệ thống hiện nay</a:t>
            </a:r>
            <a:r>
              <a:rPr lang="en-US" sz="2800" b="0" i="0" u="none" strike="noStrike" cap="none" dirty="0">
                <a:solidFill>
                  <a:schemeClr val="tx1"/>
                </a:solidFill>
                <a:latin typeface="Barlow Medium" panose="00000600000000000000" pitchFamily="2" charset="0"/>
                <a:ea typeface="Barlow Medium"/>
                <a:cs typeface="Barlow Medium"/>
                <a:sym typeface="Barlow Medium"/>
              </a:rPr>
              <a:t>.</a:t>
            </a:r>
            <a:endParaRPr lang="en-US" sz="2800" b="0" i="0" u="none" strike="noStrike" cap="none" dirty="0">
              <a:solidFill>
                <a:schemeClr val="tx1"/>
              </a:solidFill>
              <a:latin typeface="Barlow Medium" panose="00000600000000000000" pitchFamily="2" charset="0"/>
              <a:sym typeface="Arial"/>
            </a:endParaRPr>
          </a:p>
        </p:txBody>
      </p:sp>
      <p:sp>
        <p:nvSpPr>
          <p:cNvPr id="119" name="Google Shape;119;p15"/>
          <p:cNvSpPr txBox="1"/>
          <p:nvPr/>
        </p:nvSpPr>
        <p:spPr>
          <a:xfrm>
            <a:off x="374311" y="3245874"/>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en-US" sz="6499" b="0" i="0" u="none" strike="noStrike" cap="none" dirty="0">
                <a:solidFill>
                  <a:schemeClr val="tx1"/>
                </a:solidFill>
                <a:latin typeface="Caveat"/>
                <a:ea typeface="Caveat"/>
                <a:cs typeface="Caveat"/>
                <a:sym typeface="Caveat"/>
              </a:rPr>
              <a:t>01</a:t>
            </a:r>
            <a:endParaRPr sz="1400" b="0" i="0" u="none" strike="noStrike" cap="none" dirty="0">
              <a:solidFill>
                <a:schemeClr val="tx1"/>
              </a:solidFill>
              <a:sym typeface="Arial"/>
            </a:endParaRPr>
          </a:p>
        </p:txBody>
      </p:sp>
      <p:sp>
        <p:nvSpPr>
          <p:cNvPr id="120" name="Google Shape;120;p15"/>
          <p:cNvSpPr txBox="1"/>
          <p:nvPr/>
        </p:nvSpPr>
        <p:spPr>
          <a:xfrm>
            <a:off x="379274" y="4353125"/>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en-US" sz="6499" b="0" i="0" u="none" strike="noStrike" cap="none" dirty="0">
                <a:solidFill>
                  <a:schemeClr val="tx1"/>
                </a:solidFill>
                <a:latin typeface="Caveat"/>
                <a:ea typeface="Caveat"/>
                <a:cs typeface="Caveat"/>
                <a:sym typeface="Caveat"/>
              </a:rPr>
              <a:t>02</a:t>
            </a:r>
            <a:endParaRPr sz="1400" b="0" i="0" u="none" strike="noStrike" cap="none" dirty="0">
              <a:solidFill>
                <a:schemeClr val="tx1"/>
              </a:solidFill>
              <a:sym typeface="Arial"/>
            </a:endParaRPr>
          </a:p>
        </p:txBody>
      </p:sp>
      <p:sp>
        <p:nvSpPr>
          <p:cNvPr id="121" name="Google Shape;121;p15"/>
          <p:cNvSpPr txBox="1"/>
          <p:nvPr/>
        </p:nvSpPr>
        <p:spPr>
          <a:xfrm>
            <a:off x="379274" y="5443417"/>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en-US" sz="6499" b="0" i="0" u="none" strike="noStrike" cap="none" dirty="0">
                <a:solidFill>
                  <a:schemeClr val="tx1"/>
                </a:solidFill>
                <a:latin typeface="Caveat"/>
                <a:ea typeface="Caveat"/>
                <a:cs typeface="Caveat"/>
                <a:sym typeface="Caveat"/>
              </a:rPr>
              <a:t>03</a:t>
            </a:r>
            <a:endParaRPr sz="1400" b="0" i="0" u="none" strike="noStrike" cap="none" dirty="0">
              <a:solidFill>
                <a:schemeClr val="tx1"/>
              </a:solidFill>
              <a:sym typeface="Arial"/>
            </a:endParaRPr>
          </a:p>
        </p:txBody>
      </p:sp>
      <p:sp>
        <p:nvSpPr>
          <p:cNvPr id="122" name="Google Shape;122;p15"/>
          <p:cNvSpPr txBox="1"/>
          <p:nvPr/>
        </p:nvSpPr>
        <p:spPr>
          <a:xfrm>
            <a:off x="1725815" y="4739723"/>
            <a:ext cx="16060641" cy="581698"/>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800" b="0" i="0" u="none" strike="noStrike" cap="none" dirty="0">
                <a:solidFill>
                  <a:schemeClr val="tx1"/>
                </a:solidFill>
                <a:latin typeface="Barlow Medium" panose="00000600000000000000" pitchFamily="2" charset="0"/>
                <a:ea typeface="Barlow Medium"/>
                <a:cs typeface="Barlow Medium"/>
                <a:sym typeface="Barlow Medium"/>
              </a:rPr>
              <a:t>Nghiên cứu về các hệ thống gợi ý phim hiện nay trên thế giới và ở Việt Nam</a:t>
            </a:r>
            <a:r>
              <a:rPr lang="en-US" sz="2800" b="0" i="0" u="none" strike="noStrike" cap="none" dirty="0">
                <a:solidFill>
                  <a:schemeClr val="tx1"/>
                </a:solidFill>
                <a:latin typeface="Barlow Medium" panose="00000600000000000000" pitchFamily="2" charset="0"/>
                <a:ea typeface="Barlow Medium"/>
                <a:cs typeface="Barlow Medium"/>
                <a:sym typeface="Barlow Medium"/>
              </a:rPr>
              <a:t>.</a:t>
            </a:r>
            <a:endParaRPr sz="2800" b="0" i="0" u="none" strike="noStrike" cap="none" dirty="0">
              <a:solidFill>
                <a:schemeClr val="tx1"/>
              </a:solidFill>
              <a:latin typeface="Barlow Medium" panose="00000600000000000000" pitchFamily="2" charset="0"/>
              <a:sym typeface="Arial"/>
            </a:endParaRPr>
          </a:p>
        </p:txBody>
      </p:sp>
      <p:sp>
        <p:nvSpPr>
          <p:cNvPr id="123" name="Google Shape;123;p15"/>
          <p:cNvSpPr txBox="1"/>
          <p:nvPr/>
        </p:nvSpPr>
        <p:spPr>
          <a:xfrm>
            <a:off x="1725815" y="5747361"/>
            <a:ext cx="13517415" cy="581698"/>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800" b="0" i="0" u="none" strike="noStrike" cap="none" dirty="0">
                <a:solidFill>
                  <a:schemeClr val="tx1"/>
                </a:solidFill>
                <a:latin typeface="Barlow Medium" panose="00000600000000000000" pitchFamily="2" charset="0"/>
                <a:sym typeface="Arial"/>
              </a:rPr>
              <a:t>Nghiên cứu về các phương pháp xây dụng mô hình gợi ý.</a:t>
            </a:r>
            <a:endParaRPr sz="2800" b="0" i="0" u="none" strike="noStrike" cap="none" dirty="0">
              <a:solidFill>
                <a:schemeClr val="tx1"/>
              </a:solidFill>
              <a:latin typeface="Barlow Medium" panose="00000600000000000000" pitchFamily="2" charset="0"/>
              <a:sym typeface="Arial"/>
            </a:endParaRPr>
          </a:p>
        </p:txBody>
      </p:sp>
      <p:sp>
        <p:nvSpPr>
          <p:cNvPr id="125" name="Google Shape;125;p15"/>
          <p:cNvSpPr txBox="1"/>
          <p:nvPr/>
        </p:nvSpPr>
        <p:spPr>
          <a:xfrm>
            <a:off x="2660277" y="935848"/>
            <a:ext cx="1296744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dirty="0">
                <a:solidFill>
                  <a:srgbClr val="395245"/>
                </a:solidFill>
                <a:latin typeface="Bahnschrift SemiLight SemiConde" panose="020B0502040204020203" pitchFamily="34" charset="0"/>
                <a:sym typeface="Caveat"/>
              </a:rPr>
              <a:t>Các nghiên cứu liên quan và kết quả</a:t>
            </a:r>
            <a:endParaRPr sz="6600" b="0" i="0" u="none" strike="noStrike" cap="none" dirty="0">
              <a:solidFill>
                <a:srgbClr val="000000"/>
              </a:solidFill>
              <a:latin typeface="Bahnschrift SemiLight SemiConde" panose="020B0502040204020203" pitchFamily="34" charset="0"/>
              <a:sym typeface="Arial"/>
            </a:endParaRPr>
          </a:p>
        </p:txBody>
      </p:sp>
      <p:pic>
        <p:nvPicPr>
          <p:cNvPr id="127" name="Google Shape;127;p15"/>
          <p:cNvPicPr preferRelativeResize="0"/>
          <p:nvPr/>
        </p:nvPicPr>
        <p:blipFill rotWithShape="1">
          <a:blip r:embed="rId3">
            <a:alphaModFix/>
          </a:blip>
          <a:srcRect/>
          <a:stretch/>
        </p:blipFill>
        <p:spPr>
          <a:xfrm rot="-1514296">
            <a:off x="15863250" y="1385310"/>
            <a:ext cx="968344" cy="1321561"/>
          </a:xfrm>
          <a:prstGeom prst="rect">
            <a:avLst/>
          </a:prstGeom>
          <a:noFill/>
          <a:ln>
            <a:noFill/>
          </a:ln>
        </p:spPr>
      </p:pic>
      <p:sp>
        <p:nvSpPr>
          <p:cNvPr id="7" name="Google Shape;123;p15">
            <a:extLst>
              <a:ext uri="{FF2B5EF4-FFF2-40B4-BE49-F238E27FC236}">
                <a16:creationId xmlns:a16="http://schemas.microsoft.com/office/drawing/2014/main" id="{38B5EEF3-EF11-75C6-2336-C0C7F1601883}"/>
              </a:ext>
            </a:extLst>
          </p:cNvPr>
          <p:cNvSpPr txBox="1"/>
          <p:nvPr/>
        </p:nvSpPr>
        <p:spPr>
          <a:xfrm>
            <a:off x="1725815" y="6709118"/>
            <a:ext cx="13517415" cy="116339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800" b="0" i="0" u="none" strike="noStrike" cap="none" dirty="0">
                <a:solidFill>
                  <a:schemeClr val="tx1"/>
                </a:solidFill>
                <a:latin typeface="Barlow Medium" panose="00000600000000000000" pitchFamily="2" charset="0"/>
                <a:sym typeface="Arial"/>
              </a:rPr>
              <a:t>Nghiên cứu về các mô hình thư viện giúp quản lý, xử lý, lưu trữ dữ liệu người dùng và các cách tích hợp mô hình gợi ý vào hệ thống.</a:t>
            </a:r>
            <a:endParaRPr sz="2800" b="0" i="0" u="none" strike="noStrike" cap="none" dirty="0">
              <a:solidFill>
                <a:schemeClr val="tx1"/>
              </a:solidFill>
              <a:latin typeface="Barlow Medium" panose="00000600000000000000" pitchFamily="2" charset="0"/>
              <a:sym typeface="Arial"/>
            </a:endParaRPr>
          </a:p>
        </p:txBody>
      </p:sp>
      <p:sp>
        <p:nvSpPr>
          <p:cNvPr id="9" name="Google Shape;123;p15">
            <a:extLst>
              <a:ext uri="{FF2B5EF4-FFF2-40B4-BE49-F238E27FC236}">
                <a16:creationId xmlns:a16="http://schemas.microsoft.com/office/drawing/2014/main" id="{BBFFD900-4F73-52D4-D7BA-51FE3C550DB2}"/>
              </a:ext>
            </a:extLst>
          </p:cNvPr>
          <p:cNvSpPr txBox="1"/>
          <p:nvPr/>
        </p:nvSpPr>
        <p:spPr>
          <a:xfrm>
            <a:off x="1725815" y="8187757"/>
            <a:ext cx="13517415" cy="116339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800" b="0" i="0" u="none" strike="noStrike" cap="none" dirty="0">
                <a:solidFill>
                  <a:schemeClr val="tx1"/>
                </a:solidFill>
                <a:latin typeface="Barlow Medium" panose="00000600000000000000" pitchFamily="2" charset="0"/>
                <a:sym typeface="Arial"/>
              </a:rPr>
              <a:t>Nghiên cứu về các cách, các thư viện framework giúp xây dựng giao diện người dùng và cách kết nỗi giữa giao diện người dùng và phần xử lý dữ liệu.</a:t>
            </a:r>
            <a:endParaRPr sz="2800" b="0" i="0" u="none" strike="noStrike" cap="none" dirty="0">
              <a:solidFill>
                <a:schemeClr val="tx1"/>
              </a:solidFill>
              <a:latin typeface="Barlow Medium" panose="00000600000000000000" pitchFamily="2" charset="0"/>
              <a:sym typeface="Arial"/>
            </a:endParaRPr>
          </a:p>
        </p:txBody>
      </p:sp>
      <p:sp>
        <p:nvSpPr>
          <p:cNvPr id="14" name="Google Shape;119;p15">
            <a:extLst>
              <a:ext uri="{FF2B5EF4-FFF2-40B4-BE49-F238E27FC236}">
                <a16:creationId xmlns:a16="http://schemas.microsoft.com/office/drawing/2014/main" id="{B729CEBB-9B4D-1FF9-AC81-9725ECE08EEA}"/>
              </a:ext>
            </a:extLst>
          </p:cNvPr>
          <p:cNvSpPr txBox="1"/>
          <p:nvPr/>
        </p:nvSpPr>
        <p:spPr>
          <a:xfrm>
            <a:off x="379274" y="6677121"/>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04</a:t>
            </a:r>
            <a:endParaRPr sz="1400" b="0" i="0" u="none" strike="noStrike" cap="none" dirty="0">
              <a:solidFill>
                <a:schemeClr val="tx1"/>
              </a:solidFill>
              <a:sym typeface="Arial"/>
            </a:endParaRPr>
          </a:p>
        </p:txBody>
      </p:sp>
      <p:sp>
        <p:nvSpPr>
          <p:cNvPr id="16" name="Google Shape;119;p15">
            <a:extLst>
              <a:ext uri="{FF2B5EF4-FFF2-40B4-BE49-F238E27FC236}">
                <a16:creationId xmlns:a16="http://schemas.microsoft.com/office/drawing/2014/main" id="{04AFE555-2703-9D0A-91BE-F6019B9A718F}"/>
              </a:ext>
            </a:extLst>
          </p:cNvPr>
          <p:cNvSpPr txBox="1"/>
          <p:nvPr/>
        </p:nvSpPr>
        <p:spPr>
          <a:xfrm>
            <a:off x="379274" y="7984753"/>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05</a:t>
            </a:r>
            <a:endParaRPr sz="1400" b="0" i="0" u="none" strike="noStrike" cap="none" dirty="0">
              <a:solidFill>
                <a:schemeClr val="tx1"/>
              </a:solidFil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2" name="Google Shape;191;p19">
            <a:extLst>
              <a:ext uri="{FF2B5EF4-FFF2-40B4-BE49-F238E27FC236}">
                <a16:creationId xmlns:a16="http://schemas.microsoft.com/office/drawing/2014/main" id="{24EF1F79-9D76-F6C4-4B49-E6568B14D804}"/>
              </a:ext>
            </a:extLst>
          </p:cNvPr>
          <p:cNvSpPr txBox="1"/>
          <p:nvPr/>
        </p:nvSpPr>
        <p:spPr>
          <a:xfrm>
            <a:off x="88331" y="605713"/>
            <a:ext cx="17653605" cy="12187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Clr>
                <a:srgbClr val="000000"/>
              </a:buClr>
              <a:buSzPts val="8000"/>
              <a:buFont typeface="Arial"/>
              <a:buNone/>
            </a:pPr>
            <a:r>
              <a:rPr lang="vi-VN" sz="6600" dirty="0">
                <a:solidFill>
                  <a:srgbClr val="395245"/>
                </a:solidFill>
                <a:latin typeface="Bahnschrift SemiLight SemiConde" panose="020B0502040204020203" pitchFamily="34" charset="0"/>
                <a:ea typeface="Caveat"/>
                <a:cs typeface="Caveat"/>
                <a:sym typeface="Caveat"/>
              </a:rPr>
              <a:t>C</a:t>
            </a:r>
            <a:r>
              <a:rPr lang="vi-VN" sz="6600" b="0" i="0" u="none" strike="noStrike" cap="none" dirty="0">
                <a:solidFill>
                  <a:srgbClr val="395245"/>
                </a:solidFill>
                <a:latin typeface="Bahnschrift SemiLight SemiConde" panose="020B0502040204020203" pitchFamily="34" charset="0"/>
                <a:ea typeface="Caveat"/>
                <a:cs typeface="Caveat"/>
                <a:sym typeface="Caveat"/>
              </a:rPr>
              <a:t>ác bước thực hiện và cài đặt hệ thống</a:t>
            </a:r>
            <a:endParaRPr lang="en-US" sz="6600" b="0" i="0" u="none" strike="noStrike" cap="none" dirty="0">
              <a:solidFill>
                <a:srgbClr val="000000"/>
              </a:solidFill>
              <a:latin typeface="Bahnschrift SemiLight SemiConde" panose="020B0502040204020203" pitchFamily="34" charset="0"/>
              <a:sym typeface="Arial"/>
            </a:endParaRPr>
          </a:p>
        </p:txBody>
      </p:sp>
      <p:sp>
        <p:nvSpPr>
          <p:cNvPr id="10" name="Google Shape;199;p19">
            <a:extLst>
              <a:ext uri="{FF2B5EF4-FFF2-40B4-BE49-F238E27FC236}">
                <a16:creationId xmlns:a16="http://schemas.microsoft.com/office/drawing/2014/main" id="{7E6CE3CD-29F7-1B22-46C3-5362AB0732CB}"/>
              </a:ext>
            </a:extLst>
          </p:cNvPr>
          <p:cNvSpPr txBox="1"/>
          <p:nvPr/>
        </p:nvSpPr>
        <p:spPr>
          <a:xfrm>
            <a:off x="705866" y="7059218"/>
            <a:ext cx="2903296" cy="164660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3200" dirty="0">
                <a:solidFill>
                  <a:schemeClr val="tx1"/>
                </a:solidFill>
                <a:latin typeface="Bahnschrift Light SemiCondensed" panose="020B0502040204020203" pitchFamily="34" charset="0"/>
                <a:sym typeface="Barlow Medium"/>
              </a:rPr>
              <a:t>Thu thập phân tích và xử lý dữ liệu.</a:t>
            </a: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tx1"/>
              </a:solidFill>
              <a:latin typeface="Bahnschrift Light SemiCondensed" panose="020B0502040204020203" pitchFamily="34" charset="0"/>
              <a:sym typeface="Arial"/>
            </a:endParaRPr>
          </a:p>
        </p:txBody>
      </p:sp>
      <p:pic>
        <p:nvPicPr>
          <p:cNvPr id="23" name="Google Shape;212;p19">
            <a:extLst>
              <a:ext uri="{FF2B5EF4-FFF2-40B4-BE49-F238E27FC236}">
                <a16:creationId xmlns:a16="http://schemas.microsoft.com/office/drawing/2014/main" id="{C09FAE14-2890-8864-82CA-1258D54E6707}"/>
              </a:ext>
            </a:extLst>
          </p:cNvPr>
          <p:cNvPicPr preferRelativeResize="0"/>
          <p:nvPr/>
        </p:nvPicPr>
        <p:blipFill rotWithShape="1">
          <a:blip r:embed="rId3">
            <a:alphaModFix/>
          </a:blip>
          <a:srcRect/>
          <a:stretch/>
        </p:blipFill>
        <p:spPr>
          <a:xfrm rot="-2405830">
            <a:off x="9417204" y="5430262"/>
            <a:ext cx="1837435" cy="70227"/>
          </a:xfrm>
          <a:prstGeom prst="rect">
            <a:avLst/>
          </a:prstGeom>
          <a:noFill/>
          <a:ln>
            <a:noFill/>
          </a:ln>
        </p:spPr>
      </p:pic>
      <p:pic>
        <p:nvPicPr>
          <p:cNvPr id="24" name="Google Shape;213;p19">
            <a:extLst>
              <a:ext uri="{FF2B5EF4-FFF2-40B4-BE49-F238E27FC236}">
                <a16:creationId xmlns:a16="http://schemas.microsoft.com/office/drawing/2014/main" id="{438F425F-9561-E968-C95E-243CD9C2F0DE}"/>
              </a:ext>
            </a:extLst>
          </p:cNvPr>
          <p:cNvPicPr preferRelativeResize="0"/>
          <p:nvPr/>
        </p:nvPicPr>
        <p:blipFill rotWithShape="1">
          <a:blip r:embed="rId3">
            <a:alphaModFix/>
          </a:blip>
          <a:srcRect/>
          <a:stretch/>
        </p:blipFill>
        <p:spPr>
          <a:xfrm rot="-2405830">
            <a:off x="2172870" y="5430262"/>
            <a:ext cx="1837435" cy="70227"/>
          </a:xfrm>
          <a:prstGeom prst="rect">
            <a:avLst/>
          </a:prstGeom>
          <a:noFill/>
          <a:ln>
            <a:noFill/>
          </a:ln>
        </p:spPr>
      </p:pic>
      <p:pic>
        <p:nvPicPr>
          <p:cNvPr id="25" name="Google Shape;214;p19">
            <a:extLst>
              <a:ext uri="{FF2B5EF4-FFF2-40B4-BE49-F238E27FC236}">
                <a16:creationId xmlns:a16="http://schemas.microsoft.com/office/drawing/2014/main" id="{36DB5A2A-0C03-AEBC-C32F-904FA0646E8F}"/>
              </a:ext>
            </a:extLst>
          </p:cNvPr>
          <p:cNvPicPr preferRelativeResize="0"/>
          <p:nvPr/>
        </p:nvPicPr>
        <p:blipFill rotWithShape="1">
          <a:blip r:embed="rId3">
            <a:alphaModFix/>
          </a:blip>
          <a:srcRect/>
          <a:stretch/>
        </p:blipFill>
        <p:spPr>
          <a:xfrm rot="-8406522">
            <a:off x="14093462" y="5427814"/>
            <a:ext cx="1837435" cy="70227"/>
          </a:xfrm>
          <a:prstGeom prst="rect">
            <a:avLst/>
          </a:prstGeom>
          <a:noFill/>
          <a:ln>
            <a:noFill/>
          </a:ln>
        </p:spPr>
      </p:pic>
      <p:pic>
        <p:nvPicPr>
          <p:cNvPr id="26" name="Google Shape;215;p19">
            <a:extLst>
              <a:ext uri="{FF2B5EF4-FFF2-40B4-BE49-F238E27FC236}">
                <a16:creationId xmlns:a16="http://schemas.microsoft.com/office/drawing/2014/main" id="{B71A61CB-347E-7086-C520-48383AB31827}"/>
              </a:ext>
            </a:extLst>
          </p:cNvPr>
          <p:cNvPicPr preferRelativeResize="0"/>
          <p:nvPr/>
        </p:nvPicPr>
        <p:blipFill rotWithShape="1">
          <a:blip r:embed="rId3">
            <a:alphaModFix/>
          </a:blip>
          <a:srcRect/>
          <a:stretch/>
        </p:blipFill>
        <p:spPr>
          <a:xfrm rot="-8406522">
            <a:off x="6849128" y="5427814"/>
            <a:ext cx="1837435" cy="70227"/>
          </a:xfrm>
          <a:prstGeom prst="rect">
            <a:avLst/>
          </a:prstGeom>
          <a:noFill/>
          <a:ln>
            <a:noFill/>
          </a:ln>
        </p:spPr>
      </p:pic>
      <p:grpSp>
        <p:nvGrpSpPr>
          <p:cNvPr id="27" name="Google Shape;216;p19">
            <a:extLst>
              <a:ext uri="{FF2B5EF4-FFF2-40B4-BE49-F238E27FC236}">
                <a16:creationId xmlns:a16="http://schemas.microsoft.com/office/drawing/2014/main" id="{B35334AC-F8AC-C0AA-C888-304156F32BF2}"/>
              </a:ext>
            </a:extLst>
          </p:cNvPr>
          <p:cNvGrpSpPr/>
          <p:nvPr/>
        </p:nvGrpSpPr>
        <p:grpSpPr>
          <a:xfrm>
            <a:off x="1798250" y="5956965"/>
            <a:ext cx="720382" cy="635009"/>
            <a:chOff x="0" y="0"/>
            <a:chExt cx="960509" cy="846679"/>
          </a:xfrm>
        </p:grpSpPr>
        <p:pic>
          <p:nvPicPr>
            <p:cNvPr id="28" name="Google Shape;217;p19">
              <a:extLst>
                <a:ext uri="{FF2B5EF4-FFF2-40B4-BE49-F238E27FC236}">
                  <a16:creationId xmlns:a16="http://schemas.microsoft.com/office/drawing/2014/main" id="{DBE8E4EA-2BAE-164D-E2F2-09B6CE0EA683}"/>
                </a:ext>
              </a:extLst>
            </p:cNvPr>
            <p:cNvPicPr preferRelativeResize="0"/>
            <p:nvPr/>
          </p:nvPicPr>
          <p:blipFill rotWithShape="1">
            <a:blip r:embed="rId4">
              <a:alphaModFix/>
            </a:blip>
            <a:srcRect/>
            <a:stretch/>
          </p:blipFill>
          <p:spPr>
            <a:xfrm>
              <a:off x="76200" y="0"/>
              <a:ext cx="884309" cy="846679"/>
            </a:xfrm>
            <a:prstGeom prst="rect">
              <a:avLst/>
            </a:prstGeom>
            <a:noFill/>
            <a:ln>
              <a:noFill/>
            </a:ln>
          </p:spPr>
        </p:pic>
        <p:sp>
          <p:nvSpPr>
            <p:cNvPr id="29" name="Google Shape;218;p19">
              <a:extLst>
                <a:ext uri="{FF2B5EF4-FFF2-40B4-BE49-F238E27FC236}">
                  <a16:creationId xmlns:a16="http://schemas.microsoft.com/office/drawing/2014/main" id="{FEC03F34-5480-612D-FEA5-B632D480CAB4}"/>
                </a:ext>
              </a:extLst>
            </p:cNvPr>
            <p:cNvSpPr txBox="1"/>
            <p:nvPr/>
          </p:nvSpPr>
          <p:spPr>
            <a:xfrm>
              <a:off x="0" y="15997"/>
              <a:ext cx="864787" cy="720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3500"/>
                <a:buFont typeface="Arial"/>
                <a:buNone/>
              </a:pPr>
              <a:r>
                <a:rPr lang="en-US" sz="3500" b="0" i="0" u="none" strike="noStrike" cap="none">
                  <a:solidFill>
                    <a:srgbClr val="FFFFFF"/>
                  </a:solidFill>
                  <a:latin typeface="Caveat"/>
                  <a:ea typeface="Caveat"/>
                  <a:cs typeface="Caveat"/>
                  <a:sym typeface="Caveat"/>
                </a:rPr>
                <a:t>01</a:t>
              </a:r>
              <a:endParaRPr sz="1400" b="0" i="0" u="none" strike="noStrike" cap="none">
                <a:solidFill>
                  <a:srgbClr val="000000"/>
                </a:solidFill>
                <a:latin typeface="Arial"/>
                <a:ea typeface="Arial"/>
                <a:cs typeface="Arial"/>
                <a:sym typeface="Arial"/>
              </a:endParaRPr>
            </a:p>
          </p:txBody>
        </p:sp>
      </p:grpSp>
      <p:grpSp>
        <p:nvGrpSpPr>
          <p:cNvPr id="30" name="Google Shape;219;p19">
            <a:extLst>
              <a:ext uri="{FF2B5EF4-FFF2-40B4-BE49-F238E27FC236}">
                <a16:creationId xmlns:a16="http://schemas.microsoft.com/office/drawing/2014/main" id="{90991F81-CE54-35E1-FDAA-211201E3EE23}"/>
              </a:ext>
            </a:extLst>
          </p:cNvPr>
          <p:cNvGrpSpPr/>
          <p:nvPr/>
        </p:nvGrpSpPr>
        <p:grpSpPr>
          <a:xfrm>
            <a:off x="5070538" y="3396435"/>
            <a:ext cx="720382" cy="635009"/>
            <a:chOff x="0" y="0"/>
            <a:chExt cx="960509" cy="846679"/>
          </a:xfrm>
        </p:grpSpPr>
        <p:pic>
          <p:nvPicPr>
            <p:cNvPr id="31" name="Google Shape;220;p19">
              <a:extLst>
                <a:ext uri="{FF2B5EF4-FFF2-40B4-BE49-F238E27FC236}">
                  <a16:creationId xmlns:a16="http://schemas.microsoft.com/office/drawing/2014/main" id="{932393B5-1ED8-657D-D6EB-BAD3F5E37029}"/>
                </a:ext>
              </a:extLst>
            </p:cNvPr>
            <p:cNvPicPr preferRelativeResize="0"/>
            <p:nvPr/>
          </p:nvPicPr>
          <p:blipFill rotWithShape="1">
            <a:blip r:embed="rId4">
              <a:alphaModFix/>
            </a:blip>
            <a:srcRect/>
            <a:stretch/>
          </p:blipFill>
          <p:spPr>
            <a:xfrm>
              <a:off x="76200" y="0"/>
              <a:ext cx="884309" cy="846679"/>
            </a:xfrm>
            <a:prstGeom prst="rect">
              <a:avLst/>
            </a:prstGeom>
            <a:noFill/>
            <a:ln>
              <a:noFill/>
            </a:ln>
          </p:spPr>
        </p:pic>
        <p:sp>
          <p:nvSpPr>
            <p:cNvPr id="174" name="Google Shape;221;p19">
              <a:extLst>
                <a:ext uri="{FF2B5EF4-FFF2-40B4-BE49-F238E27FC236}">
                  <a16:creationId xmlns:a16="http://schemas.microsoft.com/office/drawing/2014/main" id="{750B0DDD-24B0-5DAF-2C29-8205C9674CC7}"/>
                </a:ext>
              </a:extLst>
            </p:cNvPr>
            <p:cNvSpPr txBox="1"/>
            <p:nvPr/>
          </p:nvSpPr>
          <p:spPr>
            <a:xfrm>
              <a:off x="0" y="15997"/>
              <a:ext cx="864787" cy="720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3500"/>
                <a:buFont typeface="Arial"/>
                <a:buNone/>
              </a:pPr>
              <a:r>
                <a:rPr lang="en-US" sz="3500" b="0" i="0" u="none" strike="noStrike" cap="none">
                  <a:solidFill>
                    <a:srgbClr val="FFFFFF"/>
                  </a:solidFill>
                  <a:latin typeface="Caveat"/>
                  <a:ea typeface="Caveat"/>
                  <a:cs typeface="Caveat"/>
                  <a:sym typeface="Caveat"/>
                </a:rPr>
                <a:t>02</a:t>
              </a:r>
              <a:endParaRPr sz="1400" b="0" i="0" u="none" strike="noStrike" cap="none">
                <a:solidFill>
                  <a:srgbClr val="000000"/>
                </a:solidFill>
                <a:latin typeface="Arial"/>
                <a:ea typeface="Arial"/>
                <a:cs typeface="Arial"/>
                <a:sym typeface="Arial"/>
              </a:endParaRPr>
            </a:p>
          </p:txBody>
        </p:sp>
      </p:grpSp>
      <p:grpSp>
        <p:nvGrpSpPr>
          <p:cNvPr id="187" name="Google Shape;222;p19">
            <a:extLst>
              <a:ext uri="{FF2B5EF4-FFF2-40B4-BE49-F238E27FC236}">
                <a16:creationId xmlns:a16="http://schemas.microsoft.com/office/drawing/2014/main" id="{F7F29493-3DF8-E7E5-008E-5834A88A401D}"/>
              </a:ext>
            </a:extLst>
          </p:cNvPr>
          <p:cNvGrpSpPr/>
          <p:nvPr/>
        </p:nvGrpSpPr>
        <p:grpSpPr>
          <a:xfrm>
            <a:off x="12383585" y="3396435"/>
            <a:ext cx="720382" cy="635009"/>
            <a:chOff x="0" y="0"/>
            <a:chExt cx="960509" cy="846679"/>
          </a:xfrm>
        </p:grpSpPr>
        <p:pic>
          <p:nvPicPr>
            <p:cNvPr id="188" name="Google Shape;223;p19">
              <a:extLst>
                <a:ext uri="{FF2B5EF4-FFF2-40B4-BE49-F238E27FC236}">
                  <a16:creationId xmlns:a16="http://schemas.microsoft.com/office/drawing/2014/main" id="{215A4DC6-8856-38A3-824D-7B76A43DEA2D}"/>
                </a:ext>
              </a:extLst>
            </p:cNvPr>
            <p:cNvPicPr preferRelativeResize="0"/>
            <p:nvPr/>
          </p:nvPicPr>
          <p:blipFill rotWithShape="1">
            <a:blip r:embed="rId4">
              <a:alphaModFix/>
            </a:blip>
            <a:srcRect/>
            <a:stretch/>
          </p:blipFill>
          <p:spPr>
            <a:xfrm>
              <a:off x="76200" y="0"/>
              <a:ext cx="884309" cy="846679"/>
            </a:xfrm>
            <a:prstGeom prst="rect">
              <a:avLst/>
            </a:prstGeom>
            <a:noFill/>
            <a:ln>
              <a:noFill/>
            </a:ln>
          </p:spPr>
        </p:pic>
        <p:sp>
          <p:nvSpPr>
            <p:cNvPr id="189" name="Google Shape;224;p19">
              <a:extLst>
                <a:ext uri="{FF2B5EF4-FFF2-40B4-BE49-F238E27FC236}">
                  <a16:creationId xmlns:a16="http://schemas.microsoft.com/office/drawing/2014/main" id="{57857128-36F4-19D7-379F-2238DE0E0EC4}"/>
                </a:ext>
              </a:extLst>
            </p:cNvPr>
            <p:cNvSpPr txBox="1"/>
            <p:nvPr/>
          </p:nvSpPr>
          <p:spPr>
            <a:xfrm>
              <a:off x="0" y="15997"/>
              <a:ext cx="864787" cy="720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3500"/>
                <a:buFont typeface="Arial"/>
                <a:buNone/>
              </a:pPr>
              <a:r>
                <a:rPr lang="en-US" sz="3500" b="0" i="0" u="none" strike="noStrike" cap="none">
                  <a:solidFill>
                    <a:srgbClr val="FFFFFF"/>
                  </a:solidFill>
                  <a:latin typeface="Caveat"/>
                  <a:ea typeface="Caveat"/>
                  <a:cs typeface="Caveat"/>
                  <a:sym typeface="Caveat"/>
                </a:rPr>
                <a:t>04</a:t>
              </a:r>
              <a:endParaRPr sz="1400" b="0" i="0" u="none" strike="noStrike" cap="none">
                <a:solidFill>
                  <a:srgbClr val="000000"/>
                </a:solidFill>
                <a:latin typeface="Arial"/>
                <a:ea typeface="Arial"/>
                <a:cs typeface="Arial"/>
                <a:sym typeface="Arial"/>
              </a:endParaRPr>
            </a:p>
          </p:txBody>
        </p:sp>
      </p:grpSp>
      <p:grpSp>
        <p:nvGrpSpPr>
          <p:cNvPr id="190" name="Google Shape;225;p19">
            <a:extLst>
              <a:ext uri="{FF2B5EF4-FFF2-40B4-BE49-F238E27FC236}">
                <a16:creationId xmlns:a16="http://schemas.microsoft.com/office/drawing/2014/main" id="{C94B1EBB-1353-7C70-192F-1D382AB6C589}"/>
              </a:ext>
            </a:extLst>
          </p:cNvPr>
          <p:cNvGrpSpPr/>
          <p:nvPr/>
        </p:nvGrpSpPr>
        <p:grpSpPr>
          <a:xfrm>
            <a:off x="8726659" y="5956965"/>
            <a:ext cx="720382" cy="635009"/>
            <a:chOff x="0" y="0"/>
            <a:chExt cx="960509" cy="846679"/>
          </a:xfrm>
        </p:grpSpPr>
        <p:pic>
          <p:nvPicPr>
            <p:cNvPr id="191" name="Google Shape;226;p19">
              <a:extLst>
                <a:ext uri="{FF2B5EF4-FFF2-40B4-BE49-F238E27FC236}">
                  <a16:creationId xmlns:a16="http://schemas.microsoft.com/office/drawing/2014/main" id="{00510071-4D40-BDAC-E66E-513A06868F69}"/>
                </a:ext>
              </a:extLst>
            </p:cNvPr>
            <p:cNvPicPr preferRelativeResize="0"/>
            <p:nvPr/>
          </p:nvPicPr>
          <p:blipFill rotWithShape="1">
            <a:blip r:embed="rId4">
              <a:alphaModFix/>
            </a:blip>
            <a:srcRect/>
            <a:stretch/>
          </p:blipFill>
          <p:spPr>
            <a:xfrm>
              <a:off x="76200" y="0"/>
              <a:ext cx="884309" cy="846679"/>
            </a:xfrm>
            <a:prstGeom prst="rect">
              <a:avLst/>
            </a:prstGeom>
            <a:noFill/>
            <a:ln>
              <a:noFill/>
            </a:ln>
          </p:spPr>
        </p:pic>
        <p:sp>
          <p:nvSpPr>
            <p:cNvPr id="192" name="Google Shape;227;p19">
              <a:extLst>
                <a:ext uri="{FF2B5EF4-FFF2-40B4-BE49-F238E27FC236}">
                  <a16:creationId xmlns:a16="http://schemas.microsoft.com/office/drawing/2014/main" id="{D3FDAA40-A5E3-54B3-FDC5-7F593BB38559}"/>
                </a:ext>
              </a:extLst>
            </p:cNvPr>
            <p:cNvSpPr txBox="1"/>
            <p:nvPr/>
          </p:nvSpPr>
          <p:spPr>
            <a:xfrm>
              <a:off x="0" y="15997"/>
              <a:ext cx="864787" cy="720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3500"/>
                <a:buFont typeface="Arial"/>
                <a:buNone/>
              </a:pPr>
              <a:r>
                <a:rPr lang="en-US" sz="3500" b="0" i="0" u="none" strike="noStrike" cap="none" dirty="0">
                  <a:solidFill>
                    <a:srgbClr val="FFFFFF"/>
                  </a:solidFill>
                  <a:latin typeface="Caveat"/>
                  <a:ea typeface="Caveat"/>
                  <a:cs typeface="Caveat"/>
                  <a:sym typeface="Caveat"/>
                </a:rPr>
                <a:t>03</a:t>
              </a:r>
              <a:endParaRPr sz="1400" b="0" i="0" u="none" strike="noStrike" cap="none" dirty="0">
                <a:solidFill>
                  <a:srgbClr val="000000"/>
                </a:solidFill>
                <a:latin typeface="Arial"/>
                <a:ea typeface="Arial"/>
                <a:cs typeface="Arial"/>
                <a:sym typeface="Arial"/>
              </a:endParaRPr>
            </a:p>
          </p:txBody>
        </p:sp>
      </p:grpSp>
      <p:grpSp>
        <p:nvGrpSpPr>
          <p:cNvPr id="193" name="Google Shape;228;p19">
            <a:extLst>
              <a:ext uri="{FF2B5EF4-FFF2-40B4-BE49-F238E27FC236}">
                <a16:creationId xmlns:a16="http://schemas.microsoft.com/office/drawing/2014/main" id="{386CFD41-AA53-C9D5-A45D-B60358B073FA}"/>
              </a:ext>
            </a:extLst>
          </p:cNvPr>
          <p:cNvGrpSpPr/>
          <p:nvPr/>
        </p:nvGrpSpPr>
        <p:grpSpPr>
          <a:xfrm>
            <a:off x="15901522" y="5956965"/>
            <a:ext cx="720382" cy="635009"/>
            <a:chOff x="0" y="0"/>
            <a:chExt cx="960509" cy="846679"/>
          </a:xfrm>
        </p:grpSpPr>
        <p:pic>
          <p:nvPicPr>
            <p:cNvPr id="194" name="Google Shape;229;p19">
              <a:extLst>
                <a:ext uri="{FF2B5EF4-FFF2-40B4-BE49-F238E27FC236}">
                  <a16:creationId xmlns:a16="http://schemas.microsoft.com/office/drawing/2014/main" id="{5E166846-4890-EDC5-CEFE-D90A44D3174F}"/>
                </a:ext>
              </a:extLst>
            </p:cNvPr>
            <p:cNvPicPr preferRelativeResize="0"/>
            <p:nvPr/>
          </p:nvPicPr>
          <p:blipFill rotWithShape="1">
            <a:blip r:embed="rId4">
              <a:alphaModFix/>
            </a:blip>
            <a:srcRect/>
            <a:stretch/>
          </p:blipFill>
          <p:spPr>
            <a:xfrm>
              <a:off x="76200" y="0"/>
              <a:ext cx="884309" cy="846679"/>
            </a:xfrm>
            <a:prstGeom prst="rect">
              <a:avLst/>
            </a:prstGeom>
            <a:noFill/>
            <a:ln>
              <a:noFill/>
            </a:ln>
          </p:spPr>
        </p:pic>
        <p:sp>
          <p:nvSpPr>
            <p:cNvPr id="195" name="Google Shape;230;p19">
              <a:extLst>
                <a:ext uri="{FF2B5EF4-FFF2-40B4-BE49-F238E27FC236}">
                  <a16:creationId xmlns:a16="http://schemas.microsoft.com/office/drawing/2014/main" id="{027432FC-0640-F623-76C5-D71D5119E30F}"/>
                </a:ext>
              </a:extLst>
            </p:cNvPr>
            <p:cNvSpPr txBox="1"/>
            <p:nvPr/>
          </p:nvSpPr>
          <p:spPr>
            <a:xfrm>
              <a:off x="0" y="15997"/>
              <a:ext cx="864787" cy="720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3500"/>
                <a:buFont typeface="Arial"/>
                <a:buNone/>
              </a:pPr>
              <a:r>
                <a:rPr lang="en-US" sz="3500" b="0" i="0" u="none" strike="noStrike" cap="none">
                  <a:solidFill>
                    <a:srgbClr val="FFFFFF"/>
                  </a:solidFill>
                  <a:latin typeface="Caveat"/>
                  <a:ea typeface="Caveat"/>
                  <a:cs typeface="Caveat"/>
                  <a:sym typeface="Caveat"/>
                </a:rPr>
                <a:t>05</a:t>
              </a:r>
              <a:endParaRPr sz="1400" b="0" i="0" u="none" strike="noStrike" cap="none">
                <a:solidFill>
                  <a:srgbClr val="000000"/>
                </a:solidFill>
                <a:latin typeface="Arial"/>
                <a:ea typeface="Arial"/>
                <a:cs typeface="Arial"/>
                <a:sym typeface="Arial"/>
              </a:endParaRPr>
            </a:p>
          </p:txBody>
        </p:sp>
      </p:grpSp>
      <p:sp>
        <p:nvSpPr>
          <p:cNvPr id="196" name="Google Shape;199;p19">
            <a:extLst>
              <a:ext uri="{FF2B5EF4-FFF2-40B4-BE49-F238E27FC236}">
                <a16:creationId xmlns:a16="http://schemas.microsoft.com/office/drawing/2014/main" id="{7F24C6C2-EE08-EF32-1400-DB6C5EEB4FDA}"/>
              </a:ext>
            </a:extLst>
          </p:cNvPr>
          <p:cNvSpPr txBox="1"/>
          <p:nvPr/>
        </p:nvSpPr>
        <p:spPr>
          <a:xfrm>
            <a:off x="4166392" y="4479637"/>
            <a:ext cx="2654961" cy="14773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3200" b="0" i="0" u="none" strike="noStrike" cap="none" dirty="0">
                <a:solidFill>
                  <a:schemeClr val="tx1"/>
                </a:solidFill>
                <a:latin typeface="Bahnschrift Light SemiCondensed" panose="020B0502040204020203" pitchFamily="34" charset="0"/>
                <a:sym typeface="Barlow Medium"/>
              </a:rPr>
              <a:t>Xây dựng mô hình, engine cho hệ thống.</a:t>
            </a:r>
            <a:endParaRPr sz="1100" b="0" i="0" u="none" strike="noStrike" cap="none" dirty="0">
              <a:solidFill>
                <a:schemeClr val="tx1"/>
              </a:solidFill>
              <a:latin typeface="Bahnschrift Light SemiCondensed" panose="020B0502040204020203" pitchFamily="34" charset="0"/>
              <a:sym typeface="Arial"/>
            </a:endParaRPr>
          </a:p>
        </p:txBody>
      </p:sp>
      <p:sp>
        <p:nvSpPr>
          <p:cNvPr id="200" name="Google Shape;199;p19">
            <a:extLst>
              <a:ext uri="{FF2B5EF4-FFF2-40B4-BE49-F238E27FC236}">
                <a16:creationId xmlns:a16="http://schemas.microsoft.com/office/drawing/2014/main" id="{A9179C57-D3E5-2A6F-3AD5-E427E2E519B2}"/>
              </a:ext>
            </a:extLst>
          </p:cNvPr>
          <p:cNvSpPr txBox="1"/>
          <p:nvPr/>
        </p:nvSpPr>
        <p:spPr>
          <a:xfrm>
            <a:off x="7692351" y="7059218"/>
            <a:ext cx="3197321" cy="14773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3200" b="0" i="0" u="none" strike="noStrike" cap="none" dirty="0">
                <a:solidFill>
                  <a:schemeClr val="tx1"/>
                </a:solidFill>
                <a:latin typeface="Bahnschrift Light SemiCondensed" panose="020B0502040204020203" pitchFamily="34" charset="0"/>
                <a:sym typeface="Barlow Medium"/>
              </a:rPr>
              <a:t>Xây dựng hệ thống lưu trữ, xử lý dữ liệu.</a:t>
            </a:r>
            <a:endParaRPr sz="1100" b="0" i="0" u="none" strike="noStrike" cap="none" dirty="0">
              <a:solidFill>
                <a:schemeClr val="tx1"/>
              </a:solidFill>
              <a:latin typeface="Bahnschrift Light SemiCondensed" panose="020B0502040204020203" pitchFamily="34" charset="0"/>
              <a:sym typeface="Arial"/>
            </a:endParaRPr>
          </a:p>
        </p:txBody>
      </p:sp>
      <p:sp>
        <p:nvSpPr>
          <p:cNvPr id="201" name="Google Shape;199;p19">
            <a:extLst>
              <a:ext uri="{FF2B5EF4-FFF2-40B4-BE49-F238E27FC236}">
                <a16:creationId xmlns:a16="http://schemas.microsoft.com/office/drawing/2014/main" id="{CE33DE59-0495-BBCC-F434-C96D5274DEE1}"/>
              </a:ext>
            </a:extLst>
          </p:cNvPr>
          <p:cNvSpPr txBox="1"/>
          <p:nvPr/>
        </p:nvSpPr>
        <p:spPr>
          <a:xfrm>
            <a:off x="11291141" y="4354339"/>
            <a:ext cx="2833478" cy="98488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3200" b="0" i="0" u="none" strike="noStrike" cap="none" dirty="0">
                <a:solidFill>
                  <a:schemeClr val="tx1"/>
                </a:solidFill>
                <a:latin typeface="Bahnschrift Light SemiCondensed" panose="020B0502040204020203" pitchFamily="34" charset="0"/>
                <a:sym typeface="Barlow Medium"/>
              </a:rPr>
              <a:t>Xây dựng hệ thống giao diện.</a:t>
            </a:r>
            <a:endParaRPr lang="vi-VN" sz="1100" b="0" i="0" u="none" strike="noStrike" cap="none" dirty="0">
              <a:solidFill>
                <a:schemeClr val="tx1"/>
              </a:solidFill>
              <a:latin typeface="Bahnschrift Light SemiCondensed" panose="020B0502040204020203" pitchFamily="34" charset="0"/>
              <a:sym typeface="Arial"/>
            </a:endParaRPr>
          </a:p>
        </p:txBody>
      </p:sp>
      <p:sp>
        <p:nvSpPr>
          <p:cNvPr id="202" name="Google Shape;199;p19">
            <a:extLst>
              <a:ext uri="{FF2B5EF4-FFF2-40B4-BE49-F238E27FC236}">
                <a16:creationId xmlns:a16="http://schemas.microsoft.com/office/drawing/2014/main" id="{B00CDB9E-E6CD-18B8-8A52-0B81566C2D8D}"/>
              </a:ext>
            </a:extLst>
          </p:cNvPr>
          <p:cNvSpPr txBox="1"/>
          <p:nvPr/>
        </p:nvSpPr>
        <p:spPr>
          <a:xfrm>
            <a:off x="14838640" y="7059218"/>
            <a:ext cx="2903296" cy="14773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3200" dirty="0">
                <a:solidFill>
                  <a:schemeClr val="tx1"/>
                </a:solidFill>
                <a:latin typeface="Bahnschrift Light SemiCondensed" panose="020B0502040204020203" pitchFamily="34" charset="0"/>
                <a:sym typeface="Barlow Medium"/>
              </a:rPr>
              <a:t>Tích hợp các hệ thống lại với nhau.</a:t>
            </a:r>
            <a:endParaRPr lang="vi-VN" sz="1100" b="0" i="0" u="none" strike="noStrike" cap="none" dirty="0">
              <a:solidFill>
                <a:schemeClr val="tx1"/>
              </a:solidFill>
              <a:latin typeface="Bahnschrift Light SemiCondensed" panose="020B0502040204020203" pitchFamily="34" charset="0"/>
              <a:sym typeface="Arial"/>
            </a:endParaRPr>
          </a:p>
        </p:txBody>
      </p:sp>
    </p:spTree>
    <p:extLst>
      <p:ext uri="{BB962C8B-B14F-4D97-AF65-F5344CB8AC3E}">
        <p14:creationId xmlns:p14="http://schemas.microsoft.com/office/powerpoint/2010/main" val="131555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96"/>
        <p:cNvGrpSpPr/>
        <p:nvPr/>
      </p:nvGrpSpPr>
      <p:grpSpPr>
        <a:xfrm>
          <a:off x="0" y="0"/>
          <a:ext cx="0" cy="0"/>
          <a:chOff x="0" y="0"/>
          <a:chExt cx="0" cy="0"/>
        </a:xfrm>
      </p:grpSpPr>
      <p:pic>
        <p:nvPicPr>
          <p:cNvPr id="100" name="Google Shape;100;p14"/>
          <p:cNvPicPr preferRelativeResize="0"/>
          <p:nvPr/>
        </p:nvPicPr>
        <p:blipFill rotWithShape="1">
          <a:blip r:embed="rId3">
            <a:alphaModFix/>
          </a:blip>
          <a:srcRect/>
          <a:stretch/>
        </p:blipFill>
        <p:spPr>
          <a:xfrm rot="226577">
            <a:off x="1887057" y="3266274"/>
            <a:ext cx="1891322" cy="156352"/>
          </a:xfrm>
          <a:prstGeom prst="rect">
            <a:avLst/>
          </a:prstGeom>
          <a:noFill/>
          <a:ln>
            <a:noFill/>
          </a:ln>
        </p:spPr>
      </p:pic>
      <p:pic>
        <p:nvPicPr>
          <p:cNvPr id="101" name="Google Shape;101;p14"/>
          <p:cNvPicPr preferRelativeResize="0"/>
          <p:nvPr/>
        </p:nvPicPr>
        <p:blipFill rotWithShape="1">
          <a:blip r:embed="rId3">
            <a:alphaModFix/>
          </a:blip>
          <a:srcRect/>
          <a:stretch/>
        </p:blipFill>
        <p:spPr>
          <a:xfrm rot="226577">
            <a:off x="7516201" y="3112875"/>
            <a:ext cx="2208531" cy="182575"/>
          </a:xfrm>
          <a:prstGeom prst="rect">
            <a:avLst/>
          </a:prstGeom>
          <a:noFill/>
          <a:ln>
            <a:noFill/>
          </a:ln>
        </p:spPr>
      </p:pic>
      <p:pic>
        <p:nvPicPr>
          <p:cNvPr id="102" name="Google Shape;102;p14"/>
          <p:cNvPicPr preferRelativeResize="0"/>
          <p:nvPr/>
        </p:nvPicPr>
        <p:blipFill rotWithShape="1">
          <a:blip r:embed="rId3">
            <a:alphaModFix/>
          </a:blip>
          <a:srcRect/>
          <a:stretch/>
        </p:blipFill>
        <p:spPr>
          <a:xfrm rot="226577">
            <a:off x="13689852" y="3112875"/>
            <a:ext cx="2208531" cy="182575"/>
          </a:xfrm>
          <a:prstGeom prst="rect">
            <a:avLst/>
          </a:prstGeom>
          <a:noFill/>
          <a:ln>
            <a:noFill/>
          </a:ln>
        </p:spPr>
      </p:pic>
      <p:sp>
        <p:nvSpPr>
          <p:cNvPr id="103" name="Google Shape;103;p14"/>
          <p:cNvSpPr txBox="1"/>
          <p:nvPr/>
        </p:nvSpPr>
        <p:spPr>
          <a:xfrm>
            <a:off x="2481124" y="255386"/>
            <a:ext cx="13969319"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solidFill>
                  <a:srgbClr val="000000"/>
                </a:solidFill>
                <a:latin typeface="Bahnschrift SemiLight SemiConde" panose="020B0502040204020203" pitchFamily="34" charset="0"/>
                <a:sym typeface="Arial"/>
              </a:rPr>
              <a:t>Thu thập phân tích và xử lý dữ liệu</a:t>
            </a:r>
            <a:endParaRPr lang="en-US" sz="6600" b="0" i="0" u="none" strike="noStrike" cap="none" dirty="0">
              <a:solidFill>
                <a:srgbClr val="000000"/>
              </a:solidFill>
              <a:latin typeface="Bahnschrift SemiLight SemiConde" panose="020B0502040204020203" pitchFamily="34" charset="0"/>
              <a:sym typeface="Arial"/>
            </a:endParaRPr>
          </a:p>
        </p:txBody>
      </p:sp>
      <p:sp>
        <p:nvSpPr>
          <p:cNvPr id="104" name="Google Shape;104;p14"/>
          <p:cNvSpPr txBox="1"/>
          <p:nvPr/>
        </p:nvSpPr>
        <p:spPr>
          <a:xfrm>
            <a:off x="556062" y="2407938"/>
            <a:ext cx="4493287"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dirty="0">
                <a:solidFill>
                  <a:schemeClr val="tx1"/>
                </a:solidFill>
                <a:latin typeface="Bahnschrift SemiLight" panose="020B0502040204020203" pitchFamily="34" charset="0"/>
                <a:ea typeface="Caveat"/>
                <a:cs typeface="Caveat"/>
                <a:sym typeface="Caveat"/>
              </a:rPr>
              <a:t>T</a:t>
            </a:r>
            <a:r>
              <a:rPr lang="vi-VN" sz="4000" b="0" i="0" u="none" strike="noStrike" cap="none" dirty="0">
                <a:solidFill>
                  <a:schemeClr val="tx1"/>
                </a:solidFill>
                <a:latin typeface="Bahnschrift SemiLight" panose="020B0502040204020203" pitchFamily="34" charset="0"/>
                <a:ea typeface="Caveat"/>
                <a:cs typeface="Caveat"/>
                <a:sym typeface="Caveat"/>
              </a:rPr>
              <a:t>hu thập</a:t>
            </a:r>
            <a:endParaRPr lang="vi-VN" sz="1050" b="0" i="0" u="none" strike="noStrike" cap="none" dirty="0">
              <a:solidFill>
                <a:schemeClr val="tx1"/>
              </a:solidFill>
              <a:latin typeface="Bahnschrift SemiLight" panose="020B0502040204020203" pitchFamily="34" charset="0"/>
              <a:sym typeface="Arial"/>
            </a:endParaRPr>
          </a:p>
        </p:txBody>
      </p:sp>
      <p:sp>
        <p:nvSpPr>
          <p:cNvPr id="105" name="Google Shape;105;p14"/>
          <p:cNvSpPr txBox="1"/>
          <p:nvPr/>
        </p:nvSpPr>
        <p:spPr>
          <a:xfrm>
            <a:off x="5958013" y="2332396"/>
            <a:ext cx="5363008"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dirty="0">
                <a:solidFill>
                  <a:schemeClr val="tx1"/>
                </a:solidFill>
                <a:latin typeface="Bahnschrift SemiLight" panose="020B0502040204020203" pitchFamily="34" charset="0"/>
                <a:sym typeface="Caveat"/>
              </a:rPr>
              <a:t>Phân tích</a:t>
            </a:r>
            <a:endParaRPr sz="1050" b="0" i="0" u="none" strike="noStrike" cap="none" dirty="0">
              <a:solidFill>
                <a:schemeClr val="tx1"/>
              </a:solidFill>
              <a:latin typeface="Bahnschrift SemiLight" panose="020B0502040204020203" pitchFamily="34" charset="0"/>
              <a:sym typeface="Arial"/>
            </a:endParaRPr>
          </a:p>
        </p:txBody>
      </p:sp>
      <p:sp>
        <p:nvSpPr>
          <p:cNvPr id="106" name="Google Shape;106;p14"/>
          <p:cNvSpPr txBox="1"/>
          <p:nvPr/>
        </p:nvSpPr>
        <p:spPr>
          <a:xfrm>
            <a:off x="12777574" y="2332396"/>
            <a:ext cx="4033088"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4000" dirty="0">
                <a:solidFill>
                  <a:schemeClr val="tx1"/>
                </a:solidFill>
                <a:latin typeface="Bahnschrift SemiLight" panose="020B0502040204020203" pitchFamily="34" charset="0"/>
                <a:sym typeface="Caveat"/>
              </a:rPr>
              <a:t>Xử lý</a:t>
            </a:r>
            <a:endParaRPr sz="1050" b="0" i="0" u="none" strike="noStrike" cap="none" dirty="0">
              <a:solidFill>
                <a:schemeClr val="tx1"/>
              </a:solidFill>
              <a:latin typeface="Bahnschrift SemiLight" panose="020B0502040204020203" pitchFamily="34" charset="0"/>
              <a:sym typeface="Arial"/>
            </a:endParaRPr>
          </a:p>
        </p:txBody>
      </p:sp>
      <p:pic>
        <p:nvPicPr>
          <p:cNvPr id="110" name="Google Shape;110;p14"/>
          <p:cNvPicPr preferRelativeResize="0"/>
          <p:nvPr/>
        </p:nvPicPr>
        <p:blipFill rotWithShape="1">
          <a:blip r:embed="rId4">
            <a:alphaModFix/>
          </a:blip>
          <a:srcRect/>
          <a:stretch/>
        </p:blipFill>
        <p:spPr>
          <a:xfrm>
            <a:off x="2633524" y="507149"/>
            <a:ext cx="847364" cy="1083838"/>
          </a:xfrm>
          <a:prstGeom prst="rect">
            <a:avLst/>
          </a:prstGeom>
          <a:noFill/>
          <a:ln>
            <a:noFill/>
          </a:ln>
        </p:spPr>
      </p:pic>
      <p:sp>
        <p:nvSpPr>
          <p:cNvPr id="6" name="Google Shape;136;p16">
            <a:extLst>
              <a:ext uri="{FF2B5EF4-FFF2-40B4-BE49-F238E27FC236}">
                <a16:creationId xmlns:a16="http://schemas.microsoft.com/office/drawing/2014/main" id="{70FA8632-2E63-4680-1A35-001C6B134DEE}"/>
              </a:ext>
            </a:extLst>
          </p:cNvPr>
          <p:cNvSpPr txBox="1"/>
          <p:nvPr/>
        </p:nvSpPr>
        <p:spPr>
          <a:xfrm>
            <a:off x="1883961" y="3826905"/>
            <a:ext cx="5093682" cy="1274195"/>
          </a:xfrm>
          <a:prstGeom prst="rect">
            <a:avLst/>
          </a:prstGeom>
          <a:noFill/>
          <a:ln>
            <a:noFill/>
          </a:ln>
        </p:spPr>
        <p:txBody>
          <a:bodyPr spcFirstLastPara="1" wrap="square" lIns="0" tIns="0" rIns="0" bIns="0" anchor="t" anchorCtr="0">
            <a:spAutoFit/>
          </a:bodyPr>
          <a:lstStyle/>
          <a:p>
            <a:pPr marL="0" indent="0">
              <a:lnSpc>
                <a:spcPct val="115000"/>
              </a:lnSpc>
              <a:spcBef>
                <a:spcPts val="0"/>
              </a:spcBef>
              <a:buNone/>
            </a:pPr>
            <a:r>
              <a:rPr lang="vi-VN" sz="2400" dirty="0">
                <a:solidFill>
                  <a:schemeClr val="tx1"/>
                </a:solidFill>
                <a:latin typeface="Barlow Medium" panose="00000600000000000000" pitchFamily="2" charset="0"/>
                <a:ea typeface="Arial" panose="020B0604020202020204" pitchFamily="34" charset="0"/>
              </a:rPr>
              <a:t>Link data đã tìm được: </a:t>
            </a:r>
            <a:r>
              <a:rPr lang="vi-VN" sz="2400" dirty="0">
                <a:latin typeface="Barlow Medium" panose="00000600000000000000" pitchFamily="2" charset="0"/>
                <a:ea typeface="Arial" panose="020B0604020202020204" pitchFamily="34" charset="0"/>
                <a:hlinkClick r:id="rId5"/>
              </a:rPr>
              <a:t>https://grouplens.org/datasets/movielens/ </a:t>
            </a:r>
            <a:endParaRPr lang="vi-VN" sz="2400" dirty="0">
              <a:latin typeface="Barlow Medium" panose="00000600000000000000" pitchFamily="2" charset="0"/>
              <a:ea typeface="Arial" panose="020B0604020202020204" pitchFamily="34" charset="0"/>
            </a:endParaRPr>
          </a:p>
        </p:txBody>
      </p:sp>
      <p:sp>
        <p:nvSpPr>
          <p:cNvPr id="7" name="Google Shape;136;p16">
            <a:extLst>
              <a:ext uri="{FF2B5EF4-FFF2-40B4-BE49-F238E27FC236}">
                <a16:creationId xmlns:a16="http://schemas.microsoft.com/office/drawing/2014/main" id="{3E10CD0B-60BB-6730-9679-1ABF07FAE84C}"/>
              </a:ext>
            </a:extLst>
          </p:cNvPr>
          <p:cNvSpPr txBox="1"/>
          <p:nvPr/>
        </p:nvSpPr>
        <p:spPr>
          <a:xfrm>
            <a:off x="7512586" y="3826905"/>
            <a:ext cx="5935130" cy="997196"/>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400" dirty="0">
                <a:latin typeface="Barlow Medium" panose="00000600000000000000" pitchFamily="2" charset="0"/>
              </a:rPr>
              <a:t>Dữ liệu về các bộ phim còn hơi ít trường cần lấy thêm dữ liệu về các bộ phim.</a:t>
            </a:r>
            <a:endParaRPr sz="2400" b="0" i="0" u="none" strike="noStrike" cap="none" dirty="0">
              <a:solidFill>
                <a:srgbClr val="000000"/>
              </a:solidFill>
              <a:latin typeface="Barlow Medium" panose="00000600000000000000" pitchFamily="2" charset="0"/>
              <a:sym typeface="Arial"/>
            </a:endParaRPr>
          </a:p>
        </p:txBody>
      </p:sp>
      <p:sp>
        <p:nvSpPr>
          <p:cNvPr id="8" name="Google Shape;136;p16">
            <a:extLst>
              <a:ext uri="{FF2B5EF4-FFF2-40B4-BE49-F238E27FC236}">
                <a16:creationId xmlns:a16="http://schemas.microsoft.com/office/drawing/2014/main" id="{5CBFC274-56D8-278E-E345-8B51968CB9EC}"/>
              </a:ext>
            </a:extLst>
          </p:cNvPr>
          <p:cNvSpPr txBox="1"/>
          <p:nvPr/>
        </p:nvSpPr>
        <p:spPr>
          <a:xfrm>
            <a:off x="13645109" y="3826905"/>
            <a:ext cx="4527007" cy="1495794"/>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400" b="0" i="0" u="none" strike="noStrike" cap="none" dirty="0">
                <a:solidFill>
                  <a:srgbClr val="000000"/>
                </a:solidFill>
                <a:latin typeface="Barlow Medium" panose="00000600000000000000" pitchFamily="2" charset="0"/>
                <a:sym typeface="Arial"/>
              </a:rPr>
              <a:t>Tiến hành lấy thêm thông tin cho các bộ phim: poster_url, overview.</a:t>
            </a:r>
            <a:endParaRPr sz="2400" b="0" i="0" u="none" strike="noStrike" cap="none" dirty="0">
              <a:solidFill>
                <a:srgbClr val="000000"/>
              </a:solidFill>
              <a:latin typeface="Barlow Medium" panose="00000600000000000000" pitchFamily="2" charset="0"/>
              <a:sym typeface="Arial"/>
            </a:endParaRPr>
          </a:p>
        </p:txBody>
      </p:sp>
      <p:pic>
        <p:nvPicPr>
          <p:cNvPr id="14" name="Picture 13">
            <a:extLst>
              <a:ext uri="{FF2B5EF4-FFF2-40B4-BE49-F238E27FC236}">
                <a16:creationId xmlns:a16="http://schemas.microsoft.com/office/drawing/2014/main" id="{8EEDC415-4ED2-2564-4883-44ED03C5F31C}"/>
              </a:ext>
            </a:extLst>
          </p:cNvPr>
          <p:cNvPicPr>
            <a:picLocks noChangeAspect="1"/>
          </p:cNvPicPr>
          <p:nvPr/>
        </p:nvPicPr>
        <p:blipFill>
          <a:blip r:embed="rId6"/>
          <a:stretch>
            <a:fillRect/>
          </a:stretch>
        </p:blipFill>
        <p:spPr>
          <a:xfrm>
            <a:off x="8511492" y="7787304"/>
            <a:ext cx="9513272" cy="2345849"/>
          </a:xfrm>
          <a:prstGeom prst="rect">
            <a:avLst/>
          </a:prstGeom>
        </p:spPr>
      </p:pic>
      <p:pic>
        <p:nvPicPr>
          <p:cNvPr id="24" name="Picture 23">
            <a:extLst>
              <a:ext uri="{FF2B5EF4-FFF2-40B4-BE49-F238E27FC236}">
                <a16:creationId xmlns:a16="http://schemas.microsoft.com/office/drawing/2014/main" id="{BD9EEDDD-DC7D-41D7-FB8B-CB3D2615E70A}"/>
              </a:ext>
            </a:extLst>
          </p:cNvPr>
          <p:cNvPicPr>
            <a:picLocks noChangeAspect="1"/>
          </p:cNvPicPr>
          <p:nvPr/>
        </p:nvPicPr>
        <p:blipFill>
          <a:blip r:embed="rId7"/>
          <a:stretch>
            <a:fillRect/>
          </a:stretch>
        </p:blipFill>
        <p:spPr>
          <a:xfrm>
            <a:off x="1883961" y="7922216"/>
            <a:ext cx="3548838" cy="2210937"/>
          </a:xfrm>
          <a:prstGeom prst="rect">
            <a:avLst/>
          </a:prstGeom>
        </p:spPr>
      </p:pic>
      <p:pic>
        <p:nvPicPr>
          <p:cNvPr id="28" name="Picture 27">
            <a:extLst>
              <a:ext uri="{FF2B5EF4-FFF2-40B4-BE49-F238E27FC236}">
                <a16:creationId xmlns:a16="http://schemas.microsoft.com/office/drawing/2014/main" id="{69950B3A-99F6-1FD9-BEA3-599CBF72A288}"/>
              </a:ext>
            </a:extLst>
          </p:cNvPr>
          <p:cNvPicPr>
            <a:picLocks noChangeAspect="1"/>
          </p:cNvPicPr>
          <p:nvPr/>
        </p:nvPicPr>
        <p:blipFill>
          <a:blip r:embed="rId8"/>
          <a:stretch>
            <a:fillRect/>
          </a:stretch>
        </p:blipFill>
        <p:spPr>
          <a:xfrm>
            <a:off x="1877081" y="5468026"/>
            <a:ext cx="6344535" cy="1895740"/>
          </a:xfrm>
          <a:prstGeom prst="rect">
            <a:avLst/>
          </a:prstGeom>
        </p:spPr>
      </p:pic>
    </p:spTree>
    <p:extLst>
      <p:ext uri="{BB962C8B-B14F-4D97-AF65-F5344CB8AC3E}">
        <p14:creationId xmlns:p14="http://schemas.microsoft.com/office/powerpoint/2010/main" val="118950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5"/>
        </a:solidFill>
        <a:effectLst/>
      </p:bgPr>
    </p:bg>
    <p:spTree>
      <p:nvGrpSpPr>
        <p:cNvPr id="1" name="Shape 114"/>
        <p:cNvGrpSpPr/>
        <p:nvPr/>
      </p:nvGrpSpPr>
      <p:grpSpPr>
        <a:xfrm>
          <a:off x="0" y="0"/>
          <a:ext cx="0" cy="0"/>
          <a:chOff x="0" y="0"/>
          <a:chExt cx="0" cy="0"/>
        </a:xfrm>
      </p:grpSpPr>
      <p:sp>
        <p:nvSpPr>
          <p:cNvPr id="3" name="Google Shape;103;p14">
            <a:extLst>
              <a:ext uri="{FF2B5EF4-FFF2-40B4-BE49-F238E27FC236}">
                <a16:creationId xmlns:a16="http://schemas.microsoft.com/office/drawing/2014/main" id="{94B9A678-48D1-1854-789B-D9D6AEED36C0}"/>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a:solidFill>
                  <a:srgbClr val="000000"/>
                </a:solidFill>
                <a:latin typeface="Bahnschrift SemiLight SemiConde" panose="020B0502040204020203" pitchFamily="34" charset="0"/>
                <a:sym typeface="Arial"/>
              </a:rPr>
              <a:t>Xây dựng mô hình engine cho hệ thống</a:t>
            </a:r>
            <a:endParaRPr lang="en-US" sz="6600" b="0" i="0" u="none" strike="noStrike" cap="none" dirty="0">
              <a:solidFill>
                <a:srgbClr val="000000"/>
              </a:solidFill>
              <a:latin typeface="Bahnschrift SemiLight SemiConde" panose="020B0502040204020203" pitchFamily="34" charset="0"/>
              <a:sym typeface="Arial"/>
            </a:endParaRPr>
          </a:p>
        </p:txBody>
      </p:sp>
      <p:pic>
        <p:nvPicPr>
          <p:cNvPr id="4" name="Google Shape;110;p14">
            <a:extLst>
              <a:ext uri="{FF2B5EF4-FFF2-40B4-BE49-F238E27FC236}">
                <a16:creationId xmlns:a16="http://schemas.microsoft.com/office/drawing/2014/main" id="{2D9F307E-0438-FF57-E6D0-204EB4D6147A}"/>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pic>
        <p:nvPicPr>
          <p:cNvPr id="5" name="Google Shape;100;p14">
            <a:extLst>
              <a:ext uri="{FF2B5EF4-FFF2-40B4-BE49-F238E27FC236}">
                <a16:creationId xmlns:a16="http://schemas.microsoft.com/office/drawing/2014/main" id="{7949D20C-23E9-2C15-3A95-F36F021106A3}"/>
              </a:ext>
            </a:extLst>
          </p:cNvPr>
          <p:cNvPicPr preferRelativeResize="0"/>
          <p:nvPr/>
        </p:nvPicPr>
        <p:blipFill rotWithShape="1">
          <a:blip r:embed="rId4">
            <a:alphaModFix/>
          </a:blip>
          <a:srcRect/>
          <a:stretch/>
        </p:blipFill>
        <p:spPr>
          <a:xfrm rot="226577">
            <a:off x="2650476" y="3907950"/>
            <a:ext cx="1891322" cy="156352"/>
          </a:xfrm>
          <a:prstGeom prst="rect">
            <a:avLst/>
          </a:prstGeom>
          <a:noFill/>
          <a:ln>
            <a:noFill/>
          </a:ln>
        </p:spPr>
      </p:pic>
      <p:pic>
        <p:nvPicPr>
          <p:cNvPr id="6" name="Google Shape;101;p14">
            <a:extLst>
              <a:ext uri="{FF2B5EF4-FFF2-40B4-BE49-F238E27FC236}">
                <a16:creationId xmlns:a16="http://schemas.microsoft.com/office/drawing/2014/main" id="{3CBB6545-A567-58B9-C906-802C2DF44E19}"/>
              </a:ext>
            </a:extLst>
          </p:cNvPr>
          <p:cNvPicPr preferRelativeResize="0"/>
          <p:nvPr/>
        </p:nvPicPr>
        <p:blipFill rotWithShape="1">
          <a:blip r:embed="rId4">
            <a:alphaModFix/>
          </a:blip>
          <a:srcRect/>
          <a:stretch/>
        </p:blipFill>
        <p:spPr>
          <a:xfrm rot="226577">
            <a:off x="12961038" y="3822019"/>
            <a:ext cx="2208531" cy="182575"/>
          </a:xfrm>
          <a:prstGeom prst="rect">
            <a:avLst/>
          </a:prstGeom>
          <a:noFill/>
          <a:ln>
            <a:noFill/>
          </a:ln>
        </p:spPr>
      </p:pic>
      <p:sp>
        <p:nvSpPr>
          <p:cNvPr id="10" name="Google Shape;104;p14">
            <a:extLst>
              <a:ext uri="{FF2B5EF4-FFF2-40B4-BE49-F238E27FC236}">
                <a16:creationId xmlns:a16="http://schemas.microsoft.com/office/drawing/2014/main" id="{5F605977-048D-8DDD-9CA8-8D6FC4BEB10B}"/>
              </a:ext>
            </a:extLst>
          </p:cNvPr>
          <p:cNvSpPr txBox="1"/>
          <p:nvPr/>
        </p:nvSpPr>
        <p:spPr>
          <a:xfrm>
            <a:off x="1096390" y="3254906"/>
            <a:ext cx="5363008"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b="0" i="0" u="none" strike="noStrike" cap="none" dirty="0">
                <a:solidFill>
                  <a:schemeClr val="tx1"/>
                </a:solidFill>
                <a:latin typeface="Bahnschrift SemiLight" panose="020B0502040204020203" pitchFamily="34" charset="0"/>
                <a:sym typeface="Caveat"/>
              </a:rPr>
              <a:t>Content-base filtering</a:t>
            </a:r>
            <a:endParaRPr lang="vi-VN" sz="900" b="0" i="0" u="none" strike="noStrike" cap="none" dirty="0">
              <a:solidFill>
                <a:schemeClr val="tx1"/>
              </a:solidFill>
              <a:latin typeface="Bahnschrift SemiLight" panose="020B0502040204020203" pitchFamily="34" charset="0"/>
              <a:sym typeface="Arial"/>
            </a:endParaRPr>
          </a:p>
        </p:txBody>
      </p:sp>
      <p:sp>
        <p:nvSpPr>
          <p:cNvPr id="11" name="Google Shape;105;p14">
            <a:extLst>
              <a:ext uri="{FF2B5EF4-FFF2-40B4-BE49-F238E27FC236}">
                <a16:creationId xmlns:a16="http://schemas.microsoft.com/office/drawing/2014/main" id="{34990273-3101-7744-BAA4-F8A9130BE504}"/>
              </a:ext>
            </a:extLst>
          </p:cNvPr>
          <p:cNvSpPr txBox="1"/>
          <p:nvPr/>
        </p:nvSpPr>
        <p:spPr>
          <a:xfrm>
            <a:off x="11430559" y="3254906"/>
            <a:ext cx="5363008"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b="0" i="0" u="none" strike="noStrike" cap="none" dirty="0">
                <a:solidFill>
                  <a:schemeClr val="tx1"/>
                </a:solidFill>
                <a:latin typeface="Bahnschrift SemiLight" panose="020B0502040204020203" pitchFamily="34" charset="0"/>
                <a:sym typeface="Caveat"/>
              </a:rPr>
              <a:t>Collaborative filtering</a:t>
            </a:r>
            <a:endParaRPr lang="vi-VN" sz="900" b="0" i="0" u="none" strike="noStrike" cap="none" dirty="0">
              <a:solidFill>
                <a:schemeClr val="tx1"/>
              </a:solidFill>
              <a:latin typeface="Bahnschrift SemiLight" panose="020B0502040204020203" pitchFamily="34" charset="0"/>
              <a:sym typeface="Arial"/>
            </a:endParaRPr>
          </a:p>
        </p:txBody>
      </p:sp>
      <p:pic>
        <p:nvPicPr>
          <p:cNvPr id="13" name="Picture 12">
            <a:extLst>
              <a:ext uri="{FF2B5EF4-FFF2-40B4-BE49-F238E27FC236}">
                <a16:creationId xmlns:a16="http://schemas.microsoft.com/office/drawing/2014/main" id="{CEE27BD1-8677-EC55-BA8C-2471810ADF1D}"/>
              </a:ext>
            </a:extLst>
          </p:cNvPr>
          <p:cNvPicPr>
            <a:picLocks noChangeAspect="1"/>
          </p:cNvPicPr>
          <p:nvPr/>
        </p:nvPicPr>
        <p:blipFill>
          <a:blip r:embed="rId5"/>
          <a:stretch>
            <a:fillRect/>
          </a:stretch>
        </p:blipFill>
        <p:spPr>
          <a:xfrm>
            <a:off x="1427508" y="4421881"/>
            <a:ext cx="4603001" cy="3669174"/>
          </a:xfrm>
          <a:prstGeom prst="rect">
            <a:avLst/>
          </a:prstGeom>
        </p:spPr>
      </p:pic>
      <p:pic>
        <p:nvPicPr>
          <p:cNvPr id="15" name="Picture 14">
            <a:extLst>
              <a:ext uri="{FF2B5EF4-FFF2-40B4-BE49-F238E27FC236}">
                <a16:creationId xmlns:a16="http://schemas.microsoft.com/office/drawing/2014/main" id="{66C797CC-502C-6D36-D67C-BA1503FD3DD1}"/>
              </a:ext>
            </a:extLst>
          </p:cNvPr>
          <p:cNvPicPr>
            <a:picLocks noChangeAspect="1"/>
          </p:cNvPicPr>
          <p:nvPr/>
        </p:nvPicPr>
        <p:blipFill>
          <a:blip r:embed="rId6"/>
          <a:stretch>
            <a:fillRect/>
          </a:stretch>
        </p:blipFill>
        <p:spPr>
          <a:xfrm>
            <a:off x="11846125" y="4421881"/>
            <a:ext cx="4603001" cy="3669174"/>
          </a:xfrm>
          <a:prstGeom prst="rect">
            <a:avLst/>
          </a:prstGeom>
        </p:spPr>
      </p:pic>
      <p:sp>
        <p:nvSpPr>
          <p:cNvPr id="17" name="Google Shape;136;p16">
            <a:extLst>
              <a:ext uri="{FF2B5EF4-FFF2-40B4-BE49-F238E27FC236}">
                <a16:creationId xmlns:a16="http://schemas.microsoft.com/office/drawing/2014/main" id="{21C6CF5E-A513-06C4-3860-0251734D7012}"/>
              </a:ext>
            </a:extLst>
          </p:cNvPr>
          <p:cNvSpPr txBox="1"/>
          <p:nvPr/>
        </p:nvSpPr>
        <p:spPr>
          <a:xfrm>
            <a:off x="1427508" y="8463966"/>
            <a:ext cx="5935130" cy="997196"/>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400" b="0" i="0" u="none" strike="noStrike" cap="none" dirty="0">
                <a:solidFill>
                  <a:srgbClr val="000000"/>
                </a:solidFill>
                <a:latin typeface="Barlow Medium" panose="00000600000000000000" pitchFamily="2" charset="0"/>
                <a:sym typeface="Arial"/>
              </a:rPr>
              <a:t>Gợi ý dựa trên việc lọc dựa trên nội dung của sản phẩm (các bộ phim)</a:t>
            </a:r>
            <a:endParaRPr sz="2400" b="0" i="0" u="none" strike="noStrike" cap="none" dirty="0">
              <a:solidFill>
                <a:srgbClr val="000000"/>
              </a:solidFill>
              <a:latin typeface="Barlow Medium" panose="00000600000000000000" pitchFamily="2" charset="0"/>
              <a:sym typeface="Arial"/>
            </a:endParaRPr>
          </a:p>
        </p:txBody>
      </p:sp>
      <p:sp>
        <p:nvSpPr>
          <p:cNvPr id="18" name="Google Shape;136;p16">
            <a:extLst>
              <a:ext uri="{FF2B5EF4-FFF2-40B4-BE49-F238E27FC236}">
                <a16:creationId xmlns:a16="http://schemas.microsoft.com/office/drawing/2014/main" id="{394D694E-4F9A-04EB-7DCA-3556B2F9CAE4}"/>
              </a:ext>
            </a:extLst>
          </p:cNvPr>
          <p:cNvSpPr txBox="1"/>
          <p:nvPr/>
        </p:nvSpPr>
        <p:spPr>
          <a:xfrm>
            <a:off x="11846125" y="8463966"/>
            <a:ext cx="5935130" cy="997196"/>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1800"/>
              <a:buFont typeface="Arial"/>
              <a:buNone/>
            </a:pPr>
            <a:r>
              <a:rPr lang="vi-VN" sz="2400" dirty="0">
                <a:latin typeface="Barlow Medium" panose="00000600000000000000" pitchFamily="2" charset="0"/>
              </a:rPr>
              <a:t>Gợi ý dựa trên việc lọc cộng tác giữa các user đối với các sản phẩm (các bộ phim).</a:t>
            </a:r>
            <a:endParaRPr sz="2400" b="0" i="0" u="none" strike="noStrike" cap="none" dirty="0">
              <a:solidFill>
                <a:srgbClr val="000000"/>
              </a:solidFill>
              <a:latin typeface="Barlow Medium" panose="00000600000000000000" pitchFamily="2" charset="0"/>
              <a:sym typeface="Arial"/>
            </a:endParaRPr>
          </a:p>
        </p:txBody>
      </p:sp>
    </p:spTree>
    <p:extLst>
      <p:ext uri="{BB962C8B-B14F-4D97-AF65-F5344CB8AC3E}">
        <p14:creationId xmlns:p14="http://schemas.microsoft.com/office/powerpoint/2010/main" val="89412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cxnSp>
        <p:nvCxnSpPr>
          <p:cNvPr id="160" name="Google Shape;160;p18"/>
          <p:cNvCxnSpPr/>
          <p:nvPr/>
        </p:nvCxnSpPr>
        <p:spPr>
          <a:xfrm>
            <a:off x="-202506" y="6147171"/>
            <a:ext cx="18915603" cy="0"/>
          </a:xfrm>
          <a:prstGeom prst="straightConnector1">
            <a:avLst/>
          </a:prstGeom>
          <a:noFill/>
          <a:ln w="57150" cap="rnd" cmpd="sng">
            <a:solidFill>
              <a:srgbClr val="FFFFFF"/>
            </a:solidFill>
            <a:prstDash val="dot"/>
            <a:round/>
            <a:headEnd type="none" w="sm" len="sm"/>
            <a:tailEnd type="none" w="sm" len="sm"/>
          </a:ln>
        </p:spPr>
      </p:cxnSp>
      <p:grpSp>
        <p:nvGrpSpPr>
          <p:cNvPr id="161" name="Google Shape;161;p18"/>
          <p:cNvGrpSpPr/>
          <p:nvPr/>
        </p:nvGrpSpPr>
        <p:grpSpPr>
          <a:xfrm>
            <a:off x="2386954" y="5864168"/>
            <a:ext cx="574580" cy="574580"/>
            <a:chOff x="0" y="0"/>
            <a:chExt cx="495300" cy="495300"/>
          </a:xfrm>
        </p:grpSpPr>
        <p:sp>
          <p:nvSpPr>
            <p:cNvPr id="162" name="Google Shape;162;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8"/>
          <p:cNvGrpSpPr/>
          <p:nvPr/>
        </p:nvGrpSpPr>
        <p:grpSpPr>
          <a:xfrm>
            <a:off x="6823727" y="5845593"/>
            <a:ext cx="574580" cy="574580"/>
            <a:chOff x="0" y="0"/>
            <a:chExt cx="495300" cy="495300"/>
          </a:xfrm>
        </p:grpSpPr>
        <p:sp>
          <p:nvSpPr>
            <p:cNvPr id="165" name="Google Shape;165;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8"/>
          <p:cNvGrpSpPr/>
          <p:nvPr/>
        </p:nvGrpSpPr>
        <p:grpSpPr>
          <a:xfrm>
            <a:off x="11112285" y="5845593"/>
            <a:ext cx="574580" cy="574580"/>
            <a:chOff x="0" y="0"/>
            <a:chExt cx="495300" cy="495300"/>
          </a:xfrm>
        </p:grpSpPr>
        <p:sp>
          <p:nvSpPr>
            <p:cNvPr id="168" name="Google Shape;168;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18"/>
          <p:cNvGrpSpPr/>
          <p:nvPr/>
        </p:nvGrpSpPr>
        <p:grpSpPr>
          <a:xfrm>
            <a:off x="15400844" y="5845593"/>
            <a:ext cx="574580" cy="574580"/>
            <a:chOff x="0" y="0"/>
            <a:chExt cx="495300" cy="495300"/>
          </a:xfrm>
        </p:grpSpPr>
        <p:sp>
          <p:nvSpPr>
            <p:cNvPr id="171" name="Google Shape;171;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18"/>
          <p:cNvSpPr txBox="1"/>
          <p:nvPr/>
        </p:nvSpPr>
        <p:spPr>
          <a:xfrm>
            <a:off x="1098630" y="4710818"/>
            <a:ext cx="3151225"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dirty="0">
                <a:solidFill>
                  <a:srgbClr val="FFFFFF"/>
                </a:solidFill>
                <a:latin typeface="Bahnschrift Condensed" panose="020B0502040204020203" pitchFamily="34" charset="0"/>
                <a:sym typeface="Caveat"/>
              </a:rPr>
              <a:t>Lựa chọn thuộc tính và tiền xử lý</a:t>
            </a:r>
            <a:endParaRPr sz="1200" b="0" i="0" u="none" strike="noStrike" cap="none" dirty="0">
              <a:solidFill>
                <a:srgbClr val="000000"/>
              </a:solidFill>
              <a:latin typeface="Bahnschrift Condensed" panose="020B0502040204020203" pitchFamily="34" charset="0"/>
              <a:sym typeface="Arial"/>
            </a:endParaRPr>
          </a:p>
        </p:txBody>
      </p:sp>
      <p:sp>
        <p:nvSpPr>
          <p:cNvPr id="180" name="Google Shape;180;p18"/>
          <p:cNvSpPr txBox="1"/>
          <p:nvPr/>
        </p:nvSpPr>
        <p:spPr>
          <a:xfrm>
            <a:off x="903403" y="6930378"/>
            <a:ext cx="3738419"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dirty="0">
                <a:solidFill>
                  <a:srgbClr val="395245"/>
                </a:solidFill>
                <a:latin typeface="Barlow Medium"/>
                <a:ea typeface="Barlow Medium"/>
                <a:cs typeface="Barlow Medium"/>
                <a:sym typeface="Barlow Medium"/>
              </a:rPr>
              <a:t>Dữ liệu đã được làm sạch và các thuộc tính cần sử dụng đã được lựa chọn</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1" name="Google Shape;181;p18"/>
          <p:cNvSpPr txBox="1"/>
          <p:nvPr/>
        </p:nvSpPr>
        <p:spPr>
          <a:xfrm>
            <a:off x="5419517" y="6941181"/>
            <a:ext cx="3382997"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rgbClr val="395245"/>
                </a:solidFill>
                <a:latin typeface="Barlow Medium"/>
                <a:ea typeface="Barlow Medium"/>
                <a:cs typeface="Barlow Medium"/>
                <a:sym typeface="Barlow Medium"/>
              </a:rPr>
              <a:t>Ma trận chứa vector đặc trưng của các bộ phim</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2" name="Google Shape;182;p18"/>
          <p:cNvSpPr txBox="1"/>
          <p:nvPr/>
        </p:nvSpPr>
        <p:spPr>
          <a:xfrm>
            <a:off x="9580208" y="6930378"/>
            <a:ext cx="3638730"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395245"/>
                </a:solidFill>
                <a:latin typeface="Barlow Medium"/>
                <a:ea typeface="Barlow Medium"/>
                <a:cs typeface="Barlow Medium"/>
                <a:sym typeface="Barlow Medium"/>
              </a:rPr>
              <a:t>Vector đặc trưng của dữ liệu đầu vào từ người dùng</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3" name="Google Shape;183;p18"/>
          <p:cNvSpPr txBox="1"/>
          <p:nvPr/>
        </p:nvSpPr>
        <p:spPr>
          <a:xfrm>
            <a:off x="13797792" y="6930378"/>
            <a:ext cx="3755917"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a:solidFill>
                  <a:srgbClr val="395245"/>
                </a:solidFill>
                <a:latin typeface="Barlow Medium"/>
                <a:ea typeface="Barlow Medium"/>
                <a:cs typeface="Barlow Medium"/>
                <a:sym typeface="Barlow Medium"/>
              </a:rPr>
              <a:t>Các bộ phim có độ tương đồng lớn nhất với dữ liệu đầu vào</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4" name="Google Shape;184;p18"/>
          <p:cNvSpPr txBox="1"/>
          <p:nvPr/>
        </p:nvSpPr>
        <p:spPr>
          <a:xfrm>
            <a:off x="5111102" y="4714087"/>
            <a:ext cx="3945571"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dirty="0">
                <a:solidFill>
                  <a:srgbClr val="FFFFFF"/>
                </a:solidFill>
                <a:latin typeface="Bahnschrift Condensed" panose="020B0502040204020203" pitchFamily="34" charset="0"/>
                <a:sym typeface="Caveat"/>
              </a:rPr>
              <a:t>Trích rút đặc trưng tất cả bộ phim</a:t>
            </a:r>
            <a:endParaRPr sz="1200" b="0" i="0" u="none" strike="noStrike" cap="none" dirty="0">
              <a:solidFill>
                <a:srgbClr val="000000"/>
              </a:solidFill>
              <a:latin typeface="Bahnschrift Condensed" panose="020B0502040204020203" pitchFamily="34" charset="0"/>
              <a:sym typeface="Arial"/>
            </a:endParaRPr>
          </a:p>
        </p:txBody>
      </p:sp>
      <p:sp>
        <p:nvSpPr>
          <p:cNvPr id="185" name="Google Shape;185;p18"/>
          <p:cNvSpPr txBox="1"/>
          <p:nvPr/>
        </p:nvSpPr>
        <p:spPr>
          <a:xfrm>
            <a:off x="14005670" y="4718836"/>
            <a:ext cx="3364925"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dirty="0">
                <a:solidFill>
                  <a:srgbClr val="FFFFFF"/>
                </a:solidFill>
                <a:latin typeface="Bahnschrift Condensed" panose="020B0502040204020203" pitchFamily="34" charset="0"/>
                <a:sym typeface="Caveat"/>
              </a:rPr>
              <a:t>Tính khoảng cách và đưa ra kết quả</a:t>
            </a:r>
            <a:endParaRPr lang="en-US" sz="1200" b="0" i="0" u="none" strike="noStrike" cap="none" dirty="0">
              <a:solidFill>
                <a:srgbClr val="000000"/>
              </a:solidFill>
              <a:latin typeface="Bahnschrift Condensed" panose="020B0502040204020203" pitchFamily="34" charset="0"/>
              <a:sym typeface="Arial"/>
            </a:endParaRPr>
          </a:p>
        </p:txBody>
      </p:sp>
      <p:sp>
        <p:nvSpPr>
          <p:cNvPr id="186" name="Google Shape;186;p18"/>
          <p:cNvSpPr txBox="1"/>
          <p:nvPr/>
        </p:nvSpPr>
        <p:spPr>
          <a:xfrm>
            <a:off x="9717111" y="4718836"/>
            <a:ext cx="3364925"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dirty="0">
                <a:solidFill>
                  <a:srgbClr val="FFFFFF"/>
                </a:solidFill>
                <a:latin typeface="Bahnschrift Condensed" panose="020B0502040204020203" pitchFamily="34" charset="0"/>
                <a:sym typeface="Caveat"/>
              </a:rPr>
              <a:t>Trích rút đặc trưng của input</a:t>
            </a:r>
            <a:endParaRPr lang="en-US" sz="1200" b="0" i="0" u="none" strike="noStrike" cap="none" dirty="0">
              <a:solidFill>
                <a:srgbClr val="000000"/>
              </a:solidFill>
              <a:latin typeface="Bahnschrift Condensed" panose="020B0502040204020203" pitchFamily="34" charset="0"/>
              <a:sym typeface="Arial"/>
            </a:endParaRPr>
          </a:p>
        </p:txBody>
      </p:sp>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Xây dựng mô hình engine cho hệ thống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8" name="Google Shape;104;p14">
            <a:extLst>
              <a:ext uri="{FF2B5EF4-FFF2-40B4-BE49-F238E27FC236}">
                <a16:creationId xmlns:a16="http://schemas.microsoft.com/office/drawing/2014/main" id="{F8BA4E56-5350-664F-7409-896153FC2B16}"/>
              </a:ext>
            </a:extLst>
          </p:cNvPr>
          <p:cNvSpPr txBox="1"/>
          <p:nvPr/>
        </p:nvSpPr>
        <p:spPr>
          <a:xfrm>
            <a:off x="1195415" y="3075639"/>
            <a:ext cx="11065857"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b="0" i="0" u="none" strike="noStrike" cap="none" dirty="0">
                <a:solidFill>
                  <a:schemeClr val="tx1"/>
                </a:solidFill>
                <a:latin typeface="Bahnschrift SemiLight" panose="020B0502040204020203" pitchFamily="34" charset="0"/>
                <a:sym typeface="Caveat"/>
              </a:rPr>
              <a:t>Content-base filtering lọc dựa trên nội dung bộ phim.</a:t>
            </a:r>
            <a:endParaRPr lang="vi-VN" sz="900" b="0" i="0" u="none" strike="noStrike" cap="none" dirty="0">
              <a:solidFill>
                <a:schemeClr val="tx1"/>
              </a:solidFill>
              <a:latin typeface="Bahnschrift SemiLight" panose="020B0502040204020203" pitchFamily="34" charset="0"/>
              <a:sym typeface="Arial"/>
            </a:endParaRPr>
          </a:p>
        </p:txBody>
      </p:sp>
      <p:sp>
        <p:nvSpPr>
          <p:cNvPr id="9" name="Google Shape;119;p15">
            <a:extLst>
              <a:ext uri="{FF2B5EF4-FFF2-40B4-BE49-F238E27FC236}">
                <a16:creationId xmlns:a16="http://schemas.microsoft.com/office/drawing/2014/main" id="{5A6BEAE1-E56B-1DEF-AAB2-0620B4F0E573}"/>
              </a:ext>
            </a:extLst>
          </p:cNvPr>
          <p:cNvSpPr txBox="1"/>
          <p:nvPr/>
        </p:nvSpPr>
        <p:spPr>
          <a:xfrm>
            <a:off x="845366" y="2604750"/>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en-US" sz="6499" b="0" i="0" u="none" strike="noStrike" cap="none" dirty="0">
                <a:solidFill>
                  <a:schemeClr val="tx1"/>
                </a:solidFill>
                <a:latin typeface="Caveat"/>
                <a:ea typeface="Caveat"/>
                <a:cs typeface="Caveat"/>
                <a:sym typeface="Caveat"/>
              </a:rPr>
              <a:t>01</a:t>
            </a:r>
            <a:endParaRPr sz="1400" b="0" i="0" u="none" strike="noStrike" cap="none" dirty="0">
              <a:solidFill>
                <a:schemeClr val="tx1"/>
              </a:solidFil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cxnSp>
        <p:nvCxnSpPr>
          <p:cNvPr id="160" name="Google Shape;160;p18"/>
          <p:cNvCxnSpPr/>
          <p:nvPr/>
        </p:nvCxnSpPr>
        <p:spPr>
          <a:xfrm>
            <a:off x="-202506" y="6147171"/>
            <a:ext cx="18915603" cy="0"/>
          </a:xfrm>
          <a:prstGeom prst="straightConnector1">
            <a:avLst/>
          </a:prstGeom>
          <a:noFill/>
          <a:ln w="57150" cap="rnd" cmpd="sng">
            <a:solidFill>
              <a:srgbClr val="FFFFFF"/>
            </a:solidFill>
            <a:prstDash val="dot"/>
            <a:round/>
            <a:headEnd type="none" w="sm" len="sm"/>
            <a:tailEnd type="none" w="sm" len="sm"/>
          </a:ln>
        </p:spPr>
      </p:cxnSp>
      <p:grpSp>
        <p:nvGrpSpPr>
          <p:cNvPr id="161" name="Google Shape;161;p18"/>
          <p:cNvGrpSpPr/>
          <p:nvPr/>
        </p:nvGrpSpPr>
        <p:grpSpPr>
          <a:xfrm>
            <a:off x="2386954" y="5864168"/>
            <a:ext cx="574580" cy="574580"/>
            <a:chOff x="0" y="0"/>
            <a:chExt cx="495300" cy="495300"/>
          </a:xfrm>
        </p:grpSpPr>
        <p:sp>
          <p:nvSpPr>
            <p:cNvPr id="162" name="Google Shape;162;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8"/>
          <p:cNvGrpSpPr/>
          <p:nvPr/>
        </p:nvGrpSpPr>
        <p:grpSpPr>
          <a:xfrm>
            <a:off x="6823727" y="5845593"/>
            <a:ext cx="574580" cy="574580"/>
            <a:chOff x="0" y="0"/>
            <a:chExt cx="495300" cy="495300"/>
          </a:xfrm>
        </p:grpSpPr>
        <p:sp>
          <p:nvSpPr>
            <p:cNvPr id="165" name="Google Shape;165;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8"/>
          <p:cNvGrpSpPr/>
          <p:nvPr/>
        </p:nvGrpSpPr>
        <p:grpSpPr>
          <a:xfrm>
            <a:off x="11112285" y="5845593"/>
            <a:ext cx="574580" cy="574580"/>
            <a:chOff x="0" y="0"/>
            <a:chExt cx="495300" cy="495300"/>
          </a:xfrm>
        </p:grpSpPr>
        <p:sp>
          <p:nvSpPr>
            <p:cNvPr id="168" name="Google Shape;168;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18"/>
          <p:cNvGrpSpPr/>
          <p:nvPr/>
        </p:nvGrpSpPr>
        <p:grpSpPr>
          <a:xfrm>
            <a:off x="15400844" y="5845593"/>
            <a:ext cx="574580" cy="574580"/>
            <a:chOff x="0" y="0"/>
            <a:chExt cx="495300" cy="495300"/>
          </a:xfrm>
        </p:grpSpPr>
        <p:sp>
          <p:nvSpPr>
            <p:cNvPr id="171" name="Google Shape;171;p18"/>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8"/>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DC2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18"/>
          <p:cNvSpPr txBox="1"/>
          <p:nvPr/>
        </p:nvSpPr>
        <p:spPr>
          <a:xfrm>
            <a:off x="577340" y="4710818"/>
            <a:ext cx="4193806"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i="0" u="none" strike="noStrike" cap="none" dirty="0">
                <a:solidFill>
                  <a:srgbClr val="FFFFFF"/>
                </a:solidFill>
                <a:latin typeface="Bahnschrift Condensed" panose="020B0502040204020203" pitchFamily="34" charset="0"/>
                <a:sym typeface="Caveat"/>
              </a:rPr>
              <a:t>Xây dựng ma trận tương quan giữa tất cả user với tất cả movies</a:t>
            </a:r>
            <a:endParaRPr lang="vi-VN" sz="1200" b="0" i="0" u="none" strike="noStrike" cap="none" dirty="0">
              <a:solidFill>
                <a:srgbClr val="000000"/>
              </a:solidFill>
              <a:latin typeface="Bahnschrift Condensed" panose="020B0502040204020203" pitchFamily="34" charset="0"/>
              <a:sym typeface="Arial"/>
            </a:endParaRPr>
          </a:p>
        </p:txBody>
      </p:sp>
      <p:sp>
        <p:nvSpPr>
          <p:cNvPr id="180" name="Google Shape;180;p18"/>
          <p:cNvSpPr txBox="1"/>
          <p:nvPr/>
        </p:nvSpPr>
        <p:spPr>
          <a:xfrm>
            <a:off x="700767" y="6926563"/>
            <a:ext cx="4070379"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rgbClr val="395245"/>
                </a:solidFill>
                <a:latin typeface="Barlow Medium"/>
                <a:ea typeface="Barlow Medium"/>
                <a:cs typeface="Barlow Medium"/>
                <a:sym typeface="Barlow Medium"/>
              </a:rPr>
              <a:t>Ma trận rating của tất cả user đến tất cả các bộ phim</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1" name="Google Shape;181;p18"/>
          <p:cNvSpPr txBox="1"/>
          <p:nvPr/>
        </p:nvSpPr>
        <p:spPr>
          <a:xfrm>
            <a:off x="5350000" y="6926563"/>
            <a:ext cx="3724483"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rgbClr val="395245"/>
                </a:solidFill>
                <a:latin typeface="Barlow Medium"/>
                <a:ea typeface="Barlow Medium"/>
                <a:cs typeface="Barlow Medium"/>
                <a:sym typeface="Barlow Medium"/>
              </a:rPr>
              <a:t>Ma trận rating của tất cả user đến các bộ phim  có &gt; 10 lượt rating.</a:t>
            </a:r>
            <a:endParaRPr sz="1400" b="0" i="0" u="none" strike="noStrike" cap="none" dirty="0">
              <a:solidFill>
                <a:srgbClr val="000000"/>
              </a:solidFill>
              <a:latin typeface="Arial"/>
              <a:ea typeface="Arial"/>
              <a:cs typeface="Arial"/>
              <a:sym typeface="Arial"/>
            </a:endParaRPr>
          </a:p>
        </p:txBody>
      </p:sp>
      <p:sp>
        <p:nvSpPr>
          <p:cNvPr id="182" name="Google Shape;182;p18"/>
          <p:cNvSpPr txBox="1"/>
          <p:nvPr/>
        </p:nvSpPr>
        <p:spPr>
          <a:xfrm>
            <a:off x="9580208" y="6930378"/>
            <a:ext cx="4070378"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rgbClr val="395245"/>
                </a:solidFill>
                <a:latin typeface="Barlow Medium"/>
                <a:ea typeface="Barlow Medium"/>
                <a:cs typeface="Barlow Medium"/>
                <a:sym typeface="Barlow Medium"/>
              </a:rPr>
              <a:t>Ma </a:t>
            </a:r>
            <a:r>
              <a:rPr lang="vi-VN" sz="1800" b="0" i="0" u="none" strike="noStrike" cap="none">
                <a:solidFill>
                  <a:srgbClr val="395245"/>
                </a:solidFill>
                <a:latin typeface="Barlow Medium"/>
                <a:ea typeface="Barlow Medium"/>
                <a:cs typeface="Barlow Medium"/>
                <a:sym typeface="Barlow Medium"/>
              </a:rPr>
              <a:t>trận tương quan giữa các bộ phim đối với các lượt rating của nguòi dùng</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3" name="Google Shape;183;p18"/>
          <p:cNvSpPr txBox="1"/>
          <p:nvPr/>
        </p:nvSpPr>
        <p:spPr>
          <a:xfrm>
            <a:off x="13797792" y="6930378"/>
            <a:ext cx="3755917" cy="5539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rgbClr val="395245"/>
                </a:solidFill>
                <a:latin typeface="Barlow Medium"/>
                <a:ea typeface="Barlow Medium"/>
                <a:cs typeface="Barlow Medium"/>
                <a:sym typeface="Barlow Medium"/>
              </a:rPr>
              <a:t>Các bộ phim có độ tương đồng lơn nhất với các lượt ratings cửa user mới</a:t>
            </a:r>
            <a:r>
              <a:rPr lang="en-US" sz="1800" b="0" i="0" u="none" strike="noStrike" cap="none" dirty="0">
                <a:solidFill>
                  <a:srgbClr val="395245"/>
                </a:solidFill>
                <a:latin typeface="Barlow Medium"/>
                <a:ea typeface="Barlow Medium"/>
                <a:cs typeface="Barlow Medium"/>
                <a:sym typeface="Barlow Medium"/>
              </a:rPr>
              <a:t>.</a:t>
            </a:r>
            <a:endParaRPr sz="1400" b="0" i="0" u="none" strike="noStrike" cap="none" dirty="0">
              <a:solidFill>
                <a:srgbClr val="000000"/>
              </a:solidFill>
              <a:latin typeface="Arial"/>
              <a:ea typeface="Arial"/>
              <a:cs typeface="Arial"/>
              <a:sym typeface="Arial"/>
            </a:endParaRPr>
          </a:p>
        </p:txBody>
      </p:sp>
      <p:sp>
        <p:nvSpPr>
          <p:cNvPr id="184" name="Google Shape;184;p18"/>
          <p:cNvSpPr txBox="1"/>
          <p:nvPr/>
        </p:nvSpPr>
        <p:spPr>
          <a:xfrm>
            <a:off x="5138229" y="4713094"/>
            <a:ext cx="3945571"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i="0" u="none" strike="noStrike" cap="none" dirty="0">
                <a:solidFill>
                  <a:srgbClr val="FFFFFF"/>
                </a:solidFill>
                <a:latin typeface="Bahnschrift Condensed" panose="020B0502040204020203" pitchFamily="34" charset="0"/>
                <a:sym typeface="Caveat"/>
              </a:rPr>
              <a:t>Loại bỏ bớt các bộ phim có &lt; 10 đánh giá</a:t>
            </a:r>
            <a:endParaRPr lang="vi-VN" sz="1200" b="0" i="0" u="none" strike="noStrike" cap="none" dirty="0">
              <a:solidFill>
                <a:srgbClr val="000000"/>
              </a:solidFill>
              <a:latin typeface="Bahnschrift Condensed" panose="020B0502040204020203" pitchFamily="34" charset="0"/>
              <a:sym typeface="Arial"/>
            </a:endParaRPr>
          </a:p>
        </p:txBody>
      </p:sp>
      <p:sp>
        <p:nvSpPr>
          <p:cNvPr id="185" name="Google Shape;185;p18"/>
          <p:cNvSpPr txBox="1"/>
          <p:nvPr/>
        </p:nvSpPr>
        <p:spPr>
          <a:xfrm>
            <a:off x="14005670" y="4718836"/>
            <a:ext cx="3364925"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dirty="0">
                <a:solidFill>
                  <a:srgbClr val="FFFFFF"/>
                </a:solidFill>
                <a:latin typeface="Bahnschrift Condensed" panose="020B0502040204020203" pitchFamily="34" charset="0"/>
                <a:sym typeface="Caveat"/>
              </a:rPr>
              <a:t>Tính khoảng cách và đưa ra kết quả</a:t>
            </a:r>
            <a:endParaRPr lang="en-US" sz="1200" b="0" i="0" u="none" strike="noStrike" cap="none" dirty="0">
              <a:solidFill>
                <a:srgbClr val="000000"/>
              </a:solidFill>
              <a:latin typeface="Bahnschrift Condensed" panose="020B0502040204020203" pitchFamily="34" charset="0"/>
              <a:sym typeface="Arial"/>
            </a:endParaRPr>
          </a:p>
        </p:txBody>
      </p:sp>
      <p:sp>
        <p:nvSpPr>
          <p:cNvPr id="186" name="Google Shape;186;p18"/>
          <p:cNvSpPr txBox="1"/>
          <p:nvPr/>
        </p:nvSpPr>
        <p:spPr>
          <a:xfrm>
            <a:off x="9717111" y="4718836"/>
            <a:ext cx="3364925" cy="86177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000000"/>
              </a:buClr>
              <a:buSzPts val="2999"/>
              <a:buFont typeface="Arial"/>
              <a:buNone/>
            </a:pPr>
            <a:r>
              <a:rPr lang="vi-VN" sz="2800" b="1" i="0" u="none" strike="noStrike" cap="none" dirty="0">
                <a:solidFill>
                  <a:srgbClr val="FFFFFF"/>
                </a:solidFill>
                <a:latin typeface="Bahnschrift Condensed" panose="020B0502040204020203" pitchFamily="34" charset="0"/>
                <a:sym typeface="Caveat"/>
              </a:rPr>
              <a:t>Tính độ tương quan giữa các bộ phim đối với các user</a:t>
            </a:r>
            <a:endParaRPr lang="en-US" sz="1200" b="0" i="0" u="none" strike="noStrike" cap="none" dirty="0">
              <a:solidFill>
                <a:srgbClr val="000000"/>
              </a:solidFill>
              <a:latin typeface="Bahnschrift Condensed" panose="020B0502040204020203" pitchFamily="34" charset="0"/>
              <a:sym typeface="Arial"/>
            </a:endParaRPr>
          </a:p>
        </p:txBody>
      </p:sp>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Xây dựng mô hình engine cho hệ thống</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4" name="Google Shape;104;p14">
            <a:extLst>
              <a:ext uri="{FF2B5EF4-FFF2-40B4-BE49-F238E27FC236}">
                <a16:creationId xmlns:a16="http://schemas.microsoft.com/office/drawing/2014/main" id="{B921A9D2-E98F-FE34-5CD0-90A9FDEF1E63}"/>
              </a:ext>
            </a:extLst>
          </p:cNvPr>
          <p:cNvSpPr txBox="1"/>
          <p:nvPr/>
        </p:nvSpPr>
        <p:spPr>
          <a:xfrm>
            <a:off x="1195415" y="3094118"/>
            <a:ext cx="17092585"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b="0" i="0" u="none" strike="noStrike" cap="none" dirty="0">
                <a:solidFill>
                  <a:schemeClr val="tx1"/>
                </a:solidFill>
                <a:latin typeface="Bahnschrift SemiLight" panose="020B0502040204020203" pitchFamily="34" charset="0"/>
                <a:sym typeface="Caveat"/>
              </a:rPr>
              <a:t>Collaborative filtering lọc dựa trên </a:t>
            </a:r>
            <a:r>
              <a:rPr lang="vi-VN" sz="3200" dirty="0">
                <a:solidFill>
                  <a:schemeClr val="tx1"/>
                </a:solidFill>
                <a:latin typeface="Bahnschrift SemiLight" panose="020B0502040204020203" pitchFamily="34" charset="0"/>
                <a:sym typeface="Caveat"/>
              </a:rPr>
              <a:t>sự tương quan giữa các bộ phim đối với người dùng</a:t>
            </a:r>
            <a:endParaRPr lang="vi-VN" sz="900" b="0" i="0" u="none" strike="noStrike" cap="none" dirty="0">
              <a:solidFill>
                <a:schemeClr val="tx1"/>
              </a:solidFill>
              <a:latin typeface="Bahnschrift SemiLight" panose="020B0502040204020203" pitchFamily="34" charset="0"/>
              <a:sym typeface="Arial"/>
            </a:endParaRPr>
          </a:p>
        </p:txBody>
      </p:sp>
      <p:sp>
        <p:nvSpPr>
          <p:cNvPr id="5" name="Google Shape;119;p15">
            <a:extLst>
              <a:ext uri="{FF2B5EF4-FFF2-40B4-BE49-F238E27FC236}">
                <a16:creationId xmlns:a16="http://schemas.microsoft.com/office/drawing/2014/main" id="{28913A43-A81F-459A-D826-05443518D02E}"/>
              </a:ext>
            </a:extLst>
          </p:cNvPr>
          <p:cNvSpPr txBox="1"/>
          <p:nvPr/>
        </p:nvSpPr>
        <p:spPr>
          <a:xfrm>
            <a:off x="845366" y="2623229"/>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02</a:t>
            </a:r>
            <a:endParaRPr sz="1400" b="0" i="0" u="none" strike="noStrike" cap="none" dirty="0">
              <a:solidFill>
                <a:schemeClr val="tx1"/>
              </a:solidFill>
              <a:sym typeface="Arial"/>
            </a:endParaRPr>
          </a:p>
        </p:txBody>
      </p:sp>
    </p:spTree>
    <p:extLst>
      <p:ext uri="{BB962C8B-B14F-4D97-AF65-F5344CB8AC3E}">
        <p14:creationId xmlns:p14="http://schemas.microsoft.com/office/powerpoint/2010/main" val="218785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DC2B8"/>
        </a:solidFill>
        <a:effectLst/>
      </p:bgPr>
    </p:bg>
    <p:spTree>
      <p:nvGrpSpPr>
        <p:cNvPr id="1" name="Shape 159"/>
        <p:cNvGrpSpPr/>
        <p:nvPr/>
      </p:nvGrpSpPr>
      <p:grpSpPr>
        <a:xfrm>
          <a:off x="0" y="0"/>
          <a:ext cx="0" cy="0"/>
          <a:chOff x="0" y="0"/>
          <a:chExt cx="0" cy="0"/>
        </a:xfrm>
      </p:grpSpPr>
      <p:sp>
        <p:nvSpPr>
          <p:cNvPr id="6" name="Google Shape;103;p14">
            <a:extLst>
              <a:ext uri="{FF2B5EF4-FFF2-40B4-BE49-F238E27FC236}">
                <a16:creationId xmlns:a16="http://schemas.microsoft.com/office/drawing/2014/main" id="{DF37BD5A-7C94-536C-90D6-1FB9129DEF87}"/>
              </a:ext>
            </a:extLst>
          </p:cNvPr>
          <p:cNvSpPr txBox="1"/>
          <p:nvPr/>
        </p:nvSpPr>
        <p:spPr>
          <a:xfrm>
            <a:off x="2481124" y="255386"/>
            <a:ext cx="15072585"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vi-VN" sz="6600" b="0" i="0" u="none" strike="noStrike" cap="none" dirty="0">
                <a:latin typeface="Bahnschrift SemiLight SemiConde" panose="020B0502040204020203" pitchFamily="34" charset="0"/>
                <a:sym typeface="Arial"/>
              </a:rPr>
              <a:t>Xây dựng hệ thống lưu trữ, xử lý dữ liệu</a:t>
            </a:r>
            <a:endParaRPr lang="en-US" sz="6600" b="0" i="0" u="none" strike="noStrike" cap="none" dirty="0">
              <a:latin typeface="Bahnschrift SemiLight SemiConde" panose="020B0502040204020203" pitchFamily="34" charset="0"/>
              <a:sym typeface="Arial"/>
            </a:endParaRPr>
          </a:p>
        </p:txBody>
      </p:sp>
      <p:pic>
        <p:nvPicPr>
          <p:cNvPr id="7" name="Google Shape;110;p14">
            <a:extLst>
              <a:ext uri="{FF2B5EF4-FFF2-40B4-BE49-F238E27FC236}">
                <a16:creationId xmlns:a16="http://schemas.microsoft.com/office/drawing/2014/main" id="{0B05B4B9-B426-E3FA-A293-0D34C643EE94}"/>
              </a:ext>
            </a:extLst>
          </p:cNvPr>
          <p:cNvPicPr preferRelativeResize="0"/>
          <p:nvPr/>
        </p:nvPicPr>
        <p:blipFill rotWithShape="1">
          <a:blip r:embed="rId3">
            <a:alphaModFix/>
          </a:blip>
          <a:srcRect/>
          <a:stretch/>
        </p:blipFill>
        <p:spPr>
          <a:xfrm>
            <a:off x="2633524" y="507149"/>
            <a:ext cx="847364" cy="1083838"/>
          </a:xfrm>
          <a:prstGeom prst="rect">
            <a:avLst/>
          </a:prstGeom>
          <a:noFill/>
          <a:ln>
            <a:noFill/>
          </a:ln>
        </p:spPr>
      </p:pic>
      <p:sp>
        <p:nvSpPr>
          <p:cNvPr id="4" name="Google Shape;104;p14">
            <a:extLst>
              <a:ext uri="{FF2B5EF4-FFF2-40B4-BE49-F238E27FC236}">
                <a16:creationId xmlns:a16="http://schemas.microsoft.com/office/drawing/2014/main" id="{B921A9D2-E98F-FE34-5CD0-90A9FDEF1E63}"/>
              </a:ext>
            </a:extLst>
          </p:cNvPr>
          <p:cNvSpPr txBox="1"/>
          <p:nvPr/>
        </p:nvSpPr>
        <p:spPr>
          <a:xfrm>
            <a:off x="1195415" y="3094118"/>
            <a:ext cx="8715501"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5000"/>
              <a:buFont typeface="Arial"/>
              <a:buNone/>
            </a:pPr>
            <a:r>
              <a:rPr lang="vi-VN" sz="3200" dirty="0">
                <a:solidFill>
                  <a:schemeClr val="tx1"/>
                </a:solidFill>
                <a:latin typeface="Bahnschrift SemiLight" panose="020B0502040204020203" pitchFamily="34" charset="0"/>
                <a:sym typeface="Caveat"/>
              </a:rPr>
              <a:t>Xây dựng mô hình dữ liệu của hệ thống</a:t>
            </a:r>
            <a:endParaRPr lang="vi-VN" sz="900" b="0" i="0" u="none" strike="noStrike" cap="none" dirty="0">
              <a:solidFill>
                <a:schemeClr val="tx1"/>
              </a:solidFill>
              <a:latin typeface="Bahnschrift SemiLight" panose="020B0502040204020203" pitchFamily="34" charset="0"/>
              <a:sym typeface="Arial"/>
            </a:endParaRPr>
          </a:p>
        </p:txBody>
      </p:sp>
      <p:sp>
        <p:nvSpPr>
          <p:cNvPr id="5" name="Google Shape;119;p15">
            <a:extLst>
              <a:ext uri="{FF2B5EF4-FFF2-40B4-BE49-F238E27FC236}">
                <a16:creationId xmlns:a16="http://schemas.microsoft.com/office/drawing/2014/main" id="{28913A43-A81F-459A-D826-05443518D02E}"/>
              </a:ext>
            </a:extLst>
          </p:cNvPr>
          <p:cNvSpPr txBox="1"/>
          <p:nvPr/>
        </p:nvSpPr>
        <p:spPr>
          <a:xfrm>
            <a:off x="845366" y="2623229"/>
            <a:ext cx="977191" cy="12002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Clr>
                <a:srgbClr val="000000"/>
              </a:buClr>
              <a:buSzPts val="6499"/>
              <a:buFont typeface="Arial"/>
              <a:buNone/>
            </a:pPr>
            <a:r>
              <a:rPr lang="vi-VN" sz="6499" b="0" i="0" u="none" strike="noStrike" cap="none" dirty="0">
                <a:solidFill>
                  <a:schemeClr val="tx1"/>
                </a:solidFill>
                <a:latin typeface="Caveat"/>
                <a:ea typeface="Caveat"/>
                <a:cs typeface="Caveat"/>
                <a:sym typeface="Caveat"/>
              </a:rPr>
              <a:t>01</a:t>
            </a:r>
            <a:endParaRPr sz="1400" b="0" i="0" u="none" strike="noStrike" cap="none" dirty="0">
              <a:solidFill>
                <a:schemeClr val="tx1"/>
              </a:solidFill>
              <a:sym typeface="Arial"/>
            </a:endParaRPr>
          </a:p>
        </p:txBody>
      </p:sp>
      <p:pic>
        <p:nvPicPr>
          <p:cNvPr id="2" name="Picture 1">
            <a:extLst>
              <a:ext uri="{FF2B5EF4-FFF2-40B4-BE49-F238E27FC236}">
                <a16:creationId xmlns:a16="http://schemas.microsoft.com/office/drawing/2014/main" id="{5990802E-41F9-ACA7-3990-C7E8E44F1CF0}"/>
              </a:ext>
            </a:extLst>
          </p:cNvPr>
          <p:cNvPicPr>
            <a:picLocks noChangeAspect="1"/>
          </p:cNvPicPr>
          <p:nvPr/>
        </p:nvPicPr>
        <p:blipFill>
          <a:blip r:embed="rId4"/>
          <a:stretch>
            <a:fillRect/>
          </a:stretch>
        </p:blipFill>
        <p:spPr>
          <a:xfrm>
            <a:off x="1822557" y="4162972"/>
            <a:ext cx="10120746" cy="3491441"/>
          </a:xfrm>
          <a:prstGeom prst="rect">
            <a:avLst/>
          </a:prstGeom>
        </p:spPr>
      </p:pic>
    </p:spTree>
    <p:extLst>
      <p:ext uri="{BB962C8B-B14F-4D97-AF65-F5344CB8AC3E}">
        <p14:creationId xmlns:p14="http://schemas.microsoft.com/office/powerpoint/2010/main" val="41885608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1039</Words>
  <Application>Microsoft Office PowerPoint</Application>
  <PresentationFormat>Custom</PresentationFormat>
  <Paragraphs>125</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Bahnschrift Light SemiCondensed</vt:lpstr>
      <vt:lpstr>Bahnschrift Condensed</vt:lpstr>
      <vt:lpstr>Barlow Medium</vt:lpstr>
      <vt:lpstr>Arial</vt:lpstr>
      <vt:lpstr>Barlow</vt:lpstr>
      <vt:lpstr>Bahnschrift SemiLight SemiConde</vt:lpstr>
      <vt:lpstr>Bahnschrift SemiCondensed</vt:lpstr>
      <vt:lpstr>Bahnschrift SemiLight</vt:lpstr>
      <vt:lpstr>Caveat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lekhac nam</cp:lastModifiedBy>
  <cp:revision>6</cp:revision>
  <dcterms:modified xsi:type="dcterms:W3CDTF">2022-11-16T17:05:31Z</dcterms:modified>
</cp:coreProperties>
</file>