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1"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FCC334-146C-40E9-B63E-56159C96B7A9}" type="datetimeFigureOut">
              <a:rPr lang="en-US" smtClean="0"/>
              <a:t>11/19/2019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7ACBAF-4A81-4EEE-9287-16255C6B85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FCC334-146C-40E9-B63E-56159C96B7A9}"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FCC334-146C-40E9-B63E-56159C96B7A9}"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FCC334-146C-40E9-B63E-56159C96B7A9}"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FCC334-146C-40E9-B63E-56159C96B7A9}"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ACBAF-4A81-4EEE-9287-16255C6B85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FCC334-146C-40E9-B63E-56159C96B7A9}"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FCC334-146C-40E9-B63E-56159C96B7A9}"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FCC334-146C-40E9-B63E-56159C96B7A9}"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CC334-146C-40E9-B63E-56159C96B7A9}"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FCC334-146C-40E9-B63E-56159C96B7A9}"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ACBAF-4A81-4EEE-9287-16255C6B85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FCC334-146C-40E9-B63E-56159C96B7A9}"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57ACBAF-4A81-4EEE-9287-16255C6B859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FCC334-146C-40E9-B63E-56159C96B7A9}" type="datetimeFigureOut">
              <a:rPr lang="en-US" smtClean="0"/>
              <a:t>11/19/2019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ACBAF-4A81-4EEE-9287-16255C6B859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v2/venues/explore"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newyork.us/resource/5uac-w243.j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mn-lt"/>
                <a:ea typeface="Cambria" pitchFamily="18" charset="0"/>
              </a:rPr>
              <a:t>The Battle of Neighborhoods </a:t>
            </a:r>
            <a:br>
              <a:rPr lang="en-US" sz="3600" b="1" dirty="0" smtClean="0">
                <a:latin typeface="+mn-lt"/>
                <a:ea typeface="Cambria" pitchFamily="18" charset="0"/>
              </a:rPr>
            </a:br>
            <a:r>
              <a:rPr lang="en-US" sz="3600" b="1" dirty="0" smtClean="0">
                <a:latin typeface="+mn-lt"/>
                <a:ea typeface="Cambria" pitchFamily="18" charset="0"/>
              </a:rPr>
              <a:t>New York City</a:t>
            </a:r>
            <a:endParaRPr lang="en-US" sz="3600" b="1" dirty="0">
              <a:latin typeface="+mn-lt"/>
              <a:ea typeface="Cambria" pitchFamily="18" charset="0"/>
            </a:endParaRPr>
          </a:p>
        </p:txBody>
      </p:sp>
      <p:sp>
        <p:nvSpPr>
          <p:cNvPr id="3" name="Subtitle 2"/>
          <p:cNvSpPr>
            <a:spLocks noGrp="1"/>
          </p:cNvSpPr>
          <p:nvPr>
            <p:ph type="subTitle" idx="1"/>
          </p:nvPr>
        </p:nvSpPr>
        <p:spPr/>
        <p:txBody>
          <a:bodyPr/>
          <a:lstStyle/>
          <a:p>
            <a:endParaRPr lang="en-US" dirty="0" smtClean="0"/>
          </a:p>
          <a:p>
            <a:r>
              <a:rPr lang="en-US" b="1" dirty="0" smtClean="0">
                <a:ea typeface="Cambria" pitchFamily="18" charset="0"/>
              </a:rPr>
              <a:t>Foodie Inc</a:t>
            </a:r>
            <a:endParaRPr lang="en-US" b="1" dirty="0">
              <a:ea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buNone/>
            </a:pPr>
            <a:r>
              <a:rPr lang="en-US" sz="2000" b="1" dirty="0" smtClean="0"/>
              <a:t>New York Neighborhood Data:</a:t>
            </a:r>
          </a:p>
          <a:p>
            <a:pPr>
              <a:buFont typeface="Arial" pitchFamily="34" charset="0"/>
              <a:buChar char="•"/>
            </a:pPr>
            <a:r>
              <a:rPr lang="en-US" sz="2000" dirty="0" smtClean="0"/>
              <a:t>New York City neighborhood data available in Data 1 is loaded to dataframe. Neighborhood data has boroughs, neighborhood names, latitude and longitude. With the geographical coordinates of New York City a map is created with neighborhoods superimposed on it as below.</a:t>
            </a:r>
          </a:p>
          <a:p>
            <a:pPr>
              <a:buNone/>
            </a:pPr>
            <a:endParaRPr lang="en-US" sz="2000" b="1" dirty="0" smtClean="0"/>
          </a:p>
        </p:txBody>
      </p:sp>
      <p:pic>
        <p:nvPicPr>
          <p:cNvPr id="5" name="Picture 4"/>
          <p:cNvPicPr/>
          <p:nvPr/>
        </p:nvPicPr>
        <p:blipFill>
          <a:blip r:embed="rId2" cstate="print"/>
          <a:srcRect/>
          <a:stretch>
            <a:fillRect/>
          </a:stretch>
        </p:blipFill>
        <p:spPr bwMode="auto">
          <a:xfrm>
            <a:off x="1143000" y="2971800"/>
            <a:ext cx="5715000" cy="289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ctr">
              <a:buNone/>
            </a:pPr>
            <a:endParaRPr lang="en-US" dirty="0" smtClean="0">
              <a:latin typeface="Cambria" pitchFamily="18" charset="0"/>
              <a:ea typeface="Cambria" pitchFamily="18" charset="0"/>
            </a:endParaRPr>
          </a:p>
          <a:p>
            <a:pPr algn="ctr">
              <a:buNone/>
            </a:pPr>
            <a:r>
              <a:rPr lang="en-US" b="1" dirty="0" smtClean="0"/>
              <a:t>Analyzing Brooklyn </a:t>
            </a:r>
            <a:r>
              <a:rPr lang="en-US" b="1" dirty="0" smtClean="0"/>
              <a:t>Neighborhood</a:t>
            </a:r>
          </a:p>
          <a:p>
            <a:pPr algn="ctr">
              <a:buNone/>
            </a:pPr>
            <a:endParaRPr lang="en-US" b="1" dirty="0" smtClean="0"/>
          </a:p>
          <a:p>
            <a:r>
              <a:rPr lang="en-US" sz="2400" dirty="0" smtClean="0"/>
              <a:t>New York City crime report analysis shows Brooklyn </a:t>
            </a:r>
            <a:r>
              <a:rPr lang="en-US" sz="2400" dirty="0" smtClean="0"/>
              <a:t>is the lowest </a:t>
            </a:r>
            <a:r>
              <a:rPr lang="en-US" sz="2400" dirty="0" smtClean="0"/>
              <a:t>crime reported borough among Manhattan and Bronx. </a:t>
            </a:r>
            <a:endParaRPr lang="en-US" sz="2400" dirty="0" smtClean="0"/>
          </a:p>
          <a:p>
            <a:r>
              <a:rPr lang="en-US" sz="2400" dirty="0" smtClean="0"/>
              <a:t>Neighborhoods </a:t>
            </a:r>
            <a:r>
              <a:rPr lang="en-US" sz="2400" dirty="0" smtClean="0"/>
              <a:t>dataframe is updated only with Brooklyn boroughs; rest of the boroughs is dropped from the dataframe. </a:t>
            </a:r>
            <a:endParaRPr lang="en-US" sz="2400" dirty="0" smtClean="0"/>
          </a:p>
          <a:p>
            <a:r>
              <a:rPr lang="en-US" sz="2400" dirty="0" smtClean="0"/>
              <a:t>Using </a:t>
            </a:r>
            <a:r>
              <a:rPr lang="en-US" sz="2400" dirty="0" smtClean="0"/>
              <a:t>Foursquare api retrieve the venues in the neighborhoods. Brooklyn has 70 neighborhoods, only the restaurants in the Foursquare response is sorted and analyzed. </a:t>
            </a:r>
            <a:endParaRPr lang="en-US" sz="2400" dirty="0" smtClean="0"/>
          </a:p>
          <a:p>
            <a:r>
              <a:rPr lang="en-US" sz="2400" dirty="0" smtClean="0"/>
              <a:t>Neighborhoods </a:t>
            </a:r>
            <a:r>
              <a:rPr lang="en-US" sz="2400" dirty="0" smtClean="0"/>
              <a:t>in Brooklyn resulted with 34 unique restaurant categories.</a:t>
            </a:r>
          </a:p>
          <a:p>
            <a:r>
              <a:rPr lang="en-US" sz="2400" dirty="0" smtClean="0"/>
              <a:t>Further analyzing the neighborhoods data, grouping by neighborhoods, the mean of the frequency of occurrence of each category of venue categories, we study the top five most frequented venues. Putting </a:t>
            </a:r>
            <a:r>
              <a:rPr lang="en-US" sz="2400" dirty="0" smtClean="0"/>
              <a:t>it into </a:t>
            </a:r>
            <a:r>
              <a:rPr lang="en-US" sz="2400" dirty="0" smtClean="0"/>
              <a:t>dataframe we can determine the most common venues by neighborhood and plot it on a map.</a:t>
            </a:r>
          </a:p>
          <a:p>
            <a:pPr>
              <a:buNone/>
            </a:pPr>
            <a:endParaRPr lang="en-US" dirty="0" smtClean="0"/>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Results</a:t>
            </a:r>
          </a:p>
          <a:p>
            <a:pPr algn="ctr">
              <a:buNone/>
            </a:pPr>
            <a:endParaRPr lang="en-US" b="1" dirty="0" smtClean="0">
              <a:ea typeface="Cambria" pitchFamily="18" charset="0"/>
            </a:endParaRPr>
          </a:p>
          <a:p>
            <a:r>
              <a:rPr lang="en-US" sz="2000" dirty="0" smtClean="0"/>
              <a:t>The filtered out restaurant data for Brooklyn, is clustered and analyzed further. Neighborhood k-means clustering based on mean occurrence of venue category is performed. </a:t>
            </a:r>
            <a:endParaRPr lang="en-US" sz="2000" dirty="0" smtClean="0"/>
          </a:p>
          <a:p>
            <a:r>
              <a:rPr lang="en-US" sz="2000" dirty="0" smtClean="0"/>
              <a:t>In </a:t>
            </a:r>
            <a:r>
              <a:rPr lang="en-US" sz="2000" dirty="0" smtClean="0"/>
              <a:t>order to cluster the Brooklyn neighborhoods k-means clustering algorithm is used. k-means clustering aims to partition n observations into k clusters in which each observation belongs to the cluster with the nearest mean. This uses iterative refinement approach</a:t>
            </a:r>
            <a:r>
              <a:rPr lang="en-US" sz="2000" dirty="0" smtClean="0"/>
              <a:t>.</a:t>
            </a:r>
          </a:p>
          <a:p>
            <a:r>
              <a:rPr lang="en-US" sz="2000" b="1" dirty="0" smtClean="0"/>
              <a:t>Cluster 1:  </a:t>
            </a:r>
            <a:r>
              <a:rPr lang="en-US" sz="2000" dirty="0" smtClean="0"/>
              <a:t>First cluster with cluster labels 0 resulted with 19 neighborhoods and its most frequented restaurants locations. This cluster is saturated and has more number of restaurants.</a:t>
            </a:r>
          </a:p>
          <a:p>
            <a:r>
              <a:rPr lang="en-US" sz="2000" b="1" dirty="0" smtClean="0"/>
              <a:t>Cluster 2: </a:t>
            </a:r>
            <a:r>
              <a:rPr lang="en-US" sz="2000" dirty="0" smtClean="0"/>
              <a:t>Second cluster with cluster labels 1 resulted with 5 neighborhoods and its most frequented restaurant locations. This cluster has opportunities to open restaurants</a:t>
            </a:r>
            <a:r>
              <a:rPr lang="en-US" sz="2000" dirty="0" smtClean="0"/>
              <a:t>.</a:t>
            </a:r>
            <a:endParaRPr lang="en-US" sz="2000" dirty="0" smtClean="0"/>
          </a:p>
          <a:p>
            <a:pPr>
              <a:buNone/>
            </a:pPr>
            <a:endParaRPr lang="en-US" sz="2000" b="1" dirty="0" smtClean="0">
              <a:ea typeface="Cambria" pitchFamily="18" charset="0"/>
            </a:endParaRPr>
          </a:p>
          <a:p>
            <a:pPr>
              <a:buNone/>
            </a:pPr>
            <a:endParaRPr lang="en-US" sz="2000" dirty="0" smtClean="0"/>
          </a:p>
          <a:p>
            <a:pPr>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Results</a:t>
            </a:r>
          </a:p>
          <a:p>
            <a:pPr algn="ctr">
              <a:buNone/>
            </a:pPr>
            <a:endParaRPr lang="en-US" b="1" dirty="0" smtClean="0">
              <a:ea typeface="Cambria" pitchFamily="18" charset="0"/>
            </a:endParaRPr>
          </a:p>
          <a:p>
            <a:r>
              <a:rPr lang="en-US" sz="2000" b="1" dirty="0" smtClean="0"/>
              <a:t>Cluster 3: </a:t>
            </a:r>
            <a:r>
              <a:rPr lang="en-US" sz="2000" dirty="0" smtClean="0"/>
              <a:t>Third cluster with cluster labels 2 resulted with 2 neighborhoods and its most frequented restaurant locations. This cluster has more opportunities to open restaurants.</a:t>
            </a:r>
          </a:p>
          <a:p>
            <a:r>
              <a:rPr lang="en-US" sz="2000" b="1" dirty="0" smtClean="0"/>
              <a:t>Cluster 4: </a:t>
            </a:r>
            <a:r>
              <a:rPr lang="en-US" sz="2000" dirty="0" smtClean="0"/>
              <a:t>Fourth cluster with cluster labels 3 resulted with 2 neighborhoods and its most frequented restaurant locations. This cluster has more opportunities to open restaurants.</a:t>
            </a:r>
          </a:p>
          <a:p>
            <a:r>
              <a:rPr lang="en-US" sz="2000" b="1" dirty="0" smtClean="0"/>
              <a:t>Cluster 5: </a:t>
            </a:r>
            <a:r>
              <a:rPr lang="en-US" sz="2000" dirty="0" smtClean="0"/>
              <a:t>Fifth cluster with cluster labels 4 resulted with 1 neighborhood and its most frequented restaurant locations. This cluster has the most opportunity to start new restaurants.</a:t>
            </a:r>
          </a:p>
          <a:p>
            <a:pPr>
              <a:buNone/>
            </a:pPr>
            <a:endParaRPr lang="en-US" sz="2000" b="1" dirty="0" smtClean="0">
              <a:ea typeface="Cambria" pitchFamily="18" charset="0"/>
            </a:endParaRPr>
          </a:p>
          <a:p>
            <a:pPr>
              <a:buNone/>
            </a:pPr>
            <a:endParaRPr lang="en-US" sz="2000" dirty="0" smtClean="0"/>
          </a:p>
          <a:p>
            <a:pPr>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t>Visualize Clusters</a:t>
            </a:r>
          </a:p>
          <a:p>
            <a:pPr>
              <a:buNone/>
            </a:pPr>
            <a:endParaRPr lang="en-US" sz="2000" dirty="0" smtClean="0"/>
          </a:p>
          <a:p>
            <a:pPr>
              <a:buNone/>
            </a:pPr>
            <a:endParaRPr lang="en-US" sz="2000" dirty="0" smtClean="0"/>
          </a:p>
          <a:p>
            <a:pPr>
              <a:buNone/>
            </a:pPr>
            <a:endParaRPr lang="en-US" sz="2000" dirty="0" smtClean="0"/>
          </a:p>
          <a:p>
            <a:pPr>
              <a:buNone/>
            </a:pPr>
            <a:endParaRPr lang="en-US" sz="2000" dirty="0"/>
          </a:p>
        </p:txBody>
      </p:sp>
      <p:pic>
        <p:nvPicPr>
          <p:cNvPr id="4" name="Picture 3"/>
          <p:cNvPicPr/>
          <p:nvPr/>
        </p:nvPicPr>
        <p:blipFill>
          <a:blip r:embed="rId2" cstate="print"/>
          <a:srcRect/>
          <a:stretch>
            <a:fillRect/>
          </a:stretch>
        </p:blipFill>
        <p:spPr bwMode="auto">
          <a:xfrm>
            <a:off x="1524000" y="1981200"/>
            <a:ext cx="5943600" cy="342874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ctr">
              <a:buNone/>
            </a:pPr>
            <a:endParaRPr lang="en-US" dirty="0" smtClean="0">
              <a:latin typeface="Cambria" pitchFamily="18" charset="0"/>
              <a:ea typeface="Cambria" pitchFamily="18" charset="0"/>
            </a:endParaRPr>
          </a:p>
          <a:p>
            <a:pPr algn="ctr">
              <a:buNone/>
            </a:pPr>
            <a:r>
              <a:rPr lang="en-US" b="1" dirty="0" smtClean="0"/>
              <a:t>Discussion</a:t>
            </a:r>
          </a:p>
          <a:p>
            <a:pPr algn="ctr">
              <a:buNone/>
            </a:pPr>
            <a:endParaRPr lang="en-US" b="1" dirty="0" smtClean="0"/>
          </a:p>
          <a:p>
            <a:pPr lvl="0"/>
            <a:r>
              <a:rPr lang="en-US" dirty="0" smtClean="0"/>
              <a:t>Brooklyn is the borough with lowest crime reported among Manhattan and Bronx</a:t>
            </a:r>
          </a:p>
          <a:p>
            <a:pPr lvl="0"/>
            <a:r>
              <a:rPr lang="en-US" dirty="0" smtClean="0"/>
              <a:t>Neighborhoods under cluster 1 are saturated and have more number of restaurants. It is not suitable location to begin new restaurant.</a:t>
            </a:r>
          </a:p>
          <a:p>
            <a:pPr lvl="0"/>
            <a:r>
              <a:rPr lang="en-US" dirty="0" smtClean="0"/>
              <a:t>Neighborhood resulted in cluster 5, Flatlands has the highest opportunity in Brooklyn to open a new restaurant</a:t>
            </a:r>
          </a:p>
          <a:p>
            <a:pPr lvl="0"/>
            <a:r>
              <a:rPr lang="en-US" dirty="0" smtClean="0"/>
              <a:t>We were able to determine the top 10 most frequented venues by location of interest</a:t>
            </a:r>
          </a:p>
          <a:p>
            <a:pPr lvl="0"/>
            <a:r>
              <a:rPr lang="en-US" dirty="0" smtClean="0"/>
              <a:t>Statistically, we determined there is more opportunity in Flatlands neighborhood.</a:t>
            </a:r>
          </a:p>
          <a:p>
            <a:endParaRPr lang="en-US" b="1"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t>Conclusion</a:t>
            </a:r>
          </a:p>
          <a:p>
            <a:pPr algn="ctr">
              <a:buNone/>
            </a:pPr>
            <a:endParaRPr lang="en-US" b="1" dirty="0" smtClean="0"/>
          </a:p>
          <a:p>
            <a:r>
              <a:rPr lang="en-US" sz="2000" dirty="0" smtClean="0"/>
              <a:t>Using combination of datasets from New York City Open Data project, New York City crime data and Foursquare venue data we were able to explore, analyze the boroughs and neighborhoods, statistically describe venues by locations of interest. </a:t>
            </a:r>
            <a:endParaRPr lang="en-US" sz="2000" dirty="0" smtClean="0"/>
          </a:p>
          <a:p>
            <a:r>
              <a:rPr lang="en-US" sz="2000" dirty="0" smtClean="0"/>
              <a:t>The </a:t>
            </a:r>
            <a:r>
              <a:rPr lang="en-US" sz="2000" dirty="0" smtClean="0"/>
              <a:t>data available for the analysis is limited, with more descriptive data available for analysis the results could possibly change.</a:t>
            </a:r>
          </a:p>
          <a:p>
            <a:endParaRPr lang="en-US"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Introduction</a:t>
            </a:r>
          </a:p>
          <a:p>
            <a:pPr algn="ctr">
              <a:buNone/>
            </a:pPr>
            <a:endParaRPr lang="en-US" dirty="0">
              <a:latin typeface="Cambria" pitchFamily="18" charset="0"/>
              <a:ea typeface="Cambria" pitchFamily="18" charset="0"/>
            </a:endParaRPr>
          </a:p>
          <a:p>
            <a:r>
              <a:rPr lang="en-US" sz="2000" dirty="0">
                <a:ea typeface="Cambria" pitchFamily="18" charset="0"/>
              </a:rPr>
              <a:t>New York City is </a:t>
            </a:r>
            <a:r>
              <a:rPr lang="en-US" sz="2000" dirty="0" smtClean="0">
                <a:ea typeface="Cambria" pitchFamily="18" charset="0"/>
              </a:rPr>
              <a:t>a multicultural </a:t>
            </a:r>
            <a:r>
              <a:rPr lang="en-US" sz="2000" dirty="0">
                <a:ea typeface="Cambria" pitchFamily="18" charset="0"/>
              </a:rPr>
              <a:t>city with varied of food </a:t>
            </a:r>
            <a:r>
              <a:rPr lang="en-US" sz="2000" dirty="0" smtClean="0">
                <a:ea typeface="Cambria" pitchFamily="18" charset="0"/>
              </a:rPr>
              <a:t>culture.</a:t>
            </a:r>
          </a:p>
          <a:p>
            <a:r>
              <a:rPr lang="en-US" sz="2000" dirty="0" smtClean="0">
                <a:ea typeface="Cambria" pitchFamily="18" charset="0"/>
              </a:rPr>
              <a:t>Foodie Inc an international restaurant chain to expand operations in New York City.</a:t>
            </a:r>
          </a:p>
          <a:p>
            <a:r>
              <a:rPr lang="en-US" sz="2000" dirty="0" smtClean="0">
                <a:ea typeface="Cambria" pitchFamily="18" charset="0"/>
              </a:rPr>
              <a:t>Explore New York City neighborhood data, crime reported in the boroughs, restaurants currently present and the frequency in the neighborhood </a:t>
            </a:r>
          </a:p>
          <a:p>
            <a:r>
              <a:rPr lang="en-US" sz="2000" dirty="0" smtClean="0">
                <a:ea typeface="Cambria" pitchFamily="18" charset="0"/>
              </a:rPr>
              <a:t>Analyze the data and compare to </a:t>
            </a:r>
            <a:r>
              <a:rPr lang="en-US" sz="2000" dirty="0">
                <a:ea typeface="Cambria" pitchFamily="18" charset="0"/>
              </a:rPr>
              <a:t>provide suitable location for opening new restaurant to Foodie Inc</a:t>
            </a:r>
            <a:r>
              <a:rPr lang="en-US" sz="2000" dirty="0" smtClean="0">
                <a:ea typeface="Cambria" pitchFamily="18" charset="0"/>
              </a:rPr>
              <a:t>.</a:t>
            </a:r>
          </a:p>
          <a:p>
            <a:pPr>
              <a:buNone/>
            </a:pPr>
            <a:endParaRPr lang="en-US" sz="2400" dirty="0">
              <a:latin typeface="Cambria" pitchFamily="18" charset="0"/>
              <a:ea typeface="Cambria" pitchFamily="18" charset="0"/>
            </a:endParaRPr>
          </a:p>
          <a:p>
            <a:pPr algn="ct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Business Problem</a:t>
            </a:r>
          </a:p>
          <a:p>
            <a:pPr algn="ctr">
              <a:buNone/>
            </a:pPr>
            <a:endParaRPr lang="en-US" sz="2000" dirty="0">
              <a:ea typeface="Cambria" pitchFamily="18" charset="0"/>
            </a:endParaRPr>
          </a:p>
          <a:p>
            <a:r>
              <a:rPr lang="en-US" sz="2000" dirty="0">
                <a:ea typeface="Cambria" pitchFamily="18" charset="0"/>
              </a:rPr>
              <a:t>Foodie Inc. is an international restaurant chain looking to expand its operations in New York City within one of the following Boroughs – Manhattan, Brooklyn and Bronx. </a:t>
            </a:r>
            <a:endParaRPr lang="en-US" sz="2000" dirty="0" smtClean="0">
              <a:ea typeface="Cambria" pitchFamily="18" charset="0"/>
            </a:endParaRPr>
          </a:p>
          <a:p>
            <a:r>
              <a:rPr lang="en-US" sz="2000" dirty="0" smtClean="0">
                <a:ea typeface="Cambria" pitchFamily="18" charset="0"/>
              </a:rPr>
              <a:t>As </a:t>
            </a:r>
            <a:r>
              <a:rPr lang="en-US" sz="2000" dirty="0">
                <a:ea typeface="Cambria" pitchFamily="18" charset="0"/>
              </a:rPr>
              <a:t>New York City is the financial capital of the country with multicultural population, Foodie Inc needs help with finding a suitable neighborhood among the 3 Boroughs to open their restaurant</a:t>
            </a:r>
            <a:r>
              <a:rPr lang="en-US" sz="2000" dirty="0" smtClean="0">
                <a:ea typeface="Cambria" pitchFamily="18" charset="0"/>
              </a:rPr>
              <a:t>.</a:t>
            </a:r>
          </a:p>
          <a:p>
            <a:r>
              <a:rPr lang="en-US" sz="2000" dirty="0" smtClean="0">
                <a:ea typeface="Cambria" pitchFamily="18" charset="0"/>
              </a:rPr>
              <a:t>Foodie </a:t>
            </a:r>
            <a:r>
              <a:rPr lang="en-US" sz="2000" dirty="0">
                <a:ea typeface="Cambria" pitchFamily="18" charset="0"/>
              </a:rPr>
              <a:t>Inc. requires help with insights on the restaurants present in the neighborhoods, most popular restaurants, frequency of people visiting the restaurants and compares to crime reported in the neighborhoods. We need to provide report of the suitable neighborhood to start the restaurant.</a:t>
            </a:r>
          </a:p>
          <a:p>
            <a:pPr>
              <a:buNone/>
            </a:pPr>
            <a:endParaRPr lang="en-US" sz="2400" dirty="0">
              <a:latin typeface="Cambria" pitchFamily="18" charset="0"/>
              <a:ea typeface="Cambria" pitchFamily="18" charset="0"/>
            </a:endParaRPr>
          </a:p>
          <a:p>
            <a:pPr algn="ct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Data Description</a:t>
            </a:r>
          </a:p>
          <a:p>
            <a:pPr algn="ctr">
              <a:buNone/>
            </a:pPr>
            <a:endParaRPr lang="en-US" sz="2000" dirty="0">
              <a:ea typeface="Cambria" pitchFamily="18" charset="0"/>
            </a:endParaRPr>
          </a:p>
          <a:p>
            <a:r>
              <a:rPr lang="en-US" sz="2000" b="1" dirty="0">
                <a:ea typeface="Cambria" pitchFamily="18" charset="0"/>
              </a:rPr>
              <a:t>Data 1:</a:t>
            </a:r>
            <a:r>
              <a:rPr lang="en-US" sz="2000" dirty="0">
                <a:ea typeface="Cambria" pitchFamily="18" charset="0"/>
              </a:rPr>
              <a:t> New York City has 5 Boroughs and 306 Neighborhoods. To segment, explore and analyze the neighborhoods we need to use a dataset that contains 5 boroughs and all its neighborhoods with latitude and longitude coordinates.  Dataset exists for free in web.</a:t>
            </a:r>
          </a:p>
          <a:p>
            <a:pPr>
              <a:buNone/>
            </a:pPr>
            <a:r>
              <a:rPr lang="en-US" sz="2000" dirty="0" smtClean="0">
                <a:ea typeface="Cambria" pitchFamily="18" charset="0"/>
              </a:rPr>
              <a:t>     Link </a:t>
            </a:r>
            <a:r>
              <a:rPr lang="en-US" sz="2000" dirty="0">
                <a:ea typeface="Cambria" pitchFamily="18" charset="0"/>
              </a:rPr>
              <a:t>to New York City dataset: </a:t>
            </a:r>
            <a:r>
              <a:rPr lang="en-US" sz="2000" u="sng" dirty="0">
                <a:ea typeface="Cambria" pitchFamily="18" charset="0"/>
                <a:hlinkClick r:id="rId2"/>
              </a:rPr>
              <a:t>https://cocl.us/new_york_dataset</a:t>
            </a:r>
            <a:endParaRPr lang="en-US" sz="2000" dirty="0">
              <a:ea typeface="Cambria" pitchFamily="18" charset="0"/>
            </a:endParaRPr>
          </a:p>
          <a:p>
            <a:r>
              <a:rPr lang="en-US" sz="2000" b="1" dirty="0">
                <a:ea typeface="Cambria" pitchFamily="18" charset="0"/>
              </a:rPr>
              <a:t>Data 2: </a:t>
            </a:r>
            <a:r>
              <a:rPr lang="en-US" sz="2000" dirty="0">
                <a:ea typeface="Cambria" pitchFamily="18" charset="0"/>
              </a:rPr>
              <a:t> Latitude and Longitude of New York city neighborhoods, from Data 1 will be used to retrieve popular venues in the area using Foursquare API. From the retrieved venues list, categories of type restaurants will be segregated and used for further analysis.</a:t>
            </a:r>
          </a:p>
          <a:p>
            <a:pPr>
              <a:buNone/>
            </a:pPr>
            <a:r>
              <a:rPr lang="en-US" sz="2000" dirty="0" smtClean="0">
                <a:ea typeface="Cambria" pitchFamily="18" charset="0"/>
              </a:rPr>
              <a:t>     Link </a:t>
            </a:r>
            <a:r>
              <a:rPr lang="en-US" sz="2000" dirty="0">
                <a:ea typeface="Cambria" pitchFamily="18" charset="0"/>
              </a:rPr>
              <a:t>to Foursquare API: </a:t>
            </a:r>
            <a:r>
              <a:rPr lang="en-US" sz="2000" u="sng" dirty="0">
                <a:ea typeface="Cambria" pitchFamily="18" charset="0"/>
                <a:hlinkClick r:id="rId3"/>
              </a:rPr>
              <a:t>https://api.foursquare.com/v2/venues/explore</a:t>
            </a:r>
            <a:endParaRPr lang="en-US" sz="2000" dirty="0">
              <a:ea typeface="Cambria" pitchFamily="18" charset="0"/>
            </a:endParaRPr>
          </a:p>
          <a:p>
            <a:pPr algn="ctr">
              <a:buNone/>
            </a:pPr>
            <a:endParaRPr lang="en-US"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Data Description</a:t>
            </a:r>
          </a:p>
          <a:p>
            <a:pPr algn="ctr">
              <a:buNone/>
            </a:pPr>
            <a:endParaRPr lang="en-US" sz="2000" dirty="0">
              <a:ea typeface="Cambria" pitchFamily="18" charset="0"/>
            </a:endParaRPr>
          </a:p>
          <a:p>
            <a:r>
              <a:rPr lang="en-US" sz="2000" b="1" dirty="0">
                <a:ea typeface="Cambria" pitchFamily="18" charset="0"/>
              </a:rPr>
              <a:t>Data 3:</a:t>
            </a:r>
            <a:r>
              <a:rPr lang="en-US" sz="2000" dirty="0">
                <a:ea typeface="Cambria" pitchFamily="18" charset="0"/>
              </a:rPr>
              <a:t> Third data used for the analysis is the crime incidents reported in New York in the last one year. This dataset is available in web.</a:t>
            </a:r>
          </a:p>
          <a:p>
            <a:pPr>
              <a:buNone/>
            </a:pPr>
            <a:r>
              <a:rPr lang="en-US" sz="2000" dirty="0" smtClean="0">
                <a:ea typeface="Cambria" pitchFamily="18" charset="0"/>
              </a:rPr>
              <a:t>      Link </a:t>
            </a:r>
            <a:r>
              <a:rPr lang="en-US" sz="2000" dirty="0">
                <a:ea typeface="Cambria" pitchFamily="18" charset="0"/>
              </a:rPr>
              <a:t>to Crime report: </a:t>
            </a:r>
            <a:endParaRPr lang="en-US" sz="2000" dirty="0" smtClean="0">
              <a:ea typeface="Cambria" pitchFamily="18" charset="0"/>
            </a:endParaRPr>
          </a:p>
          <a:p>
            <a:pPr>
              <a:buNone/>
            </a:pPr>
            <a:r>
              <a:rPr lang="en-US" sz="2000" dirty="0" smtClean="0">
                <a:ea typeface="Cambria" pitchFamily="18" charset="0"/>
              </a:rPr>
              <a:t>      </a:t>
            </a:r>
            <a:r>
              <a:rPr lang="en-US" sz="2000" u="sng" dirty="0" smtClean="0">
                <a:ea typeface="Cambria" pitchFamily="18" charset="0"/>
                <a:hlinkClick r:id="rId2"/>
              </a:rPr>
              <a:t>https://data.cityofnewyork.us/resource/5uac-w243.json</a:t>
            </a:r>
            <a:endParaRPr lang="en-US" sz="2000" dirty="0" smtClean="0">
              <a:ea typeface="Cambria" pitchFamily="18" charset="0"/>
            </a:endParaRPr>
          </a:p>
          <a:p>
            <a:pPr>
              <a:buNone/>
            </a:pPr>
            <a:endParaRPr lang="en-US"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latin typeface="Cambria" pitchFamily="18" charset="0"/>
                <a:ea typeface="Cambria" pitchFamily="18" charset="0"/>
              </a:rPr>
              <a:t>   </a:t>
            </a:r>
            <a:r>
              <a:rPr lang="en-US" b="1" dirty="0" smtClean="0">
                <a:ea typeface="Cambria" pitchFamily="18" charset="0"/>
              </a:rPr>
              <a:t>Data Usage approach </a:t>
            </a:r>
            <a:endParaRPr lang="en-US" dirty="0" smtClean="0">
              <a:ea typeface="Cambria" pitchFamily="18" charset="0"/>
            </a:endParaRPr>
          </a:p>
          <a:p>
            <a:pPr algn="ctr">
              <a:buNone/>
            </a:pPr>
            <a:endParaRPr lang="en-US" sz="2000" dirty="0">
              <a:latin typeface="Cambria" pitchFamily="18" charset="0"/>
              <a:ea typeface="Cambria" pitchFamily="18" charset="0"/>
            </a:endParaRPr>
          </a:p>
          <a:p>
            <a:r>
              <a:rPr lang="en-US" sz="2000" dirty="0" smtClean="0"/>
              <a:t>The New York City borough and neighborhoods data retrieved from Data 1 along with the latitude and longitude gives the list of neighborhoods to explore. Using the latitude and longitude coordinates as input to Foursquare API (Data 2), retrieve the details on restaurants in the neighborhoods. </a:t>
            </a:r>
            <a:endParaRPr lang="en-US" sz="2000" dirty="0" smtClean="0"/>
          </a:p>
          <a:p>
            <a:r>
              <a:rPr lang="en-US" sz="2000" dirty="0" smtClean="0"/>
              <a:t>With </a:t>
            </a:r>
            <a:r>
              <a:rPr lang="en-US" sz="2000" dirty="0" smtClean="0"/>
              <a:t>the crime report available in Data 3 web link find the boroughs with higher crime rate. Compare the crime rate of boroughs, the restaurants clusters and find the neighborhoods with the highest crime rate. Shortlist the neighborhood with the lowest crime rate and the frequency of restaurant is less.</a:t>
            </a:r>
          </a:p>
          <a:p>
            <a:pPr>
              <a:buNone/>
            </a:pPr>
            <a:endParaRPr lang="en-US" dirty="0">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   Methodology</a:t>
            </a:r>
            <a:endParaRPr lang="en-US" dirty="0" smtClean="0">
              <a:ea typeface="Cambria" pitchFamily="18" charset="0"/>
            </a:endParaRPr>
          </a:p>
          <a:p>
            <a:pPr algn="ctr">
              <a:buNone/>
            </a:pPr>
            <a:endParaRPr lang="en-US" sz="2000" dirty="0">
              <a:ea typeface="Cambria" pitchFamily="18" charset="0"/>
            </a:endParaRPr>
          </a:p>
          <a:p>
            <a:pPr>
              <a:buNone/>
            </a:pPr>
            <a:r>
              <a:rPr lang="en-US" sz="2000" dirty="0" smtClean="0"/>
              <a:t>The </a:t>
            </a:r>
            <a:r>
              <a:rPr lang="en-US" sz="2000" dirty="0" smtClean="0"/>
              <a:t>methodology used in the analysis includes:</a:t>
            </a:r>
          </a:p>
          <a:p>
            <a:pPr lvl="0"/>
            <a:r>
              <a:rPr lang="en-US" sz="2000" dirty="0" smtClean="0"/>
              <a:t>Load each of the data set to dataframe</a:t>
            </a:r>
          </a:p>
          <a:p>
            <a:pPr lvl="0"/>
            <a:r>
              <a:rPr lang="en-US" sz="2000" dirty="0" smtClean="0"/>
              <a:t>Study the crime reported in all of the Boroughs</a:t>
            </a:r>
          </a:p>
          <a:p>
            <a:pPr lvl="0"/>
            <a:r>
              <a:rPr lang="en-US" sz="2000" dirty="0" smtClean="0"/>
              <a:t>Analyze the lowest crime Borough and retrieve the neighborhoods</a:t>
            </a:r>
          </a:p>
          <a:p>
            <a:pPr lvl="0"/>
            <a:r>
              <a:rPr lang="en-US" sz="2000" dirty="0" smtClean="0"/>
              <a:t>Retrieve the restaurants in the New York neighborhoods using Foursquare api</a:t>
            </a:r>
          </a:p>
          <a:p>
            <a:pPr lvl="0"/>
            <a:r>
              <a:rPr lang="en-US" sz="2000" dirty="0" smtClean="0"/>
              <a:t>Analyze the neighborhood and the frequency of the restaurants</a:t>
            </a:r>
          </a:p>
          <a:p>
            <a:pPr lvl="0"/>
            <a:r>
              <a:rPr lang="en-US" sz="2000" dirty="0" smtClean="0"/>
              <a:t>Perform k-means statistical analysis on venues by neighborhoods comparing the crime report</a:t>
            </a:r>
          </a:p>
          <a:p>
            <a:pPr lvl="0"/>
            <a:r>
              <a:rPr lang="en-US" sz="2000" dirty="0" smtClean="0"/>
              <a:t>Determine the neighborhood suitable for restaurant</a:t>
            </a:r>
          </a:p>
          <a:p>
            <a:pPr>
              <a:buNone/>
            </a:pPr>
            <a:endParaRPr lang="en-US"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ea typeface="Cambria" pitchFamily="18" charset="0"/>
              </a:rPr>
              <a:t>Analytic Approach</a:t>
            </a:r>
            <a:endParaRPr lang="en-US" dirty="0" smtClean="0">
              <a:ea typeface="Cambria" pitchFamily="18" charset="0"/>
            </a:endParaRPr>
          </a:p>
          <a:p>
            <a:pPr algn="ctr">
              <a:buNone/>
            </a:pPr>
            <a:endParaRPr lang="en-US" sz="2000" dirty="0">
              <a:ea typeface="Cambria" pitchFamily="18" charset="0"/>
            </a:endParaRPr>
          </a:p>
          <a:p>
            <a:r>
              <a:rPr lang="en-US" sz="2000" dirty="0" smtClean="0"/>
              <a:t>New York City has 5 Boroughs and 306 neighborhoods. Out of the 5 Boroughs, we require to analyze 3 Boroughs – Manhattan, Bronx and Brooklyn. </a:t>
            </a:r>
            <a:endParaRPr lang="en-US" sz="2000" dirty="0" smtClean="0"/>
          </a:p>
          <a:p>
            <a:r>
              <a:rPr lang="en-US" sz="2000" dirty="0" smtClean="0"/>
              <a:t>First </a:t>
            </a:r>
            <a:r>
              <a:rPr lang="en-US" sz="2000" dirty="0" smtClean="0"/>
              <a:t>we need to lowest crime reported borough and cluster the neighborhoods for the borough. </a:t>
            </a:r>
            <a:endParaRPr lang="en-US" sz="2000" dirty="0" smtClean="0"/>
          </a:p>
          <a:p>
            <a:r>
              <a:rPr lang="en-US" sz="2000" dirty="0" smtClean="0"/>
              <a:t>In </a:t>
            </a:r>
            <a:r>
              <a:rPr lang="en-US" sz="2000" dirty="0" smtClean="0"/>
              <a:t>this analysis only restaurant data is filtered from Foursquare venues data and utilized. </a:t>
            </a:r>
            <a:endParaRPr lang="en-US" dirty="0">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endParaRPr lang="en-US" dirty="0" smtClean="0">
              <a:latin typeface="Cambria" pitchFamily="18" charset="0"/>
              <a:ea typeface="Cambria" pitchFamily="18" charset="0"/>
            </a:endParaRPr>
          </a:p>
          <a:p>
            <a:pPr algn="ctr">
              <a:buNone/>
            </a:pPr>
            <a:r>
              <a:rPr lang="en-US" b="1" dirty="0" smtClean="0"/>
              <a:t>Exploratory </a:t>
            </a:r>
            <a:r>
              <a:rPr lang="en-US" b="1" dirty="0" smtClean="0"/>
              <a:t>Data </a:t>
            </a:r>
            <a:r>
              <a:rPr lang="en-US" b="1" dirty="0" smtClean="0"/>
              <a:t>Analysis</a:t>
            </a:r>
            <a:endParaRPr lang="en-US" dirty="0" smtClean="0"/>
          </a:p>
          <a:p>
            <a:pPr>
              <a:buNone/>
            </a:pPr>
            <a:r>
              <a:rPr lang="en-US" sz="2000" b="1" dirty="0" smtClean="0"/>
              <a:t>New </a:t>
            </a:r>
            <a:r>
              <a:rPr lang="en-US" sz="2000" b="1" dirty="0" smtClean="0"/>
              <a:t>York Crime Data</a:t>
            </a:r>
            <a:r>
              <a:rPr lang="en-US" sz="2000" b="1" dirty="0" smtClean="0"/>
              <a:t>:</a:t>
            </a:r>
          </a:p>
          <a:p>
            <a:r>
              <a:rPr lang="en-US" sz="2000" dirty="0" smtClean="0"/>
              <a:t>Load the required libraries to begin with analysis. The crime dataset is available as json in web link provided in Data 3 is downloaded from Open Data for New York City website. This dataset is loaded to a dataframe for further analysis. </a:t>
            </a:r>
            <a:endParaRPr lang="en-US" sz="2000" dirty="0" smtClean="0"/>
          </a:p>
          <a:p>
            <a:r>
              <a:rPr lang="en-US" sz="2000" dirty="0" smtClean="0"/>
              <a:t>The </a:t>
            </a:r>
            <a:r>
              <a:rPr lang="en-US" sz="2000" dirty="0" smtClean="0"/>
              <a:t>crime data is available for each of the boroughs. Dataset is grouped by boroughs and the count for each borough is calculated. </a:t>
            </a:r>
            <a:endParaRPr lang="en-US" sz="2000" dirty="0" smtClean="0"/>
          </a:p>
          <a:p>
            <a:r>
              <a:rPr lang="en-US" sz="2000" dirty="0" smtClean="0"/>
              <a:t>The </a:t>
            </a:r>
            <a:r>
              <a:rPr lang="en-US" sz="2000" dirty="0" smtClean="0"/>
              <a:t>lowest crime reported data among the 3 selected boroughs is Brooklyn. Manhattan has 230 crime reports, Bronx has 378 crime reports and Brooklyn with 211 crime reports.</a:t>
            </a:r>
          </a:p>
          <a:p>
            <a:pPr>
              <a:buNone/>
            </a:pPr>
            <a:endParaRPr lang="en-US" sz="2000" dirty="0"/>
          </a:p>
        </p:txBody>
      </p:sp>
      <p:pic>
        <p:nvPicPr>
          <p:cNvPr id="4" name="Picture 3"/>
          <p:cNvPicPr/>
          <p:nvPr/>
        </p:nvPicPr>
        <p:blipFill>
          <a:blip r:embed="rId2" cstate="print"/>
          <a:srcRect/>
          <a:stretch>
            <a:fillRect/>
          </a:stretch>
        </p:blipFill>
        <p:spPr bwMode="auto">
          <a:xfrm>
            <a:off x="1828800" y="4953000"/>
            <a:ext cx="1724025" cy="11239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TotalTime>
  <Words>1247</Words>
  <Application>Microsoft Office PowerPoint</Application>
  <PresentationFormat>On-screen Show (4:3)</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The Battle of Neighborhoods  New York City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New York City</dc:title>
  <dc:creator>Navis Merlin</dc:creator>
  <cp:lastModifiedBy>Navis Merlin</cp:lastModifiedBy>
  <cp:revision>40</cp:revision>
  <dcterms:created xsi:type="dcterms:W3CDTF">2019-11-20T04:00:44Z</dcterms:created>
  <dcterms:modified xsi:type="dcterms:W3CDTF">2019-11-20T06:27:39Z</dcterms:modified>
</cp:coreProperties>
</file>