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6" r:id="rId11"/>
    <p:sldId id="267" r:id="rId12"/>
    <p:sldId id="264"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hXQ1N1MafN4fY+Bs9ldogAdiZ6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301" y="202"/>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79" name="Google Shape;79;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110" name="Google Shape;11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126" name="Google Shape;12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1"/>
        <p:cNvGrpSpPr/>
        <p:nvPr/>
      </p:nvGrpSpPr>
      <p:grpSpPr>
        <a:xfrm>
          <a:off x="0" y="0"/>
          <a:ext cx="0" cy="0"/>
          <a:chOff x="0" y="0"/>
          <a:chExt cx="0" cy="0"/>
        </a:xfrm>
      </p:grpSpPr>
      <p:sp>
        <p:nvSpPr>
          <p:cNvPr id="22" name="Google Shape;22;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3" name="Google Shape;23;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5" name="Google Shape;25;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26"/>
        <p:cNvGrpSpPr/>
        <p:nvPr/>
      </p:nvGrpSpPr>
      <p:grpSpPr>
        <a:xfrm>
          <a:off x="0" y="0"/>
          <a:ext cx="0" cy="0"/>
          <a:chOff x="0" y="0"/>
          <a:chExt cx="0" cy="0"/>
        </a:xfrm>
      </p:grpSpPr>
      <p:sp>
        <p:nvSpPr>
          <p:cNvPr id="27" name="Google Shape;27;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28" name="Google Shape;28;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30" name="Google Shape;30;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 name="Google Shape;45;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46" name="Google Shape;46;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9"/>
        <p:cNvGrpSpPr/>
        <p:nvPr/>
      </p:nvGrpSpPr>
      <p:grpSpPr>
        <a:xfrm>
          <a:off x="0" y="0"/>
          <a:ext cx="0" cy="0"/>
          <a:chOff x="0" y="0"/>
          <a:chExt cx="0" cy="0"/>
        </a:xfrm>
      </p:grpSpPr>
      <p:sp>
        <p:nvSpPr>
          <p:cNvPr id="50" name="Google Shape;50;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5"/>
          <p:cNvSpPr>
            <a:spLocks noGrp="1"/>
          </p:cNvSpPr>
          <p:nvPr>
            <p:ph type="pic" idx="2"/>
          </p:nvPr>
        </p:nvSpPr>
        <p:spPr>
          <a:xfrm>
            <a:off x="5183188" y="987437"/>
            <a:ext cx="6172200" cy="4873625"/>
          </a:xfrm>
          <a:prstGeom prst="rect">
            <a:avLst/>
          </a:prstGeom>
          <a:noFill/>
          <a:ln>
            <a:noFill/>
          </a:ln>
        </p:spPr>
      </p:sp>
      <p:sp>
        <p:nvSpPr>
          <p:cNvPr id="52" name="Google Shape;52;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53" name="Google Shape;53;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6"/>
        <p:cNvGrpSpPr/>
        <p:nvPr/>
      </p:nvGrpSpPr>
      <p:grpSpPr>
        <a:xfrm>
          <a:off x="0" y="0"/>
          <a:ext cx="0" cy="0"/>
          <a:chOff x="0" y="0"/>
          <a:chExt cx="0" cy="0"/>
        </a:xfrm>
      </p:grpSpPr>
      <p:sp>
        <p:nvSpPr>
          <p:cNvPr id="57" name="Google Shape;57;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2"/>
        <p:cNvGrpSpPr/>
        <p:nvPr/>
      </p:nvGrpSpPr>
      <p:grpSpPr>
        <a:xfrm>
          <a:off x="0" y="0"/>
          <a:ext cx="0" cy="0"/>
          <a:chOff x="0" y="0"/>
          <a:chExt cx="0" cy="0"/>
        </a:xfrm>
      </p:grpSpPr>
      <p:sp>
        <p:nvSpPr>
          <p:cNvPr id="63" name="Google Shape;63;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arasimhamurthynammi712@gmail.com" TargetMode="External"/><Relationship Id="rId7"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hyperlink" Target="https://www.linkedin.com/in/narasimhamurthynammi/?utm_source=share&amp;utm_campaign=share_via&amp;utm_content=profile&amp;utm_medium=android_app"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p>
            <a:pPr marL="0" lvl="0" indent="0" algn="l" rtl="0">
              <a:lnSpc>
                <a:spcPct val="90000"/>
              </a:lnSpc>
              <a:spcBef>
                <a:spcPts val="0"/>
              </a:spcBef>
              <a:spcAft>
                <a:spcPts val="0"/>
              </a:spcAft>
              <a:buClr>
                <a:schemeClr val="dk1"/>
              </a:buClr>
              <a:buSzPts val="1800"/>
              <a:buNone/>
            </a:pPr>
            <a:r>
              <a:rPr lang="en-US" dirty="0"/>
              <a:t>Self Details:</a:t>
            </a:r>
            <a:endParaRPr dirty="0"/>
          </a:p>
        </p:txBody>
      </p:sp>
      <p:sp>
        <p:nvSpPr>
          <p:cNvPr id="73" name="Google Shape;73;p1"/>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p>
            <a:pPr marL="457200" lvl="0" indent="-228600" algn="l" rtl="0">
              <a:lnSpc>
                <a:spcPct val="90000"/>
              </a:lnSpc>
              <a:spcBef>
                <a:spcPts val="1000"/>
              </a:spcBef>
              <a:spcAft>
                <a:spcPts val="0"/>
              </a:spcAft>
              <a:buClr>
                <a:schemeClr val="dk1"/>
              </a:buClr>
              <a:buSzPts val="1800"/>
              <a:buNone/>
            </a:pPr>
            <a:r>
              <a:rPr lang="en-US" dirty="0"/>
              <a:t>Name: </a:t>
            </a:r>
            <a:r>
              <a:rPr lang="en-US" dirty="0" err="1"/>
              <a:t>Nammi</a:t>
            </a:r>
            <a:r>
              <a:rPr lang="en-US" dirty="0"/>
              <a:t> </a:t>
            </a:r>
            <a:r>
              <a:rPr lang="en-US" dirty="0" err="1"/>
              <a:t>NarasimhaMurthy</a:t>
            </a:r>
            <a:endParaRPr lang="en-US" dirty="0"/>
          </a:p>
          <a:p>
            <a:pPr marL="457200" lvl="0" indent="-228600" algn="l" rtl="0">
              <a:lnSpc>
                <a:spcPct val="90000"/>
              </a:lnSpc>
              <a:spcBef>
                <a:spcPts val="1000"/>
              </a:spcBef>
              <a:spcAft>
                <a:spcPts val="0"/>
              </a:spcAft>
              <a:buClr>
                <a:schemeClr val="dk1"/>
              </a:buClr>
              <a:buSzPts val="1800"/>
              <a:buNone/>
            </a:pPr>
            <a:r>
              <a:rPr lang="en-US" dirty="0"/>
              <a:t>Gmail id: </a:t>
            </a:r>
            <a:r>
              <a:rPr lang="en-US" dirty="0">
                <a:hlinkClick r:id="rId3"/>
              </a:rPr>
              <a:t>narasimhamurthynammi712@gmail.com</a:t>
            </a:r>
            <a:endParaRPr lang="en-US" dirty="0"/>
          </a:p>
          <a:p>
            <a:pPr marL="457200" lvl="0" indent="-228600" algn="l" rtl="0">
              <a:lnSpc>
                <a:spcPct val="90000"/>
              </a:lnSpc>
              <a:spcBef>
                <a:spcPts val="1000"/>
              </a:spcBef>
              <a:spcAft>
                <a:spcPts val="0"/>
              </a:spcAft>
              <a:buClr>
                <a:schemeClr val="dk1"/>
              </a:buClr>
              <a:buSzPts val="1800"/>
              <a:buNone/>
            </a:pPr>
            <a:r>
              <a:rPr lang="en-US" dirty="0"/>
              <a:t>Linked in: </a:t>
            </a:r>
          </a:p>
          <a:p>
            <a:pPr marL="457200" lvl="0" indent="-228600" algn="l" rtl="0">
              <a:lnSpc>
                <a:spcPct val="90000"/>
              </a:lnSpc>
              <a:spcBef>
                <a:spcPts val="1000"/>
              </a:spcBef>
              <a:spcAft>
                <a:spcPts val="0"/>
              </a:spcAft>
              <a:buClr>
                <a:schemeClr val="dk1"/>
              </a:buClr>
              <a:buSzPts val="1800"/>
              <a:buNone/>
            </a:pPr>
            <a:r>
              <a:rPr lang="en-US" dirty="0">
                <a:hlinkClick r:id="rId4"/>
              </a:rPr>
              <a:t>https://www.linkedin.com/in/narasimhamurthynammi/?utm_source=share&amp;utm_campaign=share_via&amp;utm_content=profile&amp;utm_medium=android_app</a:t>
            </a:r>
            <a:endParaRPr lang="en-US" dirty="0"/>
          </a:p>
          <a:p>
            <a:pPr marL="457200" lvl="0" indent="-228600" algn="l" rtl="0">
              <a:lnSpc>
                <a:spcPct val="90000"/>
              </a:lnSpc>
              <a:spcBef>
                <a:spcPts val="1000"/>
              </a:spcBef>
              <a:spcAft>
                <a:spcPts val="0"/>
              </a:spcAft>
              <a:buClr>
                <a:schemeClr val="dk1"/>
              </a:buClr>
              <a:buSzPts val="1800"/>
              <a:buNone/>
            </a:pPr>
            <a:r>
              <a:rPr lang="en-US" dirty="0"/>
              <a:t>Education Qualification : BTech (2 year)</a:t>
            </a:r>
          </a:p>
          <a:p>
            <a:pPr marL="457200" lvl="0" indent="-228600" algn="l" rtl="0">
              <a:lnSpc>
                <a:spcPct val="90000"/>
              </a:lnSpc>
              <a:spcBef>
                <a:spcPts val="1000"/>
              </a:spcBef>
              <a:spcAft>
                <a:spcPts val="0"/>
              </a:spcAft>
              <a:buClr>
                <a:schemeClr val="dk1"/>
              </a:buClr>
              <a:buSzPts val="1800"/>
              <a:buNone/>
            </a:pPr>
            <a:r>
              <a:rPr lang="en-US" dirty="0"/>
              <a:t>Software Role:- Python Full Stack Web Developer and </a:t>
            </a:r>
            <a:r>
              <a:rPr lang="en-US" dirty="0" err="1"/>
              <a:t>Passinate</a:t>
            </a:r>
            <a:r>
              <a:rPr lang="en-US" dirty="0"/>
              <a:t> about AI/ML</a:t>
            </a:r>
          </a:p>
          <a:p>
            <a:pPr marL="457200" lvl="0" indent="-228600" algn="l" rtl="0">
              <a:lnSpc>
                <a:spcPct val="90000"/>
              </a:lnSpc>
              <a:spcBef>
                <a:spcPts val="1000"/>
              </a:spcBef>
              <a:spcAft>
                <a:spcPts val="0"/>
              </a:spcAft>
              <a:buClr>
                <a:schemeClr val="dk1"/>
              </a:buClr>
              <a:buSzPts val="1800"/>
              <a:buNone/>
            </a:pPr>
            <a:endParaRPr lang="en-US" dirty="0"/>
          </a:p>
          <a:p>
            <a:pPr marL="457200" lvl="0" indent="-228600" algn="l" rtl="0">
              <a:lnSpc>
                <a:spcPct val="90000"/>
              </a:lnSpc>
              <a:spcBef>
                <a:spcPts val="1000"/>
              </a:spcBef>
              <a:spcAft>
                <a:spcPts val="0"/>
              </a:spcAft>
              <a:buClr>
                <a:schemeClr val="dk1"/>
              </a:buClr>
              <a:buSzPts val="1800"/>
              <a:buNone/>
            </a:pPr>
            <a:endParaRPr lang="en-US" dirty="0"/>
          </a:p>
          <a:p>
            <a:pPr marL="457200" lvl="0" indent="-228600" algn="l" rtl="0">
              <a:lnSpc>
                <a:spcPct val="90000"/>
              </a:lnSpc>
              <a:spcBef>
                <a:spcPts val="1000"/>
              </a:spcBef>
              <a:spcAft>
                <a:spcPts val="0"/>
              </a:spcAft>
              <a:buClr>
                <a:schemeClr val="dk1"/>
              </a:buClr>
              <a:buSzPts val="1800"/>
              <a:buNone/>
            </a:pPr>
            <a:endParaRPr dirty="0"/>
          </a:p>
        </p:txBody>
      </p:sp>
      <p:sp>
        <p:nvSpPr>
          <p:cNvPr id="74" name="Google Shape;74;p1"/>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pic>
        <p:nvPicPr>
          <p:cNvPr id="75" name="Google Shape;75;p1"/>
          <p:cNvPicPr preferRelativeResize="0"/>
          <p:nvPr/>
        </p:nvPicPr>
        <p:blipFill rotWithShape="1">
          <a:blip r:embed="rId5">
            <a:alphaModFix/>
          </a:blip>
          <a:srcRect/>
          <a:stretch/>
        </p:blipFill>
        <p:spPr>
          <a:xfrm>
            <a:off x="14086508" y="11637873"/>
            <a:ext cx="158226" cy="163709"/>
          </a:xfrm>
          <a:prstGeom prst="rect">
            <a:avLst/>
          </a:prstGeom>
          <a:noFill/>
          <a:ln>
            <a:noFill/>
          </a:ln>
        </p:spPr>
      </p:pic>
      <p:pic>
        <p:nvPicPr>
          <p:cNvPr id="76" name="Google Shape;76;p1" descr="360DigiTMG Reviews - 52 Reviews of 360digitmg.com | Sitejabber"/>
          <p:cNvPicPr preferRelativeResize="0"/>
          <p:nvPr/>
        </p:nvPicPr>
        <p:blipFill rotWithShape="1">
          <a:blip r:embed="rId6">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A4196818-03C8-4E76-1B98-C43AEE427F87}"/>
              </a:ext>
            </a:extLst>
          </p:cNvPr>
          <p:cNvPicPr>
            <a:picLocks noChangeAspect="1"/>
          </p:cNvPicPr>
          <p:nvPr/>
        </p:nvPicPr>
        <p:blipFill>
          <a:blip r:embed="rId7"/>
          <a:stretch>
            <a:fillRect/>
          </a:stretch>
        </p:blipFill>
        <p:spPr>
          <a:xfrm>
            <a:off x="9473509" y="365125"/>
            <a:ext cx="2039007" cy="27186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44EFB-FEDB-356A-A5D5-EEBDF536DD80}"/>
              </a:ext>
            </a:extLst>
          </p:cNvPr>
          <p:cNvSpPr>
            <a:spLocks noGrp="1"/>
          </p:cNvSpPr>
          <p:nvPr>
            <p:ph type="title"/>
          </p:nvPr>
        </p:nvSpPr>
        <p:spPr/>
        <p:txBody>
          <a:bodyPr/>
          <a:lstStyle/>
          <a:p>
            <a:r>
              <a:rPr lang="en-US" dirty="0"/>
              <a:t>Data Visualization</a:t>
            </a:r>
            <a:endParaRPr lang="en-IN" dirty="0"/>
          </a:p>
        </p:txBody>
      </p:sp>
      <p:pic>
        <p:nvPicPr>
          <p:cNvPr id="4" name="Picture 3">
            <a:extLst>
              <a:ext uri="{FF2B5EF4-FFF2-40B4-BE49-F238E27FC236}">
                <a16:creationId xmlns:a16="http://schemas.microsoft.com/office/drawing/2014/main" id="{BAD17DE2-057C-FD50-5C6A-55FFB16C8F8E}"/>
              </a:ext>
            </a:extLst>
          </p:cNvPr>
          <p:cNvPicPr>
            <a:picLocks noChangeAspect="1"/>
          </p:cNvPicPr>
          <p:nvPr/>
        </p:nvPicPr>
        <p:blipFill>
          <a:blip r:embed="rId2"/>
          <a:stretch>
            <a:fillRect/>
          </a:stretch>
        </p:blipFill>
        <p:spPr>
          <a:xfrm>
            <a:off x="0" y="1030146"/>
            <a:ext cx="4118277" cy="3923819"/>
          </a:xfrm>
          <a:prstGeom prst="rect">
            <a:avLst/>
          </a:prstGeom>
        </p:spPr>
      </p:pic>
      <p:sp>
        <p:nvSpPr>
          <p:cNvPr id="5" name="TextBox 4">
            <a:extLst>
              <a:ext uri="{FF2B5EF4-FFF2-40B4-BE49-F238E27FC236}">
                <a16:creationId xmlns:a16="http://schemas.microsoft.com/office/drawing/2014/main" id="{5010C571-35E1-F71C-C32D-7B1021862D94}"/>
              </a:ext>
            </a:extLst>
          </p:cNvPr>
          <p:cNvSpPr txBox="1"/>
          <p:nvPr/>
        </p:nvSpPr>
        <p:spPr>
          <a:xfrm>
            <a:off x="1397643" y="4800076"/>
            <a:ext cx="3243805" cy="307777"/>
          </a:xfrm>
          <a:prstGeom prst="rect">
            <a:avLst/>
          </a:prstGeom>
          <a:noFill/>
        </p:spPr>
        <p:txBody>
          <a:bodyPr wrap="square" rtlCol="0">
            <a:spAutoFit/>
          </a:bodyPr>
          <a:lstStyle/>
          <a:p>
            <a:r>
              <a:rPr lang="en-IN" dirty="0" err="1"/>
              <a:t>Spindle_Vibration</a:t>
            </a:r>
            <a:endParaRPr lang="en-IN" dirty="0"/>
          </a:p>
        </p:txBody>
      </p:sp>
      <p:pic>
        <p:nvPicPr>
          <p:cNvPr id="7" name="Picture 6">
            <a:extLst>
              <a:ext uri="{FF2B5EF4-FFF2-40B4-BE49-F238E27FC236}">
                <a16:creationId xmlns:a16="http://schemas.microsoft.com/office/drawing/2014/main" id="{B898BA0C-8039-FD8A-C030-0953F55E56C4}"/>
              </a:ext>
            </a:extLst>
          </p:cNvPr>
          <p:cNvPicPr>
            <a:picLocks noChangeAspect="1"/>
          </p:cNvPicPr>
          <p:nvPr/>
        </p:nvPicPr>
        <p:blipFill>
          <a:blip r:embed="rId3"/>
          <a:stretch>
            <a:fillRect/>
          </a:stretch>
        </p:blipFill>
        <p:spPr>
          <a:xfrm>
            <a:off x="4043424" y="1087866"/>
            <a:ext cx="4118277" cy="3923819"/>
          </a:xfrm>
          <a:prstGeom prst="rect">
            <a:avLst/>
          </a:prstGeom>
        </p:spPr>
      </p:pic>
      <p:sp>
        <p:nvSpPr>
          <p:cNvPr id="9" name="TextBox 8">
            <a:extLst>
              <a:ext uri="{FF2B5EF4-FFF2-40B4-BE49-F238E27FC236}">
                <a16:creationId xmlns:a16="http://schemas.microsoft.com/office/drawing/2014/main" id="{E13405B2-295C-7A11-6412-4EAEA731FAA4}"/>
              </a:ext>
            </a:extLst>
          </p:cNvPr>
          <p:cNvSpPr txBox="1"/>
          <p:nvPr/>
        </p:nvSpPr>
        <p:spPr>
          <a:xfrm>
            <a:off x="5469622" y="4773203"/>
            <a:ext cx="2199190" cy="307777"/>
          </a:xfrm>
          <a:prstGeom prst="rect">
            <a:avLst/>
          </a:prstGeom>
          <a:noFill/>
        </p:spPr>
        <p:txBody>
          <a:bodyPr wrap="square" rtlCol="0">
            <a:spAutoFit/>
          </a:bodyPr>
          <a:lstStyle/>
          <a:p>
            <a:r>
              <a:rPr lang="en-IN" dirty="0" err="1"/>
              <a:t>Tool_Vibration</a:t>
            </a:r>
            <a:endParaRPr lang="en-IN" dirty="0"/>
          </a:p>
        </p:txBody>
      </p:sp>
      <p:pic>
        <p:nvPicPr>
          <p:cNvPr id="11" name="Picture 10">
            <a:extLst>
              <a:ext uri="{FF2B5EF4-FFF2-40B4-BE49-F238E27FC236}">
                <a16:creationId xmlns:a16="http://schemas.microsoft.com/office/drawing/2014/main" id="{351BB4C3-0931-A94A-0A70-22B0135921E2}"/>
              </a:ext>
            </a:extLst>
          </p:cNvPr>
          <p:cNvPicPr>
            <a:picLocks noChangeAspect="1"/>
          </p:cNvPicPr>
          <p:nvPr/>
        </p:nvPicPr>
        <p:blipFill>
          <a:blip r:embed="rId4"/>
          <a:stretch>
            <a:fillRect/>
          </a:stretch>
        </p:blipFill>
        <p:spPr>
          <a:xfrm>
            <a:off x="8030317" y="1116447"/>
            <a:ext cx="4118278" cy="3866655"/>
          </a:xfrm>
          <a:prstGeom prst="rect">
            <a:avLst/>
          </a:prstGeom>
        </p:spPr>
      </p:pic>
      <p:sp>
        <p:nvSpPr>
          <p:cNvPr id="12" name="TextBox 11">
            <a:extLst>
              <a:ext uri="{FF2B5EF4-FFF2-40B4-BE49-F238E27FC236}">
                <a16:creationId xmlns:a16="http://schemas.microsoft.com/office/drawing/2014/main" id="{D8BBDF91-0316-E22F-B4F3-5BEE0EC38B16}"/>
              </a:ext>
            </a:extLst>
          </p:cNvPr>
          <p:cNvSpPr txBox="1"/>
          <p:nvPr/>
        </p:nvSpPr>
        <p:spPr>
          <a:xfrm>
            <a:off x="9601580" y="4773203"/>
            <a:ext cx="1851950" cy="307777"/>
          </a:xfrm>
          <a:prstGeom prst="rect">
            <a:avLst/>
          </a:prstGeom>
          <a:noFill/>
        </p:spPr>
        <p:txBody>
          <a:bodyPr wrap="square" rtlCol="0">
            <a:spAutoFit/>
          </a:bodyPr>
          <a:lstStyle/>
          <a:p>
            <a:r>
              <a:rPr lang="en-IN" dirty="0" err="1"/>
              <a:t>Spindle_Speed</a:t>
            </a:r>
            <a:endParaRPr lang="en-IN" dirty="0"/>
          </a:p>
        </p:txBody>
      </p:sp>
    </p:spTree>
    <p:extLst>
      <p:ext uri="{BB962C8B-B14F-4D97-AF65-F5344CB8AC3E}">
        <p14:creationId xmlns:p14="http://schemas.microsoft.com/office/powerpoint/2010/main" val="3642974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6AA7F-95C4-EF4C-23D1-7EB2F5BB6BEF}"/>
              </a:ext>
            </a:extLst>
          </p:cNvPr>
          <p:cNvSpPr>
            <a:spLocks noGrp="1"/>
          </p:cNvSpPr>
          <p:nvPr>
            <p:ph type="title"/>
          </p:nvPr>
        </p:nvSpPr>
        <p:spPr/>
        <p:txBody>
          <a:bodyPr/>
          <a:lstStyle/>
          <a:p>
            <a:r>
              <a:rPr lang="en-US" dirty="0"/>
              <a:t>Data Visualization</a:t>
            </a:r>
            <a:endParaRPr lang="en-IN" dirty="0"/>
          </a:p>
        </p:txBody>
      </p:sp>
      <p:pic>
        <p:nvPicPr>
          <p:cNvPr id="4" name="Picture 3">
            <a:extLst>
              <a:ext uri="{FF2B5EF4-FFF2-40B4-BE49-F238E27FC236}">
                <a16:creationId xmlns:a16="http://schemas.microsoft.com/office/drawing/2014/main" id="{8E4187D6-9DA1-5478-72C2-93011BF0A24B}"/>
              </a:ext>
            </a:extLst>
          </p:cNvPr>
          <p:cNvPicPr>
            <a:picLocks noChangeAspect="1"/>
          </p:cNvPicPr>
          <p:nvPr/>
        </p:nvPicPr>
        <p:blipFill>
          <a:blip r:embed="rId2"/>
          <a:stretch>
            <a:fillRect/>
          </a:stretch>
        </p:blipFill>
        <p:spPr>
          <a:xfrm>
            <a:off x="123465" y="1215342"/>
            <a:ext cx="3754054" cy="3356658"/>
          </a:xfrm>
          <a:prstGeom prst="rect">
            <a:avLst/>
          </a:prstGeom>
        </p:spPr>
      </p:pic>
      <p:sp>
        <p:nvSpPr>
          <p:cNvPr id="5" name="TextBox 4">
            <a:extLst>
              <a:ext uri="{FF2B5EF4-FFF2-40B4-BE49-F238E27FC236}">
                <a16:creationId xmlns:a16="http://schemas.microsoft.com/office/drawing/2014/main" id="{3FEDA365-3324-54DA-F941-CD77AAAC9CD7}"/>
              </a:ext>
            </a:extLst>
          </p:cNvPr>
          <p:cNvSpPr txBox="1"/>
          <p:nvPr/>
        </p:nvSpPr>
        <p:spPr>
          <a:xfrm>
            <a:off x="1689905" y="4529119"/>
            <a:ext cx="2546430" cy="307777"/>
          </a:xfrm>
          <a:prstGeom prst="rect">
            <a:avLst/>
          </a:prstGeom>
          <a:noFill/>
        </p:spPr>
        <p:txBody>
          <a:bodyPr wrap="square" rtlCol="0">
            <a:spAutoFit/>
          </a:bodyPr>
          <a:lstStyle/>
          <a:p>
            <a:r>
              <a:rPr lang="en-IN" dirty="0"/>
              <a:t>Voltage</a:t>
            </a:r>
          </a:p>
        </p:txBody>
      </p:sp>
      <p:pic>
        <p:nvPicPr>
          <p:cNvPr id="7" name="Picture 6">
            <a:extLst>
              <a:ext uri="{FF2B5EF4-FFF2-40B4-BE49-F238E27FC236}">
                <a16:creationId xmlns:a16="http://schemas.microsoft.com/office/drawing/2014/main" id="{AB60276B-A57C-882C-DB2E-29E5492611E4}"/>
              </a:ext>
            </a:extLst>
          </p:cNvPr>
          <p:cNvPicPr>
            <a:picLocks noChangeAspect="1"/>
          </p:cNvPicPr>
          <p:nvPr/>
        </p:nvPicPr>
        <p:blipFill>
          <a:blip r:embed="rId3"/>
          <a:stretch>
            <a:fillRect/>
          </a:stretch>
        </p:blipFill>
        <p:spPr>
          <a:xfrm>
            <a:off x="3858230" y="1111170"/>
            <a:ext cx="4456254" cy="3356658"/>
          </a:xfrm>
          <a:prstGeom prst="rect">
            <a:avLst/>
          </a:prstGeom>
        </p:spPr>
      </p:pic>
      <p:sp>
        <p:nvSpPr>
          <p:cNvPr id="8" name="TextBox 7">
            <a:extLst>
              <a:ext uri="{FF2B5EF4-FFF2-40B4-BE49-F238E27FC236}">
                <a16:creationId xmlns:a16="http://schemas.microsoft.com/office/drawing/2014/main" id="{8E23F0C5-BCD7-B0D1-EDC5-5EF804A2BD22}"/>
              </a:ext>
            </a:extLst>
          </p:cNvPr>
          <p:cNvSpPr txBox="1"/>
          <p:nvPr/>
        </p:nvSpPr>
        <p:spPr>
          <a:xfrm>
            <a:off x="5802775" y="4350759"/>
            <a:ext cx="1956122" cy="307777"/>
          </a:xfrm>
          <a:prstGeom prst="rect">
            <a:avLst/>
          </a:prstGeom>
          <a:noFill/>
        </p:spPr>
        <p:txBody>
          <a:bodyPr wrap="square" rtlCol="0">
            <a:spAutoFit/>
          </a:bodyPr>
          <a:lstStyle/>
          <a:p>
            <a:r>
              <a:rPr lang="en-IN" dirty="0"/>
              <a:t>Torque</a:t>
            </a:r>
          </a:p>
        </p:txBody>
      </p:sp>
      <p:pic>
        <p:nvPicPr>
          <p:cNvPr id="10" name="Picture 9">
            <a:extLst>
              <a:ext uri="{FF2B5EF4-FFF2-40B4-BE49-F238E27FC236}">
                <a16:creationId xmlns:a16="http://schemas.microsoft.com/office/drawing/2014/main" id="{2BAFEAA8-D6F9-5527-8223-7700C4FE57FA}"/>
              </a:ext>
            </a:extLst>
          </p:cNvPr>
          <p:cNvPicPr>
            <a:picLocks noChangeAspect="1"/>
          </p:cNvPicPr>
          <p:nvPr/>
        </p:nvPicPr>
        <p:blipFill>
          <a:blip r:embed="rId4"/>
          <a:stretch>
            <a:fillRect/>
          </a:stretch>
        </p:blipFill>
        <p:spPr>
          <a:xfrm>
            <a:off x="8310621" y="994101"/>
            <a:ext cx="3588154" cy="3356658"/>
          </a:xfrm>
          <a:prstGeom prst="rect">
            <a:avLst/>
          </a:prstGeom>
        </p:spPr>
      </p:pic>
      <p:sp>
        <p:nvSpPr>
          <p:cNvPr id="11" name="TextBox 10">
            <a:extLst>
              <a:ext uri="{FF2B5EF4-FFF2-40B4-BE49-F238E27FC236}">
                <a16:creationId xmlns:a16="http://schemas.microsoft.com/office/drawing/2014/main" id="{6AFFD2A4-7E4C-6E23-C3F0-6F77BFFB294C}"/>
              </a:ext>
            </a:extLst>
          </p:cNvPr>
          <p:cNvSpPr txBox="1"/>
          <p:nvPr/>
        </p:nvSpPr>
        <p:spPr>
          <a:xfrm>
            <a:off x="9807614" y="4350759"/>
            <a:ext cx="2384385" cy="307777"/>
          </a:xfrm>
          <a:prstGeom prst="rect">
            <a:avLst/>
          </a:prstGeom>
          <a:noFill/>
        </p:spPr>
        <p:txBody>
          <a:bodyPr wrap="square" rtlCol="0">
            <a:spAutoFit/>
          </a:bodyPr>
          <a:lstStyle/>
          <a:p>
            <a:r>
              <a:rPr lang="en-IN" dirty="0"/>
              <a:t>Cutting(</a:t>
            </a:r>
            <a:r>
              <a:rPr lang="en-IN" dirty="0" err="1"/>
              <a:t>kN</a:t>
            </a:r>
            <a:r>
              <a:rPr lang="en-IN" dirty="0"/>
              <a:t>)</a:t>
            </a:r>
          </a:p>
        </p:txBody>
      </p:sp>
    </p:spTree>
    <p:extLst>
      <p:ext uri="{BB962C8B-B14F-4D97-AF65-F5344CB8AC3E}">
        <p14:creationId xmlns:p14="http://schemas.microsoft.com/office/powerpoint/2010/main" val="1081312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cxnSp>
        <p:nvCxnSpPr>
          <p:cNvPr id="144" name="Google Shape;144;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145" name="Google Shape;145;p60" descr="Attitudes 2 Animal Cognition Survey – The Anthrozoologist"/>
          <p:cNvPicPr preferRelativeResize="0"/>
          <p:nvPr/>
        </p:nvPicPr>
        <p:blipFill rotWithShape="1">
          <a:blip r:embed="rId3">
            <a:alphaModFix/>
          </a:blip>
          <a:srcRect/>
          <a:stretch/>
        </p:blipFill>
        <p:spPr>
          <a:xfrm>
            <a:off x="3110415" y="272435"/>
            <a:ext cx="5971172" cy="5971172"/>
          </a:xfrm>
          <a:prstGeom prst="rect">
            <a:avLst/>
          </a:prstGeom>
          <a:noFill/>
          <a:ln>
            <a:noFill/>
          </a:ln>
        </p:spPr>
      </p:pic>
      <p:pic>
        <p:nvPicPr>
          <p:cNvPr id="146" name="Google Shape;146;p60" descr="360DigiTMG Reviews - 52 Reviews of 360digitmg.com | Sitejabber"/>
          <p:cNvPicPr preferRelativeResize="0"/>
          <p:nvPr/>
        </p:nvPicPr>
        <p:blipFill rotWithShape="1">
          <a:blip r:embed="rId4">
            <a:alphaModFix/>
          </a:blip>
          <a:srcRect/>
          <a:stretch/>
        </p:blipFill>
        <p:spPr>
          <a:xfrm>
            <a:off x="9723552" y="5952931"/>
            <a:ext cx="2277039" cy="8083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gf3a8d4be09_2_180"/>
          <p:cNvSpPr txBox="1">
            <a:spLocks noGrp="1"/>
          </p:cNvSpPr>
          <p:nvPr>
            <p:ph type="title"/>
          </p:nvPr>
        </p:nvSpPr>
        <p:spPr>
          <a:xfrm>
            <a:off x="163275" y="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Contents</a:t>
            </a:r>
            <a:endParaRPr sz="3200" b="1">
              <a:latin typeface="Times New Roman"/>
              <a:ea typeface="Times New Roman"/>
              <a:cs typeface="Times New Roman"/>
              <a:sym typeface="Times New Roman"/>
            </a:endParaRPr>
          </a:p>
        </p:txBody>
      </p:sp>
      <p:sp>
        <p:nvSpPr>
          <p:cNvPr id="82" name="Google Shape;82;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
        <p:nvSpPr>
          <p:cNvPr id="83" name="Google Shape;83;gf3a8d4be09_2_180"/>
          <p:cNvSpPr txBox="1"/>
          <p:nvPr/>
        </p:nvSpPr>
        <p:spPr>
          <a:xfrm>
            <a:off x="88835" y="1201926"/>
            <a:ext cx="11034000" cy="3730222"/>
          </a:xfrm>
          <a:prstGeom prst="rect">
            <a:avLst/>
          </a:prstGeom>
          <a:noFill/>
          <a:ln>
            <a:noFill/>
          </a:ln>
        </p:spPr>
        <p:txBody>
          <a:bodyPr spcFirstLastPara="1" wrap="square" lIns="91425" tIns="91425" rIns="91425" bIns="91425" anchor="t" anchorCtr="0">
            <a:spAutoFit/>
          </a:bodyPr>
          <a:lstStyle/>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Business Objective: minimize unplanned machine downtime</a:t>
            </a: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Business Constraints:</a:t>
            </a:r>
          </a:p>
          <a:p>
            <a:pPr marL="25400" marR="0" lvl="0" algn="l" rtl="0">
              <a:lnSpc>
                <a:spcPct val="90000"/>
              </a:lnSpc>
              <a:spcBef>
                <a:spcPts val="0"/>
              </a:spcBef>
              <a:spcAft>
                <a:spcPts val="0"/>
              </a:spcAft>
              <a:buClr>
                <a:schemeClr val="dk1"/>
              </a:buClr>
              <a:buSzPts val="3200"/>
            </a:pPr>
            <a:r>
              <a:rPr lang="en-US" sz="3200" dirty="0">
                <a:solidFill>
                  <a:schemeClr val="dk1"/>
                </a:solidFill>
                <a:latin typeface="Times New Roman"/>
                <a:ea typeface="Times New Roman"/>
                <a:cs typeface="Times New Roman"/>
                <a:sym typeface="Times New Roman"/>
              </a:rPr>
              <a:t>    M</a:t>
            </a:r>
            <a:r>
              <a:rPr lang="en-US" sz="3200" b="0" i="0" u="none" strike="noStrike" cap="none" dirty="0">
                <a:solidFill>
                  <a:schemeClr val="dk1"/>
                </a:solidFill>
                <a:latin typeface="Times New Roman"/>
                <a:ea typeface="Times New Roman"/>
                <a:cs typeface="Times New Roman"/>
                <a:sym typeface="Times New Roman"/>
              </a:rPr>
              <a:t>inimize the </a:t>
            </a:r>
            <a:r>
              <a:rPr lang="en-US" sz="3200" b="0" i="0" u="none" strike="noStrike" cap="none" dirty="0" err="1">
                <a:solidFill>
                  <a:schemeClr val="dk1"/>
                </a:solidFill>
                <a:latin typeface="Times New Roman"/>
                <a:ea typeface="Times New Roman"/>
                <a:cs typeface="Times New Roman"/>
                <a:sym typeface="Times New Roman"/>
              </a:rPr>
              <a:t>maintance</a:t>
            </a:r>
            <a:r>
              <a:rPr lang="en-US" sz="3200" b="0" i="0" u="none" strike="noStrike" cap="none" dirty="0">
                <a:solidFill>
                  <a:schemeClr val="dk1"/>
                </a:solidFill>
                <a:latin typeface="Times New Roman"/>
                <a:ea typeface="Times New Roman"/>
                <a:cs typeface="Times New Roman"/>
                <a:sym typeface="Times New Roman"/>
              </a:rPr>
              <a:t> cost </a:t>
            </a:r>
          </a:p>
          <a:p>
            <a:pPr marL="25400" marR="0" lvl="0" algn="l" rtl="0">
              <a:lnSpc>
                <a:spcPct val="90000"/>
              </a:lnSpc>
              <a:spcBef>
                <a:spcPts val="0"/>
              </a:spcBef>
              <a:spcAft>
                <a:spcPts val="0"/>
              </a:spcAft>
              <a:buClr>
                <a:schemeClr val="dk1"/>
              </a:buClr>
              <a:buSzPts val="3200"/>
            </a:pPr>
            <a:r>
              <a:rPr lang="en-US" sz="3200" dirty="0">
                <a:solidFill>
                  <a:schemeClr val="dk1"/>
                </a:solidFill>
                <a:latin typeface="Times New Roman"/>
                <a:ea typeface="Times New Roman"/>
                <a:cs typeface="Times New Roman"/>
                <a:sym typeface="Times New Roman"/>
              </a:rPr>
              <a:t>    Maximize equipment Efficiency</a:t>
            </a: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Project Architecture - Data F</a:t>
            </a:r>
            <a:r>
              <a:rPr lang="en-US" sz="3200" dirty="0">
                <a:solidFill>
                  <a:schemeClr val="dk1"/>
                </a:solidFill>
                <a:latin typeface="Times New Roman"/>
                <a:ea typeface="Times New Roman"/>
                <a:cs typeface="Times New Roman"/>
                <a:sym typeface="Times New Roman"/>
              </a:rPr>
              <a:t>low Diagram</a:t>
            </a:r>
            <a:endParaRPr dirty="0"/>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Data </a:t>
            </a:r>
            <a:r>
              <a:rPr lang="en-US" sz="3200" b="0" i="0" u="none" strike="noStrike" cap="none" dirty="0" err="1">
                <a:solidFill>
                  <a:schemeClr val="dk1"/>
                </a:solidFill>
                <a:latin typeface="Times New Roman"/>
                <a:ea typeface="Times New Roman"/>
                <a:cs typeface="Times New Roman"/>
                <a:sym typeface="Times New Roman"/>
              </a:rPr>
              <a:t>Collection:</a:t>
            </a:r>
            <a:r>
              <a:rPr lang="en-US" sz="3200" dirty="0" err="1">
                <a:solidFill>
                  <a:schemeClr val="dk1"/>
                </a:solidFill>
                <a:latin typeface="Times New Roman"/>
                <a:ea typeface="Times New Roman"/>
                <a:cs typeface="Times New Roman"/>
                <a:sym typeface="Times New Roman"/>
              </a:rPr>
              <a:t>secondary</a:t>
            </a:r>
            <a:r>
              <a:rPr lang="en-US" sz="3200" dirty="0">
                <a:solidFill>
                  <a:schemeClr val="dk1"/>
                </a:solidFill>
                <a:latin typeface="Times New Roman"/>
                <a:ea typeface="Times New Roman"/>
                <a:cs typeface="Times New Roman"/>
                <a:sym typeface="Times New Roman"/>
              </a:rPr>
              <a:t> data collection</a:t>
            </a: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Exploratory Data Analysis</a:t>
            </a: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Data Visualization</a:t>
            </a:r>
            <a:endParaRPr sz="3200" b="0" i="0" u="none" strike="noStrike" cap="none" dirty="0">
              <a:solidFill>
                <a:schemeClr val="dk1"/>
              </a:solidFill>
              <a:latin typeface="Times New Roman"/>
              <a:ea typeface="Times New Roman"/>
              <a:cs typeface="Times New Roman"/>
              <a:sym typeface="Times New Roman"/>
            </a:endParaRPr>
          </a:p>
        </p:txBody>
      </p:sp>
      <p:pic>
        <p:nvPicPr>
          <p:cNvPr id="84" name="Google Shape;84;gf3a8d4be09_2_180" descr="360DigiTMG Reviews - 52 Reviews of 360digitmg.com | Sitejabber"/>
          <p:cNvPicPr preferRelativeResize="0"/>
          <p:nvPr/>
        </p:nvPicPr>
        <p:blipFill rotWithShape="1">
          <a:blip r:embed="rId3">
            <a:alphaModFix/>
          </a:blip>
          <a:srcRect/>
          <a:stretch/>
        </p:blipFill>
        <p:spPr>
          <a:xfrm>
            <a:off x="9753110" y="5945834"/>
            <a:ext cx="2277039" cy="8083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228600" y="177814"/>
            <a:ext cx="10515600" cy="5354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Business</a:t>
            </a:r>
            <a:r>
              <a:rPr lang="en-US" sz="2800" b="1">
                <a:latin typeface="Times New Roman"/>
                <a:ea typeface="Times New Roman"/>
                <a:cs typeface="Times New Roman"/>
                <a:sym typeface="Times New Roman"/>
              </a:rPr>
              <a:t> </a:t>
            </a:r>
            <a:r>
              <a:rPr lang="en-US" sz="3200" b="1">
                <a:latin typeface="Times New Roman"/>
                <a:ea typeface="Times New Roman"/>
                <a:cs typeface="Times New Roman"/>
                <a:sym typeface="Times New Roman"/>
              </a:rPr>
              <a:t>Problem</a:t>
            </a:r>
            <a:endParaRPr sz="3200" b="1">
              <a:latin typeface="Times New Roman"/>
              <a:ea typeface="Times New Roman"/>
              <a:cs typeface="Times New Roman"/>
              <a:sym typeface="Times New Roman"/>
            </a:endParaRPr>
          </a:p>
        </p:txBody>
      </p:sp>
      <p:pic>
        <p:nvPicPr>
          <p:cNvPr id="90" name="Google Shape;90;p6" descr="360DigiTMG Reviews - 52 Reviews of 360digitmg.com | Sitejabber"/>
          <p:cNvPicPr preferRelativeResize="0"/>
          <p:nvPr/>
        </p:nvPicPr>
        <p:blipFill rotWithShape="1">
          <a:blip r:embed="rId3">
            <a:alphaModFix/>
          </a:blip>
          <a:srcRect/>
          <a:stretch/>
        </p:blipFill>
        <p:spPr>
          <a:xfrm>
            <a:off x="9753110" y="5945834"/>
            <a:ext cx="2277039" cy="808338"/>
          </a:xfrm>
          <a:prstGeom prst="rect">
            <a:avLst/>
          </a:prstGeom>
          <a:noFill/>
          <a:ln>
            <a:noFill/>
          </a:ln>
        </p:spPr>
      </p:pic>
      <p:sp>
        <p:nvSpPr>
          <p:cNvPr id="6" name="TextBox 5">
            <a:extLst>
              <a:ext uri="{FF2B5EF4-FFF2-40B4-BE49-F238E27FC236}">
                <a16:creationId xmlns:a16="http://schemas.microsoft.com/office/drawing/2014/main" id="{F221BA89-18E3-AD23-7500-517D834DB48F}"/>
              </a:ext>
            </a:extLst>
          </p:cNvPr>
          <p:cNvSpPr txBox="1"/>
          <p:nvPr/>
        </p:nvSpPr>
        <p:spPr>
          <a:xfrm>
            <a:off x="161851" y="1828799"/>
            <a:ext cx="11714839" cy="7577459"/>
          </a:xfrm>
          <a:prstGeom prst="rect">
            <a:avLst/>
          </a:prstGeom>
          <a:noFill/>
        </p:spPr>
        <p:txBody>
          <a:bodyPr wrap="square" rtlCol="0">
            <a:spAutoFit/>
          </a:bodyPr>
          <a:lstStyle/>
          <a:p>
            <a:pPr marL="285750" indent="-285750">
              <a:buFont typeface="Arial" panose="020B0604020202020204" pitchFamily="34" charset="0"/>
              <a:buChar char="•"/>
            </a:pPr>
            <a:r>
              <a:rPr lang="en-US" sz="3200" dirty="0">
                <a:solidFill>
                  <a:schemeClr val="dk1"/>
                </a:solidFill>
                <a:latin typeface="Times New Roman"/>
                <a:cs typeface="Times New Roman"/>
                <a:sym typeface="Times New Roman"/>
              </a:rPr>
              <a:t> </a:t>
            </a:r>
            <a:r>
              <a:rPr lang="en-US" sz="3200" dirty="0" err="1">
                <a:solidFill>
                  <a:schemeClr val="dk1"/>
                </a:solidFill>
                <a:latin typeface="Times New Roman"/>
                <a:cs typeface="Times New Roman"/>
                <a:sym typeface="Times New Roman"/>
              </a:rPr>
              <a:t>Bussiness</a:t>
            </a:r>
            <a:r>
              <a:rPr lang="en-US" sz="3200" dirty="0">
                <a:solidFill>
                  <a:schemeClr val="dk1"/>
                </a:solidFill>
                <a:latin typeface="Times New Roman"/>
                <a:cs typeface="Times New Roman"/>
                <a:sym typeface="Times New Roman"/>
              </a:rPr>
              <a:t> problem:</a:t>
            </a:r>
          </a:p>
          <a:p>
            <a:r>
              <a:rPr lang="en-US" sz="3200" dirty="0">
                <a:solidFill>
                  <a:schemeClr val="dk1"/>
                </a:solidFill>
                <a:latin typeface="Times New Roman"/>
                <a:cs typeface="Times New Roman"/>
                <a:sym typeface="Times New Roman"/>
              </a:rPr>
              <a:t>    Unplanned machine downtime which is lead to loss of product</a:t>
            </a:r>
          </a:p>
          <a:p>
            <a:endParaRPr lang="en-US" sz="3200" dirty="0">
              <a:solidFill>
                <a:schemeClr val="dk1"/>
              </a:solidFill>
              <a:latin typeface="Times New Roman"/>
              <a:cs typeface="Times New Roman"/>
              <a:sym typeface="Times New Roman"/>
            </a:endParaRPr>
          </a:p>
          <a:p>
            <a:pPr marL="285750" indent="-285750">
              <a:buFont typeface="Arial" panose="020B0604020202020204" pitchFamily="34" charset="0"/>
              <a:buChar char="•"/>
            </a:pPr>
            <a:r>
              <a:rPr lang="en-US" sz="3200" b="0" i="0" u="none" strike="noStrike" cap="none" dirty="0">
                <a:solidFill>
                  <a:schemeClr val="dk1"/>
                </a:solidFill>
                <a:latin typeface="Times New Roman"/>
                <a:ea typeface="Times New Roman"/>
                <a:cs typeface="Times New Roman"/>
                <a:sym typeface="Times New Roman"/>
              </a:rPr>
              <a:t>Business Constraints:</a:t>
            </a:r>
          </a:p>
          <a:p>
            <a:pPr marL="25400" marR="0" lvl="0" algn="l" rtl="0">
              <a:lnSpc>
                <a:spcPct val="90000"/>
              </a:lnSpc>
              <a:spcBef>
                <a:spcPts val="0"/>
              </a:spcBef>
              <a:spcAft>
                <a:spcPts val="0"/>
              </a:spcAft>
              <a:buClr>
                <a:schemeClr val="dk1"/>
              </a:buClr>
              <a:buSzPts val="3200"/>
            </a:pPr>
            <a:r>
              <a:rPr lang="en-US" sz="3200" dirty="0">
                <a:solidFill>
                  <a:schemeClr val="dk1"/>
                </a:solidFill>
                <a:latin typeface="Times New Roman"/>
                <a:ea typeface="Times New Roman"/>
                <a:cs typeface="Times New Roman"/>
                <a:sym typeface="Times New Roman"/>
              </a:rPr>
              <a:t>    M</a:t>
            </a:r>
            <a:r>
              <a:rPr lang="en-US" sz="3200" b="0" i="0" u="none" strike="noStrike" cap="none" dirty="0">
                <a:solidFill>
                  <a:schemeClr val="dk1"/>
                </a:solidFill>
                <a:latin typeface="Times New Roman"/>
                <a:ea typeface="Times New Roman"/>
                <a:cs typeface="Times New Roman"/>
                <a:sym typeface="Times New Roman"/>
              </a:rPr>
              <a:t>inimize the </a:t>
            </a:r>
            <a:r>
              <a:rPr lang="en-US" sz="3200" b="0" i="0" u="none" strike="noStrike" cap="none" dirty="0" err="1">
                <a:solidFill>
                  <a:schemeClr val="dk1"/>
                </a:solidFill>
                <a:latin typeface="Times New Roman"/>
                <a:ea typeface="Times New Roman"/>
                <a:cs typeface="Times New Roman"/>
                <a:sym typeface="Times New Roman"/>
              </a:rPr>
              <a:t>maintance</a:t>
            </a:r>
            <a:r>
              <a:rPr lang="en-US" sz="3200" b="0" i="0" u="none" strike="noStrike" cap="none" dirty="0">
                <a:solidFill>
                  <a:schemeClr val="dk1"/>
                </a:solidFill>
                <a:latin typeface="Times New Roman"/>
                <a:ea typeface="Times New Roman"/>
                <a:cs typeface="Times New Roman"/>
                <a:sym typeface="Times New Roman"/>
              </a:rPr>
              <a:t> cost </a:t>
            </a:r>
          </a:p>
          <a:p>
            <a:pPr marL="25400" marR="0" lvl="0" algn="l" rtl="0">
              <a:lnSpc>
                <a:spcPct val="90000"/>
              </a:lnSpc>
              <a:spcBef>
                <a:spcPts val="0"/>
              </a:spcBef>
              <a:spcAft>
                <a:spcPts val="0"/>
              </a:spcAft>
              <a:buClr>
                <a:schemeClr val="dk1"/>
              </a:buClr>
              <a:buSzPts val="3200"/>
            </a:pPr>
            <a:r>
              <a:rPr lang="en-US" sz="3200" dirty="0">
                <a:solidFill>
                  <a:schemeClr val="dk1"/>
                </a:solidFill>
                <a:latin typeface="Times New Roman"/>
                <a:ea typeface="Times New Roman"/>
                <a:cs typeface="Times New Roman"/>
                <a:sym typeface="Times New Roman"/>
              </a:rPr>
              <a:t>    Maximize equipment Efficiency</a:t>
            </a:r>
          </a:p>
          <a:p>
            <a:pPr marL="25400" marR="0" lvl="0" algn="l" rtl="0">
              <a:lnSpc>
                <a:spcPct val="90000"/>
              </a:lnSpc>
              <a:spcBef>
                <a:spcPts val="0"/>
              </a:spcBef>
              <a:spcAft>
                <a:spcPts val="0"/>
              </a:spcAft>
              <a:buClr>
                <a:schemeClr val="dk1"/>
              </a:buClr>
              <a:buSzPts val="3200"/>
            </a:pPr>
            <a:endParaRPr lang="en-US" sz="3200" dirty="0">
              <a:solidFill>
                <a:schemeClr val="dk1"/>
              </a:solidFill>
              <a:latin typeface="Times New Roman"/>
              <a:ea typeface="Times New Roman"/>
              <a:cs typeface="Times New Roman"/>
              <a:sym typeface="Times New Roman"/>
            </a:endParaRPr>
          </a:p>
          <a:p>
            <a:pPr marL="482600" marR="0" lvl="0" indent="-457200" algn="l" rtl="0">
              <a:lnSpc>
                <a:spcPct val="90000"/>
              </a:lnSpc>
              <a:spcBef>
                <a:spcPts val="0"/>
              </a:spcBef>
              <a:spcAft>
                <a:spcPts val="0"/>
              </a:spcAft>
              <a:buClr>
                <a:schemeClr val="dk1"/>
              </a:buClr>
              <a:buSzPts val="3200"/>
              <a:buFont typeface="Arial" panose="020B0604020202020204" pitchFamily="34" charset="0"/>
              <a:buChar char="•"/>
            </a:pPr>
            <a:r>
              <a:rPr lang="en-US" sz="3200" dirty="0" err="1">
                <a:solidFill>
                  <a:schemeClr val="dk1"/>
                </a:solidFill>
                <a:latin typeface="Times New Roman"/>
                <a:ea typeface="Times New Roman"/>
                <a:cs typeface="Times New Roman"/>
                <a:sym typeface="Times New Roman"/>
              </a:rPr>
              <a:t>Bussiness</a:t>
            </a:r>
            <a:r>
              <a:rPr lang="en-US" sz="3200" dirty="0">
                <a:solidFill>
                  <a:schemeClr val="dk1"/>
                </a:solidFill>
                <a:latin typeface="Times New Roman"/>
                <a:ea typeface="Times New Roman"/>
                <a:cs typeface="Times New Roman"/>
                <a:sym typeface="Times New Roman"/>
              </a:rPr>
              <a:t> object:</a:t>
            </a:r>
          </a:p>
          <a:p>
            <a:pPr marL="25400" marR="0" lvl="0" algn="l" rtl="0">
              <a:lnSpc>
                <a:spcPct val="90000"/>
              </a:lnSpc>
              <a:spcBef>
                <a:spcPts val="0"/>
              </a:spcBef>
              <a:spcAft>
                <a:spcPts val="0"/>
              </a:spcAft>
              <a:buClr>
                <a:schemeClr val="dk1"/>
              </a:buClr>
              <a:buSzPts val="3200"/>
            </a:pPr>
            <a:r>
              <a:rPr lang="en-US" sz="3200" dirty="0">
                <a:solidFill>
                  <a:schemeClr val="dk1"/>
                </a:solidFill>
                <a:latin typeface="Times New Roman"/>
                <a:ea typeface="Times New Roman"/>
                <a:cs typeface="Times New Roman"/>
                <a:sym typeface="Times New Roman"/>
              </a:rPr>
              <a:t>     Minimize the unplanned machine downtime</a:t>
            </a:r>
          </a:p>
          <a:p>
            <a:pPr marL="25400">
              <a:lnSpc>
                <a:spcPct val="90000"/>
              </a:lnSpc>
              <a:buClr>
                <a:schemeClr val="dk1"/>
              </a:buClr>
              <a:buSzPts val="3200"/>
            </a:pPr>
            <a:endParaRPr lang="en-US" sz="3200" dirty="0">
              <a:solidFill>
                <a:schemeClr val="dk1"/>
              </a:solidFill>
              <a:latin typeface="Times New Roman"/>
              <a:ea typeface="Times New Roman"/>
              <a:cs typeface="Times New Roman"/>
              <a:sym typeface="Times New Roman"/>
            </a:endParaRPr>
          </a:p>
          <a:p>
            <a:pPr marL="482600" indent="-457200">
              <a:lnSpc>
                <a:spcPct val="90000"/>
              </a:lnSpc>
              <a:buClr>
                <a:schemeClr val="dk1"/>
              </a:buClr>
              <a:buSzPts val="3200"/>
              <a:buFont typeface="Arial" panose="020B0604020202020204" pitchFamily="34" charset="0"/>
              <a:buChar char="•"/>
            </a:pPr>
            <a:endParaRPr lang="en-US" sz="3200" b="0" i="0" u="none" strike="noStrike" cap="none" dirty="0">
              <a:solidFill>
                <a:schemeClr val="dk1"/>
              </a:solidFill>
              <a:latin typeface="Times New Roman"/>
              <a:ea typeface="Times New Roman"/>
              <a:cs typeface="Times New Roman"/>
              <a:sym typeface="Times New Roman"/>
            </a:endParaRPr>
          </a:p>
          <a:p>
            <a:pPr marL="25400" marR="0" lvl="0" algn="l" rtl="0">
              <a:lnSpc>
                <a:spcPct val="90000"/>
              </a:lnSpc>
              <a:spcBef>
                <a:spcPts val="0"/>
              </a:spcBef>
              <a:spcAft>
                <a:spcPts val="0"/>
              </a:spcAft>
              <a:buClr>
                <a:schemeClr val="dk1"/>
              </a:buClr>
              <a:buSzPts val="3200"/>
            </a:pPr>
            <a:endParaRPr lang="en-US" sz="3200" b="0" i="0" u="none" strike="noStrike" cap="none" dirty="0">
              <a:solidFill>
                <a:schemeClr val="dk1"/>
              </a:solidFill>
              <a:latin typeface="Times New Roman"/>
              <a:ea typeface="Times New Roman"/>
              <a:cs typeface="Times New Roman"/>
              <a:sym typeface="Times New Roman"/>
            </a:endParaRPr>
          </a:p>
          <a:p>
            <a:pPr marL="285750" indent="-285750">
              <a:buFont typeface="Arial" panose="020B0604020202020204" pitchFamily="34" charset="0"/>
              <a:buChar char="•"/>
            </a:pPr>
            <a:endParaRPr lang="en-US" sz="3200" dirty="0">
              <a:solidFill>
                <a:schemeClr val="dk1"/>
              </a:solidFill>
              <a:latin typeface="Times New Roman"/>
              <a:cs typeface="Times New Roman"/>
              <a:sym typeface="Times New Roman"/>
            </a:endParaRPr>
          </a:p>
          <a:p>
            <a:pPr marL="285750" indent="-285750">
              <a:buFont typeface="Arial" panose="020B0604020202020204" pitchFamily="34" charset="0"/>
              <a:buChar char="•"/>
            </a:pPr>
            <a:endParaRPr lang="en-US" sz="3200" dirty="0">
              <a:solidFill>
                <a:schemeClr val="dk1"/>
              </a:solidFill>
              <a:latin typeface="Times New Roman"/>
              <a:cs typeface="Times New Roman"/>
              <a:sym typeface="Times New Roman"/>
            </a:endParaRPr>
          </a:p>
          <a:p>
            <a:pPr marL="285750" indent="-285750">
              <a:buFont typeface="Arial" panose="020B0604020202020204" pitchFamily="34" charset="0"/>
              <a:buChar char="•"/>
            </a:pPr>
            <a:endParaRPr lang="en-US" sz="3200" dirty="0"/>
          </a:p>
          <a:p>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Project Overview and Scope</a:t>
            </a:r>
            <a:endParaRPr sz="3200" b="1">
              <a:latin typeface="Times New Roman"/>
              <a:ea typeface="Times New Roman"/>
              <a:cs typeface="Times New Roman"/>
              <a:sym typeface="Times New Roman"/>
            </a:endParaRPr>
          </a:p>
        </p:txBody>
      </p:sp>
      <p:sp>
        <p:nvSpPr>
          <p:cNvPr id="96" name="Google Shape;96;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
        <p:nvSpPr>
          <p:cNvPr id="97" name="Google Shape;97;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8" name="Google Shape;98;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9" name="Google Shape;99;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Calibri"/>
              <a:ea typeface="Calibri"/>
              <a:cs typeface="Calibri"/>
              <a:sym typeface="Calibri"/>
            </a:endParaRPr>
          </a:p>
        </p:txBody>
      </p:sp>
      <p:sp>
        <p:nvSpPr>
          <p:cNvPr id="100" name="Google Shape;100;gf3a8d4be09_2_92"/>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Calibri"/>
              <a:ea typeface="Calibri"/>
              <a:cs typeface="Calibri"/>
              <a:sym typeface="Calibri"/>
            </a:endParaRPr>
          </a:p>
        </p:txBody>
      </p:sp>
      <p:pic>
        <p:nvPicPr>
          <p:cNvPr id="101" name="Google Shape;101;gf3a8d4be09_2_9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5" name="Rectangle 6">
            <a:extLst>
              <a:ext uri="{FF2B5EF4-FFF2-40B4-BE49-F238E27FC236}">
                <a16:creationId xmlns:a16="http://schemas.microsoft.com/office/drawing/2014/main" id="{9FA78CF8-94B2-4887-FB88-09238A3CF16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tx1"/>
                </a:solidFill>
                <a:effectLst/>
                <a:latin typeface="Arial" panose="020B0604020202020204" pitchFamily="34" charset="0"/>
                <a:ea typeface="Arial" panose="020B0604020202020204" pitchFamily="34" charset="0"/>
              </a:rPr>
              <a:t>The Machine Downtime Project aims to minimize machine downtimes Key activities include data collection, analysis, preventive maintenance, and continuous monitoring.</a:t>
            </a:r>
            <a:r>
              <a:rPr kumimoji="0" lang="en-US" altLang="en-US" sz="8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9" name="Picture 5">
            <a:extLst>
              <a:ext uri="{FF2B5EF4-FFF2-40B4-BE49-F238E27FC236}">
                <a16:creationId xmlns:a16="http://schemas.microsoft.com/office/drawing/2014/main" id="{56ED7F9E-7926-9747-1350-05C4A749C5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486400" cy="920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5F52C62-08C6-A7C9-B252-93DFEA2528EF}"/>
              </a:ext>
            </a:extLst>
          </p:cNvPr>
          <p:cNvSpPr txBox="1"/>
          <p:nvPr/>
        </p:nvSpPr>
        <p:spPr>
          <a:xfrm>
            <a:off x="420414" y="1587062"/>
            <a:ext cx="11219135" cy="4524315"/>
          </a:xfrm>
          <a:prstGeom prst="rect">
            <a:avLst/>
          </a:prstGeom>
          <a:noFill/>
        </p:spPr>
        <p:txBody>
          <a:bodyPr wrap="square" rtlCol="0">
            <a:spAutoFit/>
          </a:bodyPr>
          <a:lstStyle/>
          <a:p>
            <a:pPr marL="285750" indent="-285750">
              <a:buFont typeface="Arial" panose="020B0604020202020204" pitchFamily="34" charset="0"/>
              <a:buChar char="•"/>
            </a:pPr>
            <a:r>
              <a:rPr lang="en-US" sz="3200" dirty="0"/>
              <a:t>Project </a:t>
            </a:r>
            <a:r>
              <a:rPr lang="en-US" sz="3200" dirty="0" err="1"/>
              <a:t>Overview:Unplanned</a:t>
            </a:r>
            <a:r>
              <a:rPr lang="en-US" sz="3200" dirty="0"/>
              <a:t> machine stops are stealing our production! This project tackles the root causes to get machines humming again, boosting output and saving us money. By focusing on prevention and quick fixes, we'll keep the lines running smoothly.</a:t>
            </a:r>
          </a:p>
          <a:p>
            <a:endParaRPr lang="en-US" sz="3200" dirty="0"/>
          </a:p>
          <a:p>
            <a:pPr marL="457200" indent="-457200">
              <a:buFont typeface="Arial" panose="020B0604020202020204" pitchFamily="34" charset="0"/>
              <a:buChar char="•"/>
            </a:pPr>
            <a:r>
              <a:rPr lang="en-US" sz="3200" b="1" dirty="0"/>
              <a:t>Scope:</a:t>
            </a:r>
            <a:r>
              <a:rPr lang="en-US" sz="3200" dirty="0"/>
              <a:t> This project will focus on identifying and addressing the root causes of unplanned downtime within a specific production line or facility.</a:t>
            </a:r>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0" y="17779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Dictionary </a:t>
            </a:r>
            <a:endParaRPr sz="3200" b="1">
              <a:latin typeface="Times New Roman"/>
              <a:ea typeface="Times New Roman"/>
              <a:cs typeface="Times New Roman"/>
              <a:sym typeface="Times New Roman"/>
            </a:endParaRPr>
          </a:p>
        </p:txBody>
      </p:sp>
      <p:pic>
        <p:nvPicPr>
          <p:cNvPr id="107" name="Google Shape;107;p15" descr="360DigiTMG Reviews - 52 Reviews of 360digitmg.com | Sitejabber"/>
          <p:cNvPicPr preferRelativeResize="0"/>
          <p:nvPr/>
        </p:nvPicPr>
        <p:blipFill rotWithShape="1">
          <a:blip r:embed="rId3">
            <a:alphaModFix/>
          </a:blip>
          <a:srcRect/>
          <a:stretch/>
        </p:blipFill>
        <p:spPr>
          <a:xfrm>
            <a:off x="9692919" y="5896947"/>
            <a:ext cx="2277039" cy="808338"/>
          </a:xfrm>
          <a:prstGeom prst="rect">
            <a:avLst/>
          </a:prstGeom>
          <a:noFill/>
          <a:ln>
            <a:noFill/>
          </a:ln>
        </p:spPr>
      </p:pic>
      <p:sp>
        <p:nvSpPr>
          <p:cNvPr id="2" name="TextBox 1">
            <a:extLst>
              <a:ext uri="{FF2B5EF4-FFF2-40B4-BE49-F238E27FC236}">
                <a16:creationId xmlns:a16="http://schemas.microsoft.com/office/drawing/2014/main" id="{18DD6045-0773-C548-454D-EF98D467BECC}"/>
              </a:ext>
            </a:extLst>
          </p:cNvPr>
          <p:cNvSpPr txBox="1"/>
          <p:nvPr/>
        </p:nvSpPr>
        <p:spPr>
          <a:xfrm>
            <a:off x="461130" y="1276623"/>
            <a:ext cx="11456276" cy="4647426"/>
          </a:xfrm>
          <a:prstGeom prst="rect">
            <a:avLst/>
          </a:prstGeom>
          <a:noFill/>
        </p:spPr>
        <p:txBody>
          <a:bodyPr wrap="square" rtlCol="0">
            <a:spAutoFit/>
          </a:bodyPr>
          <a:lstStyle/>
          <a:p>
            <a:pPr marL="285750" indent="-285750">
              <a:buFont typeface="Arial" panose="020B0604020202020204" pitchFamily="34" charset="0"/>
              <a:buChar char="•"/>
            </a:pPr>
            <a:r>
              <a:rPr lang="en-US" sz="1600" b="1" dirty="0"/>
              <a:t>Hydraulic Pressure</a:t>
            </a:r>
            <a:r>
              <a:rPr lang="en-US" sz="1600" dirty="0"/>
              <a:t> (measured in </a:t>
            </a:r>
            <a:r>
              <a:rPr lang="en-US" sz="1600" b="1" dirty="0"/>
              <a:t>bars</a:t>
            </a:r>
            <a:r>
              <a:rPr lang="en-US" sz="1600" dirty="0"/>
              <a:t>) is a key metric used to monitor the health and performance of hydraulic machinery.</a:t>
            </a:r>
          </a:p>
          <a:p>
            <a:pPr marL="285750" indent="-285750">
              <a:buFont typeface="Arial" panose="020B0604020202020204" pitchFamily="34" charset="0"/>
              <a:buChar char="•"/>
            </a:pPr>
            <a:r>
              <a:rPr lang="en-US" sz="1600" dirty="0"/>
              <a:t>Coolant Pressure (bar) measures the force of the machine's cooling liquid, which absorbs heat to prevent overheating</a:t>
            </a:r>
          </a:p>
          <a:p>
            <a:pPr marL="285750" indent="-285750">
              <a:buFont typeface="Arial" panose="020B0604020202020204" pitchFamily="34" charset="0"/>
              <a:buChar char="•"/>
            </a:pPr>
            <a:r>
              <a:rPr lang="en-US" sz="1600" dirty="0" err="1"/>
              <a:t>Air_System_Pressure</a:t>
            </a:r>
            <a:r>
              <a:rPr lang="en-US" sz="1600" dirty="0"/>
              <a:t> (bar) indicates the force of compressed air powering machine functions.</a:t>
            </a:r>
          </a:p>
          <a:p>
            <a:pPr marL="285750" indent="-285750">
              <a:buFont typeface="Arial" panose="020B0604020202020204" pitchFamily="34" charset="0"/>
              <a:buChar char="•"/>
            </a:pPr>
            <a:r>
              <a:rPr lang="en-US" sz="1600" dirty="0" err="1"/>
              <a:t>Coolant_Temperature</a:t>
            </a:r>
            <a:r>
              <a:rPr lang="en-US" sz="1600" dirty="0"/>
              <a:t> (°C) reflects the coolant's heat absorption effectiveness.</a:t>
            </a:r>
            <a:endParaRPr lang="en-IN" sz="1600" dirty="0"/>
          </a:p>
          <a:p>
            <a:pPr marL="285750" indent="-285750">
              <a:buFont typeface="Arial" panose="020B0604020202020204" pitchFamily="34" charset="0"/>
              <a:buChar char="•"/>
            </a:pPr>
            <a:r>
              <a:rPr lang="en-US" sz="1600" dirty="0" err="1"/>
              <a:t>Hydraulic_Oil_Temperature</a:t>
            </a:r>
            <a:r>
              <a:rPr lang="en-US" sz="1600" dirty="0"/>
              <a:t> (°C) shows how hot the hydraulic fluid is, impacting system performance.</a:t>
            </a:r>
            <a:endParaRPr lang="en-IN" sz="1600" dirty="0"/>
          </a:p>
          <a:p>
            <a:pPr marL="285750" indent="-285750">
              <a:buFont typeface="Arial" panose="020B0604020202020204" pitchFamily="34" charset="0"/>
              <a:buChar char="•"/>
            </a:pPr>
            <a:r>
              <a:rPr lang="en-US" sz="1600" dirty="0" err="1"/>
              <a:t>Spindle_Bearing_Temperature</a:t>
            </a:r>
            <a:r>
              <a:rPr lang="en-US" sz="1600" dirty="0"/>
              <a:t> (°C) monitors heat in the bearings, crucial for smooth rotation and machine precision.</a:t>
            </a:r>
            <a:endParaRPr lang="en-IN" sz="1600" dirty="0"/>
          </a:p>
          <a:p>
            <a:pPr marL="285750" indent="-285750">
              <a:buFont typeface="Arial" panose="020B0604020202020204" pitchFamily="34" charset="0"/>
              <a:buChar char="•"/>
            </a:pPr>
            <a:r>
              <a:rPr lang="en-US" sz="1600" dirty="0" err="1"/>
              <a:t>Spindle_Vibration</a:t>
            </a:r>
            <a:r>
              <a:rPr lang="en-US" sz="1600" dirty="0"/>
              <a:t> (unit unspecified) indicates machine shaft movement, potentially affecting precision and component wear.</a:t>
            </a:r>
            <a:endParaRPr lang="en-IN" sz="1600" dirty="0"/>
          </a:p>
          <a:p>
            <a:pPr marL="285750" indent="-285750">
              <a:buFont typeface="Arial" panose="020B0604020202020204" pitchFamily="34" charset="0"/>
              <a:buChar char="•"/>
            </a:pPr>
            <a:r>
              <a:rPr lang="en-US" sz="1600" dirty="0" err="1"/>
              <a:t>Tool_Vibration</a:t>
            </a:r>
            <a:r>
              <a:rPr lang="en-US" sz="1600" dirty="0"/>
              <a:t> (unit unspecified) reflects cutting tool movement, impacting product quality and potentially causing damage.</a:t>
            </a:r>
          </a:p>
          <a:p>
            <a:pPr marL="285750" indent="-285750">
              <a:buFont typeface="Arial" panose="020B0604020202020204" pitchFamily="34" charset="0"/>
              <a:buChar char="•"/>
            </a:pPr>
            <a:r>
              <a:rPr lang="en-US" sz="1600" dirty="0" err="1">
                <a:effectLst/>
              </a:rPr>
              <a:t>Spindle_Speed</a:t>
            </a:r>
            <a:r>
              <a:rPr lang="en-US" sz="1600" dirty="0">
                <a:effectLst/>
              </a:rPr>
              <a:t> (RPM) indicates the rotational speed of the tool holder, affecting cutting efficiency and finish.</a:t>
            </a:r>
          </a:p>
          <a:p>
            <a:pPr marL="285750" indent="-285750">
              <a:buFont typeface="Arial" panose="020B0604020202020204" pitchFamily="34" charset="0"/>
              <a:buChar char="•"/>
            </a:pPr>
            <a:r>
              <a:rPr lang="en-US" sz="1600" dirty="0">
                <a:effectLst/>
              </a:rPr>
              <a:t>Voltage (V) shows the electrical pressure powering the machine, impacting performance and potentially causing malfunctions.</a:t>
            </a:r>
          </a:p>
          <a:p>
            <a:pPr marL="285750" indent="-285750">
              <a:buFont typeface="Arial" panose="020B0604020202020204" pitchFamily="34" charset="0"/>
              <a:buChar char="•"/>
            </a:pPr>
            <a:r>
              <a:rPr lang="en-US" sz="1600" dirty="0">
                <a:effectLst/>
              </a:rPr>
              <a:t>Torque (Nm) reflects the twisting force applied by the machine, crucial for proper operation and affecting cutting power.</a:t>
            </a:r>
          </a:p>
          <a:p>
            <a:pPr marL="285750" indent="-285750">
              <a:buFont typeface="Arial" panose="020B0604020202020204" pitchFamily="34" charset="0"/>
              <a:buChar char="•"/>
            </a:pPr>
            <a:endParaRPr lang="en-US" sz="1600" dirty="0">
              <a:effectLst/>
            </a:endParaRPr>
          </a:p>
          <a:p>
            <a:pPr marL="285750" indent="-285750">
              <a:buFont typeface="Arial" panose="020B0604020202020204" pitchFamily="34" charset="0"/>
              <a:buChar char="•"/>
            </a:pPr>
            <a:r>
              <a:rPr lang="en-US" sz="1600" dirty="0"/>
              <a:t>Cutting (</a:t>
            </a:r>
            <a:r>
              <a:rPr lang="en-US" sz="1600" dirty="0" err="1"/>
              <a:t>kN</a:t>
            </a:r>
            <a:r>
              <a:rPr lang="en-US" sz="1600" dirty="0"/>
              <a:t>) indicates the force exerted while cutting material, impacting efficiency, product quality, and potential tool wear.</a:t>
            </a:r>
            <a:endParaRPr lang="en-IN" sz="1600" dirty="0"/>
          </a:p>
        </p:txBody>
      </p:sp>
      <p:sp>
        <p:nvSpPr>
          <p:cNvPr id="6" name="Rectangle 4">
            <a:extLst>
              <a:ext uri="{FF2B5EF4-FFF2-40B4-BE49-F238E27FC236}">
                <a16:creationId xmlns:a16="http://schemas.microsoft.com/office/drawing/2014/main" id="{D738DEEA-C359-3B39-23BB-768860D38864}"/>
              </a:ext>
            </a:extLst>
          </p:cNvPr>
          <p:cNvSpPr>
            <a:spLocks noChangeArrowheads="1"/>
          </p:cNvSpPr>
          <p:nvPr/>
        </p:nvSpPr>
        <p:spPr bwMode="auto">
          <a:xfrm>
            <a:off x="0" y="-477053"/>
            <a:ext cx="140294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Show drafts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9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9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AutoShape 5">
            <a:extLst>
              <a:ext uri="{FF2B5EF4-FFF2-40B4-BE49-F238E27FC236}">
                <a16:creationId xmlns:a16="http://schemas.microsoft.com/office/drawing/2014/main" id="{5F62596F-08C7-755A-F770-905BD6C1143F}"/>
              </a:ext>
            </a:extLst>
          </p:cNvPr>
          <p:cNvSpPr>
            <a:spLocks noChangeAspect="1" noChangeArrowheads="1"/>
          </p:cNvSpPr>
          <p:nvPr/>
        </p:nvSpPr>
        <p:spPr bwMode="auto">
          <a:xfrm>
            <a:off x="127000" y="-2889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descr="🚀">
            <a:extLst>
              <a:ext uri="{FF2B5EF4-FFF2-40B4-BE49-F238E27FC236}">
                <a16:creationId xmlns:a16="http://schemas.microsoft.com/office/drawing/2014/main" id="{CBB3F603-6E2F-CC35-868E-8665F24FF315}"/>
              </a:ext>
            </a:extLst>
          </p:cNvPr>
          <p:cNvSpPr>
            <a:spLocks noChangeAspect="1" noChangeArrowheads="1"/>
          </p:cNvSpPr>
          <p:nvPr/>
        </p:nvSpPr>
        <p:spPr bwMode="auto">
          <a:xfrm>
            <a:off x="12700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a:latin typeface="Times New Roman"/>
              <a:ea typeface="Times New Roman"/>
              <a:cs typeface="Times New Roman"/>
              <a:sym typeface="Times New Roman"/>
            </a:endParaRPr>
          </a:p>
        </p:txBody>
      </p:sp>
      <p:sp>
        <p:nvSpPr>
          <p:cNvPr id="113" name="Google Shape;113;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14" name="Google Shape;114;p25"/>
          <p:cNvSpPr txBox="1"/>
          <p:nvPr/>
        </p:nvSpPr>
        <p:spPr>
          <a:xfrm>
            <a:off x="609600" y="1181100"/>
            <a:ext cx="19431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5" name="Google Shape;115;p25"/>
          <p:cNvSpPr txBox="1"/>
          <p:nvPr/>
        </p:nvSpPr>
        <p:spPr>
          <a:xfrm>
            <a:off x="3238500" y="2076450"/>
            <a:ext cx="8991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6" name="Google Shape;116;p25"/>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7" name="Google Shape;117;p25"/>
          <p:cNvSpPr txBox="1"/>
          <p:nvPr/>
        </p:nvSpPr>
        <p:spPr>
          <a:xfrm>
            <a:off x="248194" y="5040598"/>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18" name="Google Shape;118;p25"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119" name="Google Shape;119;p25"/>
          <p:cNvSpPr/>
          <p:nvPr/>
        </p:nvSpPr>
        <p:spPr>
          <a:xfrm>
            <a:off x="559838"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0" name="Google Shape;120;p25"/>
          <p:cNvSpPr/>
          <p:nvPr/>
        </p:nvSpPr>
        <p:spPr>
          <a:xfrm>
            <a:off x="6187475"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1" name="Google Shape;121;p25"/>
          <p:cNvSpPr txBox="1"/>
          <p:nvPr/>
        </p:nvSpPr>
        <p:spPr>
          <a:xfrm>
            <a:off x="559838" y="1181100"/>
            <a:ext cx="53744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sng" strike="noStrike" cap="none">
                <a:solidFill>
                  <a:srgbClr val="000000"/>
                </a:solidFill>
                <a:latin typeface="Arial"/>
                <a:ea typeface="Arial"/>
                <a:cs typeface="Arial"/>
                <a:sym typeface="Arial"/>
              </a:rPr>
              <a:t>Statistical Insights</a:t>
            </a:r>
            <a:endParaRPr sz="1400" b="1" i="0" u="sng" strike="noStrike" cap="none">
              <a:solidFill>
                <a:srgbClr val="000000"/>
              </a:solidFill>
              <a:latin typeface="Arial"/>
              <a:ea typeface="Arial"/>
              <a:cs typeface="Arial"/>
              <a:sym typeface="Arial"/>
            </a:endParaRPr>
          </a:p>
        </p:txBody>
      </p:sp>
      <p:sp>
        <p:nvSpPr>
          <p:cNvPr id="122" name="Google Shape;122;p25"/>
          <p:cNvSpPr txBox="1"/>
          <p:nvPr/>
        </p:nvSpPr>
        <p:spPr>
          <a:xfrm>
            <a:off x="6187475" y="1175021"/>
            <a:ext cx="53744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sng" strike="noStrike" cap="none">
                <a:solidFill>
                  <a:srgbClr val="000000"/>
                </a:solidFill>
                <a:latin typeface="Arial"/>
                <a:ea typeface="Arial"/>
                <a:cs typeface="Arial"/>
                <a:sym typeface="Arial"/>
              </a:rPr>
              <a:t>Business Insights</a:t>
            </a:r>
            <a:endParaRPr sz="1400" b="1" i="0" u="sng"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1528F1E9-BDB2-9F14-2536-9727B1BE83C0}"/>
              </a:ext>
            </a:extLst>
          </p:cNvPr>
          <p:cNvSpPr txBox="1"/>
          <p:nvPr/>
        </p:nvSpPr>
        <p:spPr>
          <a:xfrm>
            <a:off x="559838" y="2076450"/>
            <a:ext cx="5374433" cy="3170099"/>
          </a:xfrm>
          <a:prstGeom prst="rect">
            <a:avLst/>
          </a:prstGeom>
          <a:noFill/>
        </p:spPr>
        <p:txBody>
          <a:bodyPr wrap="square" rtlCol="0">
            <a:spAutoFit/>
          </a:bodyPr>
          <a:lstStyle/>
          <a:p>
            <a:pPr marL="285750" indent="-285750">
              <a:buFont typeface="Arial" panose="020B0604020202020204" pitchFamily="34" charset="0"/>
              <a:buChar char="•"/>
            </a:pPr>
            <a:r>
              <a:rPr lang="en-US" sz="2000" b="1" dirty="0"/>
              <a:t>Acknowledge the findings:</a:t>
            </a:r>
            <a:r>
              <a:rPr lang="en-US" sz="2000" dirty="0"/>
              <a:t> Be upfront about the lack of statistically significant results. Don't try to hide or downplay them.</a:t>
            </a:r>
          </a:p>
          <a:p>
            <a:pPr marL="285750" indent="-285750">
              <a:buFont typeface="Arial" panose="020B0604020202020204" pitchFamily="34" charset="0"/>
              <a:buChar char="•"/>
            </a:pPr>
            <a:r>
              <a:rPr lang="en-US" sz="2000" b="1" dirty="0"/>
              <a:t>Explain the limitations:</a:t>
            </a:r>
            <a:r>
              <a:rPr lang="en-US" sz="2000" dirty="0"/>
              <a:t> Discuss potential reasons why the results might be </a:t>
            </a:r>
            <a:r>
              <a:rPr lang="en-IN" sz="2000" dirty="0"/>
              <a:t>insignificant, such as:</a:t>
            </a:r>
          </a:p>
          <a:p>
            <a:r>
              <a:rPr lang="en-IN" sz="2000" dirty="0"/>
              <a:t>      Insufficient data collection period.</a:t>
            </a:r>
            <a:endParaRPr lang="en-US" sz="2000" dirty="0"/>
          </a:p>
          <a:p>
            <a:r>
              <a:rPr lang="en-US" sz="2000" dirty="0"/>
              <a:t>      Smaller than ideal sample size.</a:t>
            </a:r>
            <a:endParaRPr lang="en-IN" sz="2000" dirty="0"/>
          </a:p>
          <a:p>
            <a:r>
              <a:rPr lang="en-IN" sz="2000" dirty="0"/>
              <a:t>      </a:t>
            </a:r>
            <a:r>
              <a:rPr lang="en-US" sz="2000" dirty="0"/>
              <a:t>External factors influencing downtime not  </a:t>
            </a:r>
          </a:p>
          <a:p>
            <a:r>
              <a:rPr lang="en-US" sz="2000" dirty="0"/>
              <a:t>      captured the data</a:t>
            </a:r>
          </a:p>
        </p:txBody>
      </p:sp>
      <p:sp>
        <p:nvSpPr>
          <p:cNvPr id="5" name="TextBox 4">
            <a:extLst>
              <a:ext uri="{FF2B5EF4-FFF2-40B4-BE49-F238E27FC236}">
                <a16:creationId xmlns:a16="http://schemas.microsoft.com/office/drawing/2014/main" id="{3A21E680-DDBF-9762-E42F-DDAB94943B03}"/>
              </a:ext>
            </a:extLst>
          </p:cNvPr>
          <p:cNvSpPr txBox="1"/>
          <p:nvPr/>
        </p:nvSpPr>
        <p:spPr>
          <a:xfrm>
            <a:off x="6265119" y="1612898"/>
            <a:ext cx="5374433" cy="4401205"/>
          </a:xfrm>
          <a:prstGeom prst="rect">
            <a:avLst/>
          </a:prstGeom>
          <a:noFill/>
        </p:spPr>
        <p:txBody>
          <a:bodyPr wrap="square" rtlCol="0">
            <a:spAutoFit/>
          </a:bodyPr>
          <a:lstStyle/>
          <a:p>
            <a:r>
              <a:rPr lang="en-IN" sz="2000" dirty="0"/>
              <a:t>Cost of Downtime:</a:t>
            </a:r>
          </a:p>
          <a:p>
            <a:pPr marL="285750" indent="-285750">
              <a:buFont typeface="Arial" panose="020B0604020202020204" pitchFamily="34" charset="0"/>
              <a:buChar char="•"/>
            </a:pPr>
            <a:r>
              <a:rPr lang="en-US" sz="2000" dirty="0"/>
              <a:t>Quantify the financial impact of downtime on your business. This could include lost production revenue, additional labor costs for repairs, and potential customer penalties for missed deadlines.</a:t>
            </a:r>
            <a:endParaRPr lang="en-IN" sz="2000" dirty="0"/>
          </a:p>
          <a:p>
            <a:pPr marL="285750" indent="-285750">
              <a:buFont typeface="Arial" panose="020B0604020202020204" pitchFamily="34" charset="0"/>
              <a:buChar char="•"/>
            </a:pPr>
            <a:r>
              <a:rPr lang="en-US" sz="2000" dirty="0"/>
              <a:t>Use visuals like charts or graphs to showcase the cost per minute or hour of downtime.</a:t>
            </a:r>
            <a:endParaRPr lang="en-IN" sz="2000" dirty="0"/>
          </a:p>
          <a:p>
            <a:r>
              <a:rPr lang="en-IN" sz="2000" dirty="0"/>
              <a:t>Focus on High-Impact Areas:</a:t>
            </a:r>
          </a:p>
          <a:p>
            <a:pPr marL="285750" indent="-285750">
              <a:buFont typeface="Arial" panose="020B0604020202020204" pitchFamily="34" charset="0"/>
              <a:buChar char="•"/>
            </a:pPr>
            <a:r>
              <a:rPr lang="en-US" sz="2000" dirty="0"/>
              <a:t>Present specific examples of how addressing these key causes can translate to significant cost savings and production gains.</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Preprocessing</a:t>
            </a:r>
            <a:endParaRPr/>
          </a:p>
        </p:txBody>
      </p:sp>
      <p:sp>
        <p:nvSpPr>
          <p:cNvPr id="129" name="Google Shape;129;p30"/>
          <p:cNvSpPr txBox="1"/>
          <p:nvPr/>
        </p:nvSpPr>
        <p:spPr>
          <a:xfrm>
            <a:off x="876300" y="14287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0" name="Google Shape;130;p30"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2" name="TextBox 1">
            <a:extLst>
              <a:ext uri="{FF2B5EF4-FFF2-40B4-BE49-F238E27FC236}">
                <a16:creationId xmlns:a16="http://schemas.microsoft.com/office/drawing/2014/main" id="{FF222CDD-4253-8C4A-1370-3BAAD4DFDF98}"/>
              </a:ext>
            </a:extLst>
          </p:cNvPr>
          <p:cNvSpPr txBox="1"/>
          <p:nvPr/>
        </p:nvSpPr>
        <p:spPr>
          <a:xfrm>
            <a:off x="228600" y="1428750"/>
            <a:ext cx="11532476" cy="5016758"/>
          </a:xfrm>
          <a:prstGeom prst="rect">
            <a:avLst/>
          </a:prstGeom>
          <a:noFill/>
        </p:spPr>
        <p:txBody>
          <a:bodyPr wrap="square" rtlCol="0">
            <a:spAutoFit/>
          </a:bodyPr>
          <a:lstStyle/>
          <a:p>
            <a:pPr marL="285750" indent="-285750">
              <a:buFont typeface="Arial" panose="020B0604020202020204" pitchFamily="34" charset="0"/>
              <a:buChar char="•"/>
            </a:pPr>
            <a:r>
              <a:rPr lang="en-US" sz="3200" dirty="0"/>
              <a:t>First focusing on the initial exploration and understanding of the data for given dataset </a:t>
            </a:r>
          </a:p>
          <a:p>
            <a:pPr marL="285750" indent="-285750">
              <a:buFont typeface="Arial" panose="020B0604020202020204" pitchFamily="34" charset="0"/>
              <a:buChar char="•"/>
            </a:pPr>
            <a:r>
              <a:rPr lang="en-US" sz="3200" dirty="0"/>
              <a:t>Calculate the statistics for numerical features like mean, median, standard deviation</a:t>
            </a:r>
          </a:p>
          <a:p>
            <a:pPr marL="285750" indent="-285750">
              <a:buFont typeface="Arial" panose="020B0604020202020204" pitchFamily="34" charset="0"/>
              <a:buChar char="•"/>
            </a:pPr>
            <a:r>
              <a:rPr lang="en-US" sz="3200" dirty="0"/>
              <a:t>Remove the outliers from dataset or remove a missing data from dataset using some of methods</a:t>
            </a:r>
          </a:p>
          <a:p>
            <a:pPr marL="285750" indent="-285750">
              <a:buFont typeface="Arial" panose="020B0604020202020204" pitchFamily="34" charset="0"/>
              <a:buChar char="•"/>
            </a:pPr>
            <a:r>
              <a:rPr lang="en-US" sz="3200" dirty="0" err="1"/>
              <a:t>Graphicall</a:t>
            </a:r>
            <a:r>
              <a:rPr lang="en-US" sz="3200" dirty="0"/>
              <a:t> representation or data visualization for the dataset using matplotlib and seaborn </a:t>
            </a:r>
            <a:r>
              <a:rPr lang="en-US" sz="3200" dirty="0" err="1"/>
              <a:t>librarys</a:t>
            </a:r>
            <a:r>
              <a:rPr lang="en-US" sz="3200" dirty="0"/>
              <a:t>  </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endParaRPr lang="en-IN"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sp>
        <p:nvSpPr>
          <p:cNvPr id="137" name="Google Shape;137;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38" name="Google Shape;138;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9" name="Google Shape;139;p3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3424EDF3-7020-319E-6C95-549E938F08A5}"/>
              </a:ext>
            </a:extLst>
          </p:cNvPr>
          <p:cNvPicPr>
            <a:picLocks noChangeAspect="1"/>
          </p:cNvPicPr>
          <p:nvPr/>
        </p:nvPicPr>
        <p:blipFill>
          <a:blip r:embed="rId4"/>
          <a:stretch>
            <a:fillRect/>
          </a:stretch>
        </p:blipFill>
        <p:spPr>
          <a:xfrm>
            <a:off x="84083" y="945932"/>
            <a:ext cx="4176816" cy="4170078"/>
          </a:xfrm>
          <a:prstGeom prst="rect">
            <a:avLst/>
          </a:prstGeom>
        </p:spPr>
      </p:pic>
      <p:sp>
        <p:nvSpPr>
          <p:cNvPr id="4" name="TextBox 3">
            <a:extLst>
              <a:ext uri="{FF2B5EF4-FFF2-40B4-BE49-F238E27FC236}">
                <a16:creationId xmlns:a16="http://schemas.microsoft.com/office/drawing/2014/main" id="{E8C46E90-DC61-4550-0F72-F46E53A48793}"/>
              </a:ext>
            </a:extLst>
          </p:cNvPr>
          <p:cNvSpPr txBox="1"/>
          <p:nvPr/>
        </p:nvSpPr>
        <p:spPr>
          <a:xfrm>
            <a:off x="666750" y="5197673"/>
            <a:ext cx="3748621" cy="307777"/>
          </a:xfrm>
          <a:prstGeom prst="rect">
            <a:avLst/>
          </a:prstGeom>
          <a:noFill/>
        </p:spPr>
        <p:txBody>
          <a:bodyPr wrap="square" rtlCol="0">
            <a:spAutoFit/>
          </a:bodyPr>
          <a:lstStyle/>
          <a:p>
            <a:r>
              <a:rPr lang="en-IN" dirty="0" err="1"/>
              <a:t>Hydraulic_Pressure</a:t>
            </a:r>
            <a:r>
              <a:rPr lang="en-IN" dirty="0"/>
              <a:t>(bar) </a:t>
            </a:r>
          </a:p>
        </p:txBody>
      </p:sp>
      <p:pic>
        <p:nvPicPr>
          <p:cNvPr id="6" name="Picture 5">
            <a:extLst>
              <a:ext uri="{FF2B5EF4-FFF2-40B4-BE49-F238E27FC236}">
                <a16:creationId xmlns:a16="http://schemas.microsoft.com/office/drawing/2014/main" id="{4AECA63B-D260-788F-D7B1-2EAED0FCB374}"/>
              </a:ext>
            </a:extLst>
          </p:cNvPr>
          <p:cNvPicPr>
            <a:picLocks noChangeAspect="1"/>
          </p:cNvPicPr>
          <p:nvPr/>
        </p:nvPicPr>
        <p:blipFill>
          <a:blip r:embed="rId5"/>
          <a:stretch>
            <a:fillRect/>
          </a:stretch>
        </p:blipFill>
        <p:spPr>
          <a:xfrm>
            <a:off x="4005320" y="945932"/>
            <a:ext cx="4080347" cy="4159319"/>
          </a:xfrm>
          <a:prstGeom prst="rect">
            <a:avLst/>
          </a:prstGeom>
        </p:spPr>
      </p:pic>
      <p:sp>
        <p:nvSpPr>
          <p:cNvPr id="7" name="TextBox 6">
            <a:extLst>
              <a:ext uri="{FF2B5EF4-FFF2-40B4-BE49-F238E27FC236}">
                <a16:creationId xmlns:a16="http://schemas.microsoft.com/office/drawing/2014/main" id="{C290EE9D-C21C-8579-F3B3-A3D72ED4B8BD}"/>
              </a:ext>
            </a:extLst>
          </p:cNvPr>
          <p:cNvSpPr txBox="1"/>
          <p:nvPr/>
        </p:nvSpPr>
        <p:spPr>
          <a:xfrm>
            <a:off x="5188548" y="5116010"/>
            <a:ext cx="2588083" cy="307777"/>
          </a:xfrm>
          <a:prstGeom prst="rect">
            <a:avLst/>
          </a:prstGeom>
          <a:noFill/>
        </p:spPr>
        <p:txBody>
          <a:bodyPr wrap="square" rtlCol="0">
            <a:spAutoFit/>
          </a:bodyPr>
          <a:lstStyle/>
          <a:p>
            <a:r>
              <a:rPr lang="en-IN" dirty="0" err="1"/>
              <a:t>Coolant_Pressure</a:t>
            </a:r>
            <a:r>
              <a:rPr lang="en-IN" dirty="0"/>
              <a:t>(bar)</a:t>
            </a:r>
          </a:p>
        </p:txBody>
      </p:sp>
      <p:pic>
        <p:nvPicPr>
          <p:cNvPr id="9" name="Picture 8">
            <a:extLst>
              <a:ext uri="{FF2B5EF4-FFF2-40B4-BE49-F238E27FC236}">
                <a16:creationId xmlns:a16="http://schemas.microsoft.com/office/drawing/2014/main" id="{42B55C78-6DC7-D05D-B4AF-3F8E3FDFD13F}"/>
              </a:ext>
            </a:extLst>
          </p:cNvPr>
          <p:cNvPicPr>
            <a:picLocks noChangeAspect="1"/>
          </p:cNvPicPr>
          <p:nvPr/>
        </p:nvPicPr>
        <p:blipFill>
          <a:blip r:embed="rId6"/>
          <a:stretch>
            <a:fillRect/>
          </a:stretch>
        </p:blipFill>
        <p:spPr>
          <a:xfrm>
            <a:off x="7733620" y="919582"/>
            <a:ext cx="4458380" cy="4159319"/>
          </a:xfrm>
          <a:prstGeom prst="rect">
            <a:avLst/>
          </a:prstGeom>
        </p:spPr>
      </p:pic>
      <p:sp>
        <p:nvSpPr>
          <p:cNvPr id="10" name="TextBox 9">
            <a:extLst>
              <a:ext uri="{FF2B5EF4-FFF2-40B4-BE49-F238E27FC236}">
                <a16:creationId xmlns:a16="http://schemas.microsoft.com/office/drawing/2014/main" id="{81F066C2-9B0F-915D-0EF8-F2D13F7E3440}"/>
              </a:ext>
            </a:extLst>
          </p:cNvPr>
          <p:cNvSpPr txBox="1"/>
          <p:nvPr/>
        </p:nvSpPr>
        <p:spPr>
          <a:xfrm>
            <a:off x="9090566" y="5089660"/>
            <a:ext cx="2588083" cy="307777"/>
          </a:xfrm>
          <a:prstGeom prst="rect">
            <a:avLst/>
          </a:prstGeom>
          <a:noFill/>
        </p:spPr>
        <p:txBody>
          <a:bodyPr wrap="square" rtlCol="0">
            <a:spAutoFit/>
          </a:bodyPr>
          <a:lstStyle/>
          <a:p>
            <a:r>
              <a:rPr lang="en-IN" dirty="0" err="1"/>
              <a:t>Air_System_Pressure</a:t>
            </a:r>
            <a:r>
              <a:rPr lang="en-IN" dirty="0"/>
              <a:t>(bar)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553E9-B6BE-F6FC-150E-F5B7A3E55FAA}"/>
              </a:ext>
            </a:extLst>
          </p:cNvPr>
          <p:cNvSpPr>
            <a:spLocks noGrp="1"/>
          </p:cNvSpPr>
          <p:nvPr>
            <p:ph type="title"/>
          </p:nvPr>
        </p:nvSpPr>
        <p:spPr/>
        <p:txBody>
          <a:bodyPr/>
          <a:lstStyle/>
          <a:p>
            <a:r>
              <a:rPr lang="en-US" dirty="0"/>
              <a:t>Data Visualization</a:t>
            </a:r>
            <a:endParaRPr lang="en-IN" dirty="0"/>
          </a:p>
        </p:txBody>
      </p:sp>
      <p:pic>
        <p:nvPicPr>
          <p:cNvPr id="4" name="Picture 3">
            <a:extLst>
              <a:ext uri="{FF2B5EF4-FFF2-40B4-BE49-F238E27FC236}">
                <a16:creationId xmlns:a16="http://schemas.microsoft.com/office/drawing/2014/main" id="{96AB79F2-FCAB-2E48-0276-367EDFBBF808}"/>
              </a:ext>
            </a:extLst>
          </p:cNvPr>
          <p:cNvPicPr>
            <a:picLocks noChangeAspect="1"/>
          </p:cNvPicPr>
          <p:nvPr/>
        </p:nvPicPr>
        <p:blipFill>
          <a:blip r:embed="rId2"/>
          <a:stretch>
            <a:fillRect/>
          </a:stretch>
        </p:blipFill>
        <p:spPr>
          <a:xfrm>
            <a:off x="228601" y="925974"/>
            <a:ext cx="4054031" cy="4213186"/>
          </a:xfrm>
          <a:prstGeom prst="rect">
            <a:avLst/>
          </a:prstGeom>
        </p:spPr>
      </p:pic>
      <p:sp>
        <p:nvSpPr>
          <p:cNvPr id="5" name="TextBox 4">
            <a:extLst>
              <a:ext uri="{FF2B5EF4-FFF2-40B4-BE49-F238E27FC236}">
                <a16:creationId xmlns:a16="http://schemas.microsoft.com/office/drawing/2014/main" id="{311600F0-81EA-EFD6-0DA2-3802A38C38DF}"/>
              </a:ext>
            </a:extLst>
          </p:cNvPr>
          <p:cNvSpPr txBox="1"/>
          <p:nvPr/>
        </p:nvSpPr>
        <p:spPr>
          <a:xfrm>
            <a:off x="1493134" y="4985271"/>
            <a:ext cx="2789498" cy="307777"/>
          </a:xfrm>
          <a:prstGeom prst="rect">
            <a:avLst/>
          </a:prstGeom>
          <a:noFill/>
        </p:spPr>
        <p:txBody>
          <a:bodyPr wrap="square" rtlCol="0">
            <a:spAutoFit/>
          </a:bodyPr>
          <a:lstStyle/>
          <a:p>
            <a:r>
              <a:rPr lang="en-IN" dirty="0" err="1"/>
              <a:t>Coolant_Temperature</a:t>
            </a:r>
            <a:endParaRPr lang="en-IN" dirty="0"/>
          </a:p>
        </p:txBody>
      </p:sp>
      <p:pic>
        <p:nvPicPr>
          <p:cNvPr id="7" name="Picture 6">
            <a:extLst>
              <a:ext uri="{FF2B5EF4-FFF2-40B4-BE49-F238E27FC236}">
                <a16:creationId xmlns:a16="http://schemas.microsoft.com/office/drawing/2014/main" id="{4E007BD5-4F6B-D336-86EF-D81C95E1EAD6}"/>
              </a:ext>
            </a:extLst>
          </p:cNvPr>
          <p:cNvPicPr>
            <a:picLocks noChangeAspect="1"/>
          </p:cNvPicPr>
          <p:nvPr/>
        </p:nvPicPr>
        <p:blipFill>
          <a:blip r:embed="rId3"/>
          <a:stretch>
            <a:fillRect/>
          </a:stretch>
        </p:blipFill>
        <p:spPr>
          <a:xfrm>
            <a:off x="4282632" y="925973"/>
            <a:ext cx="4206903" cy="4213186"/>
          </a:xfrm>
          <a:prstGeom prst="rect">
            <a:avLst/>
          </a:prstGeom>
        </p:spPr>
      </p:pic>
      <p:sp>
        <p:nvSpPr>
          <p:cNvPr id="8" name="TextBox 7">
            <a:extLst>
              <a:ext uri="{FF2B5EF4-FFF2-40B4-BE49-F238E27FC236}">
                <a16:creationId xmlns:a16="http://schemas.microsoft.com/office/drawing/2014/main" id="{5F6D8393-8750-6AA5-30D7-9D276EA51F9C}"/>
              </a:ext>
            </a:extLst>
          </p:cNvPr>
          <p:cNvSpPr txBox="1"/>
          <p:nvPr/>
        </p:nvSpPr>
        <p:spPr>
          <a:xfrm>
            <a:off x="5486400" y="4985270"/>
            <a:ext cx="2485664" cy="307777"/>
          </a:xfrm>
          <a:prstGeom prst="rect">
            <a:avLst/>
          </a:prstGeom>
          <a:noFill/>
        </p:spPr>
        <p:txBody>
          <a:bodyPr wrap="square" rtlCol="0">
            <a:spAutoFit/>
          </a:bodyPr>
          <a:lstStyle/>
          <a:p>
            <a:r>
              <a:rPr lang="en-IN" dirty="0" err="1"/>
              <a:t>Hydraulic_Oil_Temperature</a:t>
            </a:r>
            <a:endParaRPr lang="en-IN" dirty="0"/>
          </a:p>
        </p:txBody>
      </p:sp>
      <p:pic>
        <p:nvPicPr>
          <p:cNvPr id="10" name="Picture 9">
            <a:extLst>
              <a:ext uri="{FF2B5EF4-FFF2-40B4-BE49-F238E27FC236}">
                <a16:creationId xmlns:a16="http://schemas.microsoft.com/office/drawing/2014/main" id="{980967E2-A882-35B7-CC88-8AA36EFE622D}"/>
              </a:ext>
            </a:extLst>
          </p:cNvPr>
          <p:cNvPicPr>
            <a:picLocks noChangeAspect="1"/>
          </p:cNvPicPr>
          <p:nvPr/>
        </p:nvPicPr>
        <p:blipFill>
          <a:blip r:embed="rId4"/>
          <a:stretch>
            <a:fillRect/>
          </a:stretch>
        </p:blipFill>
        <p:spPr>
          <a:xfrm>
            <a:off x="8336664" y="1041721"/>
            <a:ext cx="3626736" cy="4097437"/>
          </a:xfrm>
          <a:prstGeom prst="rect">
            <a:avLst/>
          </a:prstGeom>
        </p:spPr>
      </p:pic>
      <p:sp>
        <p:nvSpPr>
          <p:cNvPr id="11" name="TextBox 10">
            <a:extLst>
              <a:ext uri="{FF2B5EF4-FFF2-40B4-BE49-F238E27FC236}">
                <a16:creationId xmlns:a16="http://schemas.microsoft.com/office/drawing/2014/main" id="{4C580538-AE9D-2233-1D35-EC40955CAECB}"/>
              </a:ext>
            </a:extLst>
          </p:cNvPr>
          <p:cNvSpPr txBox="1"/>
          <p:nvPr/>
        </p:nvSpPr>
        <p:spPr>
          <a:xfrm>
            <a:off x="8872647" y="4908326"/>
            <a:ext cx="2919712" cy="307777"/>
          </a:xfrm>
          <a:prstGeom prst="rect">
            <a:avLst/>
          </a:prstGeom>
          <a:noFill/>
        </p:spPr>
        <p:txBody>
          <a:bodyPr wrap="square" rtlCol="0">
            <a:spAutoFit/>
          </a:bodyPr>
          <a:lstStyle/>
          <a:p>
            <a:r>
              <a:rPr lang="en-IN" dirty="0" err="1"/>
              <a:t>Spindle_Bearing_Temperature</a:t>
            </a:r>
            <a:endParaRPr lang="en-IN" dirty="0"/>
          </a:p>
        </p:txBody>
      </p:sp>
    </p:spTree>
    <p:extLst>
      <p:ext uri="{BB962C8B-B14F-4D97-AF65-F5344CB8AC3E}">
        <p14:creationId xmlns:p14="http://schemas.microsoft.com/office/powerpoint/2010/main" val="398652387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785</Words>
  <Application>Microsoft Office PowerPoint</Application>
  <PresentationFormat>Widescreen</PresentationFormat>
  <Paragraphs>100</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Georgia</vt:lpstr>
      <vt:lpstr>Times New Roman</vt:lpstr>
      <vt:lpstr>Office Theme</vt:lpstr>
      <vt:lpstr>Self Details:</vt:lpstr>
      <vt:lpstr>Contents</vt:lpstr>
      <vt:lpstr>Business Problem</vt:lpstr>
      <vt:lpstr>Project Overview and Scope</vt:lpstr>
      <vt:lpstr>Data Dictionary </vt:lpstr>
      <vt:lpstr>Exploratory Data Analysis [EDA]</vt:lpstr>
      <vt:lpstr>Data Preprocessing</vt:lpstr>
      <vt:lpstr>Data Visualization </vt:lpstr>
      <vt:lpstr>Data Visualization</vt:lpstr>
      <vt:lpstr>Data Visualization</vt:lpstr>
      <vt:lpstr>Data Visualization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VIKAS BARTHWAL</dc:creator>
  <cp:lastModifiedBy>narasimha murthy</cp:lastModifiedBy>
  <cp:revision>1</cp:revision>
  <dcterms:created xsi:type="dcterms:W3CDTF">2022-02-16T01:47:29Z</dcterms:created>
  <dcterms:modified xsi:type="dcterms:W3CDTF">2024-06-06T15:01:06Z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