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72" r:id="rId8"/>
    <p:sldId id="262" r:id="rId9"/>
    <p:sldId id="263" r:id="rId10"/>
    <p:sldId id="264" r:id="rId11"/>
    <p:sldId id="273" r:id="rId12"/>
    <p:sldId id="27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qYTqHgZu+wXNyZ3o30qvYltg8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558"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913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7" name="Google Shape;70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562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8.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png"/><Relationship Id="rId10"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0.jp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2.png"/><Relationship Id="rId7" Type="http://schemas.openxmlformats.org/officeDocument/2006/relationships/image" Target="../media/image23.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11.xml"/><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1.png"/><Relationship Id="rId5" Type="http://schemas.openxmlformats.org/officeDocument/2006/relationships/image" Target="../media/image14.png"/><Relationship Id="rId15" Type="http://schemas.openxmlformats.org/officeDocument/2006/relationships/image" Target="../media/image29.png"/><Relationship Id="rId10" Type="http://schemas.openxmlformats.org/officeDocument/2006/relationships/image" Target="../media/image20.jpg"/><Relationship Id="rId19" Type="http://schemas.openxmlformats.org/officeDocument/2006/relationships/image" Target="../media/image33.png"/><Relationship Id="rId4" Type="http://schemas.openxmlformats.org/officeDocument/2006/relationships/image" Target="../media/image3.png"/><Relationship Id="rId9" Type="http://schemas.openxmlformats.org/officeDocument/2006/relationships/image" Target="../media/image25.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2.png"/><Relationship Id="rId18" Type="http://schemas.openxmlformats.org/officeDocument/2006/relationships/image" Target="../media/image36.png"/><Relationship Id="rId3" Type="http://schemas.openxmlformats.org/officeDocument/2006/relationships/image" Target="../media/image2.png"/><Relationship Id="rId7" Type="http://schemas.openxmlformats.org/officeDocument/2006/relationships/image" Target="../media/image30.png"/><Relationship Id="rId12" Type="http://schemas.openxmlformats.org/officeDocument/2006/relationships/image" Target="../media/image29.png"/><Relationship Id="rId17" Type="http://schemas.openxmlformats.org/officeDocument/2006/relationships/image" Target="../media/image19.png"/><Relationship Id="rId2" Type="http://schemas.openxmlformats.org/officeDocument/2006/relationships/notesSlide" Target="../notesSlides/notesSlide12.xml"/><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8.png"/><Relationship Id="rId5" Type="http://schemas.openxmlformats.org/officeDocument/2006/relationships/image" Target="../media/image14.png"/><Relationship Id="rId15" Type="http://schemas.openxmlformats.org/officeDocument/2006/relationships/image" Target="../media/image35.png"/><Relationship Id="rId10" Type="http://schemas.openxmlformats.org/officeDocument/2006/relationships/image" Target="../media/image26.png"/><Relationship Id="rId19" Type="http://schemas.openxmlformats.org/officeDocument/2006/relationships/image" Target="../media/image20.jpg"/><Relationship Id="rId4" Type="http://schemas.openxmlformats.org/officeDocument/2006/relationships/image" Target="../media/image3.png"/><Relationship Id="rId9" Type="http://schemas.openxmlformats.org/officeDocument/2006/relationships/image" Target="../media/image33.png"/><Relationship Id="rId1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7.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1065379" y="1497593"/>
            <a:ext cx="9797143" cy="34778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9600" b="1" i="0" u="none" strike="noStrike" cap="none" dirty="0">
                <a:solidFill>
                  <a:srgbClr val="4285F4"/>
                </a:solidFill>
                <a:latin typeface="Arial"/>
                <a:ea typeface="Arial"/>
                <a:cs typeface="Arial"/>
                <a:sym typeface="Arial"/>
              </a:rPr>
              <a:t>S</a:t>
            </a:r>
            <a:r>
              <a:rPr lang="vi-VN" sz="9600" b="1" i="0" u="none" strike="noStrike" cap="none" dirty="0">
                <a:solidFill>
                  <a:srgbClr val="FF0000"/>
                </a:solidFill>
                <a:latin typeface="Arial"/>
                <a:ea typeface="Arial"/>
                <a:cs typeface="Arial"/>
                <a:sym typeface="Arial"/>
              </a:rPr>
              <a:t>e</a:t>
            </a:r>
            <a:r>
              <a:rPr lang="vi-VN" sz="9600" b="1" i="0" u="none" strike="noStrike" cap="none" dirty="0">
                <a:solidFill>
                  <a:schemeClr val="accent4"/>
                </a:solidFill>
                <a:latin typeface="Arial"/>
                <a:ea typeface="Arial"/>
                <a:cs typeface="Arial"/>
                <a:sym typeface="Arial"/>
              </a:rPr>
              <a:t>m</a:t>
            </a:r>
            <a:r>
              <a:rPr lang="vi-VN" sz="9600" b="1" i="0" u="none" strike="noStrike" cap="none" dirty="0">
                <a:solidFill>
                  <a:schemeClr val="accent1"/>
                </a:solidFill>
                <a:latin typeface="Arial"/>
                <a:ea typeface="Arial"/>
                <a:cs typeface="Arial"/>
                <a:sym typeface="Arial"/>
              </a:rPr>
              <a:t>i</a:t>
            </a:r>
            <a:r>
              <a:rPr lang="vi-VN" sz="9600" b="1" i="0" u="none" strike="noStrike" cap="none" dirty="0">
                <a:solidFill>
                  <a:schemeClr val="accent6"/>
                </a:solidFill>
                <a:latin typeface="Arial"/>
                <a:ea typeface="Arial"/>
                <a:cs typeface="Arial"/>
                <a:sym typeface="Arial"/>
              </a:rPr>
              <a:t>n</a:t>
            </a:r>
            <a:r>
              <a:rPr lang="vi-VN" sz="9600" b="1" i="0" u="none" strike="noStrike" cap="none" dirty="0">
                <a:solidFill>
                  <a:srgbClr val="4285F4"/>
                </a:solidFill>
                <a:latin typeface="Arial"/>
                <a:ea typeface="Arial"/>
                <a:cs typeface="Arial"/>
                <a:sym typeface="Arial"/>
              </a:rPr>
              <a:t>a</a:t>
            </a:r>
            <a:r>
              <a:rPr lang="vi-VN" sz="9600" b="1" i="0" u="none" strike="noStrike" cap="none" dirty="0">
                <a:solidFill>
                  <a:srgbClr val="FF0000"/>
                </a:solidFill>
                <a:latin typeface="Arial"/>
                <a:ea typeface="Arial"/>
                <a:cs typeface="Arial"/>
                <a:sym typeface="Arial"/>
              </a:rPr>
              <a:t>r</a:t>
            </a:r>
            <a:r>
              <a:rPr lang="vi-VN" sz="9600" b="1" dirty="0">
                <a:solidFill>
                  <a:schemeClr val="dk1"/>
                </a:solidFill>
              </a:rPr>
              <a:t> </a:t>
            </a:r>
          </a:p>
          <a:p>
            <a:pPr marL="0" marR="0" lvl="0" indent="0" algn="ctr" rtl="0">
              <a:spcBef>
                <a:spcPts val="0"/>
              </a:spcBef>
              <a:spcAft>
                <a:spcPts val="0"/>
              </a:spcAft>
              <a:buNone/>
            </a:pPr>
            <a:r>
              <a:rPr lang="vi-VN" sz="9600" b="1" dirty="0">
                <a:solidFill>
                  <a:schemeClr val="accent4"/>
                </a:solidFill>
              </a:rPr>
              <a:t>L</a:t>
            </a:r>
            <a:r>
              <a:rPr lang="vi-VN" sz="9600" b="1" dirty="0">
                <a:solidFill>
                  <a:schemeClr val="accent1"/>
                </a:solidFill>
              </a:rPr>
              <a:t>i</a:t>
            </a:r>
            <a:r>
              <a:rPr lang="vi-VN" sz="9600" b="1" dirty="0">
                <a:solidFill>
                  <a:schemeClr val="accent6"/>
                </a:solidFill>
              </a:rPr>
              <a:t>n</a:t>
            </a:r>
            <a:r>
              <a:rPr lang="vi-VN" sz="9600" b="1" dirty="0">
                <a:solidFill>
                  <a:srgbClr val="FF0000"/>
                </a:solidFill>
              </a:rPr>
              <a:t>u</a:t>
            </a:r>
            <a:r>
              <a:rPr lang="vi-VN" sz="9600" b="1" dirty="0">
                <a:solidFill>
                  <a:schemeClr val="accent4"/>
                </a:solidFill>
              </a:rPr>
              <a:t>x</a:t>
            </a:r>
            <a:r>
              <a:rPr lang="vi-VN" sz="9600" b="1" dirty="0">
                <a:solidFill>
                  <a:schemeClr val="dk1"/>
                </a:solidFill>
              </a:rPr>
              <a:t> &amp; </a:t>
            </a:r>
            <a:r>
              <a:rPr lang="vi-VN" sz="9600" b="1" dirty="0">
                <a:solidFill>
                  <a:schemeClr val="accent1"/>
                </a:solidFill>
              </a:rPr>
              <a:t>P</a:t>
            </a:r>
            <a:r>
              <a:rPr lang="vi-VN" sz="9600" b="1" dirty="0">
                <a:solidFill>
                  <a:schemeClr val="accent6"/>
                </a:solidFill>
              </a:rPr>
              <a:t>y</a:t>
            </a:r>
            <a:r>
              <a:rPr lang="vi-VN" sz="9600" b="1" dirty="0">
                <a:solidFill>
                  <a:schemeClr val="accent1"/>
                </a:solidFill>
              </a:rPr>
              <a:t>t</a:t>
            </a:r>
            <a:r>
              <a:rPr lang="vi-VN" sz="9600" b="1" dirty="0">
                <a:solidFill>
                  <a:srgbClr val="FF0000"/>
                </a:solidFill>
              </a:rPr>
              <a:t>h</a:t>
            </a:r>
            <a:r>
              <a:rPr lang="vi-VN" sz="9600" b="1" dirty="0">
                <a:solidFill>
                  <a:schemeClr val="accent4"/>
                </a:solidFill>
              </a:rPr>
              <a:t>o</a:t>
            </a:r>
            <a:r>
              <a:rPr lang="vi-VN" sz="9600" b="1" dirty="0">
                <a:solidFill>
                  <a:schemeClr val="accent6"/>
                </a:solidFill>
              </a:rPr>
              <a:t>n</a:t>
            </a:r>
            <a:endParaRPr sz="9600" b="1" i="0" u="none" strike="noStrike" cap="none" dirty="0">
              <a:solidFill>
                <a:schemeClr val="accent6"/>
              </a:solidFill>
              <a:latin typeface="Arial"/>
              <a:ea typeface="Arial"/>
              <a:cs typeface="Arial"/>
              <a:sym typeface="Arial"/>
            </a:endParaRPr>
          </a:p>
          <a:p>
            <a:pPr marL="0" marR="0" lvl="0" indent="0" algn="ctr" rtl="0">
              <a:spcBef>
                <a:spcPts val="0"/>
              </a:spcBef>
              <a:spcAft>
                <a:spcPts val="0"/>
              </a:spcAft>
              <a:buNone/>
            </a:pPr>
            <a:endParaRPr sz="2800" b="0" i="0" u="none" strike="noStrike" cap="none" dirty="0">
              <a:solidFill>
                <a:schemeClr val="dk1"/>
              </a:solidFill>
              <a:latin typeface="Calibri"/>
              <a:ea typeface="Calibri"/>
              <a:cs typeface="Calibri"/>
              <a:sym typeface="Calibri"/>
            </a:endParaRPr>
          </a:p>
        </p:txBody>
      </p:sp>
      <p:grpSp>
        <p:nvGrpSpPr>
          <p:cNvPr id="85" name="Google Shape;85;p1"/>
          <p:cNvGrpSpPr/>
          <p:nvPr/>
        </p:nvGrpSpPr>
        <p:grpSpPr>
          <a:xfrm>
            <a:off x="12739775" y="5734052"/>
            <a:ext cx="1269276" cy="338554"/>
            <a:chOff x="10072775" y="5734052"/>
            <a:chExt cx="1269276" cy="338554"/>
          </a:xfrm>
        </p:grpSpPr>
        <p:sp>
          <p:nvSpPr>
            <p:cNvPr id="86" name="Google Shape;86;p1"/>
            <p:cNvSpPr/>
            <p:nvPr/>
          </p:nvSpPr>
          <p:spPr>
            <a:xfrm>
              <a:off x="10072775" y="5734052"/>
              <a:ext cx="1222928" cy="338554"/>
            </a:xfrm>
            <a:prstGeom prst="roundRect">
              <a:avLst>
                <a:gd name="adj" fmla="val 41127"/>
              </a:avLst>
            </a:prstGeom>
            <a:solidFill>
              <a:schemeClr val="lt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7" name="Google Shape;87;p1"/>
            <p:cNvGrpSpPr/>
            <p:nvPr/>
          </p:nvGrpSpPr>
          <p:grpSpPr>
            <a:xfrm>
              <a:off x="10207193" y="5749440"/>
              <a:ext cx="1134858" cy="307777"/>
              <a:chOff x="10207193" y="5749440"/>
              <a:chExt cx="1134858" cy="307777"/>
            </a:xfrm>
          </p:grpSpPr>
          <p:pic>
            <p:nvPicPr>
              <p:cNvPr id="88" name="Google Shape;88;p1" descr="Pencil with solid fill"/>
              <p:cNvPicPr preferRelativeResize="0"/>
              <p:nvPr/>
            </p:nvPicPr>
            <p:blipFill rotWithShape="1">
              <a:blip r:embed="rId3">
                <a:alphaModFix/>
              </a:blip>
              <a:srcRect/>
              <a:stretch/>
            </p:blipFill>
            <p:spPr>
              <a:xfrm>
                <a:off x="10207193" y="5812945"/>
                <a:ext cx="180768" cy="180768"/>
              </a:xfrm>
              <a:prstGeom prst="rect">
                <a:avLst/>
              </a:prstGeom>
              <a:noFill/>
              <a:ln>
                <a:noFill/>
              </a:ln>
            </p:spPr>
          </p:pic>
          <p:sp>
            <p:nvSpPr>
              <p:cNvPr id="89" name="Google Shape;89;p1"/>
              <p:cNvSpPr txBox="1"/>
              <p:nvPr/>
            </p:nvSpPr>
            <p:spPr>
              <a:xfrm>
                <a:off x="10330373" y="5749440"/>
                <a:ext cx="101167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1400" b="0" i="0" u="none" strike="noStrike" cap="none">
                    <a:solidFill>
                      <a:srgbClr val="4285F4"/>
                    </a:solidFill>
                    <a:latin typeface="Calibri"/>
                    <a:ea typeface="Calibri"/>
                    <a:cs typeface="Calibri"/>
                    <a:sym typeface="Calibri"/>
                  </a:rPr>
                  <a:t>Your Team</a:t>
                </a:r>
                <a:endParaRPr/>
              </a:p>
            </p:txBody>
          </p:sp>
        </p:grpSp>
      </p:grpSp>
      <p:grpSp>
        <p:nvGrpSpPr>
          <p:cNvPr id="90" name="Google Shape;90;p1"/>
          <p:cNvGrpSpPr/>
          <p:nvPr/>
        </p:nvGrpSpPr>
        <p:grpSpPr>
          <a:xfrm>
            <a:off x="-7370249" y="3178395"/>
            <a:ext cx="6654018" cy="550671"/>
            <a:chOff x="2768991" y="3077691"/>
            <a:chExt cx="6654018" cy="550671"/>
          </a:xfrm>
        </p:grpSpPr>
        <p:sp>
          <p:nvSpPr>
            <p:cNvPr id="91" name="Google Shape;91;p1"/>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4">
              <a:alphaModFix/>
            </a:blip>
            <a:srcRect/>
            <a:stretch/>
          </p:blipFill>
          <p:spPr>
            <a:xfrm>
              <a:off x="3003504" y="3210391"/>
              <a:ext cx="285270" cy="285270"/>
            </a:xfrm>
            <a:prstGeom prst="rect">
              <a:avLst/>
            </a:prstGeom>
            <a:noFill/>
            <a:ln>
              <a:noFill/>
            </a:ln>
          </p:spPr>
        </p:pic>
        <p:pic>
          <p:nvPicPr>
            <p:cNvPr id="93" name="Google Shape;93;p1" descr="Icon&#10;&#10;Description automatically generated"/>
            <p:cNvPicPr preferRelativeResize="0"/>
            <p:nvPr/>
          </p:nvPicPr>
          <p:blipFill rotWithShape="1">
            <a:blip r:embed="rId5">
              <a:alphaModFix/>
            </a:blip>
            <a:srcRect/>
            <a:stretch/>
          </p:blipFill>
          <p:spPr>
            <a:xfrm flipH="1">
              <a:off x="9009001" y="3250651"/>
              <a:ext cx="143165" cy="204749"/>
            </a:xfrm>
            <a:prstGeom prst="rect">
              <a:avLst/>
            </a:prstGeom>
            <a:noFill/>
            <a:ln>
              <a:noFill/>
            </a:ln>
          </p:spPr>
        </p:pic>
      </p:grpSp>
      <p:grpSp>
        <p:nvGrpSpPr>
          <p:cNvPr id="94" name="Google Shape;94;p1"/>
          <p:cNvGrpSpPr/>
          <p:nvPr/>
        </p:nvGrpSpPr>
        <p:grpSpPr>
          <a:xfrm>
            <a:off x="3679967" y="7955003"/>
            <a:ext cx="890613" cy="1142476"/>
            <a:chOff x="3679967" y="4315691"/>
            <a:chExt cx="890613" cy="1142476"/>
          </a:xfrm>
        </p:grpSpPr>
        <p:sp>
          <p:nvSpPr>
            <p:cNvPr id="95" name="Google Shape;95;p1"/>
            <p:cNvSpPr/>
            <p:nvPr/>
          </p:nvSpPr>
          <p:spPr>
            <a:xfrm>
              <a:off x="3776803" y="4315691"/>
              <a:ext cx="696943" cy="679269"/>
            </a:xfrm>
            <a:prstGeom prst="ellipse">
              <a:avLst/>
            </a:prstGeom>
            <a:blipFill rotWithShape="1">
              <a:blip r:embed="rId6">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
            <p:cNvSpPr txBox="1"/>
            <p:nvPr/>
          </p:nvSpPr>
          <p:spPr>
            <a:xfrm>
              <a:off x="3679967" y="5088835"/>
              <a:ext cx="89061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a:solidFill>
                    <a:schemeClr val="lt1"/>
                  </a:solidFill>
                  <a:latin typeface="Arial"/>
                  <a:ea typeface="Arial"/>
                  <a:cs typeface="Arial"/>
                  <a:sym typeface="Arial"/>
                </a:rPr>
                <a:t>Tên</a:t>
              </a:r>
              <a:r>
                <a:rPr lang="en-PH"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grpSp>
      <p:grpSp>
        <p:nvGrpSpPr>
          <p:cNvPr id="97" name="Google Shape;97;p1"/>
          <p:cNvGrpSpPr/>
          <p:nvPr/>
        </p:nvGrpSpPr>
        <p:grpSpPr>
          <a:xfrm>
            <a:off x="5073338" y="9381467"/>
            <a:ext cx="890613" cy="1085085"/>
            <a:chOff x="5073338" y="4315691"/>
            <a:chExt cx="890613" cy="1085085"/>
          </a:xfrm>
        </p:grpSpPr>
        <p:sp>
          <p:nvSpPr>
            <p:cNvPr id="98" name="Google Shape;98;p1"/>
            <p:cNvSpPr/>
            <p:nvPr/>
          </p:nvSpPr>
          <p:spPr>
            <a:xfrm>
              <a:off x="5170174" y="4315691"/>
              <a:ext cx="696943" cy="679269"/>
            </a:xfrm>
            <a:prstGeom prst="ellipse">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1"/>
            <p:cNvSpPr txBox="1"/>
            <p:nvPr/>
          </p:nvSpPr>
          <p:spPr>
            <a:xfrm>
              <a:off x="5073338" y="5031444"/>
              <a:ext cx="89061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a:solidFill>
                    <a:schemeClr val="lt1"/>
                  </a:solidFill>
                  <a:latin typeface="Arial"/>
                  <a:ea typeface="Arial"/>
                  <a:cs typeface="Arial"/>
                  <a:sym typeface="Arial"/>
                </a:rPr>
                <a:t>Tên</a:t>
              </a:r>
              <a:r>
                <a:rPr lang="en-PH"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grpSp>
      <p:grpSp>
        <p:nvGrpSpPr>
          <p:cNvPr id="100" name="Google Shape;100;p1"/>
          <p:cNvGrpSpPr/>
          <p:nvPr/>
        </p:nvGrpSpPr>
        <p:grpSpPr>
          <a:xfrm>
            <a:off x="6466709" y="10807931"/>
            <a:ext cx="890613" cy="1099801"/>
            <a:chOff x="6466709" y="4315691"/>
            <a:chExt cx="890613" cy="1099801"/>
          </a:xfrm>
        </p:grpSpPr>
        <p:sp>
          <p:nvSpPr>
            <p:cNvPr id="101" name="Google Shape;101;p1"/>
            <p:cNvSpPr/>
            <p:nvPr/>
          </p:nvSpPr>
          <p:spPr>
            <a:xfrm>
              <a:off x="6563545" y="4315691"/>
              <a:ext cx="696943" cy="679269"/>
            </a:xfrm>
            <a:prstGeom prst="ellipse">
              <a:avLst/>
            </a:prstGeom>
            <a:blipFill rotWithShape="1">
              <a:blip r:embed="rId8">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
            <p:cNvSpPr txBox="1"/>
            <p:nvPr/>
          </p:nvSpPr>
          <p:spPr>
            <a:xfrm>
              <a:off x="6466709" y="5046160"/>
              <a:ext cx="89061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a:solidFill>
                    <a:schemeClr val="lt1"/>
                  </a:solidFill>
                  <a:latin typeface="Arial"/>
                  <a:ea typeface="Arial"/>
                  <a:cs typeface="Arial"/>
                  <a:sym typeface="Arial"/>
                </a:rPr>
                <a:t>Tên</a:t>
              </a:r>
              <a:r>
                <a:rPr lang="en-PH"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grpSp>
      <p:grpSp>
        <p:nvGrpSpPr>
          <p:cNvPr id="103" name="Google Shape;103;p1"/>
          <p:cNvGrpSpPr/>
          <p:nvPr/>
        </p:nvGrpSpPr>
        <p:grpSpPr>
          <a:xfrm>
            <a:off x="7860080" y="11539451"/>
            <a:ext cx="890613" cy="1069836"/>
            <a:chOff x="7860080" y="4315691"/>
            <a:chExt cx="890613" cy="1069836"/>
          </a:xfrm>
        </p:grpSpPr>
        <p:sp>
          <p:nvSpPr>
            <p:cNvPr id="104" name="Google Shape;104;p1"/>
            <p:cNvSpPr/>
            <p:nvPr/>
          </p:nvSpPr>
          <p:spPr>
            <a:xfrm>
              <a:off x="7956916" y="4315691"/>
              <a:ext cx="696943" cy="679269"/>
            </a:xfrm>
            <a:prstGeom prst="ellipse">
              <a:avLst/>
            </a:prstGeom>
            <a:blipFill rotWithShape="1">
              <a:blip r:embed="rId9">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
            <p:cNvSpPr txBox="1"/>
            <p:nvPr/>
          </p:nvSpPr>
          <p:spPr>
            <a:xfrm>
              <a:off x="7860080" y="5016195"/>
              <a:ext cx="89061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a:solidFill>
                    <a:schemeClr val="lt1"/>
                  </a:solidFill>
                  <a:latin typeface="Arial"/>
                  <a:ea typeface="Arial"/>
                  <a:cs typeface="Arial"/>
                  <a:sym typeface="Arial"/>
                </a:rPr>
                <a:t>Tên</a:t>
              </a:r>
              <a:r>
                <a:rPr lang="en-PH"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grpSp>
      <p:sp>
        <p:nvSpPr>
          <p:cNvPr id="106" name="Google Shape;106;p1"/>
          <p:cNvSpPr/>
          <p:nvPr/>
        </p:nvSpPr>
        <p:spPr>
          <a:xfrm>
            <a:off x="150703" y="19506"/>
            <a:ext cx="12041297" cy="1084365"/>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1"/>
          <p:cNvSpPr/>
          <p:nvPr/>
        </p:nvSpPr>
        <p:spPr>
          <a:xfrm>
            <a:off x="10426498" y="383187"/>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
          <p:cNvSpPr/>
          <p:nvPr/>
        </p:nvSpPr>
        <p:spPr>
          <a:xfrm>
            <a:off x="10866661" y="387047"/>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
          <p:cNvSpPr/>
          <p:nvPr/>
        </p:nvSpPr>
        <p:spPr>
          <a:xfrm>
            <a:off x="11277941" y="383187"/>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1"/>
          <p:cNvSpPr/>
          <p:nvPr/>
        </p:nvSpPr>
        <p:spPr>
          <a:xfrm>
            <a:off x="10785615" y="-1245606"/>
            <a:ext cx="703364" cy="691720"/>
          </a:xfrm>
          <a:prstGeom prst="ellipse">
            <a:avLst/>
          </a:prstGeom>
          <a:blipFill rotWithShape="1">
            <a:blip r:embed="rId10">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
          <p:cNvSpPr txBox="1"/>
          <p:nvPr/>
        </p:nvSpPr>
        <p:spPr>
          <a:xfrm>
            <a:off x="8586735" y="-2019905"/>
            <a:ext cx="95660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1600">
                <a:solidFill>
                  <a:schemeClr val="lt1"/>
                </a:solidFill>
                <a:latin typeface="Calibri"/>
                <a:ea typeface="Calibri"/>
                <a:cs typeface="Calibri"/>
                <a:sym typeface="Calibri"/>
              </a:rPr>
              <a:t>Gmail</a:t>
            </a:r>
            <a:endParaRPr/>
          </a:p>
        </p:txBody>
      </p:sp>
      <p:sp>
        <p:nvSpPr>
          <p:cNvPr id="112" name="Google Shape;112;p1"/>
          <p:cNvSpPr txBox="1"/>
          <p:nvPr/>
        </p:nvSpPr>
        <p:spPr>
          <a:xfrm>
            <a:off x="9302842" y="-2019905"/>
            <a:ext cx="95660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1600">
                <a:solidFill>
                  <a:schemeClr val="lt1"/>
                </a:solidFill>
                <a:latin typeface="Calibri"/>
                <a:ea typeface="Calibri"/>
                <a:cs typeface="Calibri"/>
                <a:sym typeface="Calibri"/>
              </a:rPr>
              <a:t>Images</a:t>
            </a:r>
            <a:endParaRPr/>
          </a:p>
        </p:txBody>
      </p:sp>
      <p:pic>
        <p:nvPicPr>
          <p:cNvPr id="113" name="Google Shape;113;p1"/>
          <p:cNvPicPr preferRelativeResize="0"/>
          <p:nvPr/>
        </p:nvPicPr>
        <p:blipFill rotWithShape="1">
          <a:blip r:embed="rId11">
            <a:alphaModFix/>
          </a:blip>
          <a:srcRect/>
          <a:stretch/>
        </p:blipFill>
        <p:spPr>
          <a:xfrm>
            <a:off x="10212641" y="-2004833"/>
            <a:ext cx="339969" cy="339969"/>
          </a:xfrm>
          <a:prstGeom prst="rect">
            <a:avLst/>
          </a:prstGeom>
          <a:noFill/>
          <a:ln>
            <a:noFill/>
          </a:ln>
        </p:spPr>
      </p:pic>
      <p:grpSp>
        <p:nvGrpSpPr>
          <p:cNvPr id="114" name="Google Shape;114;p1"/>
          <p:cNvGrpSpPr/>
          <p:nvPr/>
        </p:nvGrpSpPr>
        <p:grpSpPr>
          <a:xfrm>
            <a:off x="-1" y="6732587"/>
            <a:ext cx="12192001" cy="130049"/>
            <a:chOff x="-1" y="6732587"/>
            <a:chExt cx="12192001" cy="130049"/>
          </a:xfrm>
        </p:grpSpPr>
        <p:sp>
          <p:nvSpPr>
            <p:cNvPr id="115" name="Google Shape;115;p1"/>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1"/>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1"/>
            <p:cNvSpPr/>
            <p:nvPr/>
          </p:nvSpPr>
          <p:spPr>
            <a:xfrm>
              <a:off x="6096000"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1"/>
            <p:cNvSpPr/>
            <p:nvPr/>
          </p:nvSpPr>
          <p:spPr>
            <a:xfrm>
              <a:off x="8947052" y="6732587"/>
              <a:ext cx="3244948" cy="130049"/>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402"/>
        <p:cNvGrpSpPr/>
        <p:nvPr/>
      </p:nvGrpSpPr>
      <p:grpSpPr>
        <a:xfrm>
          <a:off x="0" y="0"/>
          <a:ext cx="0" cy="0"/>
          <a:chOff x="0" y="0"/>
          <a:chExt cx="0" cy="0"/>
        </a:xfrm>
      </p:grpSpPr>
      <p:sp>
        <p:nvSpPr>
          <p:cNvPr id="403" name="Google Shape;403;p9"/>
          <p:cNvSpPr/>
          <p:nvPr/>
        </p:nvSpPr>
        <p:spPr>
          <a:xfrm rot="10800000">
            <a:off x="3299556" y="7303849"/>
            <a:ext cx="2970615" cy="1301307"/>
          </a:xfrm>
          <a:prstGeom prst="foldedCorner">
            <a:avLst>
              <a:gd name="adj" fmla="val 47619"/>
            </a:avLst>
          </a:prstGeom>
          <a:solidFill>
            <a:srgbClr val="34A853">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p9"/>
          <p:cNvSpPr txBox="1"/>
          <p:nvPr/>
        </p:nvSpPr>
        <p:spPr>
          <a:xfrm rot="10800000">
            <a:off x="2981463" y="7526352"/>
            <a:ext cx="36068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3600" b="1">
                <a:solidFill>
                  <a:schemeClr val="lt1"/>
                </a:solidFill>
                <a:latin typeface="Arial"/>
                <a:ea typeface="Arial"/>
                <a:cs typeface="Arial"/>
                <a:sym typeface="Arial"/>
              </a:rPr>
              <a:t>Nội dung 3</a:t>
            </a:r>
            <a:endParaRPr sz="3600" b="1">
              <a:solidFill>
                <a:schemeClr val="lt1"/>
              </a:solidFill>
              <a:latin typeface="Arial"/>
              <a:ea typeface="Arial"/>
              <a:cs typeface="Arial"/>
              <a:sym typeface="Arial"/>
            </a:endParaRPr>
          </a:p>
        </p:txBody>
      </p:sp>
      <p:sp>
        <p:nvSpPr>
          <p:cNvPr id="405" name="Google Shape;405;p9"/>
          <p:cNvSpPr/>
          <p:nvPr/>
        </p:nvSpPr>
        <p:spPr>
          <a:xfrm>
            <a:off x="12669839" y="4728714"/>
            <a:ext cx="4893734" cy="711200"/>
          </a:xfrm>
          <a:prstGeom prst="foldedCorner">
            <a:avLst>
              <a:gd name="adj" fmla="val 47619"/>
            </a:avLst>
          </a:prstGeom>
          <a:solidFill>
            <a:srgbClr val="4285F4">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6" name="Google Shape;406;p9"/>
          <p:cNvSpPr txBox="1"/>
          <p:nvPr/>
        </p:nvSpPr>
        <p:spPr>
          <a:xfrm>
            <a:off x="12888942" y="487812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4</a:t>
            </a:r>
            <a:endParaRPr sz="2000">
              <a:solidFill>
                <a:schemeClr val="lt1"/>
              </a:solidFill>
              <a:latin typeface="Arial"/>
              <a:ea typeface="Arial"/>
              <a:cs typeface="Arial"/>
              <a:sym typeface="Arial"/>
            </a:endParaRPr>
          </a:p>
        </p:txBody>
      </p:sp>
      <p:sp>
        <p:nvSpPr>
          <p:cNvPr id="407" name="Google Shape;407;p9"/>
          <p:cNvSpPr/>
          <p:nvPr/>
        </p:nvSpPr>
        <p:spPr>
          <a:xfrm>
            <a:off x="442857" y="1115904"/>
            <a:ext cx="4659832" cy="53055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08" name="Google Shape;408;p9"/>
          <p:cNvGrpSpPr/>
          <p:nvPr/>
        </p:nvGrpSpPr>
        <p:grpSpPr>
          <a:xfrm>
            <a:off x="422489" y="1131970"/>
            <a:ext cx="164976" cy="5289441"/>
            <a:chOff x="2661323" y="1779640"/>
            <a:chExt cx="150703" cy="3498597"/>
          </a:xfrm>
        </p:grpSpPr>
        <p:sp>
          <p:nvSpPr>
            <p:cNvPr id="409" name="Google Shape;409;p9"/>
            <p:cNvSpPr/>
            <p:nvPr/>
          </p:nvSpPr>
          <p:spPr>
            <a:xfrm>
              <a:off x="2661323" y="1779640"/>
              <a:ext cx="150703" cy="1756284"/>
            </a:xfrm>
            <a:prstGeom prst="rect">
              <a:avLst/>
            </a:prstGeom>
            <a:solidFill>
              <a:srgbClr val="2EA5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9"/>
            <p:cNvSpPr/>
            <p:nvPr/>
          </p:nvSpPr>
          <p:spPr>
            <a:xfrm>
              <a:off x="2661323" y="3521953"/>
              <a:ext cx="150703" cy="1756284"/>
            </a:xfrm>
            <a:prstGeom prst="rect">
              <a:avLst/>
            </a:prstGeom>
            <a:solidFill>
              <a:srgbClr val="2EA5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11" name="Google Shape;411;p9"/>
          <p:cNvGrpSpPr/>
          <p:nvPr/>
        </p:nvGrpSpPr>
        <p:grpSpPr>
          <a:xfrm rot="5400000">
            <a:off x="2686503" y="4006481"/>
            <a:ext cx="150775" cy="4678811"/>
            <a:chOff x="2661323" y="1779640"/>
            <a:chExt cx="150703" cy="3498597"/>
          </a:xfrm>
        </p:grpSpPr>
        <p:sp>
          <p:nvSpPr>
            <p:cNvPr id="412" name="Google Shape;412;p9"/>
            <p:cNvSpPr/>
            <p:nvPr/>
          </p:nvSpPr>
          <p:spPr>
            <a:xfrm>
              <a:off x="2661323" y="1779640"/>
              <a:ext cx="150703" cy="1756284"/>
            </a:xfrm>
            <a:prstGeom prst="rect">
              <a:avLst/>
            </a:prstGeom>
            <a:solidFill>
              <a:srgbClr val="FBBB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3" name="Google Shape;413;p9"/>
            <p:cNvSpPr/>
            <p:nvPr/>
          </p:nvSpPr>
          <p:spPr>
            <a:xfrm>
              <a:off x="2661323" y="3521953"/>
              <a:ext cx="150703" cy="1756284"/>
            </a:xfrm>
            <a:prstGeom prst="rect">
              <a:avLst/>
            </a:prstGeom>
            <a:solidFill>
              <a:srgbClr val="FBBB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14" name="Google Shape;414;p9"/>
          <p:cNvGrpSpPr/>
          <p:nvPr/>
        </p:nvGrpSpPr>
        <p:grpSpPr>
          <a:xfrm>
            <a:off x="4948513" y="1116799"/>
            <a:ext cx="164976" cy="5305507"/>
            <a:chOff x="2661323" y="1779640"/>
            <a:chExt cx="150703" cy="3498597"/>
          </a:xfrm>
        </p:grpSpPr>
        <p:sp>
          <p:nvSpPr>
            <p:cNvPr id="415" name="Google Shape;415;p9"/>
            <p:cNvSpPr/>
            <p:nvPr/>
          </p:nvSpPr>
          <p:spPr>
            <a:xfrm>
              <a:off x="2661323" y="1779640"/>
              <a:ext cx="150703" cy="1756284"/>
            </a:xfrm>
            <a:prstGeom prst="rect">
              <a:avLst/>
            </a:prstGeom>
            <a:solidFill>
              <a:srgbClr val="3D81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6" name="Google Shape;416;p9"/>
            <p:cNvSpPr/>
            <p:nvPr/>
          </p:nvSpPr>
          <p:spPr>
            <a:xfrm>
              <a:off x="2661323" y="3521953"/>
              <a:ext cx="150703" cy="1756284"/>
            </a:xfrm>
            <a:prstGeom prst="rect">
              <a:avLst/>
            </a:prstGeom>
            <a:solidFill>
              <a:srgbClr val="3D81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17" name="Google Shape;417;p9"/>
          <p:cNvGrpSpPr/>
          <p:nvPr/>
        </p:nvGrpSpPr>
        <p:grpSpPr>
          <a:xfrm rot="5400000">
            <a:off x="2688977" y="-1141630"/>
            <a:ext cx="158017" cy="4691005"/>
            <a:chOff x="2661323" y="1779640"/>
            <a:chExt cx="150703" cy="3498597"/>
          </a:xfrm>
        </p:grpSpPr>
        <p:sp>
          <p:nvSpPr>
            <p:cNvPr id="418" name="Google Shape;418;p9"/>
            <p:cNvSpPr/>
            <p:nvPr/>
          </p:nvSpPr>
          <p:spPr>
            <a:xfrm>
              <a:off x="2661323" y="1779640"/>
              <a:ext cx="150703" cy="1756284"/>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9" name="Google Shape;419;p9"/>
            <p:cNvSpPr/>
            <p:nvPr/>
          </p:nvSpPr>
          <p:spPr>
            <a:xfrm>
              <a:off x="2661323" y="3521953"/>
              <a:ext cx="150703" cy="1756284"/>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20" name="Google Shape;420;p9"/>
          <p:cNvSpPr/>
          <p:nvPr/>
        </p:nvSpPr>
        <p:spPr>
          <a:xfrm rot="-5400000">
            <a:off x="5982216" y="550808"/>
            <a:ext cx="5206136" cy="6368457"/>
          </a:xfrm>
          <a:prstGeom prst="foldedCorner">
            <a:avLst>
              <a:gd name="adj" fmla="val 26934"/>
            </a:avLst>
          </a:prstGeom>
          <a:solidFill>
            <a:srgbClr val="FBBC05">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1" name="Google Shape;421;p9"/>
          <p:cNvSpPr txBox="1"/>
          <p:nvPr/>
        </p:nvSpPr>
        <p:spPr>
          <a:xfrm>
            <a:off x="5253159" y="1282881"/>
            <a:ext cx="181352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2000" b="1" dirty="0">
                <a:solidFill>
                  <a:schemeClr val="lt1"/>
                </a:solidFill>
                <a:latin typeface="Arial"/>
                <a:ea typeface="Arial"/>
                <a:cs typeface="Arial"/>
                <a:sym typeface="Arial"/>
              </a:rPr>
              <a:t>Python</a:t>
            </a:r>
          </a:p>
        </p:txBody>
      </p:sp>
      <p:pic>
        <p:nvPicPr>
          <p:cNvPr id="422" name="Google Shape;422;p9" descr="Apple Moody Foodies"/>
          <p:cNvPicPr preferRelativeResize="0"/>
          <p:nvPr/>
        </p:nvPicPr>
        <p:blipFill rotWithShape="1">
          <a:blip r:embed="rId3">
            <a:alphaModFix/>
          </a:blip>
          <a:srcRect/>
          <a:stretch/>
        </p:blipFill>
        <p:spPr>
          <a:xfrm>
            <a:off x="10817067" y="5208699"/>
            <a:ext cx="1008824" cy="1008824"/>
          </a:xfrm>
          <a:prstGeom prst="rect">
            <a:avLst/>
          </a:prstGeom>
          <a:noFill/>
          <a:ln>
            <a:noFill/>
          </a:ln>
        </p:spPr>
      </p:pic>
      <p:pic>
        <p:nvPicPr>
          <p:cNvPr id="423" name="Google Shape;423;p9" descr="Watermelon Moody Foodies"/>
          <p:cNvPicPr preferRelativeResize="0"/>
          <p:nvPr/>
        </p:nvPicPr>
        <p:blipFill rotWithShape="1">
          <a:blip r:embed="rId4">
            <a:alphaModFix/>
          </a:blip>
          <a:srcRect/>
          <a:stretch/>
        </p:blipFill>
        <p:spPr>
          <a:xfrm>
            <a:off x="386479" y="5433023"/>
            <a:ext cx="1008825" cy="1008825"/>
          </a:xfrm>
          <a:prstGeom prst="rect">
            <a:avLst/>
          </a:prstGeom>
          <a:noFill/>
          <a:ln>
            <a:noFill/>
          </a:ln>
        </p:spPr>
      </p:pic>
      <p:pic>
        <p:nvPicPr>
          <p:cNvPr id="424" name="Google Shape;424;p9" descr="Chart, logo, company name, bubble chart&#10;&#10;Description automatically generated"/>
          <p:cNvPicPr preferRelativeResize="0"/>
          <p:nvPr/>
        </p:nvPicPr>
        <p:blipFill rotWithShape="1">
          <a:blip r:embed="rId5">
            <a:alphaModFix/>
          </a:blip>
          <a:srcRect l="13844" t="15803" r="64917" b="52438"/>
          <a:stretch/>
        </p:blipFill>
        <p:spPr>
          <a:xfrm>
            <a:off x="645206" y="1244410"/>
            <a:ext cx="784843" cy="660173"/>
          </a:xfrm>
          <a:prstGeom prst="rect">
            <a:avLst/>
          </a:prstGeom>
          <a:noFill/>
          <a:ln>
            <a:noFill/>
          </a:ln>
        </p:spPr>
      </p:pic>
      <p:sp>
        <p:nvSpPr>
          <p:cNvPr id="425" name="Google Shape;425;p9"/>
          <p:cNvSpPr/>
          <p:nvPr/>
        </p:nvSpPr>
        <p:spPr>
          <a:xfrm>
            <a:off x="127845" y="0"/>
            <a:ext cx="12064155" cy="1137322"/>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6" name="Google Shape;426;p9"/>
          <p:cNvSpPr txBox="1"/>
          <p:nvPr/>
        </p:nvSpPr>
        <p:spPr>
          <a:xfrm>
            <a:off x="215308" y="-96981"/>
            <a:ext cx="286359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dirty="0">
                <a:solidFill>
                  <a:schemeClr val="accent4"/>
                </a:solidFill>
              </a:rPr>
              <a:t>L</a:t>
            </a:r>
            <a:r>
              <a:rPr lang="vi-VN" sz="3600" b="1" dirty="0">
                <a:solidFill>
                  <a:schemeClr val="accent1"/>
                </a:solidFill>
              </a:rPr>
              <a:t>i</a:t>
            </a:r>
            <a:r>
              <a:rPr lang="vi-VN" sz="3600" b="1" dirty="0">
                <a:solidFill>
                  <a:schemeClr val="accent6"/>
                </a:solidFill>
              </a:rPr>
              <a:t>n</a:t>
            </a:r>
            <a:r>
              <a:rPr lang="vi-VN" sz="3600" b="1" dirty="0">
                <a:solidFill>
                  <a:srgbClr val="FF0000"/>
                </a:solidFill>
              </a:rPr>
              <a:t>u</a:t>
            </a:r>
            <a:r>
              <a:rPr lang="vi-VN" sz="3600" b="1" dirty="0">
                <a:solidFill>
                  <a:schemeClr val="accent4"/>
                </a:solidFill>
              </a:rPr>
              <a:t>x</a:t>
            </a:r>
            <a:r>
              <a:rPr lang="vi-VN" sz="3600" b="1" dirty="0">
                <a:solidFill>
                  <a:schemeClr val="dk1"/>
                </a:solidFill>
              </a:rPr>
              <a:t> &amp; </a:t>
            </a:r>
            <a:r>
              <a:rPr lang="vi-VN" sz="3600" b="1" dirty="0">
                <a:solidFill>
                  <a:schemeClr val="accent1"/>
                </a:solidFill>
              </a:rPr>
              <a:t>P</a:t>
            </a:r>
            <a:r>
              <a:rPr lang="vi-VN" sz="3600" b="1" dirty="0">
                <a:solidFill>
                  <a:schemeClr val="accent6"/>
                </a:solidFill>
              </a:rPr>
              <a:t>y</a:t>
            </a:r>
            <a:r>
              <a:rPr lang="vi-VN" sz="3600" b="1" dirty="0">
                <a:solidFill>
                  <a:schemeClr val="accent1"/>
                </a:solidFill>
              </a:rPr>
              <a:t>t</a:t>
            </a:r>
            <a:r>
              <a:rPr lang="vi-VN" sz="3600" b="1" dirty="0">
                <a:solidFill>
                  <a:srgbClr val="FF0000"/>
                </a:solidFill>
              </a:rPr>
              <a:t>h</a:t>
            </a:r>
            <a:r>
              <a:rPr lang="vi-VN" sz="3600" b="1" dirty="0">
                <a:solidFill>
                  <a:schemeClr val="accent4"/>
                </a:solidFill>
              </a:rPr>
              <a:t>o</a:t>
            </a:r>
            <a:r>
              <a:rPr lang="vi-VN" sz="3600" b="1" dirty="0">
                <a:solidFill>
                  <a:schemeClr val="accent6"/>
                </a:solidFill>
              </a:rPr>
              <a:t>n</a:t>
            </a:r>
            <a:endParaRPr lang="vi-VN" sz="3600" b="1" i="0" u="none" strike="noStrike" cap="none" dirty="0">
              <a:solidFill>
                <a:schemeClr val="accent6"/>
              </a:solidFill>
              <a:latin typeface="Arial"/>
              <a:ea typeface="Arial"/>
              <a:cs typeface="Arial"/>
              <a:sym typeface="Arial"/>
            </a:endParaRPr>
          </a:p>
        </p:txBody>
      </p:sp>
      <p:sp>
        <p:nvSpPr>
          <p:cNvPr id="427" name="Google Shape;427;p9"/>
          <p:cNvSpPr/>
          <p:nvPr/>
        </p:nvSpPr>
        <p:spPr>
          <a:xfrm>
            <a:off x="10817067" y="343411"/>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8" name="Google Shape;428;p9"/>
          <p:cNvSpPr/>
          <p:nvPr/>
        </p:nvSpPr>
        <p:spPr>
          <a:xfrm>
            <a:off x="11257230" y="347271"/>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9" name="Google Shape;429;p9"/>
          <p:cNvSpPr/>
          <p:nvPr/>
        </p:nvSpPr>
        <p:spPr>
          <a:xfrm>
            <a:off x="11668510" y="343411"/>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30" name="Google Shape;430;p9"/>
          <p:cNvGrpSpPr/>
          <p:nvPr/>
        </p:nvGrpSpPr>
        <p:grpSpPr>
          <a:xfrm>
            <a:off x="3065043" y="346935"/>
            <a:ext cx="6654018" cy="550671"/>
            <a:chOff x="2768991" y="3077691"/>
            <a:chExt cx="6654018" cy="550671"/>
          </a:xfrm>
        </p:grpSpPr>
        <p:sp>
          <p:nvSpPr>
            <p:cNvPr id="431" name="Google Shape;431;p9"/>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32" name="Google Shape;432;p9"/>
            <p:cNvPicPr preferRelativeResize="0"/>
            <p:nvPr/>
          </p:nvPicPr>
          <p:blipFill rotWithShape="1">
            <a:blip r:embed="rId6">
              <a:alphaModFix/>
            </a:blip>
            <a:srcRect/>
            <a:stretch/>
          </p:blipFill>
          <p:spPr>
            <a:xfrm>
              <a:off x="3003504" y="3210391"/>
              <a:ext cx="285270" cy="285270"/>
            </a:xfrm>
            <a:prstGeom prst="rect">
              <a:avLst/>
            </a:prstGeom>
            <a:noFill/>
            <a:ln>
              <a:noFill/>
            </a:ln>
          </p:spPr>
        </p:pic>
        <p:pic>
          <p:nvPicPr>
            <p:cNvPr id="433" name="Google Shape;433;p9" descr="Icon&#10;&#10;Description automatically generated"/>
            <p:cNvPicPr preferRelativeResize="0"/>
            <p:nvPr/>
          </p:nvPicPr>
          <p:blipFill rotWithShape="1">
            <a:blip r:embed="rId7">
              <a:alphaModFix/>
            </a:blip>
            <a:srcRect/>
            <a:stretch/>
          </p:blipFill>
          <p:spPr>
            <a:xfrm flipH="1">
              <a:off x="9009001" y="3250651"/>
              <a:ext cx="143165" cy="204749"/>
            </a:xfrm>
            <a:prstGeom prst="rect">
              <a:avLst/>
            </a:prstGeom>
            <a:noFill/>
            <a:ln>
              <a:noFill/>
            </a:ln>
          </p:spPr>
        </p:pic>
      </p:grpSp>
      <p:sp>
        <p:nvSpPr>
          <p:cNvPr id="434" name="Google Shape;434;p9"/>
          <p:cNvSpPr txBox="1"/>
          <p:nvPr/>
        </p:nvSpPr>
        <p:spPr>
          <a:xfrm>
            <a:off x="3709886"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CNS</a:t>
            </a:r>
          </a:p>
        </p:txBody>
      </p:sp>
      <p:pic>
        <p:nvPicPr>
          <p:cNvPr id="435" name="Google Shape;435;p9" descr="Chart, logo, company name, bubble chart&#10;&#10;Description automatically generated"/>
          <p:cNvPicPr preferRelativeResize="0"/>
          <p:nvPr/>
        </p:nvPicPr>
        <p:blipFill rotWithShape="1">
          <a:blip r:embed="rId8">
            <a:alphaModFix/>
          </a:blip>
          <a:srcRect l="65953" t="19165" r="14786" b="53053"/>
          <a:stretch/>
        </p:blipFill>
        <p:spPr>
          <a:xfrm>
            <a:off x="9828722" y="386390"/>
            <a:ext cx="609591" cy="494614"/>
          </a:xfrm>
          <a:prstGeom prst="rect">
            <a:avLst/>
          </a:prstGeom>
          <a:noFill/>
          <a:ln>
            <a:noFill/>
          </a:ln>
        </p:spPr>
      </p:pic>
      <p:sp>
        <p:nvSpPr>
          <p:cNvPr id="436" name="Google Shape;436;p9"/>
          <p:cNvSpPr txBox="1"/>
          <p:nvPr/>
        </p:nvSpPr>
        <p:spPr>
          <a:xfrm>
            <a:off x="5679083" y="2871238"/>
            <a:ext cx="4454434" cy="1938952"/>
          </a:xfrm>
          <a:prstGeom prst="rect">
            <a:avLst/>
          </a:prstGeom>
          <a:noFill/>
          <a:ln>
            <a:noFill/>
          </a:ln>
        </p:spPr>
        <p:txBody>
          <a:bodyPr spcFirstLastPara="1" wrap="square" lIns="91425" tIns="45700" rIns="91425" bIns="45700" anchor="t" anchorCtr="0">
            <a:spAutoFit/>
          </a:bodyPr>
          <a:lstStyle/>
          <a:p>
            <a:pPr marL="1371600" lvl="3" eaLnBrk="0" fontAlgn="base" hangingPunct="0">
              <a:spcBef>
                <a:spcPct val="0"/>
              </a:spcBef>
              <a:spcAft>
                <a:spcPct val="0"/>
              </a:spcAft>
              <a:buClrTx/>
            </a:pPr>
            <a:r>
              <a:rPr lang="vi-VN" altLang="vi-VN" sz="1200" b="1" dirty="0">
                <a:solidFill>
                  <a:srgbClr val="0D0D0D"/>
                </a:solidFill>
                <a:latin typeface="Söhne"/>
              </a:rPr>
              <a:t>Gỡ cài đặt thư viện:</a:t>
            </a:r>
            <a:endParaRPr lang="vi-VN" altLang="vi-VN" sz="1200" dirty="0">
              <a:solidFill>
                <a:srgbClr val="0D0D0D"/>
              </a:solidFill>
              <a:latin typeface="Söhne"/>
            </a:endParaRPr>
          </a:p>
          <a:p>
            <a:pPr marL="1828800" lvl="4" eaLnBrk="0" fontAlgn="base" hangingPunct="0">
              <a:spcBef>
                <a:spcPct val="0"/>
              </a:spcBef>
              <a:spcAft>
                <a:spcPct val="0"/>
              </a:spcAft>
              <a:buClrTx/>
              <a:buFontTx/>
              <a:buChar char="•"/>
            </a:pPr>
            <a:r>
              <a:rPr lang="vi-VN" altLang="vi-VN" sz="1200" dirty="0">
                <a:solidFill>
                  <a:srgbClr val="0D0D0D"/>
                </a:solidFill>
                <a:latin typeface="Söhne"/>
              </a:rPr>
              <a:t>Lệnh </a:t>
            </a:r>
            <a:r>
              <a:rPr lang="vi-VN" altLang="vi-VN" sz="1200" b="1" dirty="0">
                <a:solidFill>
                  <a:srgbClr val="0D0D0D"/>
                </a:solidFill>
                <a:latin typeface="Söhne Mono"/>
              </a:rPr>
              <a:t>pip uninstall &lt;tên-thư-viện&gt;</a:t>
            </a:r>
            <a:r>
              <a:rPr lang="vi-VN" altLang="vi-VN" sz="1200" dirty="0">
                <a:solidFill>
                  <a:srgbClr val="0D0D0D"/>
                </a:solidFill>
                <a:latin typeface="Söhne"/>
              </a:rPr>
              <a:t> để gỡ bỏ thư viện đã cài đặt.</a:t>
            </a:r>
          </a:p>
          <a:p>
            <a:pPr marL="1828800" lvl="4" eaLnBrk="0" fontAlgn="base" hangingPunct="0">
              <a:spcBef>
                <a:spcPct val="0"/>
              </a:spcBef>
              <a:spcAft>
                <a:spcPct val="0"/>
              </a:spcAft>
              <a:buClrTx/>
              <a:buFontTx/>
              <a:buChar char="•"/>
            </a:pPr>
            <a:r>
              <a:rPr lang="vi-VN" altLang="vi-VN" sz="1200" dirty="0">
                <a:solidFill>
                  <a:srgbClr val="0D0D0D"/>
                </a:solidFill>
                <a:latin typeface="Söhne"/>
              </a:rPr>
              <a:t>Ví dụ:</a:t>
            </a:r>
            <a:endParaRPr lang="vi-VN" altLang="vi-VN" sz="1200" dirty="0">
              <a:solidFill>
                <a:srgbClr val="0D0D0D"/>
              </a:solidFill>
              <a:latin typeface="Söhne Mono"/>
            </a:endParaRPr>
          </a:p>
          <a:p>
            <a:pPr lvl="0" eaLnBrk="0" fontAlgn="base" hangingPunct="0">
              <a:spcBef>
                <a:spcPct val="0"/>
              </a:spcBef>
              <a:spcAft>
                <a:spcPct val="0"/>
              </a:spcAft>
              <a:buClrTx/>
            </a:pPr>
            <a:r>
              <a:rPr lang="vi-VN" altLang="vi-VN" sz="1200" dirty="0">
                <a:solidFill>
                  <a:srgbClr val="0D0D0D"/>
                </a:solidFill>
                <a:latin typeface="Söhne"/>
              </a:rPr>
              <a:t>			pip uninstall numpy</a:t>
            </a:r>
          </a:p>
          <a:p>
            <a:pPr marL="914400" lvl="2" eaLnBrk="0" fontAlgn="base" hangingPunct="0">
              <a:spcBef>
                <a:spcPct val="0"/>
              </a:spcBef>
              <a:spcAft>
                <a:spcPct val="0"/>
              </a:spcAft>
              <a:buClrTx/>
              <a:buFontTx/>
              <a:buChar char="•"/>
            </a:pPr>
            <a:r>
              <a:rPr lang="vi-VN" altLang="vi-VN" sz="1200" b="1" dirty="0">
                <a:solidFill>
                  <a:srgbClr val="0D0D0D"/>
                </a:solidFill>
                <a:latin typeface="Söhne"/>
              </a:rPr>
              <a:t>Công cụ hữu ích của Pip:</a:t>
            </a:r>
            <a:endParaRPr lang="vi-VN" altLang="vi-VN" sz="1200" dirty="0">
              <a:solidFill>
                <a:srgbClr val="0D0D0D"/>
              </a:solidFill>
              <a:latin typeface="Söhne"/>
            </a:endParaRPr>
          </a:p>
          <a:p>
            <a:pPr marL="1371600" lvl="3" eaLnBrk="0" fontAlgn="base" hangingPunct="0">
              <a:spcBef>
                <a:spcPct val="0"/>
              </a:spcBef>
              <a:spcAft>
                <a:spcPct val="0"/>
              </a:spcAft>
              <a:buClrTx/>
              <a:buFontTx/>
              <a:buChar char="•"/>
            </a:pPr>
            <a:r>
              <a:rPr lang="vi-VN" altLang="vi-VN" sz="1200" dirty="0">
                <a:solidFill>
                  <a:srgbClr val="0D0D0D"/>
                </a:solidFill>
                <a:latin typeface="Söhne"/>
              </a:rPr>
              <a:t>Tạo file </a:t>
            </a:r>
            <a:r>
              <a:rPr lang="vi-VN" altLang="vi-VN" sz="1200" b="1" dirty="0">
                <a:solidFill>
                  <a:srgbClr val="0D0D0D"/>
                </a:solidFill>
                <a:latin typeface="Söhne Mono"/>
              </a:rPr>
              <a:t>requirements.txt</a:t>
            </a:r>
            <a:r>
              <a:rPr lang="vi-VN" altLang="vi-VN" sz="1200" dirty="0">
                <a:solidFill>
                  <a:srgbClr val="0D0D0D"/>
                </a:solidFill>
                <a:latin typeface="Söhne"/>
              </a:rPr>
              <a:t> để quản lý các thư viện cần thiết cho dự án.</a:t>
            </a:r>
          </a:p>
          <a:p>
            <a:pPr marL="1371600" lvl="3" eaLnBrk="0" fontAlgn="base" hangingPunct="0">
              <a:spcBef>
                <a:spcPct val="0"/>
              </a:spcBef>
              <a:spcAft>
                <a:spcPct val="0"/>
              </a:spcAft>
              <a:buClrTx/>
              <a:buFontTx/>
              <a:buChar char="•"/>
            </a:pPr>
            <a:r>
              <a:rPr lang="vi-VN" altLang="vi-VN" sz="1200" dirty="0">
                <a:solidFill>
                  <a:srgbClr val="0D0D0D"/>
                </a:solidFill>
                <a:latin typeface="Söhne"/>
              </a:rPr>
              <a:t>Cài đặt các thư viện từ file </a:t>
            </a:r>
            <a:r>
              <a:rPr lang="vi-VN" altLang="vi-VN" sz="1200" b="1" dirty="0">
                <a:solidFill>
                  <a:srgbClr val="0D0D0D"/>
                </a:solidFill>
                <a:latin typeface="Söhne Mono"/>
              </a:rPr>
              <a:t>requirements.txt</a:t>
            </a:r>
            <a:r>
              <a:rPr lang="vi-VN" altLang="vi-VN" sz="1200" dirty="0">
                <a:solidFill>
                  <a:srgbClr val="0D0D0D"/>
                </a:solidFill>
                <a:latin typeface="Söhne"/>
              </a:rPr>
              <a:t> với lệnh </a:t>
            </a:r>
            <a:r>
              <a:rPr lang="vi-VN" altLang="vi-VN" sz="1200" b="1" dirty="0">
                <a:solidFill>
                  <a:srgbClr val="0D0D0D"/>
                </a:solidFill>
                <a:latin typeface="Söhne Mono"/>
              </a:rPr>
              <a:t>pip install -r requirements.txt</a:t>
            </a:r>
            <a:r>
              <a:rPr lang="vi-VN" altLang="vi-VN" sz="1200" dirty="0">
                <a:solidFill>
                  <a:srgbClr val="0D0D0D"/>
                </a:solidFill>
                <a:latin typeface="Söhne"/>
              </a:rPr>
              <a:t>.</a:t>
            </a:r>
          </a:p>
        </p:txBody>
      </p:sp>
      <p:sp>
        <p:nvSpPr>
          <p:cNvPr id="437" name="Google Shape;437;p9"/>
          <p:cNvSpPr txBox="1"/>
          <p:nvPr/>
        </p:nvSpPr>
        <p:spPr>
          <a:xfrm>
            <a:off x="623475" y="1940783"/>
            <a:ext cx="4243207" cy="3970277"/>
          </a:xfrm>
          <a:prstGeom prst="rect">
            <a:avLst/>
          </a:prstGeom>
          <a:no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vi-VN" altLang="vi-VN" sz="1200" b="1" dirty="0">
                <a:solidFill>
                  <a:srgbClr val="0D0D0D"/>
                </a:solidFill>
                <a:latin typeface="Söhne"/>
              </a:rPr>
              <a:t>4: Pip</a:t>
            </a:r>
            <a:endParaRPr lang="vi-VN" altLang="vi-VN" sz="1200" dirty="0">
              <a:solidFill>
                <a:schemeClr val="tx1"/>
              </a:solidFill>
            </a:endParaRPr>
          </a:p>
          <a:p>
            <a:pPr lvl="0" eaLnBrk="0" fontAlgn="base" hangingPunct="0">
              <a:spcBef>
                <a:spcPct val="0"/>
              </a:spcBef>
              <a:spcAft>
                <a:spcPct val="0"/>
              </a:spcAft>
              <a:buClrTx/>
              <a:buFontTx/>
              <a:buChar char="•"/>
            </a:pPr>
            <a:r>
              <a:rPr lang="vi-VN" altLang="vi-VN" sz="1200" b="1" dirty="0">
                <a:solidFill>
                  <a:srgbClr val="0D0D0D"/>
                </a:solidFill>
                <a:latin typeface="Söhne"/>
              </a:rPr>
              <a:t>Tiêu đề: Pip</a:t>
            </a:r>
            <a:endParaRPr lang="vi-VN" altLang="vi-VN" sz="1200" dirty="0">
              <a:solidFill>
                <a:srgbClr val="0D0D0D"/>
              </a:solidFill>
              <a:latin typeface="Söhne"/>
            </a:endParaRPr>
          </a:p>
          <a:p>
            <a:pPr marL="457200" lvl="1" eaLnBrk="0" fontAlgn="base" hangingPunct="0">
              <a:spcBef>
                <a:spcPct val="0"/>
              </a:spcBef>
              <a:spcAft>
                <a:spcPct val="0"/>
              </a:spcAft>
              <a:buClrTx/>
              <a:buFontTx/>
              <a:buChar char="•"/>
            </a:pPr>
            <a:r>
              <a:rPr lang="vi-VN" altLang="vi-VN" sz="1200" dirty="0">
                <a:solidFill>
                  <a:srgbClr val="0D0D0D"/>
                </a:solidFill>
                <a:latin typeface="Söhne"/>
              </a:rPr>
              <a:t>Nội dung:</a:t>
            </a:r>
          </a:p>
          <a:p>
            <a:pPr marL="914400" lvl="2" eaLnBrk="0" fontAlgn="base" hangingPunct="0">
              <a:spcBef>
                <a:spcPct val="0"/>
              </a:spcBef>
              <a:spcAft>
                <a:spcPct val="0"/>
              </a:spcAft>
              <a:buClrTx/>
              <a:buFontTx/>
              <a:buChar char="•"/>
            </a:pPr>
            <a:r>
              <a:rPr lang="vi-VN" altLang="vi-VN" sz="1200" dirty="0">
                <a:solidFill>
                  <a:srgbClr val="0D0D0D"/>
                </a:solidFill>
                <a:latin typeface="Söhne"/>
              </a:rPr>
              <a:t>Pip là công cụ quản lý gói cho Python, giúp dễ dàng cài đặt, cập nhật và gỡ bỏ các thư viện và module Python từ Python Package Index (PyPI).</a:t>
            </a:r>
          </a:p>
          <a:p>
            <a:pPr marL="914400" lvl="2" eaLnBrk="0" fontAlgn="base" hangingPunct="0">
              <a:spcBef>
                <a:spcPct val="0"/>
              </a:spcBef>
              <a:spcAft>
                <a:spcPct val="0"/>
              </a:spcAft>
              <a:buClrTx/>
              <a:buFontTx/>
              <a:buChar char="•"/>
            </a:pPr>
            <a:r>
              <a:rPr lang="vi-VN" altLang="vi-VN" sz="1200" dirty="0">
                <a:solidFill>
                  <a:srgbClr val="0D0D0D"/>
                </a:solidFill>
                <a:latin typeface="Söhne"/>
              </a:rPr>
              <a:t>Các chức năng chính của Pip:</a:t>
            </a:r>
          </a:p>
          <a:p>
            <a:pPr marL="1371600" lvl="3" eaLnBrk="0" fontAlgn="base" hangingPunct="0">
              <a:spcBef>
                <a:spcPct val="0"/>
              </a:spcBef>
              <a:spcAft>
                <a:spcPct val="0"/>
              </a:spcAft>
              <a:buClrTx/>
              <a:buFontTx/>
              <a:buChar char="•"/>
            </a:pPr>
            <a:r>
              <a:rPr lang="vi-VN" altLang="vi-VN" sz="1200" b="1" dirty="0">
                <a:solidFill>
                  <a:srgbClr val="0D0D0D"/>
                </a:solidFill>
                <a:latin typeface="Söhne"/>
              </a:rPr>
              <a:t>Cài đặt thư viện:</a:t>
            </a:r>
            <a:endParaRPr lang="vi-VN" altLang="vi-VN" sz="1200" dirty="0">
              <a:solidFill>
                <a:srgbClr val="0D0D0D"/>
              </a:solidFill>
              <a:latin typeface="Söhne"/>
            </a:endParaRPr>
          </a:p>
          <a:p>
            <a:pPr marL="1828800" lvl="4" eaLnBrk="0" fontAlgn="base" hangingPunct="0">
              <a:spcBef>
                <a:spcPct val="0"/>
              </a:spcBef>
              <a:spcAft>
                <a:spcPct val="0"/>
              </a:spcAft>
              <a:buClrTx/>
              <a:buFontTx/>
              <a:buChar char="•"/>
            </a:pPr>
            <a:r>
              <a:rPr lang="vi-VN" altLang="vi-VN" sz="1200" dirty="0">
                <a:solidFill>
                  <a:srgbClr val="0D0D0D"/>
                </a:solidFill>
                <a:latin typeface="Söhne"/>
              </a:rPr>
              <a:t>Lệnh </a:t>
            </a:r>
            <a:r>
              <a:rPr lang="vi-VN" altLang="vi-VN" sz="1200" b="1" dirty="0">
                <a:solidFill>
                  <a:srgbClr val="0D0D0D"/>
                </a:solidFill>
                <a:latin typeface="Söhne Mono"/>
              </a:rPr>
              <a:t>pip install &lt;tên-thư-viện&gt;</a:t>
            </a:r>
            <a:r>
              <a:rPr lang="vi-VN" altLang="vi-VN" sz="1200" dirty="0">
                <a:solidFill>
                  <a:srgbClr val="0D0D0D"/>
                </a:solidFill>
                <a:latin typeface="Söhne"/>
              </a:rPr>
              <a:t> để cài đặt thư viện từ PyPI.</a:t>
            </a:r>
          </a:p>
          <a:p>
            <a:pPr marL="1828800" lvl="4" eaLnBrk="0" fontAlgn="base" hangingPunct="0">
              <a:spcBef>
                <a:spcPct val="0"/>
              </a:spcBef>
              <a:spcAft>
                <a:spcPct val="0"/>
              </a:spcAft>
              <a:buClrTx/>
              <a:buFontTx/>
              <a:buChar char="•"/>
            </a:pPr>
            <a:r>
              <a:rPr lang="vi-VN" altLang="vi-VN" sz="1200" dirty="0">
                <a:solidFill>
                  <a:srgbClr val="0D0D0D"/>
                </a:solidFill>
                <a:latin typeface="Söhne"/>
              </a:rPr>
              <a:t>Ví dụ:</a:t>
            </a:r>
            <a:endParaRPr lang="vi-VN" altLang="vi-VN" sz="1200" dirty="0">
              <a:solidFill>
                <a:srgbClr val="0D0D0D"/>
              </a:solidFill>
              <a:latin typeface="Söhne Mono"/>
            </a:endParaRPr>
          </a:p>
          <a:p>
            <a:pPr lvl="0" eaLnBrk="0" fontAlgn="base" hangingPunct="0">
              <a:spcBef>
                <a:spcPct val="0"/>
              </a:spcBef>
              <a:spcAft>
                <a:spcPct val="0"/>
              </a:spcAft>
              <a:buClrTx/>
            </a:pPr>
            <a:r>
              <a:rPr lang="vi-VN" altLang="vi-VN" sz="1200" dirty="0">
                <a:solidFill>
                  <a:srgbClr val="0D0D0D"/>
                </a:solidFill>
                <a:latin typeface="Söhne"/>
              </a:rPr>
              <a:t>		pip install numpy</a:t>
            </a:r>
          </a:p>
          <a:p>
            <a:pPr lvl="0" eaLnBrk="0" fontAlgn="base" hangingPunct="0">
              <a:spcBef>
                <a:spcPct val="0"/>
              </a:spcBef>
              <a:spcAft>
                <a:spcPct val="0"/>
              </a:spcAft>
              <a:buClrTx/>
            </a:pPr>
            <a:r>
              <a:rPr lang="vi-VN" altLang="vi-VN" sz="1200" dirty="0">
                <a:solidFill>
                  <a:srgbClr val="FFFFFF"/>
                </a:solidFill>
                <a:latin typeface="inherit"/>
              </a:rPr>
              <a:t>pip install numpy </a:t>
            </a:r>
            <a:endParaRPr lang="vi-VN" altLang="vi-VN" sz="1200" dirty="0">
              <a:solidFill>
                <a:srgbClr val="0D0D0D"/>
              </a:solidFill>
              <a:latin typeface="Söhne"/>
            </a:endParaRPr>
          </a:p>
          <a:p>
            <a:pPr marL="1371600" lvl="3" eaLnBrk="0" fontAlgn="base" hangingPunct="0">
              <a:spcBef>
                <a:spcPct val="0"/>
              </a:spcBef>
              <a:spcAft>
                <a:spcPct val="0"/>
              </a:spcAft>
              <a:buClrTx/>
              <a:buFontTx/>
              <a:buChar char="•"/>
            </a:pPr>
            <a:r>
              <a:rPr lang="vi-VN" altLang="vi-VN" sz="1200" b="1" dirty="0">
                <a:solidFill>
                  <a:srgbClr val="0D0D0D"/>
                </a:solidFill>
                <a:latin typeface="Söhne"/>
              </a:rPr>
              <a:t>Cập nhật thư viện:</a:t>
            </a:r>
            <a:endParaRPr lang="vi-VN" altLang="vi-VN" sz="1200" dirty="0">
              <a:solidFill>
                <a:srgbClr val="0D0D0D"/>
              </a:solidFill>
              <a:latin typeface="Söhne"/>
            </a:endParaRPr>
          </a:p>
          <a:p>
            <a:pPr marL="1828800" lvl="4" eaLnBrk="0" fontAlgn="base" hangingPunct="0">
              <a:spcBef>
                <a:spcPct val="0"/>
              </a:spcBef>
              <a:spcAft>
                <a:spcPct val="0"/>
              </a:spcAft>
              <a:buClrTx/>
              <a:buFontTx/>
              <a:buChar char="•"/>
            </a:pPr>
            <a:r>
              <a:rPr lang="vi-VN" altLang="vi-VN" sz="1200" dirty="0">
                <a:solidFill>
                  <a:srgbClr val="0D0D0D"/>
                </a:solidFill>
                <a:latin typeface="Söhne"/>
              </a:rPr>
              <a:t>Lệnh </a:t>
            </a:r>
            <a:r>
              <a:rPr lang="vi-VN" altLang="vi-VN" sz="1200" b="1" dirty="0">
                <a:solidFill>
                  <a:srgbClr val="0D0D0D"/>
                </a:solidFill>
                <a:latin typeface="Söhne Mono"/>
              </a:rPr>
              <a:t>pip install --upgrade &lt;tên-thư-viện&gt;</a:t>
            </a:r>
            <a:r>
              <a:rPr lang="vi-VN" altLang="vi-VN" sz="1200" dirty="0">
                <a:solidFill>
                  <a:srgbClr val="0D0D0D"/>
                </a:solidFill>
                <a:latin typeface="Söhne"/>
              </a:rPr>
              <a:t> để cập nhật thư viện lên phiên bản mới nhất.</a:t>
            </a:r>
          </a:p>
          <a:p>
            <a:pPr marL="1828800" lvl="4" eaLnBrk="0" fontAlgn="base" hangingPunct="0">
              <a:spcBef>
                <a:spcPct val="0"/>
              </a:spcBef>
              <a:spcAft>
                <a:spcPct val="0"/>
              </a:spcAft>
              <a:buClrTx/>
              <a:buFontTx/>
              <a:buChar char="•"/>
            </a:pPr>
            <a:r>
              <a:rPr lang="vi-VN" altLang="vi-VN" sz="1200" dirty="0">
                <a:solidFill>
                  <a:srgbClr val="0D0D0D"/>
                </a:solidFill>
                <a:latin typeface="Söhne"/>
              </a:rPr>
              <a:t>Ví dụ:</a:t>
            </a:r>
            <a:endParaRPr lang="vi-VN" altLang="vi-VN" sz="1200" dirty="0">
              <a:solidFill>
                <a:srgbClr val="0D0D0D"/>
              </a:solidFill>
              <a:latin typeface="Söhne Mono"/>
            </a:endParaRPr>
          </a:p>
          <a:p>
            <a:pPr lvl="0" eaLnBrk="0" fontAlgn="base" hangingPunct="0">
              <a:spcBef>
                <a:spcPct val="0"/>
              </a:spcBef>
              <a:spcAft>
                <a:spcPct val="0"/>
              </a:spcAft>
              <a:buClrTx/>
            </a:pPr>
            <a:r>
              <a:rPr lang="vi-VN" altLang="vi-VN" sz="1200" dirty="0">
                <a:solidFill>
                  <a:srgbClr val="0D0D0D"/>
                </a:solidFill>
                <a:latin typeface="Söhne"/>
              </a:rPr>
              <a:t>		pip install --upgrade numpy</a:t>
            </a:r>
          </a:p>
          <a:p>
            <a:pPr lvl="0" eaLnBrk="0" fontAlgn="base" hangingPunct="0">
              <a:spcBef>
                <a:spcPct val="0"/>
              </a:spcBef>
              <a:spcAft>
                <a:spcPct val="0"/>
              </a:spcAft>
              <a:buClrTx/>
            </a:pPr>
            <a:r>
              <a:rPr lang="vi-VN" altLang="vi-VN" sz="1200" dirty="0">
                <a:solidFill>
                  <a:srgbClr val="FFFFFF"/>
                </a:solidFill>
                <a:latin typeface="inherit"/>
              </a:rPr>
              <a:t>pip install --upgrade numpy </a:t>
            </a:r>
            <a:endParaRPr lang="vi-VN" altLang="vi-VN" sz="1200" dirty="0">
              <a:solidFill>
                <a:srgbClr val="0D0D0D"/>
              </a:solidFill>
              <a:latin typeface="Söhne"/>
            </a:endParaRPr>
          </a:p>
          <a:p>
            <a:pPr lvl="0" eaLnBrk="0" fontAlgn="base" hangingPunct="0">
              <a:spcBef>
                <a:spcPct val="0"/>
              </a:spcBef>
              <a:spcAft>
                <a:spcPct val="0"/>
              </a:spcAft>
              <a:buClrTx/>
            </a:pPr>
            <a:endParaRPr lang="vi-VN" altLang="vi-VN" sz="1200" dirty="0">
              <a:solidFill>
                <a:schemeClr val="tx1"/>
              </a:solidFill>
              <a:latin typeface="Arial" panose="020B0604020202020204" pitchFamily="34" charset="0"/>
            </a:endParaRPr>
          </a:p>
        </p:txBody>
      </p:sp>
      <p:sp>
        <p:nvSpPr>
          <p:cNvPr id="438" name="Google Shape;438;p9"/>
          <p:cNvSpPr/>
          <p:nvPr/>
        </p:nvSpPr>
        <p:spPr>
          <a:xfrm>
            <a:off x="147366" y="-2148531"/>
            <a:ext cx="995680" cy="971973"/>
          </a:xfrm>
          <a:prstGeom prst="ellipse">
            <a:avLst/>
          </a:prstGeom>
          <a:blipFill rotWithShape="1">
            <a:blip r:embed="rId9">
              <a:alphaModFix/>
            </a:blip>
            <a:stretch>
              <a:fillRect l="-29849" t="-135083" r="-545324" b="-284127"/>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9"/>
          <p:cNvSpPr/>
          <p:nvPr/>
        </p:nvSpPr>
        <p:spPr>
          <a:xfrm>
            <a:off x="-2079018" y="4392140"/>
            <a:ext cx="995680" cy="971973"/>
          </a:xfrm>
          <a:prstGeom prst="ellipse">
            <a:avLst/>
          </a:prstGeom>
          <a:blipFill rotWithShape="1">
            <a:blip r:embed="rId9">
              <a:alphaModFix/>
            </a:blip>
            <a:stretch>
              <a:fillRect l="-171939" t="-147212" r="-443163" b="-302661"/>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0" name="Google Shape;440;p9"/>
          <p:cNvSpPr/>
          <p:nvPr/>
        </p:nvSpPr>
        <p:spPr>
          <a:xfrm>
            <a:off x="14686389" y="6217523"/>
            <a:ext cx="995680" cy="971973"/>
          </a:xfrm>
          <a:prstGeom prst="ellipse">
            <a:avLst/>
          </a:prstGeom>
          <a:blipFill rotWithShape="1">
            <a:blip r:embed="rId9">
              <a:alphaModFix/>
            </a:blip>
            <a:stretch>
              <a:fillRect l="-401923" t="-128476" r="-154503" b="-276242"/>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1" name="Google Shape;441;p9"/>
          <p:cNvSpPr/>
          <p:nvPr/>
        </p:nvSpPr>
        <p:spPr>
          <a:xfrm>
            <a:off x="11720818" y="-2664251"/>
            <a:ext cx="995680" cy="971973"/>
          </a:xfrm>
          <a:prstGeom prst="ellipse">
            <a:avLst/>
          </a:prstGeom>
          <a:blipFill rotWithShape="1">
            <a:blip r:embed="rId9">
              <a:alphaModFix/>
            </a:blip>
            <a:stretch>
              <a:fillRect l="-561897" t="-139789" r="-34675" b="-295801"/>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42" name="Google Shape;442;p9"/>
          <p:cNvGrpSpPr/>
          <p:nvPr/>
        </p:nvGrpSpPr>
        <p:grpSpPr>
          <a:xfrm rot="-5400000" flipH="1">
            <a:off x="-3375115" y="3352257"/>
            <a:ext cx="6858002" cy="153487"/>
            <a:chOff x="-1" y="6732587"/>
            <a:chExt cx="12192000" cy="127731"/>
          </a:xfrm>
        </p:grpSpPr>
        <p:sp>
          <p:nvSpPr>
            <p:cNvPr id="443" name="Google Shape;443;p9"/>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4" name="Google Shape;444;p9"/>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5" name="Google Shape;445;p9"/>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9"/>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447" name="Google Shape;447;p9"/>
          <p:cNvPicPr preferRelativeResize="0"/>
          <p:nvPr/>
        </p:nvPicPr>
        <p:blipFill rotWithShape="1">
          <a:blip r:embed="rId10">
            <a:alphaModFix/>
          </a:blip>
          <a:srcRect/>
          <a:stretch/>
        </p:blipFill>
        <p:spPr>
          <a:xfrm>
            <a:off x="-2122506" y="1734351"/>
            <a:ext cx="1241415" cy="775884"/>
          </a:xfrm>
          <a:prstGeom prst="rect">
            <a:avLst/>
          </a:prstGeom>
          <a:noFill/>
          <a:ln>
            <a:noFill/>
          </a:ln>
        </p:spPr>
      </p:pic>
      <p:pic>
        <p:nvPicPr>
          <p:cNvPr id="448" name="Google Shape;448;p9"/>
          <p:cNvPicPr preferRelativeResize="0"/>
          <p:nvPr/>
        </p:nvPicPr>
        <p:blipFill rotWithShape="1">
          <a:blip r:embed="rId10">
            <a:alphaModFix/>
          </a:blip>
          <a:srcRect/>
          <a:stretch/>
        </p:blipFill>
        <p:spPr>
          <a:xfrm flipH="1">
            <a:off x="13154831" y="1495858"/>
            <a:ext cx="1013485" cy="63342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12"/>
          <p:cNvSpPr/>
          <p:nvPr/>
        </p:nvSpPr>
        <p:spPr>
          <a:xfrm rot="-5400000">
            <a:off x="-5573256" y="783638"/>
            <a:ext cx="4856766" cy="5719726"/>
          </a:xfrm>
          <a:prstGeom prst="foldedCorner">
            <a:avLst>
              <a:gd name="adj" fmla="val 22624"/>
            </a:avLst>
          </a:prstGeom>
          <a:solidFill>
            <a:srgbClr val="34A853">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8" name="Google Shape;548;p12"/>
          <p:cNvSpPr/>
          <p:nvPr/>
        </p:nvSpPr>
        <p:spPr>
          <a:xfrm>
            <a:off x="127845" y="0"/>
            <a:ext cx="12064155" cy="1137322"/>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9" name="Google Shape;549;p12"/>
          <p:cNvSpPr txBox="1"/>
          <p:nvPr/>
        </p:nvSpPr>
        <p:spPr>
          <a:xfrm>
            <a:off x="137591" y="-23612"/>
            <a:ext cx="286359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dirty="0">
                <a:solidFill>
                  <a:schemeClr val="accent4"/>
                </a:solidFill>
              </a:rPr>
              <a:t>L</a:t>
            </a:r>
            <a:r>
              <a:rPr lang="vi-VN" sz="3600" b="1" dirty="0">
                <a:solidFill>
                  <a:schemeClr val="accent1"/>
                </a:solidFill>
              </a:rPr>
              <a:t>i</a:t>
            </a:r>
            <a:r>
              <a:rPr lang="vi-VN" sz="3600" b="1" dirty="0">
                <a:solidFill>
                  <a:schemeClr val="accent6"/>
                </a:solidFill>
              </a:rPr>
              <a:t>n</a:t>
            </a:r>
            <a:r>
              <a:rPr lang="vi-VN" sz="3600" b="1" dirty="0">
                <a:solidFill>
                  <a:srgbClr val="FF0000"/>
                </a:solidFill>
              </a:rPr>
              <a:t>u</a:t>
            </a:r>
            <a:r>
              <a:rPr lang="vi-VN" sz="3600" b="1" dirty="0">
                <a:solidFill>
                  <a:schemeClr val="accent4"/>
                </a:solidFill>
              </a:rPr>
              <a:t>x</a:t>
            </a:r>
            <a:r>
              <a:rPr lang="vi-VN" sz="3600" b="1" dirty="0">
                <a:solidFill>
                  <a:schemeClr val="dk1"/>
                </a:solidFill>
              </a:rPr>
              <a:t> &amp; </a:t>
            </a:r>
            <a:r>
              <a:rPr lang="vi-VN" sz="3600" b="1" dirty="0">
                <a:solidFill>
                  <a:schemeClr val="accent1"/>
                </a:solidFill>
              </a:rPr>
              <a:t>P</a:t>
            </a:r>
            <a:r>
              <a:rPr lang="vi-VN" sz="3600" b="1" dirty="0">
                <a:solidFill>
                  <a:schemeClr val="accent6"/>
                </a:solidFill>
              </a:rPr>
              <a:t>y</a:t>
            </a:r>
            <a:r>
              <a:rPr lang="vi-VN" sz="3600" b="1" dirty="0">
                <a:solidFill>
                  <a:schemeClr val="accent1"/>
                </a:solidFill>
              </a:rPr>
              <a:t>t</a:t>
            </a:r>
            <a:r>
              <a:rPr lang="vi-VN" sz="3600" b="1" dirty="0">
                <a:solidFill>
                  <a:srgbClr val="FF0000"/>
                </a:solidFill>
              </a:rPr>
              <a:t>h</a:t>
            </a:r>
            <a:r>
              <a:rPr lang="vi-VN" sz="3600" b="1" dirty="0">
                <a:solidFill>
                  <a:schemeClr val="accent4"/>
                </a:solidFill>
              </a:rPr>
              <a:t>o</a:t>
            </a:r>
            <a:r>
              <a:rPr lang="vi-VN" sz="3600" b="1" dirty="0">
                <a:solidFill>
                  <a:schemeClr val="accent6"/>
                </a:solidFill>
              </a:rPr>
              <a:t>n</a:t>
            </a:r>
            <a:endParaRPr lang="vi-VN" sz="3600" b="1" i="0" u="none" strike="noStrike" cap="none" dirty="0">
              <a:solidFill>
                <a:schemeClr val="accent6"/>
              </a:solidFill>
              <a:latin typeface="Arial"/>
              <a:ea typeface="Arial"/>
              <a:cs typeface="Arial"/>
              <a:sym typeface="Arial"/>
            </a:endParaRPr>
          </a:p>
        </p:txBody>
      </p:sp>
      <p:sp>
        <p:nvSpPr>
          <p:cNvPr id="550" name="Google Shape;550;p12"/>
          <p:cNvSpPr/>
          <p:nvPr/>
        </p:nvSpPr>
        <p:spPr>
          <a:xfrm>
            <a:off x="10817067" y="343411"/>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1" name="Google Shape;551;p12"/>
          <p:cNvSpPr/>
          <p:nvPr/>
        </p:nvSpPr>
        <p:spPr>
          <a:xfrm>
            <a:off x="11257230" y="347271"/>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2" name="Google Shape;552;p12"/>
          <p:cNvSpPr/>
          <p:nvPr/>
        </p:nvSpPr>
        <p:spPr>
          <a:xfrm>
            <a:off x="11668510" y="343411"/>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53" name="Google Shape;553;p12"/>
          <p:cNvGrpSpPr/>
          <p:nvPr/>
        </p:nvGrpSpPr>
        <p:grpSpPr>
          <a:xfrm>
            <a:off x="3065043" y="346935"/>
            <a:ext cx="6654018" cy="550671"/>
            <a:chOff x="2768991" y="3077691"/>
            <a:chExt cx="6654018" cy="550671"/>
          </a:xfrm>
        </p:grpSpPr>
        <p:sp>
          <p:nvSpPr>
            <p:cNvPr id="554" name="Google Shape;554;p12"/>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55" name="Google Shape;555;p12"/>
            <p:cNvPicPr preferRelativeResize="0"/>
            <p:nvPr/>
          </p:nvPicPr>
          <p:blipFill rotWithShape="1">
            <a:blip r:embed="rId3">
              <a:alphaModFix/>
            </a:blip>
            <a:srcRect/>
            <a:stretch/>
          </p:blipFill>
          <p:spPr>
            <a:xfrm>
              <a:off x="3003504" y="3210391"/>
              <a:ext cx="285270" cy="285270"/>
            </a:xfrm>
            <a:prstGeom prst="rect">
              <a:avLst/>
            </a:prstGeom>
            <a:noFill/>
            <a:ln>
              <a:noFill/>
            </a:ln>
          </p:spPr>
        </p:pic>
        <p:pic>
          <p:nvPicPr>
            <p:cNvPr id="556" name="Google Shape;556;p12" descr="Icon&#10;&#10;Description automatically generated"/>
            <p:cNvPicPr preferRelativeResize="0"/>
            <p:nvPr/>
          </p:nvPicPr>
          <p:blipFill rotWithShape="1">
            <a:blip r:embed="rId4">
              <a:alphaModFix/>
            </a:blip>
            <a:srcRect/>
            <a:stretch/>
          </p:blipFill>
          <p:spPr>
            <a:xfrm flipH="1">
              <a:off x="9009001" y="3250651"/>
              <a:ext cx="143165" cy="204749"/>
            </a:xfrm>
            <a:prstGeom prst="rect">
              <a:avLst/>
            </a:prstGeom>
            <a:noFill/>
            <a:ln>
              <a:noFill/>
            </a:ln>
          </p:spPr>
        </p:pic>
      </p:grpSp>
      <p:sp>
        <p:nvSpPr>
          <p:cNvPr id="557" name="Google Shape;557;p12"/>
          <p:cNvSpPr txBox="1"/>
          <p:nvPr/>
        </p:nvSpPr>
        <p:spPr>
          <a:xfrm>
            <a:off x="3709886"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CNS</a:t>
            </a:r>
          </a:p>
        </p:txBody>
      </p:sp>
      <p:grpSp>
        <p:nvGrpSpPr>
          <p:cNvPr id="558" name="Google Shape;558;p12"/>
          <p:cNvGrpSpPr/>
          <p:nvPr/>
        </p:nvGrpSpPr>
        <p:grpSpPr>
          <a:xfrm rot="-5400000" flipH="1">
            <a:off x="-3375115" y="3352257"/>
            <a:ext cx="6858002" cy="153487"/>
            <a:chOff x="-1" y="6732587"/>
            <a:chExt cx="12192000" cy="127731"/>
          </a:xfrm>
        </p:grpSpPr>
        <p:sp>
          <p:nvSpPr>
            <p:cNvPr id="559" name="Google Shape;559;p12"/>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0" name="Google Shape;560;p12"/>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1" name="Google Shape;561;p12"/>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2" name="Google Shape;562;p12"/>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563" name="Google Shape;563;p12" descr="Chart, logo, company name, bubble chart&#10;&#10;Description automatically generated"/>
          <p:cNvPicPr preferRelativeResize="0"/>
          <p:nvPr/>
        </p:nvPicPr>
        <p:blipFill rotWithShape="1">
          <a:blip r:embed="rId5">
            <a:alphaModFix/>
          </a:blip>
          <a:srcRect l="65953" t="19165" r="14786" b="53053"/>
          <a:stretch/>
        </p:blipFill>
        <p:spPr>
          <a:xfrm>
            <a:off x="9828722" y="386390"/>
            <a:ext cx="609591" cy="494614"/>
          </a:xfrm>
          <a:prstGeom prst="rect">
            <a:avLst/>
          </a:prstGeom>
          <a:noFill/>
          <a:ln>
            <a:noFill/>
          </a:ln>
        </p:spPr>
      </p:pic>
      <p:sp>
        <p:nvSpPr>
          <p:cNvPr id="564" name="Google Shape;564;p12"/>
          <p:cNvSpPr/>
          <p:nvPr/>
        </p:nvSpPr>
        <p:spPr>
          <a:xfrm>
            <a:off x="389996" y="1419078"/>
            <a:ext cx="11554285" cy="5052532"/>
          </a:xfrm>
          <a:prstGeom prst="roundRect">
            <a:avLst>
              <a:gd name="adj" fmla="val 348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5" name="Google Shape;565;p12"/>
          <p:cNvSpPr/>
          <p:nvPr/>
        </p:nvSpPr>
        <p:spPr>
          <a:xfrm>
            <a:off x="389996" y="1415538"/>
            <a:ext cx="11554285" cy="569679"/>
          </a:xfrm>
          <a:prstGeom prst="round2SameRect">
            <a:avLst>
              <a:gd name="adj1" fmla="val 25629"/>
              <a:gd name="adj2" fmla="val 0"/>
            </a:avLst>
          </a:prstGeom>
          <a:solidFill>
            <a:srgbClr val="20212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6" name="Google Shape;566;p12"/>
          <p:cNvSpPr/>
          <p:nvPr/>
        </p:nvSpPr>
        <p:spPr>
          <a:xfrm>
            <a:off x="743022" y="5849461"/>
            <a:ext cx="1238178" cy="487429"/>
          </a:xfrm>
          <a:prstGeom prst="roundRect">
            <a:avLst>
              <a:gd name="adj" fmla="val 11130"/>
            </a:avLst>
          </a:prstGeom>
          <a:solidFill>
            <a:srgbClr val="1A75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PH" sz="1400">
                <a:solidFill>
                  <a:schemeClr val="lt1"/>
                </a:solidFill>
                <a:latin typeface="Arial"/>
                <a:ea typeface="Arial"/>
                <a:cs typeface="Arial"/>
                <a:sym typeface="Arial"/>
              </a:rPr>
              <a:t>Thuyết trình</a:t>
            </a:r>
            <a:endParaRPr sz="1400">
              <a:solidFill>
                <a:schemeClr val="lt1"/>
              </a:solidFill>
              <a:latin typeface="Arial"/>
              <a:ea typeface="Arial"/>
              <a:cs typeface="Arial"/>
              <a:sym typeface="Arial"/>
            </a:endParaRPr>
          </a:p>
        </p:txBody>
      </p:sp>
      <p:pic>
        <p:nvPicPr>
          <p:cNvPr id="567" name="Google Shape;567;p12"/>
          <p:cNvPicPr preferRelativeResize="0"/>
          <p:nvPr/>
        </p:nvPicPr>
        <p:blipFill rotWithShape="1">
          <a:blip r:embed="rId6">
            <a:alphaModFix/>
          </a:blip>
          <a:srcRect l="65901" t="49880" r="25911" b="20103"/>
          <a:stretch/>
        </p:blipFill>
        <p:spPr>
          <a:xfrm>
            <a:off x="10151346" y="1573152"/>
            <a:ext cx="567975" cy="304610"/>
          </a:xfrm>
          <a:prstGeom prst="rect">
            <a:avLst/>
          </a:prstGeom>
          <a:noFill/>
          <a:ln>
            <a:noFill/>
          </a:ln>
        </p:spPr>
      </p:pic>
      <p:pic>
        <p:nvPicPr>
          <p:cNvPr id="568" name="Google Shape;568;p12"/>
          <p:cNvPicPr preferRelativeResize="0"/>
          <p:nvPr/>
        </p:nvPicPr>
        <p:blipFill rotWithShape="1">
          <a:blip r:embed="rId7">
            <a:alphaModFix/>
          </a:blip>
          <a:srcRect l="3775" t="45201" r="90175" b="15100"/>
          <a:stretch/>
        </p:blipFill>
        <p:spPr>
          <a:xfrm>
            <a:off x="531003" y="1439050"/>
            <a:ext cx="526880" cy="569678"/>
          </a:xfrm>
          <a:prstGeom prst="rect">
            <a:avLst/>
          </a:prstGeom>
          <a:noFill/>
          <a:ln>
            <a:noFill/>
          </a:ln>
        </p:spPr>
      </p:pic>
      <p:pic>
        <p:nvPicPr>
          <p:cNvPr id="569" name="Google Shape;569;p12"/>
          <p:cNvPicPr preferRelativeResize="0"/>
          <p:nvPr/>
        </p:nvPicPr>
        <p:blipFill rotWithShape="1">
          <a:blip r:embed="rId8">
            <a:alphaModFix/>
          </a:blip>
          <a:srcRect l="76982" t="43547" r="14546" b="17508"/>
          <a:stretch/>
        </p:blipFill>
        <p:spPr>
          <a:xfrm>
            <a:off x="10686422" y="1494919"/>
            <a:ext cx="613355" cy="413075"/>
          </a:xfrm>
          <a:prstGeom prst="rect">
            <a:avLst/>
          </a:prstGeom>
          <a:noFill/>
          <a:ln>
            <a:noFill/>
          </a:ln>
        </p:spPr>
      </p:pic>
      <p:pic>
        <p:nvPicPr>
          <p:cNvPr id="570" name="Google Shape;570;p12"/>
          <p:cNvPicPr preferRelativeResize="0"/>
          <p:nvPr/>
        </p:nvPicPr>
        <p:blipFill rotWithShape="1">
          <a:blip r:embed="rId9">
            <a:alphaModFix/>
          </a:blip>
          <a:srcRect l="90059" t="47630" r="3835" b="20915"/>
          <a:stretch/>
        </p:blipFill>
        <p:spPr>
          <a:xfrm>
            <a:off x="11214127" y="1494951"/>
            <a:ext cx="637747" cy="403957"/>
          </a:xfrm>
          <a:prstGeom prst="rect">
            <a:avLst/>
          </a:prstGeom>
          <a:noFill/>
          <a:ln>
            <a:noFill/>
          </a:ln>
        </p:spPr>
      </p:pic>
      <p:sp>
        <p:nvSpPr>
          <p:cNvPr id="571" name="Google Shape;571;p12"/>
          <p:cNvSpPr txBox="1"/>
          <p:nvPr/>
        </p:nvSpPr>
        <p:spPr>
          <a:xfrm>
            <a:off x="963282" y="1502814"/>
            <a:ext cx="39678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chemeClr val="lt1"/>
                </a:solidFill>
                <a:latin typeface="Arial"/>
                <a:ea typeface="Arial"/>
                <a:cs typeface="Arial"/>
                <a:sym typeface="Arial"/>
              </a:rPr>
              <a:t>Python</a:t>
            </a:r>
            <a:endParaRPr sz="1800" dirty="0">
              <a:solidFill>
                <a:schemeClr val="lt1"/>
              </a:solidFill>
              <a:latin typeface="Arial"/>
              <a:ea typeface="Arial"/>
              <a:cs typeface="Arial"/>
              <a:sym typeface="Arial"/>
            </a:endParaRPr>
          </a:p>
        </p:txBody>
      </p:sp>
      <p:sp>
        <p:nvSpPr>
          <p:cNvPr id="572" name="Google Shape;572;p12"/>
          <p:cNvSpPr/>
          <p:nvPr/>
        </p:nvSpPr>
        <p:spPr>
          <a:xfrm>
            <a:off x="498106" y="2092464"/>
            <a:ext cx="559777" cy="530368"/>
          </a:xfrm>
          <a:prstGeom prst="ellipse">
            <a:avLst/>
          </a:prstGeom>
          <a:blipFill rotWithShape="1">
            <a:blip r:embed="rId10">
              <a:alphaModFix/>
            </a:blip>
            <a:stretch>
              <a:fillRect l="-29849" t="-135083" r="-545324" b="-284127"/>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3" name="Google Shape;573;p12"/>
          <p:cNvSpPr txBox="1"/>
          <p:nvPr/>
        </p:nvSpPr>
        <p:spPr>
          <a:xfrm>
            <a:off x="963282" y="2048981"/>
            <a:ext cx="274558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dirty="0">
                <a:solidFill>
                  <a:srgbClr val="000000"/>
                </a:solidFill>
                <a:latin typeface="Arial"/>
                <a:ea typeface="Arial"/>
                <a:cs typeface="Arial"/>
                <a:sym typeface="Arial"/>
              </a:rPr>
              <a:t>Python</a:t>
            </a:r>
            <a:endParaRPr sz="3600" b="1" dirty="0">
              <a:solidFill>
                <a:srgbClr val="000000"/>
              </a:solidFill>
              <a:latin typeface="Arial"/>
              <a:ea typeface="Arial"/>
              <a:cs typeface="Arial"/>
              <a:sym typeface="Arial"/>
            </a:endParaRPr>
          </a:p>
        </p:txBody>
      </p:sp>
      <p:pic>
        <p:nvPicPr>
          <p:cNvPr id="574" name="Google Shape;574;p12"/>
          <p:cNvPicPr preferRelativeResize="0"/>
          <p:nvPr/>
        </p:nvPicPr>
        <p:blipFill rotWithShape="1">
          <a:blip r:embed="rId11">
            <a:alphaModFix/>
          </a:blip>
          <a:srcRect/>
          <a:stretch/>
        </p:blipFill>
        <p:spPr>
          <a:xfrm>
            <a:off x="6096000" y="-1461366"/>
            <a:ext cx="1741533" cy="1088458"/>
          </a:xfrm>
          <a:prstGeom prst="rect">
            <a:avLst/>
          </a:prstGeom>
          <a:noFill/>
          <a:ln>
            <a:noFill/>
          </a:ln>
        </p:spPr>
      </p:pic>
      <p:pic>
        <p:nvPicPr>
          <p:cNvPr id="575" name="Google Shape;575;p12"/>
          <p:cNvPicPr preferRelativeResize="0"/>
          <p:nvPr/>
        </p:nvPicPr>
        <p:blipFill rotWithShape="1">
          <a:blip r:embed="rId11">
            <a:alphaModFix/>
          </a:blip>
          <a:srcRect/>
          <a:stretch/>
        </p:blipFill>
        <p:spPr>
          <a:xfrm flipH="1">
            <a:off x="10662235" y="7094241"/>
            <a:ext cx="1741533" cy="1088458"/>
          </a:xfrm>
          <a:prstGeom prst="rect">
            <a:avLst/>
          </a:prstGeom>
          <a:noFill/>
          <a:ln>
            <a:noFill/>
          </a:ln>
        </p:spPr>
      </p:pic>
      <p:sp>
        <p:nvSpPr>
          <p:cNvPr id="576" name="Google Shape;576;p12"/>
          <p:cNvSpPr/>
          <p:nvPr/>
        </p:nvSpPr>
        <p:spPr>
          <a:xfrm>
            <a:off x="1385774" y="7671600"/>
            <a:ext cx="559777" cy="530368"/>
          </a:xfrm>
          <a:prstGeom prst="ellipse">
            <a:avLst/>
          </a:prstGeom>
          <a:blipFill rotWithShape="1">
            <a:blip r:embed="rId10">
              <a:alphaModFix/>
            </a:blip>
            <a:stretch>
              <a:fillRect l="-171939" t="-147212" r="-443163" b="-302661"/>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7" name="Google Shape;577;p12"/>
          <p:cNvSpPr/>
          <p:nvPr/>
        </p:nvSpPr>
        <p:spPr>
          <a:xfrm>
            <a:off x="2166327" y="7671600"/>
            <a:ext cx="559777" cy="533110"/>
          </a:xfrm>
          <a:prstGeom prst="ellipse">
            <a:avLst/>
          </a:prstGeom>
          <a:blipFill rotWithShape="1">
            <a:blip r:embed="rId10">
              <a:alphaModFix/>
            </a:blip>
            <a:stretch>
              <a:fillRect l="-401923" t="-128476" r="-154503" b="-276242"/>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12"/>
          <p:cNvSpPr/>
          <p:nvPr/>
        </p:nvSpPr>
        <p:spPr>
          <a:xfrm>
            <a:off x="605221" y="7671600"/>
            <a:ext cx="559777" cy="530368"/>
          </a:xfrm>
          <a:prstGeom prst="ellipse">
            <a:avLst/>
          </a:prstGeom>
          <a:blipFill rotWithShape="1">
            <a:blip r:embed="rId10">
              <a:alphaModFix/>
            </a:blip>
            <a:stretch>
              <a:fillRect l="-561897" t="-139789" r="-34675" b="-295801"/>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0" name="Google Shape;580;p12"/>
          <p:cNvSpPr/>
          <p:nvPr/>
        </p:nvSpPr>
        <p:spPr>
          <a:xfrm>
            <a:off x="12634218" y="4728714"/>
            <a:ext cx="4893734" cy="711200"/>
          </a:xfrm>
          <a:prstGeom prst="foldedCorner">
            <a:avLst>
              <a:gd name="adj" fmla="val 47619"/>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1" name="Google Shape;581;p12"/>
          <p:cNvSpPr txBox="1"/>
          <p:nvPr/>
        </p:nvSpPr>
        <p:spPr>
          <a:xfrm>
            <a:off x="12853321" y="487812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4</a:t>
            </a:r>
            <a:endParaRPr sz="2000">
              <a:solidFill>
                <a:schemeClr val="lt1"/>
              </a:solidFill>
              <a:latin typeface="Arial"/>
              <a:ea typeface="Arial"/>
              <a:cs typeface="Arial"/>
              <a:sym typeface="Arial"/>
            </a:endParaRPr>
          </a:p>
        </p:txBody>
      </p:sp>
      <p:pic>
        <p:nvPicPr>
          <p:cNvPr id="582" name="Google Shape;582;p12" descr="Director's Chair with solid fill"/>
          <p:cNvPicPr preferRelativeResize="0"/>
          <p:nvPr/>
        </p:nvPicPr>
        <p:blipFill rotWithShape="1">
          <a:blip r:embed="rId12">
            <a:alphaModFix/>
          </a:blip>
          <a:srcRect/>
          <a:stretch/>
        </p:blipFill>
        <p:spPr>
          <a:xfrm>
            <a:off x="8804661" y="7479584"/>
            <a:ext cx="914400" cy="914400"/>
          </a:xfrm>
          <a:prstGeom prst="rect">
            <a:avLst/>
          </a:prstGeom>
          <a:noFill/>
          <a:ln>
            <a:noFill/>
          </a:ln>
        </p:spPr>
      </p:pic>
      <p:pic>
        <p:nvPicPr>
          <p:cNvPr id="583" name="Google Shape;583;p12" descr="DVD player with solid fill"/>
          <p:cNvPicPr preferRelativeResize="0"/>
          <p:nvPr/>
        </p:nvPicPr>
        <p:blipFill rotWithShape="1">
          <a:blip r:embed="rId13">
            <a:alphaModFix/>
          </a:blip>
          <a:srcRect/>
          <a:stretch/>
        </p:blipFill>
        <p:spPr>
          <a:xfrm>
            <a:off x="3761463" y="7181270"/>
            <a:ext cx="914400" cy="914400"/>
          </a:xfrm>
          <a:prstGeom prst="rect">
            <a:avLst/>
          </a:prstGeom>
          <a:noFill/>
          <a:ln>
            <a:noFill/>
          </a:ln>
        </p:spPr>
      </p:pic>
      <p:pic>
        <p:nvPicPr>
          <p:cNvPr id="584" name="Google Shape;584;p12" descr="3d Glasses with solid fill"/>
          <p:cNvPicPr preferRelativeResize="0"/>
          <p:nvPr/>
        </p:nvPicPr>
        <p:blipFill rotWithShape="1">
          <a:blip r:embed="rId14">
            <a:alphaModFix/>
          </a:blip>
          <a:srcRect/>
          <a:stretch/>
        </p:blipFill>
        <p:spPr>
          <a:xfrm>
            <a:off x="9335126" y="-1701270"/>
            <a:ext cx="914400" cy="914400"/>
          </a:xfrm>
          <a:prstGeom prst="rect">
            <a:avLst/>
          </a:prstGeom>
          <a:noFill/>
          <a:ln>
            <a:noFill/>
          </a:ln>
        </p:spPr>
      </p:pic>
      <p:pic>
        <p:nvPicPr>
          <p:cNvPr id="585" name="Google Shape;585;p12" descr="Film reel with solid fill"/>
          <p:cNvPicPr preferRelativeResize="0"/>
          <p:nvPr/>
        </p:nvPicPr>
        <p:blipFill rotWithShape="1">
          <a:blip r:embed="rId15">
            <a:alphaModFix/>
          </a:blip>
          <a:srcRect/>
          <a:stretch/>
        </p:blipFill>
        <p:spPr>
          <a:xfrm>
            <a:off x="13129867" y="3765737"/>
            <a:ext cx="914400" cy="914400"/>
          </a:xfrm>
          <a:prstGeom prst="rect">
            <a:avLst/>
          </a:prstGeom>
          <a:noFill/>
          <a:ln>
            <a:noFill/>
          </a:ln>
        </p:spPr>
      </p:pic>
      <p:pic>
        <p:nvPicPr>
          <p:cNvPr id="586" name="Google Shape;586;p12" descr="Optical disc with solid fill"/>
          <p:cNvPicPr preferRelativeResize="0"/>
          <p:nvPr/>
        </p:nvPicPr>
        <p:blipFill rotWithShape="1">
          <a:blip r:embed="rId16">
            <a:alphaModFix/>
          </a:blip>
          <a:srcRect/>
          <a:stretch/>
        </p:blipFill>
        <p:spPr>
          <a:xfrm>
            <a:off x="-1967174" y="7067459"/>
            <a:ext cx="914400" cy="914400"/>
          </a:xfrm>
          <a:prstGeom prst="rect">
            <a:avLst/>
          </a:prstGeom>
          <a:noFill/>
          <a:ln>
            <a:noFill/>
          </a:ln>
        </p:spPr>
      </p:pic>
      <p:pic>
        <p:nvPicPr>
          <p:cNvPr id="587" name="Google Shape;587;p12" descr="Film strip with solid fill"/>
          <p:cNvPicPr preferRelativeResize="0"/>
          <p:nvPr/>
        </p:nvPicPr>
        <p:blipFill rotWithShape="1">
          <a:blip r:embed="rId17">
            <a:alphaModFix/>
          </a:blip>
          <a:srcRect/>
          <a:stretch/>
        </p:blipFill>
        <p:spPr>
          <a:xfrm rot="-2379646">
            <a:off x="2436704" y="-1669690"/>
            <a:ext cx="914400" cy="1062148"/>
          </a:xfrm>
          <a:prstGeom prst="rect">
            <a:avLst/>
          </a:prstGeom>
          <a:noFill/>
          <a:ln>
            <a:noFill/>
          </a:ln>
        </p:spPr>
      </p:pic>
      <p:pic>
        <p:nvPicPr>
          <p:cNvPr id="588" name="Google Shape;588;p12" descr="Theatre with solid fill"/>
          <p:cNvPicPr preferRelativeResize="0"/>
          <p:nvPr/>
        </p:nvPicPr>
        <p:blipFill rotWithShape="1">
          <a:blip r:embed="rId18">
            <a:alphaModFix/>
          </a:blip>
          <a:srcRect/>
          <a:stretch/>
        </p:blipFill>
        <p:spPr>
          <a:xfrm>
            <a:off x="14044267" y="-674630"/>
            <a:ext cx="914400" cy="914400"/>
          </a:xfrm>
          <a:prstGeom prst="rect">
            <a:avLst/>
          </a:prstGeom>
          <a:noFill/>
          <a:ln>
            <a:noFill/>
          </a:ln>
        </p:spPr>
      </p:pic>
      <p:pic>
        <p:nvPicPr>
          <p:cNvPr id="589" name="Google Shape;589;p12" descr="Drama with solid fill"/>
          <p:cNvPicPr preferRelativeResize="0"/>
          <p:nvPr/>
        </p:nvPicPr>
        <p:blipFill rotWithShape="1">
          <a:blip r:embed="rId19">
            <a:alphaModFix/>
          </a:blip>
          <a:srcRect/>
          <a:stretch/>
        </p:blipFill>
        <p:spPr>
          <a:xfrm>
            <a:off x="-1613130" y="343411"/>
            <a:ext cx="914400" cy="914400"/>
          </a:xfrm>
          <a:prstGeom prst="rect">
            <a:avLst/>
          </a:prstGeom>
          <a:noFill/>
          <a:ln>
            <a:noFill/>
          </a:ln>
        </p:spPr>
      </p:pic>
      <p:sp>
        <p:nvSpPr>
          <p:cNvPr id="2" name="Rectangle 1">
            <a:extLst>
              <a:ext uri="{FF2B5EF4-FFF2-40B4-BE49-F238E27FC236}">
                <a16:creationId xmlns:a16="http://schemas.microsoft.com/office/drawing/2014/main" id="{C304A675-5A90-ECA4-EA91-A376916977CA}"/>
              </a:ext>
            </a:extLst>
          </p:cNvPr>
          <p:cNvSpPr>
            <a:spLocks noChangeArrowheads="1"/>
          </p:cNvSpPr>
          <p:nvPr/>
        </p:nvSpPr>
        <p:spPr bwMode="auto">
          <a:xfrm>
            <a:off x="3493230" y="2026179"/>
            <a:ext cx="8200664" cy="49185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1" i="0" u="none" strike="noStrike" cap="none" normalizeH="0" baseline="0" dirty="0">
                <a:ln>
                  <a:noFill/>
                </a:ln>
                <a:solidFill>
                  <a:srgbClr val="0D0D0D"/>
                </a:solidFill>
                <a:effectLst/>
                <a:latin typeface="Söhne"/>
              </a:rPr>
              <a:t>5: Môi trường ảo (Env)</a:t>
            </a:r>
            <a:endParaRPr kumimoji="0" lang="vi-VN" altLang="vi-V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1600" b="1" i="0" u="none" strike="noStrike" cap="none" normalizeH="0" baseline="0" dirty="0">
                <a:ln>
                  <a:noFill/>
                </a:ln>
                <a:solidFill>
                  <a:srgbClr val="0D0D0D"/>
                </a:solidFill>
                <a:effectLst/>
                <a:latin typeface="Söhne"/>
              </a:rPr>
              <a:t>Tiêu đề: Môi trường ảo</a:t>
            </a:r>
            <a:endParaRPr kumimoji="0" lang="vi-VN" altLang="vi-VN" sz="16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vi-VN" altLang="vi-VN" sz="1600" b="0" i="0" u="none" strike="noStrike" cap="none" normalizeH="0" baseline="0" dirty="0">
                <a:ln>
                  <a:noFill/>
                </a:ln>
                <a:solidFill>
                  <a:srgbClr val="0D0D0D"/>
                </a:solidFill>
                <a:effectLst/>
                <a:latin typeface="Söhne"/>
              </a:rPr>
              <a:t>Nội dung: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vi-VN" altLang="vi-VN" sz="1600" b="0" i="0" u="none" strike="noStrike" cap="none" normalizeH="0" baseline="0" dirty="0">
                <a:ln>
                  <a:noFill/>
                </a:ln>
                <a:solidFill>
                  <a:srgbClr val="0D0D0D"/>
                </a:solidFill>
                <a:effectLst/>
                <a:latin typeface="Söhne"/>
              </a:rPr>
              <a:t>Môi trường ảo giúp tạo các môi trường Python độc lập, tránh xung đột phiên bản thư viện giữa các dự án khác nhau.</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vi-VN" altLang="vi-VN" sz="1600" b="0" i="0" u="none" strike="noStrike" cap="none" normalizeH="0" baseline="0" dirty="0">
                <a:ln>
                  <a:noFill/>
                </a:ln>
                <a:solidFill>
                  <a:srgbClr val="0D0D0D"/>
                </a:solidFill>
                <a:effectLst/>
                <a:latin typeface="Söhne"/>
              </a:rPr>
              <a:t>Sử dụng công cụ </a:t>
            </a:r>
            <a:r>
              <a:rPr kumimoji="0" lang="vi-VN" altLang="vi-VN" sz="1600" b="1" i="0" u="none" strike="noStrike" cap="none" normalizeH="0" baseline="0" dirty="0">
                <a:ln>
                  <a:noFill/>
                </a:ln>
                <a:solidFill>
                  <a:srgbClr val="0D0D0D"/>
                </a:solidFill>
                <a:effectLst/>
                <a:latin typeface="Söhne Mono"/>
              </a:rPr>
              <a:t>venv</a:t>
            </a:r>
            <a:r>
              <a:rPr kumimoji="0" lang="vi-VN" altLang="vi-VN" sz="1600" b="0" i="0" u="none" strike="noStrike" cap="none" normalizeH="0" baseline="0" dirty="0">
                <a:ln>
                  <a:noFill/>
                </a:ln>
                <a:solidFill>
                  <a:srgbClr val="0D0D0D"/>
                </a:solidFill>
                <a:effectLst/>
                <a:latin typeface="Söhne"/>
              </a:rPr>
              <a:t> để tạo và quản lý môi trường ảo.</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vi-VN" altLang="vi-VN" sz="1600" b="0" i="0" u="none" strike="noStrike" cap="none" normalizeH="0" baseline="0" dirty="0">
                <a:ln>
                  <a:noFill/>
                </a:ln>
                <a:solidFill>
                  <a:srgbClr val="0D0D0D"/>
                </a:solidFill>
                <a:effectLst/>
                <a:latin typeface="Söhne"/>
              </a:rPr>
              <a:t>Tạo môi trường ảo:</a:t>
            </a:r>
            <a:endParaRPr kumimoji="0" lang="vi-VN" altLang="vi-VN" sz="1600" b="0" i="0" u="none" strike="noStrike" cap="none" normalizeH="0" baseline="0" dirty="0">
              <a:ln>
                <a:noFill/>
              </a:ln>
              <a:solidFill>
                <a:srgbClr val="0D0D0D"/>
              </a:solidFill>
              <a:effectLst/>
              <a:latin typeface="Söhne Mono"/>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dirty="0">
                <a:solidFill>
                  <a:srgbClr val="0D0D0D"/>
                </a:solidFill>
                <a:latin typeface="Söhne"/>
              </a:rPr>
              <a:t>		python -m venv myenv</a:t>
            </a:r>
            <a:endParaRPr kumimoji="0" lang="vi-VN" altLang="vi-VN" sz="1600" b="0" i="0" u="none" strike="noStrike" cap="none" normalizeH="0" baseline="0" dirty="0">
              <a:ln>
                <a:noFill/>
              </a:ln>
              <a:solidFill>
                <a:srgbClr val="0D0D0D"/>
              </a:solidFill>
              <a:effectLst/>
              <a:latin typeface="Söhne"/>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vi-VN" altLang="vi-VN" sz="1600" b="0" i="0" u="none" strike="noStrike" cap="none" normalizeH="0" baseline="0" dirty="0">
                <a:ln>
                  <a:noFill/>
                </a:ln>
                <a:solidFill>
                  <a:srgbClr val="0D0D0D"/>
                </a:solidFill>
                <a:effectLst/>
                <a:latin typeface="Söhne"/>
              </a:rPr>
              <a:t>Kích hoạt môi trường ảo:</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vi-VN" altLang="vi-VN" sz="1600" b="0" i="0" u="none" strike="noStrike" cap="none" normalizeH="0" baseline="0" dirty="0">
                <a:ln>
                  <a:noFill/>
                </a:ln>
                <a:solidFill>
                  <a:srgbClr val="0D0D0D"/>
                </a:solidFill>
                <a:effectLst/>
                <a:latin typeface="Söhne"/>
              </a:rPr>
              <a:t>Trên Windows:</a:t>
            </a:r>
            <a:endParaRPr kumimoji="0" lang="vi-VN" altLang="vi-VN" sz="1600" b="0" i="0" u="none" strike="noStrike" cap="none" normalizeH="0" baseline="0" dirty="0">
              <a:ln>
                <a:noFill/>
              </a:ln>
              <a:solidFill>
                <a:srgbClr val="0D0D0D"/>
              </a:solidFill>
              <a:effectLst/>
              <a:latin typeface="Söhne Mono"/>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dirty="0">
                <a:solidFill>
                  <a:srgbClr val="0D0D0D"/>
                </a:solidFill>
                <a:latin typeface="Söhne"/>
              </a:rPr>
              <a:t>		myenv\Scripts\activate</a:t>
            </a:r>
            <a:endParaRPr kumimoji="0" lang="vi-VN" altLang="vi-VN" sz="1600" b="0" i="0" u="none" strike="noStrike" cap="none" normalizeH="0" baseline="0" dirty="0">
              <a:ln>
                <a:noFill/>
              </a:ln>
              <a:solidFill>
                <a:srgbClr val="0D0D0D"/>
              </a:solidFill>
              <a:effectLst/>
              <a:latin typeface="Söhne"/>
            </a:endParaRP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vi-VN" altLang="vi-VN" sz="1600" b="0" i="0" u="none" strike="noStrike" cap="none" normalizeH="0" baseline="0" dirty="0">
                <a:ln>
                  <a:noFill/>
                </a:ln>
                <a:solidFill>
                  <a:srgbClr val="0D0D0D"/>
                </a:solidFill>
                <a:effectLst/>
                <a:latin typeface="Söhne"/>
              </a:rPr>
              <a:t>Trên macOS/Linux:</a:t>
            </a:r>
            <a:endParaRPr lang="vi-VN" altLang="vi-VN" sz="1600" dirty="0">
              <a:solidFill>
                <a:srgbClr val="0D0D0D"/>
              </a:solidFill>
              <a:latin typeface="Söhne Mono"/>
            </a:endParaRPr>
          </a:p>
          <a:p>
            <a:pPr marL="1371600" marR="0" lvl="3" indent="0" algn="l" defTabSz="914400" rtl="0" eaLnBrk="0" fontAlgn="base" latinLnBrk="0" hangingPunct="0">
              <a:lnSpc>
                <a:spcPct val="100000"/>
              </a:lnSpc>
              <a:spcBef>
                <a:spcPct val="0"/>
              </a:spcBef>
              <a:spcAft>
                <a:spcPct val="0"/>
              </a:spcAft>
              <a:buClrTx/>
              <a:buSzTx/>
              <a:tabLst/>
            </a:pPr>
            <a:r>
              <a:rPr kumimoji="0" lang="vi-VN" altLang="vi-VN" sz="1600" b="0" i="0" u="none" strike="noStrike" cap="none" normalizeH="0" baseline="0" dirty="0">
                <a:ln>
                  <a:noFill/>
                </a:ln>
                <a:solidFill>
                  <a:srgbClr val="0D0D0D"/>
                </a:solidFill>
                <a:effectLst/>
                <a:latin typeface="Söhne"/>
              </a:rPr>
              <a:t>	source myenv/bin/activate</a:t>
            </a:r>
            <a:r>
              <a:rPr kumimoji="0" lang="vi-VN" altLang="vi-VN" sz="1600" b="0" i="0" u="none" strike="noStrike" cap="none" normalizeH="0" baseline="0" dirty="0">
                <a:ln>
                  <a:noFill/>
                </a:ln>
                <a:solidFill>
                  <a:srgbClr val="FFFFFF"/>
                </a:solidFill>
                <a:effectLst/>
                <a:latin typeface="inherit"/>
              </a:rPr>
              <a:t>yenv/bin/activate </a:t>
            </a:r>
            <a:endParaRPr kumimoji="0" lang="vi-VN" altLang="vi-VN" sz="1600" b="0" i="0" u="none" strike="noStrike" cap="none" normalizeH="0" baseline="0" dirty="0">
              <a:ln>
                <a:noFill/>
              </a:ln>
              <a:solidFill>
                <a:srgbClr val="0D0D0D"/>
              </a:solidFill>
              <a:effectLst/>
              <a:latin typeface="Söhne"/>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vi-VN" altLang="vi-VN" sz="1600" b="0" i="0" u="none" strike="noStrike" cap="none" normalizeH="0" baseline="0" dirty="0">
                <a:ln>
                  <a:noFill/>
                </a:ln>
                <a:solidFill>
                  <a:srgbClr val="0D0D0D"/>
                </a:solidFill>
                <a:effectLst/>
                <a:latin typeface="Söhne"/>
              </a:rPr>
              <a:t>Cài đặt thư viện trong môi trường ảo:</a:t>
            </a:r>
            <a:endParaRPr lang="vi-VN" altLang="vi-VN" sz="1600" dirty="0">
              <a:solidFill>
                <a:srgbClr val="0D0D0D"/>
              </a:solidFill>
              <a:latin typeface="Söhne Mono"/>
            </a:endParaRPr>
          </a:p>
          <a:p>
            <a:pPr marL="914400" lvl="6" eaLnBrk="0" fontAlgn="base" hangingPunct="0">
              <a:spcBef>
                <a:spcPct val="0"/>
              </a:spcBef>
              <a:spcAft>
                <a:spcPct val="0"/>
              </a:spcAft>
              <a:buClrTx/>
              <a:buFontTx/>
              <a:buChar char="•"/>
            </a:pPr>
            <a:r>
              <a:rPr kumimoji="0" lang="vi-VN" altLang="vi-VN" sz="1600" b="0" i="0" u="none" strike="noStrike" cap="none" normalizeH="0" baseline="0" dirty="0">
                <a:ln>
                  <a:noFill/>
                </a:ln>
                <a:solidFill>
                  <a:srgbClr val="FFFFFF"/>
                </a:solidFill>
                <a:effectLst/>
                <a:latin typeface="inherit"/>
              </a:rPr>
              <a:t>pip install nump</a:t>
            </a:r>
            <a:r>
              <a:rPr kumimoji="0" lang="vi-VN" altLang="vi-VN" sz="1600" b="0" i="0" u="none" strike="noStrike" cap="none" normalizeH="0" baseline="0" dirty="0">
                <a:ln>
                  <a:noFill/>
                </a:ln>
                <a:solidFill>
                  <a:schemeClr val="tx1"/>
                </a:solidFill>
                <a:effectLst/>
                <a:latin typeface="inherit"/>
              </a:rPr>
              <a:t>install numpypip install numpy </a:t>
            </a:r>
            <a:endParaRPr kumimoji="0" lang="vi-VN" altLang="vi-VN" sz="1600" b="0" i="0" u="none" strike="noStrike" cap="none" normalizeH="0" baseline="0" dirty="0">
              <a:ln>
                <a:noFill/>
              </a:ln>
              <a:solidFill>
                <a:schemeClr val="tx1"/>
              </a:solidFill>
              <a:effectLst/>
              <a:latin typeface="Söhne"/>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vi-VN" altLang="vi-VN" sz="1600" b="0" i="0" u="none" strike="noStrike" cap="none" normalizeH="0" baseline="0" dirty="0">
                <a:ln>
                  <a:noFill/>
                </a:ln>
                <a:solidFill>
                  <a:srgbClr val="0D0D0D"/>
                </a:solidFill>
                <a:effectLst/>
                <a:latin typeface="Söhne"/>
              </a:rPr>
              <a:t>Hủy kích hoạt môi trường ảo:</a:t>
            </a:r>
            <a:endParaRPr lang="vi-VN" altLang="vi-VN" sz="1600" dirty="0">
              <a:solidFill>
                <a:srgbClr val="0D0D0D"/>
              </a:solidFill>
              <a:latin typeface="Söhne Mono"/>
            </a:endParaRPr>
          </a:p>
          <a:p>
            <a:pPr marL="914400" marR="0" lvl="2" indent="0" algn="l" defTabSz="914400" rtl="0" eaLnBrk="0" fontAlgn="base" latinLnBrk="0" hangingPunct="0">
              <a:lnSpc>
                <a:spcPct val="100000"/>
              </a:lnSpc>
              <a:spcBef>
                <a:spcPct val="0"/>
              </a:spcBef>
              <a:spcAft>
                <a:spcPct val="0"/>
              </a:spcAft>
              <a:buClrTx/>
              <a:buSzTx/>
              <a:tabLst/>
            </a:pPr>
            <a:r>
              <a:rPr kumimoji="0" lang="vi-VN" altLang="vi-VN" sz="1600" b="0" i="0" u="none" strike="noStrike" cap="none" normalizeH="0" baseline="0" dirty="0">
                <a:ln>
                  <a:noFill/>
                </a:ln>
                <a:solidFill>
                  <a:srgbClr val="0D0D0D"/>
                </a:solidFill>
                <a:effectLst/>
                <a:latin typeface="Söhne Mono"/>
              </a:rPr>
              <a:t>	deactivate</a:t>
            </a:r>
          </a:p>
          <a:p>
            <a:pPr marL="914400" marR="0" lvl="2" indent="0" algn="l" defTabSz="914400" rtl="0" eaLnBrk="0" fontAlgn="base" latinLnBrk="0" hangingPunct="0">
              <a:lnSpc>
                <a:spcPct val="100000"/>
              </a:lnSpc>
              <a:spcBef>
                <a:spcPct val="0"/>
              </a:spcBef>
              <a:spcAft>
                <a:spcPct val="0"/>
              </a:spcAft>
              <a:buClrTx/>
              <a:buSzTx/>
              <a:tabLst/>
            </a:pPr>
            <a:endParaRPr kumimoji="0" lang="vi-VN" altLang="vi-V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08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708"/>
        <p:cNvGrpSpPr/>
        <p:nvPr/>
      </p:nvGrpSpPr>
      <p:grpSpPr>
        <a:xfrm>
          <a:off x="0" y="0"/>
          <a:ext cx="0" cy="0"/>
          <a:chOff x="0" y="0"/>
          <a:chExt cx="0" cy="0"/>
        </a:xfrm>
      </p:grpSpPr>
      <p:grpSp>
        <p:nvGrpSpPr>
          <p:cNvPr id="709" name="Google Shape;709;p16"/>
          <p:cNvGrpSpPr/>
          <p:nvPr/>
        </p:nvGrpSpPr>
        <p:grpSpPr>
          <a:xfrm>
            <a:off x="-1" y="6732588"/>
            <a:ext cx="12192001" cy="130049"/>
            <a:chOff x="-1" y="6732588"/>
            <a:chExt cx="12192001" cy="130049"/>
          </a:xfrm>
        </p:grpSpPr>
        <p:sp>
          <p:nvSpPr>
            <p:cNvPr id="710" name="Google Shape;710;p16"/>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1" name="Google Shape;711;p16"/>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2" name="Google Shape;712;p16"/>
            <p:cNvSpPr/>
            <p:nvPr/>
          </p:nvSpPr>
          <p:spPr>
            <a:xfrm>
              <a:off x="6096000" y="6732588"/>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3" name="Google Shape;713;p16"/>
            <p:cNvSpPr/>
            <p:nvPr/>
          </p:nvSpPr>
          <p:spPr>
            <a:xfrm>
              <a:off x="8947052" y="6732588"/>
              <a:ext cx="3244948" cy="130049"/>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14" name="Google Shape;714;p16"/>
          <p:cNvSpPr txBox="1"/>
          <p:nvPr/>
        </p:nvSpPr>
        <p:spPr>
          <a:xfrm>
            <a:off x="2122846" y="1688020"/>
            <a:ext cx="8088075"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8000" b="1" i="0" u="none" strike="noStrike" cap="none" dirty="0">
                <a:solidFill>
                  <a:srgbClr val="4285F4"/>
                </a:solidFill>
                <a:latin typeface="Arial"/>
                <a:ea typeface="Arial"/>
                <a:cs typeface="Arial"/>
                <a:sym typeface="Arial"/>
              </a:rPr>
              <a:t>S</a:t>
            </a:r>
            <a:r>
              <a:rPr lang="vi-VN" sz="8000" b="1" i="0" u="none" strike="noStrike" cap="none" dirty="0">
                <a:solidFill>
                  <a:srgbClr val="FF0000"/>
                </a:solidFill>
                <a:latin typeface="Arial"/>
                <a:ea typeface="Arial"/>
                <a:cs typeface="Arial"/>
                <a:sym typeface="Arial"/>
              </a:rPr>
              <a:t>e</a:t>
            </a:r>
            <a:r>
              <a:rPr lang="vi-VN" sz="8000" b="1" i="0" u="none" strike="noStrike" cap="none" dirty="0">
                <a:solidFill>
                  <a:schemeClr val="accent4"/>
                </a:solidFill>
                <a:latin typeface="Arial"/>
                <a:ea typeface="Arial"/>
                <a:cs typeface="Arial"/>
                <a:sym typeface="Arial"/>
              </a:rPr>
              <a:t>m</a:t>
            </a:r>
            <a:r>
              <a:rPr lang="vi-VN" sz="8000" b="1" i="0" u="none" strike="noStrike" cap="none" dirty="0">
                <a:solidFill>
                  <a:schemeClr val="accent1"/>
                </a:solidFill>
                <a:latin typeface="Arial"/>
                <a:ea typeface="Arial"/>
                <a:cs typeface="Arial"/>
                <a:sym typeface="Arial"/>
              </a:rPr>
              <a:t>i</a:t>
            </a:r>
            <a:r>
              <a:rPr lang="vi-VN" sz="8000" b="1" i="0" u="none" strike="noStrike" cap="none" dirty="0">
                <a:solidFill>
                  <a:schemeClr val="accent6"/>
                </a:solidFill>
                <a:latin typeface="Arial"/>
                <a:ea typeface="Arial"/>
                <a:cs typeface="Arial"/>
                <a:sym typeface="Arial"/>
              </a:rPr>
              <a:t>n</a:t>
            </a:r>
            <a:r>
              <a:rPr lang="vi-VN" sz="8000" b="1" i="0" u="none" strike="noStrike" cap="none" dirty="0">
                <a:solidFill>
                  <a:srgbClr val="4285F4"/>
                </a:solidFill>
                <a:latin typeface="Arial"/>
                <a:ea typeface="Arial"/>
                <a:cs typeface="Arial"/>
                <a:sym typeface="Arial"/>
              </a:rPr>
              <a:t>a</a:t>
            </a:r>
            <a:r>
              <a:rPr lang="vi-VN" sz="8000" b="1" i="0" u="none" strike="noStrike" cap="none" dirty="0">
                <a:solidFill>
                  <a:srgbClr val="FF0000"/>
                </a:solidFill>
                <a:latin typeface="Arial"/>
                <a:ea typeface="Arial"/>
                <a:cs typeface="Arial"/>
                <a:sym typeface="Arial"/>
              </a:rPr>
              <a:t>r</a:t>
            </a:r>
            <a:r>
              <a:rPr lang="vi-VN" sz="8000" b="1" dirty="0">
                <a:solidFill>
                  <a:schemeClr val="dk1"/>
                </a:solidFill>
              </a:rPr>
              <a:t> </a:t>
            </a:r>
          </a:p>
          <a:p>
            <a:pPr marL="0" marR="0" lvl="0" indent="0" algn="ctr" rtl="0">
              <a:spcBef>
                <a:spcPts val="0"/>
              </a:spcBef>
              <a:spcAft>
                <a:spcPts val="0"/>
              </a:spcAft>
              <a:buNone/>
            </a:pPr>
            <a:r>
              <a:rPr lang="vi-VN" sz="8000" b="1" dirty="0">
                <a:solidFill>
                  <a:schemeClr val="accent4"/>
                </a:solidFill>
              </a:rPr>
              <a:t>L</a:t>
            </a:r>
            <a:r>
              <a:rPr lang="vi-VN" sz="8000" b="1" dirty="0">
                <a:solidFill>
                  <a:schemeClr val="accent1"/>
                </a:solidFill>
              </a:rPr>
              <a:t>i</a:t>
            </a:r>
            <a:r>
              <a:rPr lang="vi-VN" sz="8000" b="1" dirty="0">
                <a:solidFill>
                  <a:schemeClr val="accent6"/>
                </a:solidFill>
              </a:rPr>
              <a:t>n</a:t>
            </a:r>
            <a:r>
              <a:rPr lang="vi-VN" sz="8000" b="1" dirty="0">
                <a:solidFill>
                  <a:srgbClr val="FF0000"/>
                </a:solidFill>
              </a:rPr>
              <a:t>u</a:t>
            </a:r>
            <a:r>
              <a:rPr lang="vi-VN" sz="8000" b="1" dirty="0">
                <a:solidFill>
                  <a:schemeClr val="accent4"/>
                </a:solidFill>
              </a:rPr>
              <a:t>x</a:t>
            </a:r>
            <a:r>
              <a:rPr lang="vi-VN" sz="8000" b="1" dirty="0">
                <a:solidFill>
                  <a:schemeClr val="dk1"/>
                </a:solidFill>
              </a:rPr>
              <a:t> &amp; </a:t>
            </a:r>
            <a:r>
              <a:rPr lang="vi-VN" sz="8000" b="1" dirty="0">
                <a:solidFill>
                  <a:schemeClr val="accent1"/>
                </a:solidFill>
              </a:rPr>
              <a:t>P</a:t>
            </a:r>
            <a:r>
              <a:rPr lang="vi-VN" sz="8000" b="1" dirty="0">
                <a:solidFill>
                  <a:schemeClr val="accent6"/>
                </a:solidFill>
              </a:rPr>
              <a:t>y</a:t>
            </a:r>
            <a:r>
              <a:rPr lang="vi-VN" sz="8000" b="1" dirty="0">
                <a:solidFill>
                  <a:schemeClr val="accent1"/>
                </a:solidFill>
              </a:rPr>
              <a:t>t</a:t>
            </a:r>
            <a:r>
              <a:rPr lang="vi-VN" sz="8000" b="1" dirty="0">
                <a:solidFill>
                  <a:srgbClr val="FF0000"/>
                </a:solidFill>
              </a:rPr>
              <a:t>h</a:t>
            </a:r>
            <a:r>
              <a:rPr lang="vi-VN" sz="8000" b="1" dirty="0">
                <a:solidFill>
                  <a:schemeClr val="accent4"/>
                </a:solidFill>
              </a:rPr>
              <a:t>o</a:t>
            </a:r>
            <a:r>
              <a:rPr lang="vi-VN" sz="8000" b="1" dirty="0">
                <a:solidFill>
                  <a:schemeClr val="accent6"/>
                </a:solidFill>
              </a:rPr>
              <a:t>n</a:t>
            </a:r>
            <a:endParaRPr lang="vi-VN" sz="8000" b="1" i="0" u="none" strike="noStrike" cap="none" dirty="0">
              <a:solidFill>
                <a:schemeClr val="accent6"/>
              </a:solidFill>
              <a:latin typeface="Arial"/>
              <a:ea typeface="Arial"/>
              <a:cs typeface="Arial"/>
              <a:sym typeface="Arial"/>
            </a:endParaRPr>
          </a:p>
          <a:p>
            <a:pPr marL="0" marR="0" lvl="0" indent="0" algn="ctr" rtl="0">
              <a:spcBef>
                <a:spcPts val="0"/>
              </a:spcBef>
              <a:spcAft>
                <a:spcPts val="0"/>
              </a:spcAft>
              <a:buNone/>
            </a:pPr>
            <a:endParaRPr lang="vi-VN" sz="20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000" dirty="0">
              <a:solidFill>
                <a:schemeClr val="dk1"/>
              </a:solidFill>
              <a:latin typeface="Calibri"/>
              <a:ea typeface="Calibri"/>
              <a:cs typeface="Calibri"/>
              <a:sym typeface="Calibri"/>
            </a:endParaRPr>
          </a:p>
        </p:txBody>
      </p:sp>
      <p:grpSp>
        <p:nvGrpSpPr>
          <p:cNvPr id="715" name="Google Shape;715;p16"/>
          <p:cNvGrpSpPr/>
          <p:nvPr/>
        </p:nvGrpSpPr>
        <p:grpSpPr>
          <a:xfrm>
            <a:off x="-8538373" y="346935"/>
            <a:ext cx="6654018" cy="550671"/>
            <a:chOff x="2768991" y="3077691"/>
            <a:chExt cx="6654018" cy="550671"/>
          </a:xfrm>
        </p:grpSpPr>
        <p:sp>
          <p:nvSpPr>
            <p:cNvPr id="716" name="Google Shape;716;p16"/>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7" name="Google Shape;717;p16"/>
            <p:cNvPicPr preferRelativeResize="0"/>
            <p:nvPr/>
          </p:nvPicPr>
          <p:blipFill rotWithShape="1">
            <a:blip r:embed="rId3">
              <a:alphaModFix/>
            </a:blip>
            <a:srcRect/>
            <a:stretch/>
          </p:blipFill>
          <p:spPr>
            <a:xfrm>
              <a:off x="3003504" y="3210391"/>
              <a:ext cx="285270" cy="285270"/>
            </a:xfrm>
            <a:prstGeom prst="rect">
              <a:avLst/>
            </a:prstGeom>
            <a:noFill/>
            <a:ln>
              <a:noFill/>
            </a:ln>
          </p:spPr>
        </p:pic>
        <p:pic>
          <p:nvPicPr>
            <p:cNvPr id="718" name="Google Shape;718;p16" descr="Icon&#10;&#10;Description automatically generated"/>
            <p:cNvPicPr preferRelativeResize="0"/>
            <p:nvPr/>
          </p:nvPicPr>
          <p:blipFill rotWithShape="1">
            <a:blip r:embed="rId4">
              <a:alphaModFix/>
            </a:blip>
            <a:srcRect/>
            <a:stretch/>
          </p:blipFill>
          <p:spPr>
            <a:xfrm flipH="1">
              <a:off x="9009001" y="3250651"/>
              <a:ext cx="143165" cy="204749"/>
            </a:xfrm>
            <a:prstGeom prst="rect">
              <a:avLst/>
            </a:prstGeom>
            <a:noFill/>
            <a:ln>
              <a:noFill/>
            </a:ln>
          </p:spPr>
        </p:pic>
      </p:grpSp>
      <p:sp>
        <p:nvSpPr>
          <p:cNvPr id="719" name="Google Shape;719;p16"/>
          <p:cNvSpPr txBox="1"/>
          <p:nvPr/>
        </p:nvSpPr>
        <p:spPr>
          <a:xfrm>
            <a:off x="-7893530"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1800">
                <a:solidFill>
                  <a:srgbClr val="7F7F7F"/>
                </a:solidFill>
                <a:latin typeface="Arial"/>
                <a:ea typeface="Arial"/>
                <a:cs typeface="Arial"/>
                <a:sym typeface="Arial"/>
              </a:rPr>
              <a:t>Chủ đề nội dung </a:t>
            </a:r>
            <a:endParaRPr sz="1800">
              <a:solidFill>
                <a:srgbClr val="7F7F7F"/>
              </a:solidFill>
              <a:latin typeface="Arial"/>
              <a:ea typeface="Arial"/>
              <a:cs typeface="Arial"/>
              <a:sym typeface="Arial"/>
            </a:endParaRPr>
          </a:p>
        </p:txBody>
      </p:sp>
      <p:pic>
        <p:nvPicPr>
          <p:cNvPr id="720" name="Google Shape;720;p16" descr="Chart, logo, company name, bubble chart&#10;&#10;Description automatically generated"/>
          <p:cNvPicPr preferRelativeResize="0"/>
          <p:nvPr/>
        </p:nvPicPr>
        <p:blipFill rotWithShape="1">
          <a:blip r:embed="rId5">
            <a:alphaModFix/>
          </a:blip>
          <a:srcRect l="65953" t="19165" r="14786" b="53053"/>
          <a:stretch/>
        </p:blipFill>
        <p:spPr>
          <a:xfrm>
            <a:off x="-1774694" y="386390"/>
            <a:ext cx="609591" cy="494614"/>
          </a:xfrm>
          <a:prstGeom prst="rect">
            <a:avLst/>
          </a:prstGeom>
          <a:noFill/>
          <a:ln>
            <a:noFill/>
          </a:ln>
        </p:spPr>
      </p:pic>
      <p:pic>
        <p:nvPicPr>
          <p:cNvPr id="721" name="Google Shape;721;p16" descr="DVD player with solid fill"/>
          <p:cNvPicPr preferRelativeResize="0"/>
          <p:nvPr/>
        </p:nvPicPr>
        <p:blipFill rotWithShape="1">
          <a:blip r:embed="rId6">
            <a:alphaModFix/>
          </a:blip>
          <a:srcRect/>
          <a:stretch/>
        </p:blipFill>
        <p:spPr>
          <a:xfrm>
            <a:off x="-1420195" y="1177208"/>
            <a:ext cx="759345" cy="759345"/>
          </a:xfrm>
          <a:prstGeom prst="rect">
            <a:avLst/>
          </a:prstGeom>
          <a:noFill/>
          <a:ln>
            <a:noFill/>
          </a:ln>
        </p:spPr>
      </p:pic>
      <p:pic>
        <p:nvPicPr>
          <p:cNvPr id="722" name="Google Shape;722;p16" descr="Optical disc with solid fill"/>
          <p:cNvPicPr preferRelativeResize="0"/>
          <p:nvPr/>
        </p:nvPicPr>
        <p:blipFill rotWithShape="1">
          <a:blip r:embed="rId7">
            <a:alphaModFix/>
          </a:blip>
          <a:srcRect/>
          <a:stretch/>
        </p:blipFill>
        <p:spPr>
          <a:xfrm>
            <a:off x="-2661668" y="1189462"/>
            <a:ext cx="759345" cy="759345"/>
          </a:xfrm>
          <a:prstGeom prst="rect">
            <a:avLst/>
          </a:prstGeom>
          <a:noFill/>
          <a:ln>
            <a:noFill/>
          </a:ln>
        </p:spPr>
      </p:pic>
      <p:pic>
        <p:nvPicPr>
          <p:cNvPr id="723" name="Google Shape;723;p16" descr="Film strip with solid fill"/>
          <p:cNvPicPr preferRelativeResize="0"/>
          <p:nvPr/>
        </p:nvPicPr>
        <p:blipFill rotWithShape="1">
          <a:blip r:embed="rId8">
            <a:alphaModFix/>
          </a:blip>
          <a:srcRect/>
          <a:stretch/>
        </p:blipFill>
        <p:spPr>
          <a:xfrm rot="-2379646">
            <a:off x="-4847297" y="1115861"/>
            <a:ext cx="759345" cy="882040"/>
          </a:xfrm>
          <a:prstGeom prst="rect">
            <a:avLst/>
          </a:prstGeom>
          <a:noFill/>
          <a:ln>
            <a:noFill/>
          </a:ln>
        </p:spPr>
      </p:pic>
      <p:pic>
        <p:nvPicPr>
          <p:cNvPr id="724" name="Google Shape;724;p16" descr="Drama with solid fill"/>
          <p:cNvPicPr preferRelativeResize="0"/>
          <p:nvPr/>
        </p:nvPicPr>
        <p:blipFill rotWithShape="1">
          <a:blip r:embed="rId9">
            <a:alphaModFix/>
          </a:blip>
          <a:srcRect/>
          <a:stretch/>
        </p:blipFill>
        <p:spPr>
          <a:xfrm>
            <a:off x="-3758000" y="1141808"/>
            <a:ext cx="759345" cy="759345"/>
          </a:xfrm>
          <a:prstGeom prst="rect">
            <a:avLst/>
          </a:prstGeom>
          <a:noFill/>
          <a:ln>
            <a:noFill/>
          </a:ln>
        </p:spPr>
      </p:pic>
      <p:pic>
        <p:nvPicPr>
          <p:cNvPr id="725" name="Google Shape;725;p16" descr="Director's Chair with solid fill"/>
          <p:cNvPicPr preferRelativeResize="0"/>
          <p:nvPr/>
        </p:nvPicPr>
        <p:blipFill rotWithShape="1">
          <a:blip r:embed="rId10">
            <a:alphaModFix/>
          </a:blip>
          <a:srcRect/>
          <a:stretch/>
        </p:blipFill>
        <p:spPr>
          <a:xfrm>
            <a:off x="11208463" y="7895499"/>
            <a:ext cx="759345" cy="759345"/>
          </a:xfrm>
          <a:prstGeom prst="rect">
            <a:avLst/>
          </a:prstGeom>
          <a:noFill/>
          <a:ln>
            <a:noFill/>
          </a:ln>
        </p:spPr>
      </p:pic>
      <p:pic>
        <p:nvPicPr>
          <p:cNvPr id="726" name="Google Shape;726;p16" descr="3d Glasses with solid fill"/>
          <p:cNvPicPr preferRelativeResize="0"/>
          <p:nvPr/>
        </p:nvPicPr>
        <p:blipFill rotWithShape="1">
          <a:blip r:embed="rId11">
            <a:alphaModFix/>
          </a:blip>
          <a:srcRect/>
          <a:stretch/>
        </p:blipFill>
        <p:spPr>
          <a:xfrm>
            <a:off x="7378262" y="7895499"/>
            <a:ext cx="759345" cy="759345"/>
          </a:xfrm>
          <a:prstGeom prst="rect">
            <a:avLst/>
          </a:prstGeom>
          <a:noFill/>
          <a:ln>
            <a:noFill/>
          </a:ln>
        </p:spPr>
      </p:pic>
      <p:pic>
        <p:nvPicPr>
          <p:cNvPr id="727" name="Google Shape;727;p16" descr="Film reel with solid fill"/>
          <p:cNvPicPr preferRelativeResize="0"/>
          <p:nvPr/>
        </p:nvPicPr>
        <p:blipFill rotWithShape="1">
          <a:blip r:embed="rId12">
            <a:alphaModFix/>
          </a:blip>
          <a:srcRect/>
          <a:stretch/>
        </p:blipFill>
        <p:spPr>
          <a:xfrm>
            <a:off x="10136167" y="7905840"/>
            <a:ext cx="759345" cy="759345"/>
          </a:xfrm>
          <a:prstGeom prst="rect">
            <a:avLst/>
          </a:prstGeom>
          <a:noFill/>
          <a:ln>
            <a:noFill/>
          </a:ln>
        </p:spPr>
      </p:pic>
      <p:pic>
        <p:nvPicPr>
          <p:cNvPr id="728" name="Google Shape;728;p16" descr="Theatre with solid fill"/>
          <p:cNvPicPr preferRelativeResize="0"/>
          <p:nvPr/>
        </p:nvPicPr>
        <p:blipFill rotWithShape="1">
          <a:blip r:embed="rId13">
            <a:alphaModFix/>
          </a:blip>
          <a:srcRect/>
          <a:stretch/>
        </p:blipFill>
        <p:spPr>
          <a:xfrm>
            <a:off x="8765097" y="7895499"/>
            <a:ext cx="759345" cy="759345"/>
          </a:xfrm>
          <a:prstGeom prst="rect">
            <a:avLst/>
          </a:prstGeom>
          <a:noFill/>
          <a:ln>
            <a:noFill/>
          </a:ln>
        </p:spPr>
      </p:pic>
      <p:sp>
        <p:nvSpPr>
          <p:cNvPr id="729" name="Google Shape;729;p16"/>
          <p:cNvSpPr/>
          <p:nvPr/>
        </p:nvSpPr>
        <p:spPr>
          <a:xfrm>
            <a:off x="10817067" y="-738629"/>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0" name="Google Shape;730;p16"/>
          <p:cNvSpPr/>
          <p:nvPr/>
        </p:nvSpPr>
        <p:spPr>
          <a:xfrm>
            <a:off x="11257230" y="-734769"/>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1" name="Google Shape;731;p16"/>
          <p:cNvSpPr/>
          <p:nvPr/>
        </p:nvSpPr>
        <p:spPr>
          <a:xfrm>
            <a:off x="11668510" y="-738629"/>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32" name="Google Shape;732;p16" descr="Avocado Moody Foodies"/>
          <p:cNvPicPr preferRelativeResize="0"/>
          <p:nvPr/>
        </p:nvPicPr>
        <p:blipFill rotWithShape="1">
          <a:blip r:embed="rId14">
            <a:alphaModFix/>
          </a:blip>
          <a:srcRect/>
          <a:stretch/>
        </p:blipFill>
        <p:spPr>
          <a:xfrm>
            <a:off x="5642499" y="4646320"/>
            <a:ext cx="1048770" cy="1048770"/>
          </a:xfrm>
          <a:prstGeom prst="rect">
            <a:avLst/>
          </a:prstGeom>
          <a:noFill/>
          <a:ln>
            <a:noFill/>
          </a:ln>
        </p:spPr>
      </p:pic>
      <p:pic>
        <p:nvPicPr>
          <p:cNvPr id="733" name="Google Shape;733;p16" descr="Pear Moody Foodies"/>
          <p:cNvPicPr preferRelativeResize="0"/>
          <p:nvPr/>
        </p:nvPicPr>
        <p:blipFill rotWithShape="1">
          <a:blip r:embed="rId15">
            <a:alphaModFix/>
          </a:blip>
          <a:srcRect/>
          <a:stretch/>
        </p:blipFill>
        <p:spPr>
          <a:xfrm>
            <a:off x="3256974" y="5754532"/>
            <a:ext cx="834962" cy="834962"/>
          </a:xfrm>
          <a:prstGeom prst="rect">
            <a:avLst/>
          </a:prstGeom>
          <a:noFill/>
          <a:ln>
            <a:noFill/>
          </a:ln>
        </p:spPr>
      </p:pic>
      <p:pic>
        <p:nvPicPr>
          <p:cNvPr id="734" name="Google Shape;734;p16" descr="Apple Moody Foodies"/>
          <p:cNvPicPr preferRelativeResize="0"/>
          <p:nvPr/>
        </p:nvPicPr>
        <p:blipFill rotWithShape="1">
          <a:blip r:embed="rId16">
            <a:alphaModFix/>
          </a:blip>
          <a:srcRect/>
          <a:stretch/>
        </p:blipFill>
        <p:spPr>
          <a:xfrm>
            <a:off x="8382984" y="5373459"/>
            <a:ext cx="1066988" cy="1066988"/>
          </a:xfrm>
          <a:prstGeom prst="rect">
            <a:avLst/>
          </a:prstGeom>
          <a:noFill/>
          <a:ln>
            <a:noFill/>
          </a:ln>
        </p:spPr>
      </p:pic>
      <p:pic>
        <p:nvPicPr>
          <p:cNvPr id="735" name="Google Shape;735;p16" descr="Watermelon Moody Foodies"/>
          <p:cNvPicPr preferRelativeResize="0"/>
          <p:nvPr/>
        </p:nvPicPr>
        <p:blipFill rotWithShape="1">
          <a:blip r:embed="rId17">
            <a:alphaModFix/>
          </a:blip>
          <a:srcRect/>
          <a:stretch/>
        </p:blipFill>
        <p:spPr>
          <a:xfrm>
            <a:off x="7292172" y="4969178"/>
            <a:ext cx="937775" cy="937775"/>
          </a:xfrm>
          <a:prstGeom prst="rect">
            <a:avLst/>
          </a:prstGeom>
          <a:noFill/>
          <a:ln>
            <a:noFill/>
          </a:ln>
        </p:spPr>
      </p:pic>
      <p:pic>
        <p:nvPicPr>
          <p:cNvPr id="736" name="Google Shape;736;p16" descr="Banana Moody Foodies"/>
          <p:cNvPicPr preferRelativeResize="0"/>
          <p:nvPr/>
        </p:nvPicPr>
        <p:blipFill rotWithShape="1">
          <a:blip r:embed="rId18">
            <a:alphaModFix/>
          </a:blip>
          <a:srcRect/>
          <a:stretch/>
        </p:blipFill>
        <p:spPr>
          <a:xfrm>
            <a:off x="4354392" y="5294068"/>
            <a:ext cx="920929" cy="920929"/>
          </a:xfrm>
          <a:prstGeom prst="rect">
            <a:avLst/>
          </a:prstGeom>
          <a:noFill/>
          <a:ln>
            <a:noFill/>
          </a:ln>
        </p:spPr>
      </p:pic>
      <p:sp>
        <p:nvSpPr>
          <p:cNvPr id="737" name="Google Shape;737;p16"/>
          <p:cNvSpPr txBox="1"/>
          <p:nvPr/>
        </p:nvSpPr>
        <p:spPr>
          <a:xfrm>
            <a:off x="4068456" y="4227530"/>
            <a:ext cx="4454434"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2800" b="1" dirty="0">
                <a:solidFill>
                  <a:schemeClr val="lt1"/>
                </a:solidFill>
                <a:latin typeface="Arial"/>
                <a:ea typeface="Arial"/>
                <a:cs typeface="Arial"/>
                <a:sym typeface="Arial"/>
              </a:rPr>
              <a:t>Thanks For Watching!</a:t>
            </a:r>
            <a:endParaRPr sz="2800" b="1" dirty="0">
              <a:solidFill>
                <a:schemeClr val="lt1"/>
              </a:solidFill>
              <a:latin typeface="Arial"/>
              <a:ea typeface="Arial"/>
              <a:cs typeface="Arial"/>
              <a:sym typeface="Arial"/>
            </a:endParaRPr>
          </a:p>
        </p:txBody>
      </p:sp>
      <p:sp>
        <p:nvSpPr>
          <p:cNvPr id="738" name="Google Shape;738;p16"/>
          <p:cNvSpPr/>
          <p:nvPr/>
        </p:nvSpPr>
        <p:spPr>
          <a:xfrm>
            <a:off x="729411" y="2323619"/>
            <a:ext cx="995680" cy="971973"/>
          </a:xfrm>
          <a:prstGeom prst="ellipse">
            <a:avLst/>
          </a:prstGeom>
          <a:blipFill rotWithShape="1">
            <a:blip r:embed="rId19">
              <a:alphaModFix/>
            </a:blip>
            <a:stretch>
              <a:fillRect l="-29849" t="-135083" r="-545324" b="-284127"/>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9" name="Google Shape;739;p16"/>
          <p:cNvSpPr/>
          <p:nvPr/>
        </p:nvSpPr>
        <p:spPr>
          <a:xfrm>
            <a:off x="3072776" y="686346"/>
            <a:ext cx="995680" cy="971973"/>
          </a:xfrm>
          <a:prstGeom prst="ellipse">
            <a:avLst/>
          </a:prstGeom>
          <a:blipFill rotWithShape="1">
            <a:blip r:embed="rId19">
              <a:alphaModFix/>
            </a:blip>
            <a:stretch>
              <a:fillRect l="-171939" t="-147212" r="-443163" b="-302661"/>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0" name="Google Shape;740;p16"/>
          <p:cNvSpPr/>
          <p:nvPr/>
        </p:nvSpPr>
        <p:spPr>
          <a:xfrm>
            <a:off x="10515839" y="2323620"/>
            <a:ext cx="995680" cy="971973"/>
          </a:xfrm>
          <a:prstGeom prst="ellipse">
            <a:avLst/>
          </a:prstGeom>
          <a:blipFill rotWithShape="1">
            <a:blip r:embed="rId19">
              <a:alphaModFix/>
            </a:blip>
            <a:stretch>
              <a:fillRect l="-401923" t="-128476" r="-154503" b="-276242"/>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1" name="Google Shape;741;p16"/>
          <p:cNvSpPr/>
          <p:nvPr/>
        </p:nvSpPr>
        <p:spPr>
          <a:xfrm>
            <a:off x="7369693" y="719458"/>
            <a:ext cx="995680" cy="971973"/>
          </a:xfrm>
          <a:prstGeom prst="ellipse">
            <a:avLst/>
          </a:prstGeom>
          <a:blipFill rotWithShape="1">
            <a:blip r:embed="rId19">
              <a:alphaModFix/>
            </a:blip>
            <a:stretch>
              <a:fillRect l="-561897" t="-139789" r="-34675" b="-295801"/>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51DD8A73-2A3A-1875-5703-CAEE6BF17877}"/>
              </a:ext>
            </a:extLst>
          </p:cNvPr>
          <p:cNvSpPr txBox="1"/>
          <p:nvPr/>
        </p:nvSpPr>
        <p:spPr>
          <a:xfrm>
            <a:off x="8522890" y="36645"/>
            <a:ext cx="3647973" cy="738664"/>
          </a:xfrm>
          <a:prstGeom prst="rect">
            <a:avLst/>
          </a:prstGeom>
          <a:noFill/>
        </p:spPr>
        <p:txBody>
          <a:bodyPr wrap="square" rtlCol="0">
            <a:spAutoFit/>
          </a:bodyPr>
          <a:lstStyle/>
          <a:p>
            <a:r>
              <a:rPr lang="vi-VN" sz="1050" dirty="0">
                <a:solidFill>
                  <a:schemeClr val="bg1">
                    <a:lumMod val="65000"/>
                  </a:schemeClr>
                </a:solidFill>
              </a:rPr>
              <a:t>*Tài liệu và hình ảnh trong bài thuyết trình này được tham khảo từ interner, nếu bạn là chủ nhân của chúng, hãy liên hệ và tôi sẽ gỡ xuống ngay lập tức.</a:t>
            </a:r>
          </a:p>
          <a:p>
            <a:r>
              <a:rPr lang="vi-VN" sz="1050" dirty="0">
                <a:solidFill>
                  <a:schemeClr val="bg1">
                    <a:lumMod val="65000"/>
                  </a:schemeClr>
                </a:solidFill>
              </a:rPr>
              <a:t>Contact: namn44241@gmail.com</a:t>
            </a:r>
          </a:p>
        </p:txBody>
      </p:sp>
      <p:sp>
        <p:nvSpPr>
          <p:cNvPr id="3" name="TextBox 2">
            <a:extLst>
              <a:ext uri="{FF2B5EF4-FFF2-40B4-BE49-F238E27FC236}">
                <a16:creationId xmlns:a16="http://schemas.microsoft.com/office/drawing/2014/main" id="{27079F3B-93E7-9DDE-B573-7430F1E64A19}"/>
              </a:ext>
            </a:extLst>
          </p:cNvPr>
          <p:cNvSpPr txBox="1"/>
          <p:nvPr/>
        </p:nvSpPr>
        <p:spPr>
          <a:xfrm>
            <a:off x="-52957" y="26241"/>
            <a:ext cx="3722068" cy="900246"/>
          </a:xfrm>
          <a:prstGeom prst="rect">
            <a:avLst/>
          </a:prstGeom>
          <a:noFill/>
        </p:spPr>
        <p:txBody>
          <a:bodyPr wrap="square" rtlCol="0">
            <a:spAutoFit/>
          </a:bodyPr>
          <a:lstStyle/>
          <a:p>
            <a:r>
              <a:rPr lang="en-US" sz="1050" dirty="0">
                <a:solidFill>
                  <a:schemeClr val="bg1">
                    <a:lumMod val="65000"/>
                  </a:schemeClr>
                </a:solidFill>
              </a:rPr>
              <a:t>*Documents and images in this presentation are referenced from the internet. If you are the owner of any of these materials, please contact me and I will remove them immediately.</a:t>
            </a:r>
          </a:p>
          <a:p>
            <a:r>
              <a:rPr lang="en-US" sz="1050" dirty="0">
                <a:solidFill>
                  <a:schemeClr val="bg1">
                    <a:lumMod val="65000"/>
                  </a:schemeClr>
                </a:solidFill>
              </a:rPr>
              <a:t>Contact: </a:t>
            </a:r>
            <a:r>
              <a:rPr lang="en-US" sz="1050" dirty="0" err="1">
                <a:solidFill>
                  <a:schemeClr val="bg1">
                    <a:lumMod val="65000"/>
                  </a:schemeClr>
                </a:solidFill>
              </a:rPr>
              <a:t>namn44241@gmail.com</a:t>
            </a:r>
            <a:endParaRPr lang="vi-VN" sz="1050" dirty="0">
              <a:solidFill>
                <a:schemeClr val="bg1">
                  <a:lumMod val="6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122"/>
        <p:cNvGrpSpPr/>
        <p:nvPr/>
      </p:nvGrpSpPr>
      <p:grpSpPr>
        <a:xfrm>
          <a:off x="0" y="0"/>
          <a:ext cx="0" cy="0"/>
          <a:chOff x="0" y="0"/>
          <a:chExt cx="0" cy="0"/>
        </a:xfrm>
      </p:grpSpPr>
      <p:grpSp>
        <p:nvGrpSpPr>
          <p:cNvPr id="123" name="Google Shape;123;p2"/>
          <p:cNvGrpSpPr/>
          <p:nvPr/>
        </p:nvGrpSpPr>
        <p:grpSpPr>
          <a:xfrm>
            <a:off x="10072775" y="5734052"/>
            <a:ext cx="1269276" cy="338554"/>
            <a:chOff x="10072775" y="5734052"/>
            <a:chExt cx="1269276" cy="338554"/>
          </a:xfrm>
        </p:grpSpPr>
        <p:sp>
          <p:nvSpPr>
            <p:cNvPr id="124" name="Google Shape;124;p2"/>
            <p:cNvSpPr/>
            <p:nvPr/>
          </p:nvSpPr>
          <p:spPr>
            <a:xfrm>
              <a:off x="10072775" y="5734052"/>
              <a:ext cx="1222928" cy="338554"/>
            </a:xfrm>
            <a:prstGeom prst="roundRect">
              <a:avLst>
                <a:gd name="adj" fmla="val 41127"/>
              </a:avLst>
            </a:prstGeom>
            <a:solidFill>
              <a:schemeClr val="lt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 name="Google Shape;125;p2"/>
            <p:cNvGrpSpPr/>
            <p:nvPr/>
          </p:nvGrpSpPr>
          <p:grpSpPr>
            <a:xfrm>
              <a:off x="10207193" y="5749440"/>
              <a:ext cx="1134858" cy="307777"/>
              <a:chOff x="10207193" y="5749440"/>
              <a:chExt cx="1134858" cy="307777"/>
            </a:xfrm>
          </p:grpSpPr>
          <p:pic>
            <p:nvPicPr>
              <p:cNvPr id="126" name="Google Shape;126;p2" descr="Pencil with solid fill"/>
              <p:cNvPicPr preferRelativeResize="0"/>
              <p:nvPr/>
            </p:nvPicPr>
            <p:blipFill rotWithShape="1">
              <a:blip r:embed="rId3">
                <a:alphaModFix/>
              </a:blip>
              <a:srcRect/>
              <a:stretch/>
            </p:blipFill>
            <p:spPr>
              <a:xfrm>
                <a:off x="10207193" y="5812945"/>
                <a:ext cx="180768" cy="180768"/>
              </a:xfrm>
              <a:prstGeom prst="rect">
                <a:avLst/>
              </a:prstGeom>
              <a:noFill/>
              <a:ln>
                <a:noFill/>
              </a:ln>
            </p:spPr>
          </p:pic>
          <p:sp>
            <p:nvSpPr>
              <p:cNvPr id="127" name="Google Shape;127;p2"/>
              <p:cNvSpPr txBox="1"/>
              <p:nvPr/>
            </p:nvSpPr>
            <p:spPr>
              <a:xfrm>
                <a:off x="10330373" y="5749440"/>
                <a:ext cx="101167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1400">
                    <a:solidFill>
                      <a:srgbClr val="4285F4"/>
                    </a:solidFill>
                    <a:latin typeface="Calibri"/>
                    <a:ea typeface="Calibri"/>
                    <a:cs typeface="Calibri"/>
                    <a:sym typeface="Calibri"/>
                  </a:rPr>
                  <a:t>Your Team</a:t>
                </a:r>
                <a:endParaRPr/>
              </a:p>
            </p:txBody>
          </p:sp>
        </p:grpSp>
      </p:grpSp>
      <p:grpSp>
        <p:nvGrpSpPr>
          <p:cNvPr id="131" name="Google Shape;131;p2"/>
          <p:cNvGrpSpPr/>
          <p:nvPr/>
        </p:nvGrpSpPr>
        <p:grpSpPr>
          <a:xfrm>
            <a:off x="5073338" y="4315691"/>
            <a:ext cx="890613" cy="1085085"/>
            <a:chOff x="5073338" y="4315691"/>
            <a:chExt cx="890613" cy="1085085"/>
          </a:xfrm>
        </p:grpSpPr>
        <p:sp>
          <p:nvSpPr>
            <p:cNvPr id="132" name="Google Shape;132;p2"/>
            <p:cNvSpPr/>
            <p:nvPr/>
          </p:nvSpPr>
          <p:spPr>
            <a:xfrm>
              <a:off x="5170174" y="4315691"/>
              <a:ext cx="696943" cy="679269"/>
            </a:xfrm>
            <a:prstGeom prst="ellipse">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2"/>
            <p:cNvSpPr txBox="1"/>
            <p:nvPr/>
          </p:nvSpPr>
          <p:spPr>
            <a:xfrm>
              <a:off x="5073338" y="5031444"/>
              <a:ext cx="89061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dirty="0">
                  <a:solidFill>
                    <a:schemeClr val="lt1"/>
                  </a:solidFill>
                </a:rPr>
                <a:t>Tùng</a:t>
              </a:r>
              <a:r>
                <a:rPr lang="en-PH" sz="1800" dirty="0">
                  <a:solidFill>
                    <a:schemeClr val="dk1"/>
                  </a:solidFill>
                  <a:latin typeface="Arial"/>
                  <a:ea typeface="Arial"/>
                  <a:cs typeface="Arial"/>
                  <a:sym typeface="Arial"/>
                </a:rPr>
                <a:t> </a:t>
              </a:r>
              <a:endParaRPr sz="1800" dirty="0">
                <a:solidFill>
                  <a:schemeClr val="dk1"/>
                </a:solidFill>
                <a:latin typeface="Arial"/>
                <a:ea typeface="Arial"/>
                <a:cs typeface="Arial"/>
                <a:sym typeface="Arial"/>
              </a:endParaRPr>
            </a:p>
          </p:txBody>
        </p:sp>
      </p:grpSp>
      <p:grpSp>
        <p:nvGrpSpPr>
          <p:cNvPr id="134" name="Google Shape;134;p2"/>
          <p:cNvGrpSpPr/>
          <p:nvPr/>
        </p:nvGrpSpPr>
        <p:grpSpPr>
          <a:xfrm>
            <a:off x="6466709" y="4315691"/>
            <a:ext cx="890613" cy="1099801"/>
            <a:chOff x="6466709" y="4315691"/>
            <a:chExt cx="890613" cy="1099801"/>
          </a:xfrm>
        </p:grpSpPr>
        <p:sp>
          <p:nvSpPr>
            <p:cNvPr id="135" name="Google Shape;135;p2"/>
            <p:cNvSpPr/>
            <p:nvPr/>
          </p:nvSpPr>
          <p:spPr>
            <a:xfrm>
              <a:off x="6563545" y="4315691"/>
              <a:ext cx="696943" cy="679269"/>
            </a:xfrm>
            <a:prstGeom prst="ellipse">
              <a:avLst/>
            </a:prstGeom>
            <a:blipFill rotWithShape="1">
              <a:blip r:embed="rId5">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2"/>
            <p:cNvSpPr txBox="1"/>
            <p:nvPr/>
          </p:nvSpPr>
          <p:spPr>
            <a:xfrm>
              <a:off x="6466709" y="5046160"/>
              <a:ext cx="89061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dirty="0">
                  <a:solidFill>
                    <a:schemeClr val="lt1"/>
                  </a:solidFill>
                </a:rPr>
                <a:t>Nam</a:t>
              </a:r>
              <a:endParaRPr sz="1800" dirty="0">
                <a:solidFill>
                  <a:schemeClr val="dk1"/>
                </a:solidFill>
                <a:latin typeface="Arial"/>
                <a:ea typeface="Arial"/>
                <a:cs typeface="Arial"/>
                <a:sym typeface="Arial"/>
              </a:endParaRPr>
            </a:p>
          </p:txBody>
        </p:sp>
      </p:grpSp>
      <p:pic>
        <p:nvPicPr>
          <p:cNvPr id="140" name="Google Shape;140;p2" descr="Shape, arrow&#10;&#10;Description automatically generated"/>
          <p:cNvPicPr preferRelativeResize="0"/>
          <p:nvPr/>
        </p:nvPicPr>
        <p:blipFill rotWithShape="1">
          <a:blip r:embed="rId6">
            <a:alphaModFix/>
          </a:blip>
          <a:srcRect/>
          <a:stretch/>
        </p:blipFill>
        <p:spPr>
          <a:xfrm>
            <a:off x="5518644" y="3619640"/>
            <a:ext cx="396027" cy="429029"/>
          </a:xfrm>
          <a:prstGeom prst="rect">
            <a:avLst/>
          </a:prstGeom>
          <a:noFill/>
          <a:ln>
            <a:noFill/>
          </a:ln>
        </p:spPr>
      </p:pic>
      <p:sp>
        <p:nvSpPr>
          <p:cNvPr id="141" name="Google Shape;141;p2"/>
          <p:cNvSpPr/>
          <p:nvPr/>
        </p:nvSpPr>
        <p:spPr>
          <a:xfrm>
            <a:off x="150703" y="19503"/>
            <a:ext cx="12041297" cy="1084365"/>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2"/>
          <p:cNvSpPr txBox="1"/>
          <p:nvPr/>
        </p:nvSpPr>
        <p:spPr>
          <a:xfrm>
            <a:off x="8586735" y="705007"/>
            <a:ext cx="95660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1600">
                <a:solidFill>
                  <a:schemeClr val="lt1"/>
                </a:solidFill>
                <a:latin typeface="Calibri"/>
                <a:ea typeface="Calibri"/>
                <a:cs typeface="Calibri"/>
                <a:sym typeface="Calibri"/>
              </a:rPr>
              <a:t>Gmail</a:t>
            </a:r>
            <a:endParaRPr/>
          </a:p>
        </p:txBody>
      </p:sp>
      <p:sp>
        <p:nvSpPr>
          <p:cNvPr id="143" name="Google Shape;143;p2"/>
          <p:cNvSpPr txBox="1"/>
          <p:nvPr/>
        </p:nvSpPr>
        <p:spPr>
          <a:xfrm>
            <a:off x="9302842" y="705007"/>
            <a:ext cx="95660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1600">
                <a:solidFill>
                  <a:schemeClr val="lt1"/>
                </a:solidFill>
                <a:latin typeface="Calibri"/>
                <a:ea typeface="Calibri"/>
                <a:cs typeface="Calibri"/>
                <a:sym typeface="Calibri"/>
              </a:rPr>
              <a:t>Images</a:t>
            </a:r>
            <a:endParaRPr/>
          </a:p>
        </p:txBody>
      </p:sp>
      <p:pic>
        <p:nvPicPr>
          <p:cNvPr id="144" name="Google Shape;144;p2"/>
          <p:cNvPicPr preferRelativeResize="0"/>
          <p:nvPr/>
        </p:nvPicPr>
        <p:blipFill rotWithShape="1">
          <a:blip r:embed="rId7">
            <a:alphaModFix/>
          </a:blip>
          <a:srcRect/>
          <a:stretch/>
        </p:blipFill>
        <p:spPr>
          <a:xfrm>
            <a:off x="10212641" y="720079"/>
            <a:ext cx="339969" cy="339969"/>
          </a:xfrm>
          <a:prstGeom prst="rect">
            <a:avLst/>
          </a:prstGeom>
          <a:noFill/>
          <a:ln>
            <a:noFill/>
          </a:ln>
        </p:spPr>
      </p:pic>
      <p:sp>
        <p:nvSpPr>
          <p:cNvPr id="145" name="Google Shape;145;p2"/>
          <p:cNvSpPr/>
          <p:nvPr/>
        </p:nvSpPr>
        <p:spPr>
          <a:xfrm>
            <a:off x="594075" y="325123"/>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2"/>
          <p:cNvSpPr/>
          <p:nvPr/>
        </p:nvSpPr>
        <p:spPr>
          <a:xfrm>
            <a:off x="1034238" y="328983"/>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2"/>
          <p:cNvSpPr/>
          <p:nvPr/>
        </p:nvSpPr>
        <p:spPr>
          <a:xfrm>
            <a:off x="1445518" y="325123"/>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9" name="Google Shape;149;p2"/>
          <p:cNvGrpSpPr/>
          <p:nvPr/>
        </p:nvGrpSpPr>
        <p:grpSpPr>
          <a:xfrm>
            <a:off x="-1" y="6732587"/>
            <a:ext cx="12192000" cy="127731"/>
            <a:chOff x="-1" y="6732587"/>
            <a:chExt cx="12192000" cy="127731"/>
          </a:xfrm>
        </p:grpSpPr>
        <p:sp>
          <p:nvSpPr>
            <p:cNvPr id="150" name="Google Shape;150;p2"/>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2"/>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2"/>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2"/>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54" name="Google Shape;154;p2"/>
          <p:cNvGrpSpPr/>
          <p:nvPr/>
        </p:nvGrpSpPr>
        <p:grpSpPr>
          <a:xfrm>
            <a:off x="2889319" y="3178395"/>
            <a:ext cx="6654018" cy="550671"/>
            <a:chOff x="2768991" y="3077691"/>
            <a:chExt cx="6654018" cy="550671"/>
          </a:xfrm>
        </p:grpSpPr>
        <p:sp>
          <p:nvSpPr>
            <p:cNvPr id="155" name="Google Shape;155;p2"/>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6" name="Google Shape;156;p2"/>
            <p:cNvPicPr preferRelativeResize="0"/>
            <p:nvPr/>
          </p:nvPicPr>
          <p:blipFill rotWithShape="1">
            <a:blip r:embed="rId8">
              <a:alphaModFix/>
            </a:blip>
            <a:srcRect/>
            <a:stretch/>
          </p:blipFill>
          <p:spPr>
            <a:xfrm>
              <a:off x="3003504" y="3210391"/>
              <a:ext cx="285270" cy="285270"/>
            </a:xfrm>
            <a:prstGeom prst="rect">
              <a:avLst/>
            </a:prstGeom>
            <a:noFill/>
            <a:ln>
              <a:noFill/>
            </a:ln>
          </p:spPr>
        </p:pic>
        <p:pic>
          <p:nvPicPr>
            <p:cNvPr id="157" name="Google Shape;157;p2" descr="Icon&#10;&#10;Description automatically generated"/>
            <p:cNvPicPr preferRelativeResize="0"/>
            <p:nvPr/>
          </p:nvPicPr>
          <p:blipFill rotWithShape="1">
            <a:blip r:embed="rId9">
              <a:alphaModFix/>
            </a:blip>
            <a:srcRect/>
            <a:stretch/>
          </p:blipFill>
          <p:spPr>
            <a:xfrm flipH="1">
              <a:off x="9009001" y="3250651"/>
              <a:ext cx="143165" cy="204749"/>
            </a:xfrm>
            <a:prstGeom prst="rect">
              <a:avLst/>
            </a:prstGeom>
            <a:noFill/>
            <a:ln>
              <a:noFill/>
            </a:ln>
          </p:spPr>
        </p:pic>
      </p:grpSp>
      <p:sp>
        <p:nvSpPr>
          <p:cNvPr id="158" name="Google Shape;158;p2"/>
          <p:cNvSpPr txBox="1"/>
          <p:nvPr/>
        </p:nvSpPr>
        <p:spPr>
          <a:xfrm>
            <a:off x="3534162" y="326818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CTV CNS</a:t>
            </a:r>
            <a:endParaRPr sz="1800" dirty="0">
              <a:solidFill>
                <a:srgbClr val="7F7F7F"/>
              </a:solidFill>
              <a:latin typeface="Arial"/>
              <a:ea typeface="Arial"/>
              <a:cs typeface="Arial"/>
              <a:sym typeface="Arial"/>
            </a:endParaRPr>
          </a:p>
        </p:txBody>
      </p:sp>
      <p:sp>
        <p:nvSpPr>
          <p:cNvPr id="159" name="Google Shape;159;p2"/>
          <p:cNvSpPr txBox="1"/>
          <p:nvPr/>
        </p:nvSpPr>
        <p:spPr>
          <a:xfrm>
            <a:off x="2552899" y="1163623"/>
            <a:ext cx="7086201"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1250"/>
                                        <p:tgtEl>
                                          <p:spTgt spid="140"/>
                                        </p:tgtEl>
                                        <p:attrNameLst>
                                          <p:attrName>ppt_x</p:attrName>
                                        </p:attrNameLst>
                                      </p:cBhvr>
                                      <p:tavLst>
                                        <p:tav tm="0">
                                          <p:val>
                                            <p:strVal val="#ppt_x-1"/>
                                          </p:val>
                                        </p:tav>
                                        <p:tav tm="100000">
                                          <p:val>
                                            <p:strVal val="#ppt_x"/>
                                          </p:val>
                                        </p:tav>
                                      </p:tavLst>
                                    </p:anim>
                                  </p:childTnLst>
                                </p:cTn>
                              </p:par>
                            </p:childTnLst>
                          </p:cTn>
                        </p:par>
                        <p:par>
                          <p:cTn id="8" fill="hold">
                            <p:stCondLst>
                              <p:cond delay="1250"/>
                            </p:stCondLst>
                            <p:childTnLst>
                              <p:par>
                                <p:cTn id="9" presetID="1" presetClass="entr" presetSubtype="0" fill="hold" nodeType="afterEffect">
                                  <p:stCondLst>
                                    <p:cond delay="0"/>
                                  </p:stCondLst>
                                  <p:childTnLst>
                                    <p:set>
                                      <p:cBhvr>
                                        <p:cTn id="10"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163"/>
        <p:cNvGrpSpPr/>
        <p:nvPr/>
      </p:nvGrpSpPr>
      <p:grpSpPr>
        <a:xfrm>
          <a:off x="0" y="0"/>
          <a:ext cx="0" cy="0"/>
          <a:chOff x="0" y="0"/>
          <a:chExt cx="0" cy="0"/>
        </a:xfrm>
      </p:grpSpPr>
      <p:grpSp>
        <p:nvGrpSpPr>
          <p:cNvPr id="164" name="Google Shape;164;p3"/>
          <p:cNvGrpSpPr/>
          <p:nvPr/>
        </p:nvGrpSpPr>
        <p:grpSpPr>
          <a:xfrm>
            <a:off x="505185" y="1311212"/>
            <a:ext cx="5928271" cy="4980731"/>
            <a:chOff x="505185" y="1311212"/>
            <a:chExt cx="5928271" cy="4980731"/>
          </a:xfrm>
        </p:grpSpPr>
        <p:sp>
          <p:nvSpPr>
            <p:cNvPr id="165" name="Google Shape;165;p3"/>
            <p:cNvSpPr/>
            <p:nvPr/>
          </p:nvSpPr>
          <p:spPr>
            <a:xfrm>
              <a:off x="505185" y="1311212"/>
              <a:ext cx="5928271" cy="4980731"/>
            </a:xfrm>
            <a:prstGeom prst="roundRect">
              <a:avLst>
                <a:gd name="adj" fmla="val 3843"/>
              </a:avLst>
            </a:prstGeom>
            <a:solidFill>
              <a:srgbClr val="FEE59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6" name="Google Shape;166;p3" descr="Logo&#10;&#10;Description automatically generated"/>
            <p:cNvPicPr preferRelativeResize="0"/>
            <p:nvPr/>
          </p:nvPicPr>
          <p:blipFill rotWithShape="1">
            <a:blip r:embed="rId3">
              <a:alphaModFix/>
            </a:blip>
            <a:srcRect l="28690" t="21587" r="28571" b="23650"/>
            <a:stretch/>
          </p:blipFill>
          <p:spPr>
            <a:xfrm>
              <a:off x="631372" y="1439718"/>
              <a:ext cx="500743" cy="481215"/>
            </a:xfrm>
            <a:prstGeom prst="rect">
              <a:avLst/>
            </a:prstGeom>
            <a:noFill/>
            <a:ln>
              <a:noFill/>
            </a:ln>
          </p:spPr>
        </p:pic>
      </p:grpSp>
      <p:sp>
        <p:nvSpPr>
          <p:cNvPr id="167" name="Google Shape;167;p3"/>
          <p:cNvSpPr/>
          <p:nvPr/>
        </p:nvSpPr>
        <p:spPr>
          <a:xfrm>
            <a:off x="6953500" y="1611510"/>
            <a:ext cx="4893734" cy="711200"/>
          </a:xfrm>
          <a:prstGeom prst="foldedCorner">
            <a:avLst>
              <a:gd name="adj" fmla="val 47619"/>
            </a:avLst>
          </a:prstGeom>
          <a:solidFill>
            <a:srgbClr val="FD54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3"/>
          <p:cNvSpPr txBox="1"/>
          <p:nvPr/>
        </p:nvSpPr>
        <p:spPr>
          <a:xfrm>
            <a:off x="7143652" y="177318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000" dirty="0">
                <a:solidFill>
                  <a:schemeClr val="lt1"/>
                </a:solidFill>
                <a:latin typeface="Arial"/>
                <a:ea typeface="Arial"/>
                <a:cs typeface="Arial"/>
                <a:sym typeface="Arial"/>
              </a:rPr>
              <a:t>OS Linux</a:t>
            </a:r>
          </a:p>
        </p:txBody>
      </p:sp>
      <p:sp>
        <p:nvSpPr>
          <p:cNvPr id="169" name="Google Shape;169;p3"/>
          <p:cNvSpPr/>
          <p:nvPr/>
        </p:nvSpPr>
        <p:spPr>
          <a:xfrm>
            <a:off x="6953500" y="2619579"/>
            <a:ext cx="4893734" cy="711200"/>
          </a:xfrm>
          <a:prstGeom prst="foldedCorner">
            <a:avLst>
              <a:gd name="adj" fmla="val 47619"/>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3"/>
          <p:cNvSpPr txBox="1"/>
          <p:nvPr/>
        </p:nvSpPr>
        <p:spPr>
          <a:xfrm>
            <a:off x="7143652" y="2757769"/>
            <a:ext cx="3606800" cy="400110"/>
          </a:xfrm>
          <a:prstGeom prst="rect">
            <a:avLst/>
          </a:prstGeom>
          <a:noFill/>
          <a:ln>
            <a:noFill/>
          </a:ln>
        </p:spPr>
        <p:txBody>
          <a:bodyPr spcFirstLastPara="1" wrap="square" lIns="91425" tIns="45700" rIns="91425" bIns="45700" anchor="t" anchorCtr="0">
            <a:spAutoFit/>
          </a:bodyPr>
          <a:lstStyle/>
          <a:p>
            <a:pPr lvl="0"/>
            <a:r>
              <a:rPr lang="vi-VN" sz="2000" dirty="0">
                <a:solidFill>
                  <a:schemeClr val="lt1"/>
                </a:solidFill>
              </a:rPr>
              <a:t>Giới thiệu về Python</a:t>
            </a:r>
          </a:p>
        </p:txBody>
      </p:sp>
      <p:sp>
        <p:nvSpPr>
          <p:cNvPr id="175" name="Google Shape;175;p3"/>
          <p:cNvSpPr/>
          <p:nvPr/>
        </p:nvSpPr>
        <p:spPr>
          <a:xfrm>
            <a:off x="442857" y="7164428"/>
            <a:ext cx="9005362" cy="47558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6" name="Google Shape;176;p3" descr="Chart, logo, company name, bubble chart&#10;&#10;Description automatically generated"/>
          <p:cNvPicPr preferRelativeResize="0"/>
          <p:nvPr/>
        </p:nvPicPr>
        <p:blipFill rotWithShape="1">
          <a:blip r:embed="rId4">
            <a:alphaModFix/>
          </a:blip>
          <a:srcRect l="13844" t="15803" r="64917" b="52438"/>
          <a:stretch/>
        </p:blipFill>
        <p:spPr>
          <a:xfrm rot="-1821435">
            <a:off x="-1549748" y="3606558"/>
            <a:ext cx="951034" cy="799965"/>
          </a:xfrm>
          <a:prstGeom prst="rect">
            <a:avLst/>
          </a:prstGeom>
          <a:noFill/>
          <a:ln>
            <a:noFill/>
          </a:ln>
        </p:spPr>
      </p:pic>
      <p:pic>
        <p:nvPicPr>
          <p:cNvPr id="177" name="Google Shape;177;p3" descr="Chart, logo, company name, bubble chart&#10;&#10;Description automatically generated"/>
          <p:cNvPicPr preferRelativeResize="0"/>
          <p:nvPr/>
        </p:nvPicPr>
        <p:blipFill rotWithShape="1">
          <a:blip r:embed="rId5">
            <a:alphaModFix/>
          </a:blip>
          <a:srcRect l="41168" t="17644" r="42565" b="53992"/>
          <a:stretch/>
        </p:blipFill>
        <p:spPr>
          <a:xfrm rot="1302950">
            <a:off x="14474338" y="2516897"/>
            <a:ext cx="799475" cy="784100"/>
          </a:xfrm>
          <a:prstGeom prst="rect">
            <a:avLst/>
          </a:prstGeom>
          <a:noFill/>
          <a:ln>
            <a:noFill/>
          </a:ln>
        </p:spPr>
      </p:pic>
      <p:pic>
        <p:nvPicPr>
          <p:cNvPr id="178" name="Google Shape;178;p3" descr="Chart, logo, company name, bubble chart&#10;&#10;Description automatically generated"/>
          <p:cNvPicPr preferRelativeResize="0"/>
          <p:nvPr/>
        </p:nvPicPr>
        <p:blipFill rotWithShape="1">
          <a:blip r:embed="rId6">
            <a:alphaModFix/>
          </a:blip>
          <a:srcRect l="65953" t="19165" r="14786" b="53053"/>
          <a:stretch/>
        </p:blipFill>
        <p:spPr>
          <a:xfrm rot="946486">
            <a:off x="-1530585" y="7983489"/>
            <a:ext cx="912707" cy="740559"/>
          </a:xfrm>
          <a:prstGeom prst="rect">
            <a:avLst/>
          </a:prstGeom>
          <a:noFill/>
          <a:ln>
            <a:noFill/>
          </a:ln>
        </p:spPr>
      </p:pic>
      <p:pic>
        <p:nvPicPr>
          <p:cNvPr id="179" name="Google Shape;179;p3" descr="Chart, logo, company name, bubble chart&#10;&#10;Description automatically generated"/>
          <p:cNvPicPr preferRelativeResize="0"/>
          <p:nvPr/>
        </p:nvPicPr>
        <p:blipFill rotWithShape="1">
          <a:blip r:embed="rId7">
            <a:alphaModFix/>
          </a:blip>
          <a:srcRect l="15017" t="53295" r="66844" b="15242"/>
          <a:stretch/>
        </p:blipFill>
        <p:spPr>
          <a:xfrm rot="-1541766">
            <a:off x="9139217" y="-2079301"/>
            <a:ext cx="795115" cy="775722"/>
          </a:xfrm>
          <a:prstGeom prst="rect">
            <a:avLst/>
          </a:prstGeom>
          <a:noFill/>
          <a:ln>
            <a:noFill/>
          </a:ln>
        </p:spPr>
      </p:pic>
      <p:pic>
        <p:nvPicPr>
          <p:cNvPr id="180" name="Google Shape;180;p3" descr="Chart, logo, company name, bubble chart&#10;&#10;Description automatically generated"/>
          <p:cNvPicPr preferRelativeResize="0"/>
          <p:nvPr/>
        </p:nvPicPr>
        <p:blipFill rotWithShape="1">
          <a:blip r:embed="rId8">
            <a:alphaModFix/>
          </a:blip>
          <a:srcRect l="41219" t="57880" r="42912" b="12211"/>
          <a:stretch/>
        </p:blipFill>
        <p:spPr>
          <a:xfrm rot="-1948309">
            <a:off x="12196997" y="11525703"/>
            <a:ext cx="744261" cy="789097"/>
          </a:xfrm>
          <a:prstGeom prst="rect">
            <a:avLst/>
          </a:prstGeom>
          <a:noFill/>
          <a:ln>
            <a:noFill/>
          </a:ln>
        </p:spPr>
      </p:pic>
      <p:pic>
        <p:nvPicPr>
          <p:cNvPr id="181" name="Google Shape;181;p3" descr="Chart, logo, company name, bubble chart&#10;&#10;Description automatically generated"/>
          <p:cNvPicPr preferRelativeResize="0"/>
          <p:nvPr/>
        </p:nvPicPr>
        <p:blipFill rotWithShape="1">
          <a:blip r:embed="rId9">
            <a:alphaModFix/>
          </a:blip>
          <a:srcRect l="70299" t="59320" r="17465" b="13577"/>
          <a:stretch/>
        </p:blipFill>
        <p:spPr>
          <a:xfrm rot="-1159462">
            <a:off x="-1558101" y="-3194771"/>
            <a:ext cx="722489" cy="900224"/>
          </a:xfrm>
          <a:prstGeom prst="rect">
            <a:avLst/>
          </a:prstGeom>
          <a:noFill/>
          <a:ln>
            <a:noFill/>
          </a:ln>
        </p:spPr>
      </p:pic>
      <p:sp>
        <p:nvSpPr>
          <p:cNvPr id="182" name="Google Shape;182;p3"/>
          <p:cNvSpPr/>
          <p:nvPr/>
        </p:nvSpPr>
        <p:spPr>
          <a:xfrm>
            <a:off x="150703" y="-25103"/>
            <a:ext cx="12041297" cy="1084365"/>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3" name="Google Shape;183;p3"/>
          <p:cNvGrpSpPr/>
          <p:nvPr/>
        </p:nvGrpSpPr>
        <p:grpSpPr>
          <a:xfrm>
            <a:off x="3065043" y="346935"/>
            <a:ext cx="6654018" cy="550671"/>
            <a:chOff x="2768991" y="3077691"/>
            <a:chExt cx="6654018" cy="550671"/>
          </a:xfrm>
        </p:grpSpPr>
        <p:sp>
          <p:nvSpPr>
            <p:cNvPr id="184" name="Google Shape;184;p3"/>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5" name="Google Shape;185;p3"/>
            <p:cNvPicPr preferRelativeResize="0"/>
            <p:nvPr/>
          </p:nvPicPr>
          <p:blipFill rotWithShape="1">
            <a:blip r:embed="rId10">
              <a:alphaModFix/>
            </a:blip>
            <a:srcRect/>
            <a:stretch/>
          </p:blipFill>
          <p:spPr>
            <a:xfrm>
              <a:off x="3003504" y="3210391"/>
              <a:ext cx="285270" cy="285270"/>
            </a:xfrm>
            <a:prstGeom prst="rect">
              <a:avLst/>
            </a:prstGeom>
            <a:noFill/>
            <a:ln>
              <a:noFill/>
            </a:ln>
          </p:spPr>
        </p:pic>
        <p:pic>
          <p:nvPicPr>
            <p:cNvPr id="186" name="Google Shape;186;p3" descr="Icon&#10;&#10;Description automatically generated"/>
            <p:cNvPicPr preferRelativeResize="0"/>
            <p:nvPr/>
          </p:nvPicPr>
          <p:blipFill rotWithShape="1">
            <a:blip r:embed="rId11">
              <a:alphaModFix/>
            </a:blip>
            <a:srcRect/>
            <a:stretch/>
          </p:blipFill>
          <p:spPr>
            <a:xfrm flipH="1">
              <a:off x="9009001" y="3250651"/>
              <a:ext cx="143165" cy="204749"/>
            </a:xfrm>
            <a:prstGeom prst="rect">
              <a:avLst/>
            </a:prstGeom>
            <a:noFill/>
            <a:ln>
              <a:noFill/>
            </a:ln>
          </p:spPr>
        </p:pic>
      </p:grpSp>
      <p:sp>
        <p:nvSpPr>
          <p:cNvPr id="187" name="Google Shape;187;p3"/>
          <p:cNvSpPr txBox="1"/>
          <p:nvPr/>
        </p:nvSpPr>
        <p:spPr>
          <a:xfrm>
            <a:off x="275763" y="-34087"/>
            <a:ext cx="286359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dirty="0">
                <a:solidFill>
                  <a:schemeClr val="accent4"/>
                </a:solidFill>
              </a:rPr>
              <a:t>L</a:t>
            </a:r>
            <a:r>
              <a:rPr lang="vi-VN" sz="3600" b="1" dirty="0">
                <a:solidFill>
                  <a:schemeClr val="accent1"/>
                </a:solidFill>
              </a:rPr>
              <a:t>i</a:t>
            </a:r>
            <a:r>
              <a:rPr lang="vi-VN" sz="3600" b="1" dirty="0">
                <a:solidFill>
                  <a:schemeClr val="accent6"/>
                </a:solidFill>
              </a:rPr>
              <a:t>n</a:t>
            </a:r>
            <a:r>
              <a:rPr lang="vi-VN" sz="3600" b="1" dirty="0">
                <a:solidFill>
                  <a:srgbClr val="FF0000"/>
                </a:solidFill>
              </a:rPr>
              <a:t>u</a:t>
            </a:r>
            <a:r>
              <a:rPr lang="vi-VN" sz="3600" b="1" dirty="0">
                <a:solidFill>
                  <a:schemeClr val="accent4"/>
                </a:solidFill>
              </a:rPr>
              <a:t>x</a:t>
            </a:r>
            <a:r>
              <a:rPr lang="vi-VN" sz="3600" b="1" dirty="0">
                <a:solidFill>
                  <a:schemeClr val="dk1"/>
                </a:solidFill>
              </a:rPr>
              <a:t> &amp; </a:t>
            </a:r>
            <a:r>
              <a:rPr lang="vi-VN" sz="3600" b="1" dirty="0">
                <a:solidFill>
                  <a:schemeClr val="accent1"/>
                </a:solidFill>
              </a:rPr>
              <a:t>P</a:t>
            </a:r>
            <a:r>
              <a:rPr lang="vi-VN" sz="3600" b="1" dirty="0">
                <a:solidFill>
                  <a:schemeClr val="accent6"/>
                </a:solidFill>
              </a:rPr>
              <a:t>y</a:t>
            </a:r>
            <a:r>
              <a:rPr lang="vi-VN" sz="3600" b="1" dirty="0">
                <a:solidFill>
                  <a:schemeClr val="accent1"/>
                </a:solidFill>
              </a:rPr>
              <a:t>t</a:t>
            </a:r>
            <a:r>
              <a:rPr lang="vi-VN" sz="3600" b="1" dirty="0">
                <a:solidFill>
                  <a:srgbClr val="FF0000"/>
                </a:solidFill>
              </a:rPr>
              <a:t>h</a:t>
            </a:r>
            <a:r>
              <a:rPr lang="vi-VN" sz="3600" b="1" dirty="0">
                <a:solidFill>
                  <a:schemeClr val="accent4"/>
                </a:solidFill>
              </a:rPr>
              <a:t>o</a:t>
            </a:r>
            <a:r>
              <a:rPr lang="vi-VN" sz="3600" b="1" dirty="0">
                <a:solidFill>
                  <a:schemeClr val="accent6"/>
                </a:solidFill>
              </a:rPr>
              <a:t>n</a:t>
            </a:r>
            <a:endParaRPr lang="vi-VN" sz="3600" b="1" i="0" u="none" strike="noStrike" cap="none" dirty="0">
              <a:solidFill>
                <a:schemeClr val="accent6"/>
              </a:solidFill>
              <a:latin typeface="Arial"/>
              <a:ea typeface="Arial"/>
              <a:cs typeface="Arial"/>
              <a:sym typeface="Arial"/>
            </a:endParaRPr>
          </a:p>
        </p:txBody>
      </p:sp>
      <p:sp>
        <p:nvSpPr>
          <p:cNvPr id="188" name="Google Shape;188;p3"/>
          <p:cNvSpPr txBox="1"/>
          <p:nvPr/>
        </p:nvSpPr>
        <p:spPr>
          <a:xfrm>
            <a:off x="3709886"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CNS</a:t>
            </a:r>
          </a:p>
        </p:txBody>
      </p:sp>
      <p:sp>
        <p:nvSpPr>
          <p:cNvPr id="189" name="Google Shape;189;p3"/>
          <p:cNvSpPr/>
          <p:nvPr/>
        </p:nvSpPr>
        <p:spPr>
          <a:xfrm>
            <a:off x="10817067" y="343411"/>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3"/>
          <p:cNvSpPr/>
          <p:nvPr/>
        </p:nvSpPr>
        <p:spPr>
          <a:xfrm>
            <a:off x="11257230" y="347271"/>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3"/>
          <p:cNvSpPr/>
          <p:nvPr/>
        </p:nvSpPr>
        <p:spPr>
          <a:xfrm>
            <a:off x="11668510" y="343411"/>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92" name="Google Shape;192;p3"/>
          <p:cNvGrpSpPr/>
          <p:nvPr/>
        </p:nvGrpSpPr>
        <p:grpSpPr>
          <a:xfrm rot="-5400000" flipH="1">
            <a:off x="-3352257" y="3352257"/>
            <a:ext cx="6858002" cy="153487"/>
            <a:chOff x="-1" y="6732587"/>
            <a:chExt cx="12192000" cy="127731"/>
          </a:xfrm>
        </p:grpSpPr>
        <p:sp>
          <p:nvSpPr>
            <p:cNvPr id="193" name="Google Shape;193;p3"/>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3"/>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3"/>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3"/>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0373B7BF-B5FC-CD5B-8B35-93677856787A}"/>
              </a:ext>
            </a:extLst>
          </p:cNvPr>
          <p:cNvSpPr txBox="1"/>
          <p:nvPr/>
        </p:nvSpPr>
        <p:spPr>
          <a:xfrm>
            <a:off x="688932" y="2054268"/>
            <a:ext cx="2610624" cy="2677656"/>
          </a:xfrm>
          <a:prstGeom prst="rect">
            <a:avLst/>
          </a:prstGeom>
          <a:noFill/>
        </p:spPr>
        <p:txBody>
          <a:bodyPr wrap="square" rtlCol="0">
            <a:spAutoFit/>
          </a:bodyPr>
          <a:lstStyle/>
          <a:p>
            <a:pPr algn="l"/>
            <a:r>
              <a:rPr lang="vi-VN" b="1" i="0" dirty="0">
                <a:solidFill>
                  <a:srgbClr val="0D0D0D"/>
                </a:solidFill>
                <a:effectLst/>
                <a:latin typeface="Söhne"/>
              </a:rPr>
              <a:t>Phần 1: Python</a:t>
            </a:r>
          </a:p>
          <a:p>
            <a:pPr algn="l"/>
            <a:endParaRPr lang="vi-VN" b="1" dirty="0">
              <a:solidFill>
                <a:srgbClr val="0D0D0D"/>
              </a:solidFill>
              <a:latin typeface="Söhne"/>
            </a:endParaRPr>
          </a:p>
          <a:p>
            <a:pPr algn="l"/>
            <a:endParaRPr lang="vi-VN" b="1" i="0" dirty="0">
              <a:solidFill>
                <a:srgbClr val="0D0D0D"/>
              </a:solidFill>
              <a:effectLst/>
              <a:latin typeface="Söhne"/>
            </a:endParaRPr>
          </a:p>
          <a:p>
            <a:pPr lvl="4">
              <a:buFont typeface="+mj-lt"/>
              <a:buAutoNum type="arabicPeriod"/>
            </a:pPr>
            <a:r>
              <a:rPr lang="vi-VN" i="0" dirty="0">
                <a:solidFill>
                  <a:srgbClr val="0D0D0D"/>
                </a:solidFill>
                <a:effectLst/>
                <a:latin typeface="Söhne"/>
              </a:rPr>
              <a:t>Giới thiệu về Python</a:t>
            </a:r>
          </a:p>
          <a:p>
            <a:pPr lvl="4">
              <a:buFont typeface="+mj-lt"/>
              <a:buAutoNum type="arabicPeriod"/>
            </a:pPr>
            <a:endParaRPr lang="vi-VN" i="0" dirty="0">
              <a:solidFill>
                <a:srgbClr val="0D0D0D"/>
              </a:solidFill>
              <a:effectLst/>
              <a:latin typeface="Söhne"/>
            </a:endParaRPr>
          </a:p>
          <a:p>
            <a:pPr lvl="4">
              <a:buFont typeface="+mj-lt"/>
              <a:buAutoNum type="arabicPeriod"/>
            </a:pPr>
            <a:r>
              <a:rPr lang="vi-VN" i="0" dirty="0">
                <a:solidFill>
                  <a:srgbClr val="0D0D0D"/>
                </a:solidFill>
                <a:effectLst/>
                <a:latin typeface="Söhne"/>
              </a:rPr>
              <a:t>Lập trình cơ bản</a:t>
            </a:r>
          </a:p>
          <a:p>
            <a:pPr lvl="4">
              <a:buFont typeface="+mj-lt"/>
              <a:buAutoNum type="arabicPeriod"/>
            </a:pPr>
            <a:endParaRPr lang="vi-VN" i="0" dirty="0">
              <a:solidFill>
                <a:srgbClr val="0D0D0D"/>
              </a:solidFill>
              <a:effectLst/>
              <a:latin typeface="Söhne"/>
            </a:endParaRPr>
          </a:p>
          <a:p>
            <a:pPr lvl="4">
              <a:buFont typeface="+mj-lt"/>
              <a:buAutoNum type="arabicPeriod"/>
            </a:pPr>
            <a:r>
              <a:rPr lang="vi-VN" i="0" dirty="0">
                <a:solidFill>
                  <a:srgbClr val="0D0D0D"/>
                </a:solidFill>
                <a:effectLst/>
                <a:latin typeface="Söhne"/>
              </a:rPr>
              <a:t>Thư viện (Lib)</a:t>
            </a:r>
          </a:p>
          <a:p>
            <a:pPr lvl="4">
              <a:buFont typeface="+mj-lt"/>
              <a:buAutoNum type="arabicPeriod"/>
            </a:pPr>
            <a:endParaRPr lang="vi-VN" i="0" dirty="0">
              <a:solidFill>
                <a:srgbClr val="0D0D0D"/>
              </a:solidFill>
              <a:effectLst/>
              <a:latin typeface="Söhne"/>
            </a:endParaRPr>
          </a:p>
          <a:p>
            <a:pPr lvl="4">
              <a:buFont typeface="+mj-lt"/>
              <a:buAutoNum type="arabicPeriod"/>
            </a:pPr>
            <a:r>
              <a:rPr lang="vi-VN" i="0" dirty="0">
                <a:solidFill>
                  <a:srgbClr val="0D0D0D"/>
                </a:solidFill>
                <a:effectLst/>
                <a:latin typeface="Söhne"/>
              </a:rPr>
              <a:t>Pip</a:t>
            </a:r>
          </a:p>
          <a:p>
            <a:pPr lvl="4">
              <a:buFont typeface="+mj-lt"/>
              <a:buAutoNum type="arabicPeriod"/>
            </a:pPr>
            <a:endParaRPr lang="vi-VN" i="0" dirty="0">
              <a:solidFill>
                <a:srgbClr val="0D0D0D"/>
              </a:solidFill>
              <a:effectLst/>
              <a:latin typeface="Söhne"/>
            </a:endParaRPr>
          </a:p>
          <a:p>
            <a:pPr lvl="4">
              <a:buFont typeface="+mj-lt"/>
              <a:buAutoNum type="arabicPeriod"/>
            </a:pPr>
            <a:r>
              <a:rPr lang="vi-VN" i="0" dirty="0">
                <a:solidFill>
                  <a:srgbClr val="0D0D0D"/>
                </a:solidFill>
                <a:effectLst/>
                <a:latin typeface="Söhne"/>
              </a:rPr>
              <a:t>Môi trường ảo (Env)</a:t>
            </a:r>
          </a:p>
        </p:txBody>
      </p:sp>
      <p:sp>
        <p:nvSpPr>
          <p:cNvPr id="3" name="TextBox 2">
            <a:extLst>
              <a:ext uri="{FF2B5EF4-FFF2-40B4-BE49-F238E27FC236}">
                <a16:creationId xmlns:a16="http://schemas.microsoft.com/office/drawing/2014/main" id="{F55D5B7A-AD49-64B8-B9A8-03CE5023A601}"/>
              </a:ext>
            </a:extLst>
          </p:cNvPr>
          <p:cNvSpPr txBox="1"/>
          <p:nvPr/>
        </p:nvSpPr>
        <p:spPr>
          <a:xfrm>
            <a:off x="3299556" y="1944943"/>
            <a:ext cx="2811588" cy="2677656"/>
          </a:xfrm>
          <a:prstGeom prst="rect">
            <a:avLst/>
          </a:prstGeom>
          <a:noFill/>
        </p:spPr>
        <p:txBody>
          <a:bodyPr wrap="square" rtlCol="0">
            <a:spAutoFit/>
          </a:bodyPr>
          <a:lstStyle/>
          <a:p>
            <a:pPr algn="l"/>
            <a:r>
              <a:rPr lang="vi-VN" b="1" i="0" dirty="0">
                <a:solidFill>
                  <a:srgbClr val="0D0D0D"/>
                </a:solidFill>
                <a:effectLst/>
                <a:latin typeface="Söhne"/>
              </a:rPr>
              <a:t>Phần 2: OS Linux</a:t>
            </a:r>
          </a:p>
          <a:p>
            <a:pPr algn="l"/>
            <a:endParaRPr lang="vi-VN" b="1" dirty="0">
              <a:solidFill>
                <a:srgbClr val="0D0D0D"/>
              </a:solidFill>
              <a:latin typeface="Söhne"/>
            </a:endParaRPr>
          </a:p>
          <a:p>
            <a:pPr algn="l"/>
            <a:endParaRPr lang="vi-VN" b="1" dirty="0">
              <a:solidFill>
                <a:srgbClr val="0D0D0D"/>
              </a:solidFill>
              <a:latin typeface="Söhne"/>
            </a:endParaRPr>
          </a:p>
          <a:p>
            <a:pPr algn="l"/>
            <a:endParaRPr lang="vi-VN" b="1" i="0" dirty="0">
              <a:solidFill>
                <a:srgbClr val="0D0D0D"/>
              </a:solidFill>
              <a:effectLst/>
              <a:latin typeface="Söhne"/>
            </a:endParaRPr>
          </a:p>
          <a:p>
            <a:pPr algn="just">
              <a:buFont typeface="+mj-lt"/>
              <a:buAutoNum type="arabicPeriod"/>
            </a:pPr>
            <a:r>
              <a:rPr lang="vi-VN" i="0" dirty="0">
                <a:solidFill>
                  <a:srgbClr val="0D0D0D"/>
                </a:solidFill>
                <a:effectLst/>
                <a:latin typeface="Söhne"/>
              </a:rPr>
              <a:t>Lệnh cơ bản</a:t>
            </a:r>
          </a:p>
          <a:p>
            <a:pPr algn="just">
              <a:buFont typeface="+mj-lt"/>
              <a:buAutoNum type="arabicPeriod"/>
            </a:pPr>
            <a:endParaRPr lang="vi-VN" i="0" dirty="0">
              <a:solidFill>
                <a:srgbClr val="0D0D0D"/>
              </a:solidFill>
              <a:effectLst/>
              <a:latin typeface="Söhne"/>
            </a:endParaRPr>
          </a:p>
          <a:p>
            <a:pPr algn="just">
              <a:buFont typeface="+mj-lt"/>
              <a:buAutoNum type="arabicPeriod"/>
            </a:pPr>
            <a:r>
              <a:rPr lang="vi-VN" i="0" dirty="0">
                <a:solidFill>
                  <a:srgbClr val="0D0D0D"/>
                </a:solidFill>
                <a:effectLst/>
                <a:latin typeface="Söhne"/>
              </a:rPr>
              <a:t>Quản lý quá trình (Process)</a:t>
            </a:r>
          </a:p>
          <a:p>
            <a:pPr algn="just">
              <a:buFont typeface="+mj-lt"/>
              <a:buAutoNum type="arabicPeriod"/>
            </a:pPr>
            <a:endParaRPr lang="vi-VN" i="0" dirty="0">
              <a:solidFill>
                <a:srgbClr val="0D0D0D"/>
              </a:solidFill>
              <a:effectLst/>
              <a:latin typeface="Söhne"/>
            </a:endParaRPr>
          </a:p>
          <a:p>
            <a:pPr algn="just">
              <a:buFont typeface="+mj-lt"/>
              <a:buAutoNum type="arabicPeriod"/>
            </a:pPr>
            <a:r>
              <a:rPr lang="vi-VN" i="0" dirty="0">
                <a:solidFill>
                  <a:srgbClr val="0D0D0D"/>
                </a:solidFill>
                <a:effectLst/>
                <a:latin typeface="Söhne"/>
              </a:rPr>
              <a:t>Quản lý cổng (Port)</a:t>
            </a:r>
          </a:p>
          <a:p>
            <a:pPr algn="l">
              <a:buFont typeface="+mj-lt"/>
              <a:buAutoNum type="arabicPeriod"/>
            </a:pPr>
            <a:endParaRPr lang="vi-VN" b="0" i="0" dirty="0">
              <a:solidFill>
                <a:srgbClr val="0D0D0D"/>
              </a:solidFill>
              <a:effectLst/>
              <a:latin typeface="Söhne"/>
            </a:endParaRPr>
          </a:p>
          <a:p>
            <a:br>
              <a:rPr lang="vi-VN" dirty="0"/>
            </a:br>
            <a:endParaRPr lang="vi-V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additive="base">
                                        <p:cTn id="7" dur="1000"/>
                                        <p:tgtEl>
                                          <p:spTgt spid="16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 calcmode="lin" valueType="num">
                                      <p:cBhvr additive="base">
                                        <p:cTn id="12" dur="1000"/>
                                        <p:tgtEl>
                                          <p:spTgt spid="167"/>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168"/>
                                        </p:tgtEl>
                                        <p:attrNameLst>
                                          <p:attrName>style.visibility</p:attrName>
                                        </p:attrNameLst>
                                      </p:cBhvr>
                                      <p:to>
                                        <p:strVal val="visible"/>
                                      </p:to>
                                    </p:set>
                                    <p:anim calcmode="lin" valueType="num">
                                      <p:cBhvr additive="base">
                                        <p:cTn id="15" dur="1000"/>
                                        <p:tgtEl>
                                          <p:spTgt spid="168"/>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169"/>
                                        </p:tgtEl>
                                        <p:attrNameLst>
                                          <p:attrName>style.visibility</p:attrName>
                                        </p:attrNameLst>
                                      </p:cBhvr>
                                      <p:to>
                                        <p:strVal val="visible"/>
                                      </p:to>
                                    </p:set>
                                    <p:anim calcmode="lin" valueType="num">
                                      <p:cBhvr additive="base">
                                        <p:cTn id="20" dur="1000"/>
                                        <p:tgtEl>
                                          <p:spTgt spid="169"/>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170"/>
                                        </p:tgtEl>
                                        <p:attrNameLst>
                                          <p:attrName>style.visibility</p:attrName>
                                        </p:attrNameLst>
                                      </p:cBhvr>
                                      <p:to>
                                        <p:strVal val="visible"/>
                                      </p:to>
                                    </p:set>
                                    <p:anim calcmode="lin" valueType="num">
                                      <p:cBhvr additive="base">
                                        <p:cTn id="23" dur="1000"/>
                                        <p:tgtEl>
                                          <p:spTgt spid="17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200"/>
        <p:cNvGrpSpPr/>
        <p:nvPr/>
      </p:nvGrpSpPr>
      <p:grpSpPr>
        <a:xfrm>
          <a:off x="0" y="0"/>
          <a:ext cx="0" cy="0"/>
          <a:chOff x="0" y="0"/>
          <a:chExt cx="0" cy="0"/>
        </a:xfrm>
      </p:grpSpPr>
      <p:grpSp>
        <p:nvGrpSpPr>
          <p:cNvPr id="201" name="Google Shape;201;p4"/>
          <p:cNvGrpSpPr/>
          <p:nvPr/>
        </p:nvGrpSpPr>
        <p:grpSpPr>
          <a:xfrm>
            <a:off x="-6365896" y="1311212"/>
            <a:ext cx="5928271" cy="4980731"/>
            <a:chOff x="505185" y="1311212"/>
            <a:chExt cx="5928271" cy="4980731"/>
          </a:xfrm>
        </p:grpSpPr>
        <p:sp>
          <p:nvSpPr>
            <p:cNvPr id="202" name="Google Shape;202;p4"/>
            <p:cNvSpPr/>
            <p:nvPr/>
          </p:nvSpPr>
          <p:spPr>
            <a:xfrm>
              <a:off x="505185" y="1311212"/>
              <a:ext cx="5928271" cy="4980731"/>
            </a:xfrm>
            <a:prstGeom prst="roundRect">
              <a:avLst>
                <a:gd name="adj" fmla="val 3843"/>
              </a:avLst>
            </a:prstGeom>
            <a:solidFill>
              <a:srgbClr val="FEE59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3" name="Google Shape;203;p4" descr="Logo&#10;&#10;Description automatically generated"/>
            <p:cNvPicPr preferRelativeResize="0"/>
            <p:nvPr/>
          </p:nvPicPr>
          <p:blipFill rotWithShape="1">
            <a:blip r:embed="rId3">
              <a:alphaModFix/>
            </a:blip>
            <a:srcRect l="28690" t="21587" r="28571" b="23650"/>
            <a:stretch/>
          </p:blipFill>
          <p:spPr>
            <a:xfrm>
              <a:off x="631372" y="1439718"/>
              <a:ext cx="500743" cy="481215"/>
            </a:xfrm>
            <a:prstGeom prst="rect">
              <a:avLst/>
            </a:prstGeom>
            <a:noFill/>
            <a:ln>
              <a:noFill/>
            </a:ln>
          </p:spPr>
        </p:pic>
      </p:grpSp>
      <p:sp>
        <p:nvSpPr>
          <p:cNvPr id="204" name="Google Shape;204;p4"/>
          <p:cNvSpPr/>
          <p:nvPr/>
        </p:nvSpPr>
        <p:spPr>
          <a:xfrm>
            <a:off x="3743795" y="3100161"/>
            <a:ext cx="4893734" cy="1667193"/>
          </a:xfrm>
          <a:prstGeom prst="foldedCorner">
            <a:avLst>
              <a:gd name="adj" fmla="val 47619"/>
            </a:avLst>
          </a:prstGeom>
          <a:solidFill>
            <a:srgbClr val="FD54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4"/>
          <p:cNvSpPr txBox="1"/>
          <p:nvPr/>
        </p:nvSpPr>
        <p:spPr>
          <a:xfrm>
            <a:off x="4292600" y="3421078"/>
            <a:ext cx="3606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5400" b="1" dirty="0">
                <a:solidFill>
                  <a:schemeClr val="lt1"/>
                </a:solidFill>
                <a:latin typeface="Arial"/>
                <a:ea typeface="Arial"/>
                <a:cs typeface="Arial"/>
                <a:sym typeface="Arial"/>
              </a:rPr>
              <a:t>OS Linux</a:t>
            </a:r>
            <a:endParaRPr sz="5400" b="1" dirty="0">
              <a:solidFill>
                <a:schemeClr val="lt1"/>
              </a:solidFill>
              <a:latin typeface="Arial"/>
              <a:ea typeface="Arial"/>
              <a:cs typeface="Arial"/>
              <a:sym typeface="Arial"/>
            </a:endParaRPr>
          </a:p>
        </p:txBody>
      </p:sp>
      <p:sp>
        <p:nvSpPr>
          <p:cNvPr id="206" name="Google Shape;206;p4"/>
          <p:cNvSpPr/>
          <p:nvPr/>
        </p:nvSpPr>
        <p:spPr>
          <a:xfrm>
            <a:off x="442857" y="7164428"/>
            <a:ext cx="9005362" cy="47558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07" name="Google Shape;207;p4"/>
          <p:cNvGrpSpPr/>
          <p:nvPr/>
        </p:nvGrpSpPr>
        <p:grpSpPr>
          <a:xfrm rot="-5400000" flipH="1">
            <a:off x="-3352257" y="3352257"/>
            <a:ext cx="6858002" cy="153487"/>
            <a:chOff x="-1" y="6732587"/>
            <a:chExt cx="12192000" cy="127731"/>
          </a:xfrm>
        </p:grpSpPr>
        <p:sp>
          <p:nvSpPr>
            <p:cNvPr id="208" name="Google Shape;208;p4"/>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4"/>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4"/>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4"/>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12" name="Google Shape;212;p4" descr="Chart, logo, company name, bubble chart&#10;&#10;Description automatically generated"/>
          <p:cNvPicPr preferRelativeResize="0"/>
          <p:nvPr/>
        </p:nvPicPr>
        <p:blipFill rotWithShape="1">
          <a:blip r:embed="rId4">
            <a:alphaModFix/>
          </a:blip>
          <a:srcRect l="13844" t="15803" r="64917" b="52438"/>
          <a:stretch/>
        </p:blipFill>
        <p:spPr>
          <a:xfrm rot="-1821435">
            <a:off x="2354207" y="2357787"/>
            <a:ext cx="951034" cy="799965"/>
          </a:xfrm>
          <a:prstGeom prst="rect">
            <a:avLst/>
          </a:prstGeom>
          <a:noFill/>
          <a:ln>
            <a:noFill/>
          </a:ln>
        </p:spPr>
      </p:pic>
      <p:pic>
        <p:nvPicPr>
          <p:cNvPr id="213" name="Google Shape;213;p4" descr="Chart, logo, company name, bubble chart&#10;&#10;Description automatically generated"/>
          <p:cNvPicPr preferRelativeResize="0"/>
          <p:nvPr/>
        </p:nvPicPr>
        <p:blipFill rotWithShape="1">
          <a:blip r:embed="rId5">
            <a:alphaModFix/>
          </a:blip>
          <a:srcRect l="41168" t="17644" r="42565" b="53992"/>
          <a:stretch/>
        </p:blipFill>
        <p:spPr>
          <a:xfrm rot="1302950">
            <a:off x="9900901" y="2018748"/>
            <a:ext cx="799475" cy="784100"/>
          </a:xfrm>
          <a:prstGeom prst="rect">
            <a:avLst/>
          </a:prstGeom>
          <a:noFill/>
          <a:ln>
            <a:noFill/>
          </a:ln>
        </p:spPr>
      </p:pic>
      <p:pic>
        <p:nvPicPr>
          <p:cNvPr id="214" name="Google Shape;214;p4" descr="Chart, logo, company name, bubble chart&#10;&#10;Description automatically generated"/>
          <p:cNvPicPr preferRelativeResize="0"/>
          <p:nvPr/>
        </p:nvPicPr>
        <p:blipFill rotWithShape="1">
          <a:blip r:embed="rId6">
            <a:alphaModFix/>
          </a:blip>
          <a:srcRect l="65953" t="19165" r="14786" b="53053"/>
          <a:stretch/>
        </p:blipFill>
        <p:spPr>
          <a:xfrm rot="946486">
            <a:off x="1760904" y="4728050"/>
            <a:ext cx="912707" cy="740559"/>
          </a:xfrm>
          <a:prstGeom prst="rect">
            <a:avLst/>
          </a:prstGeom>
          <a:noFill/>
          <a:ln>
            <a:noFill/>
          </a:ln>
        </p:spPr>
      </p:pic>
      <p:pic>
        <p:nvPicPr>
          <p:cNvPr id="215" name="Google Shape;215;p4" descr="Chart, logo, company name, bubble chart&#10;&#10;Description automatically generated"/>
          <p:cNvPicPr preferRelativeResize="0"/>
          <p:nvPr/>
        </p:nvPicPr>
        <p:blipFill rotWithShape="1">
          <a:blip r:embed="rId7">
            <a:alphaModFix/>
          </a:blip>
          <a:srcRect l="15017" t="53295" r="66844" b="15242"/>
          <a:stretch/>
        </p:blipFill>
        <p:spPr>
          <a:xfrm rot="-1541766">
            <a:off x="9050661" y="4972415"/>
            <a:ext cx="795115" cy="775722"/>
          </a:xfrm>
          <a:prstGeom prst="rect">
            <a:avLst/>
          </a:prstGeom>
          <a:noFill/>
          <a:ln>
            <a:noFill/>
          </a:ln>
        </p:spPr>
      </p:pic>
      <p:pic>
        <p:nvPicPr>
          <p:cNvPr id="216" name="Google Shape;216;p4" descr="Chart, logo, company name, bubble chart&#10;&#10;Description automatically generated"/>
          <p:cNvPicPr preferRelativeResize="0"/>
          <p:nvPr/>
        </p:nvPicPr>
        <p:blipFill rotWithShape="1">
          <a:blip r:embed="rId8">
            <a:alphaModFix/>
          </a:blip>
          <a:srcRect l="41219" t="57880" r="42912" b="12211"/>
          <a:stretch/>
        </p:blipFill>
        <p:spPr>
          <a:xfrm rot="-1948309">
            <a:off x="5328691" y="5499448"/>
            <a:ext cx="744261" cy="789097"/>
          </a:xfrm>
          <a:prstGeom prst="rect">
            <a:avLst/>
          </a:prstGeom>
          <a:noFill/>
          <a:ln>
            <a:noFill/>
          </a:ln>
        </p:spPr>
      </p:pic>
      <p:pic>
        <p:nvPicPr>
          <p:cNvPr id="217" name="Google Shape;217;p4" descr="Chart, logo, company name, bubble chart&#10;&#10;Description automatically generated"/>
          <p:cNvPicPr preferRelativeResize="0"/>
          <p:nvPr/>
        </p:nvPicPr>
        <p:blipFill rotWithShape="1">
          <a:blip r:embed="rId9">
            <a:alphaModFix/>
          </a:blip>
          <a:srcRect l="70299" t="59320" r="17465" b="13577"/>
          <a:stretch/>
        </p:blipFill>
        <p:spPr>
          <a:xfrm rot="-1159462">
            <a:off x="5829418" y="1817226"/>
            <a:ext cx="722489" cy="900224"/>
          </a:xfrm>
          <a:prstGeom prst="rect">
            <a:avLst/>
          </a:prstGeom>
          <a:noFill/>
          <a:ln>
            <a:noFill/>
          </a:ln>
        </p:spPr>
      </p:pic>
      <p:sp>
        <p:nvSpPr>
          <p:cNvPr id="218" name="Google Shape;218;p4"/>
          <p:cNvSpPr/>
          <p:nvPr/>
        </p:nvSpPr>
        <p:spPr>
          <a:xfrm>
            <a:off x="15114812" y="2619579"/>
            <a:ext cx="4893734" cy="711200"/>
          </a:xfrm>
          <a:prstGeom prst="foldedCorner">
            <a:avLst>
              <a:gd name="adj" fmla="val 47619"/>
            </a:avLst>
          </a:prstGeom>
          <a:solidFill>
            <a:srgbClr val="FBBC05">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4"/>
          <p:cNvSpPr txBox="1"/>
          <p:nvPr/>
        </p:nvSpPr>
        <p:spPr>
          <a:xfrm>
            <a:off x="15304964" y="2757769"/>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2</a:t>
            </a:r>
            <a:endParaRPr sz="2000">
              <a:solidFill>
                <a:schemeClr val="lt1"/>
              </a:solidFill>
              <a:latin typeface="Arial"/>
              <a:ea typeface="Arial"/>
              <a:cs typeface="Arial"/>
              <a:sym typeface="Arial"/>
            </a:endParaRPr>
          </a:p>
        </p:txBody>
      </p:sp>
      <p:sp>
        <p:nvSpPr>
          <p:cNvPr id="220" name="Google Shape;220;p4"/>
          <p:cNvSpPr/>
          <p:nvPr/>
        </p:nvSpPr>
        <p:spPr>
          <a:xfrm>
            <a:off x="13792056" y="3720645"/>
            <a:ext cx="4893734" cy="711200"/>
          </a:xfrm>
          <a:prstGeom prst="foldedCorner">
            <a:avLst>
              <a:gd name="adj" fmla="val 47619"/>
            </a:avLst>
          </a:prstGeom>
          <a:solidFill>
            <a:srgbClr val="34A853">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4"/>
          <p:cNvSpPr txBox="1"/>
          <p:nvPr/>
        </p:nvSpPr>
        <p:spPr>
          <a:xfrm>
            <a:off x="14011159" y="386997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3</a:t>
            </a:r>
            <a:endParaRPr sz="2000">
              <a:solidFill>
                <a:schemeClr val="lt1"/>
              </a:solidFill>
              <a:latin typeface="Arial"/>
              <a:ea typeface="Arial"/>
              <a:cs typeface="Arial"/>
              <a:sym typeface="Arial"/>
            </a:endParaRPr>
          </a:p>
        </p:txBody>
      </p:sp>
      <p:sp>
        <p:nvSpPr>
          <p:cNvPr id="222" name="Google Shape;222;p4"/>
          <p:cNvSpPr/>
          <p:nvPr/>
        </p:nvSpPr>
        <p:spPr>
          <a:xfrm>
            <a:off x="12669839" y="4728714"/>
            <a:ext cx="4893734" cy="711200"/>
          </a:xfrm>
          <a:prstGeom prst="foldedCorner">
            <a:avLst>
              <a:gd name="adj" fmla="val 47619"/>
            </a:avLst>
          </a:prstGeom>
          <a:solidFill>
            <a:srgbClr val="4285F4">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4"/>
          <p:cNvSpPr txBox="1"/>
          <p:nvPr/>
        </p:nvSpPr>
        <p:spPr>
          <a:xfrm>
            <a:off x="12888942" y="487812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4</a:t>
            </a:r>
            <a:endParaRPr sz="2000">
              <a:solidFill>
                <a:schemeClr val="lt1"/>
              </a:solidFill>
              <a:latin typeface="Arial"/>
              <a:ea typeface="Arial"/>
              <a:cs typeface="Arial"/>
              <a:sym typeface="Arial"/>
            </a:endParaRPr>
          </a:p>
        </p:txBody>
      </p:sp>
      <p:sp>
        <p:nvSpPr>
          <p:cNvPr id="224" name="Google Shape;224;p4"/>
          <p:cNvSpPr/>
          <p:nvPr/>
        </p:nvSpPr>
        <p:spPr>
          <a:xfrm>
            <a:off x="150703" y="19503"/>
            <a:ext cx="12041297" cy="1084365"/>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25" name="Google Shape;225;p4"/>
          <p:cNvGrpSpPr/>
          <p:nvPr/>
        </p:nvGrpSpPr>
        <p:grpSpPr>
          <a:xfrm>
            <a:off x="3065043" y="346935"/>
            <a:ext cx="6654018" cy="550671"/>
            <a:chOff x="2768991" y="3077691"/>
            <a:chExt cx="6654018" cy="550671"/>
          </a:xfrm>
        </p:grpSpPr>
        <p:sp>
          <p:nvSpPr>
            <p:cNvPr id="226" name="Google Shape;226;p4"/>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7" name="Google Shape;227;p4"/>
            <p:cNvPicPr preferRelativeResize="0"/>
            <p:nvPr/>
          </p:nvPicPr>
          <p:blipFill rotWithShape="1">
            <a:blip r:embed="rId10">
              <a:alphaModFix/>
            </a:blip>
            <a:srcRect/>
            <a:stretch/>
          </p:blipFill>
          <p:spPr>
            <a:xfrm>
              <a:off x="3003504" y="3210391"/>
              <a:ext cx="285270" cy="285270"/>
            </a:xfrm>
            <a:prstGeom prst="rect">
              <a:avLst/>
            </a:prstGeom>
            <a:noFill/>
            <a:ln>
              <a:noFill/>
            </a:ln>
          </p:spPr>
        </p:pic>
        <p:pic>
          <p:nvPicPr>
            <p:cNvPr id="228" name="Google Shape;228;p4" descr="Icon&#10;&#10;Description automatically generated"/>
            <p:cNvPicPr preferRelativeResize="0"/>
            <p:nvPr/>
          </p:nvPicPr>
          <p:blipFill rotWithShape="1">
            <a:blip r:embed="rId11">
              <a:alphaModFix/>
            </a:blip>
            <a:srcRect/>
            <a:stretch/>
          </p:blipFill>
          <p:spPr>
            <a:xfrm flipH="1">
              <a:off x="9009001" y="3250651"/>
              <a:ext cx="143165" cy="204749"/>
            </a:xfrm>
            <a:prstGeom prst="rect">
              <a:avLst/>
            </a:prstGeom>
            <a:noFill/>
            <a:ln>
              <a:noFill/>
            </a:ln>
          </p:spPr>
        </p:pic>
      </p:grpSp>
      <p:sp>
        <p:nvSpPr>
          <p:cNvPr id="230" name="Google Shape;230;p4"/>
          <p:cNvSpPr txBox="1"/>
          <p:nvPr/>
        </p:nvSpPr>
        <p:spPr>
          <a:xfrm>
            <a:off x="3709886"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CNS</a:t>
            </a:r>
          </a:p>
        </p:txBody>
      </p:sp>
      <p:sp>
        <p:nvSpPr>
          <p:cNvPr id="231" name="Google Shape;231;p4"/>
          <p:cNvSpPr/>
          <p:nvPr/>
        </p:nvSpPr>
        <p:spPr>
          <a:xfrm>
            <a:off x="10817067" y="343411"/>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4"/>
          <p:cNvSpPr/>
          <p:nvPr/>
        </p:nvSpPr>
        <p:spPr>
          <a:xfrm>
            <a:off x="11257230" y="347271"/>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4"/>
          <p:cNvSpPr/>
          <p:nvPr/>
        </p:nvSpPr>
        <p:spPr>
          <a:xfrm>
            <a:off x="11668510" y="343411"/>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237"/>
        <p:cNvGrpSpPr/>
        <p:nvPr/>
      </p:nvGrpSpPr>
      <p:grpSpPr>
        <a:xfrm>
          <a:off x="0" y="0"/>
          <a:ext cx="0" cy="0"/>
          <a:chOff x="0" y="0"/>
          <a:chExt cx="0" cy="0"/>
        </a:xfrm>
      </p:grpSpPr>
      <p:sp>
        <p:nvSpPr>
          <p:cNvPr id="238" name="Google Shape;238;p5"/>
          <p:cNvSpPr/>
          <p:nvPr/>
        </p:nvSpPr>
        <p:spPr>
          <a:xfrm>
            <a:off x="15114812" y="2619579"/>
            <a:ext cx="4893734" cy="711200"/>
          </a:xfrm>
          <a:prstGeom prst="foldedCorner">
            <a:avLst>
              <a:gd name="adj" fmla="val 47619"/>
            </a:avLst>
          </a:prstGeom>
          <a:solidFill>
            <a:srgbClr val="FBBC05">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5"/>
          <p:cNvSpPr txBox="1"/>
          <p:nvPr/>
        </p:nvSpPr>
        <p:spPr>
          <a:xfrm>
            <a:off x="15304964" y="2757769"/>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2</a:t>
            </a:r>
            <a:endParaRPr sz="2000">
              <a:solidFill>
                <a:schemeClr val="lt1"/>
              </a:solidFill>
              <a:latin typeface="Arial"/>
              <a:ea typeface="Arial"/>
              <a:cs typeface="Arial"/>
              <a:sym typeface="Arial"/>
            </a:endParaRPr>
          </a:p>
        </p:txBody>
      </p:sp>
      <p:sp>
        <p:nvSpPr>
          <p:cNvPr id="240" name="Google Shape;240;p5"/>
          <p:cNvSpPr/>
          <p:nvPr/>
        </p:nvSpPr>
        <p:spPr>
          <a:xfrm>
            <a:off x="13792056" y="3720645"/>
            <a:ext cx="4893734" cy="711200"/>
          </a:xfrm>
          <a:prstGeom prst="foldedCorner">
            <a:avLst>
              <a:gd name="adj" fmla="val 47619"/>
            </a:avLst>
          </a:prstGeom>
          <a:solidFill>
            <a:srgbClr val="34A853">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5"/>
          <p:cNvSpPr txBox="1"/>
          <p:nvPr/>
        </p:nvSpPr>
        <p:spPr>
          <a:xfrm>
            <a:off x="14011159" y="386997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3</a:t>
            </a:r>
            <a:endParaRPr sz="2000">
              <a:solidFill>
                <a:schemeClr val="lt1"/>
              </a:solidFill>
              <a:latin typeface="Arial"/>
              <a:ea typeface="Arial"/>
              <a:cs typeface="Arial"/>
              <a:sym typeface="Arial"/>
            </a:endParaRPr>
          </a:p>
        </p:txBody>
      </p:sp>
      <p:sp>
        <p:nvSpPr>
          <p:cNvPr id="242" name="Google Shape;242;p5"/>
          <p:cNvSpPr/>
          <p:nvPr/>
        </p:nvSpPr>
        <p:spPr>
          <a:xfrm>
            <a:off x="12669839" y="4728714"/>
            <a:ext cx="4893734" cy="711200"/>
          </a:xfrm>
          <a:prstGeom prst="foldedCorner">
            <a:avLst>
              <a:gd name="adj" fmla="val 47619"/>
            </a:avLst>
          </a:prstGeom>
          <a:solidFill>
            <a:srgbClr val="4285F4">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5"/>
          <p:cNvSpPr txBox="1"/>
          <p:nvPr/>
        </p:nvSpPr>
        <p:spPr>
          <a:xfrm>
            <a:off x="12888942" y="487812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4</a:t>
            </a:r>
            <a:endParaRPr sz="2000">
              <a:solidFill>
                <a:schemeClr val="lt1"/>
              </a:solidFill>
              <a:latin typeface="Arial"/>
              <a:ea typeface="Arial"/>
              <a:cs typeface="Arial"/>
              <a:sym typeface="Arial"/>
            </a:endParaRPr>
          </a:p>
        </p:txBody>
      </p:sp>
      <p:sp>
        <p:nvSpPr>
          <p:cNvPr id="244" name="Google Shape;244;p5"/>
          <p:cNvSpPr/>
          <p:nvPr/>
        </p:nvSpPr>
        <p:spPr>
          <a:xfrm>
            <a:off x="442857" y="1311211"/>
            <a:ext cx="9005362" cy="53055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5"/>
          <p:cNvSpPr/>
          <p:nvPr/>
        </p:nvSpPr>
        <p:spPr>
          <a:xfrm>
            <a:off x="442856" y="1303651"/>
            <a:ext cx="2030179" cy="619948"/>
          </a:xfrm>
          <a:prstGeom prst="foldedCorner">
            <a:avLst>
              <a:gd name="adj" fmla="val 47619"/>
            </a:avLst>
          </a:prstGeom>
          <a:solidFill>
            <a:srgbClr val="FD54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5"/>
          <p:cNvSpPr txBox="1"/>
          <p:nvPr/>
        </p:nvSpPr>
        <p:spPr>
          <a:xfrm>
            <a:off x="510274" y="1389073"/>
            <a:ext cx="1496291"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000" dirty="0">
                <a:solidFill>
                  <a:schemeClr val="lt1"/>
                </a:solidFill>
                <a:latin typeface="Arial"/>
                <a:ea typeface="Arial"/>
                <a:cs typeface="Arial"/>
                <a:sym typeface="Arial"/>
              </a:rPr>
              <a:t>OS Linux</a:t>
            </a:r>
            <a:endParaRPr sz="2000" dirty="0">
              <a:solidFill>
                <a:schemeClr val="lt1"/>
              </a:solidFill>
              <a:latin typeface="Arial"/>
              <a:ea typeface="Arial"/>
              <a:cs typeface="Arial"/>
              <a:sym typeface="Arial"/>
            </a:endParaRPr>
          </a:p>
        </p:txBody>
      </p:sp>
      <p:sp>
        <p:nvSpPr>
          <p:cNvPr id="247" name="Google Shape;247;p5"/>
          <p:cNvSpPr txBox="1"/>
          <p:nvPr/>
        </p:nvSpPr>
        <p:spPr>
          <a:xfrm>
            <a:off x="442856" y="2020506"/>
            <a:ext cx="445443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dirty="0">
              <a:solidFill>
                <a:schemeClr val="dk1"/>
              </a:solidFill>
              <a:latin typeface="Arial"/>
              <a:ea typeface="Arial"/>
              <a:cs typeface="Arial"/>
              <a:sym typeface="Arial"/>
            </a:endParaRPr>
          </a:p>
        </p:txBody>
      </p:sp>
      <p:sp>
        <p:nvSpPr>
          <p:cNvPr id="248" name="Google Shape;248;p5"/>
          <p:cNvSpPr/>
          <p:nvPr/>
        </p:nvSpPr>
        <p:spPr>
          <a:xfrm>
            <a:off x="127845" y="-2138"/>
            <a:ext cx="12064155" cy="1139459"/>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5"/>
          <p:cNvSpPr txBox="1"/>
          <p:nvPr/>
        </p:nvSpPr>
        <p:spPr>
          <a:xfrm>
            <a:off x="231087" y="-34627"/>
            <a:ext cx="286359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dirty="0">
                <a:solidFill>
                  <a:schemeClr val="accent4"/>
                </a:solidFill>
              </a:rPr>
              <a:t>L</a:t>
            </a:r>
            <a:r>
              <a:rPr lang="vi-VN" sz="3600" b="1" dirty="0">
                <a:solidFill>
                  <a:schemeClr val="accent1"/>
                </a:solidFill>
              </a:rPr>
              <a:t>i</a:t>
            </a:r>
            <a:r>
              <a:rPr lang="vi-VN" sz="3600" b="1" dirty="0">
                <a:solidFill>
                  <a:schemeClr val="accent6"/>
                </a:solidFill>
              </a:rPr>
              <a:t>n</a:t>
            </a:r>
            <a:r>
              <a:rPr lang="vi-VN" sz="3600" b="1" dirty="0">
                <a:solidFill>
                  <a:srgbClr val="FF0000"/>
                </a:solidFill>
              </a:rPr>
              <a:t>u</a:t>
            </a:r>
            <a:r>
              <a:rPr lang="vi-VN" sz="3600" b="1" dirty="0">
                <a:solidFill>
                  <a:schemeClr val="accent4"/>
                </a:solidFill>
              </a:rPr>
              <a:t>x</a:t>
            </a:r>
            <a:r>
              <a:rPr lang="vi-VN" sz="3600" b="1" dirty="0">
                <a:solidFill>
                  <a:schemeClr val="dk1"/>
                </a:solidFill>
              </a:rPr>
              <a:t> &amp; </a:t>
            </a:r>
            <a:r>
              <a:rPr lang="vi-VN" sz="3600" b="1" dirty="0">
                <a:solidFill>
                  <a:schemeClr val="accent1"/>
                </a:solidFill>
              </a:rPr>
              <a:t>P</a:t>
            </a:r>
            <a:r>
              <a:rPr lang="vi-VN" sz="3600" b="1" dirty="0">
                <a:solidFill>
                  <a:schemeClr val="accent6"/>
                </a:solidFill>
              </a:rPr>
              <a:t>y</a:t>
            </a:r>
            <a:r>
              <a:rPr lang="vi-VN" sz="3600" b="1" dirty="0">
                <a:solidFill>
                  <a:schemeClr val="accent1"/>
                </a:solidFill>
              </a:rPr>
              <a:t>t</a:t>
            </a:r>
            <a:r>
              <a:rPr lang="vi-VN" sz="3600" b="1" dirty="0">
                <a:solidFill>
                  <a:srgbClr val="FF0000"/>
                </a:solidFill>
              </a:rPr>
              <a:t>h</a:t>
            </a:r>
            <a:r>
              <a:rPr lang="vi-VN" sz="3600" b="1" dirty="0">
                <a:solidFill>
                  <a:schemeClr val="accent4"/>
                </a:solidFill>
              </a:rPr>
              <a:t>o</a:t>
            </a:r>
            <a:r>
              <a:rPr lang="vi-VN" sz="3600" b="1" dirty="0">
                <a:solidFill>
                  <a:schemeClr val="accent6"/>
                </a:solidFill>
              </a:rPr>
              <a:t>n</a:t>
            </a:r>
            <a:endParaRPr lang="vi-VN" sz="3600" b="1" i="0" u="none" strike="noStrike" cap="none" dirty="0">
              <a:solidFill>
                <a:schemeClr val="accent6"/>
              </a:solidFill>
              <a:latin typeface="Arial"/>
              <a:ea typeface="Arial"/>
              <a:cs typeface="Arial"/>
              <a:sym typeface="Arial"/>
            </a:endParaRPr>
          </a:p>
        </p:txBody>
      </p:sp>
      <p:sp>
        <p:nvSpPr>
          <p:cNvPr id="250" name="Google Shape;250;p5"/>
          <p:cNvSpPr/>
          <p:nvPr/>
        </p:nvSpPr>
        <p:spPr>
          <a:xfrm>
            <a:off x="10817067" y="343411"/>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5"/>
          <p:cNvSpPr/>
          <p:nvPr/>
        </p:nvSpPr>
        <p:spPr>
          <a:xfrm>
            <a:off x="11257230" y="347271"/>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5"/>
          <p:cNvSpPr/>
          <p:nvPr/>
        </p:nvSpPr>
        <p:spPr>
          <a:xfrm>
            <a:off x="11668510" y="343411"/>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3" name="Google Shape;253;p5"/>
          <p:cNvGrpSpPr/>
          <p:nvPr/>
        </p:nvGrpSpPr>
        <p:grpSpPr>
          <a:xfrm>
            <a:off x="3065043" y="346935"/>
            <a:ext cx="6654018" cy="550671"/>
            <a:chOff x="2768991" y="3077691"/>
            <a:chExt cx="6654018" cy="550671"/>
          </a:xfrm>
        </p:grpSpPr>
        <p:sp>
          <p:nvSpPr>
            <p:cNvPr id="254" name="Google Shape;254;p5"/>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55" name="Google Shape;255;p5"/>
            <p:cNvPicPr preferRelativeResize="0"/>
            <p:nvPr/>
          </p:nvPicPr>
          <p:blipFill rotWithShape="1">
            <a:blip r:embed="rId3">
              <a:alphaModFix/>
            </a:blip>
            <a:srcRect/>
            <a:stretch/>
          </p:blipFill>
          <p:spPr>
            <a:xfrm>
              <a:off x="3003504" y="3210391"/>
              <a:ext cx="285270" cy="285270"/>
            </a:xfrm>
            <a:prstGeom prst="rect">
              <a:avLst/>
            </a:prstGeom>
            <a:noFill/>
            <a:ln>
              <a:noFill/>
            </a:ln>
          </p:spPr>
        </p:pic>
        <p:pic>
          <p:nvPicPr>
            <p:cNvPr id="256" name="Google Shape;256;p5" descr="Icon&#10;&#10;Description automatically generated"/>
            <p:cNvPicPr preferRelativeResize="0"/>
            <p:nvPr/>
          </p:nvPicPr>
          <p:blipFill rotWithShape="1">
            <a:blip r:embed="rId4">
              <a:alphaModFix/>
            </a:blip>
            <a:srcRect/>
            <a:stretch/>
          </p:blipFill>
          <p:spPr>
            <a:xfrm flipH="1">
              <a:off x="9009001" y="3250651"/>
              <a:ext cx="143165" cy="204749"/>
            </a:xfrm>
            <a:prstGeom prst="rect">
              <a:avLst/>
            </a:prstGeom>
            <a:noFill/>
            <a:ln>
              <a:noFill/>
            </a:ln>
          </p:spPr>
        </p:pic>
      </p:grpSp>
      <p:sp>
        <p:nvSpPr>
          <p:cNvPr id="257" name="Google Shape;257;p5"/>
          <p:cNvSpPr txBox="1"/>
          <p:nvPr/>
        </p:nvSpPr>
        <p:spPr>
          <a:xfrm>
            <a:off x="3709886"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CNS</a:t>
            </a:r>
          </a:p>
        </p:txBody>
      </p:sp>
      <p:grpSp>
        <p:nvGrpSpPr>
          <p:cNvPr id="258" name="Google Shape;258;p5"/>
          <p:cNvGrpSpPr/>
          <p:nvPr/>
        </p:nvGrpSpPr>
        <p:grpSpPr>
          <a:xfrm rot="-5400000" flipH="1">
            <a:off x="-3375115" y="3352257"/>
            <a:ext cx="6858002" cy="153487"/>
            <a:chOff x="-1" y="6732587"/>
            <a:chExt cx="12192000" cy="127731"/>
          </a:xfrm>
        </p:grpSpPr>
        <p:sp>
          <p:nvSpPr>
            <p:cNvPr id="259" name="Google Shape;259;p5"/>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5"/>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5"/>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5"/>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63" name="Google Shape;263;p5" descr="Chart, logo, company name, bubble chart&#10;&#10;Description automatically generated"/>
          <p:cNvPicPr preferRelativeResize="0"/>
          <p:nvPr/>
        </p:nvPicPr>
        <p:blipFill rotWithShape="1">
          <a:blip r:embed="rId5">
            <a:alphaModFix/>
          </a:blip>
          <a:srcRect l="13844" t="15803" r="64917" b="52438"/>
          <a:stretch/>
        </p:blipFill>
        <p:spPr>
          <a:xfrm rot="-1821435">
            <a:off x="9585169" y="1119484"/>
            <a:ext cx="951034" cy="799965"/>
          </a:xfrm>
          <a:prstGeom prst="rect">
            <a:avLst/>
          </a:prstGeom>
          <a:noFill/>
          <a:ln>
            <a:noFill/>
          </a:ln>
        </p:spPr>
      </p:pic>
      <p:pic>
        <p:nvPicPr>
          <p:cNvPr id="264" name="Google Shape;264;p5" descr="Chart, logo, company name, bubble chart&#10;&#10;Description automatically generated"/>
          <p:cNvPicPr preferRelativeResize="0"/>
          <p:nvPr/>
        </p:nvPicPr>
        <p:blipFill rotWithShape="1">
          <a:blip r:embed="rId6">
            <a:alphaModFix/>
          </a:blip>
          <a:srcRect l="41168" t="17644" r="42565" b="53992"/>
          <a:stretch/>
        </p:blipFill>
        <p:spPr>
          <a:xfrm rot="1302950">
            <a:off x="10789844" y="1639545"/>
            <a:ext cx="799475" cy="784100"/>
          </a:xfrm>
          <a:prstGeom prst="rect">
            <a:avLst/>
          </a:prstGeom>
          <a:noFill/>
          <a:ln>
            <a:noFill/>
          </a:ln>
        </p:spPr>
      </p:pic>
      <p:pic>
        <p:nvPicPr>
          <p:cNvPr id="265" name="Google Shape;265;p5" descr="Chart, logo, company name, bubble chart&#10;&#10;Description automatically generated"/>
          <p:cNvPicPr preferRelativeResize="0"/>
          <p:nvPr/>
        </p:nvPicPr>
        <p:blipFill rotWithShape="1">
          <a:blip r:embed="rId7">
            <a:alphaModFix/>
          </a:blip>
          <a:srcRect l="65953" t="19165" r="14786" b="53053"/>
          <a:stretch/>
        </p:blipFill>
        <p:spPr>
          <a:xfrm rot="946486">
            <a:off x="9751337" y="2480103"/>
            <a:ext cx="912707" cy="740559"/>
          </a:xfrm>
          <a:prstGeom prst="rect">
            <a:avLst/>
          </a:prstGeom>
          <a:noFill/>
          <a:ln>
            <a:noFill/>
          </a:ln>
        </p:spPr>
      </p:pic>
      <p:pic>
        <p:nvPicPr>
          <p:cNvPr id="266" name="Google Shape;266;p5" descr="Chart, logo, company name, bubble chart&#10;&#10;Description automatically generated"/>
          <p:cNvPicPr preferRelativeResize="0"/>
          <p:nvPr/>
        </p:nvPicPr>
        <p:blipFill rotWithShape="1">
          <a:blip r:embed="rId8">
            <a:alphaModFix/>
          </a:blip>
          <a:srcRect l="15017" t="53295" r="66844" b="15242"/>
          <a:stretch/>
        </p:blipFill>
        <p:spPr>
          <a:xfrm rot="-1541766">
            <a:off x="10802014" y="3290876"/>
            <a:ext cx="795115" cy="775722"/>
          </a:xfrm>
          <a:prstGeom prst="rect">
            <a:avLst/>
          </a:prstGeom>
          <a:noFill/>
          <a:ln>
            <a:noFill/>
          </a:ln>
        </p:spPr>
      </p:pic>
      <p:pic>
        <p:nvPicPr>
          <p:cNvPr id="267" name="Google Shape;267;p5" descr="Chart, logo, company name, bubble chart&#10;&#10;Description automatically generated"/>
          <p:cNvPicPr preferRelativeResize="0"/>
          <p:nvPr/>
        </p:nvPicPr>
        <p:blipFill rotWithShape="1">
          <a:blip r:embed="rId9">
            <a:alphaModFix/>
          </a:blip>
          <a:srcRect l="41219" t="57880" r="42912" b="12211"/>
          <a:stretch/>
        </p:blipFill>
        <p:spPr>
          <a:xfrm rot="-1948309">
            <a:off x="9731551" y="4120864"/>
            <a:ext cx="744261" cy="789097"/>
          </a:xfrm>
          <a:prstGeom prst="rect">
            <a:avLst/>
          </a:prstGeom>
          <a:noFill/>
          <a:ln>
            <a:noFill/>
          </a:ln>
        </p:spPr>
      </p:pic>
      <p:pic>
        <p:nvPicPr>
          <p:cNvPr id="268" name="Google Shape;268;p5" descr="Chart, logo, company name, bubble chart&#10;&#10;Description automatically generated"/>
          <p:cNvPicPr preferRelativeResize="0"/>
          <p:nvPr/>
        </p:nvPicPr>
        <p:blipFill rotWithShape="1">
          <a:blip r:embed="rId10">
            <a:alphaModFix/>
          </a:blip>
          <a:srcRect l="70299" t="59320" r="17465" b="13577"/>
          <a:stretch/>
        </p:blipFill>
        <p:spPr>
          <a:xfrm rot="-1159462">
            <a:off x="10711599" y="4989801"/>
            <a:ext cx="722489" cy="900224"/>
          </a:xfrm>
          <a:prstGeom prst="rect">
            <a:avLst/>
          </a:prstGeom>
          <a:noFill/>
          <a:ln>
            <a:noFill/>
          </a:ln>
        </p:spPr>
      </p:pic>
      <p:sp>
        <p:nvSpPr>
          <p:cNvPr id="7" name="TextBox 6">
            <a:extLst>
              <a:ext uri="{FF2B5EF4-FFF2-40B4-BE49-F238E27FC236}">
                <a16:creationId xmlns:a16="http://schemas.microsoft.com/office/drawing/2014/main" id="{D9454CAE-3B9E-0E29-398B-6257EC02C81C}"/>
              </a:ext>
            </a:extLst>
          </p:cNvPr>
          <p:cNvSpPr txBox="1"/>
          <p:nvPr/>
        </p:nvSpPr>
        <p:spPr>
          <a:xfrm>
            <a:off x="510274" y="2104930"/>
            <a:ext cx="8794779" cy="4406135"/>
          </a:xfrm>
          <a:prstGeom prst="rect">
            <a:avLst/>
          </a:prstGeom>
          <a:noFill/>
        </p:spPr>
        <p:txBody>
          <a:bodyPr wrap="square" rtlCol="0">
            <a:spAutoFit/>
          </a:bodyPr>
          <a:lstStyle/>
          <a:p>
            <a:endParaRPr lang="vi-VN" dirty="0"/>
          </a:p>
        </p:txBody>
      </p:sp>
      <p:sp>
        <p:nvSpPr>
          <p:cNvPr id="10" name="Rectangle 8">
            <a:extLst>
              <a:ext uri="{FF2B5EF4-FFF2-40B4-BE49-F238E27FC236}">
                <a16:creationId xmlns:a16="http://schemas.microsoft.com/office/drawing/2014/main" id="{3181FC69-9453-2A96-497D-637D03BFAA12}"/>
              </a:ext>
            </a:extLst>
          </p:cNvPr>
          <p:cNvSpPr>
            <a:spLocks noChangeArrowheads="1"/>
          </p:cNvSpPr>
          <p:nvPr/>
        </p:nvSpPr>
        <p:spPr bwMode="auto">
          <a:xfrm>
            <a:off x="714757" y="2989342"/>
            <a:ext cx="7683446" cy="23948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algn="l"/>
            <a:r>
              <a:rPr lang="vi-VN" b="1" i="0" dirty="0">
                <a:solidFill>
                  <a:srgbClr val="0D0D0D"/>
                </a:solidFill>
                <a:effectLst/>
                <a:highlight>
                  <a:srgbClr val="FFFFFF"/>
                </a:highlight>
                <a:latin typeface="Söhne"/>
              </a:rPr>
              <a:t>Slide 1: Lệnh cơ bản</a:t>
            </a:r>
            <a:endParaRPr lang="vi-VN" b="0" i="0" dirty="0">
              <a:solidFill>
                <a:srgbClr val="0D0D0D"/>
              </a:solidFill>
              <a:effectLst/>
              <a:highlight>
                <a:srgbClr val="FFFFFF"/>
              </a:highlight>
              <a:latin typeface="Söhne"/>
            </a:endParaRPr>
          </a:p>
          <a:p>
            <a:pPr algn="l">
              <a:buFont typeface="Arial" panose="020B0604020202020204" pitchFamily="34" charset="0"/>
              <a:buChar char="•"/>
            </a:pPr>
            <a:r>
              <a:rPr lang="vi-VN" b="1" i="0" dirty="0">
                <a:solidFill>
                  <a:srgbClr val="0D0D0D"/>
                </a:solidFill>
                <a:effectLst/>
                <a:highlight>
                  <a:srgbClr val="FFFFFF"/>
                </a:highlight>
                <a:latin typeface="Söhne"/>
              </a:rPr>
              <a:t>Tiêu đề: Lệnh cơ bản</a:t>
            </a:r>
            <a:endParaRPr lang="vi-VN"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vi-VN" b="0" i="0" dirty="0">
                <a:solidFill>
                  <a:srgbClr val="0D0D0D"/>
                </a:solidFill>
                <a:effectLst/>
                <a:highlight>
                  <a:srgbClr val="FFFFFF"/>
                </a:highlight>
                <a:latin typeface="Söhne"/>
              </a:rPr>
              <a:t>Nội dung:</a:t>
            </a:r>
          </a:p>
          <a:p>
            <a:pPr marL="1143000" lvl="2" indent="-228600" algn="l">
              <a:buFont typeface="Arial" panose="020B0604020202020204" pitchFamily="34" charset="0"/>
              <a:buChar char="•"/>
            </a:pPr>
            <a:r>
              <a:rPr lang="vi-VN" b="0" i="0" dirty="0">
                <a:solidFill>
                  <a:srgbClr val="0D0D0D"/>
                </a:solidFill>
                <a:effectLst/>
                <a:highlight>
                  <a:srgbClr val="FFFFFF"/>
                </a:highlight>
                <a:latin typeface="Söhne"/>
              </a:rPr>
              <a:t>Các lệnh cơ bản: ls, cd, pwd, cp, mv, rm.</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ls: Liệt kê các tập tin và thư mục.</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cd: Thay đổi thư mục hiện tại.</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pwd: In đường dẫn của thư mục hiện tại.</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cp: Sao chép tập tin hoặc thư mục.</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mv: Di chuyển hoặc đổi tên tập tin hoặc thư mục.</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rm: Xóa tập tin hoặc thư mục.</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272"/>
        <p:cNvGrpSpPr/>
        <p:nvPr/>
      </p:nvGrpSpPr>
      <p:grpSpPr>
        <a:xfrm>
          <a:off x="0" y="0"/>
          <a:ext cx="0" cy="0"/>
          <a:chOff x="0" y="0"/>
          <a:chExt cx="0" cy="0"/>
        </a:xfrm>
      </p:grpSpPr>
      <p:sp>
        <p:nvSpPr>
          <p:cNvPr id="273" name="Google Shape;273;p6"/>
          <p:cNvSpPr/>
          <p:nvPr/>
        </p:nvSpPr>
        <p:spPr>
          <a:xfrm>
            <a:off x="15114812" y="2619579"/>
            <a:ext cx="4893734" cy="711200"/>
          </a:xfrm>
          <a:prstGeom prst="foldedCorner">
            <a:avLst>
              <a:gd name="adj" fmla="val 47619"/>
            </a:avLst>
          </a:prstGeom>
          <a:solidFill>
            <a:srgbClr val="FBBC05">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6"/>
          <p:cNvSpPr txBox="1"/>
          <p:nvPr/>
        </p:nvSpPr>
        <p:spPr>
          <a:xfrm>
            <a:off x="15304964" y="2757769"/>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2</a:t>
            </a:r>
            <a:endParaRPr sz="2000">
              <a:solidFill>
                <a:schemeClr val="lt1"/>
              </a:solidFill>
              <a:latin typeface="Arial"/>
              <a:ea typeface="Arial"/>
              <a:cs typeface="Arial"/>
              <a:sym typeface="Arial"/>
            </a:endParaRPr>
          </a:p>
        </p:txBody>
      </p:sp>
      <p:sp>
        <p:nvSpPr>
          <p:cNvPr id="275" name="Google Shape;275;p6"/>
          <p:cNvSpPr/>
          <p:nvPr/>
        </p:nvSpPr>
        <p:spPr>
          <a:xfrm>
            <a:off x="13792056" y="3720645"/>
            <a:ext cx="4893734" cy="711200"/>
          </a:xfrm>
          <a:prstGeom prst="foldedCorner">
            <a:avLst>
              <a:gd name="adj" fmla="val 47619"/>
            </a:avLst>
          </a:prstGeom>
          <a:solidFill>
            <a:srgbClr val="34A853">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6"/>
          <p:cNvSpPr txBox="1"/>
          <p:nvPr/>
        </p:nvSpPr>
        <p:spPr>
          <a:xfrm>
            <a:off x="14011159" y="386997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3</a:t>
            </a:r>
            <a:endParaRPr sz="2000">
              <a:solidFill>
                <a:schemeClr val="lt1"/>
              </a:solidFill>
              <a:latin typeface="Arial"/>
              <a:ea typeface="Arial"/>
              <a:cs typeface="Arial"/>
              <a:sym typeface="Arial"/>
            </a:endParaRPr>
          </a:p>
        </p:txBody>
      </p:sp>
      <p:sp>
        <p:nvSpPr>
          <p:cNvPr id="277" name="Google Shape;277;p6"/>
          <p:cNvSpPr/>
          <p:nvPr/>
        </p:nvSpPr>
        <p:spPr>
          <a:xfrm>
            <a:off x="12669839" y="4728714"/>
            <a:ext cx="4893734" cy="711200"/>
          </a:xfrm>
          <a:prstGeom prst="foldedCorner">
            <a:avLst>
              <a:gd name="adj" fmla="val 47619"/>
            </a:avLst>
          </a:prstGeom>
          <a:solidFill>
            <a:srgbClr val="4285F4">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6"/>
          <p:cNvSpPr txBox="1"/>
          <p:nvPr/>
        </p:nvSpPr>
        <p:spPr>
          <a:xfrm>
            <a:off x="12888942" y="487812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4</a:t>
            </a:r>
            <a:endParaRPr sz="2000">
              <a:solidFill>
                <a:schemeClr val="lt1"/>
              </a:solidFill>
              <a:latin typeface="Arial"/>
              <a:ea typeface="Arial"/>
              <a:cs typeface="Arial"/>
              <a:sym typeface="Arial"/>
            </a:endParaRPr>
          </a:p>
        </p:txBody>
      </p:sp>
      <p:sp>
        <p:nvSpPr>
          <p:cNvPr id="279" name="Google Shape;279;p6"/>
          <p:cNvSpPr/>
          <p:nvPr/>
        </p:nvSpPr>
        <p:spPr>
          <a:xfrm>
            <a:off x="442856" y="1311211"/>
            <a:ext cx="11501425" cy="53055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0" name="Google Shape;280;p6" descr="Chart, logo, company name, bubble chart&#10;&#10;Description automatically generated"/>
          <p:cNvPicPr preferRelativeResize="0"/>
          <p:nvPr/>
        </p:nvPicPr>
        <p:blipFill rotWithShape="1">
          <a:blip r:embed="rId3">
            <a:alphaModFix/>
          </a:blip>
          <a:srcRect l="13844" t="15803" r="64917" b="52438"/>
          <a:stretch/>
        </p:blipFill>
        <p:spPr>
          <a:xfrm>
            <a:off x="422488" y="5913735"/>
            <a:ext cx="784843" cy="660173"/>
          </a:xfrm>
          <a:prstGeom prst="rect">
            <a:avLst/>
          </a:prstGeom>
          <a:noFill/>
          <a:ln>
            <a:noFill/>
          </a:ln>
        </p:spPr>
      </p:pic>
      <p:pic>
        <p:nvPicPr>
          <p:cNvPr id="281" name="Google Shape;281;p6" descr="Chart, logo, company name, bubble chart&#10;&#10;Description automatically generated"/>
          <p:cNvPicPr preferRelativeResize="0"/>
          <p:nvPr/>
        </p:nvPicPr>
        <p:blipFill rotWithShape="1">
          <a:blip r:embed="rId4">
            <a:alphaModFix/>
          </a:blip>
          <a:srcRect l="41168" t="17644" r="42565" b="53992"/>
          <a:stretch/>
        </p:blipFill>
        <p:spPr>
          <a:xfrm rot="1302950">
            <a:off x="11357195" y="1406299"/>
            <a:ext cx="530083" cy="519889"/>
          </a:xfrm>
          <a:prstGeom prst="rect">
            <a:avLst/>
          </a:prstGeom>
          <a:noFill/>
          <a:ln>
            <a:noFill/>
          </a:ln>
        </p:spPr>
      </p:pic>
      <p:sp>
        <p:nvSpPr>
          <p:cNvPr id="282" name="Google Shape;282;p6"/>
          <p:cNvSpPr/>
          <p:nvPr/>
        </p:nvSpPr>
        <p:spPr>
          <a:xfrm>
            <a:off x="442856" y="1303651"/>
            <a:ext cx="2030179" cy="619948"/>
          </a:xfrm>
          <a:prstGeom prst="foldedCorner">
            <a:avLst>
              <a:gd name="adj" fmla="val 47619"/>
            </a:avLst>
          </a:prstGeom>
          <a:solidFill>
            <a:srgbClr val="FD54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6"/>
          <p:cNvSpPr txBox="1"/>
          <p:nvPr/>
        </p:nvSpPr>
        <p:spPr>
          <a:xfrm>
            <a:off x="510274" y="1389073"/>
            <a:ext cx="1496291"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000" dirty="0">
                <a:solidFill>
                  <a:schemeClr val="lt1"/>
                </a:solidFill>
                <a:latin typeface="Arial"/>
                <a:ea typeface="Arial"/>
                <a:cs typeface="Arial"/>
                <a:sym typeface="Arial"/>
              </a:rPr>
              <a:t>OS Linux</a:t>
            </a:r>
          </a:p>
        </p:txBody>
      </p:sp>
      <p:pic>
        <p:nvPicPr>
          <p:cNvPr id="284" name="Google Shape;284;p6" descr="Chart, logo, company name, bubble chart&#10;&#10;Description automatically generated"/>
          <p:cNvPicPr preferRelativeResize="0"/>
          <p:nvPr/>
        </p:nvPicPr>
        <p:blipFill rotWithShape="1">
          <a:blip r:embed="rId5">
            <a:alphaModFix/>
          </a:blip>
          <a:srcRect l="15017" t="53295" r="66844" b="15242"/>
          <a:stretch/>
        </p:blipFill>
        <p:spPr>
          <a:xfrm>
            <a:off x="12192000" y="2900217"/>
            <a:ext cx="528207" cy="515324"/>
          </a:xfrm>
          <a:prstGeom prst="rect">
            <a:avLst/>
          </a:prstGeom>
          <a:noFill/>
          <a:ln>
            <a:noFill/>
          </a:ln>
        </p:spPr>
      </p:pic>
      <p:pic>
        <p:nvPicPr>
          <p:cNvPr id="285" name="Google Shape;285;p6" descr="Chart, logo, company name, bubble chart&#10;&#10;Description automatically generated"/>
          <p:cNvPicPr preferRelativeResize="0"/>
          <p:nvPr/>
        </p:nvPicPr>
        <p:blipFill rotWithShape="1">
          <a:blip r:embed="rId6">
            <a:alphaModFix/>
          </a:blip>
          <a:srcRect l="41219" t="57880" r="42912" b="12211"/>
          <a:stretch/>
        </p:blipFill>
        <p:spPr>
          <a:xfrm rot="-1082371">
            <a:off x="11313929" y="5984968"/>
            <a:ext cx="553141" cy="586464"/>
          </a:xfrm>
          <a:prstGeom prst="rect">
            <a:avLst/>
          </a:prstGeom>
          <a:noFill/>
          <a:ln>
            <a:noFill/>
          </a:ln>
        </p:spPr>
      </p:pic>
      <p:pic>
        <p:nvPicPr>
          <p:cNvPr id="286" name="Google Shape;286;p6" descr="Chart, logo, company name, bubble chart&#10;&#10;Description automatically generated"/>
          <p:cNvPicPr preferRelativeResize="0"/>
          <p:nvPr/>
        </p:nvPicPr>
        <p:blipFill rotWithShape="1">
          <a:blip r:embed="rId7">
            <a:alphaModFix/>
          </a:blip>
          <a:srcRect l="70299" t="59320" r="17465" b="13577"/>
          <a:stretch/>
        </p:blipFill>
        <p:spPr>
          <a:xfrm>
            <a:off x="2540453" y="1325647"/>
            <a:ext cx="471592" cy="587605"/>
          </a:xfrm>
          <a:prstGeom prst="rect">
            <a:avLst/>
          </a:prstGeom>
          <a:noFill/>
          <a:ln>
            <a:noFill/>
          </a:ln>
        </p:spPr>
      </p:pic>
      <p:sp>
        <p:nvSpPr>
          <p:cNvPr id="288" name="Google Shape;288;p6"/>
          <p:cNvSpPr/>
          <p:nvPr/>
        </p:nvSpPr>
        <p:spPr>
          <a:xfrm>
            <a:off x="127845" y="-42810"/>
            <a:ext cx="12064155" cy="1180132"/>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6"/>
          <p:cNvSpPr txBox="1"/>
          <p:nvPr/>
        </p:nvSpPr>
        <p:spPr>
          <a:xfrm>
            <a:off x="104899" y="51579"/>
            <a:ext cx="286359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dirty="0">
                <a:solidFill>
                  <a:schemeClr val="accent4"/>
                </a:solidFill>
              </a:rPr>
              <a:t>L</a:t>
            </a:r>
            <a:r>
              <a:rPr lang="vi-VN" sz="3600" b="1" dirty="0">
                <a:solidFill>
                  <a:schemeClr val="accent1"/>
                </a:solidFill>
              </a:rPr>
              <a:t>i</a:t>
            </a:r>
            <a:r>
              <a:rPr lang="vi-VN" sz="3600" b="1" dirty="0">
                <a:solidFill>
                  <a:schemeClr val="accent6"/>
                </a:solidFill>
              </a:rPr>
              <a:t>n</a:t>
            </a:r>
            <a:r>
              <a:rPr lang="vi-VN" sz="3600" b="1" dirty="0">
                <a:solidFill>
                  <a:srgbClr val="FF0000"/>
                </a:solidFill>
              </a:rPr>
              <a:t>u</a:t>
            </a:r>
            <a:r>
              <a:rPr lang="vi-VN" sz="3600" b="1" dirty="0">
                <a:solidFill>
                  <a:schemeClr val="accent4"/>
                </a:solidFill>
              </a:rPr>
              <a:t>x</a:t>
            </a:r>
            <a:r>
              <a:rPr lang="vi-VN" sz="3600" b="1" dirty="0">
                <a:solidFill>
                  <a:schemeClr val="dk1"/>
                </a:solidFill>
              </a:rPr>
              <a:t> &amp; </a:t>
            </a:r>
            <a:r>
              <a:rPr lang="vi-VN" sz="3600" b="1" dirty="0">
                <a:solidFill>
                  <a:schemeClr val="accent1"/>
                </a:solidFill>
              </a:rPr>
              <a:t>P</a:t>
            </a:r>
            <a:r>
              <a:rPr lang="vi-VN" sz="3600" b="1" dirty="0">
                <a:solidFill>
                  <a:schemeClr val="accent6"/>
                </a:solidFill>
              </a:rPr>
              <a:t>y</a:t>
            </a:r>
            <a:r>
              <a:rPr lang="vi-VN" sz="3600" b="1" dirty="0">
                <a:solidFill>
                  <a:schemeClr val="accent1"/>
                </a:solidFill>
              </a:rPr>
              <a:t>t</a:t>
            </a:r>
            <a:r>
              <a:rPr lang="vi-VN" sz="3600" b="1" dirty="0">
                <a:solidFill>
                  <a:srgbClr val="FF0000"/>
                </a:solidFill>
              </a:rPr>
              <a:t>h</a:t>
            </a:r>
            <a:r>
              <a:rPr lang="vi-VN" sz="3600" b="1" dirty="0">
                <a:solidFill>
                  <a:schemeClr val="accent4"/>
                </a:solidFill>
              </a:rPr>
              <a:t>o</a:t>
            </a:r>
            <a:r>
              <a:rPr lang="vi-VN" sz="3600" b="1" dirty="0">
                <a:solidFill>
                  <a:schemeClr val="accent6"/>
                </a:solidFill>
              </a:rPr>
              <a:t>n</a:t>
            </a:r>
            <a:endParaRPr lang="vi-VN" sz="3600" b="1" i="0" u="none" strike="noStrike" cap="none" dirty="0">
              <a:solidFill>
                <a:schemeClr val="accent6"/>
              </a:solidFill>
              <a:latin typeface="Arial"/>
              <a:ea typeface="Arial"/>
              <a:cs typeface="Arial"/>
              <a:sym typeface="Arial"/>
            </a:endParaRPr>
          </a:p>
        </p:txBody>
      </p:sp>
      <p:sp>
        <p:nvSpPr>
          <p:cNvPr id="290" name="Google Shape;290;p6"/>
          <p:cNvSpPr/>
          <p:nvPr/>
        </p:nvSpPr>
        <p:spPr>
          <a:xfrm>
            <a:off x="10817067" y="343411"/>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6"/>
          <p:cNvSpPr/>
          <p:nvPr/>
        </p:nvSpPr>
        <p:spPr>
          <a:xfrm>
            <a:off x="11257230" y="347271"/>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6"/>
          <p:cNvSpPr/>
          <p:nvPr/>
        </p:nvSpPr>
        <p:spPr>
          <a:xfrm>
            <a:off x="11668510" y="343411"/>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93" name="Google Shape;293;p6"/>
          <p:cNvGrpSpPr/>
          <p:nvPr/>
        </p:nvGrpSpPr>
        <p:grpSpPr>
          <a:xfrm>
            <a:off x="3065043" y="346935"/>
            <a:ext cx="6654018" cy="550671"/>
            <a:chOff x="2768991" y="3077691"/>
            <a:chExt cx="6654018" cy="550671"/>
          </a:xfrm>
        </p:grpSpPr>
        <p:sp>
          <p:nvSpPr>
            <p:cNvPr id="294" name="Google Shape;294;p6"/>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5" name="Google Shape;295;p6"/>
            <p:cNvPicPr preferRelativeResize="0"/>
            <p:nvPr/>
          </p:nvPicPr>
          <p:blipFill rotWithShape="1">
            <a:blip r:embed="rId8">
              <a:alphaModFix/>
            </a:blip>
            <a:srcRect/>
            <a:stretch/>
          </p:blipFill>
          <p:spPr>
            <a:xfrm>
              <a:off x="3003504" y="3210391"/>
              <a:ext cx="285270" cy="285270"/>
            </a:xfrm>
            <a:prstGeom prst="rect">
              <a:avLst/>
            </a:prstGeom>
            <a:noFill/>
            <a:ln>
              <a:noFill/>
            </a:ln>
          </p:spPr>
        </p:pic>
        <p:pic>
          <p:nvPicPr>
            <p:cNvPr id="296" name="Google Shape;296;p6" descr="Icon&#10;&#10;Description automatically generated"/>
            <p:cNvPicPr preferRelativeResize="0"/>
            <p:nvPr/>
          </p:nvPicPr>
          <p:blipFill rotWithShape="1">
            <a:blip r:embed="rId9">
              <a:alphaModFix/>
            </a:blip>
            <a:srcRect/>
            <a:stretch/>
          </p:blipFill>
          <p:spPr>
            <a:xfrm flipH="1">
              <a:off x="9009001" y="3250651"/>
              <a:ext cx="143165" cy="204749"/>
            </a:xfrm>
            <a:prstGeom prst="rect">
              <a:avLst/>
            </a:prstGeom>
            <a:noFill/>
            <a:ln>
              <a:noFill/>
            </a:ln>
          </p:spPr>
        </p:pic>
      </p:grpSp>
      <p:sp>
        <p:nvSpPr>
          <p:cNvPr id="297" name="Google Shape;297;p6"/>
          <p:cNvSpPr txBox="1"/>
          <p:nvPr/>
        </p:nvSpPr>
        <p:spPr>
          <a:xfrm>
            <a:off x="3709886"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CNS</a:t>
            </a:r>
          </a:p>
        </p:txBody>
      </p:sp>
      <p:grpSp>
        <p:nvGrpSpPr>
          <p:cNvPr id="298" name="Google Shape;298;p6"/>
          <p:cNvGrpSpPr/>
          <p:nvPr/>
        </p:nvGrpSpPr>
        <p:grpSpPr>
          <a:xfrm rot="-5400000" flipH="1">
            <a:off x="-3375115" y="3352257"/>
            <a:ext cx="6858002" cy="153487"/>
            <a:chOff x="-1" y="6732587"/>
            <a:chExt cx="12192000" cy="127731"/>
          </a:xfrm>
        </p:grpSpPr>
        <p:sp>
          <p:nvSpPr>
            <p:cNvPr id="299" name="Google Shape;299;p6"/>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6"/>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6"/>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6"/>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03" name="Google Shape;303;p6" descr="Chart, logo, company name, bubble chart&#10;&#10;Description automatically generated"/>
          <p:cNvPicPr preferRelativeResize="0"/>
          <p:nvPr/>
        </p:nvPicPr>
        <p:blipFill rotWithShape="1">
          <a:blip r:embed="rId10">
            <a:alphaModFix/>
          </a:blip>
          <a:srcRect l="65953" t="19165" r="14786" b="53053"/>
          <a:stretch/>
        </p:blipFill>
        <p:spPr>
          <a:xfrm>
            <a:off x="9828722" y="386390"/>
            <a:ext cx="609591" cy="494614"/>
          </a:xfrm>
          <a:prstGeom prst="rect">
            <a:avLst/>
          </a:prstGeom>
          <a:noFill/>
          <a:ln>
            <a:noFill/>
          </a:ln>
        </p:spPr>
      </p:pic>
      <p:sp>
        <p:nvSpPr>
          <p:cNvPr id="2" name="Rectangle 1">
            <a:extLst>
              <a:ext uri="{FF2B5EF4-FFF2-40B4-BE49-F238E27FC236}">
                <a16:creationId xmlns:a16="http://schemas.microsoft.com/office/drawing/2014/main" id="{5D99B6F5-68A9-BF83-8F74-AB427E8D24F0}"/>
              </a:ext>
            </a:extLst>
          </p:cNvPr>
          <p:cNvSpPr>
            <a:spLocks noChangeArrowheads="1"/>
          </p:cNvSpPr>
          <p:nvPr/>
        </p:nvSpPr>
        <p:spPr bwMode="auto">
          <a:xfrm rot="10800000" flipV="1">
            <a:off x="3652165" y="3744152"/>
            <a:ext cx="6038761" cy="517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C66BA82-25A6-0D40-E9E4-62EF982B2601}"/>
              </a:ext>
            </a:extLst>
          </p:cNvPr>
          <p:cNvSpPr>
            <a:spLocks noChangeArrowheads="1"/>
          </p:cNvSpPr>
          <p:nvPr/>
        </p:nvSpPr>
        <p:spPr bwMode="auto">
          <a:xfrm>
            <a:off x="3025137" y="3024633"/>
            <a:ext cx="8077626" cy="19639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algn="l"/>
            <a:r>
              <a:rPr lang="vi-VN" b="1" i="0" dirty="0">
                <a:solidFill>
                  <a:srgbClr val="0D0D0D"/>
                </a:solidFill>
                <a:effectLst/>
                <a:highlight>
                  <a:srgbClr val="FFFFFF"/>
                </a:highlight>
                <a:latin typeface="Söhne"/>
              </a:rPr>
              <a:t>Slide 2: Quản lý quá trình (Process)</a:t>
            </a:r>
            <a:endParaRPr lang="vi-VN" b="0" i="0" dirty="0">
              <a:solidFill>
                <a:srgbClr val="0D0D0D"/>
              </a:solidFill>
              <a:effectLst/>
              <a:highlight>
                <a:srgbClr val="FFFFFF"/>
              </a:highlight>
              <a:latin typeface="Söhne"/>
            </a:endParaRPr>
          </a:p>
          <a:p>
            <a:pPr algn="l">
              <a:buFont typeface="Arial" panose="020B0604020202020204" pitchFamily="34" charset="0"/>
              <a:buChar char="•"/>
            </a:pPr>
            <a:r>
              <a:rPr lang="vi-VN" b="1" i="0" dirty="0">
                <a:solidFill>
                  <a:srgbClr val="0D0D0D"/>
                </a:solidFill>
                <a:effectLst/>
                <a:highlight>
                  <a:srgbClr val="FFFFFF"/>
                </a:highlight>
                <a:latin typeface="Söhne"/>
              </a:rPr>
              <a:t>Tiêu đề: Quản lý quá trình</a:t>
            </a:r>
            <a:endParaRPr lang="vi-VN"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vi-VN" b="0" i="0" dirty="0">
                <a:solidFill>
                  <a:srgbClr val="0D0D0D"/>
                </a:solidFill>
                <a:effectLst/>
                <a:highlight>
                  <a:srgbClr val="FFFFFF"/>
                </a:highlight>
                <a:latin typeface="Söhne"/>
              </a:rPr>
              <a:t>Nội dung:</a:t>
            </a:r>
          </a:p>
          <a:p>
            <a:pPr marL="1143000" lvl="2" indent="-228600" algn="l">
              <a:buFont typeface="Arial" panose="020B0604020202020204" pitchFamily="34" charset="0"/>
              <a:buChar char="•"/>
            </a:pPr>
            <a:r>
              <a:rPr lang="vi-VN" b="0" i="0" dirty="0">
                <a:solidFill>
                  <a:srgbClr val="0D0D0D"/>
                </a:solidFill>
                <a:effectLst/>
                <a:highlight>
                  <a:srgbClr val="FFFFFF"/>
                </a:highlight>
                <a:latin typeface="Söhne"/>
              </a:rPr>
              <a:t>Lệnh ps, top, kill.</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ps: Hiển thị các quá trình đang chạy.</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top: Hiển thị các quá trình đang chạy theo thời gian thực.</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kill: Gửi tín hiệu để kết thúc một quá trình.</a:t>
            </a:r>
          </a:p>
          <a:p>
            <a:pPr marL="1143000" lvl="2" indent="-228600" algn="l">
              <a:buFont typeface="Arial" panose="020B0604020202020204" pitchFamily="34" charset="0"/>
              <a:buChar char="•"/>
            </a:pPr>
            <a:r>
              <a:rPr lang="vi-VN" b="0" i="0" dirty="0">
                <a:solidFill>
                  <a:srgbClr val="0D0D0D"/>
                </a:solidFill>
                <a:effectLst/>
                <a:highlight>
                  <a:srgbClr val="FFFFFF"/>
                </a:highlight>
                <a:latin typeface="Söhne"/>
              </a:rPr>
              <a:t>Kiểm tra và quản lý các quá trình đang chạy.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272"/>
        <p:cNvGrpSpPr/>
        <p:nvPr/>
      </p:nvGrpSpPr>
      <p:grpSpPr>
        <a:xfrm>
          <a:off x="0" y="0"/>
          <a:ext cx="0" cy="0"/>
          <a:chOff x="0" y="0"/>
          <a:chExt cx="0" cy="0"/>
        </a:xfrm>
      </p:grpSpPr>
      <p:sp>
        <p:nvSpPr>
          <p:cNvPr id="273" name="Google Shape;273;p6"/>
          <p:cNvSpPr/>
          <p:nvPr/>
        </p:nvSpPr>
        <p:spPr>
          <a:xfrm>
            <a:off x="15114812" y="2619579"/>
            <a:ext cx="4893734" cy="711200"/>
          </a:xfrm>
          <a:prstGeom prst="foldedCorner">
            <a:avLst>
              <a:gd name="adj" fmla="val 47619"/>
            </a:avLst>
          </a:prstGeom>
          <a:solidFill>
            <a:srgbClr val="FBBC05">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6"/>
          <p:cNvSpPr txBox="1"/>
          <p:nvPr/>
        </p:nvSpPr>
        <p:spPr>
          <a:xfrm>
            <a:off x="15304964" y="2757769"/>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2</a:t>
            </a:r>
            <a:endParaRPr sz="2000">
              <a:solidFill>
                <a:schemeClr val="lt1"/>
              </a:solidFill>
              <a:latin typeface="Arial"/>
              <a:ea typeface="Arial"/>
              <a:cs typeface="Arial"/>
              <a:sym typeface="Arial"/>
            </a:endParaRPr>
          </a:p>
        </p:txBody>
      </p:sp>
      <p:sp>
        <p:nvSpPr>
          <p:cNvPr id="275" name="Google Shape;275;p6"/>
          <p:cNvSpPr/>
          <p:nvPr/>
        </p:nvSpPr>
        <p:spPr>
          <a:xfrm>
            <a:off x="13792056" y="3720645"/>
            <a:ext cx="4893734" cy="711200"/>
          </a:xfrm>
          <a:prstGeom prst="foldedCorner">
            <a:avLst>
              <a:gd name="adj" fmla="val 47619"/>
            </a:avLst>
          </a:prstGeom>
          <a:solidFill>
            <a:srgbClr val="34A853">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6"/>
          <p:cNvSpPr txBox="1"/>
          <p:nvPr/>
        </p:nvSpPr>
        <p:spPr>
          <a:xfrm>
            <a:off x="14011159" y="386997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3</a:t>
            </a:r>
            <a:endParaRPr sz="2000">
              <a:solidFill>
                <a:schemeClr val="lt1"/>
              </a:solidFill>
              <a:latin typeface="Arial"/>
              <a:ea typeface="Arial"/>
              <a:cs typeface="Arial"/>
              <a:sym typeface="Arial"/>
            </a:endParaRPr>
          </a:p>
        </p:txBody>
      </p:sp>
      <p:sp>
        <p:nvSpPr>
          <p:cNvPr id="277" name="Google Shape;277;p6"/>
          <p:cNvSpPr/>
          <p:nvPr/>
        </p:nvSpPr>
        <p:spPr>
          <a:xfrm>
            <a:off x="12669839" y="4728714"/>
            <a:ext cx="4893734" cy="711200"/>
          </a:xfrm>
          <a:prstGeom prst="foldedCorner">
            <a:avLst>
              <a:gd name="adj" fmla="val 47619"/>
            </a:avLst>
          </a:prstGeom>
          <a:solidFill>
            <a:srgbClr val="4285F4">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6"/>
          <p:cNvSpPr txBox="1"/>
          <p:nvPr/>
        </p:nvSpPr>
        <p:spPr>
          <a:xfrm>
            <a:off x="12888942" y="487812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4</a:t>
            </a:r>
            <a:endParaRPr sz="2000">
              <a:solidFill>
                <a:schemeClr val="lt1"/>
              </a:solidFill>
              <a:latin typeface="Arial"/>
              <a:ea typeface="Arial"/>
              <a:cs typeface="Arial"/>
              <a:sym typeface="Arial"/>
            </a:endParaRPr>
          </a:p>
        </p:txBody>
      </p:sp>
      <p:sp>
        <p:nvSpPr>
          <p:cNvPr id="279" name="Google Shape;279;p6"/>
          <p:cNvSpPr/>
          <p:nvPr/>
        </p:nvSpPr>
        <p:spPr>
          <a:xfrm>
            <a:off x="442856" y="1311211"/>
            <a:ext cx="11501425" cy="53055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0" name="Google Shape;280;p6" descr="Chart, logo, company name, bubble chart&#10;&#10;Description automatically generated"/>
          <p:cNvPicPr preferRelativeResize="0"/>
          <p:nvPr/>
        </p:nvPicPr>
        <p:blipFill rotWithShape="1">
          <a:blip r:embed="rId3">
            <a:alphaModFix/>
          </a:blip>
          <a:srcRect l="13844" t="15803" r="64917" b="52438"/>
          <a:stretch/>
        </p:blipFill>
        <p:spPr>
          <a:xfrm>
            <a:off x="422488" y="5913735"/>
            <a:ext cx="784843" cy="660173"/>
          </a:xfrm>
          <a:prstGeom prst="rect">
            <a:avLst/>
          </a:prstGeom>
          <a:noFill/>
          <a:ln>
            <a:noFill/>
          </a:ln>
        </p:spPr>
      </p:pic>
      <p:pic>
        <p:nvPicPr>
          <p:cNvPr id="281" name="Google Shape;281;p6" descr="Chart, logo, company name, bubble chart&#10;&#10;Description automatically generated"/>
          <p:cNvPicPr preferRelativeResize="0"/>
          <p:nvPr/>
        </p:nvPicPr>
        <p:blipFill rotWithShape="1">
          <a:blip r:embed="rId4">
            <a:alphaModFix/>
          </a:blip>
          <a:srcRect l="41168" t="17644" r="42565" b="53992"/>
          <a:stretch/>
        </p:blipFill>
        <p:spPr>
          <a:xfrm rot="1302950">
            <a:off x="11357195" y="1406299"/>
            <a:ext cx="530083" cy="519889"/>
          </a:xfrm>
          <a:prstGeom prst="rect">
            <a:avLst/>
          </a:prstGeom>
          <a:noFill/>
          <a:ln>
            <a:noFill/>
          </a:ln>
        </p:spPr>
      </p:pic>
      <p:sp>
        <p:nvSpPr>
          <p:cNvPr id="282" name="Google Shape;282;p6"/>
          <p:cNvSpPr/>
          <p:nvPr/>
        </p:nvSpPr>
        <p:spPr>
          <a:xfrm>
            <a:off x="442856" y="1303651"/>
            <a:ext cx="2030179" cy="619948"/>
          </a:xfrm>
          <a:prstGeom prst="foldedCorner">
            <a:avLst>
              <a:gd name="adj" fmla="val 47619"/>
            </a:avLst>
          </a:prstGeom>
          <a:solidFill>
            <a:srgbClr val="FD54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6"/>
          <p:cNvSpPr txBox="1"/>
          <p:nvPr/>
        </p:nvSpPr>
        <p:spPr>
          <a:xfrm>
            <a:off x="510274" y="1389073"/>
            <a:ext cx="1496291"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000" dirty="0">
                <a:solidFill>
                  <a:schemeClr val="lt1"/>
                </a:solidFill>
                <a:latin typeface="Arial"/>
                <a:ea typeface="Arial"/>
                <a:cs typeface="Arial"/>
                <a:sym typeface="Arial"/>
              </a:rPr>
              <a:t>OS Linux</a:t>
            </a:r>
          </a:p>
        </p:txBody>
      </p:sp>
      <p:pic>
        <p:nvPicPr>
          <p:cNvPr id="284" name="Google Shape;284;p6" descr="Chart, logo, company name, bubble chart&#10;&#10;Description automatically generated"/>
          <p:cNvPicPr preferRelativeResize="0"/>
          <p:nvPr/>
        </p:nvPicPr>
        <p:blipFill rotWithShape="1">
          <a:blip r:embed="rId5">
            <a:alphaModFix/>
          </a:blip>
          <a:srcRect l="15017" t="53295" r="66844" b="15242"/>
          <a:stretch/>
        </p:blipFill>
        <p:spPr>
          <a:xfrm>
            <a:off x="12192000" y="2900217"/>
            <a:ext cx="528207" cy="515324"/>
          </a:xfrm>
          <a:prstGeom prst="rect">
            <a:avLst/>
          </a:prstGeom>
          <a:noFill/>
          <a:ln>
            <a:noFill/>
          </a:ln>
        </p:spPr>
      </p:pic>
      <p:pic>
        <p:nvPicPr>
          <p:cNvPr id="285" name="Google Shape;285;p6" descr="Chart, logo, company name, bubble chart&#10;&#10;Description automatically generated"/>
          <p:cNvPicPr preferRelativeResize="0"/>
          <p:nvPr/>
        </p:nvPicPr>
        <p:blipFill rotWithShape="1">
          <a:blip r:embed="rId6">
            <a:alphaModFix/>
          </a:blip>
          <a:srcRect l="41219" t="57880" r="42912" b="12211"/>
          <a:stretch/>
        </p:blipFill>
        <p:spPr>
          <a:xfrm rot="-1082371">
            <a:off x="11313929" y="5984968"/>
            <a:ext cx="553141" cy="586464"/>
          </a:xfrm>
          <a:prstGeom prst="rect">
            <a:avLst/>
          </a:prstGeom>
          <a:noFill/>
          <a:ln>
            <a:noFill/>
          </a:ln>
        </p:spPr>
      </p:pic>
      <p:pic>
        <p:nvPicPr>
          <p:cNvPr id="286" name="Google Shape;286;p6" descr="Chart, logo, company name, bubble chart&#10;&#10;Description automatically generated"/>
          <p:cNvPicPr preferRelativeResize="0"/>
          <p:nvPr/>
        </p:nvPicPr>
        <p:blipFill rotWithShape="1">
          <a:blip r:embed="rId7">
            <a:alphaModFix/>
          </a:blip>
          <a:srcRect l="70299" t="59320" r="17465" b="13577"/>
          <a:stretch/>
        </p:blipFill>
        <p:spPr>
          <a:xfrm>
            <a:off x="2540453" y="1325647"/>
            <a:ext cx="471592" cy="587605"/>
          </a:xfrm>
          <a:prstGeom prst="rect">
            <a:avLst/>
          </a:prstGeom>
          <a:noFill/>
          <a:ln>
            <a:noFill/>
          </a:ln>
        </p:spPr>
      </p:pic>
      <p:sp>
        <p:nvSpPr>
          <p:cNvPr id="288" name="Google Shape;288;p6"/>
          <p:cNvSpPr/>
          <p:nvPr/>
        </p:nvSpPr>
        <p:spPr>
          <a:xfrm>
            <a:off x="127845" y="-42810"/>
            <a:ext cx="12064155" cy="1180132"/>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6"/>
          <p:cNvSpPr txBox="1"/>
          <p:nvPr/>
        </p:nvSpPr>
        <p:spPr>
          <a:xfrm>
            <a:off x="63097" y="15814"/>
            <a:ext cx="286359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dirty="0">
                <a:solidFill>
                  <a:schemeClr val="accent4"/>
                </a:solidFill>
              </a:rPr>
              <a:t>L</a:t>
            </a:r>
            <a:r>
              <a:rPr lang="vi-VN" sz="3600" b="1" dirty="0">
                <a:solidFill>
                  <a:schemeClr val="accent1"/>
                </a:solidFill>
              </a:rPr>
              <a:t>i</a:t>
            </a:r>
            <a:r>
              <a:rPr lang="vi-VN" sz="3600" b="1" dirty="0">
                <a:solidFill>
                  <a:schemeClr val="accent6"/>
                </a:solidFill>
              </a:rPr>
              <a:t>n</a:t>
            </a:r>
            <a:r>
              <a:rPr lang="vi-VN" sz="3600" b="1" dirty="0">
                <a:solidFill>
                  <a:srgbClr val="FF0000"/>
                </a:solidFill>
              </a:rPr>
              <a:t>u</a:t>
            </a:r>
            <a:r>
              <a:rPr lang="vi-VN" sz="3600" b="1" dirty="0">
                <a:solidFill>
                  <a:schemeClr val="accent4"/>
                </a:solidFill>
              </a:rPr>
              <a:t>x</a:t>
            </a:r>
            <a:r>
              <a:rPr lang="vi-VN" sz="3600" b="1" dirty="0">
                <a:solidFill>
                  <a:schemeClr val="dk1"/>
                </a:solidFill>
              </a:rPr>
              <a:t> &amp; </a:t>
            </a:r>
            <a:r>
              <a:rPr lang="vi-VN" sz="3600" b="1" dirty="0">
                <a:solidFill>
                  <a:schemeClr val="accent1"/>
                </a:solidFill>
              </a:rPr>
              <a:t>P</a:t>
            </a:r>
            <a:r>
              <a:rPr lang="vi-VN" sz="3600" b="1" dirty="0">
                <a:solidFill>
                  <a:schemeClr val="accent6"/>
                </a:solidFill>
              </a:rPr>
              <a:t>y</a:t>
            </a:r>
            <a:r>
              <a:rPr lang="vi-VN" sz="3600" b="1" dirty="0">
                <a:solidFill>
                  <a:schemeClr val="accent1"/>
                </a:solidFill>
              </a:rPr>
              <a:t>t</a:t>
            </a:r>
            <a:r>
              <a:rPr lang="vi-VN" sz="3600" b="1" dirty="0">
                <a:solidFill>
                  <a:srgbClr val="FF0000"/>
                </a:solidFill>
              </a:rPr>
              <a:t>h</a:t>
            </a:r>
            <a:r>
              <a:rPr lang="vi-VN" sz="3600" b="1" dirty="0">
                <a:solidFill>
                  <a:schemeClr val="accent4"/>
                </a:solidFill>
              </a:rPr>
              <a:t>o</a:t>
            </a:r>
            <a:r>
              <a:rPr lang="vi-VN" sz="3600" b="1" dirty="0">
                <a:solidFill>
                  <a:schemeClr val="accent6"/>
                </a:solidFill>
              </a:rPr>
              <a:t>n</a:t>
            </a:r>
            <a:endParaRPr lang="vi-VN" sz="3600" b="1" i="0" u="none" strike="noStrike" cap="none" dirty="0">
              <a:solidFill>
                <a:schemeClr val="accent6"/>
              </a:solidFill>
              <a:latin typeface="Arial"/>
              <a:ea typeface="Arial"/>
              <a:cs typeface="Arial"/>
              <a:sym typeface="Arial"/>
            </a:endParaRPr>
          </a:p>
        </p:txBody>
      </p:sp>
      <p:sp>
        <p:nvSpPr>
          <p:cNvPr id="290" name="Google Shape;290;p6"/>
          <p:cNvSpPr/>
          <p:nvPr/>
        </p:nvSpPr>
        <p:spPr>
          <a:xfrm>
            <a:off x="10817067" y="343411"/>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6"/>
          <p:cNvSpPr/>
          <p:nvPr/>
        </p:nvSpPr>
        <p:spPr>
          <a:xfrm>
            <a:off x="11257230" y="347271"/>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6"/>
          <p:cNvSpPr/>
          <p:nvPr/>
        </p:nvSpPr>
        <p:spPr>
          <a:xfrm>
            <a:off x="11668510" y="343411"/>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93" name="Google Shape;293;p6"/>
          <p:cNvGrpSpPr/>
          <p:nvPr/>
        </p:nvGrpSpPr>
        <p:grpSpPr>
          <a:xfrm>
            <a:off x="3065043" y="346935"/>
            <a:ext cx="6654018" cy="550671"/>
            <a:chOff x="2768991" y="3077691"/>
            <a:chExt cx="6654018" cy="550671"/>
          </a:xfrm>
        </p:grpSpPr>
        <p:sp>
          <p:nvSpPr>
            <p:cNvPr id="294" name="Google Shape;294;p6"/>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5" name="Google Shape;295;p6"/>
            <p:cNvPicPr preferRelativeResize="0"/>
            <p:nvPr/>
          </p:nvPicPr>
          <p:blipFill rotWithShape="1">
            <a:blip r:embed="rId8">
              <a:alphaModFix/>
            </a:blip>
            <a:srcRect/>
            <a:stretch/>
          </p:blipFill>
          <p:spPr>
            <a:xfrm>
              <a:off x="3003504" y="3210391"/>
              <a:ext cx="285270" cy="285270"/>
            </a:xfrm>
            <a:prstGeom prst="rect">
              <a:avLst/>
            </a:prstGeom>
            <a:noFill/>
            <a:ln>
              <a:noFill/>
            </a:ln>
          </p:spPr>
        </p:pic>
        <p:pic>
          <p:nvPicPr>
            <p:cNvPr id="296" name="Google Shape;296;p6" descr="Icon&#10;&#10;Description automatically generated"/>
            <p:cNvPicPr preferRelativeResize="0"/>
            <p:nvPr/>
          </p:nvPicPr>
          <p:blipFill rotWithShape="1">
            <a:blip r:embed="rId9">
              <a:alphaModFix/>
            </a:blip>
            <a:srcRect/>
            <a:stretch/>
          </p:blipFill>
          <p:spPr>
            <a:xfrm flipH="1">
              <a:off x="9009001" y="3250651"/>
              <a:ext cx="143165" cy="204749"/>
            </a:xfrm>
            <a:prstGeom prst="rect">
              <a:avLst/>
            </a:prstGeom>
            <a:noFill/>
            <a:ln>
              <a:noFill/>
            </a:ln>
          </p:spPr>
        </p:pic>
      </p:grpSp>
      <p:sp>
        <p:nvSpPr>
          <p:cNvPr id="297" name="Google Shape;297;p6"/>
          <p:cNvSpPr txBox="1"/>
          <p:nvPr/>
        </p:nvSpPr>
        <p:spPr>
          <a:xfrm>
            <a:off x="3709886"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CNS</a:t>
            </a:r>
          </a:p>
        </p:txBody>
      </p:sp>
      <p:grpSp>
        <p:nvGrpSpPr>
          <p:cNvPr id="298" name="Google Shape;298;p6"/>
          <p:cNvGrpSpPr/>
          <p:nvPr/>
        </p:nvGrpSpPr>
        <p:grpSpPr>
          <a:xfrm rot="-5400000" flipH="1">
            <a:off x="-3375115" y="3352257"/>
            <a:ext cx="6858002" cy="153487"/>
            <a:chOff x="-1" y="6732587"/>
            <a:chExt cx="12192000" cy="127731"/>
          </a:xfrm>
        </p:grpSpPr>
        <p:sp>
          <p:nvSpPr>
            <p:cNvPr id="299" name="Google Shape;299;p6"/>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6"/>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6"/>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6"/>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03" name="Google Shape;303;p6" descr="Chart, logo, company name, bubble chart&#10;&#10;Description automatically generated"/>
          <p:cNvPicPr preferRelativeResize="0"/>
          <p:nvPr/>
        </p:nvPicPr>
        <p:blipFill rotWithShape="1">
          <a:blip r:embed="rId10">
            <a:alphaModFix/>
          </a:blip>
          <a:srcRect l="65953" t="19165" r="14786" b="53053"/>
          <a:stretch/>
        </p:blipFill>
        <p:spPr>
          <a:xfrm>
            <a:off x="9828722" y="386390"/>
            <a:ext cx="609591" cy="494614"/>
          </a:xfrm>
          <a:prstGeom prst="rect">
            <a:avLst/>
          </a:prstGeom>
          <a:noFill/>
          <a:ln>
            <a:noFill/>
          </a:ln>
        </p:spPr>
      </p:pic>
      <p:sp>
        <p:nvSpPr>
          <p:cNvPr id="2" name="Rectangle 1">
            <a:extLst>
              <a:ext uri="{FF2B5EF4-FFF2-40B4-BE49-F238E27FC236}">
                <a16:creationId xmlns:a16="http://schemas.microsoft.com/office/drawing/2014/main" id="{5D99B6F5-68A9-BF83-8F74-AB427E8D24F0}"/>
              </a:ext>
            </a:extLst>
          </p:cNvPr>
          <p:cNvSpPr>
            <a:spLocks noChangeArrowheads="1"/>
          </p:cNvSpPr>
          <p:nvPr/>
        </p:nvSpPr>
        <p:spPr bwMode="auto">
          <a:xfrm rot="10800000" flipV="1">
            <a:off x="3652165" y="3744152"/>
            <a:ext cx="6038761" cy="517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AA4F0A76-5506-3DF1-9170-3EE01476CC22}"/>
              </a:ext>
            </a:extLst>
          </p:cNvPr>
          <p:cNvSpPr>
            <a:spLocks noChangeArrowheads="1"/>
          </p:cNvSpPr>
          <p:nvPr/>
        </p:nvSpPr>
        <p:spPr bwMode="auto">
          <a:xfrm>
            <a:off x="1207331" y="3787213"/>
            <a:ext cx="6841287" cy="517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2914C58-3318-1544-498C-9B738E950A79}"/>
              </a:ext>
            </a:extLst>
          </p:cNvPr>
          <p:cNvSpPr>
            <a:spLocks noChangeArrowheads="1"/>
          </p:cNvSpPr>
          <p:nvPr/>
        </p:nvSpPr>
        <p:spPr bwMode="auto">
          <a:xfrm>
            <a:off x="1018572" y="3656845"/>
            <a:ext cx="9329195"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r>
              <a:rPr lang="vi-VN" b="1" i="0" dirty="0">
                <a:solidFill>
                  <a:srgbClr val="0D0D0D"/>
                </a:solidFill>
                <a:effectLst/>
                <a:highlight>
                  <a:srgbClr val="FFFFFF"/>
                </a:highlight>
                <a:latin typeface="Söhne"/>
              </a:rPr>
              <a:t>Slide 3: Quản lý cổng (Port)</a:t>
            </a:r>
            <a:endParaRPr lang="vi-VN" b="0" i="0" dirty="0">
              <a:solidFill>
                <a:srgbClr val="0D0D0D"/>
              </a:solidFill>
              <a:effectLst/>
              <a:highlight>
                <a:srgbClr val="FFFFFF"/>
              </a:highlight>
              <a:latin typeface="Söhne"/>
            </a:endParaRPr>
          </a:p>
          <a:p>
            <a:pPr algn="l">
              <a:buFont typeface="Arial" panose="020B0604020202020204" pitchFamily="34" charset="0"/>
              <a:buChar char="•"/>
            </a:pPr>
            <a:r>
              <a:rPr lang="vi-VN" b="1" i="0" dirty="0">
                <a:solidFill>
                  <a:srgbClr val="0D0D0D"/>
                </a:solidFill>
                <a:effectLst/>
                <a:highlight>
                  <a:srgbClr val="FFFFFF"/>
                </a:highlight>
                <a:latin typeface="Söhne"/>
              </a:rPr>
              <a:t>Tiêu đề: Quản lý cổng</a:t>
            </a:r>
            <a:endParaRPr lang="vi-VN"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vi-VN" b="0" i="0" dirty="0">
                <a:solidFill>
                  <a:srgbClr val="0D0D0D"/>
                </a:solidFill>
                <a:effectLst/>
                <a:highlight>
                  <a:srgbClr val="FFFFFF"/>
                </a:highlight>
                <a:latin typeface="Söhne"/>
              </a:rPr>
              <a:t>Nội dung:</a:t>
            </a:r>
          </a:p>
          <a:p>
            <a:pPr marL="1143000" lvl="2" indent="-228600" algn="l">
              <a:buFont typeface="Arial" panose="020B0604020202020204" pitchFamily="34" charset="0"/>
              <a:buChar char="•"/>
            </a:pPr>
            <a:r>
              <a:rPr lang="vi-VN" b="0" i="0" dirty="0">
                <a:solidFill>
                  <a:srgbClr val="0D0D0D"/>
                </a:solidFill>
                <a:effectLst/>
                <a:highlight>
                  <a:srgbClr val="FFFFFF"/>
                </a:highlight>
                <a:latin typeface="Söhne"/>
              </a:rPr>
              <a:t>Kiểm tra các cổng đang mở với lệnh netstat.</a:t>
            </a:r>
          </a:p>
          <a:p>
            <a:pPr marL="1600200" lvl="3" indent="-228600" algn="l">
              <a:buFont typeface="Arial" panose="020B0604020202020204" pitchFamily="34" charset="0"/>
              <a:buChar char="•"/>
            </a:pPr>
            <a:r>
              <a:rPr lang="vi-VN" b="0" i="0" dirty="0">
                <a:solidFill>
                  <a:srgbClr val="0D0D0D"/>
                </a:solidFill>
                <a:effectLst/>
                <a:highlight>
                  <a:srgbClr val="FFFFFF"/>
                </a:highlight>
                <a:latin typeface="Söhne"/>
              </a:rPr>
              <a:t>netstat: Hiển thị các kết nối mạng và cổng đang mở.</a:t>
            </a:r>
          </a:p>
          <a:p>
            <a:pPr marL="1143000" lvl="2" indent="-228600" algn="l">
              <a:buFont typeface="Arial" panose="020B0604020202020204" pitchFamily="34" charset="0"/>
              <a:buChar char="•"/>
            </a:pPr>
            <a:r>
              <a:rPr lang="vi-VN" b="0" i="0" dirty="0">
                <a:solidFill>
                  <a:srgbClr val="0D0D0D"/>
                </a:solidFill>
                <a:effectLst/>
                <a:highlight>
                  <a:srgbClr val="FFFFFF"/>
                </a:highlight>
                <a:latin typeface="Söhne"/>
              </a:rPr>
              <a:t>Quản lý dịch vụ mạng.</a:t>
            </a:r>
          </a:p>
        </p:txBody>
      </p:sp>
    </p:spTree>
    <p:extLst>
      <p:ext uri="{BB962C8B-B14F-4D97-AF65-F5344CB8AC3E}">
        <p14:creationId xmlns:p14="http://schemas.microsoft.com/office/powerpoint/2010/main" val="2499646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307"/>
        <p:cNvGrpSpPr/>
        <p:nvPr/>
      </p:nvGrpSpPr>
      <p:grpSpPr>
        <a:xfrm>
          <a:off x="0" y="0"/>
          <a:ext cx="0" cy="0"/>
          <a:chOff x="0" y="0"/>
          <a:chExt cx="0" cy="0"/>
        </a:xfrm>
      </p:grpSpPr>
      <p:sp>
        <p:nvSpPr>
          <p:cNvPr id="308" name="Google Shape;308;p7"/>
          <p:cNvSpPr/>
          <p:nvPr/>
        </p:nvSpPr>
        <p:spPr>
          <a:xfrm>
            <a:off x="13792056" y="3720645"/>
            <a:ext cx="4893734" cy="711200"/>
          </a:xfrm>
          <a:prstGeom prst="foldedCorner">
            <a:avLst>
              <a:gd name="adj" fmla="val 47619"/>
            </a:avLst>
          </a:prstGeom>
          <a:solidFill>
            <a:srgbClr val="34A853">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7"/>
          <p:cNvSpPr txBox="1"/>
          <p:nvPr/>
        </p:nvSpPr>
        <p:spPr>
          <a:xfrm>
            <a:off x="14011159" y="386997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3</a:t>
            </a:r>
            <a:endParaRPr sz="2000">
              <a:solidFill>
                <a:schemeClr val="lt1"/>
              </a:solidFill>
              <a:latin typeface="Arial"/>
              <a:ea typeface="Arial"/>
              <a:cs typeface="Arial"/>
              <a:sym typeface="Arial"/>
            </a:endParaRPr>
          </a:p>
        </p:txBody>
      </p:sp>
      <p:sp>
        <p:nvSpPr>
          <p:cNvPr id="310" name="Google Shape;310;p7"/>
          <p:cNvSpPr/>
          <p:nvPr/>
        </p:nvSpPr>
        <p:spPr>
          <a:xfrm>
            <a:off x="12669839" y="4728714"/>
            <a:ext cx="4893734" cy="711200"/>
          </a:xfrm>
          <a:prstGeom prst="foldedCorner">
            <a:avLst>
              <a:gd name="adj" fmla="val 47619"/>
            </a:avLst>
          </a:prstGeom>
          <a:solidFill>
            <a:srgbClr val="4285F4">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7"/>
          <p:cNvSpPr txBox="1"/>
          <p:nvPr/>
        </p:nvSpPr>
        <p:spPr>
          <a:xfrm>
            <a:off x="12888942" y="487812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4</a:t>
            </a:r>
            <a:endParaRPr sz="2000">
              <a:solidFill>
                <a:schemeClr val="lt1"/>
              </a:solidFill>
              <a:latin typeface="Arial"/>
              <a:ea typeface="Arial"/>
              <a:cs typeface="Arial"/>
              <a:sym typeface="Arial"/>
            </a:endParaRPr>
          </a:p>
        </p:txBody>
      </p:sp>
      <p:sp>
        <p:nvSpPr>
          <p:cNvPr id="312" name="Google Shape;312;p7"/>
          <p:cNvSpPr/>
          <p:nvPr/>
        </p:nvSpPr>
        <p:spPr>
          <a:xfrm>
            <a:off x="442856" y="-5557443"/>
            <a:ext cx="11501425" cy="53055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13" name="Google Shape;313;p7" descr="Chart, logo, company name, bubble chart&#10;&#10;Description automatically generated"/>
          <p:cNvPicPr preferRelativeResize="0"/>
          <p:nvPr/>
        </p:nvPicPr>
        <p:blipFill rotWithShape="1">
          <a:blip r:embed="rId3">
            <a:alphaModFix/>
          </a:blip>
          <a:srcRect l="13844" t="15803" r="64917" b="52438"/>
          <a:stretch/>
        </p:blipFill>
        <p:spPr>
          <a:xfrm>
            <a:off x="422488" y="-954919"/>
            <a:ext cx="784843" cy="660173"/>
          </a:xfrm>
          <a:prstGeom prst="rect">
            <a:avLst/>
          </a:prstGeom>
          <a:noFill/>
          <a:ln>
            <a:noFill/>
          </a:ln>
        </p:spPr>
      </p:pic>
      <p:pic>
        <p:nvPicPr>
          <p:cNvPr id="314" name="Google Shape;314;p7" descr="Chart, logo, company name, bubble chart&#10;&#10;Description automatically generated"/>
          <p:cNvPicPr preferRelativeResize="0"/>
          <p:nvPr/>
        </p:nvPicPr>
        <p:blipFill rotWithShape="1">
          <a:blip r:embed="rId4">
            <a:alphaModFix/>
          </a:blip>
          <a:srcRect l="41168" t="17644" r="42565" b="53992"/>
          <a:stretch/>
        </p:blipFill>
        <p:spPr>
          <a:xfrm rot="1302950">
            <a:off x="11357195" y="-5462355"/>
            <a:ext cx="530083" cy="519889"/>
          </a:xfrm>
          <a:prstGeom prst="rect">
            <a:avLst/>
          </a:prstGeom>
          <a:noFill/>
          <a:ln>
            <a:noFill/>
          </a:ln>
        </p:spPr>
      </p:pic>
      <p:sp>
        <p:nvSpPr>
          <p:cNvPr id="315" name="Google Shape;315;p7"/>
          <p:cNvSpPr/>
          <p:nvPr/>
        </p:nvSpPr>
        <p:spPr>
          <a:xfrm>
            <a:off x="442856" y="-5565003"/>
            <a:ext cx="2030179" cy="619948"/>
          </a:xfrm>
          <a:prstGeom prst="foldedCorner">
            <a:avLst>
              <a:gd name="adj" fmla="val 47619"/>
            </a:avLst>
          </a:prstGeom>
          <a:solidFill>
            <a:srgbClr val="FD54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7"/>
          <p:cNvSpPr txBox="1"/>
          <p:nvPr/>
        </p:nvSpPr>
        <p:spPr>
          <a:xfrm>
            <a:off x="510274" y="-5479581"/>
            <a:ext cx="1496291" cy="4415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1</a:t>
            </a:r>
            <a:endParaRPr sz="2000">
              <a:solidFill>
                <a:schemeClr val="lt1"/>
              </a:solidFill>
              <a:latin typeface="Arial"/>
              <a:ea typeface="Arial"/>
              <a:cs typeface="Arial"/>
              <a:sym typeface="Arial"/>
            </a:endParaRPr>
          </a:p>
        </p:txBody>
      </p:sp>
      <p:pic>
        <p:nvPicPr>
          <p:cNvPr id="317" name="Google Shape;317;p7" descr="Chart, logo, company name, bubble chart&#10;&#10;Description automatically generated"/>
          <p:cNvPicPr preferRelativeResize="0"/>
          <p:nvPr/>
        </p:nvPicPr>
        <p:blipFill rotWithShape="1">
          <a:blip r:embed="rId5">
            <a:alphaModFix/>
          </a:blip>
          <a:srcRect l="15017" t="53295" r="66844" b="15242"/>
          <a:stretch/>
        </p:blipFill>
        <p:spPr>
          <a:xfrm>
            <a:off x="12192000" y="2900217"/>
            <a:ext cx="528207" cy="515324"/>
          </a:xfrm>
          <a:prstGeom prst="rect">
            <a:avLst/>
          </a:prstGeom>
          <a:noFill/>
          <a:ln>
            <a:noFill/>
          </a:ln>
        </p:spPr>
      </p:pic>
      <p:pic>
        <p:nvPicPr>
          <p:cNvPr id="318" name="Google Shape;318;p7" descr="Chart, logo, company name, bubble chart&#10;&#10;Description automatically generated"/>
          <p:cNvPicPr preferRelativeResize="0"/>
          <p:nvPr/>
        </p:nvPicPr>
        <p:blipFill rotWithShape="1">
          <a:blip r:embed="rId6">
            <a:alphaModFix/>
          </a:blip>
          <a:srcRect l="41219" t="57880" r="42912" b="12211"/>
          <a:stretch/>
        </p:blipFill>
        <p:spPr>
          <a:xfrm rot="-1082371">
            <a:off x="11313929" y="-883686"/>
            <a:ext cx="553141" cy="586464"/>
          </a:xfrm>
          <a:prstGeom prst="rect">
            <a:avLst/>
          </a:prstGeom>
          <a:noFill/>
          <a:ln>
            <a:noFill/>
          </a:ln>
        </p:spPr>
      </p:pic>
      <p:pic>
        <p:nvPicPr>
          <p:cNvPr id="319" name="Google Shape;319;p7" descr="Chart, logo, company name, bubble chart&#10;&#10;Description automatically generated"/>
          <p:cNvPicPr preferRelativeResize="0"/>
          <p:nvPr/>
        </p:nvPicPr>
        <p:blipFill rotWithShape="1">
          <a:blip r:embed="rId7">
            <a:alphaModFix/>
          </a:blip>
          <a:srcRect l="70299" t="59320" r="17465" b="13577"/>
          <a:stretch/>
        </p:blipFill>
        <p:spPr>
          <a:xfrm>
            <a:off x="2540453" y="-5543007"/>
            <a:ext cx="471592" cy="587605"/>
          </a:xfrm>
          <a:prstGeom prst="rect">
            <a:avLst/>
          </a:prstGeom>
          <a:noFill/>
          <a:ln>
            <a:noFill/>
          </a:ln>
        </p:spPr>
      </p:pic>
      <p:sp>
        <p:nvSpPr>
          <p:cNvPr id="320" name="Google Shape;320;p7"/>
          <p:cNvSpPr/>
          <p:nvPr/>
        </p:nvSpPr>
        <p:spPr>
          <a:xfrm>
            <a:off x="127845" y="0"/>
            <a:ext cx="12064155" cy="1137322"/>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7"/>
          <p:cNvSpPr txBox="1"/>
          <p:nvPr/>
        </p:nvSpPr>
        <p:spPr>
          <a:xfrm>
            <a:off x="224808" y="241282"/>
            <a:ext cx="286359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dirty="0">
                <a:solidFill>
                  <a:schemeClr val="accent4"/>
                </a:solidFill>
              </a:rPr>
              <a:t>L</a:t>
            </a:r>
            <a:r>
              <a:rPr lang="vi-VN" sz="3600" b="1" dirty="0">
                <a:solidFill>
                  <a:schemeClr val="accent1"/>
                </a:solidFill>
              </a:rPr>
              <a:t>i</a:t>
            </a:r>
            <a:r>
              <a:rPr lang="vi-VN" sz="3600" b="1" dirty="0">
                <a:solidFill>
                  <a:schemeClr val="accent6"/>
                </a:solidFill>
              </a:rPr>
              <a:t>n</a:t>
            </a:r>
            <a:r>
              <a:rPr lang="vi-VN" sz="3600" b="1" dirty="0">
                <a:solidFill>
                  <a:srgbClr val="FF0000"/>
                </a:solidFill>
              </a:rPr>
              <a:t>u</a:t>
            </a:r>
            <a:r>
              <a:rPr lang="vi-VN" sz="3600" b="1" dirty="0">
                <a:solidFill>
                  <a:schemeClr val="accent4"/>
                </a:solidFill>
              </a:rPr>
              <a:t>x</a:t>
            </a:r>
            <a:r>
              <a:rPr lang="vi-VN" sz="3600" b="1" dirty="0">
                <a:solidFill>
                  <a:schemeClr val="dk1"/>
                </a:solidFill>
              </a:rPr>
              <a:t> &amp; </a:t>
            </a:r>
            <a:r>
              <a:rPr lang="vi-VN" sz="3600" b="1" dirty="0">
                <a:solidFill>
                  <a:schemeClr val="accent1"/>
                </a:solidFill>
              </a:rPr>
              <a:t>P</a:t>
            </a:r>
            <a:r>
              <a:rPr lang="vi-VN" sz="3600" b="1" dirty="0">
                <a:solidFill>
                  <a:schemeClr val="accent6"/>
                </a:solidFill>
              </a:rPr>
              <a:t>y</a:t>
            </a:r>
            <a:r>
              <a:rPr lang="vi-VN" sz="3600" b="1" dirty="0">
                <a:solidFill>
                  <a:schemeClr val="accent1"/>
                </a:solidFill>
              </a:rPr>
              <a:t>t</a:t>
            </a:r>
            <a:r>
              <a:rPr lang="vi-VN" sz="3600" b="1" dirty="0">
                <a:solidFill>
                  <a:srgbClr val="FF0000"/>
                </a:solidFill>
              </a:rPr>
              <a:t>h</a:t>
            </a:r>
            <a:r>
              <a:rPr lang="vi-VN" sz="3600" b="1" dirty="0">
                <a:solidFill>
                  <a:schemeClr val="accent4"/>
                </a:solidFill>
              </a:rPr>
              <a:t>o</a:t>
            </a:r>
            <a:r>
              <a:rPr lang="vi-VN" sz="3600" b="1" dirty="0">
                <a:solidFill>
                  <a:schemeClr val="accent6"/>
                </a:solidFill>
              </a:rPr>
              <a:t>n</a:t>
            </a:r>
            <a:endParaRPr lang="vi-VN" sz="3600" b="1" i="0" u="none" strike="noStrike" cap="none" dirty="0">
              <a:solidFill>
                <a:schemeClr val="accent6"/>
              </a:solidFill>
              <a:latin typeface="Arial"/>
              <a:ea typeface="Arial"/>
              <a:cs typeface="Arial"/>
              <a:sym typeface="Arial"/>
            </a:endParaRPr>
          </a:p>
        </p:txBody>
      </p:sp>
      <p:sp>
        <p:nvSpPr>
          <p:cNvPr id="322" name="Google Shape;322;p7"/>
          <p:cNvSpPr/>
          <p:nvPr/>
        </p:nvSpPr>
        <p:spPr>
          <a:xfrm>
            <a:off x="10817067" y="343411"/>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p7"/>
          <p:cNvSpPr/>
          <p:nvPr/>
        </p:nvSpPr>
        <p:spPr>
          <a:xfrm>
            <a:off x="11257230" y="347271"/>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7"/>
          <p:cNvSpPr/>
          <p:nvPr/>
        </p:nvSpPr>
        <p:spPr>
          <a:xfrm>
            <a:off x="11668510" y="343411"/>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5" name="Google Shape;325;p7"/>
          <p:cNvGrpSpPr/>
          <p:nvPr/>
        </p:nvGrpSpPr>
        <p:grpSpPr>
          <a:xfrm>
            <a:off x="3065043" y="346935"/>
            <a:ext cx="6654018" cy="550671"/>
            <a:chOff x="2768991" y="3077691"/>
            <a:chExt cx="6654018" cy="550671"/>
          </a:xfrm>
        </p:grpSpPr>
        <p:sp>
          <p:nvSpPr>
            <p:cNvPr id="326" name="Google Shape;326;p7"/>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27" name="Google Shape;327;p7"/>
            <p:cNvPicPr preferRelativeResize="0"/>
            <p:nvPr/>
          </p:nvPicPr>
          <p:blipFill rotWithShape="1">
            <a:blip r:embed="rId8">
              <a:alphaModFix/>
            </a:blip>
            <a:srcRect/>
            <a:stretch/>
          </p:blipFill>
          <p:spPr>
            <a:xfrm>
              <a:off x="3003504" y="3210391"/>
              <a:ext cx="285270" cy="285270"/>
            </a:xfrm>
            <a:prstGeom prst="rect">
              <a:avLst/>
            </a:prstGeom>
            <a:noFill/>
            <a:ln>
              <a:noFill/>
            </a:ln>
          </p:spPr>
        </p:pic>
        <p:pic>
          <p:nvPicPr>
            <p:cNvPr id="328" name="Google Shape;328;p7" descr="Icon&#10;&#10;Description automatically generated"/>
            <p:cNvPicPr preferRelativeResize="0"/>
            <p:nvPr/>
          </p:nvPicPr>
          <p:blipFill rotWithShape="1">
            <a:blip r:embed="rId9">
              <a:alphaModFix/>
            </a:blip>
            <a:srcRect/>
            <a:stretch/>
          </p:blipFill>
          <p:spPr>
            <a:xfrm flipH="1">
              <a:off x="9009001" y="3250651"/>
              <a:ext cx="143165" cy="204749"/>
            </a:xfrm>
            <a:prstGeom prst="rect">
              <a:avLst/>
            </a:prstGeom>
            <a:noFill/>
            <a:ln>
              <a:noFill/>
            </a:ln>
          </p:spPr>
        </p:pic>
      </p:grpSp>
      <p:sp>
        <p:nvSpPr>
          <p:cNvPr id="329" name="Google Shape;329;p7"/>
          <p:cNvSpPr txBox="1"/>
          <p:nvPr/>
        </p:nvSpPr>
        <p:spPr>
          <a:xfrm>
            <a:off x="3709886"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CNS</a:t>
            </a:r>
          </a:p>
        </p:txBody>
      </p:sp>
      <p:grpSp>
        <p:nvGrpSpPr>
          <p:cNvPr id="330" name="Google Shape;330;p7"/>
          <p:cNvGrpSpPr/>
          <p:nvPr/>
        </p:nvGrpSpPr>
        <p:grpSpPr>
          <a:xfrm rot="-5400000" flipH="1">
            <a:off x="-3375115" y="3352257"/>
            <a:ext cx="6858002" cy="153487"/>
            <a:chOff x="-1" y="6732587"/>
            <a:chExt cx="12192000" cy="127731"/>
          </a:xfrm>
        </p:grpSpPr>
        <p:sp>
          <p:nvSpPr>
            <p:cNvPr id="331" name="Google Shape;331;p7"/>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7"/>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7"/>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7"/>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35" name="Google Shape;335;p7" descr="Chart, logo, company name, bubble chart&#10;&#10;Description automatically generated"/>
          <p:cNvPicPr preferRelativeResize="0"/>
          <p:nvPr/>
        </p:nvPicPr>
        <p:blipFill rotWithShape="1">
          <a:blip r:embed="rId10">
            <a:alphaModFix/>
          </a:blip>
          <a:srcRect l="65953" t="19165" r="14786" b="53053"/>
          <a:stretch/>
        </p:blipFill>
        <p:spPr>
          <a:xfrm>
            <a:off x="9828722" y="386390"/>
            <a:ext cx="609591" cy="494614"/>
          </a:xfrm>
          <a:prstGeom prst="rect">
            <a:avLst/>
          </a:prstGeom>
          <a:noFill/>
          <a:ln>
            <a:noFill/>
          </a:ln>
        </p:spPr>
      </p:pic>
      <p:grpSp>
        <p:nvGrpSpPr>
          <p:cNvPr id="336" name="Google Shape;336;p7"/>
          <p:cNvGrpSpPr/>
          <p:nvPr/>
        </p:nvGrpSpPr>
        <p:grpSpPr>
          <a:xfrm>
            <a:off x="2679795" y="1788570"/>
            <a:ext cx="147393" cy="3489667"/>
            <a:chOff x="2661323" y="1779640"/>
            <a:chExt cx="150703" cy="3498597"/>
          </a:xfrm>
        </p:grpSpPr>
        <p:sp>
          <p:nvSpPr>
            <p:cNvPr id="337" name="Google Shape;337;p7"/>
            <p:cNvSpPr/>
            <p:nvPr/>
          </p:nvSpPr>
          <p:spPr>
            <a:xfrm>
              <a:off x="2661323" y="1779640"/>
              <a:ext cx="150703" cy="1756284"/>
            </a:xfrm>
            <a:prstGeom prst="rect">
              <a:avLst/>
            </a:prstGeom>
            <a:solidFill>
              <a:srgbClr val="2EA5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8" name="Google Shape;338;p7"/>
            <p:cNvSpPr/>
            <p:nvPr/>
          </p:nvSpPr>
          <p:spPr>
            <a:xfrm>
              <a:off x="2661323" y="3521953"/>
              <a:ext cx="150703" cy="1756284"/>
            </a:xfrm>
            <a:prstGeom prst="rect">
              <a:avLst/>
            </a:prstGeom>
            <a:solidFill>
              <a:srgbClr val="2EA5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39" name="Google Shape;339;p7"/>
          <p:cNvGrpSpPr/>
          <p:nvPr/>
        </p:nvGrpSpPr>
        <p:grpSpPr>
          <a:xfrm rot="5400000">
            <a:off x="6132636" y="1673342"/>
            <a:ext cx="152055" cy="7057736"/>
            <a:chOff x="2661323" y="1779640"/>
            <a:chExt cx="150703" cy="3498597"/>
          </a:xfrm>
        </p:grpSpPr>
        <p:sp>
          <p:nvSpPr>
            <p:cNvPr id="340" name="Google Shape;340;p7"/>
            <p:cNvSpPr/>
            <p:nvPr/>
          </p:nvSpPr>
          <p:spPr>
            <a:xfrm>
              <a:off x="2661323" y="1779640"/>
              <a:ext cx="150703" cy="1756284"/>
            </a:xfrm>
            <a:prstGeom prst="rect">
              <a:avLst/>
            </a:prstGeom>
            <a:solidFill>
              <a:srgbClr val="FBBB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1" name="Google Shape;341;p7"/>
            <p:cNvSpPr/>
            <p:nvPr/>
          </p:nvSpPr>
          <p:spPr>
            <a:xfrm>
              <a:off x="2661323" y="3521953"/>
              <a:ext cx="150703" cy="1756284"/>
            </a:xfrm>
            <a:prstGeom prst="rect">
              <a:avLst/>
            </a:prstGeom>
            <a:solidFill>
              <a:srgbClr val="FBBB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42" name="Google Shape;342;p7"/>
          <p:cNvGrpSpPr/>
          <p:nvPr/>
        </p:nvGrpSpPr>
        <p:grpSpPr>
          <a:xfrm>
            <a:off x="9587820" y="1788570"/>
            <a:ext cx="147393" cy="3489667"/>
            <a:chOff x="2661323" y="1779640"/>
            <a:chExt cx="150703" cy="3498597"/>
          </a:xfrm>
        </p:grpSpPr>
        <p:sp>
          <p:nvSpPr>
            <p:cNvPr id="343" name="Google Shape;343;p7"/>
            <p:cNvSpPr/>
            <p:nvPr/>
          </p:nvSpPr>
          <p:spPr>
            <a:xfrm>
              <a:off x="2661323" y="1779640"/>
              <a:ext cx="150703" cy="1756284"/>
            </a:xfrm>
            <a:prstGeom prst="rect">
              <a:avLst/>
            </a:prstGeom>
            <a:solidFill>
              <a:srgbClr val="3D81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7"/>
            <p:cNvSpPr/>
            <p:nvPr/>
          </p:nvSpPr>
          <p:spPr>
            <a:xfrm>
              <a:off x="2661323" y="3521953"/>
              <a:ext cx="150703" cy="1756284"/>
            </a:xfrm>
            <a:prstGeom prst="rect">
              <a:avLst/>
            </a:prstGeom>
            <a:solidFill>
              <a:srgbClr val="3D81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45" name="Google Shape;345;p7"/>
          <p:cNvGrpSpPr/>
          <p:nvPr/>
        </p:nvGrpSpPr>
        <p:grpSpPr>
          <a:xfrm rot="5400000">
            <a:off x="6129706" y="-1661340"/>
            <a:ext cx="152054" cy="7051877"/>
            <a:chOff x="2661323" y="1779640"/>
            <a:chExt cx="150703" cy="3498597"/>
          </a:xfrm>
        </p:grpSpPr>
        <p:sp>
          <p:nvSpPr>
            <p:cNvPr id="346" name="Google Shape;346;p7"/>
            <p:cNvSpPr/>
            <p:nvPr/>
          </p:nvSpPr>
          <p:spPr>
            <a:xfrm>
              <a:off x="2661323" y="1779640"/>
              <a:ext cx="150703" cy="1756284"/>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7" name="Google Shape;347;p7"/>
            <p:cNvSpPr/>
            <p:nvPr/>
          </p:nvSpPr>
          <p:spPr>
            <a:xfrm>
              <a:off x="2661323" y="3521953"/>
              <a:ext cx="150703" cy="1756284"/>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48" name="Google Shape;348;p7"/>
          <p:cNvSpPr/>
          <p:nvPr/>
        </p:nvSpPr>
        <p:spPr>
          <a:xfrm>
            <a:off x="4257710" y="2900217"/>
            <a:ext cx="4282263" cy="1377615"/>
          </a:xfrm>
          <a:prstGeom prst="foldedCorner">
            <a:avLst>
              <a:gd name="adj" fmla="val 47619"/>
            </a:avLst>
          </a:prstGeom>
          <a:solidFill>
            <a:srgbClr val="FBBC05">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9" name="Google Shape;349;p7"/>
          <p:cNvSpPr txBox="1"/>
          <p:nvPr/>
        </p:nvSpPr>
        <p:spPr>
          <a:xfrm>
            <a:off x="4485737" y="3057634"/>
            <a:ext cx="3606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5400" b="1" dirty="0">
                <a:solidFill>
                  <a:schemeClr val="lt1"/>
                </a:solidFill>
                <a:latin typeface="Arial"/>
                <a:ea typeface="Arial"/>
                <a:cs typeface="Arial"/>
                <a:sym typeface="Arial"/>
              </a:rPr>
              <a:t>Python</a:t>
            </a:r>
            <a:endParaRPr sz="5400" b="1"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1000"/>
                                        <p:tgtEl>
                                          <p:spTgt spid="336"/>
                                        </p:tgtEl>
                                      </p:cBhvr>
                                    </p:animEffect>
                                  </p:childTnLst>
                                </p:cTn>
                              </p:par>
                              <p:par>
                                <p:cTn id="8" presetID="10" presetClass="entr" presetSubtype="0" fill="hold" nodeType="withEffect">
                                  <p:stCondLst>
                                    <p:cond delay="800"/>
                                  </p:stCondLst>
                                  <p:childTnLst>
                                    <p:set>
                                      <p:cBhvr>
                                        <p:cTn id="9" dur="1" fill="hold">
                                          <p:stCondLst>
                                            <p:cond delay="0"/>
                                          </p:stCondLst>
                                        </p:cTn>
                                        <p:tgtEl>
                                          <p:spTgt spid="345"/>
                                        </p:tgtEl>
                                        <p:attrNameLst>
                                          <p:attrName>style.visibility</p:attrName>
                                        </p:attrNameLst>
                                      </p:cBhvr>
                                      <p:to>
                                        <p:strVal val="visible"/>
                                      </p:to>
                                    </p:set>
                                    <p:animEffect transition="in" filter="fade">
                                      <p:cBhvr>
                                        <p:cTn id="10" dur="1000"/>
                                        <p:tgtEl>
                                          <p:spTgt spid="345"/>
                                        </p:tgtEl>
                                      </p:cBhvr>
                                    </p:animEffect>
                                  </p:childTnLst>
                                </p:cTn>
                              </p:par>
                              <p:par>
                                <p:cTn id="11" presetID="10" presetClass="entr" presetSubtype="0" fill="hold" nodeType="withEffect">
                                  <p:stCondLst>
                                    <p:cond delay="1700"/>
                                  </p:stCondLst>
                                  <p:childTnLst>
                                    <p:set>
                                      <p:cBhvr>
                                        <p:cTn id="12" dur="1" fill="hold">
                                          <p:stCondLst>
                                            <p:cond delay="0"/>
                                          </p:stCondLst>
                                        </p:cTn>
                                        <p:tgtEl>
                                          <p:spTgt spid="342"/>
                                        </p:tgtEl>
                                        <p:attrNameLst>
                                          <p:attrName>style.visibility</p:attrName>
                                        </p:attrNameLst>
                                      </p:cBhvr>
                                      <p:to>
                                        <p:strVal val="visible"/>
                                      </p:to>
                                    </p:set>
                                    <p:animEffect transition="in" filter="fade">
                                      <p:cBhvr>
                                        <p:cTn id="13" dur="1000"/>
                                        <p:tgtEl>
                                          <p:spTgt spid="342"/>
                                        </p:tgtEl>
                                      </p:cBhvr>
                                    </p:animEffect>
                                  </p:childTnLst>
                                </p:cTn>
                              </p:par>
                              <p:par>
                                <p:cTn id="14" presetID="10" presetClass="entr" presetSubtype="0" fill="hold" nodeType="withEffect">
                                  <p:stCondLst>
                                    <p:cond delay="2500"/>
                                  </p:stCondLst>
                                  <p:childTnLst>
                                    <p:set>
                                      <p:cBhvr>
                                        <p:cTn id="15" dur="1" fill="hold">
                                          <p:stCondLst>
                                            <p:cond delay="0"/>
                                          </p:stCondLst>
                                        </p:cTn>
                                        <p:tgtEl>
                                          <p:spTgt spid="339"/>
                                        </p:tgtEl>
                                        <p:attrNameLst>
                                          <p:attrName>style.visibility</p:attrName>
                                        </p:attrNameLst>
                                      </p:cBhvr>
                                      <p:to>
                                        <p:strVal val="visible"/>
                                      </p:to>
                                    </p:set>
                                    <p:animEffect transition="in" filter="fade">
                                      <p:cBhvr>
                                        <p:cTn id="16" dur="10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Shape 353"/>
        <p:cNvGrpSpPr/>
        <p:nvPr/>
      </p:nvGrpSpPr>
      <p:grpSpPr>
        <a:xfrm>
          <a:off x="0" y="0"/>
          <a:ext cx="0" cy="0"/>
          <a:chOff x="0" y="0"/>
          <a:chExt cx="0" cy="0"/>
        </a:xfrm>
      </p:grpSpPr>
      <p:sp>
        <p:nvSpPr>
          <p:cNvPr id="354" name="Google Shape;354;p8"/>
          <p:cNvSpPr/>
          <p:nvPr/>
        </p:nvSpPr>
        <p:spPr>
          <a:xfrm>
            <a:off x="13792056" y="3720645"/>
            <a:ext cx="4893734" cy="711200"/>
          </a:xfrm>
          <a:prstGeom prst="foldedCorner">
            <a:avLst>
              <a:gd name="adj" fmla="val 47619"/>
            </a:avLst>
          </a:prstGeom>
          <a:solidFill>
            <a:srgbClr val="34A853">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8"/>
          <p:cNvSpPr txBox="1"/>
          <p:nvPr/>
        </p:nvSpPr>
        <p:spPr>
          <a:xfrm>
            <a:off x="14011159" y="386997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3</a:t>
            </a:r>
            <a:endParaRPr sz="2000">
              <a:solidFill>
                <a:schemeClr val="lt1"/>
              </a:solidFill>
              <a:latin typeface="Arial"/>
              <a:ea typeface="Arial"/>
              <a:cs typeface="Arial"/>
              <a:sym typeface="Arial"/>
            </a:endParaRPr>
          </a:p>
        </p:txBody>
      </p:sp>
      <p:sp>
        <p:nvSpPr>
          <p:cNvPr id="356" name="Google Shape;356;p8"/>
          <p:cNvSpPr/>
          <p:nvPr/>
        </p:nvSpPr>
        <p:spPr>
          <a:xfrm>
            <a:off x="12669839" y="4728714"/>
            <a:ext cx="4893734" cy="711200"/>
          </a:xfrm>
          <a:prstGeom prst="foldedCorner">
            <a:avLst>
              <a:gd name="adj" fmla="val 47619"/>
            </a:avLst>
          </a:prstGeom>
          <a:solidFill>
            <a:srgbClr val="4285F4">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8"/>
          <p:cNvSpPr txBox="1"/>
          <p:nvPr/>
        </p:nvSpPr>
        <p:spPr>
          <a:xfrm>
            <a:off x="12888942" y="4878127"/>
            <a:ext cx="360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4</a:t>
            </a:r>
            <a:endParaRPr sz="2000">
              <a:solidFill>
                <a:schemeClr val="lt1"/>
              </a:solidFill>
              <a:latin typeface="Arial"/>
              <a:ea typeface="Arial"/>
              <a:cs typeface="Arial"/>
              <a:sym typeface="Arial"/>
            </a:endParaRPr>
          </a:p>
        </p:txBody>
      </p:sp>
      <p:sp>
        <p:nvSpPr>
          <p:cNvPr id="358" name="Google Shape;358;p8"/>
          <p:cNvSpPr/>
          <p:nvPr/>
        </p:nvSpPr>
        <p:spPr>
          <a:xfrm>
            <a:off x="442856" y="1115904"/>
            <a:ext cx="11501425" cy="53055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9" name="Google Shape;359;p8" descr="Chart, logo, company name, bubble chart&#10;&#10;Description automatically generated"/>
          <p:cNvPicPr preferRelativeResize="0"/>
          <p:nvPr/>
        </p:nvPicPr>
        <p:blipFill rotWithShape="1">
          <a:blip r:embed="rId3">
            <a:alphaModFix/>
          </a:blip>
          <a:srcRect l="13844" t="15803" r="64917" b="52438"/>
          <a:stretch/>
        </p:blipFill>
        <p:spPr>
          <a:xfrm>
            <a:off x="422488" y="-954919"/>
            <a:ext cx="784843" cy="660173"/>
          </a:xfrm>
          <a:prstGeom prst="rect">
            <a:avLst/>
          </a:prstGeom>
          <a:noFill/>
          <a:ln>
            <a:noFill/>
          </a:ln>
        </p:spPr>
      </p:pic>
      <p:pic>
        <p:nvPicPr>
          <p:cNvPr id="360" name="Google Shape;360;p8" descr="Chart, logo, company name, bubble chart&#10;&#10;Description automatically generated"/>
          <p:cNvPicPr preferRelativeResize="0"/>
          <p:nvPr/>
        </p:nvPicPr>
        <p:blipFill rotWithShape="1">
          <a:blip r:embed="rId4">
            <a:alphaModFix/>
          </a:blip>
          <a:srcRect l="41168" t="17644" r="42565" b="53992"/>
          <a:stretch/>
        </p:blipFill>
        <p:spPr>
          <a:xfrm rot="1302950">
            <a:off x="11357195" y="-5462355"/>
            <a:ext cx="530083" cy="519889"/>
          </a:xfrm>
          <a:prstGeom prst="rect">
            <a:avLst/>
          </a:prstGeom>
          <a:noFill/>
          <a:ln>
            <a:noFill/>
          </a:ln>
        </p:spPr>
      </p:pic>
      <p:sp>
        <p:nvSpPr>
          <p:cNvPr id="361" name="Google Shape;361;p8"/>
          <p:cNvSpPr/>
          <p:nvPr/>
        </p:nvSpPr>
        <p:spPr>
          <a:xfrm>
            <a:off x="442856" y="-5565003"/>
            <a:ext cx="2030179" cy="619948"/>
          </a:xfrm>
          <a:prstGeom prst="foldedCorner">
            <a:avLst>
              <a:gd name="adj" fmla="val 47619"/>
            </a:avLst>
          </a:prstGeom>
          <a:solidFill>
            <a:srgbClr val="FD54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8"/>
          <p:cNvSpPr txBox="1"/>
          <p:nvPr/>
        </p:nvSpPr>
        <p:spPr>
          <a:xfrm>
            <a:off x="510274" y="-5479581"/>
            <a:ext cx="1496291" cy="4415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2000">
                <a:solidFill>
                  <a:schemeClr val="lt1"/>
                </a:solidFill>
                <a:latin typeface="Arial"/>
                <a:ea typeface="Arial"/>
                <a:cs typeface="Arial"/>
                <a:sym typeface="Arial"/>
              </a:rPr>
              <a:t>Nội dung 1</a:t>
            </a:r>
            <a:endParaRPr sz="2000">
              <a:solidFill>
                <a:schemeClr val="lt1"/>
              </a:solidFill>
              <a:latin typeface="Arial"/>
              <a:ea typeface="Arial"/>
              <a:cs typeface="Arial"/>
              <a:sym typeface="Arial"/>
            </a:endParaRPr>
          </a:p>
        </p:txBody>
      </p:sp>
      <p:pic>
        <p:nvPicPr>
          <p:cNvPr id="363" name="Google Shape;363;p8" descr="Chart, logo, company name, bubble chart&#10;&#10;Description automatically generated"/>
          <p:cNvPicPr preferRelativeResize="0"/>
          <p:nvPr/>
        </p:nvPicPr>
        <p:blipFill rotWithShape="1">
          <a:blip r:embed="rId5">
            <a:alphaModFix/>
          </a:blip>
          <a:srcRect l="15017" t="53295" r="66844" b="15242"/>
          <a:stretch/>
        </p:blipFill>
        <p:spPr>
          <a:xfrm>
            <a:off x="12192000" y="2900217"/>
            <a:ext cx="528207" cy="515324"/>
          </a:xfrm>
          <a:prstGeom prst="rect">
            <a:avLst/>
          </a:prstGeom>
          <a:noFill/>
          <a:ln>
            <a:noFill/>
          </a:ln>
        </p:spPr>
      </p:pic>
      <p:pic>
        <p:nvPicPr>
          <p:cNvPr id="364" name="Google Shape;364;p8" descr="Chart, logo, company name, bubble chart&#10;&#10;Description automatically generated"/>
          <p:cNvPicPr preferRelativeResize="0"/>
          <p:nvPr/>
        </p:nvPicPr>
        <p:blipFill rotWithShape="1">
          <a:blip r:embed="rId6">
            <a:alphaModFix/>
          </a:blip>
          <a:srcRect l="41219" t="57880" r="42912" b="12211"/>
          <a:stretch/>
        </p:blipFill>
        <p:spPr>
          <a:xfrm rot="-1082371">
            <a:off x="11313929" y="-883686"/>
            <a:ext cx="553141" cy="586464"/>
          </a:xfrm>
          <a:prstGeom prst="rect">
            <a:avLst/>
          </a:prstGeom>
          <a:noFill/>
          <a:ln>
            <a:noFill/>
          </a:ln>
        </p:spPr>
      </p:pic>
      <p:pic>
        <p:nvPicPr>
          <p:cNvPr id="365" name="Google Shape;365;p8" descr="Chart, logo, company name, bubble chart&#10;&#10;Description automatically generated"/>
          <p:cNvPicPr preferRelativeResize="0"/>
          <p:nvPr/>
        </p:nvPicPr>
        <p:blipFill rotWithShape="1">
          <a:blip r:embed="rId7">
            <a:alphaModFix/>
          </a:blip>
          <a:srcRect l="70299" t="59320" r="17465" b="13577"/>
          <a:stretch/>
        </p:blipFill>
        <p:spPr>
          <a:xfrm>
            <a:off x="2540453" y="-5543007"/>
            <a:ext cx="471592" cy="587605"/>
          </a:xfrm>
          <a:prstGeom prst="rect">
            <a:avLst/>
          </a:prstGeom>
          <a:noFill/>
          <a:ln>
            <a:noFill/>
          </a:ln>
        </p:spPr>
      </p:pic>
      <p:sp>
        <p:nvSpPr>
          <p:cNvPr id="366" name="Google Shape;366;p8"/>
          <p:cNvSpPr/>
          <p:nvPr/>
        </p:nvSpPr>
        <p:spPr>
          <a:xfrm>
            <a:off x="127845" y="0"/>
            <a:ext cx="12064155" cy="1137322"/>
          </a:xfrm>
          <a:prstGeom prst="rect">
            <a:avLst/>
          </a:prstGeom>
          <a:solidFill>
            <a:srgbClr val="3535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7" name="Google Shape;367;p8"/>
          <p:cNvSpPr txBox="1"/>
          <p:nvPr/>
        </p:nvSpPr>
        <p:spPr>
          <a:xfrm>
            <a:off x="137591" y="-2368"/>
            <a:ext cx="286359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dirty="0">
                <a:solidFill>
                  <a:schemeClr val="accent4"/>
                </a:solidFill>
              </a:rPr>
              <a:t>L</a:t>
            </a:r>
            <a:r>
              <a:rPr lang="vi-VN" sz="3600" b="1" dirty="0">
                <a:solidFill>
                  <a:schemeClr val="accent1"/>
                </a:solidFill>
              </a:rPr>
              <a:t>i</a:t>
            </a:r>
            <a:r>
              <a:rPr lang="vi-VN" sz="3600" b="1" dirty="0">
                <a:solidFill>
                  <a:schemeClr val="accent6"/>
                </a:solidFill>
              </a:rPr>
              <a:t>n</a:t>
            </a:r>
            <a:r>
              <a:rPr lang="vi-VN" sz="3600" b="1" dirty="0">
                <a:solidFill>
                  <a:srgbClr val="FF0000"/>
                </a:solidFill>
              </a:rPr>
              <a:t>u</a:t>
            </a:r>
            <a:r>
              <a:rPr lang="vi-VN" sz="3600" b="1" dirty="0">
                <a:solidFill>
                  <a:schemeClr val="accent4"/>
                </a:solidFill>
              </a:rPr>
              <a:t>x</a:t>
            </a:r>
            <a:r>
              <a:rPr lang="vi-VN" sz="3600" b="1" dirty="0">
                <a:solidFill>
                  <a:schemeClr val="dk1"/>
                </a:solidFill>
              </a:rPr>
              <a:t> &amp; </a:t>
            </a:r>
            <a:r>
              <a:rPr lang="vi-VN" sz="3600" b="1" dirty="0">
                <a:solidFill>
                  <a:schemeClr val="accent1"/>
                </a:solidFill>
              </a:rPr>
              <a:t>P</a:t>
            </a:r>
            <a:r>
              <a:rPr lang="vi-VN" sz="3600" b="1" dirty="0">
                <a:solidFill>
                  <a:schemeClr val="accent6"/>
                </a:solidFill>
              </a:rPr>
              <a:t>y</a:t>
            </a:r>
            <a:r>
              <a:rPr lang="vi-VN" sz="3600" b="1" dirty="0">
                <a:solidFill>
                  <a:schemeClr val="accent1"/>
                </a:solidFill>
              </a:rPr>
              <a:t>t</a:t>
            </a:r>
            <a:r>
              <a:rPr lang="vi-VN" sz="3600" b="1" dirty="0">
                <a:solidFill>
                  <a:srgbClr val="FF0000"/>
                </a:solidFill>
              </a:rPr>
              <a:t>h</a:t>
            </a:r>
            <a:r>
              <a:rPr lang="vi-VN" sz="3600" b="1" dirty="0">
                <a:solidFill>
                  <a:schemeClr val="accent4"/>
                </a:solidFill>
              </a:rPr>
              <a:t>o</a:t>
            </a:r>
            <a:r>
              <a:rPr lang="vi-VN" sz="3600" b="1" dirty="0">
                <a:solidFill>
                  <a:schemeClr val="accent6"/>
                </a:solidFill>
              </a:rPr>
              <a:t>n</a:t>
            </a:r>
            <a:endParaRPr lang="vi-VN" sz="3600" b="1" i="0" u="none" strike="noStrike" cap="none" dirty="0">
              <a:solidFill>
                <a:schemeClr val="accent6"/>
              </a:solidFill>
              <a:latin typeface="Arial"/>
              <a:ea typeface="Arial"/>
              <a:cs typeface="Arial"/>
              <a:sym typeface="Arial"/>
            </a:endParaRPr>
          </a:p>
        </p:txBody>
      </p:sp>
      <p:sp>
        <p:nvSpPr>
          <p:cNvPr id="368" name="Google Shape;368;p8"/>
          <p:cNvSpPr/>
          <p:nvPr/>
        </p:nvSpPr>
        <p:spPr>
          <a:xfrm>
            <a:off x="10817067" y="343411"/>
            <a:ext cx="275772" cy="290286"/>
          </a:xfrm>
          <a:prstGeom prst="ellipse">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8"/>
          <p:cNvSpPr/>
          <p:nvPr/>
        </p:nvSpPr>
        <p:spPr>
          <a:xfrm>
            <a:off x="11257230" y="347271"/>
            <a:ext cx="275772" cy="290286"/>
          </a:xfrm>
          <a:prstGeom prst="ellipse">
            <a:avLst/>
          </a:prstGeom>
          <a:solidFill>
            <a:srgbClr val="F7B1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8"/>
          <p:cNvSpPr/>
          <p:nvPr/>
        </p:nvSpPr>
        <p:spPr>
          <a:xfrm>
            <a:off x="11668510" y="343411"/>
            <a:ext cx="275772" cy="290286"/>
          </a:xfrm>
          <a:prstGeom prst="ellipse">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71" name="Google Shape;371;p8"/>
          <p:cNvGrpSpPr/>
          <p:nvPr/>
        </p:nvGrpSpPr>
        <p:grpSpPr>
          <a:xfrm>
            <a:off x="3065043" y="346935"/>
            <a:ext cx="6654018" cy="550671"/>
            <a:chOff x="2768991" y="3077691"/>
            <a:chExt cx="6654018" cy="550671"/>
          </a:xfrm>
        </p:grpSpPr>
        <p:sp>
          <p:nvSpPr>
            <p:cNvPr id="372" name="Google Shape;372;p8"/>
            <p:cNvSpPr/>
            <p:nvPr/>
          </p:nvSpPr>
          <p:spPr>
            <a:xfrm>
              <a:off x="2768991" y="3077691"/>
              <a:ext cx="6654018" cy="550671"/>
            </a:xfrm>
            <a:prstGeom prst="roundRect">
              <a:avLst>
                <a:gd name="adj" fmla="val 44969"/>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3" name="Google Shape;373;p8"/>
            <p:cNvPicPr preferRelativeResize="0"/>
            <p:nvPr/>
          </p:nvPicPr>
          <p:blipFill rotWithShape="1">
            <a:blip r:embed="rId8">
              <a:alphaModFix/>
            </a:blip>
            <a:srcRect/>
            <a:stretch/>
          </p:blipFill>
          <p:spPr>
            <a:xfrm>
              <a:off x="3003504" y="3210391"/>
              <a:ext cx="285270" cy="285270"/>
            </a:xfrm>
            <a:prstGeom prst="rect">
              <a:avLst/>
            </a:prstGeom>
            <a:noFill/>
            <a:ln>
              <a:noFill/>
            </a:ln>
          </p:spPr>
        </p:pic>
        <p:pic>
          <p:nvPicPr>
            <p:cNvPr id="374" name="Google Shape;374;p8" descr="Icon&#10;&#10;Description automatically generated"/>
            <p:cNvPicPr preferRelativeResize="0"/>
            <p:nvPr/>
          </p:nvPicPr>
          <p:blipFill rotWithShape="1">
            <a:blip r:embed="rId9">
              <a:alphaModFix/>
            </a:blip>
            <a:srcRect/>
            <a:stretch/>
          </p:blipFill>
          <p:spPr>
            <a:xfrm flipH="1">
              <a:off x="9009001" y="3250651"/>
              <a:ext cx="143165" cy="204749"/>
            </a:xfrm>
            <a:prstGeom prst="rect">
              <a:avLst/>
            </a:prstGeom>
            <a:noFill/>
            <a:ln>
              <a:noFill/>
            </a:ln>
          </p:spPr>
        </p:pic>
      </p:grpSp>
      <p:sp>
        <p:nvSpPr>
          <p:cNvPr id="375" name="Google Shape;375;p8"/>
          <p:cNvSpPr txBox="1"/>
          <p:nvPr/>
        </p:nvSpPr>
        <p:spPr>
          <a:xfrm>
            <a:off x="3709886" y="436727"/>
            <a:ext cx="5300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a:solidFill>
                  <a:srgbClr val="7F7F7F"/>
                </a:solidFill>
                <a:latin typeface="Arial"/>
                <a:ea typeface="Arial"/>
                <a:cs typeface="Arial"/>
                <a:sym typeface="Arial"/>
              </a:rPr>
              <a:t>Linux &amp; Python - CNS</a:t>
            </a:r>
          </a:p>
        </p:txBody>
      </p:sp>
      <p:grpSp>
        <p:nvGrpSpPr>
          <p:cNvPr id="376" name="Google Shape;376;p8"/>
          <p:cNvGrpSpPr/>
          <p:nvPr/>
        </p:nvGrpSpPr>
        <p:grpSpPr>
          <a:xfrm rot="-5400000" flipH="1">
            <a:off x="-3375115" y="3352257"/>
            <a:ext cx="6858002" cy="153487"/>
            <a:chOff x="-1" y="6732587"/>
            <a:chExt cx="12192000" cy="127731"/>
          </a:xfrm>
        </p:grpSpPr>
        <p:sp>
          <p:nvSpPr>
            <p:cNvPr id="377" name="Google Shape;377;p8"/>
            <p:cNvSpPr/>
            <p:nvPr/>
          </p:nvSpPr>
          <p:spPr>
            <a:xfrm>
              <a:off x="-1" y="6734905"/>
              <a:ext cx="2973721" cy="123095"/>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8"/>
            <p:cNvSpPr/>
            <p:nvPr/>
          </p:nvSpPr>
          <p:spPr>
            <a:xfrm>
              <a:off x="2973720" y="6734905"/>
              <a:ext cx="3122280" cy="125413"/>
            </a:xfrm>
            <a:prstGeom prst="rect">
              <a:avLst/>
            </a:prstGeom>
            <a:solidFill>
              <a:srgbClr val="FBBC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9" name="Google Shape;379;p8"/>
            <p:cNvSpPr/>
            <p:nvPr/>
          </p:nvSpPr>
          <p:spPr>
            <a:xfrm>
              <a:off x="6081915" y="6732587"/>
              <a:ext cx="2851052" cy="125413"/>
            </a:xfrm>
            <a:prstGeom prst="rect">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8"/>
            <p:cNvSpPr/>
            <p:nvPr/>
          </p:nvSpPr>
          <p:spPr>
            <a:xfrm>
              <a:off x="8918882" y="6735341"/>
              <a:ext cx="3273117" cy="12266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81" name="Google Shape;381;p8" descr="Chart, logo, company name, bubble chart&#10;&#10;Description automatically generated"/>
          <p:cNvPicPr preferRelativeResize="0"/>
          <p:nvPr/>
        </p:nvPicPr>
        <p:blipFill rotWithShape="1">
          <a:blip r:embed="rId10">
            <a:alphaModFix/>
          </a:blip>
          <a:srcRect l="65953" t="19165" r="14786" b="53053"/>
          <a:stretch/>
        </p:blipFill>
        <p:spPr>
          <a:xfrm>
            <a:off x="9828722" y="386390"/>
            <a:ext cx="609591" cy="494614"/>
          </a:xfrm>
          <a:prstGeom prst="rect">
            <a:avLst/>
          </a:prstGeom>
          <a:noFill/>
          <a:ln>
            <a:noFill/>
          </a:ln>
        </p:spPr>
      </p:pic>
      <p:grpSp>
        <p:nvGrpSpPr>
          <p:cNvPr id="382" name="Google Shape;382;p8"/>
          <p:cNvGrpSpPr/>
          <p:nvPr/>
        </p:nvGrpSpPr>
        <p:grpSpPr>
          <a:xfrm>
            <a:off x="422489" y="1131970"/>
            <a:ext cx="164976" cy="5289441"/>
            <a:chOff x="2661323" y="1779640"/>
            <a:chExt cx="150703" cy="3498597"/>
          </a:xfrm>
        </p:grpSpPr>
        <p:sp>
          <p:nvSpPr>
            <p:cNvPr id="383" name="Google Shape;383;p8"/>
            <p:cNvSpPr/>
            <p:nvPr/>
          </p:nvSpPr>
          <p:spPr>
            <a:xfrm>
              <a:off x="2661323" y="1779640"/>
              <a:ext cx="150703" cy="1756284"/>
            </a:xfrm>
            <a:prstGeom prst="rect">
              <a:avLst/>
            </a:prstGeom>
            <a:solidFill>
              <a:srgbClr val="2EA5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8"/>
            <p:cNvSpPr/>
            <p:nvPr/>
          </p:nvSpPr>
          <p:spPr>
            <a:xfrm>
              <a:off x="2661323" y="3521953"/>
              <a:ext cx="150703" cy="1756284"/>
            </a:xfrm>
            <a:prstGeom prst="rect">
              <a:avLst/>
            </a:prstGeom>
            <a:solidFill>
              <a:srgbClr val="2EA5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85" name="Google Shape;385;p8"/>
          <p:cNvGrpSpPr/>
          <p:nvPr/>
        </p:nvGrpSpPr>
        <p:grpSpPr>
          <a:xfrm rot="5400000">
            <a:off x="6100468" y="592520"/>
            <a:ext cx="165830" cy="11521794"/>
            <a:chOff x="2661323" y="1779640"/>
            <a:chExt cx="150703" cy="3498597"/>
          </a:xfrm>
        </p:grpSpPr>
        <p:sp>
          <p:nvSpPr>
            <p:cNvPr id="386" name="Google Shape;386;p8"/>
            <p:cNvSpPr/>
            <p:nvPr/>
          </p:nvSpPr>
          <p:spPr>
            <a:xfrm>
              <a:off x="2661323" y="1779640"/>
              <a:ext cx="150703" cy="1756284"/>
            </a:xfrm>
            <a:prstGeom prst="rect">
              <a:avLst/>
            </a:prstGeom>
            <a:solidFill>
              <a:srgbClr val="FBBB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8"/>
            <p:cNvSpPr/>
            <p:nvPr/>
          </p:nvSpPr>
          <p:spPr>
            <a:xfrm>
              <a:off x="2661323" y="3521953"/>
              <a:ext cx="150703" cy="1756284"/>
            </a:xfrm>
            <a:prstGeom prst="rect">
              <a:avLst/>
            </a:prstGeom>
            <a:solidFill>
              <a:srgbClr val="FBBB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88" name="Google Shape;388;p8"/>
          <p:cNvGrpSpPr/>
          <p:nvPr/>
        </p:nvGrpSpPr>
        <p:grpSpPr>
          <a:xfrm>
            <a:off x="11799669" y="1130824"/>
            <a:ext cx="164976" cy="5305507"/>
            <a:chOff x="2661323" y="1779640"/>
            <a:chExt cx="150703" cy="3498597"/>
          </a:xfrm>
        </p:grpSpPr>
        <p:sp>
          <p:nvSpPr>
            <p:cNvPr id="389" name="Google Shape;389;p8"/>
            <p:cNvSpPr/>
            <p:nvPr/>
          </p:nvSpPr>
          <p:spPr>
            <a:xfrm>
              <a:off x="2661323" y="1779640"/>
              <a:ext cx="150703" cy="1756284"/>
            </a:xfrm>
            <a:prstGeom prst="rect">
              <a:avLst/>
            </a:prstGeom>
            <a:solidFill>
              <a:srgbClr val="3D81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8"/>
            <p:cNvSpPr/>
            <p:nvPr/>
          </p:nvSpPr>
          <p:spPr>
            <a:xfrm>
              <a:off x="2661323" y="3521953"/>
              <a:ext cx="150703" cy="1756284"/>
            </a:xfrm>
            <a:prstGeom prst="rect">
              <a:avLst/>
            </a:prstGeom>
            <a:solidFill>
              <a:srgbClr val="3D81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91" name="Google Shape;391;p8"/>
          <p:cNvGrpSpPr/>
          <p:nvPr/>
        </p:nvGrpSpPr>
        <p:grpSpPr>
          <a:xfrm rot="5400000">
            <a:off x="6117536" y="-4564227"/>
            <a:ext cx="152057" cy="11542159"/>
            <a:chOff x="2661323" y="1779640"/>
            <a:chExt cx="150703" cy="3498597"/>
          </a:xfrm>
        </p:grpSpPr>
        <p:sp>
          <p:nvSpPr>
            <p:cNvPr id="392" name="Google Shape;392;p8"/>
            <p:cNvSpPr/>
            <p:nvPr/>
          </p:nvSpPr>
          <p:spPr>
            <a:xfrm>
              <a:off x="2661323" y="1779640"/>
              <a:ext cx="150703" cy="1756284"/>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8"/>
            <p:cNvSpPr/>
            <p:nvPr/>
          </p:nvSpPr>
          <p:spPr>
            <a:xfrm>
              <a:off x="2661323" y="3521953"/>
              <a:ext cx="150703" cy="1756284"/>
            </a:xfrm>
            <a:prstGeom prst="rect">
              <a:avLst/>
            </a:prstGeom>
            <a:solidFill>
              <a:srgbClr val="EA43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94" name="Google Shape;394;p8"/>
          <p:cNvSpPr/>
          <p:nvPr/>
        </p:nvSpPr>
        <p:spPr>
          <a:xfrm>
            <a:off x="689488" y="1339434"/>
            <a:ext cx="2153153" cy="633818"/>
          </a:xfrm>
          <a:prstGeom prst="foldedCorner">
            <a:avLst>
              <a:gd name="adj" fmla="val 47619"/>
            </a:avLst>
          </a:prstGeom>
          <a:solidFill>
            <a:srgbClr val="FBBC05">
              <a:alpha val="8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5" name="Google Shape;395;p8"/>
          <p:cNvSpPr txBox="1"/>
          <p:nvPr/>
        </p:nvSpPr>
        <p:spPr>
          <a:xfrm>
            <a:off x="632871" y="1429582"/>
            <a:ext cx="181352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2000" b="1" dirty="0">
                <a:solidFill>
                  <a:schemeClr val="lt1"/>
                </a:solidFill>
                <a:latin typeface="Arial"/>
                <a:ea typeface="Arial"/>
                <a:cs typeface="Arial"/>
                <a:sym typeface="Arial"/>
              </a:rPr>
              <a:t>Python</a:t>
            </a:r>
          </a:p>
        </p:txBody>
      </p:sp>
      <p:pic>
        <p:nvPicPr>
          <p:cNvPr id="396" name="Google Shape;396;p8" descr="Apple Moody Foodies"/>
          <p:cNvPicPr preferRelativeResize="0"/>
          <p:nvPr/>
        </p:nvPicPr>
        <p:blipFill rotWithShape="1">
          <a:blip r:embed="rId11">
            <a:alphaModFix/>
          </a:blip>
          <a:srcRect/>
          <a:stretch/>
        </p:blipFill>
        <p:spPr>
          <a:xfrm>
            <a:off x="12456103" y="5439914"/>
            <a:ext cx="1008824" cy="1008824"/>
          </a:xfrm>
          <a:prstGeom prst="rect">
            <a:avLst/>
          </a:prstGeom>
          <a:noFill/>
          <a:ln>
            <a:noFill/>
          </a:ln>
        </p:spPr>
      </p:pic>
      <p:pic>
        <p:nvPicPr>
          <p:cNvPr id="397" name="Google Shape;397;p8" descr="Watermelon Moody Foodies"/>
          <p:cNvPicPr preferRelativeResize="0"/>
          <p:nvPr/>
        </p:nvPicPr>
        <p:blipFill rotWithShape="1">
          <a:blip r:embed="rId12">
            <a:alphaModFix/>
          </a:blip>
          <a:srcRect/>
          <a:stretch/>
        </p:blipFill>
        <p:spPr>
          <a:xfrm>
            <a:off x="-1639653" y="5442715"/>
            <a:ext cx="1008825" cy="1008825"/>
          </a:xfrm>
          <a:prstGeom prst="rect">
            <a:avLst/>
          </a:prstGeom>
          <a:noFill/>
          <a:ln>
            <a:noFill/>
          </a:ln>
        </p:spPr>
      </p:pic>
      <p:sp>
        <p:nvSpPr>
          <p:cNvPr id="398" name="Google Shape;398;p8"/>
          <p:cNvSpPr txBox="1"/>
          <p:nvPr/>
        </p:nvSpPr>
        <p:spPr>
          <a:xfrm>
            <a:off x="632871" y="2160925"/>
            <a:ext cx="6910569" cy="3108503"/>
          </a:xfrm>
          <a:prstGeom prst="rect">
            <a:avLst/>
          </a:prstGeom>
          <a:noFill/>
          <a:ln>
            <a:noFill/>
          </a:ln>
        </p:spPr>
        <p:txBody>
          <a:bodyPr spcFirstLastPara="1" wrap="square" lIns="91425" tIns="45700" rIns="91425" bIns="45700" anchor="t" anchorCtr="0">
            <a:spAutoFit/>
          </a:bodyPr>
          <a:lstStyle/>
          <a:p>
            <a:pPr>
              <a:buFont typeface="+mj-lt"/>
              <a:buAutoNum type="arabicPeriod"/>
            </a:pPr>
            <a:r>
              <a:rPr lang="vi-VN" b="1" dirty="0">
                <a:solidFill>
                  <a:srgbClr val="0D0D0D"/>
                </a:solidFill>
                <a:highlight>
                  <a:srgbClr val="FFFFFF"/>
                </a:highlight>
                <a:latin typeface="Söhne"/>
              </a:rPr>
              <a:t>Giới thiệu về Python</a:t>
            </a:r>
            <a:endParaRPr lang="vi-VN" dirty="0">
              <a:solidFill>
                <a:srgbClr val="0D0D0D"/>
              </a:solidFill>
              <a:highlight>
                <a:srgbClr val="FFFFFF"/>
              </a:highlight>
              <a:latin typeface="Söhne"/>
            </a:endParaRPr>
          </a:p>
          <a:p>
            <a:pPr marL="742950" lvl="1" indent="-285750">
              <a:buFont typeface="+mj-lt"/>
              <a:buAutoNum type="arabicPeriod"/>
            </a:pPr>
            <a:r>
              <a:rPr lang="vi-VN" dirty="0">
                <a:solidFill>
                  <a:srgbClr val="0D0D0D"/>
                </a:solidFill>
                <a:highlight>
                  <a:srgbClr val="FFFFFF"/>
                </a:highlight>
                <a:latin typeface="Söhne"/>
              </a:rPr>
              <a:t>Python là ngôn ngữ lập trình đa mục đích, mạnh mẽ và dễ học.</a:t>
            </a:r>
          </a:p>
          <a:p>
            <a:pPr marL="742950" lvl="1" indent="-285750">
              <a:buFont typeface="+mj-lt"/>
              <a:buAutoNum type="arabicPeriod"/>
            </a:pPr>
            <a:r>
              <a:rPr lang="vi-VN" dirty="0">
                <a:solidFill>
                  <a:srgbClr val="0D0D0D"/>
                </a:solidFill>
                <a:highlight>
                  <a:srgbClr val="FFFFFF"/>
                </a:highlight>
                <a:latin typeface="Söhne"/>
              </a:rPr>
              <a:t>Python được thiết kế để dễ đọc và viết, với cú pháp rõ ràng và dễ hiểu.</a:t>
            </a:r>
          </a:p>
          <a:p>
            <a:pPr marL="742950" lvl="1" indent="-285750">
              <a:buFont typeface="+mj-lt"/>
              <a:buAutoNum type="arabicPeriod"/>
            </a:pPr>
            <a:r>
              <a:rPr lang="vi-VN" dirty="0">
                <a:solidFill>
                  <a:srgbClr val="0D0D0D"/>
                </a:solidFill>
                <a:highlight>
                  <a:srgbClr val="FFFFFF"/>
                </a:highlight>
                <a:latin typeface="Söhne"/>
              </a:rPr>
              <a:t>Được phát triển bởi Guido van Rossum vào cuối những năm 1980.</a:t>
            </a:r>
          </a:p>
          <a:p>
            <a:pPr marL="742950" lvl="1" indent="-285750">
              <a:buFont typeface="+mj-lt"/>
              <a:buAutoNum type="arabicPeriod"/>
            </a:pPr>
            <a:r>
              <a:rPr lang="vi-VN" dirty="0">
                <a:solidFill>
                  <a:srgbClr val="0D0D0D"/>
                </a:solidFill>
                <a:highlight>
                  <a:srgbClr val="FFFFFF"/>
                </a:highlight>
                <a:latin typeface="Söhne"/>
              </a:rPr>
              <a:t>Phát hành lần đầu vào năm 1991.</a:t>
            </a:r>
          </a:p>
          <a:p>
            <a:pPr marL="742950" lvl="1" indent="-285750">
              <a:buFont typeface="+mj-lt"/>
              <a:buAutoNum type="arabicPeriod"/>
            </a:pPr>
            <a:r>
              <a:rPr lang="vi-VN" dirty="0">
                <a:solidFill>
                  <a:srgbClr val="0D0D0D"/>
                </a:solidFill>
                <a:highlight>
                  <a:srgbClr val="FFFFFF"/>
                </a:highlight>
                <a:latin typeface="Söhne"/>
              </a:rPr>
              <a:t>Phổ biến vì cú pháp rõ ràng, dễ đọc, và thư viện phong phú.</a:t>
            </a:r>
          </a:p>
          <a:p>
            <a:pPr>
              <a:buFont typeface="+mj-lt"/>
              <a:buAutoNum type="arabicPeriod"/>
            </a:pPr>
            <a:r>
              <a:rPr lang="vi-VN" b="1" dirty="0">
                <a:solidFill>
                  <a:srgbClr val="0D0D0D"/>
                </a:solidFill>
                <a:highlight>
                  <a:srgbClr val="FFFFFF"/>
                </a:highlight>
                <a:latin typeface="Söhne"/>
              </a:rPr>
              <a:t>Lập trình cơ bản</a:t>
            </a:r>
            <a:endParaRPr lang="vi-VN" dirty="0">
              <a:solidFill>
                <a:srgbClr val="0D0D0D"/>
              </a:solidFill>
              <a:highlight>
                <a:srgbClr val="FFFFFF"/>
              </a:highlight>
              <a:latin typeface="Söhne"/>
            </a:endParaRPr>
          </a:p>
          <a:p>
            <a:pPr marL="742950" lvl="1" indent="-285750">
              <a:buFont typeface="+mj-lt"/>
              <a:buAutoNum type="arabicPeriod"/>
            </a:pPr>
            <a:r>
              <a:rPr lang="vi-VN" dirty="0">
                <a:solidFill>
                  <a:srgbClr val="0D0D0D"/>
                </a:solidFill>
                <a:highlight>
                  <a:srgbClr val="FFFFFF"/>
                </a:highlight>
                <a:latin typeface="Söhne"/>
              </a:rPr>
              <a:t>Biến và kiểu dữ liệu: int, float, str, bool.</a:t>
            </a:r>
          </a:p>
          <a:p>
            <a:pPr marL="742950" lvl="1" indent="-285750">
              <a:buFont typeface="+mj-lt"/>
              <a:buAutoNum type="arabicPeriod"/>
            </a:pPr>
            <a:r>
              <a:rPr lang="vi-VN" dirty="0">
                <a:solidFill>
                  <a:srgbClr val="0D0D0D"/>
                </a:solidFill>
                <a:highlight>
                  <a:srgbClr val="FFFFFF"/>
                </a:highlight>
                <a:latin typeface="Söhne"/>
              </a:rPr>
              <a:t>Câu lệnh điều kiện: if, elif, else.</a:t>
            </a:r>
          </a:p>
          <a:p>
            <a:pPr marL="742950" lvl="1" indent="-285750">
              <a:buFont typeface="+mj-lt"/>
              <a:buAutoNum type="arabicPeriod"/>
            </a:pPr>
            <a:r>
              <a:rPr lang="vi-VN" dirty="0">
                <a:solidFill>
                  <a:srgbClr val="0D0D0D"/>
                </a:solidFill>
                <a:highlight>
                  <a:srgbClr val="FFFFFF"/>
                </a:highlight>
                <a:latin typeface="Söhne"/>
              </a:rPr>
              <a:t>Vòng lặp: for, while.</a:t>
            </a:r>
          </a:p>
          <a:p>
            <a:pPr>
              <a:buFont typeface="+mj-lt"/>
              <a:buAutoNum type="arabicPeriod"/>
            </a:pPr>
            <a:r>
              <a:rPr lang="vi-VN" b="1" dirty="0">
                <a:solidFill>
                  <a:srgbClr val="0D0D0D"/>
                </a:solidFill>
                <a:highlight>
                  <a:srgbClr val="FFFFFF"/>
                </a:highlight>
                <a:latin typeface="Söhne"/>
              </a:rPr>
              <a:t>Thư viện (Lib)</a:t>
            </a:r>
            <a:endParaRPr lang="vi-VN" dirty="0">
              <a:solidFill>
                <a:srgbClr val="0D0D0D"/>
              </a:solidFill>
              <a:highlight>
                <a:srgbClr val="FFFFFF"/>
              </a:highlight>
              <a:latin typeface="Söhne"/>
            </a:endParaRPr>
          </a:p>
          <a:p>
            <a:pPr marL="742950" lvl="1" indent="-285750">
              <a:buFont typeface="+mj-lt"/>
              <a:buAutoNum type="arabicPeriod"/>
            </a:pPr>
            <a:r>
              <a:rPr lang="vi-VN" dirty="0">
                <a:solidFill>
                  <a:srgbClr val="0D0D0D"/>
                </a:solidFill>
                <a:highlight>
                  <a:srgbClr val="FFFFFF"/>
                </a:highlight>
                <a:latin typeface="Söhne"/>
              </a:rPr>
              <a:t>Thư viện tiêu chuẩn và bên thứ ba.</a:t>
            </a:r>
          </a:p>
          <a:p>
            <a:pPr marL="742950" lvl="1" indent="-285750">
              <a:buFont typeface="+mj-lt"/>
              <a:buAutoNum type="arabicPeriod"/>
            </a:pPr>
            <a:r>
              <a:rPr lang="vi-VN" dirty="0">
                <a:solidFill>
                  <a:srgbClr val="0D0D0D"/>
                </a:solidFill>
                <a:highlight>
                  <a:srgbClr val="FFFFFF"/>
                </a:highlight>
                <a:latin typeface="Söhne"/>
              </a:rPr>
              <a:t>Thư viện tiêu chuẩn: os, sys, math.</a:t>
            </a:r>
          </a:p>
          <a:p>
            <a:pPr marL="742950" lvl="1" indent="-285750">
              <a:buFont typeface="+mj-lt"/>
              <a:buAutoNum type="arabicPeriod"/>
            </a:pPr>
            <a:r>
              <a:rPr lang="vi-VN" dirty="0">
                <a:solidFill>
                  <a:srgbClr val="0D0D0D"/>
                </a:solidFill>
                <a:highlight>
                  <a:srgbClr val="FFFFFF"/>
                </a:highlight>
                <a:latin typeface="Söhne"/>
              </a:rPr>
              <a:t>Thư viện bên thứ ba: numpy, pandas, matplotlib.</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1005</Words>
  <Application>Microsoft Office PowerPoint</Application>
  <PresentationFormat>Widescreen</PresentationFormat>
  <Paragraphs>172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inherit</vt:lpstr>
      <vt:lpstr>Söhne</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Ann Catipon</dc:creator>
  <cp:lastModifiedBy>huunamtotet</cp:lastModifiedBy>
  <cp:revision>4</cp:revision>
  <dcterms:created xsi:type="dcterms:W3CDTF">2021-04-09T16:30:58Z</dcterms:created>
  <dcterms:modified xsi:type="dcterms:W3CDTF">2024-05-17T02:38:02Z</dcterms:modified>
</cp:coreProperties>
</file>