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0" r:id="rId4"/>
    <p:sldId id="258" r:id="rId5"/>
    <p:sldId id="262" r:id="rId6"/>
    <p:sldId id="263" r:id="rId7"/>
    <p:sldId id="264" r:id="rId8"/>
    <p:sldId id="265" r:id="rId9"/>
    <p:sldId id="266" r:id="rId10"/>
    <p:sldId id="267" r:id="rId11"/>
    <p:sldId id="268" r:id="rId12"/>
    <p:sldId id="269" r:id="rId13"/>
    <p:sldId id="270" r:id="rId14"/>
    <p:sldId id="271" r:id="rId15"/>
    <p:sldId id="259" r:id="rId16"/>
  </p:sldIdLst>
  <p:sldSz cx="12192000" cy="6858000"/>
  <p:notesSz cx="6858000" cy="9144000"/>
  <p:embeddedFontLst>
    <p:embeddedFont>
      <p:font typeface="Anton" pitchFamily="2" charset="0"/>
      <p:regular r:id="rId18"/>
    </p:embeddedFont>
    <p:embeddedFont>
      <p:font typeface="Lobster" panose="00000500000000000000"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5">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yU09H7tk9zjTB8uKXJxGEhTZN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9" y="605"/>
      </p:cViewPr>
      <p:guideLst>
        <p:guide orient="horz" pos="220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732510" y="9923025"/>
            <a:ext cx="625743" cy="6257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49104" y="11066393"/>
            <a:ext cx="730681" cy="730681"/>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906653" y="9045212"/>
            <a:ext cx="1690282" cy="1690282"/>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a:off x="1052918" y="11038861"/>
            <a:ext cx="1877555" cy="1877555"/>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052918" y="7858965"/>
            <a:ext cx="4118674" cy="4118674"/>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12535823" y="2592616"/>
            <a:ext cx="551223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b="0" i="0" u="none" strike="noStrike" cap="none">
                <a:solidFill>
                  <a:srgbClr val="219EBC"/>
                </a:solidFill>
                <a:latin typeface="Anton"/>
                <a:ea typeface="Anton"/>
                <a:cs typeface="Anton"/>
                <a:sym typeface="Anton"/>
              </a:rPr>
              <a:t>TÊN NHÓM</a:t>
            </a:r>
            <a:endParaRPr sz="6000">
              <a:solidFill>
                <a:srgbClr val="219EBC"/>
              </a:solidFill>
              <a:latin typeface="Anton"/>
              <a:ea typeface="Anton"/>
              <a:cs typeface="Anton"/>
              <a:sym typeface="Anton"/>
            </a:endParaRPr>
          </a:p>
        </p:txBody>
      </p:sp>
      <p:sp>
        <p:nvSpPr>
          <p:cNvPr id="90" name="Google Shape;90;p1"/>
          <p:cNvSpPr txBox="1"/>
          <p:nvPr/>
        </p:nvSpPr>
        <p:spPr>
          <a:xfrm>
            <a:off x="15544801" y="3608279"/>
            <a:ext cx="5480912"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b="1">
                <a:solidFill>
                  <a:schemeClr val="dk1"/>
                </a:solidFill>
                <a:latin typeface="Arial"/>
                <a:ea typeface="Arial"/>
                <a:cs typeface="Arial"/>
                <a:sym typeface="Arial"/>
              </a:rPr>
              <a:t>MÔN HỌC THUYẾT TRÌNH</a:t>
            </a:r>
            <a:endParaRPr sz="2000" b="1">
              <a:solidFill>
                <a:schemeClr val="dk1"/>
              </a:solidFill>
              <a:latin typeface="Arial"/>
              <a:ea typeface="Arial"/>
              <a:cs typeface="Arial"/>
              <a:sym typeface="Arial"/>
            </a:endParaRPr>
          </a:p>
        </p:txBody>
      </p:sp>
      <p:pic>
        <p:nvPicPr>
          <p:cNvPr id="91" name="Google Shape;91;p1" descr="Ảnh có chứa người&#10;&#10;Mô tả được tạo tự động"/>
          <p:cNvPicPr preferRelativeResize="0"/>
          <p:nvPr/>
        </p:nvPicPr>
        <p:blipFill rotWithShape="1">
          <a:blip r:embed="rId3">
            <a:alphaModFix/>
          </a:blip>
          <a:srcRect/>
          <a:stretch/>
        </p:blipFill>
        <p:spPr>
          <a:xfrm>
            <a:off x="1123973" y="12182218"/>
            <a:ext cx="3759265" cy="3611521"/>
          </a:xfrm>
          <a:prstGeom prst="ellipse">
            <a:avLst/>
          </a:prstGeom>
          <a:noFill/>
          <a:ln>
            <a:noFill/>
          </a:ln>
        </p:spPr>
      </p:pic>
      <p:sp>
        <p:nvSpPr>
          <p:cNvPr id="92" name="Google Shape;92;p1"/>
          <p:cNvSpPr/>
          <p:nvPr/>
        </p:nvSpPr>
        <p:spPr>
          <a:xfrm>
            <a:off x="4045382" y="14424511"/>
            <a:ext cx="1126210" cy="1126210"/>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
          <p:cNvSpPr/>
          <p:nvPr/>
        </p:nvSpPr>
        <p:spPr>
          <a:xfrm>
            <a:off x="4358253" y="9918302"/>
            <a:ext cx="1199745" cy="1199745"/>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314"/>
        <p:cNvGrpSpPr/>
        <p:nvPr/>
      </p:nvGrpSpPr>
      <p:grpSpPr>
        <a:xfrm>
          <a:off x="0" y="0"/>
          <a:ext cx="0" cy="0"/>
          <a:chOff x="0" y="0"/>
          <a:chExt cx="0" cy="0"/>
        </a:xfrm>
      </p:grpSpPr>
      <p:sp>
        <p:nvSpPr>
          <p:cNvPr id="315" name="Google Shape;315;p12"/>
          <p:cNvSpPr/>
          <p:nvPr/>
        </p:nvSpPr>
        <p:spPr>
          <a:xfrm>
            <a:off x="-4931912" y="3456684"/>
            <a:ext cx="9309262" cy="930926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2"/>
          <p:cNvSpPr/>
          <p:nvPr/>
        </p:nvSpPr>
        <p:spPr>
          <a:xfrm>
            <a:off x="-405472" y="-1400154"/>
            <a:ext cx="4147054" cy="4147054"/>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2"/>
          <p:cNvSpPr/>
          <p:nvPr/>
        </p:nvSpPr>
        <p:spPr>
          <a:xfrm>
            <a:off x="7814652" y="3500438"/>
            <a:ext cx="8717843" cy="87178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8" name="Google Shape;318;p12"/>
          <p:cNvSpPr/>
          <p:nvPr/>
        </p:nvSpPr>
        <p:spPr>
          <a:xfrm>
            <a:off x="4205578" y="404984"/>
            <a:ext cx="7624547" cy="2850726"/>
          </a:xfrm>
          <a:prstGeom prst="roundRect">
            <a:avLst>
              <a:gd name="adj" fmla="val 18830"/>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algn="l">
              <a:buFont typeface="Arial" panose="020B0604020202020204" pitchFamily="34" charset="0"/>
              <a:buChar char="•"/>
            </a:pPr>
            <a:r>
              <a:rPr lang="vi-VN" sz="2800" b="1" i="0" dirty="0">
                <a:solidFill>
                  <a:srgbClr val="0D0D0D"/>
                </a:solidFill>
                <a:effectLst/>
                <a:highlight>
                  <a:srgbClr val="FFFFFF"/>
                </a:highlight>
                <a:latin typeface="ui-sans-serif"/>
              </a:rPr>
              <a:t>Giám sát hiệu suất</a:t>
            </a:r>
            <a:r>
              <a:rPr lang="vi-VN" sz="2800" b="0" i="0" dirty="0">
                <a:solidFill>
                  <a:srgbClr val="0D0D0D"/>
                </a:solidFill>
                <a:effectLst/>
                <a:highlight>
                  <a:srgbClr val="FFFFFF"/>
                </a:highlight>
                <a:latin typeface="ui-sans-serif"/>
              </a:rPr>
              <a:t>: Biểu đồ hoạt động, trạng thái kết nối</a:t>
            </a:r>
          </a:p>
          <a:p>
            <a:pPr algn="l">
              <a:buFont typeface="Arial" panose="020B0604020202020204" pitchFamily="34" charset="0"/>
              <a:buChar char="•"/>
            </a:pPr>
            <a:r>
              <a:rPr lang="vi-VN" sz="2800" b="1" i="0" dirty="0">
                <a:solidFill>
                  <a:srgbClr val="0D0D0D"/>
                </a:solidFill>
                <a:effectLst/>
                <a:highlight>
                  <a:srgbClr val="FFFFFF"/>
                </a:highlight>
                <a:latin typeface="ui-sans-serif"/>
              </a:rPr>
              <a:t>Sao lưu và phục hồi</a:t>
            </a:r>
            <a:r>
              <a:rPr lang="vi-VN" sz="2800" b="0" i="0" dirty="0">
                <a:solidFill>
                  <a:srgbClr val="0D0D0D"/>
                </a:solidFill>
                <a:effectLst/>
                <a:highlight>
                  <a:srgbClr val="FFFFFF"/>
                </a:highlight>
                <a:latin typeface="ui-sans-serif"/>
              </a:rPr>
              <a:t>: Dễ dàng thông qua giao diện đồ họa</a:t>
            </a:r>
          </a:p>
          <a:p>
            <a:pPr algn="l">
              <a:buFont typeface="Arial" panose="020B0604020202020204" pitchFamily="34" charset="0"/>
              <a:buChar char="•"/>
            </a:pPr>
            <a:r>
              <a:rPr lang="vi-VN" sz="2800" b="1" i="0" dirty="0">
                <a:solidFill>
                  <a:srgbClr val="0D0D0D"/>
                </a:solidFill>
                <a:effectLst/>
                <a:highlight>
                  <a:srgbClr val="FFFFFF"/>
                </a:highlight>
                <a:latin typeface="ui-sans-serif"/>
              </a:rPr>
              <a:t>Quản lý người dùng và quyền</a:t>
            </a:r>
            <a:endParaRPr lang="vi-VN" sz="2800" b="0" i="0" dirty="0">
              <a:solidFill>
                <a:srgbClr val="0D0D0D"/>
              </a:solidFill>
              <a:effectLst/>
              <a:highlight>
                <a:srgbClr val="FFFFFF"/>
              </a:highlight>
              <a:latin typeface="ui-sans-serif"/>
            </a:endParaRPr>
          </a:p>
          <a:p>
            <a:pPr marL="0" marR="0" lvl="0" indent="0" algn="just" rtl="0">
              <a:spcBef>
                <a:spcPts val="0"/>
              </a:spcBef>
              <a:spcAft>
                <a:spcPts val="0"/>
              </a:spcAft>
              <a:buNone/>
            </a:pPr>
            <a:endParaRPr dirty="0"/>
          </a:p>
        </p:txBody>
      </p:sp>
      <p:sp>
        <p:nvSpPr>
          <p:cNvPr id="319" name="Google Shape;319;p12"/>
          <p:cNvSpPr/>
          <p:nvPr/>
        </p:nvSpPr>
        <p:spPr>
          <a:xfrm>
            <a:off x="428299" y="3598515"/>
            <a:ext cx="7624547" cy="2850726"/>
          </a:xfrm>
          <a:prstGeom prst="roundRect">
            <a:avLst>
              <a:gd name="adj" fmla="val 18830"/>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algn="l">
              <a:buFont typeface="Arial" panose="020B0604020202020204" pitchFamily="34" charset="0"/>
              <a:buChar char="•"/>
            </a:pPr>
            <a:r>
              <a:rPr lang="vi-VN" sz="2800" b="1" i="0" dirty="0">
                <a:solidFill>
                  <a:srgbClr val="0D0D0D"/>
                </a:solidFill>
                <a:effectLst/>
                <a:highlight>
                  <a:srgbClr val="FFFFFF"/>
                </a:highlight>
                <a:latin typeface="ui-sans-serif"/>
              </a:rPr>
              <a:t> Giao diện GUI</a:t>
            </a:r>
            <a:r>
              <a:rPr lang="vi-VN" sz="2800" b="0" i="0" dirty="0">
                <a:solidFill>
                  <a:srgbClr val="0D0D0D"/>
                </a:solidFill>
                <a:effectLst/>
                <a:highlight>
                  <a:srgbClr val="FFFFFF"/>
                </a:highlight>
                <a:latin typeface="ui-sans-serif"/>
              </a:rPr>
              <a:t>: Trực quan, thân thiện</a:t>
            </a:r>
          </a:p>
          <a:p>
            <a:pPr algn="l">
              <a:buFont typeface="Arial" panose="020B0604020202020204" pitchFamily="34" charset="0"/>
              <a:buChar char="•"/>
            </a:pPr>
            <a:r>
              <a:rPr lang="vi-VN" sz="2800" b="1" i="0" dirty="0">
                <a:solidFill>
                  <a:srgbClr val="0D0D0D"/>
                </a:solidFill>
                <a:effectLst/>
                <a:highlight>
                  <a:srgbClr val="FFFFFF"/>
                </a:highlight>
                <a:latin typeface="ui-sans-serif"/>
              </a:rPr>
              <a:t>Quản lý cơ sở dữ liệu</a:t>
            </a:r>
            <a:r>
              <a:rPr lang="vi-VN" sz="2800" b="0" i="0" dirty="0">
                <a:solidFill>
                  <a:srgbClr val="0D0D0D"/>
                </a:solidFill>
                <a:effectLst/>
                <a:highlight>
                  <a:srgbClr val="FFFFFF"/>
                </a:highlight>
                <a:latin typeface="ui-sans-serif"/>
              </a:rPr>
              <a:t>: Tạo, sửa đổi, xóa cơ sở dữ liệu, bảng, cột, chỉ mục</a:t>
            </a:r>
          </a:p>
          <a:p>
            <a:pPr algn="l">
              <a:buFont typeface="Arial" panose="020B0604020202020204" pitchFamily="34" charset="0"/>
              <a:buChar char="•"/>
            </a:pPr>
            <a:r>
              <a:rPr lang="vi-VN" sz="2800" b="1" i="0" dirty="0">
                <a:solidFill>
                  <a:srgbClr val="0D0D0D"/>
                </a:solidFill>
                <a:effectLst/>
                <a:highlight>
                  <a:srgbClr val="FFFFFF"/>
                </a:highlight>
                <a:latin typeface="ui-sans-serif"/>
              </a:rPr>
              <a:t>Chạy và kiểm tra câu lệnh SQL</a:t>
            </a:r>
            <a:r>
              <a:rPr lang="vi-VN" sz="2800" b="0" i="0" dirty="0">
                <a:solidFill>
                  <a:srgbClr val="0D0D0D"/>
                </a:solidFill>
                <a:effectLst/>
                <a:highlight>
                  <a:srgbClr val="FFFFFF"/>
                </a:highlight>
                <a:latin typeface="ui-sans-serif"/>
              </a:rPr>
              <a:t>: Trình soạn thảo SQL mạnh mẽ</a:t>
            </a:r>
          </a:p>
          <a:p>
            <a:pPr marL="0" marR="0" lvl="0" indent="0" algn="just" rtl="0">
              <a:spcBef>
                <a:spcPts val="0"/>
              </a:spcBef>
              <a:spcAft>
                <a:spcPts val="0"/>
              </a:spcAft>
              <a:buNone/>
            </a:pPr>
            <a:endParaRPr dirty="0"/>
          </a:p>
        </p:txBody>
      </p:sp>
      <p:sp>
        <p:nvSpPr>
          <p:cNvPr id="320" name="Google Shape;320;p12"/>
          <p:cNvSpPr txBox="1"/>
          <p:nvPr/>
        </p:nvSpPr>
        <p:spPr>
          <a:xfrm>
            <a:off x="3147934" y="-3983969"/>
            <a:ext cx="5816184"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21" name="Google Shape;321;p12"/>
          <p:cNvSpPr txBox="1"/>
          <p:nvPr/>
        </p:nvSpPr>
        <p:spPr>
          <a:xfrm>
            <a:off x="3075501" y="-7602903"/>
            <a:ext cx="5934253"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6000">
                <a:solidFill>
                  <a:srgbClr val="FB8500"/>
                </a:solidFill>
                <a:latin typeface="Anton"/>
                <a:ea typeface="Anton"/>
                <a:cs typeface="Anton"/>
                <a:sym typeface="Anton"/>
              </a:rPr>
              <a:t>BONUS THÊM </a:t>
            </a:r>
            <a:endParaRPr/>
          </a:p>
          <a:p>
            <a:pPr marL="0" marR="0" lvl="0" indent="0" algn="ctr" rtl="0">
              <a:spcBef>
                <a:spcPts val="0"/>
              </a:spcBef>
              <a:spcAft>
                <a:spcPts val="0"/>
              </a:spcAft>
              <a:buNone/>
            </a:pPr>
            <a:r>
              <a:rPr lang="en-PH" sz="6000">
                <a:solidFill>
                  <a:srgbClr val="FB8500"/>
                </a:solidFill>
                <a:latin typeface="Anton"/>
                <a:ea typeface="Anton"/>
                <a:cs typeface="Anton"/>
                <a:sym typeface="Anton"/>
              </a:rPr>
              <a:t>NỘI DUNG</a:t>
            </a:r>
            <a:endParaRPr sz="6000">
              <a:solidFill>
                <a:srgbClr val="FB8500"/>
              </a:solidFill>
              <a:latin typeface="Anton"/>
              <a:ea typeface="Anton"/>
              <a:cs typeface="Anton"/>
              <a:sym typeface="Anton"/>
            </a:endParaRPr>
          </a:p>
        </p:txBody>
      </p:sp>
      <p:sp>
        <p:nvSpPr>
          <p:cNvPr id="322" name="Google Shape;322;p12"/>
          <p:cNvSpPr txBox="1"/>
          <p:nvPr/>
        </p:nvSpPr>
        <p:spPr>
          <a:xfrm>
            <a:off x="324410" y="7549145"/>
            <a:ext cx="5512231"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dirty="0">
                <a:solidFill>
                  <a:srgbClr val="219EBC"/>
                </a:solidFill>
                <a:latin typeface="Anton"/>
                <a:ea typeface="Anton"/>
                <a:cs typeface="Anton"/>
                <a:sym typeface="Anton"/>
              </a:rPr>
              <a:t>2.1. Đặc điểm chính</a:t>
            </a:r>
            <a:endParaRPr sz="6000" dirty="0">
              <a:solidFill>
                <a:srgbClr val="219EBC"/>
              </a:solidFill>
              <a:latin typeface="Anton"/>
              <a:ea typeface="Anton"/>
              <a:cs typeface="Anton"/>
              <a:sym typeface="Anton"/>
            </a:endParaRPr>
          </a:p>
        </p:txBody>
      </p:sp>
      <p:sp>
        <p:nvSpPr>
          <p:cNvPr id="323" name="Google Shape;323;p12"/>
          <p:cNvSpPr txBox="1"/>
          <p:nvPr/>
        </p:nvSpPr>
        <p:spPr>
          <a:xfrm>
            <a:off x="355729" y="12564709"/>
            <a:ext cx="5480912"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327"/>
        <p:cNvGrpSpPr/>
        <p:nvPr/>
      </p:nvGrpSpPr>
      <p:grpSpPr>
        <a:xfrm>
          <a:off x="0" y="0"/>
          <a:ext cx="0" cy="0"/>
          <a:chOff x="0" y="0"/>
          <a:chExt cx="0" cy="0"/>
        </a:xfrm>
      </p:grpSpPr>
      <p:sp>
        <p:nvSpPr>
          <p:cNvPr id="328" name="Google Shape;328;p13"/>
          <p:cNvSpPr/>
          <p:nvPr/>
        </p:nvSpPr>
        <p:spPr>
          <a:xfrm>
            <a:off x="6096000" y="3713017"/>
            <a:ext cx="8016027" cy="8016027"/>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9" name="Google Shape;329;p13"/>
          <p:cNvSpPr/>
          <p:nvPr/>
        </p:nvSpPr>
        <p:spPr>
          <a:xfrm>
            <a:off x="6068291" y="2008910"/>
            <a:ext cx="2272145" cy="2272145"/>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0" name="Google Shape;330;p13"/>
          <p:cNvSpPr/>
          <p:nvPr/>
        </p:nvSpPr>
        <p:spPr>
          <a:xfrm>
            <a:off x="6871855" y="-5288843"/>
            <a:ext cx="8717843" cy="87178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1" name="Google Shape;331;p13"/>
          <p:cNvSpPr txBox="1"/>
          <p:nvPr/>
        </p:nvSpPr>
        <p:spPr>
          <a:xfrm>
            <a:off x="324409" y="2484775"/>
            <a:ext cx="9192171"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4800" dirty="0">
                <a:solidFill>
                  <a:srgbClr val="219EBC"/>
                </a:solidFill>
                <a:latin typeface="Anton"/>
                <a:ea typeface="Anton"/>
                <a:cs typeface="Anton"/>
                <a:sym typeface="Anton"/>
              </a:rPr>
              <a:t>2.2 Kết nối máy chủ PostgreSQL</a:t>
            </a:r>
            <a:endParaRPr sz="4800" dirty="0">
              <a:solidFill>
                <a:srgbClr val="219EBC"/>
              </a:solidFill>
              <a:latin typeface="Anton"/>
              <a:ea typeface="Anton"/>
              <a:cs typeface="Anton"/>
              <a:sym typeface="Anton"/>
            </a:endParaRPr>
          </a:p>
        </p:txBody>
      </p:sp>
      <p:sp>
        <p:nvSpPr>
          <p:cNvPr id="333" name="Google Shape;333;p13"/>
          <p:cNvSpPr/>
          <p:nvPr/>
        </p:nvSpPr>
        <p:spPr>
          <a:xfrm>
            <a:off x="-10706196" y="404984"/>
            <a:ext cx="7624547" cy="2850726"/>
          </a:xfrm>
          <a:prstGeom prst="roundRect">
            <a:avLst>
              <a:gd name="adj" fmla="val 18830"/>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en-PH" sz="2000">
                <a:solidFill>
                  <a:srgbClr val="0C0C0C"/>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34" name="Google Shape;334;p13"/>
          <p:cNvSpPr/>
          <p:nvPr/>
        </p:nvSpPr>
        <p:spPr>
          <a:xfrm>
            <a:off x="18622541" y="3598515"/>
            <a:ext cx="7624547" cy="2850726"/>
          </a:xfrm>
          <a:prstGeom prst="roundRect">
            <a:avLst>
              <a:gd name="adj" fmla="val 18830"/>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en-PH" sz="2000">
                <a:solidFill>
                  <a:srgbClr val="0C0C0C"/>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35" name="Google Shape;335;p13"/>
          <p:cNvSpPr txBox="1"/>
          <p:nvPr/>
        </p:nvSpPr>
        <p:spPr>
          <a:xfrm>
            <a:off x="12855008" y="1390013"/>
            <a:ext cx="515164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a:solidFill>
                  <a:srgbClr val="FB8500"/>
                </a:solidFill>
                <a:latin typeface="Anton"/>
                <a:ea typeface="Anton"/>
                <a:cs typeface="Anton"/>
                <a:sym typeface="Anton"/>
              </a:rPr>
              <a:t>BONUS THÊM NỘI DUNG</a:t>
            </a:r>
            <a:endParaRPr sz="6000">
              <a:solidFill>
                <a:srgbClr val="FB8500"/>
              </a:solidFill>
              <a:latin typeface="Anton"/>
              <a:ea typeface="Anton"/>
              <a:cs typeface="Anton"/>
              <a:sym typeface="Anton"/>
            </a:endParaRPr>
          </a:p>
        </p:txBody>
      </p:sp>
      <p:sp>
        <p:nvSpPr>
          <p:cNvPr id="336" name="Google Shape;336;p13"/>
          <p:cNvSpPr txBox="1"/>
          <p:nvPr/>
        </p:nvSpPr>
        <p:spPr>
          <a:xfrm>
            <a:off x="17450454" y="3608279"/>
            <a:ext cx="5344527"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4" name="Rectangle 3">
            <a:extLst>
              <a:ext uri="{FF2B5EF4-FFF2-40B4-BE49-F238E27FC236}">
                <a16:creationId xmlns:a16="http://schemas.microsoft.com/office/drawing/2014/main" id="{C081BAD1-AA79-A60B-D566-AF88C39BC24E}"/>
              </a:ext>
            </a:extLst>
          </p:cNvPr>
          <p:cNvSpPr>
            <a:spLocks noChangeArrowheads="1"/>
          </p:cNvSpPr>
          <p:nvPr/>
        </p:nvSpPr>
        <p:spPr bwMode="auto">
          <a:xfrm>
            <a:off x="548998" y="3608279"/>
            <a:ext cx="3140686" cy="19761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rgbClr val="0D0D0D"/>
              </a:solidFill>
              <a:effectLst/>
              <a:latin typeface="ui-sans-serif"/>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800" b="0" i="1" u="none" strike="noStrike" cap="none" normalizeH="0" baseline="0" dirty="0">
                <a:ln>
                  <a:noFill/>
                </a:ln>
                <a:solidFill>
                  <a:srgbClr val="0D0D0D"/>
                </a:solidFill>
                <a:effectLst/>
                <a:latin typeface="ui-sans-serif"/>
              </a:rPr>
              <a:t>Mở pgAdmin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800" b="0" i="0" u="none" strike="noStrike" cap="none" normalizeH="0" baseline="0" dirty="0">
                <a:ln>
                  <a:noFill/>
                </a:ln>
                <a:solidFill>
                  <a:srgbClr val="0D0D0D"/>
                </a:solidFill>
                <a:effectLst/>
                <a:latin typeface="ui-sans-serif"/>
              </a:rPr>
              <a:t>Tạo kết nối tới máy chủ</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800" b="0" i="0" u="none" strike="noStrike" cap="none" normalizeH="0" baseline="0" dirty="0">
                <a:ln>
                  <a:noFill/>
                </a:ln>
                <a:solidFill>
                  <a:srgbClr val="0D0D0D"/>
                </a:solidFill>
                <a:effectLst/>
                <a:latin typeface="ui-sans-serif"/>
              </a:rPr>
              <a:t>Cấu hình kết nối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1800" b="0" i="0" u="none" strike="noStrike" cap="none" normalizeH="0" baseline="0" dirty="0">
                <a:ln>
                  <a:noFill/>
                </a:ln>
                <a:solidFill>
                  <a:srgbClr val="0D0D0D"/>
                </a:solidFill>
                <a:effectLst/>
                <a:latin typeface="ui-sans-serif"/>
              </a:rPr>
              <a:t>Lưu và kết nối</a:t>
            </a:r>
            <a:br>
              <a:rPr kumimoji="0" lang="vi-VN" altLang="vi-VN" sz="1050" b="0" i="0" u="none" strike="noStrike" cap="none" normalizeH="0" baseline="0" dirty="0">
                <a:ln>
                  <a:noFill/>
                </a:ln>
                <a:solidFill>
                  <a:schemeClr val="tx1"/>
                </a:solidFill>
                <a:effectLst/>
              </a:rPr>
            </a:br>
            <a:endParaRPr kumimoji="0" lang="vi-VN" altLang="vi-V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340"/>
        <p:cNvGrpSpPr/>
        <p:nvPr/>
      </p:nvGrpSpPr>
      <p:grpSpPr>
        <a:xfrm>
          <a:off x="0" y="0"/>
          <a:ext cx="0" cy="0"/>
          <a:chOff x="0" y="0"/>
          <a:chExt cx="0" cy="0"/>
        </a:xfrm>
      </p:grpSpPr>
      <p:sp>
        <p:nvSpPr>
          <p:cNvPr id="341" name="Google Shape;341;p14"/>
          <p:cNvSpPr/>
          <p:nvPr/>
        </p:nvSpPr>
        <p:spPr>
          <a:xfrm>
            <a:off x="-3633940" y="-1256691"/>
            <a:ext cx="9729940" cy="9729940"/>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2" name="Google Shape;342;p14"/>
          <p:cNvSpPr/>
          <p:nvPr/>
        </p:nvSpPr>
        <p:spPr>
          <a:xfrm>
            <a:off x="-2442551" y="-421880"/>
            <a:ext cx="7844635" cy="7844635"/>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3" name="Google Shape;343;p14"/>
          <p:cNvSpPr/>
          <p:nvPr/>
        </p:nvSpPr>
        <p:spPr>
          <a:xfrm>
            <a:off x="-1759023" y="291054"/>
            <a:ext cx="6418768" cy="6418768"/>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14"/>
          <p:cNvSpPr txBox="1"/>
          <p:nvPr/>
        </p:nvSpPr>
        <p:spPr>
          <a:xfrm>
            <a:off x="6383866" y="1469153"/>
            <a:ext cx="5151642"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dirty="0">
                <a:solidFill>
                  <a:srgbClr val="FB8500"/>
                </a:solidFill>
                <a:latin typeface="Anton"/>
                <a:ea typeface="Anton"/>
                <a:cs typeface="Anton"/>
                <a:sym typeface="Anton"/>
              </a:rPr>
              <a:t>3. Docker</a:t>
            </a:r>
            <a:endParaRPr sz="6000" dirty="0">
              <a:solidFill>
                <a:srgbClr val="FB8500"/>
              </a:solidFill>
              <a:latin typeface="Anton"/>
              <a:ea typeface="Anton"/>
              <a:cs typeface="Anton"/>
              <a:sym typeface="Anton"/>
            </a:endParaRPr>
          </a:p>
        </p:txBody>
      </p:sp>
      <p:sp>
        <p:nvSpPr>
          <p:cNvPr id="345" name="Google Shape;345;p14"/>
          <p:cNvSpPr txBox="1"/>
          <p:nvPr/>
        </p:nvSpPr>
        <p:spPr>
          <a:xfrm>
            <a:off x="6383866" y="2806173"/>
            <a:ext cx="5344527" cy="28622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br>
              <a:rPr lang="vi-VN" sz="1800" dirty="0"/>
            </a:br>
            <a:r>
              <a:rPr lang="vi-VN" sz="1800" b="0" i="0" dirty="0">
                <a:solidFill>
                  <a:srgbClr val="0D0D0D"/>
                </a:solidFill>
                <a:effectLst/>
                <a:highlight>
                  <a:srgbClr val="FFFFFF"/>
                </a:highlight>
                <a:latin typeface="ui-sans-serif"/>
              </a:rPr>
              <a:t>Docker là một nền tảng mã nguồn mở giúp tự động hóa việc triển khai các ứng dụng bên trong các container phần mềm. Container là các đơn vị phần mềm nhỏ gọn và di động chứa tất cả các thành phần cần thiết để chạy ứng dụng, đảm bảo tính nhất quán và dễ dàng di chuyển giữa các môi trường phát triển, kiểm thử và sản xuất. Docker giúp cải thiện hiệu suất, linh hoạt và quản lý dễ dàng các ứng dụng trên nhiều hệ thống.</a:t>
            </a:r>
            <a:endParaRPr sz="1800" dirty="0"/>
          </a:p>
        </p:txBody>
      </p:sp>
      <p:sp>
        <p:nvSpPr>
          <p:cNvPr id="346" name="Google Shape;346;p14"/>
          <p:cNvSpPr txBox="1"/>
          <p:nvPr/>
        </p:nvSpPr>
        <p:spPr>
          <a:xfrm>
            <a:off x="-8712910" y="2484775"/>
            <a:ext cx="551223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a:solidFill>
                  <a:srgbClr val="219EBC"/>
                </a:solidFill>
                <a:latin typeface="Anton"/>
                <a:ea typeface="Anton"/>
                <a:cs typeface="Anton"/>
                <a:sym typeface="Anton"/>
              </a:rPr>
              <a:t>BONUS THÊM SLIDE</a:t>
            </a:r>
            <a:endParaRPr sz="6000">
              <a:solidFill>
                <a:srgbClr val="219EBC"/>
              </a:solidFill>
              <a:latin typeface="Anton"/>
              <a:ea typeface="Anton"/>
              <a:cs typeface="Anton"/>
              <a:sym typeface="Anton"/>
            </a:endParaRPr>
          </a:p>
        </p:txBody>
      </p:sp>
      <p:sp>
        <p:nvSpPr>
          <p:cNvPr id="347" name="Google Shape;347;p14"/>
          <p:cNvSpPr txBox="1"/>
          <p:nvPr/>
        </p:nvSpPr>
        <p:spPr>
          <a:xfrm>
            <a:off x="-12887831" y="3608279"/>
            <a:ext cx="5480912"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351"/>
        <p:cNvGrpSpPr/>
        <p:nvPr/>
      </p:nvGrpSpPr>
      <p:grpSpPr>
        <a:xfrm>
          <a:off x="0" y="0"/>
          <a:ext cx="0" cy="0"/>
          <a:chOff x="0" y="0"/>
          <a:chExt cx="0" cy="0"/>
        </a:xfrm>
      </p:grpSpPr>
      <p:sp>
        <p:nvSpPr>
          <p:cNvPr id="352" name="Google Shape;352;p15"/>
          <p:cNvSpPr/>
          <p:nvPr/>
        </p:nvSpPr>
        <p:spPr>
          <a:xfrm>
            <a:off x="6096000" y="-1256691"/>
            <a:ext cx="9729940" cy="9729940"/>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3" name="Google Shape;353;p15"/>
          <p:cNvSpPr/>
          <p:nvPr/>
        </p:nvSpPr>
        <p:spPr>
          <a:xfrm>
            <a:off x="6817126" y="-456950"/>
            <a:ext cx="7844635" cy="7844635"/>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15"/>
          <p:cNvSpPr/>
          <p:nvPr/>
        </p:nvSpPr>
        <p:spPr>
          <a:xfrm>
            <a:off x="7530059" y="291054"/>
            <a:ext cx="6418768" cy="6418768"/>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15"/>
          <p:cNvSpPr txBox="1"/>
          <p:nvPr/>
        </p:nvSpPr>
        <p:spPr>
          <a:xfrm>
            <a:off x="3531053" y="7985538"/>
            <a:ext cx="5129893"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6000">
                <a:solidFill>
                  <a:srgbClr val="023047"/>
                </a:solidFill>
                <a:latin typeface="Lobster"/>
                <a:ea typeface="Lobster"/>
                <a:cs typeface="Lobster"/>
                <a:sym typeface="Lobster"/>
              </a:rPr>
              <a:t>Thanks You</a:t>
            </a:r>
            <a:endParaRPr sz="6000">
              <a:solidFill>
                <a:srgbClr val="023047"/>
              </a:solidFill>
              <a:latin typeface="Lobster"/>
              <a:ea typeface="Lobster"/>
              <a:cs typeface="Lobster"/>
              <a:sym typeface="Lobster"/>
            </a:endParaRPr>
          </a:p>
        </p:txBody>
      </p:sp>
      <p:sp>
        <p:nvSpPr>
          <p:cNvPr id="356" name="Google Shape;356;p15"/>
          <p:cNvSpPr txBox="1"/>
          <p:nvPr/>
        </p:nvSpPr>
        <p:spPr>
          <a:xfrm>
            <a:off x="16067131" y="1390013"/>
            <a:ext cx="515164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a:solidFill>
                  <a:srgbClr val="FB8500"/>
                </a:solidFill>
                <a:latin typeface="Anton"/>
                <a:ea typeface="Anton"/>
                <a:cs typeface="Anton"/>
                <a:sym typeface="Anton"/>
              </a:rPr>
              <a:t>BONUS THÊM NỘI DUNG</a:t>
            </a:r>
            <a:endParaRPr sz="6000">
              <a:solidFill>
                <a:srgbClr val="FB8500"/>
              </a:solidFill>
              <a:latin typeface="Anton"/>
              <a:ea typeface="Anton"/>
              <a:cs typeface="Anton"/>
              <a:sym typeface="Anton"/>
            </a:endParaRPr>
          </a:p>
        </p:txBody>
      </p:sp>
      <p:sp>
        <p:nvSpPr>
          <p:cNvPr id="357" name="Google Shape;357;p15"/>
          <p:cNvSpPr txBox="1"/>
          <p:nvPr/>
        </p:nvSpPr>
        <p:spPr>
          <a:xfrm>
            <a:off x="19560605" y="3608279"/>
            <a:ext cx="5344527"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58" name="Google Shape;358;p15"/>
          <p:cNvSpPr txBox="1"/>
          <p:nvPr/>
        </p:nvSpPr>
        <p:spPr>
          <a:xfrm>
            <a:off x="140716" y="295066"/>
            <a:ext cx="5695925"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dirty="0">
                <a:solidFill>
                  <a:srgbClr val="219EBC"/>
                </a:solidFill>
                <a:latin typeface="Anton"/>
                <a:ea typeface="Anton"/>
                <a:cs typeface="Anton"/>
                <a:sym typeface="Anton"/>
              </a:rPr>
              <a:t>3.1 Kiến trúc – Thành phần </a:t>
            </a:r>
            <a:endParaRPr sz="6000" dirty="0">
              <a:solidFill>
                <a:srgbClr val="219EBC"/>
              </a:solidFill>
              <a:latin typeface="Anton"/>
              <a:ea typeface="Anton"/>
              <a:cs typeface="Anton"/>
              <a:sym typeface="Anton"/>
            </a:endParaRPr>
          </a:p>
        </p:txBody>
      </p:sp>
      <p:sp>
        <p:nvSpPr>
          <p:cNvPr id="359" name="Google Shape;359;p15"/>
          <p:cNvSpPr txBox="1"/>
          <p:nvPr/>
        </p:nvSpPr>
        <p:spPr>
          <a:xfrm>
            <a:off x="140716" y="2587041"/>
            <a:ext cx="5480912" cy="3416279"/>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vi-VN" sz="2400" b="1" i="0" dirty="0">
                <a:solidFill>
                  <a:srgbClr val="0D0D0D"/>
                </a:solidFill>
                <a:effectLst/>
                <a:highlight>
                  <a:srgbClr val="FFFFFF"/>
                </a:highlight>
                <a:latin typeface="ui-sans-serif"/>
              </a:rPr>
              <a:t>Docker Engine</a:t>
            </a:r>
            <a:r>
              <a:rPr lang="vi-VN" sz="2400" b="0" i="0" dirty="0">
                <a:solidFill>
                  <a:srgbClr val="0D0D0D"/>
                </a:solidFill>
                <a:effectLst/>
                <a:highlight>
                  <a:srgbClr val="FFFFFF"/>
                </a:highlight>
                <a:latin typeface="ui-sans-serif"/>
              </a:rPr>
              <a:t>: Thành phần chính</a:t>
            </a:r>
          </a:p>
          <a:p>
            <a:pPr algn="l">
              <a:buFont typeface="Arial" panose="020B0604020202020204" pitchFamily="34" charset="0"/>
              <a:buChar char="•"/>
            </a:pPr>
            <a:r>
              <a:rPr lang="vi-VN" sz="2400" b="1" i="0" dirty="0">
                <a:solidFill>
                  <a:srgbClr val="0D0D0D"/>
                </a:solidFill>
                <a:effectLst/>
                <a:highlight>
                  <a:srgbClr val="FFFFFF"/>
                </a:highlight>
                <a:latin typeface="ui-sans-serif"/>
              </a:rPr>
              <a:t>Docker Hub</a:t>
            </a:r>
            <a:r>
              <a:rPr lang="vi-VN" sz="2400" b="0" i="0" dirty="0">
                <a:solidFill>
                  <a:srgbClr val="0D0D0D"/>
                </a:solidFill>
                <a:effectLst/>
                <a:highlight>
                  <a:srgbClr val="FFFFFF"/>
                </a:highlight>
                <a:latin typeface="ui-sans-serif"/>
              </a:rPr>
              <a:t>: Kho lưu trữ image</a:t>
            </a:r>
          </a:p>
          <a:p>
            <a:pPr algn="l">
              <a:buFont typeface="Arial" panose="020B0604020202020204" pitchFamily="34" charset="0"/>
              <a:buChar char="•"/>
            </a:pPr>
            <a:r>
              <a:rPr lang="vi-VN" sz="2400" b="1" i="0" dirty="0">
                <a:solidFill>
                  <a:srgbClr val="0D0D0D"/>
                </a:solidFill>
                <a:effectLst/>
                <a:highlight>
                  <a:srgbClr val="FFFFFF"/>
                </a:highlight>
                <a:latin typeface="ui-sans-serif"/>
              </a:rPr>
              <a:t>Image</a:t>
            </a:r>
            <a:r>
              <a:rPr lang="vi-VN" sz="2400" b="0" i="0" dirty="0">
                <a:solidFill>
                  <a:srgbClr val="0D0D0D"/>
                </a:solidFill>
                <a:effectLst/>
                <a:highlight>
                  <a:srgbClr val="FFFFFF"/>
                </a:highlight>
                <a:latin typeface="ui-sans-serif"/>
              </a:rPr>
              <a:t>: Khuôn mẫu để tạo container</a:t>
            </a:r>
          </a:p>
          <a:p>
            <a:pPr algn="l">
              <a:buFont typeface="Arial" panose="020B0604020202020204" pitchFamily="34" charset="0"/>
              <a:buChar char="•"/>
            </a:pPr>
            <a:r>
              <a:rPr lang="vi-VN" sz="2400" b="1" i="0" dirty="0">
                <a:solidFill>
                  <a:srgbClr val="0D0D0D"/>
                </a:solidFill>
                <a:effectLst/>
                <a:highlight>
                  <a:srgbClr val="FFFFFF"/>
                </a:highlight>
                <a:latin typeface="ui-sans-serif"/>
              </a:rPr>
              <a:t>Container</a:t>
            </a:r>
            <a:r>
              <a:rPr lang="vi-VN" sz="2400" b="0" i="0" dirty="0">
                <a:solidFill>
                  <a:srgbClr val="0D0D0D"/>
                </a:solidFill>
                <a:effectLst/>
                <a:highlight>
                  <a:srgbClr val="FFFFFF"/>
                </a:highlight>
                <a:latin typeface="ui-sans-serif"/>
              </a:rPr>
              <a:t>: Thực thi ứng dụng</a:t>
            </a:r>
          </a:p>
          <a:p>
            <a:pPr algn="l">
              <a:buFont typeface="Arial" panose="020B0604020202020204" pitchFamily="34" charset="0"/>
              <a:buChar char="•"/>
            </a:pPr>
            <a:r>
              <a:rPr lang="vi-VN" sz="2400" b="1" i="0" dirty="0">
                <a:solidFill>
                  <a:srgbClr val="0D0D0D"/>
                </a:solidFill>
                <a:effectLst/>
                <a:highlight>
                  <a:srgbClr val="FFFFFF"/>
                </a:highlight>
                <a:latin typeface="ui-sans-serif"/>
              </a:rPr>
              <a:t>Volumes</a:t>
            </a:r>
            <a:r>
              <a:rPr lang="vi-VN" sz="2400" b="0" i="0" dirty="0">
                <a:solidFill>
                  <a:srgbClr val="0D0D0D"/>
                </a:solidFill>
                <a:effectLst/>
                <a:highlight>
                  <a:srgbClr val="FFFFFF"/>
                </a:highlight>
                <a:latin typeface="ui-sans-serif"/>
              </a:rPr>
              <a:t>: Lưu trữ dữ liệu</a:t>
            </a:r>
          </a:p>
          <a:p>
            <a:pPr algn="l">
              <a:buFont typeface="Arial" panose="020B0604020202020204" pitchFamily="34" charset="0"/>
              <a:buChar char="•"/>
            </a:pPr>
            <a:r>
              <a:rPr lang="vi-VN" sz="2400" b="1" i="0" dirty="0">
                <a:solidFill>
                  <a:srgbClr val="0D0D0D"/>
                </a:solidFill>
                <a:effectLst/>
                <a:highlight>
                  <a:srgbClr val="FFFFFF"/>
                </a:highlight>
                <a:latin typeface="ui-sans-serif"/>
              </a:rPr>
              <a:t>Network</a:t>
            </a:r>
            <a:r>
              <a:rPr lang="vi-VN" sz="2400" b="0" i="0" dirty="0">
                <a:solidFill>
                  <a:srgbClr val="0D0D0D"/>
                </a:solidFill>
                <a:effectLst/>
                <a:highlight>
                  <a:srgbClr val="FFFFFF"/>
                </a:highlight>
                <a:latin typeface="ui-sans-serif"/>
              </a:rPr>
              <a:t>: Kênh giao tiếp</a:t>
            </a:r>
          </a:p>
          <a:p>
            <a:pPr algn="l">
              <a:buFont typeface="Arial" panose="020B0604020202020204" pitchFamily="34" charset="0"/>
              <a:buChar char="•"/>
            </a:pPr>
            <a:r>
              <a:rPr lang="vi-VN" sz="2400" b="1" i="0" dirty="0">
                <a:solidFill>
                  <a:srgbClr val="0D0D0D"/>
                </a:solidFill>
                <a:effectLst/>
                <a:highlight>
                  <a:srgbClr val="FFFFFF"/>
                </a:highlight>
                <a:latin typeface="ui-sans-serif"/>
              </a:rPr>
              <a:t>Docker Client</a:t>
            </a:r>
            <a:r>
              <a:rPr lang="vi-VN" sz="2400" b="0" i="0" dirty="0">
                <a:solidFill>
                  <a:srgbClr val="0D0D0D"/>
                </a:solidFill>
                <a:effectLst/>
                <a:highlight>
                  <a:srgbClr val="FFFFFF"/>
                </a:highlight>
                <a:latin typeface="ui-sans-serif"/>
              </a:rPr>
              <a:t>: Giao tiếp với Docker</a:t>
            </a:r>
          </a:p>
          <a:p>
            <a:pPr algn="l">
              <a:buFont typeface="Arial" panose="020B0604020202020204" pitchFamily="34" charset="0"/>
              <a:buChar char="•"/>
            </a:pPr>
            <a:r>
              <a:rPr lang="vi-VN" sz="2400" b="1" i="0" dirty="0">
                <a:solidFill>
                  <a:srgbClr val="0D0D0D"/>
                </a:solidFill>
                <a:effectLst/>
                <a:highlight>
                  <a:srgbClr val="FFFFFF"/>
                </a:highlight>
                <a:latin typeface="ui-sans-serif"/>
              </a:rPr>
              <a:t>Docker Daemon</a:t>
            </a:r>
            <a:r>
              <a:rPr lang="vi-VN" sz="2400" b="0" i="0" dirty="0">
                <a:solidFill>
                  <a:srgbClr val="0D0D0D"/>
                </a:solidFill>
                <a:effectLst/>
                <a:highlight>
                  <a:srgbClr val="FFFFFF"/>
                </a:highlight>
                <a:latin typeface="ui-sans-serif"/>
              </a:rPr>
              <a:t>: Quản lý Docker</a:t>
            </a:r>
          </a:p>
          <a:p>
            <a:pPr marL="0" marR="0" lvl="0" indent="0" algn="just" rtl="0">
              <a:spcBef>
                <a:spcPts val="0"/>
              </a:spcBef>
              <a:spcAft>
                <a:spcPts val="0"/>
              </a:spcAft>
              <a:buNone/>
            </a:pPr>
            <a:endParaRPr sz="2400" dirty="0"/>
          </a:p>
        </p:txBody>
      </p:sp>
      <p:sp>
        <p:nvSpPr>
          <p:cNvPr id="360" name="Google Shape;360;p15"/>
          <p:cNvSpPr/>
          <p:nvPr/>
        </p:nvSpPr>
        <p:spPr>
          <a:xfrm>
            <a:off x="5234353" y="-3201168"/>
            <a:ext cx="1723293" cy="1712070"/>
          </a:xfrm>
          <a:prstGeom prst="ellipse">
            <a:avLst/>
          </a:prstGeom>
          <a:solidFill>
            <a:schemeClr val="accent2"/>
          </a:solidFill>
          <a:ln w="76200" cap="flat" cmpd="sng">
            <a:solidFill>
              <a:srgbClr val="0230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6"/>
          <p:cNvSpPr/>
          <p:nvPr/>
        </p:nvSpPr>
        <p:spPr>
          <a:xfrm>
            <a:off x="-1056056" y="-3723056"/>
            <a:ext cx="14304112" cy="1430411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16"/>
          <p:cNvSpPr/>
          <p:nvPr/>
        </p:nvSpPr>
        <p:spPr>
          <a:xfrm>
            <a:off x="329750" y="-2337250"/>
            <a:ext cx="11532501" cy="11532501"/>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7" name="Google Shape;367;p16"/>
          <p:cNvSpPr/>
          <p:nvPr/>
        </p:nvSpPr>
        <p:spPr>
          <a:xfrm>
            <a:off x="1377843" y="-1289157"/>
            <a:ext cx="9436315" cy="9436315"/>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16"/>
          <p:cNvSpPr txBox="1"/>
          <p:nvPr/>
        </p:nvSpPr>
        <p:spPr>
          <a:xfrm>
            <a:off x="3531053" y="3460427"/>
            <a:ext cx="5129893"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6000" dirty="0">
                <a:solidFill>
                  <a:srgbClr val="023047"/>
                </a:solidFill>
                <a:latin typeface="Lobster"/>
                <a:ea typeface="Lobster"/>
                <a:cs typeface="Lobster"/>
                <a:sym typeface="Lobster"/>
              </a:rPr>
              <a:t>Thank You</a:t>
            </a:r>
            <a:endParaRPr sz="6000" dirty="0">
              <a:solidFill>
                <a:srgbClr val="023047"/>
              </a:solidFill>
              <a:latin typeface="Lobster"/>
              <a:ea typeface="Lobster"/>
              <a:cs typeface="Lobster"/>
              <a:sym typeface="Lobster"/>
            </a:endParaRPr>
          </a:p>
        </p:txBody>
      </p:sp>
      <p:sp>
        <p:nvSpPr>
          <p:cNvPr id="369" name="Google Shape;369;p16"/>
          <p:cNvSpPr txBox="1"/>
          <p:nvPr/>
        </p:nvSpPr>
        <p:spPr>
          <a:xfrm>
            <a:off x="-8678914" y="2484775"/>
            <a:ext cx="551223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a:solidFill>
                  <a:srgbClr val="219EBC"/>
                </a:solidFill>
                <a:latin typeface="Anton"/>
                <a:ea typeface="Anton"/>
                <a:cs typeface="Anton"/>
                <a:sym typeface="Anton"/>
              </a:rPr>
              <a:t>BONUS THÊM SLIDE</a:t>
            </a:r>
            <a:endParaRPr sz="6000">
              <a:solidFill>
                <a:srgbClr val="219EBC"/>
              </a:solidFill>
              <a:latin typeface="Anton"/>
              <a:ea typeface="Anton"/>
              <a:cs typeface="Anton"/>
              <a:sym typeface="Anton"/>
            </a:endParaRPr>
          </a:p>
        </p:txBody>
      </p:sp>
      <p:sp>
        <p:nvSpPr>
          <p:cNvPr id="370" name="Google Shape;370;p16"/>
          <p:cNvSpPr txBox="1"/>
          <p:nvPr/>
        </p:nvSpPr>
        <p:spPr>
          <a:xfrm>
            <a:off x="-12305193" y="3608279"/>
            <a:ext cx="5480912"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71" name="Google Shape;371;p16"/>
          <p:cNvSpPr/>
          <p:nvPr/>
        </p:nvSpPr>
        <p:spPr>
          <a:xfrm>
            <a:off x="5234353" y="1628740"/>
            <a:ext cx="1723293" cy="1712070"/>
          </a:xfrm>
          <a:prstGeom prst="ellipse">
            <a:avLst/>
          </a:prstGeom>
          <a:solidFill>
            <a:schemeClr val="accent2"/>
          </a:solidFill>
          <a:ln w="76200" cap="flat" cmpd="sng">
            <a:solidFill>
              <a:srgbClr val="02304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45"/>
        <p:cNvGrpSpPr/>
        <p:nvPr/>
      </p:nvGrpSpPr>
      <p:grpSpPr>
        <a:xfrm>
          <a:off x="0" y="0"/>
          <a:ext cx="0" cy="0"/>
          <a:chOff x="0" y="0"/>
          <a:chExt cx="0" cy="0"/>
        </a:xfrm>
      </p:grpSpPr>
      <p:sp>
        <p:nvSpPr>
          <p:cNvPr id="146" name="Google Shape;146;p4"/>
          <p:cNvSpPr/>
          <p:nvPr/>
        </p:nvSpPr>
        <p:spPr>
          <a:xfrm>
            <a:off x="2006624" y="-8945245"/>
            <a:ext cx="8237098" cy="8237098"/>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4"/>
          <p:cNvSpPr/>
          <p:nvPr/>
        </p:nvSpPr>
        <p:spPr>
          <a:xfrm>
            <a:off x="6096000" y="-6705600"/>
            <a:ext cx="10134600" cy="10134600"/>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4"/>
          <p:cNvSpPr/>
          <p:nvPr/>
        </p:nvSpPr>
        <p:spPr>
          <a:xfrm>
            <a:off x="-3033244" y="3429000"/>
            <a:ext cx="9395944" cy="9395944"/>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p:nvPr/>
        </p:nvSpPr>
        <p:spPr>
          <a:xfrm>
            <a:off x="17859167" y="157186"/>
            <a:ext cx="1253262" cy="1253262"/>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4"/>
          <p:cNvSpPr/>
          <p:nvPr/>
        </p:nvSpPr>
        <p:spPr>
          <a:xfrm>
            <a:off x="-2073217" y="993992"/>
            <a:ext cx="625743" cy="6257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4"/>
          <p:cNvSpPr/>
          <p:nvPr/>
        </p:nvSpPr>
        <p:spPr>
          <a:xfrm>
            <a:off x="14004478" y="1154283"/>
            <a:ext cx="625744" cy="625744"/>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4"/>
          <p:cNvSpPr/>
          <p:nvPr/>
        </p:nvSpPr>
        <p:spPr>
          <a:xfrm>
            <a:off x="-5189318" y="157186"/>
            <a:ext cx="1236473" cy="1236473"/>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4"/>
          <p:cNvSpPr txBox="1"/>
          <p:nvPr/>
        </p:nvSpPr>
        <p:spPr>
          <a:xfrm>
            <a:off x="605282" y="783817"/>
            <a:ext cx="56268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4800">
                <a:solidFill>
                  <a:srgbClr val="2E75B5"/>
                </a:solidFill>
                <a:latin typeface="Lobster"/>
                <a:ea typeface="Lobster"/>
                <a:cs typeface="Lobster"/>
                <a:sym typeface="Lobster"/>
              </a:rPr>
              <a:t>Thành viên trong nhóm</a:t>
            </a:r>
            <a:endParaRPr sz="4800">
              <a:solidFill>
                <a:srgbClr val="2E75B5"/>
              </a:solidFill>
              <a:latin typeface="Lobster"/>
              <a:ea typeface="Lobster"/>
              <a:cs typeface="Lobster"/>
              <a:sym typeface="Lobster"/>
            </a:endParaRPr>
          </a:p>
        </p:txBody>
      </p:sp>
      <p:grpSp>
        <p:nvGrpSpPr>
          <p:cNvPr id="154" name="Google Shape;154;p4"/>
          <p:cNvGrpSpPr/>
          <p:nvPr/>
        </p:nvGrpSpPr>
        <p:grpSpPr>
          <a:xfrm>
            <a:off x="616600" y="2556777"/>
            <a:ext cx="2802113" cy="3450286"/>
            <a:chOff x="432154" y="2856499"/>
            <a:chExt cx="2802113" cy="3450286"/>
          </a:xfrm>
        </p:grpSpPr>
        <p:sp>
          <p:nvSpPr>
            <p:cNvPr id="155" name="Google Shape;155;p4"/>
            <p:cNvSpPr/>
            <p:nvPr/>
          </p:nvSpPr>
          <p:spPr>
            <a:xfrm>
              <a:off x="432154" y="2856499"/>
              <a:ext cx="2802113" cy="3450286"/>
            </a:xfrm>
            <a:prstGeom prst="roundRect">
              <a:avLst>
                <a:gd name="adj" fmla="val 11096"/>
              </a:avLst>
            </a:prstGeom>
            <a:solidFill>
              <a:srgbClr val="FFB70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4"/>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4"/>
            <p:cNvSpPr txBox="1"/>
            <p:nvPr/>
          </p:nvSpPr>
          <p:spPr>
            <a:xfrm>
              <a:off x="846483" y="5335383"/>
              <a:ext cx="1939955"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dk1"/>
                  </a:solidFill>
                  <a:latin typeface="Arial"/>
                  <a:ea typeface="Arial"/>
                  <a:cs typeface="Arial"/>
                  <a:sym typeface="Arial"/>
                </a:rPr>
                <a:t>INSERT NAME</a:t>
              </a:r>
              <a:endParaRPr/>
            </a:p>
          </p:txBody>
        </p:sp>
      </p:grpSp>
      <p:grpSp>
        <p:nvGrpSpPr>
          <p:cNvPr id="158" name="Google Shape;158;p4"/>
          <p:cNvGrpSpPr/>
          <p:nvPr/>
        </p:nvGrpSpPr>
        <p:grpSpPr>
          <a:xfrm>
            <a:off x="3834409" y="2576080"/>
            <a:ext cx="2802113" cy="3450286"/>
            <a:chOff x="432154" y="2856499"/>
            <a:chExt cx="2802113" cy="3450286"/>
          </a:xfrm>
        </p:grpSpPr>
        <p:sp>
          <p:nvSpPr>
            <p:cNvPr id="159" name="Google Shape;159;p4"/>
            <p:cNvSpPr/>
            <p:nvPr/>
          </p:nvSpPr>
          <p:spPr>
            <a:xfrm>
              <a:off x="432154" y="2856499"/>
              <a:ext cx="2802113" cy="3450286"/>
            </a:xfrm>
            <a:prstGeom prst="roundRect">
              <a:avLst>
                <a:gd name="adj" fmla="val 11096"/>
              </a:avLst>
            </a:prstGeom>
            <a:solidFill>
              <a:srgbClr val="FFB70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4"/>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4"/>
            <p:cNvSpPr txBox="1"/>
            <p:nvPr/>
          </p:nvSpPr>
          <p:spPr>
            <a:xfrm>
              <a:off x="846483" y="5335383"/>
              <a:ext cx="1939955"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dk1"/>
                  </a:solidFill>
                  <a:latin typeface="Arial"/>
                  <a:ea typeface="Arial"/>
                  <a:cs typeface="Arial"/>
                  <a:sym typeface="Arial"/>
                </a:rPr>
                <a:t>INSERT NAME</a:t>
              </a:r>
              <a:endParaRPr/>
            </a:p>
          </p:txBody>
        </p:sp>
      </p:grpSp>
      <p:grpSp>
        <p:nvGrpSpPr>
          <p:cNvPr id="162" name="Google Shape;162;p4"/>
          <p:cNvGrpSpPr/>
          <p:nvPr/>
        </p:nvGrpSpPr>
        <p:grpSpPr>
          <a:xfrm>
            <a:off x="7151143" y="337367"/>
            <a:ext cx="4332558" cy="2647785"/>
            <a:chOff x="432154" y="2856499"/>
            <a:chExt cx="2802113" cy="2647785"/>
          </a:xfrm>
        </p:grpSpPr>
        <p:sp>
          <p:nvSpPr>
            <p:cNvPr id="163" name="Google Shape;163;p4"/>
            <p:cNvSpPr/>
            <p:nvPr/>
          </p:nvSpPr>
          <p:spPr>
            <a:xfrm>
              <a:off x="432154" y="2856499"/>
              <a:ext cx="2802113" cy="2647785"/>
            </a:xfrm>
            <a:prstGeom prst="roundRect">
              <a:avLst>
                <a:gd name="adj" fmla="val 11096"/>
              </a:avLst>
            </a:prstGeom>
            <a:solidFill>
              <a:srgbClr val="023047"/>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4"/>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4"/>
            <p:cNvSpPr txBox="1"/>
            <p:nvPr/>
          </p:nvSpPr>
          <p:spPr>
            <a:xfrm>
              <a:off x="1218686" y="5044384"/>
              <a:ext cx="1254679"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lt1"/>
                  </a:solidFill>
                  <a:latin typeface="Arial"/>
                  <a:ea typeface="Arial"/>
                  <a:cs typeface="Arial"/>
                  <a:sym typeface="Arial"/>
                </a:rPr>
                <a:t>INSERT NAME</a:t>
              </a:r>
              <a:endParaRPr/>
            </a:p>
          </p:txBody>
        </p:sp>
      </p:grpSp>
      <p:grpSp>
        <p:nvGrpSpPr>
          <p:cNvPr id="166" name="Google Shape;166;p4"/>
          <p:cNvGrpSpPr/>
          <p:nvPr/>
        </p:nvGrpSpPr>
        <p:grpSpPr>
          <a:xfrm>
            <a:off x="7177044" y="3359278"/>
            <a:ext cx="4332558" cy="2647785"/>
            <a:chOff x="432154" y="2856499"/>
            <a:chExt cx="2802113" cy="2647785"/>
          </a:xfrm>
        </p:grpSpPr>
        <p:sp>
          <p:nvSpPr>
            <p:cNvPr id="167" name="Google Shape;167;p4"/>
            <p:cNvSpPr/>
            <p:nvPr/>
          </p:nvSpPr>
          <p:spPr>
            <a:xfrm>
              <a:off x="432154" y="2856499"/>
              <a:ext cx="2802113" cy="2647785"/>
            </a:xfrm>
            <a:prstGeom prst="roundRect">
              <a:avLst>
                <a:gd name="adj" fmla="val 11096"/>
              </a:avLst>
            </a:prstGeom>
            <a:solidFill>
              <a:srgbClr val="023047"/>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4"/>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4"/>
            <p:cNvSpPr txBox="1"/>
            <p:nvPr/>
          </p:nvSpPr>
          <p:spPr>
            <a:xfrm>
              <a:off x="1218686" y="5044384"/>
              <a:ext cx="1254679"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lt1"/>
                  </a:solidFill>
                  <a:latin typeface="Arial"/>
                  <a:ea typeface="Arial"/>
                  <a:cs typeface="Arial"/>
                  <a:sym typeface="Arial"/>
                </a:rPr>
                <a:t>INSERT NAME</a:t>
              </a:r>
              <a:endParaRPr/>
            </a:p>
          </p:txBody>
        </p:sp>
      </p:grpSp>
      <p:sp>
        <p:nvSpPr>
          <p:cNvPr id="170" name="Google Shape;170;p4"/>
          <p:cNvSpPr txBox="1"/>
          <p:nvPr/>
        </p:nvSpPr>
        <p:spPr>
          <a:xfrm>
            <a:off x="2691325" y="7822771"/>
            <a:ext cx="6792244"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6000">
                <a:solidFill>
                  <a:srgbClr val="2E75B5"/>
                </a:solidFill>
                <a:latin typeface="Anton"/>
                <a:ea typeface="Anton"/>
                <a:cs typeface="Anton"/>
                <a:sym typeface="Anton"/>
              </a:rPr>
              <a:t>NỘI DUNG THUYẾT TRÌNH</a:t>
            </a:r>
            <a:endParaRPr sz="6000">
              <a:solidFill>
                <a:srgbClr val="2E75B5"/>
              </a:solidFill>
              <a:latin typeface="Anton"/>
              <a:ea typeface="Anton"/>
              <a:cs typeface="Anton"/>
              <a:sym typeface="Anton"/>
            </a:endParaRPr>
          </a:p>
        </p:txBody>
      </p:sp>
      <p:sp>
        <p:nvSpPr>
          <p:cNvPr id="171" name="Google Shape;171;p4"/>
          <p:cNvSpPr/>
          <p:nvPr/>
        </p:nvSpPr>
        <p:spPr>
          <a:xfrm>
            <a:off x="2587452" y="10051192"/>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1</a:t>
            </a:r>
            <a:endParaRPr sz="3200">
              <a:solidFill>
                <a:srgbClr val="7F7F7F"/>
              </a:solidFill>
              <a:latin typeface="Arial"/>
              <a:ea typeface="Arial"/>
              <a:cs typeface="Arial"/>
              <a:sym typeface="Arial"/>
            </a:endParaRPr>
          </a:p>
        </p:txBody>
      </p:sp>
      <p:sp>
        <p:nvSpPr>
          <p:cNvPr id="172" name="Google Shape;172;p4"/>
          <p:cNvSpPr/>
          <p:nvPr/>
        </p:nvSpPr>
        <p:spPr>
          <a:xfrm>
            <a:off x="2596010" y="13100268"/>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2</a:t>
            </a:r>
            <a:endParaRPr sz="3200">
              <a:solidFill>
                <a:srgbClr val="7F7F7F"/>
              </a:solidFill>
              <a:latin typeface="Arial"/>
              <a:ea typeface="Arial"/>
              <a:cs typeface="Arial"/>
              <a:sym typeface="Arial"/>
            </a:endParaRPr>
          </a:p>
        </p:txBody>
      </p:sp>
      <p:sp>
        <p:nvSpPr>
          <p:cNvPr id="173" name="Google Shape;173;p4"/>
          <p:cNvSpPr/>
          <p:nvPr/>
        </p:nvSpPr>
        <p:spPr>
          <a:xfrm>
            <a:off x="2596010" y="15715591"/>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3</a:t>
            </a:r>
            <a:endParaRPr sz="3200">
              <a:solidFill>
                <a:srgbClr val="7F7F7F"/>
              </a:solidFill>
              <a:latin typeface="Arial"/>
              <a:ea typeface="Arial"/>
              <a:cs typeface="Arial"/>
              <a:sym typeface="Arial"/>
            </a:endParaRPr>
          </a:p>
        </p:txBody>
      </p:sp>
      <p:sp>
        <p:nvSpPr>
          <p:cNvPr id="174" name="Google Shape;174;p4"/>
          <p:cNvSpPr/>
          <p:nvPr/>
        </p:nvSpPr>
        <p:spPr>
          <a:xfrm>
            <a:off x="2578895" y="19057745"/>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4</a:t>
            </a:r>
            <a:endParaRPr sz="3200">
              <a:solidFill>
                <a:srgbClr val="7F7F7F"/>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97"/>
        <p:cNvGrpSpPr/>
        <p:nvPr/>
      </p:nvGrpSpPr>
      <p:grpSpPr>
        <a:xfrm>
          <a:off x="0" y="0"/>
          <a:ext cx="0" cy="0"/>
          <a:chOff x="0" y="0"/>
          <a:chExt cx="0" cy="0"/>
        </a:xfrm>
      </p:grpSpPr>
      <p:sp>
        <p:nvSpPr>
          <p:cNvPr id="98" name="Google Shape;98;p2"/>
          <p:cNvSpPr/>
          <p:nvPr/>
        </p:nvSpPr>
        <p:spPr>
          <a:xfrm>
            <a:off x="3836682" y="1270257"/>
            <a:ext cx="625743" cy="6257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2"/>
          <p:cNvSpPr/>
          <p:nvPr/>
        </p:nvSpPr>
        <p:spPr>
          <a:xfrm>
            <a:off x="614445" y="3063659"/>
            <a:ext cx="730681" cy="730681"/>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2"/>
          <p:cNvSpPr/>
          <p:nvPr/>
        </p:nvSpPr>
        <p:spPr>
          <a:xfrm>
            <a:off x="906653" y="806718"/>
            <a:ext cx="1690282" cy="1690282"/>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2"/>
          <p:cNvSpPr/>
          <p:nvPr/>
        </p:nvSpPr>
        <p:spPr>
          <a:xfrm>
            <a:off x="1052918" y="3986454"/>
            <a:ext cx="1877555" cy="1877555"/>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2"/>
          <p:cNvSpPr/>
          <p:nvPr/>
        </p:nvSpPr>
        <p:spPr>
          <a:xfrm>
            <a:off x="1052918" y="1369663"/>
            <a:ext cx="4118674" cy="4118674"/>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2"/>
          <p:cNvSpPr txBox="1"/>
          <p:nvPr/>
        </p:nvSpPr>
        <p:spPr>
          <a:xfrm>
            <a:off x="5855369" y="2592616"/>
            <a:ext cx="5721544"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dirty="0">
                <a:solidFill>
                  <a:srgbClr val="219EBC"/>
                </a:solidFill>
                <a:latin typeface="Anton"/>
                <a:ea typeface="Anton"/>
                <a:cs typeface="Anton"/>
                <a:sym typeface="Anton"/>
              </a:rPr>
              <a:t>CSDL, Docker &amp; Git</a:t>
            </a:r>
            <a:endParaRPr sz="6000" dirty="0">
              <a:solidFill>
                <a:srgbClr val="219EBC"/>
              </a:solidFill>
              <a:latin typeface="Anton"/>
              <a:ea typeface="Anton"/>
              <a:cs typeface="Anton"/>
              <a:sym typeface="Anton"/>
            </a:endParaRPr>
          </a:p>
        </p:txBody>
      </p:sp>
      <p:sp>
        <p:nvSpPr>
          <p:cNvPr id="104" name="Google Shape;104;p2"/>
          <p:cNvSpPr txBox="1"/>
          <p:nvPr/>
        </p:nvSpPr>
        <p:spPr>
          <a:xfrm>
            <a:off x="6096000" y="3608279"/>
            <a:ext cx="5480912"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vi-VN" sz="2000" b="1" dirty="0">
                <a:solidFill>
                  <a:schemeClr val="dk1"/>
                </a:solidFill>
                <a:latin typeface="Arial"/>
                <a:ea typeface="Arial"/>
                <a:cs typeface="Arial"/>
                <a:sym typeface="Arial"/>
              </a:rPr>
              <a:t>CTV CongNgheSo - RIPT</a:t>
            </a:r>
            <a:endParaRPr sz="2000" b="1" dirty="0">
              <a:solidFill>
                <a:schemeClr val="dk1"/>
              </a:solidFill>
              <a:latin typeface="Arial"/>
              <a:ea typeface="Arial"/>
              <a:cs typeface="Arial"/>
              <a:sym typeface="Arial"/>
            </a:endParaRPr>
          </a:p>
        </p:txBody>
      </p:sp>
      <p:sp>
        <p:nvSpPr>
          <p:cNvPr id="105" name="Google Shape;105;p2"/>
          <p:cNvSpPr txBox="1"/>
          <p:nvPr/>
        </p:nvSpPr>
        <p:spPr>
          <a:xfrm>
            <a:off x="738746" y="10644490"/>
            <a:ext cx="4800600" cy="19389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pic>
        <p:nvPicPr>
          <p:cNvPr id="106" name="Google Shape;106;p2"/>
          <p:cNvPicPr preferRelativeResize="0"/>
          <p:nvPr/>
        </p:nvPicPr>
        <p:blipFill rotWithShape="1">
          <a:blip r:embed="rId3"/>
          <a:srcRect l="7753" t="4640" r="17972" b="2404"/>
          <a:stretch/>
        </p:blipFill>
        <p:spPr>
          <a:xfrm>
            <a:off x="1354487" y="1735330"/>
            <a:ext cx="3576580" cy="3357158"/>
          </a:xfrm>
          <a:prstGeom prst="ellipse">
            <a:avLst/>
          </a:prstGeom>
          <a:noFill/>
          <a:ln>
            <a:noFill/>
          </a:ln>
        </p:spPr>
      </p:pic>
      <p:sp>
        <p:nvSpPr>
          <p:cNvPr id="107" name="Google Shape;107;p2"/>
          <p:cNvSpPr/>
          <p:nvPr/>
        </p:nvSpPr>
        <p:spPr>
          <a:xfrm>
            <a:off x="4045382" y="4362127"/>
            <a:ext cx="1126210" cy="1126210"/>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4396454" y="1674101"/>
            <a:ext cx="1199745" cy="1199745"/>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738746" y="7732373"/>
            <a:ext cx="681468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a:solidFill>
                  <a:srgbClr val="219EBC"/>
                </a:solidFill>
                <a:latin typeface="Anton"/>
                <a:ea typeface="Anton"/>
                <a:cs typeface="Anton"/>
                <a:sym typeface="Anton"/>
              </a:rPr>
              <a:t>MÔN HỌC THUYẾT TRÌNH</a:t>
            </a:r>
            <a:endParaRPr sz="6000">
              <a:solidFill>
                <a:srgbClr val="219EBC"/>
              </a:solidFill>
              <a:latin typeface="Anton"/>
              <a:ea typeface="Anton"/>
              <a:cs typeface="Anton"/>
              <a:sym typeface="Anton"/>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178"/>
        <p:cNvGrpSpPr/>
        <p:nvPr/>
      </p:nvGrpSpPr>
      <p:grpSpPr>
        <a:xfrm>
          <a:off x="0" y="0"/>
          <a:ext cx="0" cy="0"/>
          <a:chOff x="0" y="0"/>
          <a:chExt cx="0" cy="0"/>
        </a:xfrm>
      </p:grpSpPr>
      <p:sp>
        <p:nvSpPr>
          <p:cNvPr id="179" name="Google Shape;179;p5"/>
          <p:cNvSpPr/>
          <p:nvPr/>
        </p:nvSpPr>
        <p:spPr>
          <a:xfrm>
            <a:off x="-7630886" y="-1638300"/>
            <a:ext cx="10134600" cy="10134600"/>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5"/>
          <p:cNvSpPr/>
          <p:nvPr/>
        </p:nvSpPr>
        <p:spPr>
          <a:xfrm>
            <a:off x="9671171" y="-1268972"/>
            <a:ext cx="9395944" cy="9395944"/>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5"/>
          <p:cNvSpPr txBox="1"/>
          <p:nvPr/>
        </p:nvSpPr>
        <p:spPr>
          <a:xfrm>
            <a:off x="2691325" y="278971"/>
            <a:ext cx="6792244"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6000" dirty="0" err="1">
                <a:solidFill>
                  <a:srgbClr val="2E75B5"/>
                </a:solidFill>
                <a:latin typeface="Anton"/>
                <a:ea typeface="Anton"/>
                <a:cs typeface="Anton"/>
                <a:sym typeface="Anton"/>
              </a:rPr>
              <a:t>NỘI</a:t>
            </a:r>
            <a:r>
              <a:rPr lang="en-PH" sz="6000" dirty="0">
                <a:solidFill>
                  <a:srgbClr val="2E75B5"/>
                </a:solidFill>
                <a:latin typeface="Anton"/>
                <a:ea typeface="Anton"/>
                <a:cs typeface="Anton"/>
                <a:sym typeface="Anton"/>
              </a:rPr>
              <a:t> DUNG </a:t>
            </a:r>
            <a:r>
              <a:rPr lang="en-PH" sz="6000" dirty="0" err="1">
                <a:solidFill>
                  <a:srgbClr val="2E75B5"/>
                </a:solidFill>
                <a:latin typeface="Anton"/>
                <a:ea typeface="Anton"/>
                <a:cs typeface="Anton"/>
                <a:sym typeface="Anton"/>
              </a:rPr>
              <a:t>THUYẾT</a:t>
            </a:r>
            <a:r>
              <a:rPr lang="en-PH" sz="6000" dirty="0">
                <a:solidFill>
                  <a:srgbClr val="2E75B5"/>
                </a:solidFill>
                <a:latin typeface="Anton"/>
                <a:ea typeface="Anton"/>
                <a:cs typeface="Anton"/>
                <a:sym typeface="Anton"/>
              </a:rPr>
              <a:t> </a:t>
            </a:r>
            <a:r>
              <a:rPr lang="en-PH" sz="6000" dirty="0" err="1">
                <a:solidFill>
                  <a:srgbClr val="2E75B5"/>
                </a:solidFill>
                <a:latin typeface="Anton"/>
                <a:ea typeface="Anton"/>
                <a:cs typeface="Anton"/>
                <a:sym typeface="Anton"/>
              </a:rPr>
              <a:t>TRÌNH</a:t>
            </a:r>
            <a:endParaRPr sz="6000" dirty="0">
              <a:solidFill>
                <a:srgbClr val="2E75B5"/>
              </a:solidFill>
              <a:latin typeface="Anton"/>
              <a:ea typeface="Anton"/>
              <a:cs typeface="Anton"/>
              <a:sym typeface="Anton"/>
            </a:endParaRPr>
          </a:p>
        </p:txBody>
      </p:sp>
      <p:grpSp>
        <p:nvGrpSpPr>
          <p:cNvPr id="182" name="Google Shape;182;p5"/>
          <p:cNvGrpSpPr/>
          <p:nvPr/>
        </p:nvGrpSpPr>
        <p:grpSpPr>
          <a:xfrm>
            <a:off x="886917" y="-9408569"/>
            <a:ext cx="2802113" cy="3450286"/>
            <a:chOff x="432154" y="2856499"/>
            <a:chExt cx="2802113" cy="3450286"/>
          </a:xfrm>
        </p:grpSpPr>
        <p:sp>
          <p:nvSpPr>
            <p:cNvPr id="183" name="Google Shape;183;p5"/>
            <p:cNvSpPr/>
            <p:nvPr/>
          </p:nvSpPr>
          <p:spPr>
            <a:xfrm>
              <a:off x="432154" y="2856499"/>
              <a:ext cx="2802113" cy="3450286"/>
            </a:xfrm>
            <a:prstGeom prst="roundRect">
              <a:avLst>
                <a:gd name="adj" fmla="val 11096"/>
              </a:avLst>
            </a:prstGeom>
            <a:solidFill>
              <a:srgbClr val="FFB70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4" name="Google Shape;184;p5"/>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5"/>
            <p:cNvSpPr txBox="1"/>
            <p:nvPr/>
          </p:nvSpPr>
          <p:spPr>
            <a:xfrm>
              <a:off x="846483" y="5335383"/>
              <a:ext cx="1939955"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dk1"/>
                  </a:solidFill>
                  <a:latin typeface="Arial"/>
                  <a:ea typeface="Arial"/>
                  <a:cs typeface="Arial"/>
                  <a:sym typeface="Arial"/>
                </a:rPr>
                <a:t>INSERT NAME</a:t>
              </a:r>
              <a:endParaRPr/>
            </a:p>
          </p:txBody>
        </p:sp>
      </p:grpSp>
      <p:grpSp>
        <p:nvGrpSpPr>
          <p:cNvPr id="186" name="Google Shape;186;p5"/>
          <p:cNvGrpSpPr/>
          <p:nvPr/>
        </p:nvGrpSpPr>
        <p:grpSpPr>
          <a:xfrm>
            <a:off x="3834409" y="-6996214"/>
            <a:ext cx="2802113" cy="3450286"/>
            <a:chOff x="432154" y="2856499"/>
            <a:chExt cx="2802113" cy="3450286"/>
          </a:xfrm>
        </p:grpSpPr>
        <p:sp>
          <p:nvSpPr>
            <p:cNvPr id="187" name="Google Shape;187;p5"/>
            <p:cNvSpPr/>
            <p:nvPr/>
          </p:nvSpPr>
          <p:spPr>
            <a:xfrm>
              <a:off x="432154" y="2856499"/>
              <a:ext cx="2802113" cy="3450286"/>
            </a:xfrm>
            <a:prstGeom prst="roundRect">
              <a:avLst>
                <a:gd name="adj" fmla="val 11096"/>
              </a:avLst>
            </a:prstGeom>
            <a:solidFill>
              <a:srgbClr val="FFB70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5"/>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9" name="Google Shape;189;p5"/>
            <p:cNvSpPr txBox="1"/>
            <p:nvPr/>
          </p:nvSpPr>
          <p:spPr>
            <a:xfrm>
              <a:off x="846483" y="5335383"/>
              <a:ext cx="1939955"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dk1"/>
                  </a:solidFill>
                  <a:latin typeface="Arial"/>
                  <a:ea typeface="Arial"/>
                  <a:cs typeface="Arial"/>
                  <a:sym typeface="Arial"/>
                </a:rPr>
                <a:t>INSERT NAME</a:t>
              </a:r>
              <a:endParaRPr/>
            </a:p>
          </p:txBody>
        </p:sp>
      </p:grpSp>
      <p:grpSp>
        <p:nvGrpSpPr>
          <p:cNvPr id="190" name="Google Shape;190;p5"/>
          <p:cNvGrpSpPr/>
          <p:nvPr/>
        </p:nvGrpSpPr>
        <p:grpSpPr>
          <a:xfrm>
            <a:off x="12327156" y="337367"/>
            <a:ext cx="4332558" cy="2647785"/>
            <a:chOff x="432154" y="2856499"/>
            <a:chExt cx="2802113" cy="2647785"/>
          </a:xfrm>
        </p:grpSpPr>
        <p:sp>
          <p:nvSpPr>
            <p:cNvPr id="191" name="Google Shape;191;p5"/>
            <p:cNvSpPr/>
            <p:nvPr/>
          </p:nvSpPr>
          <p:spPr>
            <a:xfrm>
              <a:off x="432154" y="2856499"/>
              <a:ext cx="2802113" cy="2647785"/>
            </a:xfrm>
            <a:prstGeom prst="roundRect">
              <a:avLst>
                <a:gd name="adj" fmla="val 11096"/>
              </a:avLst>
            </a:prstGeom>
            <a:solidFill>
              <a:srgbClr val="023047"/>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5"/>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5"/>
            <p:cNvSpPr txBox="1"/>
            <p:nvPr/>
          </p:nvSpPr>
          <p:spPr>
            <a:xfrm>
              <a:off x="1218686" y="5044384"/>
              <a:ext cx="1254679"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lt1"/>
                  </a:solidFill>
                  <a:latin typeface="Arial"/>
                  <a:ea typeface="Arial"/>
                  <a:cs typeface="Arial"/>
                  <a:sym typeface="Arial"/>
                </a:rPr>
                <a:t>INSERT NAME</a:t>
              </a:r>
              <a:endParaRPr/>
            </a:p>
          </p:txBody>
        </p:sp>
      </p:grpSp>
      <p:grpSp>
        <p:nvGrpSpPr>
          <p:cNvPr id="194" name="Google Shape;194;p5"/>
          <p:cNvGrpSpPr/>
          <p:nvPr/>
        </p:nvGrpSpPr>
        <p:grpSpPr>
          <a:xfrm>
            <a:off x="15058528" y="3359278"/>
            <a:ext cx="4332558" cy="2647785"/>
            <a:chOff x="432154" y="2856499"/>
            <a:chExt cx="2802113" cy="2647785"/>
          </a:xfrm>
        </p:grpSpPr>
        <p:sp>
          <p:nvSpPr>
            <p:cNvPr id="195" name="Google Shape;195;p5"/>
            <p:cNvSpPr/>
            <p:nvPr/>
          </p:nvSpPr>
          <p:spPr>
            <a:xfrm>
              <a:off x="432154" y="2856499"/>
              <a:ext cx="2802113" cy="2647785"/>
            </a:xfrm>
            <a:prstGeom prst="roundRect">
              <a:avLst>
                <a:gd name="adj" fmla="val 11096"/>
              </a:avLst>
            </a:prstGeom>
            <a:solidFill>
              <a:srgbClr val="023047"/>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6" name="Google Shape;196;p5"/>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5"/>
            <p:cNvSpPr txBox="1"/>
            <p:nvPr/>
          </p:nvSpPr>
          <p:spPr>
            <a:xfrm>
              <a:off x="1218686" y="5044384"/>
              <a:ext cx="1254679"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lt1"/>
                  </a:solidFill>
                  <a:latin typeface="Arial"/>
                  <a:ea typeface="Arial"/>
                  <a:cs typeface="Arial"/>
                  <a:sym typeface="Arial"/>
                </a:rPr>
                <a:t>INSERT NAME</a:t>
              </a:r>
              <a:endParaRPr/>
            </a:p>
          </p:txBody>
        </p:sp>
      </p:grpSp>
      <p:sp>
        <p:nvSpPr>
          <p:cNvPr id="198" name="Google Shape;198;p5"/>
          <p:cNvSpPr/>
          <p:nvPr/>
        </p:nvSpPr>
        <p:spPr>
          <a:xfrm>
            <a:off x="2587452" y="1516792"/>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PostgreSQL</a:t>
            </a:r>
            <a:endParaRPr sz="3200" dirty="0">
              <a:solidFill>
                <a:srgbClr val="7F7F7F"/>
              </a:solidFill>
              <a:latin typeface="Arial"/>
              <a:ea typeface="Arial"/>
              <a:cs typeface="Arial"/>
              <a:sym typeface="Arial"/>
            </a:endParaRPr>
          </a:p>
        </p:txBody>
      </p:sp>
      <p:sp>
        <p:nvSpPr>
          <p:cNvPr id="199" name="Google Shape;199;p5"/>
          <p:cNvSpPr/>
          <p:nvPr/>
        </p:nvSpPr>
        <p:spPr>
          <a:xfrm>
            <a:off x="2596010" y="284257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pgAdmin</a:t>
            </a:r>
          </a:p>
        </p:txBody>
      </p:sp>
      <p:sp>
        <p:nvSpPr>
          <p:cNvPr id="200" name="Google Shape;200;p5"/>
          <p:cNvSpPr/>
          <p:nvPr/>
        </p:nvSpPr>
        <p:spPr>
          <a:xfrm>
            <a:off x="2596010" y="4168362"/>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Docker</a:t>
            </a:r>
            <a:endParaRPr sz="3200" dirty="0">
              <a:solidFill>
                <a:srgbClr val="7F7F7F"/>
              </a:solidFill>
              <a:latin typeface="Arial"/>
              <a:ea typeface="Arial"/>
              <a:cs typeface="Arial"/>
              <a:sym typeface="Arial"/>
            </a:endParaRPr>
          </a:p>
        </p:txBody>
      </p:sp>
      <p:sp>
        <p:nvSpPr>
          <p:cNvPr id="201" name="Google Shape;201;p5"/>
          <p:cNvSpPr/>
          <p:nvPr/>
        </p:nvSpPr>
        <p:spPr>
          <a:xfrm>
            <a:off x="2578895" y="549414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Git</a:t>
            </a:r>
            <a:endParaRPr sz="3200" dirty="0">
              <a:solidFill>
                <a:srgbClr val="7F7F7F"/>
              </a:solidFill>
              <a:latin typeface="Arial"/>
              <a:ea typeface="Arial"/>
              <a:cs typeface="Arial"/>
              <a:sym typeface="Arial"/>
            </a:endParaRPr>
          </a:p>
        </p:txBody>
      </p:sp>
      <p:sp>
        <p:nvSpPr>
          <p:cNvPr id="202" name="Google Shape;202;p5"/>
          <p:cNvSpPr/>
          <p:nvPr/>
        </p:nvSpPr>
        <p:spPr>
          <a:xfrm>
            <a:off x="9475285" y="8417283"/>
            <a:ext cx="1253262" cy="1253262"/>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3" name="Google Shape;203;p5"/>
          <p:cNvSpPr/>
          <p:nvPr/>
        </p:nvSpPr>
        <p:spPr>
          <a:xfrm>
            <a:off x="1463453" y="7442032"/>
            <a:ext cx="1236473" cy="1236473"/>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4" name="Google Shape;204;p5"/>
          <p:cNvSpPr txBox="1"/>
          <p:nvPr/>
        </p:nvSpPr>
        <p:spPr>
          <a:xfrm>
            <a:off x="605282" y="-2538503"/>
            <a:ext cx="56268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4800">
                <a:solidFill>
                  <a:srgbClr val="2E75B5"/>
                </a:solidFill>
                <a:latin typeface="Lobster"/>
                <a:ea typeface="Lobster"/>
                <a:cs typeface="Lobster"/>
                <a:sym typeface="Lobster"/>
              </a:rPr>
              <a:t>Thành viên trong nhóm</a:t>
            </a:r>
            <a:endParaRPr sz="4800">
              <a:solidFill>
                <a:srgbClr val="2E75B5"/>
              </a:solidFill>
              <a:latin typeface="Lobster"/>
              <a:ea typeface="Lobster"/>
              <a:cs typeface="Lobster"/>
              <a:sym typeface="Lobste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DBE5"/>
        </a:solidFill>
        <a:effectLst/>
      </p:bgPr>
    </p:bg>
    <p:spTree>
      <p:nvGrpSpPr>
        <p:cNvPr id="1" name="Shape 113"/>
        <p:cNvGrpSpPr/>
        <p:nvPr/>
      </p:nvGrpSpPr>
      <p:grpSpPr>
        <a:xfrm>
          <a:off x="0" y="0"/>
          <a:ext cx="0" cy="0"/>
          <a:chOff x="0" y="0"/>
          <a:chExt cx="0" cy="0"/>
        </a:xfrm>
      </p:grpSpPr>
      <p:sp>
        <p:nvSpPr>
          <p:cNvPr id="114" name="Google Shape;114;p3"/>
          <p:cNvSpPr/>
          <p:nvPr/>
        </p:nvSpPr>
        <p:spPr>
          <a:xfrm>
            <a:off x="1693753" y="993992"/>
            <a:ext cx="625743" cy="6257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p:nvPr/>
        </p:nvSpPr>
        <p:spPr>
          <a:xfrm>
            <a:off x="2006624" y="-5219065"/>
            <a:ext cx="8237098" cy="8237098"/>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3"/>
          <p:cNvSpPr/>
          <p:nvPr/>
        </p:nvSpPr>
        <p:spPr>
          <a:xfrm>
            <a:off x="10498247" y="157186"/>
            <a:ext cx="1253262" cy="1253262"/>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3"/>
          <p:cNvSpPr/>
          <p:nvPr/>
        </p:nvSpPr>
        <p:spPr>
          <a:xfrm>
            <a:off x="9958258" y="1154283"/>
            <a:ext cx="625744" cy="625744"/>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8" name="Google Shape;118;p3"/>
          <p:cNvSpPr/>
          <p:nvPr/>
        </p:nvSpPr>
        <p:spPr>
          <a:xfrm>
            <a:off x="6096000" y="2565623"/>
            <a:ext cx="10852457" cy="10852457"/>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3"/>
          <p:cNvSpPr txBox="1"/>
          <p:nvPr/>
        </p:nvSpPr>
        <p:spPr>
          <a:xfrm>
            <a:off x="738746" y="3183816"/>
            <a:ext cx="6814686"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6000" dirty="0">
                <a:solidFill>
                  <a:srgbClr val="219EBC"/>
                </a:solidFill>
                <a:latin typeface="Anton"/>
                <a:ea typeface="Anton"/>
                <a:cs typeface="Anton"/>
                <a:sym typeface="Anton"/>
              </a:rPr>
              <a:t>1. PostgreSQL</a:t>
            </a:r>
          </a:p>
        </p:txBody>
      </p:sp>
      <p:sp>
        <p:nvSpPr>
          <p:cNvPr id="121" name="Google Shape;121;p3"/>
          <p:cNvSpPr/>
          <p:nvPr/>
        </p:nvSpPr>
        <p:spPr>
          <a:xfrm>
            <a:off x="2399816" y="-4759351"/>
            <a:ext cx="7392368" cy="7392368"/>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2" name="Google Shape;122;p3"/>
          <p:cNvGrpSpPr/>
          <p:nvPr/>
        </p:nvGrpSpPr>
        <p:grpSpPr>
          <a:xfrm>
            <a:off x="-12715683" y="2556777"/>
            <a:ext cx="2802113" cy="3450286"/>
            <a:chOff x="432154" y="2856499"/>
            <a:chExt cx="2802113" cy="3450286"/>
          </a:xfrm>
        </p:grpSpPr>
        <p:sp>
          <p:nvSpPr>
            <p:cNvPr id="123" name="Google Shape;123;p3"/>
            <p:cNvSpPr/>
            <p:nvPr/>
          </p:nvSpPr>
          <p:spPr>
            <a:xfrm>
              <a:off x="432154" y="2856499"/>
              <a:ext cx="2802113" cy="3450286"/>
            </a:xfrm>
            <a:prstGeom prst="roundRect">
              <a:avLst>
                <a:gd name="adj" fmla="val 11096"/>
              </a:avLst>
            </a:prstGeom>
            <a:solidFill>
              <a:srgbClr val="FFB70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txBox="1"/>
            <p:nvPr/>
          </p:nvSpPr>
          <p:spPr>
            <a:xfrm>
              <a:off x="846483" y="5335383"/>
              <a:ext cx="1939955"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dk1"/>
                  </a:solidFill>
                  <a:latin typeface="Arial"/>
                  <a:ea typeface="Arial"/>
                  <a:cs typeface="Arial"/>
                  <a:sym typeface="Arial"/>
                </a:rPr>
                <a:t>INSERT NAME</a:t>
              </a:r>
              <a:endParaRPr/>
            </a:p>
          </p:txBody>
        </p:sp>
      </p:grpSp>
      <p:grpSp>
        <p:nvGrpSpPr>
          <p:cNvPr id="126" name="Google Shape;126;p3"/>
          <p:cNvGrpSpPr/>
          <p:nvPr/>
        </p:nvGrpSpPr>
        <p:grpSpPr>
          <a:xfrm>
            <a:off x="-3941266" y="2576080"/>
            <a:ext cx="2802113" cy="3450286"/>
            <a:chOff x="432154" y="2856499"/>
            <a:chExt cx="2802113" cy="3450286"/>
          </a:xfrm>
        </p:grpSpPr>
        <p:sp>
          <p:nvSpPr>
            <p:cNvPr id="127" name="Google Shape;127;p3"/>
            <p:cNvSpPr/>
            <p:nvPr/>
          </p:nvSpPr>
          <p:spPr>
            <a:xfrm>
              <a:off x="432154" y="2856499"/>
              <a:ext cx="2802113" cy="3450286"/>
            </a:xfrm>
            <a:prstGeom prst="roundRect">
              <a:avLst>
                <a:gd name="adj" fmla="val 11096"/>
              </a:avLst>
            </a:prstGeom>
            <a:solidFill>
              <a:srgbClr val="FFB703"/>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3"/>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3"/>
            <p:cNvSpPr txBox="1"/>
            <p:nvPr/>
          </p:nvSpPr>
          <p:spPr>
            <a:xfrm>
              <a:off x="846483" y="5335383"/>
              <a:ext cx="1939955"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dk1"/>
                  </a:solidFill>
                  <a:latin typeface="Arial"/>
                  <a:ea typeface="Arial"/>
                  <a:cs typeface="Arial"/>
                  <a:sym typeface="Arial"/>
                </a:rPr>
                <a:t>INSERT NAME</a:t>
              </a:r>
              <a:endParaRPr/>
            </a:p>
          </p:txBody>
        </p:sp>
      </p:grpSp>
      <p:grpSp>
        <p:nvGrpSpPr>
          <p:cNvPr id="130" name="Google Shape;130;p3"/>
          <p:cNvGrpSpPr/>
          <p:nvPr/>
        </p:nvGrpSpPr>
        <p:grpSpPr>
          <a:xfrm>
            <a:off x="7151143" y="7144542"/>
            <a:ext cx="4332558" cy="2647785"/>
            <a:chOff x="432154" y="2856499"/>
            <a:chExt cx="2802113" cy="2647785"/>
          </a:xfrm>
        </p:grpSpPr>
        <p:sp>
          <p:nvSpPr>
            <p:cNvPr id="131" name="Google Shape;131;p3"/>
            <p:cNvSpPr/>
            <p:nvPr/>
          </p:nvSpPr>
          <p:spPr>
            <a:xfrm>
              <a:off x="432154" y="2856499"/>
              <a:ext cx="2802113" cy="2647785"/>
            </a:xfrm>
            <a:prstGeom prst="roundRect">
              <a:avLst>
                <a:gd name="adj" fmla="val 11096"/>
              </a:avLst>
            </a:prstGeom>
            <a:solidFill>
              <a:srgbClr val="023047"/>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3"/>
            <p:cNvSpPr txBox="1"/>
            <p:nvPr/>
          </p:nvSpPr>
          <p:spPr>
            <a:xfrm>
              <a:off x="1218686" y="5044384"/>
              <a:ext cx="1254679"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lt1"/>
                  </a:solidFill>
                  <a:latin typeface="Arial"/>
                  <a:ea typeface="Arial"/>
                  <a:cs typeface="Arial"/>
                  <a:sym typeface="Arial"/>
                </a:rPr>
                <a:t>INSERT NAME</a:t>
              </a:r>
              <a:endParaRPr/>
            </a:p>
          </p:txBody>
        </p:sp>
      </p:grpSp>
      <p:grpSp>
        <p:nvGrpSpPr>
          <p:cNvPr id="134" name="Google Shape;134;p3"/>
          <p:cNvGrpSpPr/>
          <p:nvPr/>
        </p:nvGrpSpPr>
        <p:grpSpPr>
          <a:xfrm>
            <a:off x="7177044" y="14506935"/>
            <a:ext cx="4332558" cy="2647785"/>
            <a:chOff x="432154" y="2856499"/>
            <a:chExt cx="2802113" cy="2647785"/>
          </a:xfrm>
        </p:grpSpPr>
        <p:sp>
          <p:nvSpPr>
            <p:cNvPr id="135" name="Google Shape;135;p3"/>
            <p:cNvSpPr/>
            <p:nvPr/>
          </p:nvSpPr>
          <p:spPr>
            <a:xfrm>
              <a:off x="432154" y="2856499"/>
              <a:ext cx="2802113" cy="2647785"/>
            </a:xfrm>
            <a:prstGeom prst="roundRect">
              <a:avLst>
                <a:gd name="adj" fmla="val 11096"/>
              </a:avLst>
            </a:prstGeom>
            <a:solidFill>
              <a:srgbClr val="023047"/>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3"/>
            <p:cNvSpPr/>
            <p:nvPr/>
          </p:nvSpPr>
          <p:spPr>
            <a:xfrm>
              <a:off x="544030" y="2976078"/>
              <a:ext cx="2544858" cy="2008517"/>
            </a:xfrm>
            <a:prstGeom prst="roundRect">
              <a:avLst>
                <a:gd name="adj" fmla="val 9632"/>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3"/>
            <p:cNvSpPr txBox="1"/>
            <p:nvPr/>
          </p:nvSpPr>
          <p:spPr>
            <a:xfrm>
              <a:off x="1218686" y="5044384"/>
              <a:ext cx="1254679" cy="400110"/>
            </a:xfrm>
            <a:prstGeom prst="rect">
              <a:avLst/>
            </a:prstGeom>
            <a:no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PH" sz="2000">
                  <a:solidFill>
                    <a:schemeClr val="lt1"/>
                  </a:solidFill>
                  <a:latin typeface="Arial"/>
                  <a:ea typeface="Arial"/>
                  <a:cs typeface="Arial"/>
                  <a:sym typeface="Arial"/>
                </a:rPr>
                <a:t>INSERT NAME</a:t>
              </a:r>
              <a:endParaRPr/>
            </a:p>
          </p:txBody>
        </p:sp>
      </p:grpSp>
      <p:sp>
        <p:nvSpPr>
          <p:cNvPr id="138" name="Google Shape;138;p3"/>
          <p:cNvSpPr/>
          <p:nvPr/>
        </p:nvSpPr>
        <p:spPr>
          <a:xfrm>
            <a:off x="457280" y="157186"/>
            <a:ext cx="1236473" cy="1236473"/>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3"/>
          <p:cNvSpPr txBox="1"/>
          <p:nvPr/>
        </p:nvSpPr>
        <p:spPr>
          <a:xfrm>
            <a:off x="12699943" y="2592616"/>
            <a:ext cx="551223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6000">
                <a:solidFill>
                  <a:srgbClr val="219EBC"/>
                </a:solidFill>
                <a:latin typeface="Anton"/>
                <a:ea typeface="Anton"/>
                <a:cs typeface="Anton"/>
                <a:sym typeface="Anton"/>
              </a:rPr>
              <a:t>TÊN NHÓM</a:t>
            </a:r>
            <a:endParaRPr sz="6000">
              <a:solidFill>
                <a:srgbClr val="219EBC"/>
              </a:solidFill>
              <a:latin typeface="Anton"/>
              <a:ea typeface="Anton"/>
              <a:cs typeface="Anton"/>
              <a:sym typeface="Anton"/>
            </a:endParaRPr>
          </a:p>
        </p:txBody>
      </p:sp>
      <p:sp>
        <p:nvSpPr>
          <p:cNvPr id="140" name="Google Shape;140;p3"/>
          <p:cNvSpPr txBox="1"/>
          <p:nvPr/>
        </p:nvSpPr>
        <p:spPr>
          <a:xfrm>
            <a:off x="15099322" y="3608279"/>
            <a:ext cx="5480912"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b="1">
                <a:solidFill>
                  <a:schemeClr val="dk1"/>
                </a:solidFill>
                <a:latin typeface="Arial"/>
                <a:ea typeface="Arial"/>
                <a:cs typeface="Arial"/>
                <a:sym typeface="Arial"/>
              </a:rPr>
              <a:t>MÔN HỌC THUYẾT TRÌNH</a:t>
            </a:r>
            <a:endParaRPr sz="2000" b="1">
              <a:solidFill>
                <a:schemeClr val="dk1"/>
              </a:solidFill>
              <a:latin typeface="Arial"/>
              <a:ea typeface="Arial"/>
              <a:cs typeface="Arial"/>
              <a:sym typeface="Arial"/>
            </a:endParaRPr>
          </a:p>
        </p:txBody>
      </p:sp>
      <p:sp>
        <p:nvSpPr>
          <p:cNvPr id="141" name="Google Shape;141;p3"/>
          <p:cNvSpPr txBox="1"/>
          <p:nvPr/>
        </p:nvSpPr>
        <p:spPr>
          <a:xfrm>
            <a:off x="605282" y="-1613941"/>
            <a:ext cx="562686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PH" sz="4800">
                <a:solidFill>
                  <a:srgbClr val="2E75B5"/>
                </a:solidFill>
                <a:latin typeface="Lobster"/>
                <a:ea typeface="Lobster"/>
                <a:cs typeface="Lobster"/>
                <a:sym typeface="Lobster"/>
              </a:rPr>
              <a:t>Thành viên trong nhóm</a:t>
            </a:r>
            <a:endParaRPr sz="4800">
              <a:solidFill>
                <a:srgbClr val="2E75B5"/>
              </a:solidFill>
              <a:latin typeface="Lobster"/>
              <a:ea typeface="Lobster"/>
              <a:cs typeface="Lobster"/>
              <a:sym typeface="Lobster"/>
            </a:endParaRPr>
          </a:p>
        </p:txBody>
      </p:sp>
      <p:sp>
        <p:nvSpPr>
          <p:cNvPr id="3" name="Rectangle 2">
            <a:extLst>
              <a:ext uri="{FF2B5EF4-FFF2-40B4-BE49-F238E27FC236}">
                <a16:creationId xmlns:a16="http://schemas.microsoft.com/office/drawing/2014/main" id="{CBD3D904-4959-DEF8-E484-9E5AD3AA94A7}"/>
              </a:ext>
            </a:extLst>
          </p:cNvPr>
          <p:cNvSpPr>
            <a:spLocks noChangeArrowheads="1"/>
          </p:cNvSpPr>
          <p:nvPr/>
        </p:nvSpPr>
        <p:spPr bwMode="auto">
          <a:xfrm>
            <a:off x="457280" y="4365262"/>
            <a:ext cx="634136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800" b="0" i="0" u="none" strike="noStrike" cap="none" normalizeH="0" baseline="0" dirty="0">
                <a:ln>
                  <a:noFill/>
                </a:ln>
                <a:solidFill>
                  <a:schemeClr val="tx1"/>
                </a:solidFill>
                <a:effectLst/>
                <a:latin typeface="Arial" panose="020B0604020202020204" pitchFamily="34" charset="0"/>
              </a:rPr>
              <a:t>PostgreSQL là một hệ quản trị cơ sở dữ liệu quan hệ mã nguồn mở mạnh mẽ, còn được gọi là Postgres. Nó bắt nguồn từ dự án POSTGRES vào năm 1986 tại Đại học California, Berkeley, dưới sự dẫn dắt của giáo sư Michael Stonebraker. Phiên bản chính thức đầu tiên của PostgreSQL được phát hành vào năm 1996 và liên tục được cải tiến bởi cộng đồng mã nguồn mở từ đó đến nay.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7"/>
          <p:cNvSpPr/>
          <p:nvPr/>
        </p:nvSpPr>
        <p:spPr>
          <a:xfrm>
            <a:off x="951738" y="8335095"/>
            <a:ext cx="10081344" cy="10081344"/>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0" name="Google Shape;240;p7"/>
          <p:cNvSpPr/>
          <p:nvPr/>
        </p:nvSpPr>
        <p:spPr>
          <a:xfrm>
            <a:off x="-3720586" y="-5710346"/>
            <a:ext cx="19633172" cy="1963317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1" name="Google Shape;241;p7"/>
          <p:cNvSpPr/>
          <p:nvPr/>
        </p:nvSpPr>
        <p:spPr>
          <a:xfrm>
            <a:off x="1028700" y="4792856"/>
            <a:ext cx="10134600" cy="10134600"/>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7"/>
          <p:cNvSpPr/>
          <p:nvPr/>
        </p:nvSpPr>
        <p:spPr>
          <a:xfrm>
            <a:off x="9475285" y="4792856"/>
            <a:ext cx="1253262" cy="1253262"/>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7"/>
          <p:cNvSpPr/>
          <p:nvPr/>
        </p:nvSpPr>
        <p:spPr>
          <a:xfrm>
            <a:off x="1463453" y="4740933"/>
            <a:ext cx="1236473" cy="1236473"/>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7"/>
          <p:cNvSpPr txBox="1"/>
          <p:nvPr/>
        </p:nvSpPr>
        <p:spPr>
          <a:xfrm>
            <a:off x="3134679" y="2250666"/>
            <a:ext cx="6270892" cy="2492950"/>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vi-VN" sz="2600" b="1" i="0" dirty="0">
                <a:solidFill>
                  <a:schemeClr val="bg1"/>
                </a:solidFill>
                <a:effectLst/>
                <a:latin typeface="ui-sans-serif"/>
              </a:rPr>
              <a:t> Hỗ trợ SQL chuẩn</a:t>
            </a:r>
            <a:r>
              <a:rPr lang="vi-VN" sz="2600" b="0" i="0" dirty="0">
                <a:solidFill>
                  <a:schemeClr val="bg1"/>
                </a:solidFill>
                <a:effectLst/>
                <a:latin typeface="ui-sans-serif"/>
              </a:rPr>
              <a:t>: Tuân thủ SQL:2011</a:t>
            </a:r>
          </a:p>
          <a:p>
            <a:pPr algn="l">
              <a:buFont typeface="Arial" panose="020B0604020202020204" pitchFamily="34" charset="0"/>
              <a:buChar char="•"/>
            </a:pPr>
            <a:r>
              <a:rPr lang="vi-VN" sz="2600" b="1" i="0" dirty="0">
                <a:solidFill>
                  <a:schemeClr val="bg1"/>
                </a:solidFill>
                <a:effectLst/>
                <a:latin typeface="ui-sans-serif"/>
              </a:rPr>
              <a:t> Khả năng mở rộng</a:t>
            </a:r>
            <a:r>
              <a:rPr lang="vi-VN" sz="2600" b="0" i="0" dirty="0">
                <a:solidFill>
                  <a:schemeClr val="bg1"/>
                </a:solidFill>
                <a:effectLst/>
                <a:latin typeface="ui-sans-serif"/>
              </a:rPr>
              <a:t>: Sharding, partitioning</a:t>
            </a:r>
          </a:p>
          <a:p>
            <a:pPr algn="l">
              <a:buFont typeface="Arial" panose="020B0604020202020204" pitchFamily="34" charset="0"/>
              <a:buChar char="•"/>
            </a:pPr>
            <a:r>
              <a:rPr lang="vi-VN" sz="2600" b="1" i="0" dirty="0">
                <a:solidFill>
                  <a:schemeClr val="bg1"/>
                </a:solidFill>
                <a:effectLst/>
                <a:latin typeface="ui-sans-serif"/>
              </a:rPr>
              <a:t> Hỗ trợ nhiều loại dữ liệu</a:t>
            </a:r>
            <a:r>
              <a:rPr lang="vi-VN" sz="2600" b="0" i="0" dirty="0">
                <a:solidFill>
                  <a:schemeClr val="bg1"/>
                </a:solidFill>
                <a:effectLst/>
                <a:latin typeface="ui-sans-serif"/>
              </a:rPr>
              <a:t>: JSON, XML, HSTORE</a:t>
            </a:r>
          </a:p>
          <a:p>
            <a:pPr algn="l">
              <a:buFont typeface="Arial" panose="020B0604020202020204" pitchFamily="34" charset="0"/>
              <a:buChar char="•"/>
            </a:pPr>
            <a:r>
              <a:rPr lang="vi-VN" sz="2600" b="1" i="0" dirty="0">
                <a:solidFill>
                  <a:schemeClr val="bg1"/>
                </a:solidFill>
                <a:effectLst/>
                <a:latin typeface="ui-sans-serif"/>
              </a:rPr>
              <a:t> Hệ thống mở rộng</a:t>
            </a:r>
            <a:r>
              <a:rPr lang="vi-VN" sz="2600" b="0" i="0" dirty="0">
                <a:solidFill>
                  <a:schemeClr val="bg1"/>
                </a:solidFill>
                <a:effectLst/>
                <a:latin typeface="ui-sans-serif"/>
              </a:rPr>
              <a:t>: Kiểu dữ liệu tùy chỉnh, hàm, trình kích hoạt</a:t>
            </a:r>
          </a:p>
        </p:txBody>
      </p:sp>
      <p:sp>
        <p:nvSpPr>
          <p:cNvPr id="245" name="Google Shape;245;p7"/>
          <p:cNvSpPr/>
          <p:nvPr/>
        </p:nvSpPr>
        <p:spPr>
          <a:xfrm>
            <a:off x="2699926" y="55914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1.1.1 Đặc điểm</a:t>
            </a:r>
            <a:endParaRPr sz="3200" dirty="0">
              <a:solidFill>
                <a:srgbClr val="7F7F7F"/>
              </a:solidFill>
              <a:latin typeface="Arial"/>
              <a:ea typeface="Arial"/>
              <a:cs typeface="Arial"/>
              <a:sym typeface="Arial"/>
            </a:endParaRPr>
          </a:p>
        </p:txBody>
      </p:sp>
      <p:sp>
        <p:nvSpPr>
          <p:cNvPr id="246" name="Google Shape;246;p7"/>
          <p:cNvSpPr/>
          <p:nvPr/>
        </p:nvSpPr>
        <p:spPr>
          <a:xfrm>
            <a:off x="10070577"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2</a:t>
            </a:r>
            <a:endParaRPr sz="3200">
              <a:solidFill>
                <a:srgbClr val="7F7F7F"/>
              </a:solidFill>
              <a:latin typeface="Arial"/>
              <a:ea typeface="Arial"/>
              <a:cs typeface="Arial"/>
              <a:sym typeface="Arial"/>
            </a:endParaRPr>
          </a:p>
        </p:txBody>
      </p:sp>
      <p:sp>
        <p:nvSpPr>
          <p:cNvPr id="247" name="Google Shape;247;p7"/>
          <p:cNvSpPr/>
          <p:nvPr/>
        </p:nvSpPr>
        <p:spPr>
          <a:xfrm>
            <a:off x="17461907" y="548034"/>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3</a:t>
            </a:r>
            <a:endParaRPr sz="3200">
              <a:solidFill>
                <a:srgbClr val="7F7F7F"/>
              </a:solidFill>
              <a:latin typeface="Arial"/>
              <a:ea typeface="Arial"/>
              <a:cs typeface="Arial"/>
              <a:sym typeface="Arial"/>
            </a:endParaRPr>
          </a:p>
        </p:txBody>
      </p:sp>
      <p:sp>
        <p:nvSpPr>
          <p:cNvPr id="248" name="Google Shape;248;p7"/>
          <p:cNvSpPr/>
          <p:nvPr/>
        </p:nvSpPr>
        <p:spPr>
          <a:xfrm>
            <a:off x="24853237"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4</a:t>
            </a:r>
            <a:endParaRPr sz="3200">
              <a:solidFill>
                <a:srgbClr val="7F7F7F"/>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8"/>
          <p:cNvSpPr/>
          <p:nvPr/>
        </p:nvSpPr>
        <p:spPr>
          <a:xfrm>
            <a:off x="-3720586" y="-5710346"/>
            <a:ext cx="19633172" cy="1963317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254" name="Google Shape;254;p8"/>
          <p:cNvSpPr/>
          <p:nvPr/>
        </p:nvSpPr>
        <p:spPr>
          <a:xfrm>
            <a:off x="951738" y="4982295"/>
            <a:ext cx="10081344" cy="10081344"/>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8"/>
          <p:cNvSpPr/>
          <p:nvPr/>
        </p:nvSpPr>
        <p:spPr>
          <a:xfrm>
            <a:off x="1329032" y="5359589"/>
            <a:ext cx="9326756" cy="9326756"/>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8"/>
          <p:cNvSpPr/>
          <p:nvPr/>
        </p:nvSpPr>
        <p:spPr>
          <a:xfrm>
            <a:off x="9854238" y="3520757"/>
            <a:ext cx="4088315" cy="4088315"/>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8"/>
          <p:cNvSpPr/>
          <p:nvPr/>
        </p:nvSpPr>
        <p:spPr>
          <a:xfrm>
            <a:off x="-1968932" y="3520756"/>
            <a:ext cx="4088316" cy="4088316"/>
          </a:xfrm>
          <a:prstGeom prst="ellipse">
            <a:avLst/>
          </a:prstGeom>
          <a:solidFill>
            <a:srgbClr val="219EB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8"/>
          <p:cNvSpPr txBox="1"/>
          <p:nvPr/>
        </p:nvSpPr>
        <p:spPr>
          <a:xfrm>
            <a:off x="2960554" y="2320071"/>
            <a:ext cx="6270892" cy="30773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dirty="0"/>
          </a:p>
        </p:txBody>
      </p:sp>
      <p:sp>
        <p:nvSpPr>
          <p:cNvPr id="259" name="Google Shape;259;p8"/>
          <p:cNvSpPr/>
          <p:nvPr/>
        </p:nvSpPr>
        <p:spPr>
          <a:xfrm>
            <a:off x="-4757526" y="55914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1</a:t>
            </a:r>
            <a:endParaRPr sz="3200">
              <a:solidFill>
                <a:srgbClr val="7F7F7F"/>
              </a:solidFill>
              <a:latin typeface="Arial"/>
              <a:ea typeface="Arial"/>
              <a:cs typeface="Arial"/>
              <a:sym typeface="Arial"/>
            </a:endParaRPr>
          </a:p>
        </p:txBody>
      </p:sp>
      <p:sp>
        <p:nvSpPr>
          <p:cNvPr id="260" name="Google Shape;260;p8"/>
          <p:cNvSpPr/>
          <p:nvPr/>
        </p:nvSpPr>
        <p:spPr>
          <a:xfrm>
            <a:off x="2613125"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1.1.2 Đặc điểm</a:t>
            </a:r>
            <a:endParaRPr sz="3200" dirty="0">
              <a:solidFill>
                <a:srgbClr val="7F7F7F"/>
              </a:solidFill>
              <a:latin typeface="Arial"/>
              <a:ea typeface="Arial"/>
              <a:cs typeface="Arial"/>
              <a:sym typeface="Arial"/>
            </a:endParaRPr>
          </a:p>
        </p:txBody>
      </p:sp>
      <p:sp>
        <p:nvSpPr>
          <p:cNvPr id="261" name="Google Shape;261;p8"/>
          <p:cNvSpPr/>
          <p:nvPr/>
        </p:nvSpPr>
        <p:spPr>
          <a:xfrm>
            <a:off x="10004455" y="548034"/>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3</a:t>
            </a:r>
            <a:endParaRPr sz="3200">
              <a:solidFill>
                <a:srgbClr val="7F7F7F"/>
              </a:solidFill>
              <a:latin typeface="Arial"/>
              <a:ea typeface="Arial"/>
              <a:cs typeface="Arial"/>
              <a:sym typeface="Arial"/>
            </a:endParaRPr>
          </a:p>
        </p:txBody>
      </p:sp>
      <p:sp>
        <p:nvSpPr>
          <p:cNvPr id="262" name="Google Shape;262;p8"/>
          <p:cNvSpPr/>
          <p:nvPr/>
        </p:nvSpPr>
        <p:spPr>
          <a:xfrm>
            <a:off x="17395785"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4</a:t>
            </a:r>
            <a:endParaRPr sz="3200">
              <a:solidFill>
                <a:srgbClr val="7F7F7F"/>
              </a:solidFill>
              <a:latin typeface="Arial"/>
              <a:ea typeface="Arial"/>
              <a:cs typeface="Arial"/>
              <a:sym typeface="Arial"/>
            </a:endParaRPr>
          </a:p>
        </p:txBody>
      </p:sp>
      <p:sp>
        <p:nvSpPr>
          <p:cNvPr id="2" name="Rectangle 1">
            <a:extLst>
              <a:ext uri="{FF2B5EF4-FFF2-40B4-BE49-F238E27FC236}">
                <a16:creationId xmlns:a16="http://schemas.microsoft.com/office/drawing/2014/main" id="{E73B2162-D70C-74D7-B20B-E58146433C03}"/>
              </a:ext>
            </a:extLst>
          </p:cNvPr>
          <p:cNvSpPr>
            <a:spLocks noChangeArrowheads="1"/>
          </p:cNvSpPr>
          <p:nvPr/>
        </p:nvSpPr>
        <p:spPr bwMode="auto">
          <a:xfrm>
            <a:off x="2814403" y="2404410"/>
            <a:ext cx="7363527" cy="280128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198375" rIns="9144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600" b="1" i="0" u="none" strike="noStrike" cap="none" normalizeH="0" baseline="0" dirty="0">
                <a:ln>
                  <a:noFill/>
                </a:ln>
                <a:solidFill>
                  <a:schemeClr val="bg1"/>
                </a:solidFill>
                <a:effectLst/>
                <a:latin typeface="ui-sans-serif"/>
              </a:rPr>
              <a:t>Tính năng mạnh mẽ</a:t>
            </a:r>
            <a:r>
              <a:rPr kumimoji="0" lang="vi-VN" altLang="vi-VN" sz="2600" b="0" i="0" u="none" strike="noStrike" cap="none" normalizeH="0" baseline="0" dirty="0">
                <a:ln>
                  <a:noFill/>
                </a:ln>
                <a:solidFill>
                  <a:schemeClr val="bg1"/>
                </a:solidFill>
                <a:effectLst/>
                <a:latin typeface="ui-sans-serif"/>
              </a:rPr>
              <a:t>: ACID compliance, chỉ mục phong phú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600" b="1" i="0" u="none" strike="noStrike" cap="none" normalizeH="0" baseline="0" dirty="0">
                <a:ln>
                  <a:noFill/>
                </a:ln>
                <a:solidFill>
                  <a:schemeClr val="bg1"/>
                </a:solidFill>
                <a:effectLst/>
                <a:latin typeface="ui-sans-serif"/>
              </a:rPr>
              <a:t>Quản lý phiên bản và phục hồi</a:t>
            </a:r>
            <a:r>
              <a:rPr kumimoji="0" lang="vi-VN" altLang="vi-VN" sz="2600" b="0" i="0" u="none" strike="noStrike" cap="none" normalizeH="0" baseline="0" dirty="0">
                <a:ln>
                  <a:noFill/>
                </a:ln>
                <a:solidFill>
                  <a:schemeClr val="bg1"/>
                </a:solidFill>
                <a:effectLst/>
                <a:latin typeface="ui-sans-serif"/>
              </a:rPr>
              <a:t>: MVCC, giao dịch và rollback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vi-VN" sz="2600" b="1" i="0" u="none" strike="noStrike" cap="none" normalizeH="0" baseline="0" dirty="0">
                <a:ln>
                  <a:noFill/>
                </a:ln>
                <a:solidFill>
                  <a:schemeClr val="bg1"/>
                </a:solidFill>
                <a:effectLst/>
                <a:latin typeface="ui-sans-serif"/>
              </a:rPr>
              <a:t>Cộng đồng và tài liệu phong phú</a:t>
            </a:r>
            <a:br>
              <a:rPr kumimoji="0" lang="vi-VN" altLang="vi-VN" sz="2600" b="0" i="0" u="none" strike="noStrike" cap="none" normalizeH="0" baseline="0" dirty="0">
                <a:ln>
                  <a:noFill/>
                </a:ln>
                <a:solidFill>
                  <a:schemeClr val="tx1"/>
                </a:solidFill>
                <a:effectLst/>
              </a:rPr>
            </a:br>
            <a:endParaRPr kumimoji="0" lang="vi-VN" altLang="vi-VN" sz="2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9"/>
          <p:cNvSpPr/>
          <p:nvPr/>
        </p:nvSpPr>
        <p:spPr>
          <a:xfrm>
            <a:off x="-3720586" y="-5710346"/>
            <a:ext cx="19633172" cy="1963317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9"/>
          <p:cNvSpPr/>
          <p:nvPr/>
        </p:nvSpPr>
        <p:spPr>
          <a:xfrm>
            <a:off x="946139" y="4421085"/>
            <a:ext cx="10081344" cy="10081344"/>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9"/>
          <p:cNvSpPr/>
          <p:nvPr/>
        </p:nvSpPr>
        <p:spPr>
          <a:xfrm>
            <a:off x="2343607" y="7041343"/>
            <a:ext cx="7461086" cy="7461086"/>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9"/>
          <p:cNvSpPr txBox="1"/>
          <p:nvPr/>
        </p:nvSpPr>
        <p:spPr>
          <a:xfrm>
            <a:off x="3312205" y="1844365"/>
            <a:ext cx="6008210" cy="3785611"/>
          </a:xfrm>
          <a:prstGeom prst="rect">
            <a:avLst/>
          </a:prstGeom>
          <a:noFill/>
          <a:ln>
            <a:noFill/>
          </a:ln>
        </p:spPr>
        <p:txBody>
          <a:bodyPr spcFirstLastPara="1" wrap="square" lIns="91425" tIns="45700" rIns="91425" bIns="45700" anchor="t" anchorCtr="0">
            <a:spAutoFit/>
          </a:bodyPr>
          <a:lstStyle/>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Tạo</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một</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cơ</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sở</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mới</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CREATE DATABASE &lt;</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tên</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database&gt;;</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mydatabase</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Tạo</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bảng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mới</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CREATE TABLE employees (</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id SERIAL PRIMARY KEY,</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name VARCHAR(100) NOT NULL,</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position VARCHAR(50) NOT NULL,</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salary NUMERIC(10, 2),</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hire_date</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DATE DEFAULT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CURRENT_DATE</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285750" marR="0" lvl="0" indent="-285750" algn="just" rtl="0">
              <a:spcBef>
                <a:spcPts val="0"/>
              </a:spcBef>
              <a:spcAft>
                <a:spcPts val="0"/>
              </a:spcAft>
              <a:buFontTx/>
              <a:buChar char="-"/>
            </a:pPr>
            <a:endParaRPr lang="vi-VN" sz="1200" dirty="0">
              <a:solidFill>
                <a:schemeClr val="bg1"/>
              </a:solidFill>
            </a:endParaRPr>
          </a:p>
          <a:p>
            <a:pPr marL="285750" marR="0" lvl="0" indent="-285750" algn="just" rtl="0">
              <a:spcBef>
                <a:spcPts val="0"/>
              </a:spcBef>
              <a:spcAft>
                <a:spcPts val="0"/>
              </a:spcAft>
              <a:buFontTx/>
              <a:buChar char="-"/>
            </a:pPr>
            <a:endParaRPr lang="en-PH" sz="1200" dirty="0">
              <a:solidFill>
                <a:schemeClr val="bg1"/>
              </a:solidFill>
            </a:endParaRPr>
          </a:p>
        </p:txBody>
      </p:sp>
      <p:sp>
        <p:nvSpPr>
          <p:cNvPr id="271" name="Google Shape;271;p9"/>
          <p:cNvSpPr/>
          <p:nvPr/>
        </p:nvSpPr>
        <p:spPr>
          <a:xfrm>
            <a:off x="-12148856" y="55914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1</a:t>
            </a:r>
            <a:endParaRPr sz="3200">
              <a:solidFill>
                <a:srgbClr val="7F7F7F"/>
              </a:solidFill>
              <a:latin typeface="Arial"/>
              <a:ea typeface="Arial"/>
              <a:cs typeface="Arial"/>
              <a:sym typeface="Arial"/>
            </a:endParaRPr>
          </a:p>
        </p:txBody>
      </p:sp>
      <p:sp>
        <p:nvSpPr>
          <p:cNvPr id="272" name="Google Shape;272;p9"/>
          <p:cNvSpPr/>
          <p:nvPr/>
        </p:nvSpPr>
        <p:spPr>
          <a:xfrm>
            <a:off x="-4778205"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2</a:t>
            </a:r>
            <a:endParaRPr sz="3200">
              <a:solidFill>
                <a:srgbClr val="7F7F7F"/>
              </a:solidFill>
              <a:latin typeface="Arial"/>
              <a:ea typeface="Arial"/>
              <a:cs typeface="Arial"/>
              <a:sym typeface="Arial"/>
            </a:endParaRPr>
          </a:p>
        </p:txBody>
      </p:sp>
      <p:sp>
        <p:nvSpPr>
          <p:cNvPr id="273" name="Google Shape;273;p9"/>
          <p:cNvSpPr/>
          <p:nvPr/>
        </p:nvSpPr>
        <p:spPr>
          <a:xfrm>
            <a:off x="2613125" y="548034"/>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1.2.1 Câu lệnh cơ bản</a:t>
            </a:r>
            <a:endParaRPr sz="3200" dirty="0">
              <a:solidFill>
                <a:srgbClr val="7F7F7F"/>
              </a:solidFill>
              <a:latin typeface="Arial"/>
              <a:ea typeface="Arial"/>
              <a:cs typeface="Arial"/>
              <a:sym typeface="Arial"/>
            </a:endParaRPr>
          </a:p>
        </p:txBody>
      </p:sp>
      <p:sp>
        <p:nvSpPr>
          <p:cNvPr id="274" name="Google Shape;274;p9"/>
          <p:cNvSpPr/>
          <p:nvPr/>
        </p:nvSpPr>
        <p:spPr>
          <a:xfrm>
            <a:off x="10004455"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4</a:t>
            </a:r>
            <a:endParaRPr sz="3200">
              <a:solidFill>
                <a:srgbClr val="7F7F7F"/>
              </a:solidFill>
              <a:latin typeface="Arial"/>
              <a:ea typeface="Arial"/>
              <a:cs typeface="Arial"/>
              <a:sym typeface="Arial"/>
            </a:endParaRPr>
          </a:p>
        </p:txBody>
      </p:sp>
      <p:sp>
        <p:nvSpPr>
          <p:cNvPr id="275" name="Google Shape;275;p9"/>
          <p:cNvSpPr/>
          <p:nvPr/>
        </p:nvSpPr>
        <p:spPr>
          <a:xfrm>
            <a:off x="9578875" y="3951287"/>
            <a:ext cx="1190148" cy="1190148"/>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9"/>
          <p:cNvSpPr/>
          <p:nvPr/>
        </p:nvSpPr>
        <p:spPr>
          <a:xfrm>
            <a:off x="1338153" y="4039616"/>
            <a:ext cx="1190147" cy="1190147"/>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0"/>
          <p:cNvSpPr/>
          <p:nvPr/>
        </p:nvSpPr>
        <p:spPr>
          <a:xfrm>
            <a:off x="-3720586" y="-5710346"/>
            <a:ext cx="19633172" cy="1963317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10"/>
          <p:cNvSpPr/>
          <p:nvPr/>
        </p:nvSpPr>
        <p:spPr>
          <a:xfrm>
            <a:off x="1033478" y="4630456"/>
            <a:ext cx="10081344" cy="10081344"/>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2343607" y="5215010"/>
            <a:ext cx="7461086" cy="7461086"/>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txBox="1"/>
          <p:nvPr/>
        </p:nvSpPr>
        <p:spPr>
          <a:xfrm>
            <a:off x="2688094" y="2097255"/>
            <a:ext cx="3539210" cy="4247276"/>
          </a:xfrm>
          <a:prstGeom prst="rect">
            <a:avLst/>
          </a:prstGeom>
          <a:noFill/>
          <a:ln>
            <a:noFill/>
          </a:ln>
        </p:spPr>
        <p:txBody>
          <a:bodyPr spcFirstLastPara="1" wrap="square" lIns="91425" tIns="45700" rIns="91425" bIns="45700" anchor="t" anchorCtr="0">
            <a:spAutoFit/>
          </a:bodyPr>
          <a:lstStyle/>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Chèn</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vào</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bảng</a:t>
            </a:r>
            <a:b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INSERT INTO employees (name, position, salary) VALUES</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('John Doe', 'Developer', 75000),</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('Jane Smith', 'Manager', 85000),</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('Alice Johnson', 'Designer', 65000);</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Truy</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vấn</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Lấy</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tất</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cả</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từ</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bảng</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SELECT * FROM employees;</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Lấy</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với</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điều</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kiện</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SELECT * FROM employees WHERE position = 'Developer';</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p:txBody>
      </p:sp>
      <p:sp>
        <p:nvSpPr>
          <p:cNvPr id="285" name="Google Shape;285;p10"/>
          <p:cNvSpPr/>
          <p:nvPr/>
        </p:nvSpPr>
        <p:spPr>
          <a:xfrm>
            <a:off x="-19540186" y="55914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1</a:t>
            </a:r>
            <a:endParaRPr sz="3200">
              <a:solidFill>
                <a:srgbClr val="7F7F7F"/>
              </a:solidFill>
              <a:latin typeface="Arial"/>
              <a:ea typeface="Arial"/>
              <a:cs typeface="Arial"/>
              <a:sym typeface="Arial"/>
            </a:endParaRPr>
          </a:p>
        </p:txBody>
      </p:sp>
      <p:sp>
        <p:nvSpPr>
          <p:cNvPr id="286" name="Google Shape;286;p10"/>
          <p:cNvSpPr/>
          <p:nvPr/>
        </p:nvSpPr>
        <p:spPr>
          <a:xfrm>
            <a:off x="-12169535"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2</a:t>
            </a:r>
            <a:endParaRPr sz="3200">
              <a:solidFill>
                <a:srgbClr val="7F7F7F"/>
              </a:solidFill>
              <a:latin typeface="Arial"/>
              <a:ea typeface="Arial"/>
              <a:cs typeface="Arial"/>
              <a:sym typeface="Arial"/>
            </a:endParaRPr>
          </a:p>
        </p:txBody>
      </p:sp>
      <p:sp>
        <p:nvSpPr>
          <p:cNvPr id="287" name="Google Shape;287;p10"/>
          <p:cNvSpPr/>
          <p:nvPr/>
        </p:nvSpPr>
        <p:spPr>
          <a:xfrm>
            <a:off x="-4778205" y="548034"/>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3</a:t>
            </a:r>
            <a:endParaRPr sz="3200">
              <a:solidFill>
                <a:srgbClr val="7F7F7F"/>
              </a:solidFill>
              <a:latin typeface="Arial"/>
              <a:ea typeface="Arial"/>
              <a:cs typeface="Arial"/>
              <a:sym typeface="Arial"/>
            </a:endParaRPr>
          </a:p>
        </p:txBody>
      </p:sp>
      <p:sp>
        <p:nvSpPr>
          <p:cNvPr id="288" name="Google Shape;288;p10"/>
          <p:cNvSpPr/>
          <p:nvPr/>
        </p:nvSpPr>
        <p:spPr>
          <a:xfrm>
            <a:off x="2613125"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vi-VN" sz="3200" dirty="0">
                <a:solidFill>
                  <a:srgbClr val="7F7F7F"/>
                </a:solidFill>
                <a:latin typeface="Arial"/>
                <a:ea typeface="Arial"/>
                <a:cs typeface="Arial"/>
                <a:sym typeface="Arial"/>
              </a:rPr>
              <a:t>1.2.2 Câu lệnh cơ bản</a:t>
            </a:r>
            <a:endParaRPr sz="3200" dirty="0">
              <a:solidFill>
                <a:srgbClr val="7F7F7F"/>
              </a:solidFill>
              <a:latin typeface="Arial"/>
              <a:ea typeface="Arial"/>
              <a:cs typeface="Arial"/>
              <a:sym typeface="Arial"/>
            </a:endParaRPr>
          </a:p>
        </p:txBody>
      </p:sp>
      <p:sp>
        <p:nvSpPr>
          <p:cNvPr id="289" name="Google Shape;289;p10"/>
          <p:cNvSpPr/>
          <p:nvPr/>
        </p:nvSpPr>
        <p:spPr>
          <a:xfrm>
            <a:off x="-4648042" y="-169145"/>
            <a:ext cx="7339165" cy="7339165"/>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10"/>
          <p:cNvSpPr/>
          <p:nvPr/>
        </p:nvSpPr>
        <p:spPr>
          <a:xfrm>
            <a:off x="9653472" y="0"/>
            <a:ext cx="6965750" cy="6965750"/>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10"/>
          <p:cNvSpPr txBox="1"/>
          <p:nvPr/>
        </p:nvSpPr>
        <p:spPr>
          <a:xfrm>
            <a:off x="3178414" y="12854856"/>
            <a:ext cx="5816184"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dk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2" name="TextBox 1">
            <a:extLst>
              <a:ext uri="{FF2B5EF4-FFF2-40B4-BE49-F238E27FC236}">
                <a16:creationId xmlns:a16="http://schemas.microsoft.com/office/drawing/2014/main" id="{4232A9A1-31B7-0DB4-1CFC-5366E854950F}"/>
              </a:ext>
            </a:extLst>
          </p:cNvPr>
          <p:cNvSpPr txBox="1"/>
          <p:nvPr/>
        </p:nvSpPr>
        <p:spPr>
          <a:xfrm>
            <a:off x="6117292" y="2227544"/>
            <a:ext cx="4149656" cy="5909310"/>
          </a:xfrm>
          <a:prstGeom prst="rect">
            <a:avLst/>
          </a:prstGeom>
          <a:noFill/>
        </p:spPr>
        <p:txBody>
          <a:bodyPr wrap="square" rtlCol="0">
            <a:spAutoFit/>
          </a:bodyPr>
          <a:lstStyle/>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Lấy</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sắp</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xếp</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theo</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thứ</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tự</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nào</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đó</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SELECT * FROM employees ORDER BY salary DESC;</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Cập</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nhật</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UPDATE employees</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SET salary = salary * 1.1</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WHERE position = 'Developer';</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Xóa</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dữ</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liệu</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DELETE FROM employees WHERE id = 1;</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Sử</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dụng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các</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hàm</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tổng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hợp</a:t>
            </a:r>
            <a:b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b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Đếm</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số</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lượng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nhân</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viên</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SELECT COUNT(*) FROM employees;</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Tính</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mức</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lương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trung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bình</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SELECT AVG(salary) FROM employees;</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Tính</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tổng</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mức</a:t>
            </a: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lương</a:t>
            </a:r>
            <a:endParaRPr lang="vi-VN"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endParaRPr>
          </a:p>
          <a:p>
            <a:pPr marL="0" marR="0" indent="457200">
              <a:spcBef>
                <a:spcPts val="0"/>
              </a:spcBef>
              <a:spcAft>
                <a:spcPts val="0"/>
              </a:spcAft>
            </a:pPr>
            <a:r>
              <a:rPr lang="en-US" sz="1800" dirty="0">
                <a:solidFill>
                  <a:schemeClr val="bg1"/>
                </a:solidFill>
                <a:effectLst/>
                <a:latin typeface="Calibri" panose="020F0502020204030204" pitchFamily="34" charset="0"/>
                <a:ea typeface="DengXian" panose="020B0503020204020204" pitchFamily="2" charset="-122"/>
                <a:cs typeface="Times New Roman" panose="02020603050405020304" pitchFamily="18" charset="0"/>
              </a:rPr>
              <a:t>SELECT SUM(salary) FROM employees;</a:t>
            </a:r>
            <a:endParaRPr lang="vi-VN"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1"/>
          <p:cNvSpPr/>
          <p:nvPr/>
        </p:nvSpPr>
        <p:spPr>
          <a:xfrm>
            <a:off x="-3720586" y="-5710346"/>
            <a:ext cx="19633172" cy="19633172"/>
          </a:xfrm>
          <a:prstGeom prst="ellipse">
            <a:avLst/>
          </a:prstGeom>
          <a:solidFill>
            <a:srgbClr val="02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6332080" y="944628"/>
            <a:ext cx="4878682" cy="4878682"/>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p:nvPr/>
        </p:nvSpPr>
        <p:spPr>
          <a:xfrm>
            <a:off x="1001956" y="-1611672"/>
            <a:ext cx="10081344" cy="10081344"/>
          </a:xfrm>
          <a:prstGeom prst="ellipse">
            <a:avLst/>
          </a:prstGeom>
          <a:solidFill>
            <a:srgbClr val="FB85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11"/>
          <p:cNvSpPr/>
          <p:nvPr/>
        </p:nvSpPr>
        <p:spPr>
          <a:xfrm>
            <a:off x="1737078" y="-858484"/>
            <a:ext cx="8717843" cy="8717843"/>
          </a:xfrm>
          <a:prstGeom prst="ellipse">
            <a:avLst/>
          </a:prstGeom>
          <a:solidFill>
            <a:srgbClr val="FFB7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11"/>
          <p:cNvSpPr/>
          <p:nvPr/>
        </p:nvSpPr>
        <p:spPr>
          <a:xfrm>
            <a:off x="15054252" y="1113772"/>
            <a:ext cx="4630456" cy="4630456"/>
          </a:xfrm>
          <a:prstGeom prst="ellipse">
            <a:avLst/>
          </a:prstGeom>
          <a:solidFill>
            <a:srgbClr val="8ECA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11"/>
          <p:cNvSpPr txBox="1"/>
          <p:nvPr/>
        </p:nvSpPr>
        <p:spPr>
          <a:xfrm>
            <a:off x="2960554" y="-4794773"/>
            <a:ext cx="6270892"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PH" sz="2000">
                <a:solidFill>
                  <a:schemeClr val="lt1"/>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03" name="Google Shape;303;p11"/>
          <p:cNvSpPr txBox="1"/>
          <p:nvPr/>
        </p:nvSpPr>
        <p:spPr>
          <a:xfrm>
            <a:off x="3147934" y="3375576"/>
            <a:ext cx="5816184" cy="22467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vi-VN" sz="2000" dirty="0">
                <a:solidFill>
                  <a:schemeClr val="dk1"/>
                </a:solidFill>
                <a:latin typeface="Arial"/>
                <a:ea typeface="Arial"/>
                <a:cs typeface="Arial"/>
                <a:sym typeface="Arial"/>
              </a:rPr>
              <a:t>pgAdmin là một công cụ quản trị và phát triển dành cho PostgreSQL, cung cấp giao diện đồ họa dễ sử dụng. Nó cho phép quản lý cơ sở dữ liệu, chạy truy vấn SQL, giám sát hiệu suất và bảo trì hệ thống. Được phát triển từ năm 1998, pgAdmin hỗ trợ nhiều nền tảng và là lựa chọn phổ biến cho các nhà phát triển và quản trị viên cơ sở dữ liệu.</a:t>
            </a:r>
            <a:endParaRPr dirty="0"/>
          </a:p>
        </p:txBody>
      </p:sp>
      <p:sp>
        <p:nvSpPr>
          <p:cNvPr id="304" name="Google Shape;304;p11"/>
          <p:cNvSpPr txBox="1"/>
          <p:nvPr/>
        </p:nvSpPr>
        <p:spPr>
          <a:xfrm>
            <a:off x="3075501" y="1283192"/>
            <a:ext cx="5934253"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6000" dirty="0">
                <a:solidFill>
                  <a:srgbClr val="FB8500"/>
                </a:solidFill>
                <a:latin typeface="Anton"/>
                <a:ea typeface="Anton"/>
                <a:cs typeface="Anton"/>
                <a:sym typeface="Anton"/>
              </a:rPr>
              <a:t>2. pyAdmin</a:t>
            </a:r>
            <a:endParaRPr sz="6000" dirty="0">
              <a:solidFill>
                <a:srgbClr val="FB8500"/>
              </a:solidFill>
              <a:latin typeface="Anton"/>
              <a:ea typeface="Anton"/>
              <a:cs typeface="Anton"/>
              <a:sym typeface="Anton"/>
            </a:endParaRPr>
          </a:p>
        </p:txBody>
      </p:sp>
      <p:sp>
        <p:nvSpPr>
          <p:cNvPr id="305" name="Google Shape;305;p11"/>
          <p:cNvSpPr/>
          <p:nvPr/>
        </p:nvSpPr>
        <p:spPr>
          <a:xfrm>
            <a:off x="19481723" y="404984"/>
            <a:ext cx="7624547" cy="2850726"/>
          </a:xfrm>
          <a:prstGeom prst="roundRect">
            <a:avLst>
              <a:gd name="adj" fmla="val 18830"/>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en-PH" sz="2000">
                <a:solidFill>
                  <a:srgbClr val="0C0C0C"/>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06" name="Google Shape;306;p11"/>
          <p:cNvSpPr/>
          <p:nvPr/>
        </p:nvSpPr>
        <p:spPr>
          <a:xfrm>
            <a:off x="-14958529" y="3598515"/>
            <a:ext cx="7624547" cy="2850726"/>
          </a:xfrm>
          <a:prstGeom prst="roundRect">
            <a:avLst>
              <a:gd name="adj" fmla="val 18830"/>
            </a:avLst>
          </a:prstGeom>
          <a:solidFill>
            <a:srgbClr val="F2F2F2"/>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en-PH" sz="2000">
                <a:solidFill>
                  <a:srgbClr val="0C0C0C"/>
                </a:solidFill>
                <a:latin typeface="Arial"/>
                <a:ea typeface="Arial"/>
                <a:cs typeface="Arial"/>
                <a:sym typeface="Arial"/>
              </a:rPr>
              <a:t>	Lorem ipsum dolor sit amet, consectetuer adipiscing elit. Maecenas porttitor congue massa. Fusce posuere, magna sed pulvinar ultricies, purus lectus malesuada libero, sit amet commodo magna eros quis urna.</a:t>
            </a:r>
            <a:endParaRPr/>
          </a:p>
        </p:txBody>
      </p:sp>
      <p:sp>
        <p:nvSpPr>
          <p:cNvPr id="307" name="Google Shape;307;p11"/>
          <p:cNvSpPr/>
          <p:nvPr/>
        </p:nvSpPr>
        <p:spPr>
          <a:xfrm>
            <a:off x="-34193627" y="559147"/>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1</a:t>
            </a:r>
            <a:endParaRPr sz="3200">
              <a:solidFill>
                <a:srgbClr val="7F7F7F"/>
              </a:solidFill>
              <a:latin typeface="Arial"/>
              <a:ea typeface="Arial"/>
              <a:cs typeface="Arial"/>
              <a:sym typeface="Arial"/>
            </a:endParaRPr>
          </a:p>
        </p:txBody>
      </p:sp>
      <p:sp>
        <p:nvSpPr>
          <p:cNvPr id="308" name="Google Shape;308;p11"/>
          <p:cNvSpPr/>
          <p:nvPr/>
        </p:nvSpPr>
        <p:spPr>
          <a:xfrm>
            <a:off x="-26822976"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2</a:t>
            </a:r>
            <a:endParaRPr sz="3200">
              <a:solidFill>
                <a:srgbClr val="7F7F7F"/>
              </a:solidFill>
              <a:latin typeface="Arial"/>
              <a:ea typeface="Arial"/>
              <a:cs typeface="Arial"/>
              <a:sym typeface="Arial"/>
            </a:endParaRPr>
          </a:p>
        </p:txBody>
      </p:sp>
      <p:sp>
        <p:nvSpPr>
          <p:cNvPr id="309" name="Google Shape;309;p11"/>
          <p:cNvSpPr/>
          <p:nvPr/>
        </p:nvSpPr>
        <p:spPr>
          <a:xfrm>
            <a:off x="-19431646" y="548034"/>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3</a:t>
            </a:r>
            <a:endParaRPr sz="3200">
              <a:solidFill>
                <a:srgbClr val="7F7F7F"/>
              </a:solidFill>
              <a:latin typeface="Arial"/>
              <a:ea typeface="Arial"/>
              <a:cs typeface="Arial"/>
              <a:sym typeface="Arial"/>
            </a:endParaRPr>
          </a:p>
        </p:txBody>
      </p:sp>
      <p:sp>
        <p:nvSpPr>
          <p:cNvPr id="310" name="Google Shape;310;p11"/>
          <p:cNvSpPr/>
          <p:nvPr/>
        </p:nvSpPr>
        <p:spPr>
          <a:xfrm>
            <a:off x="-12040316" y="513469"/>
            <a:ext cx="6965750" cy="1084882"/>
          </a:xfrm>
          <a:prstGeom prst="roundRect">
            <a:avLst>
              <a:gd name="adj" fmla="val 50000"/>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PH" sz="3200">
                <a:solidFill>
                  <a:srgbClr val="7F7F7F"/>
                </a:solidFill>
                <a:latin typeface="Arial"/>
                <a:ea typeface="Arial"/>
                <a:cs typeface="Arial"/>
                <a:sym typeface="Arial"/>
              </a:rPr>
              <a:t>Nội dung 4</a:t>
            </a:r>
            <a:endParaRPr sz="3200">
              <a:solidFill>
                <a:srgbClr val="7F7F7F"/>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1420</Words>
  <Application>Microsoft Office PowerPoint</Application>
  <PresentationFormat>Widescreen</PresentationFormat>
  <Paragraphs>147</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Anton</vt:lpstr>
      <vt:lpstr>Lobster</vt:lpstr>
      <vt:lpstr>Calibri</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Arceo</dc:creator>
  <cp:lastModifiedBy>huunamtotet</cp:lastModifiedBy>
  <cp:revision>2</cp:revision>
  <dcterms:created xsi:type="dcterms:W3CDTF">2022-02-21T03:29:40Z</dcterms:created>
  <dcterms:modified xsi:type="dcterms:W3CDTF">2024-05-24T17:55:43Z</dcterms:modified>
</cp:coreProperties>
</file>