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0D21-9C65-4B72-965C-992670561CAA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F1D7-1E9C-44FE-B1B2-D42B5D7E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1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0D21-9C65-4B72-965C-992670561CAA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F1D7-1E9C-44FE-B1B2-D42B5D7E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0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0D21-9C65-4B72-965C-992670561CAA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F1D7-1E9C-44FE-B1B2-D42B5D7E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3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0D21-9C65-4B72-965C-992670561CAA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F1D7-1E9C-44FE-B1B2-D42B5D7E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83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0D21-9C65-4B72-965C-992670561CAA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F1D7-1E9C-44FE-B1B2-D42B5D7E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08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0D21-9C65-4B72-965C-992670561CAA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F1D7-1E9C-44FE-B1B2-D42B5D7E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8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0D21-9C65-4B72-965C-992670561CAA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F1D7-1E9C-44FE-B1B2-D42B5D7E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8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0D21-9C65-4B72-965C-992670561CAA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F1D7-1E9C-44FE-B1B2-D42B5D7E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8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0D21-9C65-4B72-965C-992670561CAA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F1D7-1E9C-44FE-B1B2-D42B5D7E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0D21-9C65-4B72-965C-992670561CAA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F1D7-1E9C-44FE-B1B2-D42B5D7E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3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0D21-9C65-4B72-965C-992670561CAA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F1D7-1E9C-44FE-B1B2-D42B5D7E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8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0D21-9C65-4B72-965C-992670561CAA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F1D7-1E9C-44FE-B1B2-D42B5D7E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4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0D21-9C65-4B72-965C-992670561CAA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F1D7-1E9C-44FE-B1B2-D42B5D7E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6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4F70D21-9C65-4B72-965C-992670561CAA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C50F1D7-1E9C-44FE-B1B2-D42B5D7E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81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F70D21-9C65-4B72-965C-992670561CAA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C50F1D7-1E9C-44FE-B1B2-D42B5D7E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04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7A734-4EC8-89E7-8499-A25218383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차량 번호판 인식 모델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701BF-2EC2-7CC9-D40D-C9B0B3225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남인경</a:t>
            </a:r>
          </a:p>
        </p:txBody>
      </p:sp>
    </p:spTree>
    <p:extLst>
      <p:ext uri="{BB962C8B-B14F-4D97-AF65-F5344CB8AC3E}">
        <p14:creationId xmlns:p14="http://schemas.microsoft.com/office/powerpoint/2010/main" val="345872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6A6F8-9123-7AEA-FEF9-553C5920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현재 결과물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66CDAD-E497-0355-19FF-C965EE7D9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5189856" cy="3109913"/>
          </a:xfrm>
        </p:spPr>
        <p:txBody>
          <a:bodyPr/>
          <a:lstStyle/>
          <a:p>
            <a:r>
              <a:rPr lang="ko-KR" altLang="en-US" dirty="0"/>
              <a:t>기울어진 번호판 파일 분화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EF7161-002A-58D0-BD3A-D2A285EE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833582"/>
            <a:ext cx="6446503" cy="32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3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6A6F8-9123-7AEA-FEF9-553C5920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추후 계획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66CDAD-E497-0355-19FF-C965EE7D9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5189856" cy="3109913"/>
          </a:xfrm>
        </p:spPr>
        <p:txBody>
          <a:bodyPr/>
          <a:lstStyle/>
          <a:p>
            <a:r>
              <a:rPr lang="ko-KR" altLang="en-US" dirty="0"/>
              <a:t>이대로 모델 학습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또는</a:t>
            </a:r>
            <a:endParaRPr lang="en-US" altLang="ko-KR" dirty="0"/>
          </a:p>
          <a:p>
            <a:r>
              <a:rPr lang="ko-KR" altLang="en-US" dirty="0"/>
              <a:t>숫자 안의 사각형 제거 </a:t>
            </a:r>
            <a:r>
              <a:rPr lang="ko-KR" altLang="en-US" dirty="0" err="1"/>
              <a:t>전처리</a:t>
            </a:r>
            <a:r>
              <a:rPr lang="ko-KR" altLang="en-US" dirty="0"/>
              <a:t> 후 모델 학습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후 프로세스에 따라 개발 진행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343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919CF-9EFE-7EC6-1D6E-04DFFB59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1A74F-CB66-CE7E-39F4-4C39F20C3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기간</a:t>
            </a:r>
            <a:r>
              <a:rPr lang="en-US" altLang="ko-KR" dirty="0"/>
              <a:t>: 2023.10.25~2023.10.26</a:t>
            </a:r>
          </a:p>
          <a:p>
            <a:r>
              <a:rPr lang="ko-KR" altLang="en-US" dirty="0"/>
              <a:t>진행 코드</a:t>
            </a:r>
            <a:r>
              <a:rPr lang="en-US" altLang="ko-KR" dirty="0"/>
              <a:t>: https://github.com/namnamu/Car_license_plate_recognition.git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4775F-81D0-065B-A5D5-479C915B0D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프로세스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개발 과정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이슈 및 해결 방법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현재 결과물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추후 계획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28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EA8C2-F9C3-C99D-447B-F4817A31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프로세스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BB96913-90FE-2DE2-9206-0E55DC017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r>
              <a:rPr lang="ko-KR" altLang="en-US" dirty="0"/>
              <a:t>기본 프로세스 </a:t>
            </a:r>
            <a:r>
              <a:rPr lang="en-US" altLang="ko-KR" dirty="0"/>
              <a:t>-&gt; </a:t>
            </a:r>
            <a:r>
              <a:rPr lang="ko-KR" altLang="en-US" dirty="0"/>
              <a:t>데이터셋 제작 프로세스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D2E12D-C07A-0147-EF6F-17381F0FA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51"/>
          <a:stretch/>
        </p:blipFill>
        <p:spPr>
          <a:xfrm>
            <a:off x="5849297" y="223594"/>
            <a:ext cx="1134209" cy="64108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0137D3-7548-DB3D-3D9E-6AFFA3A245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8" r="37289"/>
          <a:stretch/>
        </p:blipFill>
        <p:spPr>
          <a:xfrm>
            <a:off x="6983506" y="223594"/>
            <a:ext cx="2447365" cy="64108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6A2A5C-C19D-CF2A-D352-B57FCCBF5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3" r="-29110"/>
          <a:stretch/>
        </p:blipFill>
        <p:spPr>
          <a:xfrm>
            <a:off x="9688672" y="223594"/>
            <a:ext cx="3935507" cy="64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4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3DE5A-D315-5EAE-8C4C-83BDFD82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BF8D9-1BD2-0565-B696-833DA0C0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57" y="3056466"/>
            <a:ext cx="1476000" cy="465531"/>
          </a:xfrm>
        </p:spPr>
        <p:txBody>
          <a:bodyPr/>
          <a:lstStyle/>
          <a:p>
            <a:r>
              <a:rPr lang="ko-KR" altLang="en-US" dirty="0"/>
              <a:t>원본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C25BD9-92DA-1F6D-0699-4955938CC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23" y="3801533"/>
            <a:ext cx="2077266" cy="205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E9F644-04A5-372E-4A5C-6879EDF61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12" y="3801533"/>
            <a:ext cx="2077266" cy="205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3E04C0-164E-EF41-10BE-553CD5917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072" y="3801532"/>
            <a:ext cx="2091717" cy="205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9CF764B-E560-28FB-7BBE-9DC2658D7497}"/>
              </a:ext>
            </a:extLst>
          </p:cNvPr>
          <p:cNvSpPr txBox="1">
            <a:spLocks/>
          </p:cNvSpPr>
          <p:nvPr/>
        </p:nvSpPr>
        <p:spPr>
          <a:xfrm>
            <a:off x="3440922" y="3056467"/>
            <a:ext cx="2077265" cy="4655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회색변환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D9BFA41-DB39-C6DC-BFCF-D61EA4E89399}"/>
              </a:ext>
            </a:extLst>
          </p:cNvPr>
          <p:cNvSpPr txBox="1">
            <a:spLocks/>
          </p:cNvSpPr>
          <p:nvPr/>
        </p:nvSpPr>
        <p:spPr>
          <a:xfrm>
            <a:off x="6197072" y="3056467"/>
            <a:ext cx="1998662" cy="4655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가우시안</a:t>
            </a:r>
            <a:r>
              <a:rPr lang="ko-KR" altLang="en-US" dirty="0"/>
              <a:t> </a:t>
            </a:r>
            <a:r>
              <a:rPr lang="ko-KR" altLang="en-US" dirty="0" err="1"/>
              <a:t>블러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2114412-B3EB-C6E6-76E9-90E16BA0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061" y="3801532"/>
            <a:ext cx="2077266" cy="205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C3E684F-DAF2-1177-889B-3CB7B5948E41}"/>
              </a:ext>
            </a:extLst>
          </p:cNvPr>
          <p:cNvSpPr txBox="1">
            <a:spLocks/>
          </p:cNvSpPr>
          <p:nvPr/>
        </p:nvSpPr>
        <p:spPr>
          <a:xfrm>
            <a:off x="9088061" y="3056467"/>
            <a:ext cx="2471970" cy="4655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Contours</a:t>
            </a:r>
            <a:r>
              <a:rPr lang="ko-KR" altLang="en-US" dirty="0"/>
              <a:t>탐색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300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3DE5A-D315-5EAE-8C4C-83BDFD82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BF8D9-1BD2-0565-B696-833DA0C0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56" y="3056466"/>
            <a:ext cx="2062815" cy="465531"/>
          </a:xfrm>
        </p:spPr>
        <p:txBody>
          <a:bodyPr>
            <a:normAutofit/>
          </a:bodyPr>
          <a:lstStyle/>
          <a:p>
            <a:r>
              <a:rPr lang="ko-KR" altLang="en-US" dirty="0"/>
              <a:t>위치 파악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9CF764B-E560-28FB-7BBE-9DC2658D7497}"/>
              </a:ext>
            </a:extLst>
          </p:cNvPr>
          <p:cNvSpPr txBox="1">
            <a:spLocks/>
          </p:cNvSpPr>
          <p:nvPr/>
        </p:nvSpPr>
        <p:spPr>
          <a:xfrm>
            <a:off x="3440922" y="3056467"/>
            <a:ext cx="2077265" cy="4655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숫자 후보 추출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D9BFA41-DB39-C6DC-BFCF-D61EA4E89399}"/>
              </a:ext>
            </a:extLst>
          </p:cNvPr>
          <p:cNvSpPr txBox="1">
            <a:spLocks/>
          </p:cNvSpPr>
          <p:nvPr/>
        </p:nvSpPr>
        <p:spPr>
          <a:xfrm>
            <a:off x="6197072" y="3056467"/>
            <a:ext cx="1998662" cy="4655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숫자 추출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C3E684F-DAF2-1177-889B-3CB7B5948E41}"/>
              </a:ext>
            </a:extLst>
          </p:cNvPr>
          <p:cNvSpPr txBox="1">
            <a:spLocks/>
          </p:cNvSpPr>
          <p:nvPr/>
        </p:nvSpPr>
        <p:spPr>
          <a:xfrm>
            <a:off x="9088061" y="3056467"/>
            <a:ext cx="2471970" cy="4655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사진 분화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0AE7D4-78E5-B510-0C19-BE92777FB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6" y="3801532"/>
            <a:ext cx="2077266" cy="205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612CB3D-0AB0-C570-2986-EE82A634E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404" y="3801532"/>
            <a:ext cx="2077266" cy="205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448E175-94D1-5604-F704-121CFB146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722" y="3801531"/>
            <a:ext cx="2077266" cy="205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5BDAAE4-34F4-DD80-7246-E7D36DD25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061" y="3801531"/>
            <a:ext cx="1131704" cy="151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B97949-B316-1DEF-5DA4-53617919E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8061" y="5316343"/>
            <a:ext cx="3103939" cy="15306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806A0B-AAC0-B14A-400E-31FAA9E7646E}"/>
              </a:ext>
            </a:extLst>
          </p:cNvPr>
          <p:cNvSpPr txBox="1"/>
          <p:nvPr/>
        </p:nvSpPr>
        <p:spPr>
          <a:xfrm>
            <a:off x="10120993" y="3500461"/>
            <a:ext cx="21472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b="0" dirty="0"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altLang="ko-KR" sz="700" b="0" dirty="0">
                <a:effectLst/>
                <a:latin typeface="Courier New" panose="02070309020205020404" pitchFamily="49" charset="0"/>
              </a:rPr>
              <a:t>    "</a:t>
            </a:r>
            <a:r>
              <a:rPr lang="en-US" altLang="ko-KR" sz="700" b="0" dirty="0" err="1">
                <a:effectLst/>
                <a:latin typeface="Courier New" panose="02070309020205020404" pitchFamily="49" charset="0"/>
              </a:rPr>
              <a:t>original_img</a:t>
            </a:r>
            <a:r>
              <a:rPr lang="en-US" altLang="ko-KR" sz="700" b="0" dirty="0">
                <a:effectLst/>
                <a:latin typeface="Courier New" panose="02070309020205020404" pitchFamily="49" charset="0"/>
              </a:rPr>
              <a:t>":</a:t>
            </a:r>
          </a:p>
          <a:p>
            <a:r>
              <a:rPr lang="en-US" altLang="ko-KR" sz="700" b="0" dirty="0">
                <a:effectLst/>
                <a:latin typeface="Courier New" panose="02070309020205020404" pitchFamily="49" charset="0"/>
              </a:rPr>
              <a:t>    {</a:t>
            </a:r>
          </a:p>
          <a:p>
            <a:r>
              <a:rPr lang="en-US" altLang="ko-KR" sz="700" b="0" dirty="0">
                <a:effectLst/>
                <a:latin typeface="Courier New" panose="02070309020205020404" pitchFamily="49" charset="0"/>
              </a:rPr>
              <a:t>      "file_path":</a:t>
            </a:r>
            <a:r>
              <a:rPr lang="en-US" altLang="ko-KR" sz="700" b="0" dirty="0" err="1">
                <a:effectLst/>
                <a:latin typeface="Courier New" panose="02070309020205020404" pitchFamily="49" charset="0"/>
              </a:rPr>
              <a:t>file_url</a:t>
            </a:r>
            <a:r>
              <a:rPr lang="en-US" altLang="ko-KR" sz="700" b="0" dirty="0"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700" b="0" dirty="0">
                <a:effectLst/>
                <a:latin typeface="Courier New" panose="02070309020205020404" pitchFamily="49" charset="0"/>
              </a:rPr>
              <a:t>      "</a:t>
            </a:r>
            <a:r>
              <a:rPr lang="en-US" altLang="ko-KR" sz="700" b="0" dirty="0" err="1">
                <a:effectLst/>
                <a:latin typeface="Courier New" panose="02070309020205020404" pitchFamily="49" charset="0"/>
              </a:rPr>
              <a:t>date":date</a:t>
            </a:r>
            <a:r>
              <a:rPr lang="en-US" altLang="ko-KR" sz="700" b="0" dirty="0"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700" b="0" dirty="0">
                <a:effectLst/>
                <a:latin typeface="Courier New" panose="02070309020205020404" pitchFamily="49" charset="0"/>
              </a:rPr>
              <a:t>      "</a:t>
            </a:r>
            <a:r>
              <a:rPr lang="en-US" altLang="ko-KR" sz="700" b="0" dirty="0" err="1">
                <a:effectLst/>
                <a:latin typeface="Courier New" panose="02070309020205020404" pitchFamily="49" charset="0"/>
              </a:rPr>
              <a:t>C_name</a:t>
            </a:r>
            <a:r>
              <a:rPr lang="en-US" altLang="ko-KR" sz="700" b="0" dirty="0">
                <a:effectLst/>
                <a:latin typeface="Courier New" panose="02070309020205020404" pitchFamily="49" charset="0"/>
              </a:rPr>
              <a:t>":"</a:t>
            </a:r>
            <a:r>
              <a:rPr lang="ko-KR" altLang="en-US" sz="700" b="0" dirty="0">
                <a:effectLst/>
                <a:latin typeface="Courier New" panose="02070309020205020404" pitchFamily="49" charset="0"/>
              </a:rPr>
              <a:t>남인경</a:t>
            </a:r>
            <a:r>
              <a:rPr lang="en-US" altLang="ko-KR" sz="700" b="0" dirty="0">
                <a:effectLst/>
                <a:latin typeface="Courier New" panose="02070309020205020404" pitchFamily="49" charset="0"/>
              </a:rPr>
              <a:t>",</a:t>
            </a:r>
          </a:p>
          <a:p>
            <a:r>
              <a:rPr lang="en-US" altLang="ko-KR" sz="700" b="0" dirty="0">
                <a:effectLst/>
                <a:latin typeface="Courier New" panose="02070309020205020404" pitchFamily="49" charset="0"/>
              </a:rPr>
              <a:t>      "</a:t>
            </a:r>
            <a:r>
              <a:rPr lang="en-US" altLang="ko-KR" sz="700" b="0" dirty="0" err="1">
                <a:effectLst/>
                <a:latin typeface="Courier New" panose="02070309020205020404" pitchFamily="49" charset="0"/>
              </a:rPr>
              <a:t>original_size</a:t>
            </a:r>
            <a:r>
              <a:rPr lang="en-US" altLang="ko-KR" sz="700" b="0" dirty="0">
                <a:effectLst/>
                <a:latin typeface="Courier New" panose="02070309020205020404" pitchFamily="49" charset="0"/>
              </a:rPr>
              <a:t>":[height, width]</a:t>
            </a:r>
          </a:p>
          <a:p>
            <a:r>
              <a:rPr lang="en-US" altLang="ko-KR" sz="700" b="0" dirty="0">
                <a:effectLst/>
                <a:latin typeface="Courier New" panose="02070309020205020404" pitchFamily="49" charset="0"/>
              </a:rPr>
              <a:t>    },</a:t>
            </a:r>
          </a:p>
          <a:p>
            <a:r>
              <a:rPr lang="en-US" altLang="ko-KR" sz="700" b="0" dirty="0">
                <a:effectLst/>
                <a:latin typeface="Courier New" panose="02070309020205020404" pitchFamily="49" charset="0"/>
              </a:rPr>
              <a:t>    "</a:t>
            </a:r>
            <a:r>
              <a:rPr lang="en-US" altLang="ko-KR" sz="700" b="0" dirty="0" err="1">
                <a:effectLst/>
                <a:latin typeface="Courier New" panose="02070309020205020404" pitchFamily="49" charset="0"/>
              </a:rPr>
              <a:t>label_info</a:t>
            </a:r>
            <a:r>
              <a:rPr lang="en-US" altLang="ko-KR" sz="700" b="0" dirty="0">
                <a:effectLst/>
                <a:latin typeface="Courier New" panose="02070309020205020404" pitchFamily="49" charset="0"/>
              </a:rPr>
              <a:t>":</a:t>
            </a:r>
          </a:p>
          <a:p>
            <a:r>
              <a:rPr lang="en-US" altLang="ko-KR" sz="700" b="0" dirty="0">
                <a:effectLst/>
                <a:latin typeface="Courier New" panose="02070309020205020404" pitchFamily="49" charset="0"/>
              </a:rPr>
              <a:t>    {</a:t>
            </a:r>
          </a:p>
          <a:p>
            <a:r>
              <a:rPr lang="en-US" altLang="ko-KR" sz="700" b="0" dirty="0">
                <a:effectLst/>
                <a:latin typeface="Courier New" panose="02070309020205020404" pitchFamily="49" charset="0"/>
              </a:rPr>
              <a:t>      "U_ID":"AA_000000"+str(</a:t>
            </a:r>
            <a:r>
              <a:rPr lang="en-US" altLang="ko-KR" sz="700" b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700" b="0" dirty="0"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700" b="0" dirty="0">
                <a:effectLst/>
                <a:latin typeface="Courier New" panose="02070309020205020404" pitchFamily="49" charset="0"/>
              </a:rPr>
              <a:t>      "label_path":</a:t>
            </a:r>
            <a:r>
              <a:rPr lang="en-US" altLang="ko-KR" sz="700" b="0" dirty="0" err="1">
                <a:effectLst/>
                <a:latin typeface="Courier New" panose="02070309020205020404" pitchFamily="49" charset="0"/>
              </a:rPr>
              <a:t>file_name</a:t>
            </a:r>
            <a:r>
              <a:rPr lang="en-US" altLang="ko-KR" sz="700" b="0" dirty="0"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700" b="0" dirty="0">
                <a:effectLst/>
                <a:latin typeface="Courier New" panose="02070309020205020404" pitchFamily="49" charset="0"/>
              </a:rPr>
              <a:t>      "</a:t>
            </a:r>
            <a:r>
              <a:rPr lang="en-US" altLang="ko-KR" sz="700" b="0" dirty="0" err="1">
                <a:effectLst/>
                <a:latin typeface="Courier New" panose="02070309020205020404" pitchFamily="49" charset="0"/>
              </a:rPr>
              <a:t>label_num</a:t>
            </a:r>
            <a:r>
              <a:rPr lang="en-US" altLang="ko-KR" sz="700" b="0" dirty="0">
                <a:effectLst/>
                <a:latin typeface="Courier New" panose="02070309020205020404" pitchFamily="49" charset="0"/>
              </a:rPr>
              <a:t>":"",</a:t>
            </a:r>
          </a:p>
          <a:p>
            <a:r>
              <a:rPr lang="en-US" altLang="ko-KR" sz="700" b="0" dirty="0">
                <a:effectLst/>
                <a:latin typeface="Courier New" panose="02070309020205020404" pitchFamily="49" charset="0"/>
              </a:rPr>
              <a:t>      "</a:t>
            </a:r>
            <a:r>
              <a:rPr lang="en-US" altLang="ko-KR" sz="700" b="0" dirty="0" err="1">
                <a:effectLst/>
                <a:latin typeface="Courier New" panose="02070309020205020404" pitchFamily="49" charset="0"/>
              </a:rPr>
              <a:t>label_size":list</a:t>
            </a:r>
            <a:r>
              <a:rPr lang="en-US" altLang="ko-KR" sz="7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700" b="0" dirty="0" err="1">
                <a:effectLst/>
                <a:latin typeface="Courier New" panose="02070309020205020404" pitchFamily="49" charset="0"/>
              </a:rPr>
              <a:t>file_size</a:t>
            </a:r>
            <a:r>
              <a:rPr lang="en-US" altLang="ko-KR" sz="700" b="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700" b="0" dirty="0">
                <a:effectLst/>
                <a:latin typeface="Courier New" panose="02070309020205020404" pitchFamily="49" charset="0"/>
              </a:rPr>
              <a:t>    }</a:t>
            </a:r>
          </a:p>
          <a:p>
            <a:r>
              <a:rPr lang="en-US" altLang="ko-KR" sz="700" b="0" dirty="0"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91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7260C-FC8F-A549-2588-E29270D2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BC64E23-B6B0-C6C6-6074-9A1421C33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848448"/>
              </p:ext>
            </p:extLst>
          </p:nvPr>
        </p:nvGraphicFramePr>
        <p:xfrm>
          <a:off x="732552" y="2565404"/>
          <a:ext cx="5211049" cy="4147671"/>
        </p:xfrm>
        <a:graphic>
          <a:graphicData uri="http://schemas.openxmlformats.org/drawingml/2006/table">
            <a:tbl>
              <a:tblPr/>
              <a:tblGrid>
                <a:gridCol w="492557">
                  <a:extLst>
                    <a:ext uri="{9D8B030D-6E8A-4147-A177-3AD203B41FA5}">
                      <a16:colId xmlns:a16="http://schemas.microsoft.com/office/drawing/2014/main" val="1478217622"/>
                    </a:ext>
                  </a:extLst>
                </a:gridCol>
                <a:gridCol w="910727">
                  <a:extLst>
                    <a:ext uri="{9D8B030D-6E8A-4147-A177-3AD203B41FA5}">
                      <a16:colId xmlns:a16="http://schemas.microsoft.com/office/drawing/2014/main" val="2315735502"/>
                    </a:ext>
                  </a:extLst>
                </a:gridCol>
                <a:gridCol w="591068">
                  <a:extLst>
                    <a:ext uri="{9D8B030D-6E8A-4147-A177-3AD203B41FA5}">
                      <a16:colId xmlns:a16="http://schemas.microsoft.com/office/drawing/2014/main" val="1197924101"/>
                    </a:ext>
                  </a:extLst>
                </a:gridCol>
                <a:gridCol w="542818">
                  <a:extLst>
                    <a:ext uri="{9D8B030D-6E8A-4147-A177-3AD203B41FA5}">
                      <a16:colId xmlns:a16="http://schemas.microsoft.com/office/drawing/2014/main" val="1716001779"/>
                    </a:ext>
                  </a:extLst>
                </a:gridCol>
                <a:gridCol w="753913">
                  <a:extLst>
                    <a:ext uri="{9D8B030D-6E8A-4147-A177-3AD203B41FA5}">
                      <a16:colId xmlns:a16="http://schemas.microsoft.com/office/drawing/2014/main" val="1216010840"/>
                    </a:ext>
                  </a:extLst>
                </a:gridCol>
                <a:gridCol w="542818">
                  <a:extLst>
                    <a:ext uri="{9D8B030D-6E8A-4147-A177-3AD203B41FA5}">
                      <a16:colId xmlns:a16="http://schemas.microsoft.com/office/drawing/2014/main" val="288197096"/>
                    </a:ext>
                  </a:extLst>
                </a:gridCol>
                <a:gridCol w="542818">
                  <a:extLst>
                    <a:ext uri="{9D8B030D-6E8A-4147-A177-3AD203B41FA5}">
                      <a16:colId xmlns:a16="http://schemas.microsoft.com/office/drawing/2014/main" val="3375340444"/>
                    </a:ext>
                  </a:extLst>
                </a:gridCol>
                <a:gridCol w="834330">
                  <a:extLst>
                    <a:ext uri="{9D8B030D-6E8A-4147-A177-3AD203B41FA5}">
                      <a16:colId xmlns:a16="http://schemas.microsoft.com/office/drawing/2014/main" val="84422153"/>
                    </a:ext>
                  </a:extLst>
                </a:gridCol>
              </a:tblGrid>
              <a:tr h="290848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Label structure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33908"/>
                  </a:ext>
                </a:extLst>
              </a:tr>
              <a:tr h="14155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 번호판 글자 인식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306256"/>
                  </a:ext>
                </a:extLst>
              </a:tr>
              <a:tr h="14155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car_num_nam </a:t>
                      </a:r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</a:t>
                      </a:r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10/25/2023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85698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559512"/>
                  </a:ext>
                </a:extLst>
              </a:tr>
              <a:tr h="14155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structure name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crawled car data labeling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972563"/>
                  </a:ext>
                </a:extLst>
              </a:tr>
              <a:tr h="14155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유형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391108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947516"/>
                  </a:ext>
                </a:extLst>
              </a:tr>
              <a:tr h="14155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코드여부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여부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948122"/>
                  </a:ext>
                </a:extLst>
              </a:tr>
              <a:tr h="1415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한글명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영문명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62969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 정보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original_img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 object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30728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 파일 위치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file_path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843500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 파일 출처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file_url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080604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 날짜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372958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 담당자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C_name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953351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 파일 크기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original_size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List[int,int]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[width,height]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207352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번호판 정보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pan_img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 object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72817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번호판 파일 위치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pan_path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185350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번호판 파일 크기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pan_size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List[int,int]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[width,height]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921479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라벨링 정보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label_info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 object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96061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파일 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U_ID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AA_0000000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746775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라벨링된 파일 위치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label_path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548345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라벨링된 글자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label_num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682275"/>
                  </a:ext>
                </a:extLst>
              </a:tr>
              <a:tr h="24971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라벨링된 파일 크기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label_size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List[int,int]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[width,height]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84080"/>
                  </a:ext>
                </a:extLst>
              </a:tr>
              <a:tr h="31006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참고사항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글자 하나당 달려있을 메타데이터</a:t>
                      </a:r>
                      <a:b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손으로 </a:t>
                      </a:r>
                      <a:r>
                        <a:rPr lang="ko-KR" alt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라벨링한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 필수여부가 다름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705" marR="4705" marT="4705" marB="282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2187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EC94062-5685-745F-07A9-99CBD011B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09340"/>
              </p:ext>
            </p:extLst>
          </p:nvPr>
        </p:nvGraphicFramePr>
        <p:xfrm>
          <a:off x="6248400" y="2565404"/>
          <a:ext cx="5133600" cy="4147669"/>
        </p:xfrm>
        <a:graphic>
          <a:graphicData uri="http://schemas.openxmlformats.org/drawingml/2006/table">
            <a:tbl>
              <a:tblPr/>
              <a:tblGrid>
                <a:gridCol w="485236">
                  <a:extLst>
                    <a:ext uri="{9D8B030D-6E8A-4147-A177-3AD203B41FA5}">
                      <a16:colId xmlns:a16="http://schemas.microsoft.com/office/drawing/2014/main" val="733701790"/>
                    </a:ext>
                  </a:extLst>
                </a:gridCol>
                <a:gridCol w="897191">
                  <a:extLst>
                    <a:ext uri="{9D8B030D-6E8A-4147-A177-3AD203B41FA5}">
                      <a16:colId xmlns:a16="http://schemas.microsoft.com/office/drawing/2014/main" val="2196589883"/>
                    </a:ext>
                  </a:extLst>
                </a:gridCol>
                <a:gridCol w="582283">
                  <a:extLst>
                    <a:ext uri="{9D8B030D-6E8A-4147-A177-3AD203B41FA5}">
                      <a16:colId xmlns:a16="http://schemas.microsoft.com/office/drawing/2014/main" val="3407893525"/>
                    </a:ext>
                  </a:extLst>
                </a:gridCol>
                <a:gridCol w="534750">
                  <a:extLst>
                    <a:ext uri="{9D8B030D-6E8A-4147-A177-3AD203B41FA5}">
                      <a16:colId xmlns:a16="http://schemas.microsoft.com/office/drawing/2014/main" val="3985841098"/>
                    </a:ext>
                  </a:extLst>
                </a:gridCol>
                <a:gridCol w="742709">
                  <a:extLst>
                    <a:ext uri="{9D8B030D-6E8A-4147-A177-3AD203B41FA5}">
                      <a16:colId xmlns:a16="http://schemas.microsoft.com/office/drawing/2014/main" val="1040667475"/>
                    </a:ext>
                  </a:extLst>
                </a:gridCol>
                <a:gridCol w="534750">
                  <a:extLst>
                    <a:ext uri="{9D8B030D-6E8A-4147-A177-3AD203B41FA5}">
                      <a16:colId xmlns:a16="http://schemas.microsoft.com/office/drawing/2014/main" val="926455444"/>
                    </a:ext>
                  </a:extLst>
                </a:gridCol>
                <a:gridCol w="534750">
                  <a:extLst>
                    <a:ext uri="{9D8B030D-6E8A-4147-A177-3AD203B41FA5}">
                      <a16:colId xmlns:a16="http://schemas.microsoft.com/office/drawing/2014/main" val="277537080"/>
                    </a:ext>
                  </a:extLst>
                </a:gridCol>
                <a:gridCol w="821931">
                  <a:extLst>
                    <a:ext uri="{9D8B030D-6E8A-4147-A177-3AD203B41FA5}">
                      <a16:colId xmlns:a16="http://schemas.microsoft.com/office/drawing/2014/main" val="2972457166"/>
                    </a:ext>
                  </a:extLst>
                </a:gridCol>
              </a:tblGrid>
              <a:tr h="3328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Label structure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916125"/>
                  </a:ext>
                </a:extLst>
              </a:tr>
              <a:tr h="13996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 번호판 글자 인식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98411"/>
                  </a:ext>
                </a:extLst>
              </a:tr>
              <a:tr h="13996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car_num_nam </a:t>
                      </a:r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</a:t>
                      </a:r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10/25/2023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43420"/>
                  </a:ext>
                </a:extLst>
              </a:tr>
              <a:tr h="139960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767277"/>
                  </a:ext>
                </a:extLst>
              </a:tr>
              <a:tr h="13996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structure name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crawled car data labeling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22609"/>
                  </a:ext>
                </a:extLst>
              </a:tr>
              <a:tr h="13996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유형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14120"/>
                  </a:ext>
                </a:extLst>
              </a:tr>
              <a:tr h="139960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801"/>
                  </a:ext>
                </a:extLst>
              </a:tr>
              <a:tr h="13996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코드여부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여부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740497"/>
                  </a:ext>
                </a:extLst>
              </a:tr>
              <a:tr h="139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한글명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영문명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22333"/>
                  </a:ext>
                </a:extLst>
              </a:tr>
              <a:tr h="246640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 정보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original_img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 object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13702"/>
                  </a:ext>
                </a:extLst>
              </a:tr>
              <a:tr h="1399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 파일 위치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file_path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999956"/>
                  </a:ext>
                </a:extLst>
              </a:tr>
              <a:tr h="1399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 파일 출처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file_url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497585"/>
                  </a:ext>
                </a:extLst>
              </a:tr>
              <a:tr h="1399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 날짜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YYYY-MM-DD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195842"/>
                  </a:ext>
                </a:extLst>
              </a:tr>
              <a:tr h="1399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 담당자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C_name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621932"/>
                  </a:ext>
                </a:extLst>
              </a:tr>
              <a:tr h="2466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 파일 크기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original_size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List[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int,int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[width,height]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778376"/>
                  </a:ext>
                </a:extLst>
              </a:tr>
              <a:tr h="139960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라벨링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label_info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 object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47594"/>
                  </a:ext>
                </a:extLst>
              </a:tr>
              <a:tr h="1399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파일 </a:t>
                      </a:r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U_ID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AA_0000000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841258"/>
                  </a:ext>
                </a:extLst>
              </a:tr>
              <a:tr h="2466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라벨링된 파일 위치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label_path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774027"/>
                  </a:ext>
                </a:extLst>
              </a:tr>
              <a:tr h="1399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라벨링된 글자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label_num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2501"/>
                  </a:ext>
                </a:extLst>
              </a:tr>
              <a:tr h="2466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라벨링된 파일 크기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label_size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List[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int,int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[width,height]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650677"/>
                  </a:ext>
                </a:extLst>
              </a:tr>
              <a:tr h="139960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990495"/>
                  </a:ext>
                </a:extLst>
              </a:tr>
              <a:tr h="139960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277047"/>
                  </a:ext>
                </a:extLst>
              </a:tr>
              <a:tr h="139960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935369"/>
                  </a:ext>
                </a:extLst>
              </a:tr>
              <a:tr h="30902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참고사항</a:t>
                      </a: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4" marR="4754" marT="4754" marB="28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29296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DB387B5-9849-0380-E521-F58B561DB4F3}"/>
              </a:ext>
            </a:extLst>
          </p:cNvPr>
          <p:cNvSpPr txBox="1">
            <a:spLocks/>
          </p:cNvSpPr>
          <p:nvPr/>
        </p:nvSpPr>
        <p:spPr>
          <a:xfrm>
            <a:off x="5064591" y="2015065"/>
            <a:ext cx="2062815" cy="4655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 정의서</a:t>
            </a:r>
          </a:p>
        </p:txBody>
      </p:sp>
    </p:spTree>
    <p:extLst>
      <p:ext uri="{BB962C8B-B14F-4D97-AF65-F5344CB8AC3E}">
        <p14:creationId xmlns:p14="http://schemas.microsoft.com/office/powerpoint/2010/main" val="144462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E5EBD-CFAC-591F-BA9C-AE8ABF91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이슈 및 해결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385D0-F85D-C6F6-FDCA-0805D2A8FA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이슈</a:t>
            </a:r>
            <a:endParaRPr lang="en-US" altLang="ko-KR" dirty="0"/>
          </a:p>
          <a:p>
            <a:endParaRPr lang="en-US" altLang="ko-KR" sz="100" dirty="0"/>
          </a:p>
          <a:p>
            <a:pPr marL="342900" indent="-342900">
              <a:buAutoNum type="arabicPeriod"/>
            </a:pPr>
            <a:r>
              <a:rPr lang="ko-KR" altLang="en-US" dirty="0"/>
              <a:t>수작업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정면이 아닌 번호판에서 낮은 인식률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개발 시간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F67B616-31A6-5A89-1754-C98B0F6DF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03" y="4901272"/>
            <a:ext cx="2761130" cy="195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4822DDF-2E63-3A19-B1A5-774E80669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32" y="4901273"/>
            <a:ext cx="2761129" cy="195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18027EB-B492-BA06-6770-094719B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60" y="4901273"/>
            <a:ext cx="2761128" cy="195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4B5E9CC0-79EE-8416-599C-7F1D239B7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04" y="153255"/>
            <a:ext cx="2761129" cy="195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FB444CDE-378D-CB78-A599-32AF5BCDA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31" y="153255"/>
            <a:ext cx="2761130" cy="195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BCCC1B3E-5A41-82B9-1CC9-4E1C221F1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59" y="153255"/>
            <a:ext cx="2761129" cy="195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8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E5EBD-CFAC-591F-BA9C-AE8ABF91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이슈 및 해결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385D0-F85D-C6F6-FDCA-0805D2A8FA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56000" y="2169459"/>
            <a:ext cx="4880300" cy="276112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해결방법</a:t>
            </a:r>
            <a:endParaRPr lang="en-US" altLang="ko-KR" dirty="0"/>
          </a:p>
          <a:p>
            <a:endParaRPr lang="en-US" altLang="ko-KR" sz="100" dirty="0"/>
          </a:p>
          <a:p>
            <a:pPr marL="342900" indent="-342900">
              <a:buAutoNum type="arabicPeriod"/>
            </a:pPr>
            <a:r>
              <a:rPr lang="ko-KR" altLang="en-US" dirty="0" err="1"/>
              <a:t>라벨링</a:t>
            </a:r>
            <a:r>
              <a:rPr lang="ko-KR" altLang="en-US" dirty="0"/>
              <a:t> 된 데이터셋 사용 </a:t>
            </a:r>
            <a:r>
              <a:rPr lang="en-US" altLang="ko-KR" dirty="0"/>
              <a:t>(ai hub)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숫자 위치끼리 중심 위치 비교</a:t>
            </a:r>
            <a:r>
              <a:rPr lang="en-US" altLang="ko-KR" dirty="0"/>
              <a:t> </a:t>
            </a:r>
            <a:r>
              <a:rPr lang="en-US" altLang="ko-KR" dirty="0" err="1"/>
              <a:t>np.degrees</a:t>
            </a:r>
            <a:r>
              <a:rPr lang="en-US" altLang="ko-KR" dirty="0"/>
              <a:t>(</a:t>
            </a:r>
            <a:r>
              <a:rPr lang="en-US" altLang="ko-KR" dirty="0" err="1"/>
              <a:t>np.arctan</a:t>
            </a:r>
            <a:r>
              <a:rPr lang="en-US" altLang="ko-KR" dirty="0"/>
              <a:t>(</a:t>
            </a:r>
            <a:r>
              <a:rPr lang="en-US" altLang="ko-KR" dirty="0" err="1"/>
              <a:t>dy</a:t>
            </a:r>
            <a:r>
              <a:rPr lang="en-US" altLang="ko-KR" dirty="0"/>
              <a:t> / dx)) </a:t>
            </a:r>
            <a:r>
              <a:rPr lang="ko-KR" altLang="en-US" dirty="0"/>
              <a:t>로 사진의 회전 각도를 구해</a:t>
            </a:r>
            <a:r>
              <a:rPr lang="en-US" altLang="ko-KR" dirty="0"/>
              <a:t>(</a:t>
            </a:r>
            <a:r>
              <a:rPr lang="ko-KR" altLang="en-US" dirty="0" err="1"/>
              <a:t>최빈값사용</a:t>
            </a:r>
            <a:r>
              <a:rPr lang="en-US" altLang="ko-KR" dirty="0"/>
              <a:t>)</a:t>
            </a:r>
            <a:r>
              <a:rPr lang="ko-KR" altLang="en-US" dirty="0"/>
              <a:t> 사진을 그만큼 회전시키고 </a:t>
            </a:r>
            <a:r>
              <a:rPr lang="ko-KR" altLang="en-US" dirty="0" err="1"/>
              <a:t>재진행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중간 보고 형식으로 발표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8808CC-68C6-2EE3-673D-BB5A07C0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38" y="5065058"/>
            <a:ext cx="2386511" cy="1683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BA2BD5F-8977-61E7-E342-EA0871E31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354" y="4930588"/>
            <a:ext cx="2386511" cy="169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E02C59A-8FE0-861B-8014-5135974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77" y="4772317"/>
            <a:ext cx="2833182" cy="20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81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E5EBD-CFAC-591F-BA9C-AE8ABF91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이슈 및 해결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385D0-F85D-C6F6-FDCA-0805D2A8FA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해결하지 못한 이슈</a:t>
            </a:r>
            <a:endParaRPr lang="en-US" altLang="ko-KR" dirty="0"/>
          </a:p>
          <a:p>
            <a:endParaRPr lang="en-US" altLang="ko-KR" sz="100" dirty="0"/>
          </a:p>
          <a:p>
            <a:pPr marL="342900" indent="-342900">
              <a:buAutoNum type="arabicPeriod"/>
            </a:pPr>
            <a:r>
              <a:rPr lang="ko-KR" altLang="en-US" dirty="0"/>
              <a:t>숫자 내부 작은 사각형이 제외되지 않음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E5B70-ADE5-3FC1-298C-96FED4B7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896" y="5207990"/>
            <a:ext cx="3703641" cy="11888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266BE2-4BA5-67CA-7203-F41542DD0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832" y="5284197"/>
            <a:ext cx="3756986" cy="1112616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327BA23-286C-1A13-C6A8-B15B1C3A0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4" y="4874384"/>
            <a:ext cx="1951028" cy="193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0BB0F13-8BA1-481D-297D-FF55B3F7A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697" y="4966687"/>
            <a:ext cx="2062319" cy="146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63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163</TotalTime>
  <Words>672</Words>
  <Application>Microsoft Office PowerPoint</Application>
  <PresentationFormat>와이드스크린</PresentationFormat>
  <Paragraphs>264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Calibri</vt:lpstr>
      <vt:lpstr>Century Gothic</vt:lpstr>
      <vt:lpstr>Courier New</vt:lpstr>
      <vt:lpstr>Wingdings</vt:lpstr>
      <vt:lpstr>Wingdings 2</vt:lpstr>
      <vt:lpstr>명언</vt:lpstr>
      <vt:lpstr>차량 번호판 인식 모델 개발</vt:lpstr>
      <vt:lpstr>목차</vt:lpstr>
      <vt:lpstr>1. 프로세스</vt:lpstr>
      <vt:lpstr>2. 개발 과정</vt:lpstr>
      <vt:lpstr>2. 개발 과정</vt:lpstr>
      <vt:lpstr>2. 개발 과정</vt:lpstr>
      <vt:lpstr>3. 이슈 및 해결 방법</vt:lpstr>
      <vt:lpstr>3. 이슈 및 해결 방법</vt:lpstr>
      <vt:lpstr>3. 이슈 및 해결 방법</vt:lpstr>
      <vt:lpstr>4. 현재 결과물</vt:lpstr>
      <vt:lpstr>5. 추후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번호판 인식 모델 개발</dc:title>
  <dc:creator>인경 남</dc:creator>
  <cp:lastModifiedBy>인경 남</cp:lastModifiedBy>
  <cp:revision>15</cp:revision>
  <dcterms:created xsi:type="dcterms:W3CDTF">2023-10-26T13:50:42Z</dcterms:created>
  <dcterms:modified xsi:type="dcterms:W3CDTF">2023-10-26T16:33:54Z</dcterms:modified>
</cp:coreProperties>
</file>