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24.jpeg" ContentType="image/jpe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5.jpeg" ContentType="image/jpe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C9C869-8926-45A6-8D16-22B6E410312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14680" y="2174760"/>
            <a:ext cx="518940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814680" y="2476080"/>
            <a:ext cx="518940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E12BB0-1B03-49A8-BE06-A540A57841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814680" y="217476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3474000" y="217476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814680" y="247608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3474000" y="247608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5C3D89-B536-470C-B9C2-06E0B83E185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14680" y="2174760"/>
            <a:ext cx="1670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2569320" y="2174760"/>
            <a:ext cx="1670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323960" y="2174760"/>
            <a:ext cx="1670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814680" y="2476080"/>
            <a:ext cx="1670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2569320" y="2476080"/>
            <a:ext cx="1670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4323960" y="2476080"/>
            <a:ext cx="1670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9FBBD9-CC0B-4B81-B600-5D92B6D6295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A5C9E60-E72F-4A91-859D-FAF7E17C722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814680" y="1994760"/>
            <a:ext cx="5189400" cy="93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862944-8374-4183-9BFB-A2F062EF71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814680" y="2174760"/>
            <a:ext cx="5189400" cy="5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D367EE-AD17-4EF4-9941-F46287E9B7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814680" y="2174760"/>
            <a:ext cx="2532240" cy="5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3474000" y="2174760"/>
            <a:ext cx="2532240" cy="5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46AF31F-17A7-4EC5-9621-F037FBD70A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4E6B54-4B31-4D8C-9F15-94A8C14B08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109880-6A75-43B1-BFCF-EE764FBFF0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814680" y="217476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3474000" y="2174760"/>
            <a:ext cx="2532240" cy="5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814680" y="247608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EC0FF06-0525-446A-87ED-EF0276BA42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14680" y="1994760"/>
            <a:ext cx="5189400" cy="93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2C0C6A-6A3D-424D-B339-BE422B178E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814680" y="2174760"/>
            <a:ext cx="2532240" cy="5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3474000" y="217476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3474000" y="247608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D9D6E4-EA86-48FC-A5B6-0D4B414C01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814680" y="217476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3474000" y="217476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814680" y="2476080"/>
            <a:ext cx="518940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EB0EAAF-D062-4264-8A06-2232FEF797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14680" y="2174760"/>
            <a:ext cx="518940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814680" y="2476080"/>
            <a:ext cx="518940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400AC4-5F13-4E6C-850D-947ED99DAFF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814680" y="217476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474000" y="217476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814680" y="247608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3474000" y="247608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FCF98C7-6607-4678-9620-17E3985CCD3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14680" y="2174760"/>
            <a:ext cx="1670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2569320" y="2174760"/>
            <a:ext cx="1670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323960" y="2174760"/>
            <a:ext cx="1670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814680" y="2476080"/>
            <a:ext cx="1670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2569320" y="2476080"/>
            <a:ext cx="1670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4323960" y="2476080"/>
            <a:ext cx="1670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C8F45E0-4C7D-4036-82C5-0BD71841A32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2CBCA38-432D-4DC7-A56E-0A29CD0E16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814680" y="1994760"/>
            <a:ext cx="5189400" cy="93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C8DCB3E-CE94-4856-88F1-707BDEA0FD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14680" y="2174760"/>
            <a:ext cx="5189400" cy="5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FA5DA1D-221C-4702-9C98-3BC8DAE9C5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814680" y="2174760"/>
            <a:ext cx="2532240" cy="5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3474000" y="2174760"/>
            <a:ext cx="2532240" cy="5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9CC60ED-39AB-4C7C-AD9F-2FF45C971F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15012F0-C7DD-448D-B5AE-C183051B60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814680" y="2174760"/>
            <a:ext cx="5189400" cy="5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3C283D-56A9-4A0F-AA31-3563F6058A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908379B-037B-4B9F-9722-2533E6A0D2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14680" y="217476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3474000" y="2174760"/>
            <a:ext cx="2532240" cy="5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814680" y="247608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29D16CD-69D5-4A3E-8F33-818BD11091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14680" y="2174760"/>
            <a:ext cx="2532240" cy="5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3474000" y="217476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3474000" y="247608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41DFA13-3081-43FF-9786-53C6BC37FE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14680" y="217476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474000" y="217476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814680" y="2476080"/>
            <a:ext cx="518940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0F77CED-695C-40F0-A51C-B60671A199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14680" y="2174760"/>
            <a:ext cx="518940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814680" y="2476080"/>
            <a:ext cx="518940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D005ACC-3A18-42C3-8EF9-84745017D4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814680" y="217476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474000" y="217476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814680" y="247608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3474000" y="247608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B47DACA-6DB9-4833-BD88-F555A23313F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814680" y="2174760"/>
            <a:ext cx="1670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2569320" y="2174760"/>
            <a:ext cx="1670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4323960" y="2174760"/>
            <a:ext cx="1670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814680" y="2476080"/>
            <a:ext cx="1670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2569320" y="2476080"/>
            <a:ext cx="1670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4323960" y="2476080"/>
            <a:ext cx="1670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32EA40C-B8ED-48B6-B7C7-2CDF66C89F3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585E706-02E6-4A60-BCB2-91798CFE67D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814680" y="1994760"/>
            <a:ext cx="5189400" cy="93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3286D9A-F7D3-41CE-BCB8-682A47A67D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814680" y="2174760"/>
            <a:ext cx="5189400" cy="5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3A58B64-07A6-49F0-8ECB-D49539371A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814680" y="2174760"/>
            <a:ext cx="2532240" cy="5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3474000" y="2174760"/>
            <a:ext cx="2532240" cy="5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AD6664-4C2D-4C9C-9AEE-EFD9ADE109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14680" y="2174760"/>
            <a:ext cx="2532240" cy="5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3474000" y="2174760"/>
            <a:ext cx="2532240" cy="5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4191D21-7BDF-4A4D-8DD7-94E346EFE5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A68FBCE-068C-421B-B087-8B83A1A53F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043B8CF-264D-4122-83F3-E0BB38E9C2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814680" y="217476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3474000" y="2174760"/>
            <a:ext cx="2532240" cy="5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814680" y="247608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2C280E6-B345-4701-A8B5-0B48B9EF64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814680" y="2174760"/>
            <a:ext cx="2532240" cy="5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3474000" y="217476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3474000" y="247608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B5B71E7-C750-431C-863C-0AEE215080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814680" y="217476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3474000" y="217476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814680" y="2476080"/>
            <a:ext cx="518940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60A11DD-7D00-46D1-B4E9-5B43F73323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814680" y="2174760"/>
            <a:ext cx="518940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814680" y="2476080"/>
            <a:ext cx="518940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B0028BC-C156-4016-A341-38E1B2C1A9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814680" y="217476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474000" y="217476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814680" y="247608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3474000" y="247608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6FAA992-1436-46CD-AA3D-6206852CA3B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814680" y="2174760"/>
            <a:ext cx="1670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2569320" y="2174760"/>
            <a:ext cx="1670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4323960" y="2174760"/>
            <a:ext cx="1670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814680" y="2476080"/>
            <a:ext cx="1670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2569320" y="2476080"/>
            <a:ext cx="1670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4323960" y="2476080"/>
            <a:ext cx="1670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01FB5B2-1D95-4CE0-B50E-46ED801D7A1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D9BB9F7-82EB-4FCB-9AC8-2A87A365BA5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0C08F4-EED9-48B8-96A8-1BDC8FEE79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814680" y="1994760"/>
            <a:ext cx="5189400" cy="93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D07ADC7-1C9C-4B89-87A5-EE93DD541C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814680" y="2174760"/>
            <a:ext cx="5189400" cy="5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7365620-113E-472D-B4BE-CAD267DF1A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814680" y="2174760"/>
            <a:ext cx="2532240" cy="5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3474000" y="2174760"/>
            <a:ext cx="2532240" cy="5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EEA36E5-611F-436F-B576-335E79457C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C9934A8-D1A3-4D22-9BD6-41BEBC8AB4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78AF883-F7FB-4F50-B437-0EC1B93D11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814680" y="217476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3474000" y="2174760"/>
            <a:ext cx="2532240" cy="5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814680" y="247608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C785276-2639-4732-9583-5A5235A12A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814680" y="2174760"/>
            <a:ext cx="2532240" cy="5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3474000" y="217476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3474000" y="247608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487C5A1-F424-419A-BA2F-FD87E1DA2F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814680" y="217476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3474000" y="217476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814680" y="2476080"/>
            <a:ext cx="518940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CB87213-C5BD-4B32-9F10-9CB5A4B65B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814680" y="2174760"/>
            <a:ext cx="518940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814680" y="2476080"/>
            <a:ext cx="518940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910F95E-0689-4469-8F98-53A4DF6E24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814680" y="217476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3474000" y="217476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814680" y="247608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3474000" y="247608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55F4A44-7318-4EC1-8B21-FCBD3A6C2A3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D9BB8A-E923-46B7-9D8A-ECD4B8ED32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814680" y="2174760"/>
            <a:ext cx="1670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2569320" y="2174760"/>
            <a:ext cx="1670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4323960" y="2174760"/>
            <a:ext cx="1670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814680" y="2476080"/>
            <a:ext cx="1670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/>
          </p:nvPr>
        </p:nvSpPr>
        <p:spPr>
          <a:xfrm>
            <a:off x="2569320" y="2476080"/>
            <a:ext cx="1670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/>
          </p:nvPr>
        </p:nvSpPr>
        <p:spPr>
          <a:xfrm>
            <a:off x="4323960" y="2476080"/>
            <a:ext cx="1670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B41FF37-35CB-4DE2-92E1-6D6B1E857CA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814680" y="217476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3474000" y="2174760"/>
            <a:ext cx="2532240" cy="5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814680" y="247608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701567-E7AA-4400-8D30-B80B023F22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814680" y="2174760"/>
            <a:ext cx="2532240" cy="5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3474000" y="217476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3474000" y="247608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F2E552-7738-4269-A6B9-7964A74723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814680" y="217476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3474000" y="2174760"/>
            <a:ext cx="2532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814680" y="2476080"/>
            <a:ext cx="518940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327731-9336-4B4C-82D0-E2DE724C57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6"/>
          <p:cNvSpPr/>
          <p:nvPr/>
        </p:nvSpPr>
        <p:spPr>
          <a:xfrm>
            <a:off x="0" y="-3240"/>
            <a:ext cx="12191760" cy="52034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5203440"/>
              <a:gd name="textAreaBottom" fmla="*/ 5203800 h 5203440"/>
            </a:gdLst>
            <a:ahLst/>
            <a:rect l="textAreaLeft" t="textAreaTop" r="textAreaRight" b="textAreaBottom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srcRect/>
            <a:tile tx="0" ty="0" sx="99978" sy="99978" algn="tl"/>
          </a:blipFill>
          <a:ln cap="rnd">
            <a:solidFill>
              <a:srgbClr val="00c6bb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ko-KR" sz="5400" spc="-1" strike="noStrike">
                <a:solidFill>
                  <a:srgbClr val="fefefe"/>
                </a:solidFill>
                <a:latin typeface="Century Gothic"/>
              </a:rPr>
              <a:t>마스터 제목 스타일 편집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/>
                </a:solidFill>
                <a:latin typeface="Century Gothic"/>
              </a:rPr>
              <a:t>&lt;날짜/시간&gt;</a:t>
            </a:r>
            <a:endParaRPr b="0" lang="en-US" sz="900" spc="-1" strike="noStrike">
              <a:solidFill>
                <a:srgbClr val="ffffff"/>
              </a:solidFill>
              <a:latin typeface="바탕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바탕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ffffff"/>
              </a:solidFill>
              <a:latin typeface="바탕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  <a:noFill/>
          <a:ln w="0">
            <a:noFill/>
          </a:ln>
        </p:spPr>
        <p:txBody>
          <a:bodyPr bIns="1080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2000" spc="-1" strike="noStrike">
                <a:solidFill>
                  <a:schemeClr val="accent1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C3E4C2C-509A-49CD-8E94-D8B9C8AC6853}" type="slidenum">
              <a:rPr b="0" lang="en-US" sz="2000" spc="-1" strike="noStrike">
                <a:solidFill>
                  <a:schemeClr val="accent1"/>
                </a:solidFill>
                <a:latin typeface="Century Gothic"/>
              </a:rPr>
              <a:t>&lt;숫자&gt;</a:t>
            </a:fld>
            <a:endParaRPr b="0" lang="en-US" sz="2000" spc="-1" strike="noStrike">
              <a:solidFill>
                <a:srgbClr val="ffffff"/>
              </a:solidFill>
              <a:latin typeface="바탕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개요 텍스트의 서식을 편집하려면 클릭하십시오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2</a:t>
            </a:r>
            <a:r>
              <a:rPr b="0" lang="ko-KR" sz="1400" spc="-1" strike="noStrike">
                <a:solidFill>
                  <a:srgbClr val="ffffff"/>
                </a:solidFill>
                <a:latin typeface="Century Gothic"/>
              </a:rPr>
              <a:t>번째 개요 수준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3</a:t>
            </a:r>
            <a:r>
              <a:rPr b="0" lang="ko-KR" sz="1200" spc="-1" strike="noStrike">
                <a:solidFill>
                  <a:srgbClr val="ffffff"/>
                </a:solidFill>
                <a:latin typeface="Century Gothic"/>
              </a:rPr>
              <a:t>번째 개요 수준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4</a:t>
            </a:r>
            <a:r>
              <a:rPr b="0" lang="ko-KR" sz="1200" spc="-1" strike="noStrike">
                <a:solidFill>
                  <a:srgbClr val="ffffff"/>
                </a:solidFill>
                <a:latin typeface="Century Gothic"/>
              </a:rPr>
              <a:t>번째 개요 수준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5</a:t>
            </a:r>
            <a:r>
              <a:rPr b="0" lang="ko-KR" sz="2000" spc="-1" strike="noStrike">
                <a:solidFill>
                  <a:srgbClr val="ffffff"/>
                </a:solidFill>
                <a:latin typeface="Century Gothic"/>
              </a:rPr>
              <a:t>번째 개요 수준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6</a:t>
            </a:r>
            <a:r>
              <a:rPr b="0" lang="ko-KR" sz="2000" spc="-1" strike="noStrike">
                <a:solidFill>
                  <a:srgbClr val="ffffff"/>
                </a:solidFill>
                <a:latin typeface="Century Gothic"/>
              </a:rPr>
              <a:t>번째 개요 수준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7</a:t>
            </a:r>
            <a:r>
              <a:rPr b="0" lang="ko-KR" sz="2000" spc="-1" strike="noStrike">
                <a:solidFill>
                  <a:srgbClr val="ffffff"/>
                </a:solidFill>
                <a:latin typeface="Century Gothic"/>
              </a:rPr>
              <a:t>번째 개요 수준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6"/>
          <p:cNvSpPr/>
          <p:nvPr/>
        </p:nvSpPr>
        <p:spPr>
          <a:xfrm>
            <a:off x="631800" y="1081440"/>
            <a:ext cx="6332040" cy="3238920"/>
          </a:xfrm>
          <a:custGeom>
            <a:avLst/>
            <a:gdLst>
              <a:gd name="textAreaLeft" fmla="*/ 0 w 6332040"/>
              <a:gd name="textAreaRight" fmla="*/ 6332400 w 6332040"/>
              <a:gd name="textAreaTop" fmla="*/ 0 h 3238920"/>
              <a:gd name="textAreaBottom" fmla="*/ 3239280 h 3238920"/>
            </a:gdLst>
            <a:ahLst/>
            <a:rect l="textAreaLeft" t="textAreaTop" r="textAreaRight" b="textAreaBottom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0">
            <a:blip r:embed="rId2"/>
            <a:srcRect/>
            <a:tile tx="0" ty="0" sx="99978" sy="99978" algn="tl"/>
          </a:blipFill>
          <a:ln cap="rnd">
            <a:solidFill>
              <a:srgbClr val="00c6bb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51040" y="1238400"/>
            <a:ext cx="5893560" cy="26456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ko-KR" sz="4200" spc="-1" strike="noStrike">
                <a:solidFill>
                  <a:srgbClr val="fefefe"/>
                </a:solidFill>
                <a:latin typeface="Century Gothic"/>
              </a:rPr>
              <a:t>마스터 제목 스타일 편집</a:t>
            </a:r>
            <a:endParaRPr b="0" lang="en-US" sz="4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53200" y="4443840"/>
            <a:ext cx="5891400" cy="71280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마스터 텍스트 스타일을 편집하려면 클릭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7574760" y="1081440"/>
            <a:ext cx="3809520" cy="407520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마스터 텍스트 스타일을 편집하려면 클릭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 idx="4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/>
                </a:solidFill>
                <a:latin typeface="Century Gothic"/>
              </a:rPr>
              <a:t>&lt;날짜/시간&gt;</a:t>
            </a:r>
            <a:endParaRPr b="0" lang="en-US" sz="900" spc="-1" strike="noStrike">
              <a:solidFill>
                <a:srgbClr val="ffffff"/>
              </a:solidFill>
              <a:latin typeface="바탕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 idx="5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바탕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ffffff"/>
              </a:solidFill>
              <a:latin typeface="바탕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 idx="6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  <a:noFill/>
          <a:ln w="0">
            <a:noFill/>
          </a:ln>
        </p:spPr>
        <p:txBody>
          <a:bodyPr bIns="1080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2000" spc="-1" strike="noStrike">
                <a:solidFill>
                  <a:schemeClr val="accent1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6D61BB1-F98C-43C3-AC60-2D00E560B607}" type="slidenum">
              <a:rPr b="0" lang="en-US" sz="2000" spc="-1" strike="noStrike">
                <a:solidFill>
                  <a:schemeClr val="accent1"/>
                </a:solidFill>
                <a:latin typeface="Century Gothic"/>
              </a:rPr>
              <a:t>&lt;숫자&gt;</a:t>
            </a:fld>
            <a:endParaRPr b="0" lang="en-US" sz="2000" spc="-1" strike="noStrike">
              <a:solidFill>
                <a:srgbClr val="ffffff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6"/>
          <p:cNvSpPr/>
          <p:nvPr/>
        </p:nvSpPr>
        <p:spPr>
          <a:xfrm>
            <a:off x="0" y="0"/>
            <a:ext cx="12191760" cy="218556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2185560"/>
              <a:gd name="textAreaBottom" fmla="*/ 2185920 h 2185560"/>
            </a:gdLst>
            <a:ahLst/>
            <a:rect l="textAreaLeft" t="textAreaTop" r="textAreaRight" b="textAreaBottom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srcRect/>
            <a:tile tx="0" ty="0" sx="99978" sy="99978" algn="tl"/>
          </a:blipFill>
          <a:ln cap="rnd">
            <a:solidFill>
              <a:srgbClr val="00c6bb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ko-KR" sz="4000" spc="-1" strike="noStrike">
                <a:solidFill>
                  <a:srgbClr val="fefefe"/>
                </a:solidFill>
                <a:latin typeface="Century Gothic"/>
              </a:rPr>
              <a:t>마스터 제목 스타일 편집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마스터 텍스트 스타일을 편집하려면 클릭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ko-KR" sz="1600" spc="-1" strike="noStrike">
                <a:solidFill>
                  <a:srgbClr val="ffffff"/>
                </a:solidFill>
                <a:latin typeface="Century Gothic"/>
              </a:rPr>
              <a:t>두 번째 수준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ko-KR" sz="1400" spc="-1" strike="noStrike">
                <a:solidFill>
                  <a:srgbClr val="ffffff"/>
                </a:solidFill>
                <a:latin typeface="Century Gothic"/>
              </a:rPr>
              <a:t>세 번째 수준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6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ko-KR" sz="1200" spc="-1" strike="noStrike">
                <a:solidFill>
                  <a:srgbClr val="ffffff"/>
                </a:solidFill>
                <a:latin typeface="Century Gothic"/>
              </a:rPr>
              <a:t>네 번째 수준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6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ko-KR" sz="1200" spc="-1" strike="noStrike">
                <a:solidFill>
                  <a:srgbClr val="ffffff"/>
                </a:solidFill>
                <a:latin typeface="Century Gothic"/>
              </a:rPr>
              <a:t>다섯 번째 수준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 idx="7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/>
                </a:solidFill>
                <a:latin typeface="Century Gothic"/>
              </a:rPr>
              <a:t>&lt;날짜/시간&gt;</a:t>
            </a:r>
            <a:endParaRPr b="0" lang="en-US" sz="900" spc="-1" strike="noStrike">
              <a:solidFill>
                <a:srgbClr val="ffffff"/>
              </a:solidFill>
              <a:latin typeface="바탕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ftr" idx="8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바탕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ffffff"/>
              </a:solidFill>
              <a:latin typeface="바탕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sldNum" idx="9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  <a:noFill/>
          <a:ln w="0">
            <a:noFill/>
          </a:ln>
        </p:spPr>
        <p:txBody>
          <a:bodyPr bIns="1080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2000" spc="-1" strike="noStrike">
                <a:solidFill>
                  <a:schemeClr val="accent1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EB0406F-4EBC-43ED-B5C0-2F42FB3FA0D0}" type="slidenum">
              <a:rPr b="0" lang="en-US" sz="2000" spc="-1" strike="noStrike">
                <a:solidFill>
                  <a:schemeClr val="accent1"/>
                </a:solidFill>
                <a:latin typeface="Century Gothic"/>
              </a:rPr>
              <a:t>&lt;숫자&gt;</a:t>
            </a:fld>
            <a:endParaRPr b="0" lang="en-US" sz="2000" spc="-1" strike="noStrike">
              <a:solidFill>
                <a:srgbClr val="ffffff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reeform 6"/>
          <p:cNvSpPr/>
          <p:nvPr/>
        </p:nvSpPr>
        <p:spPr>
          <a:xfrm>
            <a:off x="1140840" y="2286720"/>
            <a:ext cx="4894920" cy="2503440"/>
          </a:xfrm>
          <a:custGeom>
            <a:avLst/>
            <a:gdLst>
              <a:gd name="textAreaLeft" fmla="*/ 0 w 4894920"/>
              <a:gd name="textAreaRight" fmla="*/ 4895280 w 4894920"/>
              <a:gd name="textAreaTop" fmla="*/ 0 h 2503440"/>
              <a:gd name="textAreaBottom" fmla="*/ 2503800 h 2503440"/>
            </a:gdLst>
            <a:ahLst/>
            <a:rect l="textAreaLeft" t="textAreaTop" r="textAreaRight" b="textAreaBottom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0">
            <a:blip r:embed="rId2"/>
            <a:srcRect/>
            <a:tile tx="0" ty="0" sx="99978" sy="99978" algn="tl"/>
          </a:blipFill>
          <a:ln cap="rnd">
            <a:solidFill>
              <a:srgbClr val="00c6bb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357200" y="2436120"/>
            <a:ext cx="4382280" cy="200736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ko-KR" sz="3200" spc="-1" strike="noStrike">
                <a:solidFill>
                  <a:srgbClr val="fefefe"/>
                </a:solidFill>
                <a:latin typeface="Century Gothic"/>
              </a:rPr>
              <a:t>마스터 제목 스타일 편집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156000" y="2286000"/>
            <a:ext cx="4879800" cy="229500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마스터 텍스트 스타일을 편집하려면 클릭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dt" idx="10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/>
                </a:solidFill>
                <a:latin typeface="Century Gothic"/>
              </a:rPr>
              <a:t>&lt;날짜/시간&gt;</a:t>
            </a:r>
            <a:endParaRPr b="0" lang="en-US" sz="900" spc="-1" strike="noStrike">
              <a:solidFill>
                <a:srgbClr val="ffffff"/>
              </a:solidFill>
              <a:latin typeface="바탕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ftr" idx="11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바탕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ffffff"/>
              </a:solidFill>
              <a:latin typeface="바탕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sldNum" idx="12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  <a:noFill/>
          <a:ln w="0">
            <a:noFill/>
          </a:ln>
        </p:spPr>
        <p:txBody>
          <a:bodyPr bIns="1080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2000" spc="-1" strike="noStrike">
                <a:solidFill>
                  <a:schemeClr val="accent1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314A09B-9A27-473E-9FDC-A4C46F61FE14}" type="slidenum">
              <a:rPr b="0" lang="en-US" sz="2000" spc="-1" strike="noStrike">
                <a:solidFill>
                  <a:schemeClr val="accent1"/>
                </a:solidFill>
                <a:latin typeface="Century Gothic"/>
              </a:rPr>
              <a:t>&lt;숫자&gt;</a:t>
            </a:fld>
            <a:endParaRPr b="0" lang="en-US" sz="2000" spc="-1" strike="noStrike">
              <a:solidFill>
                <a:srgbClr val="ffffff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reeform 6"/>
          <p:cNvSpPr/>
          <p:nvPr/>
        </p:nvSpPr>
        <p:spPr>
          <a:xfrm>
            <a:off x="0" y="0"/>
            <a:ext cx="12191760" cy="218556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2185560"/>
              <a:gd name="textAreaBottom" fmla="*/ 2185920 h 2185560"/>
            </a:gdLst>
            <a:ahLst/>
            <a:rect l="textAreaLeft" t="textAreaTop" r="textAreaRight" b="textAreaBottom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srcRect/>
            <a:tile tx="0" ty="0" sx="99978" sy="99978" algn="tl"/>
          </a:blipFill>
          <a:ln cap="rnd">
            <a:solidFill>
              <a:srgbClr val="00c6bb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ko-KR" sz="4000" spc="-1" strike="noStrike">
                <a:solidFill>
                  <a:srgbClr val="fefefe"/>
                </a:solidFill>
                <a:latin typeface="Century Gothic"/>
              </a:rPr>
              <a:t>마스터 제목 스타일 편집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814680" y="2174760"/>
            <a:ext cx="5189400" cy="57600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anchor="b">
            <a:noAutofit/>
          </a:bodyPr>
          <a:p>
            <a:pPr indent="0" algn="ct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ko-KR" sz="2000" spc="-1" strike="noStrike">
                <a:solidFill>
                  <a:srgbClr val="ffffff"/>
                </a:solidFill>
                <a:latin typeface="Century Gothic"/>
              </a:rPr>
              <a:t>마스터 텍스트 스타일을 편집하려면 클릭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814680" y="2751120"/>
            <a:ext cx="5189400" cy="310968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마스터 텍스트 스타일을 편집하려면 클릭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ko-KR" sz="1600" spc="-1" strike="noStrike">
                <a:solidFill>
                  <a:srgbClr val="ffffff"/>
                </a:solidFill>
                <a:latin typeface="Century Gothic"/>
              </a:rPr>
              <a:t>두 번째 수준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ko-KR" sz="1400" spc="-1" strike="noStrike">
                <a:solidFill>
                  <a:srgbClr val="ffffff"/>
                </a:solidFill>
                <a:latin typeface="Century Gothic"/>
              </a:rPr>
              <a:t>세 번째 수준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6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ko-KR" sz="1200" spc="-1" strike="noStrike">
                <a:solidFill>
                  <a:srgbClr val="ffffff"/>
                </a:solidFill>
                <a:latin typeface="Century Gothic"/>
              </a:rPr>
              <a:t>네 번째 수준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6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ko-KR" sz="1200" spc="-1" strike="noStrike">
                <a:solidFill>
                  <a:srgbClr val="ffffff"/>
                </a:solidFill>
                <a:latin typeface="Century Gothic"/>
              </a:rPr>
              <a:t>다섯 번째 수준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187320" y="2174760"/>
            <a:ext cx="5194080" cy="57600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anchor="b">
            <a:noAutofit/>
          </a:bodyPr>
          <a:p>
            <a:pPr indent="0" algn="ct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ko-KR" sz="2000" spc="-1" strike="noStrike">
                <a:solidFill>
                  <a:srgbClr val="ffffff"/>
                </a:solidFill>
                <a:latin typeface="Century Gothic"/>
              </a:rPr>
              <a:t>마스터 텍스트 스타일을 편집하려면 클릭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6187320" y="2751120"/>
            <a:ext cx="5194080" cy="310968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마스터 텍스트 스타일을 편집하려면 클릭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ko-KR" sz="1600" spc="-1" strike="noStrike">
                <a:solidFill>
                  <a:srgbClr val="ffffff"/>
                </a:solidFill>
                <a:latin typeface="Century Gothic"/>
              </a:rPr>
              <a:t>두 번째 수준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ko-KR" sz="1400" spc="-1" strike="noStrike">
                <a:solidFill>
                  <a:srgbClr val="ffffff"/>
                </a:solidFill>
                <a:latin typeface="Century Gothic"/>
              </a:rPr>
              <a:t>세 번째 수준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6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ko-KR" sz="1200" spc="-1" strike="noStrike">
                <a:solidFill>
                  <a:srgbClr val="ffffff"/>
                </a:solidFill>
                <a:latin typeface="Century Gothic"/>
              </a:rPr>
              <a:t>네 번째 수준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6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ko-KR" sz="1200" spc="-1" strike="noStrike">
                <a:solidFill>
                  <a:srgbClr val="ffffff"/>
                </a:solidFill>
                <a:latin typeface="Century Gothic"/>
              </a:rPr>
              <a:t>다섯 번째 수준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5" name="PlaceHolder 6"/>
          <p:cNvSpPr>
            <a:spLocks noGrp="1"/>
          </p:cNvSpPr>
          <p:nvPr>
            <p:ph type="dt" idx="13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/>
                </a:solidFill>
                <a:latin typeface="Century Gothic"/>
              </a:rPr>
              <a:t>&lt;날짜/시간&gt;</a:t>
            </a:r>
            <a:endParaRPr b="0" lang="en-US" sz="900" spc="-1" strike="noStrike">
              <a:solidFill>
                <a:srgbClr val="ffffff"/>
              </a:solidFill>
              <a:latin typeface="바탕"/>
            </a:endParaRPr>
          </a:p>
        </p:txBody>
      </p:sp>
      <p:sp>
        <p:nvSpPr>
          <p:cNvPr id="176" name="PlaceHolder 7"/>
          <p:cNvSpPr>
            <a:spLocks noGrp="1"/>
          </p:cNvSpPr>
          <p:nvPr>
            <p:ph type="ftr" idx="14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바탕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ffffff"/>
              </a:solidFill>
              <a:latin typeface="바탕"/>
            </a:endParaRPr>
          </a:p>
        </p:txBody>
      </p:sp>
      <p:sp>
        <p:nvSpPr>
          <p:cNvPr id="177" name="PlaceHolder 8"/>
          <p:cNvSpPr>
            <a:spLocks noGrp="1"/>
          </p:cNvSpPr>
          <p:nvPr>
            <p:ph type="sldNum" idx="15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  <a:noFill/>
          <a:ln w="0">
            <a:noFill/>
          </a:ln>
        </p:spPr>
        <p:txBody>
          <a:bodyPr bIns="1080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2000" spc="-1" strike="noStrike">
                <a:solidFill>
                  <a:schemeClr val="accent1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08B8815-B10C-4938-9CF7-3037BB931635}" type="slidenum">
              <a:rPr b="0" lang="en-US" sz="2000" spc="-1" strike="noStrike">
                <a:solidFill>
                  <a:schemeClr val="accent1"/>
                </a:solidFill>
                <a:latin typeface="Century Gothic"/>
              </a:rPr>
              <a:t>&lt;숫자&gt;</a:t>
            </a:fld>
            <a:endParaRPr b="0" lang="en-US" sz="2000" spc="-1" strike="noStrike">
              <a:solidFill>
                <a:srgbClr val="ffffff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jpeg"/><Relationship Id="rId3" Type="http://schemas.openxmlformats.org/officeDocument/2006/relationships/image" Target="../media/image25.jpeg"/><Relationship Id="rId4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ko-KR" sz="5400" spc="-1" strike="noStrike">
                <a:solidFill>
                  <a:srgbClr val="fefefe"/>
                </a:solidFill>
                <a:latin typeface="Century Gothic"/>
              </a:rPr>
              <a:t>차량 번호판 인식 모델 개발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ubTitle"/>
          </p:nvPr>
        </p:nvSpPr>
        <p:spPr>
          <a:xfrm>
            <a:off x="810000" y="5280840"/>
            <a:ext cx="10571760" cy="43452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현재 목표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: </a:t>
            </a: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모델 학습 데이터 셋 마련을 위한 라벨링용 사진 분화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                                                                                                                                                </a:t>
            </a: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남인경 발표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4. </a:t>
            </a:r>
            <a:r>
              <a:rPr b="1" lang="ko-KR" sz="4000" spc="-1" strike="noStrike">
                <a:solidFill>
                  <a:srgbClr val="fefefe"/>
                </a:solidFill>
                <a:latin typeface="Century Gothic"/>
              </a:rPr>
              <a:t>현재 결과물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810000" y="2174760"/>
            <a:ext cx="5189400" cy="310968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기울어진 번호판 파일 분화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270" name="그림 7" descr=""/>
          <p:cNvPicPr/>
          <p:nvPr/>
        </p:nvPicPr>
        <p:blipFill>
          <a:blip r:embed="rId1"/>
          <a:stretch/>
        </p:blipFill>
        <p:spPr>
          <a:xfrm>
            <a:off x="810000" y="2833560"/>
            <a:ext cx="6446160" cy="3207960"/>
          </a:xfrm>
          <a:prstGeom prst="rect">
            <a:avLst/>
          </a:prstGeom>
          <a:ln w="0">
            <a:noFill/>
          </a:ln>
        </p:spPr>
      </p:pic>
      <p:pic>
        <p:nvPicPr>
          <p:cNvPr id="271" name="" descr=""/>
          <p:cNvPicPr/>
          <p:nvPr/>
        </p:nvPicPr>
        <p:blipFill>
          <a:blip r:embed="rId2"/>
          <a:stretch/>
        </p:blipFill>
        <p:spPr>
          <a:xfrm>
            <a:off x="8460000" y="4860000"/>
            <a:ext cx="643680" cy="1117080"/>
          </a:xfrm>
          <a:prstGeom prst="rect">
            <a:avLst/>
          </a:prstGeom>
          <a:ln w="0">
            <a:noFill/>
          </a:ln>
        </p:spPr>
      </p:pic>
      <p:pic>
        <p:nvPicPr>
          <p:cNvPr id="272" name="" descr=""/>
          <p:cNvPicPr/>
          <p:nvPr/>
        </p:nvPicPr>
        <p:blipFill>
          <a:blip r:embed="rId3"/>
          <a:stretch/>
        </p:blipFill>
        <p:spPr>
          <a:xfrm>
            <a:off x="7672680" y="4860000"/>
            <a:ext cx="607320" cy="1122120"/>
          </a:xfrm>
          <a:prstGeom prst="rect">
            <a:avLst/>
          </a:prstGeom>
          <a:ln w="0">
            <a:noFill/>
          </a:ln>
        </p:spPr>
      </p:pic>
      <p:sp>
        <p:nvSpPr>
          <p:cNvPr id="273" name="내용 개체 틀 1"/>
          <p:cNvSpPr txBox="1"/>
          <p:nvPr/>
        </p:nvSpPr>
        <p:spPr>
          <a:xfrm>
            <a:off x="7256160" y="4450320"/>
            <a:ext cx="3600000" cy="58968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작은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0    </a:t>
            </a: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큰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0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5. </a:t>
            </a:r>
            <a:r>
              <a:rPr b="1" lang="ko-KR" sz="4000" spc="-1" strike="noStrike">
                <a:solidFill>
                  <a:srgbClr val="fefefe"/>
                </a:solidFill>
                <a:latin typeface="Century Gothic"/>
              </a:rPr>
              <a:t>추후 계획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750600" y="2340000"/>
            <a:ext cx="5189400" cy="310968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숫자 안의 사각형 제거 전처리 코드 추가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라벨링 수작업하기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또는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사각형 순서대로 리스트를 받아오는 코드 추가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후 프로세스에 따라 개발 진행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851040" y="1238400"/>
            <a:ext cx="5893560" cy="26456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ko-KR" sz="4200" spc="-1" strike="noStrike">
                <a:solidFill>
                  <a:srgbClr val="fefefe"/>
                </a:solidFill>
                <a:latin typeface="Century Gothic"/>
              </a:rPr>
              <a:t>목차</a:t>
            </a:r>
            <a:endParaRPr b="0" lang="en-US" sz="4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853200" y="4443840"/>
            <a:ext cx="5891400" cy="71280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개발 기간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: 2023.10.25~2023.10.26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진행 코드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: https://github.com/namnamu/Car_license_plate_recognition.git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7574760" y="1081440"/>
            <a:ext cx="3809520" cy="407520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AutoNum type="arabicPeriod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프로세스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AutoNum type="arabicPeriod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개발 과정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AutoNum type="arabicPeriod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이슈 및 해결 방법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AutoNum type="arabicPeriod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현재 결과물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AutoNum type="arabicPeriod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추후 계획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1.</a:t>
            </a: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 </a:t>
            </a:r>
            <a:r>
              <a:rPr b="1" lang="ko-KR" sz="4000" spc="-1" strike="noStrike">
                <a:solidFill>
                  <a:srgbClr val="fefefe"/>
                </a:solidFill>
                <a:latin typeface="Century Gothic"/>
              </a:rPr>
              <a:t>프로세스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720000" y="2449800"/>
            <a:ext cx="4941360" cy="187020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기본 프로세스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-&gt; </a:t>
            </a: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데이터셋 제작 프로세스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데이터 셋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: </a:t>
            </a: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인터넷 아무 번호판 정면 사진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데이터 셋 변경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:  </a:t>
            </a: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파일명으로 라벨링이 되어있는 번호판 파일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221" name="그림 12" descr=""/>
          <p:cNvPicPr/>
          <p:nvPr/>
        </p:nvPicPr>
        <p:blipFill>
          <a:blip r:embed="rId1"/>
          <a:srcRect l="0" t="0" r="80940" b="0"/>
          <a:stretch/>
        </p:blipFill>
        <p:spPr>
          <a:xfrm>
            <a:off x="5849280" y="223560"/>
            <a:ext cx="1134000" cy="6410520"/>
          </a:xfrm>
          <a:prstGeom prst="rect">
            <a:avLst/>
          </a:prstGeom>
          <a:ln w="0">
            <a:noFill/>
          </a:ln>
        </p:spPr>
      </p:pic>
      <p:pic>
        <p:nvPicPr>
          <p:cNvPr id="222" name="그림 13" descr=""/>
          <p:cNvPicPr/>
          <p:nvPr/>
        </p:nvPicPr>
        <p:blipFill>
          <a:blip r:embed="rId2"/>
          <a:srcRect l="21603" t="0" r="37286" b="0"/>
          <a:stretch/>
        </p:blipFill>
        <p:spPr>
          <a:xfrm>
            <a:off x="6983640" y="223560"/>
            <a:ext cx="2446920" cy="6410520"/>
          </a:xfrm>
          <a:prstGeom prst="rect">
            <a:avLst/>
          </a:prstGeom>
          <a:ln w="0">
            <a:noFill/>
          </a:ln>
        </p:spPr>
      </p:pic>
      <p:pic>
        <p:nvPicPr>
          <p:cNvPr id="223" name="그림 14" descr=""/>
          <p:cNvPicPr/>
          <p:nvPr/>
        </p:nvPicPr>
        <p:blipFill>
          <a:blip r:embed="rId3"/>
          <a:srcRect l="63004" t="0" r="-29106" b="0"/>
          <a:stretch/>
        </p:blipFill>
        <p:spPr>
          <a:xfrm>
            <a:off x="9688680" y="223560"/>
            <a:ext cx="3935160" cy="6410520"/>
          </a:xfrm>
          <a:prstGeom prst="rect">
            <a:avLst/>
          </a:prstGeom>
          <a:ln w="0">
            <a:noFill/>
          </a:ln>
        </p:spPr>
      </p:pic>
      <p:sp>
        <p:nvSpPr>
          <p:cNvPr id="224" name=""/>
          <p:cNvSpPr txBox="1"/>
          <p:nvPr/>
        </p:nvSpPr>
        <p:spPr>
          <a:xfrm>
            <a:off x="360000" y="5976720"/>
            <a:ext cx="4949280" cy="503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ko-KR" sz="1800" spc="-1" strike="noStrike">
                <a:solidFill>
                  <a:srgbClr val="ffffff"/>
                </a:solidFill>
                <a:latin typeface="나눔고딕"/>
              </a:rPr>
              <a:t>참고 코드</a:t>
            </a:r>
            <a:r>
              <a:rPr b="0" lang="en-US" sz="1800" spc="-1" strike="noStrike">
                <a:solidFill>
                  <a:srgbClr val="ffffff"/>
                </a:solidFill>
                <a:latin typeface="나눔고딕"/>
              </a:rPr>
              <a:t>:  [velog] OpenCV </a:t>
            </a:r>
            <a:r>
              <a:rPr b="0" lang="ko-KR" sz="1800" spc="-1" strike="noStrike">
                <a:solidFill>
                  <a:srgbClr val="ffffff"/>
                </a:solidFill>
                <a:latin typeface="나눔고딕"/>
              </a:rPr>
              <a:t>자동차 번호판 인식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2. </a:t>
            </a:r>
            <a:r>
              <a:rPr b="1" lang="ko-KR" sz="4000" spc="-1" strike="noStrike">
                <a:solidFill>
                  <a:srgbClr val="fefefe"/>
                </a:solidFill>
                <a:latin typeface="Century Gothic"/>
              </a:rPr>
              <a:t>개발 과정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821880" y="3056400"/>
            <a:ext cx="1475640" cy="46512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원본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227" name="Picture 2" descr=""/>
          <p:cNvPicPr/>
          <p:nvPr/>
        </p:nvPicPr>
        <p:blipFill>
          <a:blip r:embed="rId1"/>
          <a:stretch/>
        </p:blipFill>
        <p:spPr>
          <a:xfrm>
            <a:off x="3440880" y="3801600"/>
            <a:ext cx="2076840" cy="205704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4" descr=""/>
          <p:cNvPicPr/>
          <p:nvPr/>
        </p:nvPicPr>
        <p:blipFill>
          <a:blip r:embed="rId2"/>
          <a:stretch/>
        </p:blipFill>
        <p:spPr>
          <a:xfrm>
            <a:off x="818640" y="3801600"/>
            <a:ext cx="2076840" cy="2057040"/>
          </a:xfrm>
          <a:prstGeom prst="rect">
            <a:avLst/>
          </a:prstGeom>
          <a:ln w="0">
            <a:noFill/>
          </a:ln>
        </p:spPr>
      </p:pic>
      <p:pic>
        <p:nvPicPr>
          <p:cNvPr id="229" name="Picture 6" descr=""/>
          <p:cNvPicPr/>
          <p:nvPr/>
        </p:nvPicPr>
        <p:blipFill>
          <a:blip r:embed="rId3"/>
          <a:stretch/>
        </p:blipFill>
        <p:spPr>
          <a:xfrm>
            <a:off x="6197040" y="3801600"/>
            <a:ext cx="2091240" cy="2057040"/>
          </a:xfrm>
          <a:prstGeom prst="rect">
            <a:avLst/>
          </a:prstGeom>
          <a:ln w="0">
            <a:noFill/>
          </a:ln>
        </p:spPr>
      </p:pic>
      <p:sp>
        <p:nvSpPr>
          <p:cNvPr id="230" name="내용 개체 틀 2"/>
          <p:cNvSpPr/>
          <p:nvPr/>
        </p:nvSpPr>
        <p:spPr>
          <a:xfrm>
            <a:off x="3440880" y="3056400"/>
            <a:ext cx="2076840" cy="465120"/>
          </a:xfrm>
          <a:prstGeom prst="rect">
            <a:avLst/>
          </a:prstGeom>
          <a:noFill/>
          <a:ln w="0">
            <a:noFill/>
          </a:ln>
          <a:effectLst>
            <a:outerShdw blurRad="50760" dir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회색변환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231" name="내용 개체 틀 2"/>
          <p:cNvSpPr/>
          <p:nvPr/>
        </p:nvSpPr>
        <p:spPr>
          <a:xfrm>
            <a:off x="6197040" y="3056400"/>
            <a:ext cx="1998360" cy="465120"/>
          </a:xfrm>
          <a:prstGeom prst="rect">
            <a:avLst/>
          </a:prstGeom>
          <a:noFill/>
          <a:ln w="0">
            <a:noFill/>
          </a:ln>
          <a:effectLst>
            <a:outerShdw blurRad="50760" dir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가우시안 블러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</p:txBody>
      </p:sp>
      <p:pic>
        <p:nvPicPr>
          <p:cNvPr id="232" name="Picture 8" descr=""/>
          <p:cNvPicPr/>
          <p:nvPr/>
        </p:nvPicPr>
        <p:blipFill>
          <a:blip r:embed="rId4"/>
          <a:stretch/>
        </p:blipFill>
        <p:spPr>
          <a:xfrm>
            <a:off x="9088200" y="3801600"/>
            <a:ext cx="2076840" cy="2057040"/>
          </a:xfrm>
          <a:prstGeom prst="rect">
            <a:avLst/>
          </a:prstGeom>
          <a:ln w="0">
            <a:noFill/>
          </a:ln>
        </p:spPr>
      </p:pic>
      <p:sp>
        <p:nvSpPr>
          <p:cNvPr id="233" name="내용 개체 틀 2"/>
          <p:cNvSpPr/>
          <p:nvPr/>
        </p:nvSpPr>
        <p:spPr>
          <a:xfrm>
            <a:off x="9088200" y="3056400"/>
            <a:ext cx="2471760" cy="465120"/>
          </a:xfrm>
          <a:prstGeom prst="rect">
            <a:avLst/>
          </a:prstGeom>
          <a:noFill/>
          <a:ln w="0">
            <a:noFill/>
          </a:ln>
          <a:effectLst>
            <a:outerShdw blurRad="50760" dir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Contours</a:t>
            </a: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탐색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2. </a:t>
            </a:r>
            <a:r>
              <a:rPr b="1" lang="ko-KR" sz="4000" spc="-1" strike="noStrike">
                <a:solidFill>
                  <a:srgbClr val="fefefe"/>
                </a:solidFill>
                <a:latin typeface="Century Gothic"/>
              </a:rPr>
              <a:t>개발 과정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821880" y="3056400"/>
            <a:ext cx="2062440" cy="46512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위치 파악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6" name="내용 개체 틀 2"/>
          <p:cNvSpPr/>
          <p:nvPr/>
        </p:nvSpPr>
        <p:spPr>
          <a:xfrm>
            <a:off x="3440880" y="3056400"/>
            <a:ext cx="2076840" cy="465120"/>
          </a:xfrm>
          <a:prstGeom prst="rect">
            <a:avLst/>
          </a:prstGeom>
          <a:noFill/>
          <a:ln w="0">
            <a:noFill/>
          </a:ln>
          <a:effectLst>
            <a:outerShdw blurRad="50760" dir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숫자 후보 추출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237" name="내용 개체 틀 2"/>
          <p:cNvSpPr/>
          <p:nvPr/>
        </p:nvSpPr>
        <p:spPr>
          <a:xfrm>
            <a:off x="6197040" y="3056400"/>
            <a:ext cx="1998360" cy="465120"/>
          </a:xfrm>
          <a:prstGeom prst="rect">
            <a:avLst/>
          </a:prstGeom>
          <a:noFill/>
          <a:ln w="0">
            <a:noFill/>
          </a:ln>
          <a:effectLst>
            <a:outerShdw blurRad="50760" dir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숫자 추출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</p:txBody>
      </p:sp>
      <p:sp>
        <p:nvSpPr>
          <p:cNvPr id="238" name="내용 개체 틀 2"/>
          <p:cNvSpPr/>
          <p:nvPr/>
        </p:nvSpPr>
        <p:spPr>
          <a:xfrm>
            <a:off x="9088200" y="3056400"/>
            <a:ext cx="2471760" cy="465120"/>
          </a:xfrm>
          <a:prstGeom prst="rect">
            <a:avLst/>
          </a:prstGeom>
          <a:noFill/>
          <a:ln w="0">
            <a:noFill/>
          </a:ln>
          <a:effectLst>
            <a:outerShdw blurRad="50760" dir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사진 분화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</p:txBody>
      </p:sp>
      <p:pic>
        <p:nvPicPr>
          <p:cNvPr id="239" name="Picture 2" descr=""/>
          <p:cNvPicPr/>
          <p:nvPr/>
        </p:nvPicPr>
        <p:blipFill>
          <a:blip r:embed="rId1"/>
          <a:stretch/>
        </p:blipFill>
        <p:spPr>
          <a:xfrm>
            <a:off x="807480" y="3801600"/>
            <a:ext cx="2076840" cy="2057040"/>
          </a:xfrm>
          <a:prstGeom prst="rect">
            <a:avLst/>
          </a:prstGeom>
          <a:ln w="0">
            <a:noFill/>
          </a:ln>
        </p:spPr>
      </p:pic>
      <p:pic>
        <p:nvPicPr>
          <p:cNvPr id="240" name="Picture 4" descr=""/>
          <p:cNvPicPr/>
          <p:nvPr/>
        </p:nvPicPr>
        <p:blipFill>
          <a:blip r:embed="rId2"/>
          <a:stretch/>
        </p:blipFill>
        <p:spPr>
          <a:xfrm>
            <a:off x="3457440" y="3801600"/>
            <a:ext cx="2076840" cy="2057040"/>
          </a:xfrm>
          <a:prstGeom prst="rect">
            <a:avLst/>
          </a:prstGeom>
          <a:ln w="0">
            <a:noFill/>
          </a:ln>
        </p:spPr>
      </p:pic>
      <p:pic>
        <p:nvPicPr>
          <p:cNvPr id="241" name="Picture 6" descr=""/>
          <p:cNvPicPr/>
          <p:nvPr/>
        </p:nvPicPr>
        <p:blipFill>
          <a:blip r:embed="rId3"/>
          <a:stretch/>
        </p:blipFill>
        <p:spPr>
          <a:xfrm>
            <a:off x="6195600" y="3801600"/>
            <a:ext cx="2076840" cy="2057040"/>
          </a:xfrm>
          <a:prstGeom prst="rect">
            <a:avLst/>
          </a:prstGeom>
          <a:ln w="0">
            <a:noFill/>
          </a:ln>
        </p:spPr>
      </p:pic>
      <p:pic>
        <p:nvPicPr>
          <p:cNvPr id="242" name="Picture 8" descr=""/>
          <p:cNvPicPr/>
          <p:nvPr/>
        </p:nvPicPr>
        <p:blipFill>
          <a:blip r:embed="rId4"/>
          <a:stretch/>
        </p:blipFill>
        <p:spPr>
          <a:xfrm>
            <a:off x="9088200" y="3801600"/>
            <a:ext cx="1131480" cy="1514520"/>
          </a:xfrm>
          <a:prstGeom prst="rect">
            <a:avLst/>
          </a:prstGeom>
          <a:ln w="0">
            <a:noFill/>
          </a:ln>
        </p:spPr>
      </p:pic>
      <p:pic>
        <p:nvPicPr>
          <p:cNvPr id="243" name="그림 7" descr=""/>
          <p:cNvPicPr/>
          <p:nvPr/>
        </p:nvPicPr>
        <p:blipFill>
          <a:blip r:embed="rId5"/>
          <a:stretch/>
        </p:blipFill>
        <p:spPr>
          <a:xfrm>
            <a:off x="9088200" y="5316480"/>
            <a:ext cx="3103560" cy="1530360"/>
          </a:xfrm>
          <a:prstGeom prst="rect">
            <a:avLst/>
          </a:prstGeom>
          <a:ln w="0">
            <a:noFill/>
          </a:ln>
        </p:spPr>
      </p:pic>
      <p:sp>
        <p:nvSpPr>
          <p:cNvPr id="244" name="TextBox 10"/>
          <p:cNvSpPr/>
          <p:nvPr/>
        </p:nvSpPr>
        <p:spPr>
          <a:xfrm>
            <a:off x="10121040" y="3500640"/>
            <a:ext cx="2146680" cy="190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latin typeface="Courier New"/>
              </a:rPr>
              <a:t>{</a:t>
            </a:r>
            <a:endParaRPr b="0" lang="en-US" sz="700" spc="-1" strike="noStrike">
              <a:solidFill>
                <a:srgbClr val="ffffff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latin typeface="Courier New"/>
              </a:rPr>
              <a:t>    </a:t>
            </a:r>
            <a:r>
              <a:rPr b="0" lang="en-US" sz="700" spc="-1" strike="noStrike">
                <a:solidFill>
                  <a:srgbClr val="ffffff"/>
                </a:solidFill>
                <a:latin typeface="Courier New"/>
              </a:rPr>
              <a:t>"original_img":</a:t>
            </a:r>
            <a:endParaRPr b="0" lang="en-US" sz="700" spc="-1" strike="noStrike">
              <a:solidFill>
                <a:srgbClr val="ffffff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latin typeface="Courier New"/>
              </a:rPr>
              <a:t>    </a:t>
            </a:r>
            <a:r>
              <a:rPr b="0" lang="en-US" sz="700" spc="-1" strike="noStrike">
                <a:solidFill>
                  <a:srgbClr val="ffffff"/>
                </a:solidFill>
                <a:latin typeface="Courier New"/>
              </a:rPr>
              <a:t>{</a:t>
            </a:r>
            <a:endParaRPr b="0" lang="en-US" sz="700" spc="-1" strike="noStrike">
              <a:solidFill>
                <a:srgbClr val="ffffff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latin typeface="Courier New"/>
              </a:rPr>
              <a:t>      </a:t>
            </a:r>
            <a:r>
              <a:rPr b="0" lang="en-US" sz="700" spc="-1" strike="noStrike">
                <a:solidFill>
                  <a:srgbClr val="ffffff"/>
                </a:solidFill>
                <a:latin typeface="Courier New"/>
              </a:rPr>
              <a:t>"file_path":file_url,</a:t>
            </a:r>
            <a:endParaRPr b="0" lang="en-US" sz="700" spc="-1" strike="noStrike">
              <a:solidFill>
                <a:srgbClr val="ffffff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latin typeface="Courier New"/>
              </a:rPr>
              <a:t>      </a:t>
            </a:r>
            <a:r>
              <a:rPr b="0" lang="en-US" sz="700" spc="-1" strike="noStrike">
                <a:solidFill>
                  <a:srgbClr val="ffffff"/>
                </a:solidFill>
                <a:latin typeface="Courier New"/>
              </a:rPr>
              <a:t>"date":date,</a:t>
            </a:r>
            <a:endParaRPr b="0" lang="en-US" sz="700" spc="-1" strike="noStrike">
              <a:solidFill>
                <a:srgbClr val="ffffff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latin typeface="Courier New"/>
              </a:rPr>
              <a:t>      </a:t>
            </a:r>
            <a:r>
              <a:rPr b="0" lang="en-US" sz="700" spc="-1" strike="noStrike">
                <a:solidFill>
                  <a:srgbClr val="ffffff"/>
                </a:solidFill>
                <a:latin typeface="Courier New"/>
              </a:rPr>
              <a:t>"C_name":"</a:t>
            </a:r>
            <a:r>
              <a:rPr b="0" lang="ko-KR" sz="700" spc="-1" strike="noStrike">
                <a:solidFill>
                  <a:srgbClr val="ffffff"/>
                </a:solidFill>
                <a:latin typeface="Courier New"/>
              </a:rPr>
              <a:t>남인경</a:t>
            </a:r>
            <a:r>
              <a:rPr b="0" lang="en-US" sz="700" spc="-1" strike="noStrike">
                <a:solidFill>
                  <a:srgbClr val="ffffff"/>
                </a:solidFill>
                <a:latin typeface="Courier New"/>
              </a:rPr>
              <a:t>",</a:t>
            </a:r>
            <a:endParaRPr b="0" lang="en-US" sz="700" spc="-1" strike="noStrike">
              <a:solidFill>
                <a:srgbClr val="ffffff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latin typeface="Courier New"/>
              </a:rPr>
              <a:t>      </a:t>
            </a:r>
            <a:r>
              <a:rPr b="0" lang="en-US" sz="700" spc="-1" strike="noStrike">
                <a:solidFill>
                  <a:srgbClr val="ffffff"/>
                </a:solidFill>
                <a:latin typeface="Courier New"/>
              </a:rPr>
              <a:t>"original_size":[height, width]</a:t>
            </a:r>
            <a:endParaRPr b="0" lang="en-US" sz="700" spc="-1" strike="noStrike">
              <a:solidFill>
                <a:srgbClr val="ffffff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latin typeface="Courier New"/>
              </a:rPr>
              <a:t>    </a:t>
            </a:r>
            <a:r>
              <a:rPr b="0" lang="en-US" sz="700" spc="-1" strike="noStrike">
                <a:solidFill>
                  <a:srgbClr val="ffffff"/>
                </a:solidFill>
                <a:latin typeface="Courier New"/>
              </a:rPr>
              <a:t>},</a:t>
            </a:r>
            <a:endParaRPr b="0" lang="en-US" sz="700" spc="-1" strike="noStrike">
              <a:solidFill>
                <a:srgbClr val="ffffff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latin typeface="Courier New"/>
              </a:rPr>
              <a:t>    </a:t>
            </a:r>
            <a:r>
              <a:rPr b="0" lang="en-US" sz="700" spc="-1" strike="noStrike">
                <a:solidFill>
                  <a:srgbClr val="ffffff"/>
                </a:solidFill>
                <a:latin typeface="Courier New"/>
              </a:rPr>
              <a:t>"label_info":</a:t>
            </a:r>
            <a:endParaRPr b="0" lang="en-US" sz="700" spc="-1" strike="noStrike">
              <a:solidFill>
                <a:srgbClr val="ffffff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latin typeface="Courier New"/>
              </a:rPr>
              <a:t>    </a:t>
            </a:r>
            <a:r>
              <a:rPr b="0" lang="en-US" sz="700" spc="-1" strike="noStrike">
                <a:solidFill>
                  <a:srgbClr val="ffffff"/>
                </a:solidFill>
                <a:latin typeface="Courier New"/>
              </a:rPr>
              <a:t>{</a:t>
            </a:r>
            <a:endParaRPr b="0" lang="en-US" sz="700" spc="-1" strike="noStrike">
              <a:solidFill>
                <a:srgbClr val="ffffff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latin typeface="Courier New"/>
              </a:rPr>
              <a:t>      </a:t>
            </a:r>
            <a:r>
              <a:rPr b="0" lang="en-US" sz="700" spc="-1" strike="noStrike">
                <a:solidFill>
                  <a:srgbClr val="ffffff"/>
                </a:solidFill>
                <a:latin typeface="Courier New"/>
              </a:rPr>
              <a:t>"U_ID":"AA_000000"+str(i),</a:t>
            </a:r>
            <a:endParaRPr b="0" lang="en-US" sz="700" spc="-1" strike="noStrike">
              <a:solidFill>
                <a:srgbClr val="ffffff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latin typeface="Courier New"/>
              </a:rPr>
              <a:t>      </a:t>
            </a:r>
            <a:r>
              <a:rPr b="0" lang="en-US" sz="700" spc="-1" strike="noStrike">
                <a:solidFill>
                  <a:srgbClr val="ffffff"/>
                </a:solidFill>
                <a:latin typeface="Courier New"/>
              </a:rPr>
              <a:t>"label_path":file_name,</a:t>
            </a:r>
            <a:endParaRPr b="0" lang="en-US" sz="700" spc="-1" strike="noStrike">
              <a:solidFill>
                <a:srgbClr val="ffffff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latin typeface="Courier New"/>
              </a:rPr>
              <a:t>      </a:t>
            </a:r>
            <a:r>
              <a:rPr b="0" lang="en-US" sz="700" spc="-1" strike="noStrike">
                <a:solidFill>
                  <a:srgbClr val="ffffff"/>
                </a:solidFill>
                <a:latin typeface="Courier New"/>
              </a:rPr>
              <a:t>"label_num":"",</a:t>
            </a:r>
            <a:endParaRPr b="0" lang="en-US" sz="700" spc="-1" strike="noStrike">
              <a:solidFill>
                <a:srgbClr val="ffffff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latin typeface="Courier New"/>
              </a:rPr>
              <a:t>      </a:t>
            </a:r>
            <a:r>
              <a:rPr b="0" lang="en-US" sz="700" spc="-1" strike="noStrike">
                <a:solidFill>
                  <a:srgbClr val="ffffff"/>
                </a:solidFill>
                <a:latin typeface="Courier New"/>
              </a:rPr>
              <a:t>"label_size":list(file_size)</a:t>
            </a:r>
            <a:endParaRPr b="0" lang="en-US" sz="700" spc="-1" strike="noStrike">
              <a:solidFill>
                <a:srgbClr val="ffffff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latin typeface="Courier New"/>
              </a:rPr>
              <a:t>    </a:t>
            </a:r>
            <a:r>
              <a:rPr b="0" lang="en-US" sz="700" spc="-1" strike="noStrike">
                <a:solidFill>
                  <a:srgbClr val="ffffff"/>
                </a:solidFill>
                <a:latin typeface="Courier New"/>
              </a:rPr>
              <a:t>}</a:t>
            </a:r>
            <a:endParaRPr b="0" lang="en-US" sz="700" spc="-1" strike="noStrike">
              <a:solidFill>
                <a:srgbClr val="ffffff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latin typeface="Courier New"/>
              </a:rPr>
              <a:t>}</a:t>
            </a:r>
            <a:endParaRPr b="0" lang="en-US" sz="700" spc="-1" strike="noStrike">
              <a:solidFill>
                <a:srgbClr val="ffffff"/>
              </a:solidFill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2. </a:t>
            </a:r>
            <a:r>
              <a:rPr b="1" lang="ko-KR" sz="4000" spc="-1" strike="noStrike">
                <a:solidFill>
                  <a:srgbClr val="fefefe"/>
                </a:solidFill>
                <a:latin typeface="Century Gothic"/>
              </a:rPr>
              <a:t>개발 과정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graphicFrame>
        <p:nvGraphicFramePr>
          <p:cNvPr id="246" name="내용 개체 틀 3"/>
          <p:cNvGraphicFramePr/>
          <p:nvPr/>
        </p:nvGraphicFramePr>
        <p:xfrm>
          <a:off x="732600" y="2565360"/>
          <a:ext cx="5210640" cy="4307040"/>
        </p:xfrm>
        <a:graphic>
          <a:graphicData uri="http://schemas.openxmlformats.org/drawingml/2006/table">
            <a:tbl>
              <a:tblPr/>
              <a:tblGrid>
                <a:gridCol w="492480"/>
                <a:gridCol w="910440"/>
                <a:gridCol w="590760"/>
                <a:gridCol w="542520"/>
                <a:gridCol w="753840"/>
                <a:gridCol w="542520"/>
                <a:gridCol w="542520"/>
                <a:gridCol w="834120"/>
              </a:tblGrid>
              <a:tr h="290520">
                <a:tc gridSpan="8">
                  <a:txBody>
                    <a:bodyPr lIns="4680" rIns="4680" tIns="4680" bIns="280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  <a:ea typeface="맑은 고딕"/>
                        </a:rPr>
                        <a:t>Label structure</a:t>
                      </a:r>
                      <a:endParaRPr b="0" lang="en-US" sz="12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141480">
                <a:tc gridSpan="2">
                  <a:txBody>
                    <a:bodyPr lIns="4680" rIns="4680" tIns="4680" bIns="280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프로젝트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4680" rIns="4680" tIns="4680" bIns="280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자동차 번호판 글자 인식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단계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gridSpan="2">
                  <a:txBody>
                    <a:bodyPr lIns="4680" rIns="4680" tIns="4680" bIns="280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설계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141480">
                <a:tc gridSpan="2">
                  <a:txBody>
                    <a:bodyPr lIns="4680" rIns="4680" tIns="4680" bIns="280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문서번호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4680" rIns="4680" tIns="4680" bIns="280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car_num_nam </a:t>
                      </a: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버전 </a:t>
                      </a: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0.1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작성일자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gridSpan="2">
                  <a:txBody>
                    <a:bodyPr lIns="4680" rIns="4680" tIns="4680" bIns="280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10/25/2023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141480"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41480">
                <a:tc gridSpan="2">
                  <a:txBody>
                    <a:bodyPr lIns="4680" rIns="4680" tIns="4680" bIns="280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인터페이스</a:t>
                      </a: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gridSpan="2">
                  <a:txBody>
                    <a:bodyPr lIns="4680" rIns="4680" tIns="4680" bIns="280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structure name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4680" rIns="4680" tIns="4680" bIns="280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crawled car data labeling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141480">
                <a:tc gridSpan="2">
                  <a:txBody>
                    <a:bodyPr lIns="4680" rIns="4680" tIns="4680" bIns="280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Label </a:t>
                      </a: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구조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JSON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gridSpan="2">
                  <a:txBody>
                    <a:bodyPr lIns="4680" rIns="4680" tIns="4680" bIns="280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개발 유형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141480"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41480">
                <a:tc rowSpan="2">
                  <a:txBody>
                    <a:bodyPr lIns="4680" rIns="4680" tIns="4680" bIns="280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NO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gridSpan="2">
                  <a:txBody>
                    <a:bodyPr lIns="4680" rIns="4680" tIns="4680" bIns="280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항목명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rowSpan="2">
                  <a:txBody>
                    <a:bodyPr lIns="4680" rIns="4680" tIns="4680" bIns="280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길이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 lIns="4680" rIns="4680" tIns="4680" bIns="280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타입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 lIns="4680" rIns="4680" tIns="4680" bIns="280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코드여부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 lIns="4680" rIns="4680" tIns="4680" bIns="280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필수 여부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 lIns="4680" rIns="4680" tIns="4680" bIns="280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비고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</a:tr>
              <a:tr h="14148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한글명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영문명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49480"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원본 정보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original_img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Object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JSON object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</a:tr>
              <a:tr h="141480">
                <a:tc>
                  <a:txBody>
                    <a:bodyPr lIns="4680" rIns="4680" tIns="4680" bIns="280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원본 파일 위치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file_path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1000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String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Y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41480">
                <a:tc>
                  <a:txBody>
                    <a:bodyPr lIns="4680" rIns="4680" tIns="4680" bIns="280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원본 파일 출처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file_url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500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String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Y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41480">
                <a:tc>
                  <a:txBody>
                    <a:bodyPr lIns="4680" rIns="4680" tIns="4680" bIns="280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크롤링 날짜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date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String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Y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YYYY-MM-DD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41480">
                <a:tc>
                  <a:txBody>
                    <a:bodyPr lIns="4680" rIns="4680" tIns="4680" bIns="280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크롤링 담당자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C_name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String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Y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249480">
                <a:tc>
                  <a:txBody>
                    <a:bodyPr lIns="4680" rIns="4680" tIns="4680" bIns="280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원본 파일 크기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original_size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List[int,int]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Y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[width,height]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41480"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번호판 정보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pan_img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Object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JSON object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</a:tr>
              <a:tr h="141480">
                <a:tc>
                  <a:txBody>
                    <a:bodyPr lIns="4680" rIns="4680" tIns="4680" bIns="280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번호판 파일 위치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pan_path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1000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String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Y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41480">
                <a:tc>
                  <a:txBody>
                    <a:bodyPr lIns="4680" rIns="4680" tIns="4680" bIns="280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번호판 파일 크기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pan_size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List[int,int]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Y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[width,height]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41480"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라벨링 정보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label_info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Object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JSON object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</a:tr>
              <a:tr h="141480">
                <a:tc>
                  <a:txBody>
                    <a:bodyPr lIns="4680" rIns="4680" tIns="4680" bIns="280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고유 파일 </a:t>
                      </a: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U_ID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String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Y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AA_0000000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249480">
                <a:tc>
                  <a:txBody>
                    <a:bodyPr lIns="4680" rIns="4680" tIns="4680" bIns="280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라벨링된 파일 위치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label_path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1000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String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Y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41480">
                <a:tc>
                  <a:txBody>
                    <a:bodyPr lIns="4680" rIns="4680" tIns="4680" bIns="280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라벨링된 글자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label_num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String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Y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249480">
                <a:tc>
                  <a:txBody>
                    <a:bodyPr lIns="4680" rIns="4680" tIns="4680" bIns="280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라벨링된 파일 크기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label_size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List[int,int]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Y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[width,height]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09960">
                <a:tc>
                  <a:txBody>
                    <a:bodyPr lIns="4680" rIns="4680" tIns="4680" bIns="280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참고사항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gridSpan="7">
                  <a:txBody>
                    <a:bodyPr lIns="4680" rIns="4680" tIns="4680" bIns="2808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각 글자 하나당 달려있을 메타데이터</a:t>
                      </a:r>
                      <a:br>
                        <a:rPr sz="700"/>
                      </a:b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손으로 라벨링한 경우 필수여부가 다름</a:t>
                      </a: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7" name="표 4"/>
          <p:cNvGraphicFramePr/>
          <p:nvPr/>
        </p:nvGraphicFramePr>
        <p:xfrm>
          <a:off x="6248520" y="2565360"/>
          <a:ext cx="5133240" cy="4343040"/>
        </p:xfrm>
        <a:graphic>
          <a:graphicData uri="http://schemas.openxmlformats.org/drawingml/2006/table">
            <a:tbl>
              <a:tblPr/>
              <a:tblGrid>
                <a:gridCol w="484920"/>
                <a:gridCol w="897120"/>
                <a:gridCol w="582120"/>
                <a:gridCol w="534600"/>
                <a:gridCol w="742680"/>
                <a:gridCol w="534600"/>
                <a:gridCol w="534600"/>
                <a:gridCol w="821880"/>
              </a:tblGrid>
              <a:tr h="332640">
                <a:tc gridSpan="8">
                  <a:txBody>
                    <a:bodyPr lIns="4680" rIns="4680" tIns="4680" bIns="2844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  <a:ea typeface="맑은 고딕"/>
                        </a:rPr>
                        <a:t>Label structure</a:t>
                      </a:r>
                      <a:endParaRPr b="0" lang="en-US" sz="12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139680">
                <a:tc gridSpan="2">
                  <a:txBody>
                    <a:bodyPr lIns="4680" rIns="4680" tIns="4680" bIns="2844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프로젝트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4680" rIns="4680" tIns="4680" bIns="2844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자동차 번호판 글자 인식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단계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gridSpan="2">
                  <a:txBody>
                    <a:bodyPr lIns="4680" rIns="4680" tIns="4680" bIns="2844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개발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139680">
                <a:tc gridSpan="2">
                  <a:txBody>
                    <a:bodyPr lIns="4680" rIns="4680" tIns="4680" bIns="2844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문서번호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4680" rIns="4680" tIns="4680" bIns="2844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car_num_nam </a:t>
                      </a: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버전 </a:t>
                      </a: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1.0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작성일자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gridSpan="2">
                  <a:txBody>
                    <a:bodyPr lIns="4680" rIns="4680" tIns="4680" bIns="2844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10/25/2023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139680"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39680">
                <a:tc gridSpan="2">
                  <a:txBody>
                    <a:bodyPr lIns="4680" rIns="4680" tIns="4680" bIns="2844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인터페이스</a:t>
                      </a: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gridSpan="2">
                  <a:txBody>
                    <a:bodyPr lIns="4680" rIns="4680" tIns="4680" bIns="2844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structure name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4680" rIns="4680" tIns="4680" bIns="2844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crawled car data labeling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139680">
                <a:tc gridSpan="2">
                  <a:txBody>
                    <a:bodyPr lIns="4680" rIns="4680" tIns="4680" bIns="2844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Label </a:t>
                      </a: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구조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JSON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gridSpan="2">
                  <a:txBody>
                    <a:bodyPr lIns="4680" rIns="4680" tIns="4680" bIns="2844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개발 유형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139680"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39680">
                <a:tc rowSpan="2">
                  <a:txBody>
                    <a:bodyPr lIns="4680" rIns="4680" tIns="4680" bIns="2844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NO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gridSpan="2">
                  <a:txBody>
                    <a:bodyPr lIns="4680" rIns="4680" tIns="4680" bIns="2844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항목명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rowSpan="2">
                  <a:txBody>
                    <a:bodyPr lIns="4680" rIns="4680" tIns="4680" bIns="2844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길이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 lIns="4680" rIns="4680" tIns="4680" bIns="2844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타입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 lIns="4680" rIns="4680" tIns="4680" bIns="2844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코드여부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 lIns="4680" rIns="4680" tIns="4680" bIns="2844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필수 여부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 lIns="4680" rIns="4680" tIns="4680" bIns="2844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비고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</a:tr>
              <a:tr h="13968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한글명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영문명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46600"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원본 정보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original_img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Object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JSON object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</a:tr>
              <a:tr h="139680">
                <a:tc>
                  <a:txBody>
                    <a:bodyPr lIns="4680" rIns="4680" tIns="4680" bIns="2844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원본 파일 위치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file_path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1000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String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Y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39680">
                <a:tc>
                  <a:txBody>
                    <a:bodyPr lIns="4680" rIns="4680" tIns="4680" bIns="2844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원본 파일 출처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file_url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500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String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Y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39680">
                <a:tc>
                  <a:txBody>
                    <a:bodyPr lIns="4680" rIns="4680" tIns="4680" bIns="2844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크롤링 날짜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date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String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Y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YYYY-MM-DD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39680">
                <a:tc>
                  <a:txBody>
                    <a:bodyPr lIns="4680" rIns="4680" tIns="4680" bIns="2844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크롤링 담당자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C_name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String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Y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246600">
                <a:tc>
                  <a:txBody>
                    <a:bodyPr lIns="4680" rIns="4680" tIns="4680" bIns="2844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원본 파일 크기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original_size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List[int,int]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Y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[width,height]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39680"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라벨링 정보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label_info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Object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JSON object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eded"/>
                    </a:solidFill>
                  </a:tcPr>
                </a:tc>
              </a:tr>
              <a:tr h="139680">
                <a:tc>
                  <a:txBody>
                    <a:bodyPr lIns="4680" rIns="4680" tIns="4680" bIns="2844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고유 파일 </a:t>
                      </a: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ID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U_ID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String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Y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AA_0000000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246600">
                <a:tc>
                  <a:txBody>
                    <a:bodyPr lIns="4680" rIns="4680" tIns="4680" bIns="2844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라벨링된 파일 위치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label_path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1000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String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Y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39680">
                <a:tc>
                  <a:txBody>
                    <a:bodyPr lIns="4680" rIns="4680" tIns="4680" bIns="2844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라벨링된 글자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label_num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String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Y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246600">
                <a:tc>
                  <a:txBody>
                    <a:bodyPr lIns="4680" rIns="4680" tIns="4680" bIns="2844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라벨링된 파일 크기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label_size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List[int,int]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Y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[width,height]</a:t>
                      </a:r>
                      <a:endParaRPr b="0" lang="en-US" sz="700" spc="-1" strike="noStrike">
                        <a:solidFill>
                          <a:srgbClr val="ffffff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39680"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39680"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39680"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08880">
                <a:tc>
                  <a:txBody>
                    <a:bodyPr lIns="4680" rIns="4680" tIns="4680" bIns="2844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7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참고사항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efda"/>
                    </a:solidFill>
                  </a:tcPr>
                </a:tc>
                <a:tc gridSpan="7">
                  <a:txBody>
                    <a:bodyPr lIns="4680" rIns="4680" tIns="4680" bIns="28440" anchor="b">
                      <a:noAutofit/>
                    </a:bodyPr>
                    <a:p>
                      <a:endParaRPr b="0" lang="en-US" sz="700" spc="-1" strike="noStrike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b" marL="4680" marR="4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나눔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248" name="내용 개체 틀 2"/>
          <p:cNvSpPr/>
          <p:nvPr/>
        </p:nvSpPr>
        <p:spPr>
          <a:xfrm>
            <a:off x="5064480" y="2014920"/>
            <a:ext cx="2062440" cy="465120"/>
          </a:xfrm>
          <a:prstGeom prst="rect">
            <a:avLst/>
          </a:prstGeom>
          <a:noFill/>
          <a:ln w="0">
            <a:noFill/>
          </a:ln>
          <a:effectLst>
            <a:outerShdw blurRad="50760" dir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데이터 정의서</a:t>
            </a:r>
            <a:endParaRPr b="0" lang="en-US" sz="1800" spc="-1" strike="noStrike">
              <a:solidFill>
                <a:srgbClr val="ffffff"/>
              </a:solidFill>
              <a:latin typeface="나눔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357200" y="2436120"/>
            <a:ext cx="4382280" cy="200736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efefe"/>
                </a:solidFill>
                <a:latin typeface="Century Gothic"/>
              </a:rPr>
              <a:t>3. </a:t>
            </a:r>
            <a:r>
              <a:rPr b="1" lang="ko-KR" sz="3200" spc="-1" strike="noStrike">
                <a:solidFill>
                  <a:srgbClr val="fefefe"/>
                </a:solidFill>
                <a:latin typeface="Century Gothic"/>
              </a:rPr>
              <a:t>이슈 및 해결 방법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6156000" y="2286000"/>
            <a:ext cx="4879800" cy="229500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anchor="t">
            <a:normAutofit/>
          </a:bodyPr>
          <a:p>
            <a:pPr marL="2858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" charset="2"/>
              <a:buChar char="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이슈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AutoNum type="arabicPeriod"/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수작업 라벨링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AutoNum type="arabicPeriod"/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정면이 아닌 번호판에서 낮은 인식률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AutoNum type="arabicPeriod"/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개발 시간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251" name="Picture 2" descr=""/>
          <p:cNvPicPr/>
          <p:nvPr/>
        </p:nvPicPr>
        <p:blipFill>
          <a:blip r:embed="rId1"/>
          <a:stretch/>
        </p:blipFill>
        <p:spPr>
          <a:xfrm>
            <a:off x="7652160" y="4901400"/>
            <a:ext cx="2760840" cy="1956240"/>
          </a:xfrm>
          <a:prstGeom prst="rect">
            <a:avLst/>
          </a:prstGeom>
          <a:ln w="0">
            <a:noFill/>
          </a:ln>
        </p:spPr>
      </p:pic>
      <p:pic>
        <p:nvPicPr>
          <p:cNvPr id="252" name="Picture 4" descr=""/>
          <p:cNvPicPr/>
          <p:nvPr/>
        </p:nvPicPr>
        <p:blipFill>
          <a:blip r:embed="rId2"/>
          <a:stretch/>
        </p:blipFill>
        <p:spPr>
          <a:xfrm>
            <a:off x="4377600" y="4901400"/>
            <a:ext cx="2760840" cy="1956240"/>
          </a:xfrm>
          <a:prstGeom prst="rect">
            <a:avLst/>
          </a:prstGeom>
          <a:ln w="0">
            <a:noFill/>
          </a:ln>
        </p:spPr>
      </p:pic>
      <p:pic>
        <p:nvPicPr>
          <p:cNvPr id="253" name="Picture 6" descr=""/>
          <p:cNvPicPr/>
          <p:nvPr/>
        </p:nvPicPr>
        <p:blipFill>
          <a:blip r:embed="rId3"/>
          <a:stretch/>
        </p:blipFill>
        <p:spPr>
          <a:xfrm>
            <a:off x="1102680" y="4901400"/>
            <a:ext cx="2760840" cy="1956240"/>
          </a:xfrm>
          <a:prstGeom prst="rect">
            <a:avLst/>
          </a:prstGeom>
          <a:ln w="0">
            <a:noFill/>
          </a:ln>
        </p:spPr>
      </p:pic>
      <p:pic>
        <p:nvPicPr>
          <p:cNvPr id="254" name="Picture 8" descr=""/>
          <p:cNvPicPr/>
          <p:nvPr/>
        </p:nvPicPr>
        <p:blipFill>
          <a:blip r:embed="rId4"/>
          <a:stretch/>
        </p:blipFill>
        <p:spPr>
          <a:xfrm>
            <a:off x="7652160" y="153360"/>
            <a:ext cx="2760840" cy="1958400"/>
          </a:xfrm>
          <a:prstGeom prst="rect">
            <a:avLst/>
          </a:prstGeom>
          <a:ln w="0">
            <a:noFill/>
          </a:ln>
        </p:spPr>
      </p:pic>
      <p:pic>
        <p:nvPicPr>
          <p:cNvPr id="255" name="Picture 10" descr=""/>
          <p:cNvPicPr/>
          <p:nvPr/>
        </p:nvPicPr>
        <p:blipFill>
          <a:blip r:embed="rId5"/>
          <a:stretch/>
        </p:blipFill>
        <p:spPr>
          <a:xfrm>
            <a:off x="4377600" y="153360"/>
            <a:ext cx="2760840" cy="1956240"/>
          </a:xfrm>
          <a:prstGeom prst="rect">
            <a:avLst/>
          </a:prstGeom>
          <a:ln w="0">
            <a:noFill/>
          </a:ln>
        </p:spPr>
      </p:pic>
      <p:pic>
        <p:nvPicPr>
          <p:cNvPr id="256" name="Picture 12" descr=""/>
          <p:cNvPicPr/>
          <p:nvPr/>
        </p:nvPicPr>
        <p:blipFill>
          <a:blip r:embed="rId6"/>
          <a:stretch/>
        </p:blipFill>
        <p:spPr>
          <a:xfrm>
            <a:off x="1102680" y="153360"/>
            <a:ext cx="2760840" cy="195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357200" y="2436120"/>
            <a:ext cx="4382280" cy="200736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efefe"/>
                </a:solidFill>
                <a:latin typeface="Century Gothic"/>
              </a:rPr>
              <a:t>3. </a:t>
            </a:r>
            <a:r>
              <a:rPr b="1" lang="ko-KR" sz="3200" spc="-1" strike="noStrike">
                <a:solidFill>
                  <a:srgbClr val="fefefe"/>
                </a:solidFill>
                <a:latin typeface="Century Gothic"/>
              </a:rPr>
              <a:t>이슈 및 해결 방법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6156000" y="2169360"/>
            <a:ext cx="4879800" cy="27608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anchor="t">
            <a:normAutofit/>
          </a:bodyPr>
          <a:p>
            <a:pPr marL="2858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" charset="2"/>
              <a:buChar char="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해결방법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AutoNum type="arabicPeriod"/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라벨링 된 데이터셋 사용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(ai hub)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AutoNum type="arabicPeriod"/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숫자 위치끼리 중심 위치 비교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np.degrees(np.arctan(dy / dx)) </a:t>
            </a: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로 사진의 회전 각도를 구해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(</a:t>
            </a: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최빈값사용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) </a:t>
            </a: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사진을 그만큼 회전시키고 재진행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AutoNum type="arabicPeriod"/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중간 보고 형식으로 발표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259" name="Picture 2" descr=""/>
          <p:cNvPicPr/>
          <p:nvPr/>
        </p:nvPicPr>
        <p:blipFill>
          <a:blip r:embed="rId1"/>
          <a:stretch/>
        </p:blipFill>
        <p:spPr>
          <a:xfrm>
            <a:off x="1161720" y="5065200"/>
            <a:ext cx="2386080" cy="1683000"/>
          </a:xfrm>
          <a:prstGeom prst="rect">
            <a:avLst/>
          </a:prstGeom>
          <a:ln w="0">
            <a:solidFill>
              <a:srgbClr val="ffffff"/>
            </a:solidFill>
          </a:ln>
        </p:spPr>
      </p:pic>
      <p:pic>
        <p:nvPicPr>
          <p:cNvPr id="260" name="Picture 2" descr=""/>
          <p:cNvPicPr/>
          <p:nvPr/>
        </p:nvPicPr>
        <p:blipFill>
          <a:blip r:embed="rId2"/>
          <a:stretch/>
        </p:blipFill>
        <p:spPr>
          <a:xfrm>
            <a:off x="4546440" y="4930560"/>
            <a:ext cx="2386080" cy="1690920"/>
          </a:xfrm>
          <a:prstGeom prst="rect">
            <a:avLst/>
          </a:prstGeom>
          <a:ln w="0">
            <a:noFill/>
          </a:ln>
        </p:spPr>
      </p:pic>
      <p:pic>
        <p:nvPicPr>
          <p:cNvPr id="261" name="Picture 4" descr=""/>
          <p:cNvPicPr/>
          <p:nvPr/>
        </p:nvPicPr>
        <p:blipFill>
          <a:blip r:embed="rId3"/>
          <a:stretch/>
        </p:blipFill>
        <p:spPr>
          <a:xfrm>
            <a:off x="7827840" y="4772160"/>
            <a:ext cx="2832840" cy="200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357200" y="2436120"/>
            <a:ext cx="4382280" cy="200736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efefe"/>
                </a:solidFill>
                <a:latin typeface="Century Gothic"/>
              </a:rPr>
              <a:t>3. </a:t>
            </a:r>
            <a:r>
              <a:rPr b="1" lang="ko-KR" sz="3200" spc="-1" strike="noStrike">
                <a:solidFill>
                  <a:srgbClr val="fefefe"/>
                </a:solidFill>
                <a:latin typeface="Century Gothic"/>
              </a:rPr>
              <a:t>이슈 및 해결 방법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6156000" y="2160000"/>
            <a:ext cx="4879800" cy="252000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anchor="t">
            <a:normAutofit/>
          </a:bodyPr>
          <a:p>
            <a:pPr marL="285840" indent="-2858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" charset="2"/>
              <a:buChar char=""/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해결하지 못한 이슈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AutoNum type="arabicPeriod"/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숫자 내부 작은 사각형이 제외되지 않음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AutoNum type="arabicPeriod"/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라벨링이 순서대로 이루어지지 않음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때문에 파일명으로 라벨링 불가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ex) 01</a:t>
            </a: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구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2264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작은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0, 2, 2, 1, </a:t>
            </a: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큰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0, 6, 4, ‘</a:t>
            </a:r>
            <a:r>
              <a:rPr b="0" lang="ko-KR" sz="1800" spc="-1" strike="noStrike">
                <a:solidFill>
                  <a:srgbClr val="ffffff"/>
                </a:solidFill>
                <a:latin typeface="Century Gothic"/>
              </a:rPr>
              <a:t>구’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264" name="그림 4" descr=""/>
          <p:cNvPicPr/>
          <p:nvPr/>
        </p:nvPicPr>
        <p:blipFill>
          <a:blip r:embed="rId1"/>
          <a:stretch/>
        </p:blipFill>
        <p:spPr>
          <a:xfrm>
            <a:off x="8125920" y="5208120"/>
            <a:ext cx="3703320" cy="1188360"/>
          </a:xfrm>
          <a:prstGeom prst="rect">
            <a:avLst/>
          </a:prstGeom>
          <a:ln w="0">
            <a:noFill/>
          </a:ln>
        </p:spPr>
      </p:pic>
      <p:pic>
        <p:nvPicPr>
          <p:cNvPr id="265" name="그림 6" descr=""/>
          <p:cNvPicPr/>
          <p:nvPr/>
        </p:nvPicPr>
        <p:blipFill>
          <a:blip r:embed="rId2"/>
          <a:stretch/>
        </p:blipFill>
        <p:spPr>
          <a:xfrm>
            <a:off x="2102760" y="5284080"/>
            <a:ext cx="3756600" cy="111240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6" descr=""/>
          <p:cNvPicPr/>
          <p:nvPr/>
        </p:nvPicPr>
        <p:blipFill>
          <a:blip r:embed="rId3"/>
          <a:stretch/>
        </p:blipFill>
        <p:spPr>
          <a:xfrm>
            <a:off x="151920" y="4874400"/>
            <a:ext cx="1950840" cy="1931760"/>
          </a:xfrm>
          <a:prstGeom prst="rect">
            <a:avLst/>
          </a:prstGeom>
          <a:ln w="0">
            <a:noFill/>
          </a:ln>
        </p:spPr>
      </p:pic>
      <p:pic>
        <p:nvPicPr>
          <p:cNvPr id="267" name="Picture 4" descr=""/>
          <p:cNvPicPr/>
          <p:nvPr/>
        </p:nvPicPr>
        <p:blipFill>
          <a:blip r:embed="rId4"/>
          <a:stretch/>
        </p:blipFill>
        <p:spPr>
          <a:xfrm>
            <a:off x="5961600" y="4966560"/>
            <a:ext cx="2062080" cy="146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명언">
  <a:themeElements>
    <a:clrScheme name="명언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명언">
  <a:themeElements>
    <a:clrScheme name="명언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명언">
  <a:themeElements>
    <a:clrScheme name="명언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명언">
  <a:themeElements>
    <a:clrScheme name="명언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명언">
  <a:themeElements>
    <a:clrScheme name="명언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221</TotalTime>
  <Application>LibreOffice/7.4.7.2$Windows_X86_64 LibreOffice_project/723314e595e8007d3cf785c16538505a1c878ca5</Application>
  <AppVersion>15.0000</AppVersion>
  <Words>672</Words>
  <Paragraphs>264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2023-10-26T13:50:42Z</dcterms:created>
  <dc:creator>인경 남</dc:creator>
  <dc:description/>
  <dc:language>ko-KR</dc:language>
  <cp:lastModifiedBy/>
  <dcterms:modified xsi:type="dcterms:W3CDTF">2023-10-27T11:07:30Z</dcterms:modified>
  <cp:revision>29</cp:revision>
  <dc:subject/>
  <dc:title>번호판 인식 모델 개발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