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sldIdLst>
    <p:sldId id="259" r:id="rId2"/>
    <p:sldId id="261" r:id="rId3"/>
    <p:sldId id="262" r:id="rId4"/>
    <p:sldId id="271" r:id="rId5"/>
    <p:sldId id="272" r:id="rId6"/>
    <p:sldId id="265" r:id="rId7"/>
    <p:sldId id="263" r:id="rId8"/>
    <p:sldId id="269" r:id="rId9"/>
    <p:sldId id="266" r:id="rId10"/>
    <p:sldId id="264" r:id="rId11"/>
    <p:sldId id="273" r:id="rId1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mn-cs"/>
      </a:defRPr>
    </a:lvl5pPr>
    <a:lvl6pPr marL="2286000" algn="l" defTabSz="914400" rtl="0" eaLnBrk="1" latinLnBrk="0" hangingPunct="1">
      <a:defRPr sz="2400" kern="1200">
        <a:solidFill>
          <a:schemeClr val="tx1"/>
        </a:solidFill>
        <a:latin typeface="Times" panose="02020603050405020304" pitchFamily="18" charset="0"/>
        <a:ea typeface="+mn-ea"/>
        <a:cs typeface="+mn-cs"/>
      </a:defRPr>
    </a:lvl6pPr>
    <a:lvl7pPr marL="2743200" algn="l" defTabSz="914400" rtl="0" eaLnBrk="1" latinLnBrk="0" hangingPunct="1">
      <a:defRPr sz="2400" kern="1200">
        <a:solidFill>
          <a:schemeClr val="tx1"/>
        </a:solidFill>
        <a:latin typeface="Times" panose="02020603050405020304" pitchFamily="18" charset="0"/>
        <a:ea typeface="+mn-ea"/>
        <a:cs typeface="+mn-cs"/>
      </a:defRPr>
    </a:lvl7pPr>
    <a:lvl8pPr marL="3200400" algn="l" defTabSz="914400" rtl="0" eaLnBrk="1" latinLnBrk="0" hangingPunct="1">
      <a:defRPr sz="2400" kern="1200">
        <a:solidFill>
          <a:schemeClr val="tx1"/>
        </a:solidFill>
        <a:latin typeface="Times" panose="02020603050405020304" pitchFamily="18" charset="0"/>
        <a:ea typeface="+mn-ea"/>
        <a:cs typeface="+mn-cs"/>
      </a:defRPr>
    </a:lvl8pPr>
    <a:lvl9pPr marL="3657600" algn="l" defTabSz="914400" rtl="0" eaLnBrk="1" latinLnBrk="0" hangingPunct="1">
      <a:defRPr sz="24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3549"/>
    <a:srgbClr val="703449"/>
    <a:srgbClr val="FECF71"/>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3" autoAdjust="0"/>
    <p:restoredTop sz="90929"/>
  </p:normalViewPr>
  <p:slideViewPr>
    <p:cSldViewPr snapToGrid="0">
      <p:cViewPr varScale="1">
        <p:scale>
          <a:sx n="79" d="100"/>
          <a:sy n="79" d="100"/>
        </p:scale>
        <p:origin x="2006"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FA77E-A9EA-49B1-9448-A38AE1C9FF0A}" type="datetimeFigureOut">
              <a:rPr lang="en-US" smtClean="0"/>
              <a:t>4/28/2017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B3697-ED08-4EDD-B9E7-1EE8E4F34CEB}" type="slidenum">
              <a:rPr lang="en-US" smtClean="0"/>
              <a:t>‹#›</a:t>
            </a:fld>
            <a:endParaRPr lang="en-US"/>
          </a:p>
        </p:txBody>
      </p:sp>
    </p:spTree>
    <p:extLst>
      <p:ext uri="{BB962C8B-B14F-4D97-AF65-F5344CB8AC3E}">
        <p14:creationId xmlns:p14="http://schemas.microsoft.com/office/powerpoint/2010/main" val="86661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B3697-ED08-4EDD-B9E7-1EE8E4F34CEB}" type="slidenum">
              <a:rPr lang="en-US" smtClean="0"/>
              <a:t>1</a:t>
            </a:fld>
            <a:endParaRPr lang="en-US"/>
          </a:p>
        </p:txBody>
      </p:sp>
    </p:spTree>
    <p:extLst>
      <p:ext uri="{BB962C8B-B14F-4D97-AF65-F5344CB8AC3E}">
        <p14:creationId xmlns:p14="http://schemas.microsoft.com/office/powerpoint/2010/main" val="64092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578BBBA6-35CE-421F-8AE9-E364AFB83B35}" type="slidenum">
              <a:rPr lang="en-US" altLang="en-US"/>
              <a:pPr/>
              <a:t>‹#›</a:t>
            </a:fld>
            <a:endParaRPr lang="en-US" altLang="en-US" dirty="0"/>
          </a:p>
        </p:txBody>
      </p:sp>
    </p:spTree>
    <p:extLst>
      <p:ext uri="{BB962C8B-B14F-4D97-AF65-F5344CB8AC3E}">
        <p14:creationId xmlns:p14="http://schemas.microsoft.com/office/powerpoint/2010/main" val="3052837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5022CDB-61E7-4208-9346-99BE9DE26667}" type="slidenum">
              <a:rPr lang="en-US" altLang="en-US"/>
              <a:pPr/>
              <a:t>‹#›</a:t>
            </a:fld>
            <a:endParaRPr lang="en-US" altLang="en-US" dirty="0"/>
          </a:p>
        </p:txBody>
      </p:sp>
    </p:spTree>
    <p:extLst>
      <p:ext uri="{BB962C8B-B14F-4D97-AF65-F5344CB8AC3E}">
        <p14:creationId xmlns:p14="http://schemas.microsoft.com/office/powerpoint/2010/main" val="132103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87400"/>
            <a:ext cx="1943100" cy="530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87400"/>
            <a:ext cx="5676900" cy="5308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4760FE9A-9A20-41F3-B55B-729E0237927F}" type="slidenum">
              <a:rPr lang="en-US" altLang="en-US"/>
              <a:pPr/>
              <a:t>‹#›</a:t>
            </a:fld>
            <a:endParaRPr lang="en-US" altLang="en-US" dirty="0"/>
          </a:p>
        </p:txBody>
      </p:sp>
    </p:spTree>
    <p:extLst>
      <p:ext uri="{BB962C8B-B14F-4D97-AF65-F5344CB8AC3E}">
        <p14:creationId xmlns:p14="http://schemas.microsoft.com/office/powerpoint/2010/main" val="44578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088D43BC-BA6B-47AB-BB85-CA8213BEA799}" type="slidenum">
              <a:rPr lang="en-US" altLang="en-US"/>
              <a:pPr/>
              <a:t>‹#›</a:t>
            </a:fld>
            <a:endParaRPr lang="en-US" altLang="en-US" dirty="0"/>
          </a:p>
        </p:txBody>
      </p:sp>
    </p:spTree>
    <p:extLst>
      <p:ext uri="{BB962C8B-B14F-4D97-AF65-F5344CB8AC3E}">
        <p14:creationId xmlns:p14="http://schemas.microsoft.com/office/powerpoint/2010/main" val="411222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E51644D5-D198-4C7C-9403-63AEEE0C1B07}" type="slidenum">
              <a:rPr lang="en-US" altLang="en-US"/>
              <a:pPr/>
              <a:t>‹#›</a:t>
            </a:fld>
            <a:endParaRPr lang="en-US" altLang="en-US" dirty="0"/>
          </a:p>
        </p:txBody>
      </p:sp>
    </p:spTree>
    <p:extLst>
      <p:ext uri="{BB962C8B-B14F-4D97-AF65-F5344CB8AC3E}">
        <p14:creationId xmlns:p14="http://schemas.microsoft.com/office/powerpoint/2010/main" val="132814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71700"/>
            <a:ext cx="3810000" cy="3924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71700"/>
            <a:ext cx="3810000" cy="3924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BFB03CF6-C024-4B0D-A2A7-E224D8C931AF}" type="slidenum">
              <a:rPr lang="en-US" altLang="en-US"/>
              <a:pPr/>
              <a:t>‹#›</a:t>
            </a:fld>
            <a:endParaRPr lang="en-US" altLang="en-US" dirty="0"/>
          </a:p>
        </p:txBody>
      </p:sp>
    </p:spTree>
    <p:extLst>
      <p:ext uri="{BB962C8B-B14F-4D97-AF65-F5344CB8AC3E}">
        <p14:creationId xmlns:p14="http://schemas.microsoft.com/office/powerpoint/2010/main" val="208458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9D95AA3F-4871-4B9B-8955-D8BDB21D1CEA}" type="slidenum">
              <a:rPr lang="en-US" altLang="en-US"/>
              <a:pPr/>
              <a:t>‹#›</a:t>
            </a:fld>
            <a:endParaRPr lang="en-US" altLang="en-US" dirty="0"/>
          </a:p>
        </p:txBody>
      </p:sp>
    </p:spTree>
    <p:extLst>
      <p:ext uri="{BB962C8B-B14F-4D97-AF65-F5344CB8AC3E}">
        <p14:creationId xmlns:p14="http://schemas.microsoft.com/office/powerpoint/2010/main" val="238688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600E5A91-6813-4A09-AEED-94418DACBEDE}" type="slidenum">
              <a:rPr lang="en-US" altLang="en-US"/>
              <a:pPr/>
              <a:t>‹#›</a:t>
            </a:fld>
            <a:endParaRPr lang="en-US" altLang="en-US" dirty="0"/>
          </a:p>
        </p:txBody>
      </p:sp>
    </p:spTree>
    <p:extLst>
      <p:ext uri="{BB962C8B-B14F-4D97-AF65-F5344CB8AC3E}">
        <p14:creationId xmlns:p14="http://schemas.microsoft.com/office/powerpoint/2010/main" val="2527498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4CF74016-0C0C-4E74-809C-99B5E5035469}" type="slidenum">
              <a:rPr lang="en-US" altLang="en-US"/>
              <a:pPr/>
              <a:t>‹#›</a:t>
            </a:fld>
            <a:endParaRPr lang="en-US" altLang="en-US" dirty="0"/>
          </a:p>
        </p:txBody>
      </p:sp>
    </p:spTree>
    <p:extLst>
      <p:ext uri="{BB962C8B-B14F-4D97-AF65-F5344CB8AC3E}">
        <p14:creationId xmlns:p14="http://schemas.microsoft.com/office/powerpoint/2010/main" val="1046465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3AB204FD-DBF7-44C1-A412-811A9A64AF37}" type="slidenum">
              <a:rPr lang="en-US" altLang="en-US"/>
              <a:pPr/>
              <a:t>‹#›</a:t>
            </a:fld>
            <a:endParaRPr lang="en-US" altLang="en-US" dirty="0"/>
          </a:p>
        </p:txBody>
      </p:sp>
    </p:spTree>
    <p:extLst>
      <p:ext uri="{BB962C8B-B14F-4D97-AF65-F5344CB8AC3E}">
        <p14:creationId xmlns:p14="http://schemas.microsoft.com/office/powerpoint/2010/main" val="7685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3DAA1FA1-E448-4723-9087-DAEE7E7172FC}" type="slidenum">
              <a:rPr lang="en-US" altLang="en-US"/>
              <a:pPr/>
              <a:t>‹#›</a:t>
            </a:fld>
            <a:endParaRPr lang="en-US" altLang="en-US" dirty="0"/>
          </a:p>
        </p:txBody>
      </p:sp>
    </p:spTree>
    <p:extLst>
      <p:ext uri="{BB962C8B-B14F-4D97-AF65-F5344CB8AC3E}">
        <p14:creationId xmlns:p14="http://schemas.microsoft.com/office/powerpoint/2010/main" val="2845539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2536825"/>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8"/>
          <p:cNvSpPr>
            <a:spLocks noChangeArrowheads="1"/>
          </p:cNvSpPr>
          <p:nvPr userDrawn="1"/>
        </p:nvSpPr>
        <p:spPr bwMode="auto">
          <a:xfrm>
            <a:off x="0" y="6400800"/>
            <a:ext cx="9144000" cy="457200"/>
          </a:xfrm>
          <a:prstGeom prst="rect">
            <a:avLst/>
          </a:prstGeom>
          <a:solidFill>
            <a:srgbClr val="70344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33" name="Rectangle 9"/>
          <p:cNvSpPr>
            <a:spLocks noChangeArrowheads="1"/>
          </p:cNvSpPr>
          <p:nvPr userDrawn="1"/>
        </p:nvSpPr>
        <p:spPr bwMode="auto">
          <a:xfrm>
            <a:off x="0" y="914400"/>
            <a:ext cx="9144000" cy="50800"/>
          </a:xfrm>
          <a:prstGeom prst="rect">
            <a:avLst/>
          </a:prstGeom>
          <a:solidFill>
            <a:srgbClr val="FECF7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26" name="Rectangle 2"/>
          <p:cNvSpPr>
            <a:spLocks noGrp="1" noChangeArrowheads="1"/>
          </p:cNvSpPr>
          <p:nvPr>
            <p:ph type="title"/>
          </p:nvPr>
        </p:nvSpPr>
        <p:spPr bwMode="auto">
          <a:xfrm>
            <a:off x="685800" y="787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71700"/>
            <a:ext cx="7772400" cy="392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E7AF9F-6940-43C1-929C-4965B885EDD5}" type="slidenum">
              <a:rPr lang="en-US" altLang="en-US"/>
              <a:pPr/>
              <a:t>‹#›</a:t>
            </a:fld>
            <a:endParaRPr lang="en-US" altLang="en-US" dirty="0"/>
          </a:p>
        </p:txBody>
      </p:sp>
      <p:pic>
        <p:nvPicPr>
          <p:cNvPr id="1035" name="Picture 11" descr="lwm2_whit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95325" y="209550"/>
            <a:ext cx="2633663" cy="41433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panose="02020603050405020304" pitchFamily="18" charset="0"/>
        </a:defRPr>
      </a:lvl2pPr>
      <a:lvl3pPr algn="ctr" rtl="0" eaLnBrk="1" fontAlgn="base" hangingPunct="1">
        <a:spcBef>
          <a:spcPct val="0"/>
        </a:spcBef>
        <a:spcAft>
          <a:spcPct val="0"/>
        </a:spcAft>
        <a:defRPr sz="4400">
          <a:solidFill>
            <a:schemeClr val="tx2"/>
          </a:solidFill>
          <a:latin typeface="Times" panose="02020603050405020304" pitchFamily="18" charset="0"/>
        </a:defRPr>
      </a:lvl3pPr>
      <a:lvl4pPr algn="ctr" rtl="0" eaLnBrk="1" fontAlgn="base" hangingPunct="1">
        <a:spcBef>
          <a:spcPct val="0"/>
        </a:spcBef>
        <a:spcAft>
          <a:spcPct val="0"/>
        </a:spcAft>
        <a:defRPr sz="4400">
          <a:solidFill>
            <a:schemeClr val="tx2"/>
          </a:solidFill>
          <a:latin typeface="Times" panose="02020603050405020304" pitchFamily="18" charset="0"/>
        </a:defRPr>
      </a:lvl4pPr>
      <a:lvl5pPr algn="ctr" rtl="0" eaLnBrk="1" fontAlgn="base" hangingPunct="1">
        <a:spcBef>
          <a:spcPct val="0"/>
        </a:spcBef>
        <a:spcAft>
          <a:spcPct val="0"/>
        </a:spcAft>
        <a:defRPr sz="4400">
          <a:solidFill>
            <a:schemeClr val="tx2"/>
          </a:solidFill>
          <a:latin typeface="Times" panose="02020603050405020304" pitchFamily="18" charset="0"/>
        </a:defRPr>
      </a:lvl5pPr>
      <a:lvl6pPr marL="457200" algn="ctr" rtl="0" eaLnBrk="1" fontAlgn="base" hangingPunct="1">
        <a:spcBef>
          <a:spcPct val="0"/>
        </a:spcBef>
        <a:spcAft>
          <a:spcPct val="0"/>
        </a:spcAft>
        <a:defRPr sz="4400">
          <a:solidFill>
            <a:schemeClr val="tx2"/>
          </a:solidFill>
          <a:latin typeface="Times" panose="02020603050405020304" pitchFamily="18" charset="0"/>
        </a:defRPr>
      </a:lvl6pPr>
      <a:lvl7pPr marL="914400" algn="ctr" rtl="0" eaLnBrk="1" fontAlgn="base" hangingPunct="1">
        <a:spcBef>
          <a:spcPct val="0"/>
        </a:spcBef>
        <a:spcAft>
          <a:spcPct val="0"/>
        </a:spcAft>
        <a:defRPr sz="4400">
          <a:solidFill>
            <a:schemeClr val="tx2"/>
          </a:solidFill>
          <a:latin typeface="Times" panose="02020603050405020304" pitchFamily="18" charset="0"/>
        </a:defRPr>
      </a:lvl7pPr>
      <a:lvl8pPr marL="1371600" algn="ctr" rtl="0" eaLnBrk="1" fontAlgn="base" hangingPunct="1">
        <a:spcBef>
          <a:spcPct val="0"/>
        </a:spcBef>
        <a:spcAft>
          <a:spcPct val="0"/>
        </a:spcAft>
        <a:defRPr sz="4400">
          <a:solidFill>
            <a:schemeClr val="tx2"/>
          </a:solidFill>
          <a:latin typeface="Times" panose="02020603050405020304" pitchFamily="18" charset="0"/>
        </a:defRPr>
      </a:lvl8pPr>
      <a:lvl9pPr marL="1828800" algn="ctr" rtl="0" eaLnBrk="1" fontAlgn="base" hangingPunct="1">
        <a:spcBef>
          <a:spcPct val="0"/>
        </a:spcBef>
        <a:spcAft>
          <a:spcPct val="0"/>
        </a:spcAft>
        <a:defRPr sz="4400">
          <a:solidFill>
            <a:schemeClr val="tx2"/>
          </a:solidFill>
          <a:latin typeface="Times" panose="02020603050405020304" pitchFamily="18"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064" y="92219"/>
            <a:ext cx="8074152" cy="4672584"/>
          </a:xfrm>
        </p:spPr>
        <p:txBody>
          <a:bodyPr/>
          <a:lstStyle/>
          <a:p>
            <a:r>
              <a:rPr lang="en-US" sz="3600" b="1" dirty="0"/>
              <a:t>Distributed Database Systems</a:t>
            </a:r>
            <a:br>
              <a:rPr lang="en-US" sz="3600" b="1" dirty="0"/>
            </a:br>
            <a:br>
              <a:rPr lang="en-US" sz="3600" b="1" dirty="0"/>
            </a:br>
            <a:r>
              <a:rPr lang="en-US" sz="3600" b="1" dirty="0"/>
              <a:t>Project Presentation</a:t>
            </a:r>
          </a:p>
        </p:txBody>
      </p:sp>
      <p:sp>
        <p:nvSpPr>
          <p:cNvPr id="3" name="Content Placeholder 2"/>
          <p:cNvSpPr>
            <a:spLocks noGrp="1"/>
          </p:cNvSpPr>
          <p:nvPr>
            <p:ph idx="1"/>
          </p:nvPr>
        </p:nvSpPr>
        <p:spPr>
          <a:xfrm>
            <a:off x="6089515" y="4464412"/>
            <a:ext cx="3463047" cy="2393588"/>
          </a:xfrm>
        </p:spPr>
        <p:txBody>
          <a:bodyPr/>
          <a:lstStyle/>
          <a:p>
            <a:pPr marL="0" indent="0" algn="ctr">
              <a:buNone/>
            </a:pPr>
            <a:r>
              <a:rPr lang="en-US" sz="2000" b="1" dirty="0"/>
              <a:t>Presented By</a:t>
            </a:r>
          </a:p>
          <a:p>
            <a:pPr marL="0" indent="0" algn="ctr">
              <a:buNone/>
            </a:pPr>
            <a:r>
              <a:rPr lang="en-US" sz="1800" dirty="0">
                <a:solidFill>
                  <a:srgbClr val="C00000"/>
                </a:solidFill>
              </a:rPr>
              <a:t>Namrata Nayak</a:t>
            </a:r>
          </a:p>
          <a:p>
            <a:pPr marL="0" indent="0" algn="ctr">
              <a:buNone/>
            </a:pPr>
            <a:r>
              <a:rPr lang="en-US" sz="1800" dirty="0" err="1">
                <a:solidFill>
                  <a:srgbClr val="C00000"/>
                </a:solidFill>
              </a:rPr>
              <a:t>Nimshi</a:t>
            </a:r>
            <a:r>
              <a:rPr lang="en-US" sz="1800" dirty="0">
                <a:solidFill>
                  <a:srgbClr val="C00000"/>
                </a:solidFill>
              </a:rPr>
              <a:t> Venkat</a:t>
            </a:r>
          </a:p>
          <a:p>
            <a:pPr marL="0" indent="0" algn="ctr">
              <a:buNone/>
            </a:pPr>
            <a:r>
              <a:rPr lang="en-US" sz="1800" dirty="0" err="1">
                <a:solidFill>
                  <a:srgbClr val="C00000"/>
                </a:solidFill>
              </a:rPr>
              <a:t>Shrinivas</a:t>
            </a:r>
            <a:r>
              <a:rPr lang="en-US" sz="1800" dirty="0">
                <a:solidFill>
                  <a:srgbClr val="C00000"/>
                </a:solidFill>
              </a:rPr>
              <a:t> Bhat</a:t>
            </a:r>
          </a:p>
          <a:p>
            <a:pPr marL="0" indent="0" algn="ctr">
              <a:buNone/>
            </a:pPr>
            <a:r>
              <a:rPr lang="en-US" sz="1800" dirty="0">
                <a:solidFill>
                  <a:srgbClr val="C00000"/>
                </a:solidFill>
              </a:rPr>
              <a:t>Varun Chandra</a:t>
            </a:r>
          </a:p>
          <a:p>
            <a:pPr marL="0" indent="0" algn="ctr">
              <a:buNone/>
            </a:pPr>
            <a:endParaRPr lang="en-US" b="1" u="sng" dirty="0"/>
          </a:p>
          <a:p>
            <a:endParaRPr lang="en-US" dirty="0"/>
          </a:p>
        </p:txBody>
      </p:sp>
    </p:spTree>
    <p:extLst>
      <p:ext uri="{BB962C8B-B14F-4D97-AF65-F5344CB8AC3E}">
        <p14:creationId xmlns:p14="http://schemas.microsoft.com/office/powerpoint/2010/main" val="50078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57668"/>
            <a:ext cx="7772400" cy="488683"/>
          </a:xfrm>
        </p:spPr>
        <p:txBody>
          <a:bodyPr/>
          <a:lstStyle/>
          <a:p>
            <a:r>
              <a:rPr lang="en-US" sz="3600" dirty="0"/>
              <a:t>Phase 3 - Results</a:t>
            </a:r>
          </a:p>
        </p:txBody>
      </p:sp>
      <p:sp>
        <p:nvSpPr>
          <p:cNvPr id="3" name="Content Placeholder 2"/>
          <p:cNvSpPr>
            <a:spLocks noGrp="1"/>
          </p:cNvSpPr>
          <p:nvPr>
            <p:ph idx="1"/>
          </p:nvPr>
        </p:nvSpPr>
        <p:spPr>
          <a:xfrm>
            <a:off x="685800" y="1636776"/>
            <a:ext cx="7772400" cy="4452874"/>
          </a:xfrm>
        </p:spPr>
        <p:txBody>
          <a:bodyPr/>
          <a:lstStyle/>
          <a:p>
            <a:pPr marL="0" indent="0">
              <a:buNone/>
            </a:pPr>
            <a:r>
              <a:rPr lang="en-US" sz="2400" dirty="0"/>
              <a:t> </a:t>
            </a:r>
            <a:r>
              <a:rPr lang="en-US" sz="2400" u="sng" dirty="0"/>
              <a:t>Top 10 hotspots in the format </a:t>
            </a:r>
            <a:r>
              <a:rPr lang="en-US" sz="2400" i="1" u="sng" dirty="0" err="1"/>
              <a:t>cell_x</a:t>
            </a:r>
            <a:r>
              <a:rPr lang="en-US" sz="2400" i="1" u="sng" dirty="0"/>
              <a:t>, </a:t>
            </a:r>
            <a:r>
              <a:rPr lang="en-US" sz="2400" i="1" u="sng" dirty="0" err="1"/>
              <a:t>cell_y</a:t>
            </a:r>
            <a:r>
              <a:rPr lang="en-US" sz="2400" i="1" u="sng" dirty="0"/>
              <a:t>, </a:t>
            </a:r>
            <a:r>
              <a:rPr lang="en-US" sz="2400" i="1" u="sng" dirty="0" err="1"/>
              <a:t>time_step</a:t>
            </a:r>
            <a:r>
              <a:rPr lang="en-US" sz="2400" i="1" u="sng" dirty="0"/>
              <a:t>, </a:t>
            </a:r>
            <a:r>
              <a:rPr lang="en-US" sz="2400" i="1" u="sng" dirty="0" err="1"/>
              <a:t>zscore</a:t>
            </a:r>
            <a:endParaRPr lang="en-US" sz="2400" u="sng"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9" y="2153284"/>
            <a:ext cx="7940232" cy="3838953"/>
          </a:xfrm>
          <a:prstGeom prst="rect">
            <a:avLst/>
          </a:prstGeom>
        </p:spPr>
      </p:pic>
    </p:spTree>
    <p:extLst>
      <p:ext uri="{BB962C8B-B14F-4D97-AF65-F5344CB8AC3E}">
        <p14:creationId xmlns:p14="http://schemas.microsoft.com/office/powerpoint/2010/main" val="2701651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118141"/>
            <a:ext cx="7772400" cy="1143000"/>
          </a:xfrm>
        </p:spPr>
        <p:txBody>
          <a:bodyPr/>
          <a:lstStyle/>
          <a:p>
            <a:r>
              <a:rPr lang="en-US" sz="4000" dirty="0"/>
              <a:t>Acknowledgement</a:t>
            </a:r>
            <a:endParaRPr lang="en-US" dirty="0"/>
          </a:p>
        </p:txBody>
      </p:sp>
      <p:sp>
        <p:nvSpPr>
          <p:cNvPr id="3" name="Content Placeholder 2"/>
          <p:cNvSpPr>
            <a:spLocks noGrp="1"/>
          </p:cNvSpPr>
          <p:nvPr>
            <p:ph idx="1"/>
          </p:nvPr>
        </p:nvSpPr>
        <p:spPr>
          <a:xfrm>
            <a:off x="685800" y="2580262"/>
            <a:ext cx="7772400" cy="1602632"/>
          </a:xfrm>
        </p:spPr>
        <p:txBody>
          <a:bodyPr/>
          <a:lstStyle/>
          <a:p>
            <a:pPr marL="0" indent="0" algn="ctr">
              <a:buNone/>
            </a:pPr>
            <a:r>
              <a:rPr lang="en-US" sz="2800" dirty="0"/>
              <a:t>We appreciate the guidance provided by </a:t>
            </a:r>
          </a:p>
          <a:p>
            <a:pPr marL="0" indent="0" algn="ctr">
              <a:buNone/>
            </a:pPr>
            <a:r>
              <a:rPr lang="en-US" sz="2800" b="1" dirty="0"/>
              <a:t>Dr. Mohamed Sarwat</a:t>
            </a:r>
          </a:p>
          <a:p>
            <a:pPr marL="0" indent="0" algn="ctr">
              <a:buNone/>
            </a:pPr>
            <a:endParaRPr lang="en-US" sz="2800" dirty="0"/>
          </a:p>
          <a:p>
            <a:pPr marL="0" indent="0" algn="ctr">
              <a:buNone/>
            </a:pPr>
            <a:r>
              <a:rPr lang="en-US" sz="2800" dirty="0"/>
              <a:t>Thank You</a:t>
            </a:r>
          </a:p>
        </p:txBody>
      </p:sp>
    </p:spTree>
    <p:extLst>
      <p:ext uri="{BB962C8B-B14F-4D97-AF65-F5344CB8AC3E}">
        <p14:creationId xmlns:p14="http://schemas.microsoft.com/office/powerpoint/2010/main" val="352664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Phase 1</a:t>
            </a:r>
          </a:p>
        </p:txBody>
      </p:sp>
      <p:sp>
        <p:nvSpPr>
          <p:cNvPr id="3" name="Content Placeholder 2"/>
          <p:cNvSpPr>
            <a:spLocks noGrp="1"/>
          </p:cNvSpPr>
          <p:nvPr>
            <p:ph idx="1"/>
          </p:nvPr>
        </p:nvSpPr>
        <p:spPr>
          <a:xfrm>
            <a:off x="685800" y="1845276"/>
            <a:ext cx="7772400" cy="4250724"/>
          </a:xfrm>
        </p:spPr>
        <p:txBody>
          <a:bodyPr/>
          <a:lstStyle/>
          <a:p>
            <a:r>
              <a:rPr lang="en-US" sz="1600" dirty="0"/>
              <a:t>We used GeoSpark SpatialRDD – an extension of RDD for spatial dataset</a:t>
            </a:r>
          </a:p>
          <a:p>
            <a:endParaRPr lang="en-US" sz="1600" dirty="0"/>
          </a:p>
          <a:p>
            <a:r>
              <a:rPr lang="en-US" sz="1600" dirty="0"/>
              <a:t>Point RDD represents geospatial data in terms of latitude and longitude</a:t>
            </a:r>
          </a:p>
          <a:p>
            <a:endParaRPr lang="en-US" sz="1600" dirty="0"/>
          </a:p>
          <a:p>
            <a:r>
              <a:rPr lang="en-US" sz="1600" dirty="0"/>
              <a:t>An envelope represents the diagonal corners of a rectangular geographical area</a:t>
            </a:r>
          </a:p>
          <a:p>
            <a:endParaRPr lang="en-US" sz="1600" dirty="0"/>
          </a:p>
          <a:p>
            <a:r>
              <a:rPr lang="en-US" sz="1600" dirty="0"/>
              <a:t>PointRDD is constructed from the csv data, using Envelope and </a:t>
            </a:r>
            <a:r>
              <a:rPr lang="en-US" sz="1600" dirty="0" err="1"/>
              <a:t>SpatialRDD</a:t>
            </a:r>
            <a:endParaRPr lang="en-US" sz="1600" dirty="0"/>
          </a:p>
          <a:p>
            <a:pPr marL="0" indent="0">
              <a:buNone/>
            </a:pPr>
            <a:endParaRPr lang="en-US" sz="1600" dirty="0"/>
          </a:p>
          <a:p>
            <a:r>
              <a:rPr lang="en-US" sz="1600" dirty="0"/>
              <a:t>We executed ‘Spatial Range Query’, ‘Spatial KNN Query’ and ‘Spatial Join Query’ on the </a:t>
            </a:r>
            <a:r>
              <a:rPr lang="en-US" sz="1600" dirty="0" err="1"/>
              <a:t>PointRDD</a:t>
            </a:r>
            <a:endParaRPr lang="en-US" sz="1600" dirty="0"/>
          </a:p>
          <a:p>
            <a:pPr marL="0" indent="0">
              <a:buNone/>
            </a:pPr>
            <a:endParaRPr lang="en-US" sz="1800" b="1" dirty="0"/>
          </a:p>
        </p:txBody>
      </p:sp>
    </p:spTree>
    <p:extLst>
      <p:ext uri="{BB962C8B-B14F-4D97-AF65-F5344CB8AC3E}">
        <p14:creationId xmlns:p14="http://schemas.microsoft.com/office/powerpoint/2010/main" val="1485992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Phase 2</a:t>
            </a:r>
          </a:p>
        </p:txBody>
      </p:sp>
      <p:sp>
        <p:nvSpPr>
          <p:cNvPr id="3" name="Content Placeholder 2"/>
          <p:cNvSpPr>
            <a:spLocks noGrp="1"/>
          </p:cNvSpPr>
          <p:nvPr>
            <p:ph idx="1"/>
          </p:nvPr>
        </p:nvSpPr>
        <p:spPr>
          <a:xfrm>
            <a:off x="685800" y="1930400"/>
            <a:ext cx="7772400" cy="4157362"/>
          </a:xfrm>
        </p:spPr>
        <p:txBody>
          <a:bodyPr/>
          <a:lstStyle/>
          <a:p>
            <a:pPr marL="0" indent="0" algn="ctr">
              <a:buNone/>
            </a:pPr>
            <a:r>
              <a:rPr lang="en-US" sz="2000" b="1" u="sng" dirty="0"/>
              <a:t>Spatial Join Query using the simple Cartesian Product algorithm</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600" dirty="0"/>
              <a:t>Implemented the SpatialJoinQuery over a dataset of rectangles and points.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implementation details are as follows:</a:t>
            </a:r>
          </a:p>
          <a:p>
            <a:pPr marL="685800" lvl="1"/>
            <a:r>
              <a:rPr lang="en-US" sz="1600" dirty="0"/>
              <a:t>Load the PointRDD and RectangleRDD from their respective datasets</a:t>
            </a:r>
          </a:p>
          <a:p>
            <a:pPr marL="685800" lvl="1"/>
            <a:r>
              <a:rPr lang="en-US" sz="1600" dirty="0"/>
              <a:t>Collect all the envelopes from the RectangleRDD using </a:t>
            </a:r>
            <a:r>
              <a:rPr lang="en-US" sz="1600" dirty="0" err="1"/>
              <a:t>rawSpatialRDD</a:t>
            </a:r>
            <a:endParaRPr lang="en-US" sz="1600" dirty="0"/>
          </a:p>
          <a:p>
            <a:pPr marL="685800" lvl="1"/>
            <a:r>
              <a:rPr lang="en-US" sz="1600" dirty="0"/>
              <a:t>For every envelope in the list, do:</a:t>
            </a:r>
          </a:p>
          <a:p>
            <a:pPr marL="1085850" lvl="2"/>
            <a:r>
              <a:rPr lang="en-US" sz="1600" dirty="0"/>
              <a:t>SpatialRangeQuery on the PointRDD and the envelope</a:t>
            </a:r>
          </a:p>
          <a:p>
            <a:pPr marL="1085850" lvl="2"/>
            <a:r>
              <a:rPr lang="en-US" sz="1600" dirty="0"/>
              <a:t>Collect all the points as tuple</a:t>
            </a:r>
          </a:p>
          <a:p>
            <a:pPr marL="685800" lvl="1"/>
            <a:r>
              <a:rPr lang="en-US" sz="1600" dirty="0"/>
              <a:t>Parallelize the collected data into JavaPairRDD and return it </a:t>
            </a:r>
          </a:p>
          <a:p>
            <a:pPr marL="0" indent="0">
              <a:buNone/>
            </a:pPr>
            <a:endParaRPr lang="en-US" sz="1800" dirty="0"/>
          </a:p>
        </p:txBody>
      </p:sp>
    </p:spTree>
    <p:extLst>
      <p:ext uri="{BB962C8B-B14F-4D97-AF65-F5344CB8AC3E}">
        <p14:creationId xmlns:p14="http://schemas.microsoft.com/office/powerpoint/2010/main" val="376112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ChangeAspect="1"/>
          </p:cNvPicPr>
          <p:nvPr/>
        </p:nvPicPr>
        <p:blipFill>
          <a:blip r:embed="rId2"/>
          <a:stretch>
            <a:fillRect/>
          </a:stretch>
        </p:blipFill>
        <p:spPr>
          <a:xfrm>
            <a:off x="692658" y="1959144"/>
            <a:ext cx="7886700" cy="1643697"/>
          </a:xfrm>
          <a:prstGeom prst="rect">
            <a:avLst/>
          </a:prstGeom>
        </p:spPr>
      </p:pic>
      <p:sp>
        <p:nvSpPr>
          <p:cNvPr id="2" name="Title 1"/>
          <p:cNvSpPr>
            <a:spLocks noGrp="1"/>
          </p:cNvSpPr>
          <p:nvPr>
            <p:ph type="title"/>
          </p:nvPr>
        </p:nvSpPr>
        <p:spPr>
          <a:xfrm>
            <a:off x="692658" y="931616"/>
            <a:ext cx="7886700" cy="624121"/>
          </a:xfrm>
        </p:spPr>
        <p:txBody>
          <a:bodyPr>
            <a:noAutofit/>
          </a:bodyPr>
          <a:lstStyle/>
          <a:p>
            <a:r>
              <a:rPr lang="en-US" sz="3600" dirty="0"/>
              <a:t>Phase 2: Inference</a:t>
            </a:r>
          </a:p>
        </p:txBody>
      </p:sp>
      <p:sp>
        <p:nvSpPr>
          <p:cNvPr id="4" name="TextBox 3"/>
          <p:cNvSpPr txBox="1"/>
          <p:nvPr/>
        </p:nvSpPr>
        <p:spPr>
          <a:xfrm>
            <a:off x="3323844" y="1693870"/>
            <a:ext cx="2624328" cy="338554"/>
          </a:xfrm>
          <a:prstGeom prst="rect">
            <a:avLst/>
          </a:prstGeom>
          <a:noFill/>
        </p:spPr>
        <p:txBody>
          <a:bodyPr wrap="square" rtlCol="0">
            <a:spAutoFit/>
          </a:bodyPr>
          <a:lstStyle/>
          <a:p>
            <a:pPr algn="ctr"/>
            <a:r>
              <a:rPr lang="en-US" sz="1600" dirty="0"/>
              <a:t>Phase-1 Tasks</a:t>
            </a:r>
          </a:p>
        </p:txBody>
      </p:sp>
      <p:graphicFrame>
        <p:nvGraphicFramePr>
          <p:cNvPr id="5" name="Table 4"/>
          <p:cNvGraphicFramePr>
            <a:graphicFrameLocks noGrp="1"/>
          </p:cNvGraphicFramePr>
          <p:nvPr>
            <p:extLst>
              <p:ext uri="{D42A27DB-BD31-4B8C-83A1-F6EECF244321}">
                <p14:modId xmlns:p14="http://schemas.microsoft.com/office/powerpoint/2010/main" val="2668307696"/>
              </p:ext>
            </p:extLst>
          </p:nvPr>
        </p:nvGraphicFramePr>
        <p:xfrm>
          <a:off x="692658" y="3910251"/>
          <a:ext cx="7886700" cy="1676400"/>
        </p:xfrm>
        <a:graphic>
          <a:graphicData uri="http://schemas.openxmlformats.org/drawingml/2006/table">
            <a:tbl>
              <a:tblPr firstRow="1" bandRow="1">
                <a:tableStyleId>{616DA210-FB5B-4158-B5E0-FEB733F419BA}</a:tableStyleId>
              </a:tblPr>
              <a:tblGrid>
                <a:gridCol w="1971675">
                  <a:extLst>
                    <a:ext uri="{9D8B030D-6E8A-4147-A177-3AD203B41FA5}">
                      <a16:colId xmlns:a16="http://schemas.microsoft.com/office/drawing/2014/main" val="2060222780"/>
                    </a:ext>
                  </a:extLst>
                </a:gridCol>
                <a:gridCol w="1971675">
                  <a:extLst>
                    <a:ext uri="{9D8B030D-6E8A-4147-A177-3AD203B41FA5}">
                      <a16:colId xmlns:a16="http://schemas.microsoft.com/office/drawing/2014/main" val="384233514"/>
                    </a:ext>
                  </a:extLst>
                </a:gridCol>
                <a:gridCol w="1971675">
                  <a:extLst>
                    <a:ext uri="{9D8B030D-6E8A-4147-A177-3AD203B41FA5}">
                      <a16:colId xmlns:a16="http://schemas.microsoft.com/office/drawing/2014/main" val="1846703697"/>
                    </a:ext>
                  </a:extLst>
                </a:gridCol>
                <a:gridCol w="1971675">
                  <a:extLst>
                    <a:ext uri="{9D8B030D-6E8A-4147-A177-3AD203B41FA5}">
                      <a16:colId xmlns:a16="http://schemas.microsoft.com/office/drawing/2014/main" val="3769644607"/>
                    </a:ext>
                  </a:extLst>
                </a:gridCol>
              </a:tblGrid>
              <a:tr h="694332">
                <a:tc>
                  <a:txBody>
                    <a:bodyPr/>
                    <a:lstStyle/>
                    <a:p>
                      <a:r>
                        <a:rPr lang="en-US" sz="1400" dirty="0"/>
                        <a:t>Equal grid with R-tree indexing</a:t>
                      </a:r>
                      <a:endParaRPr 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Equal grid without R-tree indexing</a:t>
                      </a:r>
                    </a:p>
                    <a:p>
                      <a:endParaRPr lang="en-US" sz="14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R-tree grid without R-tree indexing</a:t>
                      </a:r>
                    </a:p>
                    <a:p>
                      <a:endParaRPr lang="en-US" sz="1400" dirty="0">
                        <a:solidFill>
                          <a:schemeClr val="tx1"/>
                        </a:solidFill>
                      </a:endParaRPr>
                    </a:p>
                  </a:txBody>
                  <a:tcPr/>
                </a:tc>
                <a:tc>
                  <a:txBody>
                    <a:bodyPr/>
                    <a:lstStyle/>
                    <a:p>
                      <a:r>
                        <a:rPr lang="en-US" sz="1400" dirty="0"/>
                        <a:t>Cartesian Product</a:t>
                      </a:r>
                      <a:endParaRPr lang="en-US" sz="1400" dirty="0">
                        <a:solidFill>
                          <a:schemeClr val="tx1"/>
                        </a:solidFill>
                      </a:endParaRPr>
                    </a:p>
                  </a:txBody>
                  <a:tcPr/>
                </a:tc>
                <a:extLst>
                  <a:ext uri="{0D108BD9-81ED-4DB2-BD59-A6C34878D82A}">
                    <a16:rowId xmlns:a16="http://schemas.microsoft.com/office/drawing/2014/main" val="3573300442"/>
                  </a:ext>
                </a:extLst>
              </a:tr>
              <a:tr h="853036">
                <a:tc>
                  <a:txBody>
                    <a:bodyPr/>
                    <a:lstStyle/>
                    <a:p>
                      <a:r>
                        <a:rPr lang="en-US" sz="1400" dirty="0"/>
                        <a:t>Low execution time, least memory and low CPU usage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Low execution time, low memory and low CPU usage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Low execution time, low memory and low CPU usage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High execution time, high memory and High CPU usage</a:t>
                      </a:r>
                    </a:p>
                  </a:txBody>
                  <a:tcPr/>
                </a:tc>
                <a:extLst>
                  <a:ext uri="{0D108BD9-81ED-4DB2-BD59-A6C34878D82A}">
                    <a16:rowId xmlns:a16="http://schemas.microsoft.com/office/drawing/2014/main" val="399460041"/>
                  </a:ext>
                </a:extLst>
              </a:tr>
            </a:tbl>
          </a:graphicData>
        </a:graphic>
      </p:graphicFrame>
      <p:sp>
        <p:nvSpPr>
          <p:cNvPr id="19" name="TextBox 18"/>
          <p:cNvSpPr txBox="1"/>
          <p:nvPr/>
        </p:nvSpPr>
        <p:spPr>
          <a:xfrm>
            <a:off x="3323844" y="3587374"/>
            <a:ext cx="2624328" cy="338554"/>
          </a:xfrm>
          <a:prstGeom prst="rect">
            <a:avLst/>
          </a:prstGeom>
          <a:noFill/>
        </p:spPr>
        <p:txBody>
          <a:bodyPr wrap="square" rtlCol="0">
            <a:spAutoFit/>
          </a:bodyPr>
          <a:lstStyle/>
          <a:p>
            <a:pPr algn="ctr"/>
            <a:r>
              <a:rPr lang="en-US" sz="1600" dirty="0"/>
              <a:t>Phase-2 vs Phase-1 Tasks</a:t>
            </a:r>
          </a:p>
        </p:txBody>
      </p:sp>
    </p:spTree>
    <p:extLst>
      <p:ext uri="{BB962C8B-B14F-4D97-AF65-F5344CB8AC3E}">
        <p14:creationId xmlns:p14="http://schemas.microsoft.com/office/powerpoint/2010/main" val="42928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87400"/>
            <a:ext cx="7772400" cy="1143000"/>
          </a:xfrm>
        </p:spPr>
        <p:txBody>
          <a:bodyPr/>
          <a:lstStyle/>
          <a:p>
            <a:r>
              <a:rPr lang="en-US" sz="3600" dirty="0"/>
              <a:t>Cluster Analysis for Phase-2</a:t>
            </a:r>
          </a:p>
        </p:txBody>
      </p:sp>
      <p:pic>
        <p:nvPicPr>
          <p:cNvPr id="8" name="Content Placeholder 7"/>
          <p:cNvPicPr>
            <a:picLocks noGrp="1" noChangeAspect="1"/>
          </p:cNvPicPr>
          <p:nvPr>
            <p:ph idx="1"/>
          </p:nvPr>
        </p:nvPicPr>
        <p:blipFill>
          <a:blip r:embed="rId2"/>
          <a:stretch>
            <a:fillRect/>
          </a:stretch>
        </p:blipFill>
        <p:spPr>
          <a:xfrm>
            <a:off x="4643054" y="2242030"/>
            <a:ext cx="2557725" cy="1658800"/>
          </a:xfrm>
          <a:prstGeom prst="rect">
            <a:avLst/>
          </a:prstGeom>
        </p:spPr>
      </p:pic>
      <p:pic>
        <p:nvPicPr>
          <p:cNvPr id="9" name="Picture 8"/>
          <p:cNvPicPr>
            <a:picLocks noChangeAspect="1"/>
          </p:cNvPicPr>
          <p:nvPr/>
        </p:nvPicPr>
        <p:blipFill>
          <a:blip r:embed="rId3"/>
          <a:stretch>
            <a:fillRect/>
          </a:stretch>
        </p:blipFill>
        <p:spPr>
          <a:xfrm>
            <a:off x="1438172" y="2242030"/>
            <a:ext cx="2557725" cy="1658800"/>
          </a:xfrm>
          <a:prstGeom prst="rect">
            <a:avLst/>
          </a:prstGeom>
        </p:spPr>
      </p:pic>
      <p:pic>
        <p:nvPicPr>
          <p:cNvPr id="10" name="Picture 9"/>
          <p:cNvPicPr>
            <a:picLocks noChangeAspect="1"/>
          </p:cNvPicPr>
          <p:nvPr/>
        </p:nvPicPr>
        <p:blipFill>
          <a:blip r:embed="rId4"/>
          <a:stretch>
            <a:fillRect/>
          </a:stretch>
        </p:blipFill>
        <p:spPr>
          <a:xfrm>
            <a:off x="1476347" y="4450949"/>
            <a:ext cx="2519550" cy="1620667"/>
          </a:xfrm>
          <a:prstGeom prst="rect">
            <a:avLst/>
          </a:prstGeom>
        </p:spPr>
      </p:pic>
      <p:pic>
        <p:nvPicPr>
          <p:cNvPr id="11" name="Picture 10"/>
          <p:cNvPicPr>
            <a:picLocks noChangeAspect="1"/>
          </p:cNvPicPr>
          <p:nvPr/>
        </p:nvPicPr>
        <p:blipFill>
          <a:blip r:embed="rId5"/>
          <a:stretch>
            <a:fillRect/>
          </a:stretch>
        </p:blipFill>
        <p:spPr>
          <a:xfrm>
            <a:off x="4643054" y="4383552"/>
            <a:ext cx="2557725" cy="1688064"/>
          </a:xfrm>
          <a:prstGeom prst="rect">
            <a:avLst/>
          </a:prstGeom>
        </p:spPr>
      </p:pic>
      <p:sp>
        <p:nvSpPr>
          <p:cNvPr id="13" name="TextBox 12"/>
          <p:cNvSpPr txBox="1"/>
          <p:nvPr/>
        </p:nvSpPr>
        <p:spPr>
          <a:xfrm>
            <a:off x="1438172" y="1832089"/>
            <a:ext cx="1766830" cy="338554"/>
          </a:xfrm>
          <a:prstGeom prst="rect">
            <a:avLst/>
          </a:prstGeom>
          <a:noFill/>
        </p:spPr>
        <p:txBody>
          <a:bodyPr wrap="none" rtlCol="0">
            <a:spAutoFit/>
          </a:bodyPr>
          <a:lstStyle/>
          <a:p>
            <a:r>
              <a:rPr lang="en-US" sz="1600" dirty="0"/>
              <a:t>Load on the cluster</a:t>
            </a:r>
          </a:p>
        </p:txBody>
      </p:sp>
      <p:sp>
        <p:nvSpPr>
          <p:cNvPr id="14" name="TextBox 13"/>
          <p:cNvSpPr txBox="1"/>
          <p:nvPr/>
        </p:nvSpPr>
        <p:spPr>
          <a:xfrm>
            <a:off x="4572000" y="1870663"/>
            <a:ext cx="2605200" cy="338554"/>
          </a:xfrm>
          <a:prstGeom prst="rect">
            <a:avLst/>
          </a:prstGeom>
          <a:noFill/>
        </p:spPr>
        <p:txBody>
          <a:bodyPr wrap="none" rtlCol="0">
            <a:spAutoFit/>
          </a:bodyPr>
          <a:lstStyle/>
          <a:p>
            <a:r>
              <a:rPr lang="en-US" sz="1600" dirty="0"/>
              <a:t>Memory utilization of cluster</a:t>
            </a:r>
          </a:p>
        </p:txBody>
      </p:sp>
      <p:sp>
        <p:nvSpPr>
          <p:cNvPr id="15" name="TextBox 14"/>
          <p:cNvSpPr txBox="1"/>
          <p:nvPr/>
        </p:nvSpPr>
        <p:spPr>
          <a:xfrm>
            <a:off x="1438172" y="4104736"/>
            <a:ext cx="2294218" cy="338554"/>
          </a:xfrm>
          <a:prstGeom prst="rect">
            <a:avLst/>
          </a:prstGeom>
          <a:noFill/>
        </p:spPr>
        <p:txBody>
          <a:bodyPr wrap="none" rtlCol="0">
            <a:spAutoFit/>
          </a:bodyPr>
          <a:lstStyle/>
          <a:p>
            <a:r>
              <a:rPr lang="en-US" sz="1600" dirty="0"/>
              <a:t>CPU utilization of cluster</a:t>
            </a:r>
          </a:p>
        </p:txBody>
      </p:sp>
      <p:sp>
        <p:nvSpPr>
          <p:cNvPr id="16" name="TextBox 15"/>
          <p:cNvSpPr txBox="1"/>
          <p:nvPr/>
        </p:nvSpPr>
        <p:spPr>
          <a:xfrm>
            <a:off x="4657015" y="4073273"/>
            <a:ext cx="2614818" cy="338554"/>
          </a:xfrm>
          <a:prstGeom prst="rect">
            <a:avLst/>
          </a:prstGeom>
          <a:noFill/>
        </p:spPr>
        <p:txBody>
          <a:bodyPr wrap="none" rtlCol="0">
            <a:spAutoFit/>
          </a:bodyPr>
          <a:lstStyle/>
          <a:p>
            <a:r>
              <a:rPr lang="en-US" sz="1600" dirty="0"/>
              <a:t>Network utilization of cluster</a:t>
            </a:r>
          </a:p>
        </p:txBody>
      </p:sp>
    </p:spTree>
    <p:extLst>
      <p:ext uri="{BB962C8B-B14F-4D97-AF65-F5344CB8AC3E}">
        <p14:creationId xmlns:p14="http://schemas.microsoft.com/office/powerpoint/2010/main" val="2498843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dirty="0"/>
            </a:br>
            <a:r>
              <a:rPr lang="en-US" sz="3600" dirty="0"/>
              <a:t>Phase 3</a:t>
            </a:r>
            <a:br>
              <a:rPr lang="en-US" sz="3600" dirty="0"/>
            </a:br>
            <a:endParaRPr lang="en-US" sz="3600" dirty="0"/>
          </a:p>
        </p:txBody>
      </p:sp>
      <p:sp>
        <p:nvSpPr>
          <p:cNvPr id="3" name="Content Placeholder 2"/>
          <p:cNvSpPr>
            <a:spLocks noGrp="1"/>
          </p:cNvSpPr>
          <p:nvPr>
            <p:ph idx="1"/>
          </p:nvPr>
        </p:nvSpPr>
        <p:spPr>
          <a:xfrm>
            <a:off x="685800" y="1631092"/>
            <a:ext cx="7772400" cy="4464908"/>
          </a:xfrm>
        </p:spPr>
        <p:txBody>
          <a:bodyPr/>
          <a:lstStyle/>
          <a:p>
            <a:pPr marL="0" indent="0" algn="ctr">
              <a:buNone/>
            </a:pPr>
            <a:r>
              <a:rPr lang="en-US" u="sng" dirty="0"/>
              <a:t>Identifying top 50 hotspots</a:t>
            </a:r>
          </a:p>
          <a:p>
            <a:r>
              <a:rPr lang="en-US" sz="1600" dirty="0"/>
              <a:t>Applying spatial statistics to </a:t>
            </a:r>
            <a:r>
              <a:rPr lang="en-US" sz="1600" dirty="0" err="1"/>
              <a:t>spatio</a:t>
            </a:r>
            <a:r>
              <a:rPr lang="en-US" sz="1600" dirty="0"/>
              <a:t>-temporal big data in order to identify statistically significant spatial hot spots</a:t>
            </a:r>
          </a:p>
          <a:p>
            <a:r>
              <a:rPr lang="en-US" sz="1600" dirty="0"/>
              <a:t>We have three java classes for this task. </a:t>
            </a:r>
          </a:p>
          <a:p>
            <a:pPr lvl="1"/>
            <a:r>
              <a:rPr lang="en-US" sz="1600" dirty="0"/>
              <a:t>MathUtility.java - deals with all the mathematical calculations for calculating </a:t>
            </a:r>
            <a:r>
              <a:rPr lang="en-US" sz="1600" dirty="0" err="1"/>
              <a:t>Getis</a:t>
            </a:r>
            <a:r>
              <a:rPr lang="en-US" sz="1600" dirty="0"/>
              <a:t>-Ord statistic, the class </a:t>
            </a:r>
          </a:p>
          <a:p>
            <a:pPr lvl="1"/>
            <a:r>
              <a:rPr lang="en-US" sz="1600" dirty="0"/>
              <a:t>Cell.java – POJO class that represents a cell.</a:t>
            </a:r>
          </a:p>
          <a:p>
            <a:pPr lvl="1"/>
            <a:r>
              <a:rPr lang="en-US" sz="1600" dirty="0"/>
              <a:t>HotSpots.java - handles the steps required to calculate </a:t>
            </a:r>
            <a:r>
              <a:rPr lang="en-US" sz="1600" dirty="0" err="1"/>
              <a:t>Getis</a:t>
            </a:r>
            <a:r>
              <a:rPr lang="en-US" sz="1600" dirty="0"/>
              <a:t>-Ord statistics and saves top fifty hot spot cells in the output file</a:t>
            </a:r>
          </a:p>
          <a:p>
            <a:r>
              <a:rPr lang="en-US" sz="1600" dirty="0"/>
              <a:t>Each cell unit size is considered 0.01 * 0.01 as per the problem statement. The total number of cells is calculated as the product of (number </a:t>
            </a:r>
            <a:r>
              <a:rPr lang="en-US" sz="1600" dirty="0" err="1"/>
              <a:t>of_days</a:t>
            </a:r>
            <a:r>
              <a:rPr lang="en-US" sz="1600" dirty="0"/>
              <a:t> * </a:t>
            </a:r>
            <a:r>
              <a:rPr lang="en-US" sz="1600" dirty="0" err="1"/>
              <a:t>latitude_range</a:t>
            </a:r>
            <a:r>
              <a:rPr lang="en-US" sz="1600" dirty="0"/>
              <a:t> * </a:t>
            </a:r>
            <a:r>
              <a:rPr lang="en-US" sz="1600" dirty="0" err="1"/>
              <a:t>longitude_range</a:t>
            </a:r>
            <a:r>
              <a:rPr lang="en-US" sz="1600" dirty="0"/>
              <a:t>) </a:t>
            </a:r>
          </a:p>
        </p:txBody>
      </p:sp>
    </p:spTree>
    <p:extLst>
      <p:ext uri="{BB962C8B-B14F-4D97-AF65-F5344CB8AC3E}">
        <p14:creationId xmlns:p14="http://schemas.microsoft.com/office/powerpoint/2010/main" val="259784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Phase 3</a:t>
            </a:r>
          </a:p>
        </p:txBody>
      </p:sp>
      <p:sp>
        <p:nvSpPr>
          <p:cNvPr id="10" name="Content Placeholder 9"/>
          <p:cNvSpPr>
            <a:spLocks noGrp="1"/>
          </p:cNvSpPr>
          <p:nvPr>
            <p:ph idx="1"/>
          </p:nvPr>
        </p:nvSpPr>
        <p:spPr>
          <a:xfrm>
            <a:off x="700216" y="1771135"/>
            <a:ext cx="7757984" cy="4324865"/>
          </a:xfrm>
        </p:spPr>
        <p:txBody>
          <a:bodyPr/>
          <a:lstStyle/>
          <a:p>
            <a:pPr marL="0" indent="0" algn="ctr">
              <a:buNone/>
            </a:pPr>
            <a:r>
              <a:rPr lang="en-US" u="sng" dirty="0"/>
              <a:t>Hotspots marked on a map</a:t>
            </a:r>
          </a:p>
          <a:p>
            <a:pPr marL="0" indent="0">
              <a:buNone/>
            </a:pP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492" y="2456249"/>
            <a:ext cx="7133967" cy="3582086"/>
          </a:xfrm>
          <a:prstGeom prst="rect">
            <a:avLst/>
          </a:prstGeom>
        </p:spPr>
      </p:pic>
    </p:spTree>
    <p:extLst>
      <p:ext uri="{BB962C8B-B14F-4D97-AF65-F5344CB8AC3E}">
        <p14:creationId xmlns:p14="http://schemas.microsoft.com/office/powerpoint/2010/main" val="2797894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Phase 3</a:t>
            </a:r>
          </a:p>
        </p:txBody>
      </p:sp>
      <p:sp>
        <p:nvSpPr>
          <p:cNvPr id="3" name="Content Placeholder 2"/>
          <p:cNvSpPr>
            <a:spLocks noGrp="1"/>
          </p:cNvSpPr>
          <p:nvPr>
            <p:ph idx="1"/>
          </p:nvPr>
        </p:nvSpPr>
        <p:spPr>
          <a:xfrm>
            <a:off x="643684" y="1731524"/>
            <a:ext cx="7772400" cy="3924300"/>
          </a:xfrm>
        </p:spPr>
        <p:txBody>
          <a:bodyPr/>
          <a:lstStyle/>
          <a:p>
            <a:r>
              <a:rPr lang="en-US" sz="1600" dirty="0"/>
              <a:t>After creating the space time cube, we calculated the z-score for each cell as per the formula for calculating the </a:t>
            </a:r>
            <a:r>
              <a:rPr lang="en-US" sz="1600" dirty="0" err="1"/>
              <a:t>Getis</a:t>
            </a:r>
            <a:r>
              <a:rPr lang="en-US" sz="1600" dirty="0"/>
              <a:t>-Ord statistics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We collected the top 50 G score values which basically represents 50 top hotspots for pickup of Yellow Taxi in the month of January 2015</a:t>
            </a:r>
          </a:p>
        </p:txBody>
      </p:sp>
      <p:pic>
        <p:nvPicPr>
          <p:cNvPr id="5" name="Picture 4" descr="Screenshot from 2017-04-15 18-38-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421" y="3512732"/>
            <a:ext cx="2046910" cy="10647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Screenshot from 2017-04-15 18-38-2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628539"/>
            <a:ext cx="1745322" cy="852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creenshot from 2017-04-15 18-38-0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8918" y="2412500"/>
            <a:ext cx="3382234" cy="1217190"/>
          </a:xfrm>
          <a:prstGeom prst="rect">
            <a:avLst/>
          </a:prstGeom>
          <a:ln>
            <a:solidFill>
              <a:schemeClr val="bg1"/>
            </a:solidFill>
          </a:ln>
          <a:extLst/>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738886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3524" y="1014984"/>
            <a:ext cx="7772400" cy="540512"/>
          </a:xfrm>
        </p:spPr>
        <p:txBody>
          <a:bodyPr/>
          <a:lstStyle/>
          <a:p>
            <a:r>
              <a:rPr lang="en-US" sz="3600" dirty="0"/>
              <a:t>Phase 3- Implemented functions</a:t>
            </a:r>
          </a:p>
        </p:txBody>
      </p:sp>
      <p:graphicFrame>
        <p:nvGraphicFramePr>
          <p:cNvPr id="4" name="Table 3"/>
          <p:cNvGraphicFramePr>
            <a:graphicFrameLocks noGrp="1"/>
          </p:cNvGraphicFramePr>
          <p:nvPr>
            <p:extLst>
              <p:ext uri="{D42A27DB-BD31-4B8C-83A1-F6EECF244321}">
                <p14:modId xmlns:p14="http://schemas.microsoft.com/office/powerpoint/2010/main" val="446255369"/>
              </p:ext>
            </p:extLst>
          </p:nvPr>
        </p:nvGraphicFramePr>
        <p:xfrm>
          <a:off x="329184" y="1555496"/>
          <a:ext cx="8641080" cy="4589247"/>
        </p:xfrm>
        <a:graphic>
          <a:graphicData uri="http://schemas.openxmlformats.org/drawingml/2006/table">
            <a:tbl>
              <a:tblPr firstRow="1" bandRow="1">
                <a:tableStyleId>{616DA210-FB5B-4158-B5E0-FEB733F419BA}</a:tableStyleId>
              </a:tblPr>
              <a:tblGrid>
                <a:gridCol w="1898836">
                  <a:extLst>
                    <a:ext uri="{9D8B030D-6E8A-4147-A177-3AD203B41FA5}">
                      <a16:colId xmlns:a16="http://schemas.microsoft.com/office/drawing/2014/main" val="1125171680"/>
                    </a:ext>
                  </a:extLst>
                </a:gridCol>
                <a:gridCol w="6742244">
                  <a:extLst>
                    <a:ext uri="{9D8B030D-6E8A-4147-A177-3AD203B41FA5}">
                      <a16:colId xmlns:a16="http://schemas.microsoft.com/office/drawing/2014/main" val="3743236267"/>
                    </a:ext>
                  </a:extLst>
                </a:gridCol>
              </a:tblGrid>
              <a:tr h="3997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Method name</a:t>
                      </a:r>
                    </a:p>
                  </a:txBody>
                  <a:tcPr/>
                </a:tc>
                <a:tc>
                  <a:txBody>
                    <a:bodyPr/>
                    <a:lstStyle/>
                    <a:p>
                      <a:pPr algn="ctr"/>
                      <a:r>
                        <a:rPr lang="en-US" sz="1400" dirty="0"/>
                        <a:t>Implementation details</a:t>
                      </a:r>
                    </a:p>
                  </a:txBody>
                  <a:tcPr/>
                </a:tc>
                <a:extLst>
                  <a:ext uri="{0D108BD9-81ED-4DB2-BD59-A6C34878D82A}">
                    <a16:rowId xmlns:a16="http://schemas.microsoft.com/office/drawing/2014/main" val="4169132183"/>
                  </a:ext>
                </a:extLst>
              </a:tr>
              <a:tr h="53188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err="1"/>
                        <a:t>collectData</a:t>
                      </a:r>
                      <a:r>
                        <a:rPr lang="en-US" sz="1200" dirty="0"/>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this function, we use MapReduce on each record in the input file to return a list of tuples where, each tuple is in the format (latitude, longitude, day)</a:t>
                      </a:r>
                    </a:p>
                  </a:txBody>
                  <a:tcPr/>
                </a:tc>
                <a:extLst>
                  <a:ext uri="{0D108BD9-81ED-4DB2-BD59-A6C34878D82A}">
                    <a16:rowId xmlns:a16="http://schemas.microsoft.com/office/drawing/2014/main" val="3776208821"/>
                  </a:ext>
                </a:extLst>
              </a:tr>
              <a:tr h="640080">
                <a:tc>
                  <a:txBody>
                    <a:bodyPr/>
                    <a:lstStyle/>
                    <a:p>
                      <a:pPr algn="just"/>
                      <a:r>
                        <a:rPr lang="en-US" sz="1200" dirty="0" err="1"/>
                        <a:t>createSpaceTImeCube</a:t>
                      </a:r>
                      <a:r>
                        <a:rPr lang="en-US" sz="12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this function, we create 3-D array of the space time cube using the list of tuples that was returned by the </a:t>
                      </a:r>
                      <a:r>
                        <a:rPr lang="en-US" sz="1200" dirty="0" err="1"/>
                        <a:t>collectData</a:t>
                      </a:r>
                      <a:r>
                        <a:rPr lang="en-US" sz="1200" dirty="0"/>
                        <a:t>() function</a:t>
                      </a:r>
                    </a:p>
                    <a:p>
                      <a:pPr algn="just"/>
                      <a:endParaRPr lang="en-US" sz="1200" dirty="0"/>
                    </a:p>
                  </a:txBody>
                  <a:tcPr/>
                </a:tc>
                <a:extLst>
                  <a:ext uri="{0D108BD9-81ED-4DB2-BD59-A6C34878D82A}">
                    <a16:rowId xmlns:a16="http://schemas.microsoft.com/office/drawing/2014/main" val="2738984614"/>
                  </a:ext>
                </a:extLst>
              </a:tr>
              <a:tr h="640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err="1"/>
                        <a:t>getOrdisNumerator</a:t>
                      </a:r>
                      <a:r>
                        <a:rPr lang="en-US" sz="1200" dirty="0"/>
                        <a:t>()</a:t>
                      </a:r>
                    </a:p>
                    <a:p>
                      <a:pPr algn="just"/>
                      <a:endParaRPr lang="en-US"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this function, we calculate the sum of spatial weight of neighbors for each cell in the space time cube and also the total attribute cost of all neighbors</a:t>
                      </a:r>
                    </a:p>
                    <a:p>
                      <a:pPr algn="just"/>
                      <a:endParaRPr lang="en-US" sz="1200" dirty="0"/>
                    </a:p>
                  </a:txBody>
                  <a:tcPr/>
                </a:tc>
                <a:extLst>
                  <a:ext uri="{0D108BD9-81ED-4DB2-BD59-A6C34878D82A}">
                    <a16:rowId xmlns:a16="http://schemas.microsoft.com/office/drawing/2014/main" val="1080028515"/>
                  </a:ext>
                </a:extLst>
              </a:tr>
              <a:tr h="640080">
                <a:tc>
                  <a:txBody>
                    <a:bodyPr/>
                    <a:lstStyle/>
                    <a:p>
                      <a:pPr algn="just"/>
                      <a:r>
                        <a:rPr lang="en-US" sz="1200" dirty="0" err="1"/>
                        <a:t>getOrdisDenominator</a:t>
                      </a:r>
                      <a:r>
                        <a:rPr lang="en-US" sz="12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this function, we calculate the sum of square of spatial weight of every neighbor for each cell in the space time cube and also the square of the spatial weight of all neighbors</a:t>
                      </a:r>
                    </a:p>
                    <a:p>
                      <a:pPr algn="just"/>
                      <a:endParaRPr lang="en-US" sz="1200" dirty="0"/>
                    </a:p>
                  </a:txBody>
                  <a:tcPr/>
                </a:tc>
                <a:extLst>
                  <a:ext uri="{0D108BD9-81ED-4DB2-BD59-A6C34878D82A}">
                    <a16:rowId xmlns:a16="http://schemas.microsoft.com/office/drawing/2014/main" val="2119044722"/>
                  </a:ext>
                </a:extLst>
              </a:tr>
              <a:tr h="45720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err="1"/>
                        <a:t>computeOrdisValue</a:t>
                      </a:r>
                      <a:r>
                        <a:rPr lang="en-US" sz="1200" dirty="0"/>
                        <a:t>()</a:t>
                      </a:r>
                    </a:p>
                    <a:p>
                      <a:pPr algn="just"/>
                      <a:endParaRPr lang="en-US"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this function, we calculate the z-score for each cell and save it in a priority queue</a:t>
                      </a:r>
                    </a:p>
                    <a:p>
                      <a:pPr algn="just"/>
                      <a:endParaRPr lang="en-US" sz="1200" dirty="0"/>
                    </a:p>
                  </a:txBody>
                  <a:tcPr/>
                </a:tc>
                <a:extLst>
                  <a:ext uri="{0D108BD9-81ED-4DB2-BD59-A6C34878D82A}">
                    <a16:rowId xmlns:a16="http://schemas.microsoft.com/office/drawing/2014/main" val="370451158"/>
                  </a:ext>
                </a:extLst>
              </a:tr>
              <a:tr h="640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err="1"/>
                        <a:t>getTopkHotSpots</a:t>
                      </a:r>
                      <a:r>
                        <a:rPr lang="en-US" sz="1200" dirty="0"/>
                        <a:t>()</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In this function, we call the above mentioned methods to obtain the priority queue which contains the z-score for each cell in the space time cube</a:t>
                      </a:r>
                    </a:p>
                    <a:p>
                      <a:pPr algn="just"/>
                      <a:endParaRPr lang="en-US" sz="1200" dirty="0"/>
                    </a:p>
                  </a:txBody>
                  <a:tcPr/>
                </a:tc>
                <a:extLst>
                  <a:ext uri="{0D108BD9-81ED-4DB2-BD59-A6C34878D82A}">
                    <a16:rowId xmlns:a16="http://schemas.microsoft.com/office/drawing/2014/main" val="3104829811"/>
                  </a:ext>
                </a:extLst>
              </a:tr>
              <a:tr h="64008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err="1"/>
                        <a:t>saveResults</a:t>
                      </a:r>
                      <a:r>
                        <a:rPr lang="en-US" sz="1200" dirty="0"/>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t>Once the z-score is calculated for each point, we create a priority queue and compare the z-score for each cell and store the latitude, longitude, day and z-score of the top 50 most significant cells in the output file provided by the user</a:t>
                      </a:r>
                      <a:endParaRPr lang="en-US" sz="1200" u="sng" dirty="0"/>
                    </a:p>
                  </a:txBody>
                  <a:tcPr/>
                </a:tc>
                <a:extLst>
                  <a:ext uri="{0D108BD9-81ED-4DB2-BD59-A6C34878D82A}">
                    <a16:rowId xmlns:a16="http://schemas.microsoft.com/office/drawing/2014/main" val="741238123"/>
                  </a:ext>
                </a:extLst>
              </a:tr>
            </a:tbl>
          </a:graphicData>
        </a:graphic>
      </p:graphicFrame>
    </p:spTree>
    <p:extLst>
      <p:ext uri="{BB962C8B-B14F-4D97-AF65-F5344CB8AC3E}">
        <p14:creationId xmlns:p14="http://schemas.microsoft.com/office/powerpoint/2010/main" val="13873197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music_bldg</Template>
  <TotalTime>372</TotalTime>
  <Words>701</Words>
  <Application>Microsoft Office PowerPoint</Application>
  <PresentationFormat>On-screen Show (4:3)</PresentationFormat>
  <Paragraphs>90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vt:lpstr>
      <vt:lpstr>Default Design</vt:lpstr>
      <vt:lpstr>Distributed Database Systems  Project Presentation</vt:lpstr>
      <vt:lpstr>Phase 1</vt:lpstr>
      <vt:lpstr>Phase 2</vt:lpstr>
      <vt:lpstr>Phase 2: Inference</vt:lpstr>
      <vt:lpstr>Cluster Analysis for Phase-2</vt:lpstr>
      <vt:lpstr> Phase 3 </vt:lpstr>
      <vt:lpstr>Phase 3</vt:lpstr>
      <vt:lpstr>Phase 3</vt:lpstr>
      <vt:lpstr>Phase 3- Implemented functions</vt:lpstr>
      <vt:lpstr>Phase 3 - Results</vt:lpstr>
      <vt:lpstr>Acknowledgement</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 Project Presentation</dc:title>
  <dc:creator>Nimshi Venkat Meripo (Student)</dc:creator>
  <cp:lastModifiedBy>namrata nayak</cp:lastModifiedBy>
  <cp:revision>75</cp:revision>
  <dcterms:created xsi:type="dcterms:W3CDTF">2017-04-27T04:12:15Z</dcterms:created>
  <dcterms:modified xsi:type="dcterms:W3CDTF">2017-04-28T15:38:49Z</dcterms:modified>
</cp:coreProperties>
</file>