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8"/>
    <p:restoredTop sz="92402"/>
  </p:normalViewPr>
  <p:slideViewPr>
    <p:cSldViewPr snapToGrid="0" snapToObjects="1">
      <p:cViewPr varScale="1">
        <p:scale>
          <a:sx n="62" d="100"/>
          <a:sy n="62" d="100"/>
        </p:scale>
        <p:origin x="9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4A2-44B6-384B-966F-3921CCF3744C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F6BE4-300B-8F43-A476-3390ECECA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16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4A2-44B6-384B-966F-3921CCF3744C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F6BE4-300B-8F43-A476-3390ECECA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4A2-44B6-384B-966F-3921CCF3744C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F6BE4-300B-8F43-A476-3390ECECA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6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4A2-44B6-384B-966F-3921CCF3744C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F6BE4-300B-8F43-A476-3390ECECA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157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4A2-44B6-384B-966F-3921CCF3744C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F6BE4-300B-8F43-A476-3390ECECA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37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4A2-44B6-384B-966F-3921CCF3744C}" type="datetimeFigureOut">
              <a:rPr lang="en-US" smtClean="0"/>
              <a:t>9/11/18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F6BE4-300B-8F43-A476-3390ECECA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84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4A2-44B6-384B-966F-3921CCF3744C}" type="datetimeFigureOut">
              <a:rPr lang="en-US" smtClean="0"/>
              <a:t>9/11/18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F6BE4-300B-8F43-A476-3390ECECA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139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4A2-44B6-384B-966F-3921CCF3744C}" type="datetimeFigureOut">
              <a:rPr lang="en-US" smtClean="0"/>
              <a:t>9/11/18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F6BE4-300B-8F43-A476-3390ECECA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55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4A2-44B6-384B-966F-3921CCF3744C}" type="datetimeFigureOut">
              <a:rPr lang="en-US" smtClean="0"/>
              <a:t>9/11/18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F6BE4-300B-8F43-A476-3390ECECA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74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4A2-44B6-384B-966F-3921CCF3744C}" type="datetimeFigureOut">
              <a:rPr lang="en-US" smtClean="0"/>
              <a:t>9/11/18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F6BE4-300B-8F43-A476-3390ECECA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42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4A2-44B6-384B-966F-3921CCF3744C}" type="datetimeFigureOut">
              <a:rPr lang="en-US" smtClean="0"/>
              <a:t>9/11/18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F6BE4-300B-8F43-A476-3390ECECA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317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534A2-44B6-384B-966F-3921CCF3744C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F6BE4-300B-8F43-A476-3390ECECA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08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XML</a:t>
            </a:r>
          </a:p>
        </p:txBody>
      </p:sp>
    </p:spTree>
    <p:extLst>
      <p:ext uri="{BB962C8B-B14F-4D97-AF65-F5344CB8AC3E}">
        <p14:creationId xmlns:p14="http://schemas.microsoft.com/office/powerpoint/2010/main" val="212430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XML	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Though it looks very similar to HTML, more concentration is needed for XML tags to adhere to the stricter syntax </a:t>
            </a:r>
          </a:p>
          <a:p>
            <a:r>
              <a:rPr lang="en-US" dirty="0"/>
              <a:t>When there are no error, it is considered “well-formed” </a:t>
            </a:r>
          </a:p>
        </p:txBody>
      </p:sp>
    </p:spTree>
    <p:extLst>
      <p:ext uri="{BB962C8B-B14F-4D97-AF65-F5344CB8AC3E}">
        <p14:creationId xmlns:p14="http://schemas.microsoft.com/office/powerpoint/2010/main" val="652586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077326"/>
          </a:xfrm>
        </p:spPr>
        <p:txBody>
          <a:bodyPr>
            <a:normAutofit/>
          </a:bodyPr>
          <a:lstStyle/>
          <a:p>
            <a:r>
              <a:rPr lang="en-US" dirty="0"/>
              <a:t>Must have exactly one root element, which contains all the nested elements</a:t>
            </a:r>
          </a:p>
          <a:p>
            <a:r>
              <a:rPr lang="en-US" dirty="0"/>
              <a:t>XML start tags must have a matching end tag and must be properly nested</a:t>
            </a:r>
          </a:p>
          <a:p>
            <a:pPr lvl="1"/>
            <a:r>
              <a:rPr lang="en-US" dirty="0"/>
              <a:t>Example: </a:t>
            </a:r>
          </a:p>
          <a:p>
            <a:pPr lvl="2"/>
            <a:r>
              <a:rPr lang="en-US" dirty="0"/>
              <a:t>&lt;outer&gt;&lt;inner&gt;&lt;/inner&gt;&lt;/outer&gt; </a:t>
            </a:r>
          </a:p>
          <a:p>
            <a:pPr lvl="2"/>
            <a:r>
              <a:rPr lang="en-US" dirty="0"/>
              <a:t>&lt;outer&gt;&lt;inner&gt;&lt;/outer&gt;&lt;/inner&gt;</a:t>
            </a:r>
          </a:p>
          <a:p>
            <a:r>
              <a:rPr lang="en-US" dirty="0"/>
              <a:t>XML is case-sensitive language so tags names with differing letter case are regarded as entirely unrelated tags </a:t>
            </a:r>
          </a:p>
          <a:p>
            <a:pPr lvl="1"/>
            <a:r>
              <a:rPr lang="en-US" dirty="0"/>
              <a:t>Example: 	</a:t>
            </a:r>
          </a:p>
          <a:p>
            <a:pPr lvl="2"/>
            <a:r>
              <a:rPr lang="en-US" dirty="0"/>
              <a:t>&lt;temp&gt;&lt;/Temp&gt;</a:t>
            </a:r>
          </a:p>
        </p:txBody>
      </p:sp>
    </p:spTree>
    <p:extLst>
      <p:ext uri="{BB962C8B-B14F-4D97-AF65-F5344CB8AC3E}">
        <p14:creationId xmlns:p14="http://schemas.microsoft.com/office/powerpoint/2010/main" val="133813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53453"/>
            <a:ext cx="10515600" cy="5623510"/>
          </a:xfrm>
        </p:spPr>
        <p:txBody>
          <a:bodyPr/>
          <a:lstStyle/>
          <a:p>
            <a:r>
              <a:rPr lang="en-US" dirty="0"/>
              <a:t>XML elements that contains no data are said to be empty and can be combined a start tag and end end by inserting “/” a the end of the single tag </a:t>
            </a:r>
          </a:p>
          <a:p>
            <a:pPr lvl="1"/>
            <a:r>
              <a:rPr lang="en-US" dirty="0"/>
              <a:t>Example: &lt;none /&gt;</a:t>
            </a:r>
          </a:p>
          <a:p>
            <a:r>
              <a:rPr lang="en-US" dirty="0"/>
              <a:t>Main purpose of an empty XML element is often to supply an attribute value</a:t>
            </a:r>
          </a:p>
          <a:p>
            <a:pPr lvl="1"/>
            <a:r>
              <a:rPr lang="en-US" dirty="0"/>
              <a:t>Example: &lt;member id=“21” /&gt;</a:t>
            </a:r>
          </a:p>
          <a:p>
            <a:pPr lvl="1"/>
            <a:r>
              <a:rPr lang="en-US" dirty="0"/>
              <a:t>Is an empty XML element that contains a correctly quoted attribute value</a:t>
            </a:r>
          </a:p>
          <a:p>
            <a:r>
              <a:rPr lang="en-US" dirty="0"/>
              <a:t>XML may not contain </a:t>
            </a:r>
          </a:p>
          <a:p>
            <a:pPr lvl="1"/>
            <a:r>
              <a:rPr lang="en-US" dirty="0"/>
              <a:t>data contain the </a:t>
            </a:r>
            <a:r>
              <a:rPr lang="en-US" dirty="0" err="1"/>
              <a:t>unescaped</a:t>
            </a:r>
            <a:r>
              <a:rPr lang="en-US" dirty="0"/>
              <a:t> “&lt;“ or “&amp;” characters</a:t>
            </a:r>
          </a:p>
        </p:txBody>
      </p:sp>
    </p:spTree>
    <p:extLst>
      <p:ext uri="{BB962C8B-B14F-4D97-AF65-F5344CB8AC3E}">
        <p14:creationId xmlns:p14="http://schemas.microsoft.com/office/powerpoint/2010/main" val="1567274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XML tag name only begin with a letter or the underscore character</a:t>
            </a:r>
          </a:p>
          <a:p>
            <a:pPr lvl="1"/>
            <a:r>
              <a:rPr lang="en-US" sz="2800" dirty="0"/>
              <a:t>Rest can contain any mixture of letter, number, underscore, dot, or hyphen </a:t>
            </a:r>
          </a:p>
          <a:p>
            <a:pPr lvl="1"/>
            <a:r>
              <a:rPr lang="en-US" sz="2800" dirty="0"/>
              <a:t>*Spaces are not allowed in XML nor the name begin with reserved string ”xml” in any combination</a:t>
            </a:r>
          </a:p>
          <a:p>
            <a:pPr lvl="1"/>
            <a:r>
              <a:rPr lang="en-US" sz="2800" dirty="0"/>
              <a:t>Example: </a:t>
            </a:r>
          </a:p>
          <a:p>
            <a:pPr lvl="2"/>
            <a:r>
              <a:rPr lang="en-US" sz="2400" dirty="0"/>
              <a:t>Valid: &lt;</a:t>
            </a:r>
            <a:r>
              <a:rPr lang="en-US" sz="2400" dirty="0" err="1"/>
              <a:t>mytag</a:t>
            </a:r>
            <a:r>
              <a:rPr lang="en-US" sz="2400" dirty="0"/>
              <a:t>&gt;, &lt;_</a:t>
            </a:r>
            <a:r>
              <a:rPr lang="en-US" sz="2400" dirty="0" err="1"/>
              <a:t>mytag</a:t>
            </a:r>
            <a:r>
              <a:rPr lang="en-US" sz="2400" dirty="0"/>
              <a:t>&gt;, and &lt;my-tag-1.extra&gt;</a:t>
            </a:r>
          </a:p>
          <a:p>
            <a:pPr lvl="2"/>
            <a:r>
              <a:rPr lang="en-US" sz="2400" dirty="0"/>
              <a:t>Invalid: &lt;1mytag&gt;, &lt;my tag&gt;, and &lt;</a:t>
            </a:r>
            <a:r>
              <a:rPr lang="en-US" sz="2400" dirty="0" err="1"/>
              <a:t>xmltag</a:t>
            </a:r>
            <a:r>
              <a:rPr lang="en-US" sz="2400" dirty="0"/>
              <a:t>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683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Well-formed XML with nested elements on three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&lt;?xml version=“1.0” encoding=“UTF-8” ?&gt;</a:t>
            </a:r>
          </a:p>
          <a:p>
            <a:r>
              <a:rPr lang="en-US" dirty="0"/>
              <a:t>&lt;club&gt;</a:t>
            </a:r>
          </a:p>
          <a:p>
            <a:pPr lvl="1"/>
            <a:r>
              <a:rPr lang="en-US" dirty="0"/>
              <a:t>&lt;members&gt;</a:t>
            </a:r>
          </a:p>
          <a:p>
            <a:pPr lvl="2"/>
            <a:r>
              <a:rPr lang="en-US" dirty="0"/>
              <a:t>&lt;name id=“21” /&gt;</a:t>
            </a:r>
          </a:p>
          <a:p>
            <a:pPr lvl="2"/>
            <a:r>
              <a:rPr lang="en-US" dirty="0"/>
              <a:t>&lt;name id=“22”&gt;Mike McGrath&lt;/name&gt;</a:t>
            </a:r>
          </a:p>
          <a:p>
            <a:pPr lvl="1"/>
            <a:r>
              <a:rPr lang="en-US" dirty="0"/>
              <a:t>&lt;/members&gt;</a:t>
            </a:r>
          </a:p>
          <a:p>
            <a:r>
              <a:rPr lang="en-US" dirty="0"/>
              <a:t>&lt;/club&gt;</a:t>
            </a:r>
          </a:p>
        </p:txBody>
      </p:sp>
    </p:spTree>
    <p:extLst>
      <p:ext uri="{BB962C8B-B14F-4D97-AF65-F5344CB8AC3E}">
        <p14:creationId xmlns:p14="http://schemas.microsoft.com/office/powerpoint/2010/main" val="1921278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practice to comments</a:t>
            </a:r>
          </a:p>
          <a:p>
            <a:pPr lvl="1"/>
            <a:r>
              <a:rPr lang="en-US" dirty="0"/>
              <a:t>Just like in HTML &lt;!-- </a:t>
            </a:r>
            <a:r>
              <a:rPr lang="en-US" dirty="0">
                <a:sym typeface="Wingdings"/>
              </a:rPr>
              <a:t>--&gt; is used for comments</a:t>
            </a:r>
          </a:p>
          <a:p>
            <a:pPr lvl="1"/>
            <a:r>
              <a:rPr lang="en-US" dirty="0">
                <a:sym typeface="Wingdings"/>
              </a:rPr>
              <a:t>It can be used in XML so any text within are ignored by the XML parser</a:t>
            </a:r>
          </a:p>
          <a:p>
            <a:pPr lvl="1"/>
            <a:r>
              <a:rPr lang="en-US" dirty="0">
                <a:sym typeface="Wingdings"/>
              </a:rPr>
              <a:t>Comments may not be inserted within the XML tag nor may they include a double hyphen </a:t>
            </a:r>
          </a:p>
          <a:p>
            <a:pPr lvl="1"/>
            <a:r>
              <a:rPr lang="en-US" dirty="0">
                <a:sym typeface="Wingdings"/>
              </a:rPr>
              <a:t>However, you can “comment out” a section of XML code by enclosing it within comment tags to temporarily hide it from the parser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531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53453"/>
            <a:ext cx="10515600" cy="5623510"/>
          </a:xfrm>
        </p:spPr>
        <p:txBody>
          <a:bodyPr/>
          <a:lstStyle/>
          <a:p>
            <a:r>
              <a:rPr lang="en-US" dirty="0"/>
              <a:t>XML has this thing called ”character entities” and must be used to include those characters as part of an element’s content data</a:t>
            </a:r>
          </a:p>
          <a:p>
            <a:r>
              <a:rPr lang="en-US" dirty="0" err="1"/>
              <a:t>www.unicode.org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880013"/>
              </p:ext>
            </p:extLst>
          </p:nvPr>
        </p:nvGraphicFramePr>
        <p:xfrm>
          <a:off x="1695116" y="2267928"/>
          <a:ext cx="8128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1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6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Entity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&amp;</a:t>
                      </a:r>
                      <a:r>
                        <a:rPr lang="en-US" dirty="0" err="1"/>
                        <a:t>lt</a:t>
                      </a:r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Represents</a:t>
                      </a:r>
                      <a:r>
                        <a:rPr lang="en-US" baseline="0" dirty="0"/>
                        <a:t> the &lt; left angled bracket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&amp;</a:t>
                      </a:r>
                      <a:r>
                        <a:rPr lang="en-US" dirty="0" err="1"/>
                        <a:t>gt</a:t>
                      </a:r>
                      <a:r>
                        <a:rPr lang="en-US" dirty="0"/>
                        <a:t>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Represents the &gt; right angled bracket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&amp;amp;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Represent the &amp; ampersand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&amp;</a:t>
                      </a:r>
                      <a:r>
                        <a:rPr lang="en-US" dirty="0" err="1"/>
                        <a:t>apos</a:t>
                      </a:r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Represents the ‘ apostrophe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&amp;</a:t>
                      </a:r>
                      <a:r>
                        <a:rPr lang="en-US" dirty="0" err="1"/>
                        <a:t>quot</a:t>
                      </a:r>
                      <a:r>
                        <a:rPr lang="en-US" dirty="0"/>
                        <a:t>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Represents</a:t>
                      </a:r>
                      <a:r>
                        <a:rPr lang="en-US" baseline="0" dirty="0"/>
                        <a:t> the “ quotation marks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262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&lt;?xml version=“1.0” encoding=“UTF-8” ?&gt;</a:t>
            </a:r>
          </a:p>
          <a:p>
            <a:r>
              <a:rPr lang="en-US" dirty="0"/>
              <a:t>&lt;coffee&gt;</a:t>
            </a:r>
          </a:p>
          <a:p>
            <a:pPr lvl="1"/>
            <a:r>
              <a:rPr lang="en-US" dirty="0"/>
              <a:t>&lt;it&gt;</a:t>
            </a:r>
            <a:r>
              <a:rPr lang="en-US" dirty="0" err="1"/>
              <a:t>Caffe</a:t>
            </a:r>
            <a:r>
              <a:rPr lang="en-US" dirty="0"/>
              <a:t> e latte&lt;/it&gt;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en</a:t>
            </a:r>
            <a:r>
              <a:rPr lang="en-US" dirty="0"/>
              <a:t>&gt;Coffee and milk&lt;/</a:t>
            </a:r>
            <a:r>
              <a:rPr lang="en-US" dirty="0" err="1"/>
              <a:t>en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&lt;fam&gt;Latte&lt;/fam&gt;</a:t>
            </a:r>
          </a:p>
          <a:p>
            <a:r>
              <a:rPr lang="en-US" dirty="0"/>
              <a:t>&lt;/coffee&gt;</a:t>
            </a:r>
          </a:p>
        </p:txBody>
      </p:sp>
    </p:spTree>
    <p:extLst>
      <p:ext uri="{BB962C8B-B14F-4D97-AF65-F5344CB8AC3E}">
        <p14:creationId xmlns:p14="http://schemas.microsoft.com/office/powerpoint/2010/main" val="819505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the following: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Insert this comments line directly above the &lt;it&gt;element</a:t>
            </a:r>
          </a:p>
          <a:p>
            <a:pPr lvl="1"/>
            <a:r>
              <a:rPr lang="en-US" dirty="0"/>
              <a:t>&lt;!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italian</a:t>
            </a:r>
            <a:r>
              <a:rPr lang="en-US" dirty="0"/>
              <a:t> origin. </a:t>
            </a:r>
            <a:r>
              <a:rPr lang="en-US" dirty="0">
                <a:sym typeface="Wingdings"/>
              </a:rPr>
              <a:t>--&gt;</a:t>
            </a:r>
          </a:p>
          <a:p>
            <a:r>
              <a:rPr lang="en-US" dirty="0">
                <a:sym typeface="Wingdings"/>
              </a:rPr>
              <a:t>2. Replace the e in </a:t>
            </a:r>
            <a:r>
              <a:rPr lang="en-US" dirty="0" err="1">
                <a:sym typeface="Wingdings"/>
              </a:rPr>
              <a:t>caffee</a:t>
            </a:r>
            <a:r>
              <a:rPr lang="en-US" dirty="0">
                <a:sym typeface="Wingdings"/>
              </a:rPr>
              <a:t> with an accented character entity</a:t>
            </a:r>
          </a:p>
          <a:p>
            <a:pPr lvl="1"/>
            <a:r>
              <a:rPr lang="en-US" dirty="0">
                <a:sym typeface="Wingdings"/>
              </a:rPr>
              <a:t>&lt;it&gt;</a:t>
            </a:r>
            <a:r>
              <a:rPr lang="en-US" dirty="0" err="1">
                <a:sym typeface="Wingdings"/>
              </a:rPr>
              <a:t>Caffe</a:t>
            </a:r>
            <a:r>
              <a:rPr lang="en-US" dirty="0">
                <a:sym typeface="Wingdings"/>
              </a:rPr>
              <a:t>&amp;#0232; e latte&lt;/it&gt;</a:t>
            </a:r>
          </a:p>
          <a:p>
            <a:r>
              <a:rPr lang="en-US" dirty="0">
                <a:sym typeface="Wingdings"/>
              </a:rPr>
              <a:t>3. Insert this comment line above the &lt;</a:t>
            </a:r>
            <a:r>
              <a:rPr lang="en-US" dirty="0" err="1">
                <a:sym typeface="Wingdings"/>
              </a:rPr>
              <a:t>en</a:t>
            </a:r>
            <a:r>
              <a:rPr lang="en-US" dirty="0">
                <a:sym typeface="Wingdings"/>
              </a:rPr>
              <a:t>&gt; element</a:t>
            </a:r>
          </a:p>
          <a:p>
            <a:pPr lvl="1"/>
            <a:r>
              <a:rPr lang="en-US" dirty="0">
                <a:sym typeface="Wingdings"/>
              </a:rPr>
              <a:t>&lt;!</a:t>
            </a:r>
            <a:r>
              <a:rPr lang="mr-IN" dirty="0">
                <a:sym typeface="Wingdings"/>
              </a:rPr>
              <a:t>–</a:t>
            </a:r>
            <a:r>
              <a:rPr lang="en-US" dirty="0">
                <a:sym typeface="Wingdings"/>
              </a:rPr>
              <a:t> Literal English translation --&gt;</a:t>
            </a:r>
          </a:p>
          <a:p>
            <a:r>
              <a:rPr lang="en-US" dirty="0">
                <a:sym typeface="Wingdings"/>
              </a:rPr>
              <a:t>4. Replace the and in the &lt;</a:t>
            </a:r>
            <a:r>
              <a:rPr lang="en-US" dirty="0" err="1">
                <a:sym typeface="Wingdings"/>
              </a:rPr>
              <a:t>en</a:t>
            </a:r>
            <a:r>
              <a:rPr lang="en-US" dirty="0">
                <a:sym typeface="Wingdings"/>
              </a:rPr>
              <a:t>&gt; element with an ampersand </a:t>
            </a:r>
          </a:p>
          <a:p>
            <a:r>
              <a:rPr lang="en-US" dirty="0">
                <a:sym typeface="Wingdings"/>
              </a:rPr>
              <a:t>5. Insert this comment line above the &lt;fam&gt; element</a:t>
            </a:r>
          </a:p>
          <a:p>
            <a:pPr lvl="1"/>
            <a:r>
              <a:rPr lang="en-US" dirty="0">
                <a:sym typeface="Wingdings"/>
              </a:rPr>
              <a:t>&lt;!</a:t>
            </a:r>
            <a:r>
              <a:rPr lang="mr-IN" dirty="0">
                <a:sym typeface="Wingdings"/>
              </a:rPr>
              <a:t>–</a:t>
            </a:r>
            <a:r>
              <a:rPr lang="en-US" dirty="0">
                <a:sym typeface="Wingdings"/>
              </a:rPr>
              <a:t> Familiar English term. -- &gt;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473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eXtensible</a:t>
            </a:r>
            <a:r>
              <a:rPr lang="en-US" dirty="0"/>
              <a:t> Markup </a:t>
            </a:r>
            <a:r>
              <a:rPr lang="en-US" dirty="0" err="1"/>
              <a:t>Languague</a:t>
            </a:r>
            <a:r>
              <a:rPr lang="en-US" dirty="0"/>
              <a:t> (XML)</a:t>
            </a:r>
          </a:p>
          <a:p>
            <a:r>
              <a:rPr lang="en-US" dirty="0"/>
              <a:t>Describes data in a a structured format using markup tags to distinguish data elements</a:t>
            </a:r>
          </a:p>
          <a:p>
            <a:r>
              <a:rPr lang="en-US" dirty="0"/>
              <a:t>Standard way to store almost any kind of data in a form that applications running on any platform can utilize</a:t>
            </a:r>
          </a:p>
          <a:p>
            <a:r>
              <a:rPr lang="en-US" dirty="0"/>
              <a:t>Unlike HTML with pre-defined tags, XML are not pre-defined</a:t>
            </a:r>
          </a:p>
          <a:p>
            <a:pPr lvl="1"/>
            <a:r>
              <a:rPr lang="en-US" dirty="0"/>
              <a:t>You must define your owns tags, following a specified naming convention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608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49705"/>
            <a:ext cx="10515600" cy="5527258"/>
          </a:xfrm>
        </p:spPr>
        <p:txBody>
          <a:bodyPr/>
          <a:lstStyle/>
          <a:p>
            <a:r>
              <a:rPr lang="en-US" dirty="0"/>
              <a:t>XML document</a:t>
            </a:r>
          </a:p>
          <a:p>
            <a:pPr lvl="1"/>
            <a:r>
              <a:rPr lang="en-US" dirty="0"/>
              <a:t>Has exactly one root tag element that contains strictly nested inner elements following the specified structure that ensure the document is “well-formed”</a:t>
            </a:r>
          </a:p>
          <a:p>
            <a:pPr lvl="1"/>
            <a:r>
              <a:rPr lang="en-US" dirty="0"/>
              <a:t>Document can also be validated against a schema that further specifies the permissible content and element structure</a:t>
            </a:r>
          </a:p>
          <a:p>
            <a:r>
              <a:rPr lang="en-US" dirty="0"/>
              <a:t>Schemas can be written as Document Type Definition (DTD) or alternatively as XML Schema Documents (XSD)</a:t>
            </a:r>
          </a:p>
          <a:p>
            <a:pPr lvl="1"/>
            <a:r>
              <a:rPr lang="en-US" dirty="0"/>
              <a:t>XML documents that can be validated against a schema are deemed to be “self-descriptive”</a:t>
            </a:r>
          </a:p>
          <a:p>
            <a:pPr lvl="1"/>
            <a:r>
              <a:rPr lang="en-US" dirty="0"/>
              <a:t>Meaning the structure of the data is embedded with the data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272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and HTML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1439717"/>
              </p:ext>
            </p:extLst>
          </p:nvPr>
        </p:nvGraphicFramePr>
        <p:xfrm>
          <a:off x="838200" y="1825625"/>
          <a:ext cx="10515600" cy="39254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3624">
                <a:tc>
                  <a:txBody>
                    <a:bodyPr/>
                    <a:lstStyle/>
                    <a:p>
                      <a:r>
                        <a:rPr lang="en-US" dirty="0"/>
                        <a:t>XML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3624">
                <a:tc>
                  <a:txBody>
                    <a:bodyPr/>
                    <a:lstStyle/>
                    <a:p>
                      <a:r>
                        <a:rPr lang="en-US" dirty="0"/>
                        <a:t>Describes</a:t>
                      </a:r>
                      <a:r>
                        <a:rPr lang="en-US" baseline="0" dirty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Displays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624">
                <a:tc>
                  <a:txBody>
                    <a:bodyPr/>
                    <a:lstStyle/>
                    <a:p>
                      <a:r>
                        <a:rPr lang="en-US" dirty="0"/>
                        <a:t>Has</a:t>
                      </a:r>
                      <a:r>
                        <a:rPr lang="en-US" baseline="0" dirty="0"/>
                        <a:t> author-defined tags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 pre-defined</a:t>
                      </a:r>
                      <a:r>
                        <a:rPr lang="en-US" baseline="0" dirty="0"/>
                        <a:t> tags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3624">
                <a:tc>
                  <a:txBody>
                    <a:bodyPr/>
                    <a:lstStyle/>
                    <a:p>
                      <a:r>
                        <a:rPr lang="en-US" dirty="0"/>
                        <a:t>Is</a:t>
                      </a:r>
                      <a:r>
                        <a:rPr lang="en-US" baseline="0" dirty="0"/>
                        <a:t> focused upon the nature of the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 focused upon the</a:t>
                      </a:r>
                      <a:r>
                        <a:rPr lang="en-US" baseline="0" dirty="0"/>
                        <a:t> appearance of the data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7351">
                <a:tc>
                  <a:txBody>
                    <a:bodyPr/>
                    <a:lstStyle/>
                    <a:p>
                      <a:r>
                        <a:rPr lang="en-US" dirty="0"/>
                        <a:t>Can be validated</a:t>
                      </a:r>
                      <a:r>
                        <a:rPr lang="en-US" baseline="0" dirty="0"/>
                        <a:t> for correctness of structure and content 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Cannot</a:t>
                      </a:r>
                      <a:r>
                        <a:rPr lang="en-US" baseline="0" dirty="0"/>
                        <a:t> be validated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3624">
                <a:tc>
                  <a:txBody>
                    <a:bodyPr/>
                    <a:lstStyle/>
                    <a:p>
                      <a:r>
                        <a:rPr lang="en-US" dirty="0"/>
                        <a:t>Parsers determine</a:t>
                      </a:r>
                      <a:r>
                        <a:rPr lang="en-US" baseline="0" dirty="0"/>
                        <a:t> if the data is well-formed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Parsers determine</a:t>
                      </a:r>
                      <a:r>
                        <a:rPr lang="en-US" baseline="0" dirty="0"/>
                        <a:t> how the data will be displayed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0417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XML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Readability </a:t>
            </a:r>
            <a:r>
              <a:rPr lang="mr-IN" dirty="0"/>
              <a:t>–</a:t>
            </a:r>
            <a:r>
              <a:rPr lang="en-US" dirty="0"/>
              <a:t>human-readable plain text format</a:t>
            </a:r>
          </a:p>
          <a:p>
            <a:r>
              <a:rPr lang="en-US" dirty="0"/>
              <a:t>Availability </a:t>
            </a:r>
            <a:r>
              <a:rPr lang="mr-IN" dirty="0"/>
              <a:t>–</a:t>
            </a:r>
            <a:r>
              <a:rPr lang="en-US" dirty="0"/>
              <a:t> cost nothing and can be created on notepad</a:t>
            </a:r>
          </a:p>
          <a:p>
            <a:r>
              <a:rPr lang="en-US" dirty="0"/>
              <a:t>Interoperability </a:t>
            </a:r>
            <a:r>
              <a:rPr lang="mr-IN" dirty="0"/>
              <a:t>–</a:t>
            </a:r>
            <a:r>
              <a:rPr lang="en-US" dirty="0"/>
              <a:t> not reliant on any operating system </a:t>
            </a:r>
          </a:p>
          <a:p>
            <a:r>
              <a:rPr lang="en-US" dirty="0"/>
              <a:t>Extensibility </a:t>
            </a:r>
            <a:r>
              <a:rPr lang="mr-IN" dirty="0"/>
              <a:t>–</a:t>
            </a:r>
            <a:r>
              <a:rPr lang="en-US" dirty="0"/>
              <a:t> easily edited to incorporate new elements</a:t>
            </a:r>
          </a:p>
          <a:p>
            <a:r>
              <a:rPr lang="en-US" dirty="0"/>
              <a:t>Ubiquity </a:t>
            </a:r>
            <a:r>
              <a:rPr lang="mr-IN" dirty="0"/>
              <a:t>–</a:t>
            </a:r>
            <a:r>
              <a:rPr lang="en-US" dirty="0"/>
              <a:t> XML parser exists on every platform</a:t>
            </a:r>
          </a:p>
          <a:p>
            <a:r>
              <a:rPr lang="en-US" dirty="0"/>
              <a:t>Adaptability </a:t>
            </a:r>
            <a:r>
              <a:rPr lang="mr-IN" dirty="0"/>
              <a:t>–</a:t>
            </a:r>
            <a:r>
              <a:rPr lang="en-US" dirty="0"/>
              <a:t> related data can easily be added to existing XML document</a:t>
            </a:r>
          </a:p>
        </p:txBody>
      </p:sp>
    </p:spTree>
    <p:extLst>
      <p:ext uri="{BB962C8B-B14F-4D97-AF65-F5344CB8AC3E}">
        <p14:creationId xmlns:p14="http://schemas.microsoft.com/office/powerpoint/2010/main" val="2008242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Really Simply Syndication (RSS) - web feeds</a:t>
            </a:r>
          </a:p>
          <a:p>
            <a:r>
              <a:rPr lang="en-US" dirty="0"/>
              <a:t>Mathematical Markup Language (MathML) </a:t>
            </a:r>
            <a:r>
              <a:rPr lang="mr-IN" dirty="0"/>
              <a:t>–</a:t>
            </a:r>
            <a:r>
              <a:rPr lang="en-US" dirty="0"/>
              <a:t> describing mathematical notation</a:t>
            </a:r>
          </a:p>
          <a:p>
            <a:r>
              <a:rPr lang="en-US" dirty="0"/>
              <a:t>Open Document Format (ODF) </a:t>
            </a:r>
            <a:r>
              <a:rPr lang="mr-IN" dirty="0"/>
              <a:t>–</a:t>
            </a:r>
            <a:r>
              <a:rPr lang="en-US" dirty="0"/>
              <a:t>office document</a:t>
            </a:r>
          </a:p>
          <a:p>
            <a:r>
              <a:rPr lang="en-US" dirty="0"/>
              <a:t>Scalable Vector Graphics (SVG) </a:t>
            </a:r>
            <a:r>
              <a:rPr lang="mr-IN" dirty="0"/>
              <a:t>–</a:t>
            </a:r>
            <a:r>
              <a:rPr lang="en-US" dirty="0"/>
              <a:t> 2-D vector graphic objects</a:t>
            </a:r>
          </a:p>
          <a:p>
            <a:r>
              <a:rPr lang="en-US" dirty="0"/>
              <a:t>Rich Internet Application (RIA) </a:t>
            </a:r>
            <a:r>
              <a:rPr lang="mr-IN" dirty="0"/>
              <a:t>–</a:t>
            </a:r>
            <a:r>
              <a:rPr lang="en-US" dirty="0"/>
              <a:t> AJAX to deploy XML </a:t>
            </a:r>
          </a:p>
        </p:txBody>
      </p:sp>
    </p:spTree>
    <p:extLst>
      <p:ext uri="{BB962C8B-B14F-4D97-AF65-F5344CB8AC3E}">
        <p14:creationId xmlns:p14="http://schemas.microsoft.com/office/powerpoint/2010/main" val="61358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first line of every XML document must begin with a processing instruction </a:t>
            </a:r>
          </a:p>
          <a:p>
            <a:pPr lvl="1"/>
            <a:r>
              <a:rPr lang="en-US" dirty="0"/>
              <a:t>&lt;?  ?&gt;</a:t>
            </a:r>
          </a:p>
          <a:p>
            <a:pPr lvl="1"/>
            <a:r>
              <a:rPr lang="en-US" dirty="0"/>
              <a:t>Between it we will use XML tag, along with version and encoding type </a:t>
            </a:r>
          </a:p>
          <a:p>
            <a:pPr lvl="1"/>
            <a:r>
              <a:rPr lang="en-US" dirty="0"/>
              <a:t>UTF-8 </a:t>
            </a:r>
            <a:r>
              <a:rPr lang="mr-IN" dirty="0"/>
              <a:t>–</a:t>
            </a:r>
            <a:r>
              <a:rPr lang="en-US" dirty="0"/>
              <a:t> is for </a:t>
            </a:r>
            <a:r>
              <a:rPr lang="en-US" dirty="0" err="1"/>
              <a:t>english</a:t>
            </a:r>
            <a:r>
              <a:rPr lang="en-US" dirty="0"/>
              <a:t> language </a:t>
            </a:r>
          </a:p>
          <a:p>
            <a:pPr lvl="1"/>
            <a:r>
              <a:rPr lang="en-US" dirty="0"/>
              <a:t>Current version is 1.0</a:t>
            </a:r>
          </a:p>
          <a:p>
            <a:pPr lvl="1"/>
            <a:r>
              <a:rPr lang="en-US" dirty="0"/>
              <a:t>&lt;?xml version=”1.0” encoding=“UTF-8” ?&gt;</a:t>
            </a:r>
          </a:p>
          <a:p>
            <a:r>
              <a:rPr lang="en-US" dirty="0"/>
              <a:t>After the processing instruction, each document must then contain exactly one root element</a:t>
            </a:r>
          </a:p>
          <a:p>
            <a:r>
              <a:rPr lang="en-US" dirty="0"/>
              <a:t>Let do a lab and write hello world</a:t>
            </a:r>
          </a:p>
        </p:txBody>
      </p:sp>
    </p:spTree>
    <p:extLst>
      <p:ext uri="{BB962C8B-B14F-4D97-AF65-F5344CB8AC3E}">
        <p14:creationId xmlns:p14="http://schemas.microsoft.com/office/powerpoint/2010/main" val="1711401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53453"/>
            <a:ext cx="10515600" cy="5623510"/>
          </a:xfrm>
        </p:spPr>
        <p:txBody>
          <a:bodyPr/>
          <a:lstStyle/>
          <a:p>
            <a:r>
              <a:rPr lang="en-US" dirty="0"/>
              <a:t>&lt;doc&gt; element is the “parent” while &lt;</a:t>
            </a:r>
            <a:r>
              <a:rPr lang="en-US" dirty="0" err="1"/>
              <a:t>msg</a:t>
            </a:r>
            <a:r>
              <a:rPr lang="en-US" dirty="0"/>
              <a:t>&gt; element is the child of &lt;doc&gt;</a:t>
            </a:r>
          </a:p>
          <a:p>
            <a:r>
              <a:rPr lang="en-US" dirty="0"/>
              <a:t>Once you open it up in your browser, browser’s parser process it content </a:t>
            </a:r>
          </a:p>
          <a:p>
            <a:r>
              <a:rPr lang="en-US" dirty="0"/>
              <a:t>Root element collapse its nested content</a:t>
            </a:r>
          </a:p>
          <a:p>
            <a:r>
              <a:rPr lang="en-US" dirty="0"/>
              <a:t>If opened in IE, XML component will be displayed in blue and tags in 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546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- XML with CSS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XML with CSS</a:t>
            </a:r>
          </a:p>
        </p:txBody>
      </p:sp>
    </p:spTree>
    <p:extLst>
      <p:ext uri="{BB962C8B-B14F-4D97-AF65-F5344CB8AC3E}">
        <p14:creationId xmlns:p14="http://schemas.microsoft.com/office/powerpoint/2010/main" val="993081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2219</TotalTime>
  <Words>1063</Words>
  <Application>Microsoft Macintosh PowerPoint</Application>
  <PresentationFormat>Widescreen</PresentationFormat>
  <Paragraphs>125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Mangal</vt:lpstr>
      <vt:lpstr>Wingdings</vt:lpstr>
      <vt:lpstr>Office Theme</vt:lpstr>
      <vt:lpstr>Introduction to XML</vt:lpstr>
      <vt:lpstr>XML</vt:lpstr>
      <vt:lpstr>PowerPoint Presentation</vt:lpstr>
      <vt:lpstr>XML and HTML</vt:lpstr>
      <vt:lpstr>Advantages of XML </vt:lpstr>
      <vt:lpstr>Uses of XML</vt:lpstr>
      <vt:lpstr>XML Document</vt:lpstr>
      <vt:lpstr>PowerPoint Presentation</vt:lpstr>
      <vt:lpstr>Lab - XML with CSS Example</vt:lpstr>
      <vt:lpstr>Understanding XML Syntax</vt:lpstr>
      <vt:lpstr>Structure</vt:lpstr>
      <vt:lpstr>PowerPoint Presentation</vt:lpstr>
      <vt:lpstr>Naming Conventions</vt:lpstr>
      <vt:lpstr>Well-formed XML with nested elements on three level</vt:lpstr>
      <vt:lpstr>Comments</vt:lpstr>
      <vt:lpstr>PowerPoint Presentation</vt:lpstr>
      <vt:lpstr>Lab</vt:lpstr>
      <vt:lpstr>Apply the following: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XML</dc:title>
  <dc:creator>Microsoft Office User</dc:creator>
  <cp:lastModifiedBy>Adel Akram</cp:lastModifiedBy>
  <cp:revision>16</cp:revision>
  <dcterms:created xsi:type="dcterms:W3CDTF">2017-05-07T15:36:53Z</dcterms:created>
  <dcterms:modified xsi:type="dcterms:W3CDTF">2018-09-12T00:59:40Z</dcterms:modified>
</cp:coreProperties>
</file>