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nam" initials="nn" lastIdx="1" clrIdx="0">
    <p:extLst>
      <p:ext uri="{19B8F6BF-5375-455C-9EA6-DF929625EA0E}">
        <p15:presenceInfo xmlns:p15="http://schemas.microsoft.com/office/powerpoint/2012/main" userId="3a4d740ee68064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varScale="1">
        <p:scale>
          <a:sx n="27" d="100"/>
          <a:sy n="27" d="100"/>
        </p:scale>
        <p:origin x="750" y="17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4/9/2020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4/9/2020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4/9/2020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4/9/2020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4/9/2020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4/9/2020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4/9/2020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4/9/2020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4/9/2020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Nam Nguyen, June Patrick </a:t>
            </a:r>
            <a:r>
              <a:rPr lang="en-US" sz="5000" b="1" dirty="0" err="1">
                <a:latin typeface="Georgia" charset="0"/>
                <a:cs typeface="Georgia" charset="0"/>
              </a:rPr>
              <a:t>Dacaya</a:t>
            </a:r>
            <a:r>
              <a:rPr lang="en-US" sz="5000" b="1" dirty="0">
                <a:latin typeface="Georgia" charset="0"/>
                <a:cs typeface="Georgia" charset="0"/>
              </a:rPr>
              <a:t>, Adrian De Braga and Bao </a:t>
            </a:r>
            <a:r>
              <a:rPr lang="en-US" sz="5000" b="1" dirty="0" err="1">
                <a:latin typeface="Georgia" charset="0"/>
                <a:cs typeface="Georgia" charset="0"/>
              </a:rPr>
              <a:t>Quy</a:t>
            </a:r>
            <a:r>
              <a:rPr lang="en-US" sz="5000" b="1" dirty="0">
                <a:latin typeface="Georgia" charset="0"/>
                <a:cs typeface="Georgia" charset="0"/>
              </a:rPr>
              <a:t> Diep</a:t>
            </a:r>
            <a:br>
              <a:rPr lang="en-US" sz="4800" b="1" dirty="0">
                <a:latin typeface="Georgia" charset="0"/>
                <a:cs typeface="Georgia" charset="0"/>
              </a:rPr>
            </a:br>
            <a:r>
              <a:rPr lang="en-US" sz="2800" b="1" dirty="0">
                <a:latin typeface="Georgia" charset="0"/>
                <a:cs typeface="Georgia" charset="0"/>
              </a:rPr>
              <a:t>Faculty of Applied Sciences &amp;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b="1" dirty="0">
                <a:solidFill>
                  <a:schemeClr val="tx2"/>
                </a:solidFill>
                <a:latin typeface="Arial Black" charset="0"/>
              </a:rPr>
              <a:t>Smart-Home</a:t>
            </a: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ACKNOWLEDGEMENTS</a:t>
            </a:r>
            <a:endParaRPr lang="en-GB" sz="4000" b="1" dirty="0">
              <a:solidFill>
                <a:srgbClr val="CC3300"/>
              </a:solidFill>
            </a:endParaRPr>
          </a:p>
          <a:p>
            <a:endParaRPr lang="en-US" sz="2800" b="1" dirty="0"/>
          </a:p>
          <a:p>
            <a:r>
              <a:rPr lang="en-US" sz="2000" b="1" dirty="0">
                <a:latin typeface="Georgia" charset="0"/>
                <a:cs typeface="Georgia" charset="0"/>
              </a:rPr>
              <a:t>Special thanks to Kim </a:t>
            </a:r>
            <a:r>
              <a:rPr lang="en-US" sz="2000" b="1" dirty="0" err="1">
                <a:latin typeface="Georgia" charset="0"/>
                <a:cs typeface="Georgia" charset="0"/>
              </a:rPr>
              <a:t>Nhat</a:t>
            </a:r>
            <a:r>
              <a:rPr lang="en-US" sz="2000" b="1" dirty="0">
                <a:latin typeface="Georgia" charset="0"/>
                <a:cs typeface="Georgia" charset="0"/>
              </a:rPr>
              <a:t> Huynh – our collaborator at Alpha Laboratory for providing us with the opportunity of working on this project.</a:t>
            </a:r>
          </a:p>
          <a:p>
            <a:r>
              <a:rPr lang="en-US" sz="2000" b="1" dirty="0">
                <a:latin typeface="Georgia" charset="0"/>
                <a:cs typeface="Georgia" charset="0"/>
              </a:rPr>
              <a:t>Special thanks to </a:t>
            </a:r>
            <a:r>
              <a:rPr lang="en-US" sz="2000" b="1" dirty="0" err="1">
                <a:latin typeface="Georgia" charset="0"/>
                <a:cs typeface="Georgia" charset="0"/>
              </a:rPr>
              <a:t>Mr.Kristian</a:t>
            </a:r>
            <a:r>
              <a:rPr lang="en-US" sz="2000" b="1" dirty="0">
                <a:latin typeface="Georgia" charset="0"/>
                <a:cs typeface="Georgia" charset="0"/>
              </a:rPr>
              <a:t> </a:t>
            </a:r>
            <a:r>
              <a:rPr lang="en-US" sz="2000" b="1" dirty="0" err="1">
                <a:latin typeface="Georgia" charset="0"/>
                <a:cs typeface="Georgia" charset="0"/>
              </a:rPr>
              <a:t>Medri</a:t>
            </a:r>
            <a:r>
              <a:rPr lang="en-US" sz="2000" b="1" dirty="0">
                <a:latin typeface="Georgia" charset="0"/>
                <a:cs typeface="Georgia" charset="0"/>
              </a:rPr>
              <a:t> – our professor at Humber College for assisting us with any problems occurred</a:t>
            </a:r>
          </a:p>
        </p:txBody>
      </p:sp>
      <p:sp>
        <p:nvSpPr>
          <p:cNvPr id="14340" name="Rectangle 33"/>
          <p:cNvSpPr>
            <a:spLocks noChangeArrowheads="1"/>
          </p:cNvSpPr>
          <p:nvPr/>
        </p:nvSpPr>
        <p:spPr bwMode="auto">
          <a:xfrm>
            <a:off x="1142999" y="20421600"/>
            <a:ext cx="10301287" cy="12496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b="1" dirty="0"/>
              <a:t> </a:t>
            </a:r>
          </a:p>
          <a:p>
            <a:r>
              <a:rPr lang="en-US" sz="2000" b="1" dirty="0">
                <a:latin typeface="Georgia" charset="0"/>
                <a:cs typeface="Georgia" charset="0"/>
              </a:rPr>
              <a:t>It is an Internet of Things (IoT) capstone project that uses a distributed computing model of a smart phone application that was developed in the previous months and will be constantly updated, it will support database access via the internet to read and display data as well as control various functionalities for example: turning the lights off. It will incorporate closely with an enterprise wireless (capable of storing certificates) connected embedded system prototype with a custom PCB for sensors we provide: luminosity sensor, temperature sensor, and camera as well as an enclosure (3D printed/laser cut) for the project. The project will be documented via an OACETT certification acceptable technical report that will have a minimum of 9000 words. We will not be doing a CSA testing for this project because we are only making a prototype of a bigger project. </a:t>
            </a:r>
          </a:p>
          <a:p>
            <a:r>
              <a:rPr lang="en-US" sz="2000" b="1" dirty="0">
                <a:latin typeface="Georgia" charset="0"/>
                <a:cs typeface="Georgia" charset="0"/>
              </a:rPr>
              <a:t>Here are our prototype specification,</a:t>
            </a:r>
          </a:p>
          <a:p>
            <a:r>
              <a:rPr lang="en-US" sz="2000" b="1" dirty="0">
                <a:latin typeface="Georgia" charset="0"/>
                <a:cs typeface="Georgia" charset="0"/>
              </a:rPr>
              <a:t>Mobile Application Specification:</a:t>
            </a:r>
          </a:p>
          <a:p>
            <a:r>
              <a:rPr lang="en-US" sz="2000" b="1" dirty="0">
                <a:latin typeface="Georgia" charset="0"/>
                <a:cs typeface="Georgia" charset="0"/>
              </a:rPr>
              <a:t>•	Developed using Android Studio</a:t>
            </a:r>
          </a:p>
          <a:p>
            <a:r>
              <a:rPr lang="en-US" sz="2000" b="1" dirty="0">
                <a:latin typeface="Georgia" charset="0"/>
                <a:cs typeface="Georgia" charset="0"/>
              </a:rPr>
              <a:t>•	Supports API version 21 (Lollipop)</a:t>
            </a:r>
          </a:p>
          <a:p>
            <a:r>
              <a:rPr lang="en-US" sz="2000" b="1" dirty="0">
                <a:latin typeface="Georgia" charset="0"/>
                <a:cs typeface="Georgia" charset="0"/>
              </a:rPr>
              <a:t>•	Supports database connectivity</a:t>
            </a:r>
          </a:p>
          <a:p>
            <a:r>
              <a:rPr lang="en-US" sz="2000" b="1" dirty="0">
                <a:latin typeface="Georgia" charset="0"/>
                <a:cs typeface="Georgia" charset="0"/>
              </a:rPr>
              <a:t>•	Internet Connection</a:t>
            </a:r>
          </a:p>
          <a:p>
            <a:r>
              <a:rPr lang="en-US" sz="2000" b="1" dirty="0">
                <a:latin typeface="Georgia" charset="0"/>
                <a:cs typeface="Georgia" charset="0"/>
              </a:rPr>
              <a:t>Database Specification:</a:t>
            </a:r>
          </a:p>
          <a:p>
            <a:r>
              <a:rPr lang="en-US" sz="2000" b="1" dirty="0">
                <a:latin typeface="Georgia" charset="0"/>
                <a:cs typeface="Georgia" charset="0"/>
              </a:rPr>
              <a:t>•	Firebase database</a:t>
            </a:r>
          </a:p>
          <a:p>
            <a:r>
              <a:rPr lang="en-US" sz="2000" b="1" dirty="0">
                <a:latin typeface="Georgia" charset="0"/>
                <a:cs typeface="Georgia" charset="0"/>
              </a:rPr>
              <a:t>•	Real-time database</a:t>
            </a:r>
          </a:p>
          <a:p>
            <a:r>
              <a:rPr lang="en-US" sz="2000" b="1" dirty="0">
                <a:latin typeface="Georgia" charset="0"/>
                <a:cs typeface="Georgia" charset="0"/>
              </a:rPr>
              <a:t>•	NoSQL functionalities</a:t>
            </a:r>
          </a:p>
          <a:p>
            <a:r>
              <a:rPr lang="en-US" sz="2000" b="1" dirty="0">
                <a:latin typeface="Georgia" charset="0"/>
                <a:cs typeface="Georgia" charset="0"/>
              </a:rPr>
              <a:t>Hardware Specification:</a:t>
            </a:r>
          </a:p>
          <a:p>
            <a:r>
              <a:rPr lang="en-US" sz="2000" b="1" dirty="0">
                <a:latin typeface="Georgia" charset="0"/>
                <a:cs typeface="Georgia" charset="0"/>
              </a:rPr>
              <a:t>•	PCB will be developed/organized using Fritzing.</a:t>
            </a:r>
          </a:p>
          <a:p>
            <a:r>
              <a:rPr lang="en-US" sz="2000" b="1" dirty="0">
                <a:latin typeface="Georgia" charset="0"/>
                <a:cs typeface="Georgia" charset="0"/>
              </a:rPr>
              <a:t>•	Custom PCB will be printed in our Prototype Laboratory</a:t>
            </a:r>
          </a:p>
          <a:p>
            <a:r>
              <a:rPr lang="en-US" sz="2000" b="1" dirty="0">
                <a:latin typeface="Georgia" charset="0"/>
                <a:cs typeface="Georgia" charset="0"/>
              </a:rPr>
              <a:t>•	Enclosure will be printed in our Prototype Lab or a 3D printing company.</a:t>
            </a:r>
          </a:p>
          <a:p>
            <a:r>
              <a:rPr lang="en-US" sz="2000" b="1" dirty="0">
                <a:latin typeface="Georgia" charset="0"/>
                <a:cs typeface="Georgia" charset="0"/>
              </a:rPr>
              <a:t>•	Should not be left unattended</a:t>
            </a:r>
          </a:p>
          <a:p>
            <a:r>
              <a:rPr lang="en-US" sz="2000" b="1" dirty="0">
                <a:latin typeface="Georgia" charset="0"/>
                <a:cs typeface="Georgia" charset="0"/>
              </a:rPr>
              <a:t>•	Assembled in our classroom</a:t>
            </a: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p>
          <a:p>
            <a:r>
              <a:rPr lang="en-US" sz="2800" b="1" dirty="0">
                <a:latin typeface="Georgia" charset="0"/>
                <a:cs typeface="Georgia" charset="0"/>
              </a:rPr>
              <a:t> </a:t>
            </a:r>
            <a:r>
              <a:rPr lang="en-US" sz="2400" b="1" dirty="0">
                <a:latin typeface="Georgia" charset="0"/>
                <a:cs typeface="Georgia" charset="0"/>
              </a:rPr>
              <a:t>Nowadays, smart home technology is getting popular. Modern and new technologies are coming out every day in order to support people. Smart-Home application could help people to have an overview and control their house in an efficient way. The structure of Smart-Home application consists of sensor and application layer. The sensor gets the primitive data from the house that monitored by using various sensor and user input. Then the primitive data is stored in the database. The application layer displays the database that users request for. There are some advantages that users have when they use the Smart-Home app. First one is energy efficiency; user can adjust the thermostat of their house on their way home to control the temperature so when they get home, they don’t feel cold in the house. That is about energy efficiency. Secondly, Smart-Home helps to save energy and money. When people leave the kitchen without turning the light off, the light will turn itself off. So, no more energy will be wasted. In addition, it helps the home owners have more security about their house. When people walk out of their house and five minutes later, they don’t remember if they lock the door so they can open the app and check it then lock it easily. The Smart-Home system will also to monitor solar panel activity and its history. </a:t>
            </a:r>
          </a:p>
        </p:txBody>
      </p:sp>
      <p:sp>
        <p:nvSpPr>
          <p:cNvPr id="14342" name="Rectangle 7"/>
          <p:cNvSpPr>
            <a:spLocks noChangeArrowheads="1"/>
          </p:cNvSpPr>
          <p:nvPr/>
        </p:nvSpPr>
        <p:spPr bwMode="auto">
          <a:xfrm>
            <a:off x="11936413"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METHOD</a:t>
            </a:r>
          </a:p>
          <a:p>
            <a:pPr marL="381000" indent="-381000">
              <a:spcBef>
                <a:spcPct val="50000"/>
              </a:spcBef>
            </a:pPr>
            <a:r>
              <a:rPr lang="en-US" sz="3200" b="1" dirty="0">
                <a:solidFill>
                  <a:schemeClr val="bg2">
                    <a:lumMod val="10000"/>
                  </a:schemeClr>
                </a:solidFill>
              </a:rPr>
              <a:t>    </a:t>
            </a:r>
            <a:r>
              <a:rPr lang="en-US" sz="2000" b="1" dirty="0">
                <a:solidFill>
                  <a:schemeClr val="bg2">
                    <a:lumMod val="10000"/>
                  </a:schemeClr>
                </a:solidFill>
              </a:rPr>
              <a:t>This project will focus on integrating the       Smart-Home hardware component and mobile application into a working system.</a:t>
            </a:r>
          </a:p>
          <a:p>
            <a:pPr marL="381000" indent="-381000">
              <a:spcBef>
                <a:spcPct val="50000"/>
              </a:spcBef>
            </a:pPr>
            <a:r>
              <a:rPr lang="en-US" sz="2000" b="1" dirty="0">
                <a:solidFill>
                  <a:schemeClr val="bg2">
                    <a:lumMod val="10000"/>
                  </a:schemeClr>
                </a:solidFill>
              </a:rPr>
              <a:t>There are 3 major components for this project.</a:t>
            </a:r>
          </a:p>
          <a:p>
            <a:pPr marL="381000" indent="-381000">
              <a:spcBef>
                <a:spcPct val="50000"/>
              </a:spcBef>
            </a:pPr>
            <a:r>
              <a:rPr lang="en-US" sz="2000" b="1" dirty="0">
                <a:solidFill>
                  <a:schemeClr val="bg2">
                    <a:lumMod val="10000"/>
                  </a:schemeClr>
                </a:solidFill>
              </a:rPr>
              <a:t>•	Hardware Component which include the programming platforms, sensors and the Printed Circuit Board (PCB).</a:t>
            </a:r>
          </a:p>
          <a:p>
            <a:pPr marL="381000" indent="-381000">
              <a:spcBef>
                <a:spcPct val="50000"/>
              </a:spcBef>
            </a:pPr>
            <a:r>
              <a:rPr lang="en-US" sz="2000" b="1" dirty="0">
                <a:solidFill>
                  <a:schemeClr val="bg2">
                    <a:lumMod val="10000"/>
                  </a:schemeClr>
                </a:solidFill>
              </a:rPr>
              <a:t>•	Mobile Application created using Android Studio.</a:t>
            </a:r>
          </a:p>
          <a:p>
            <a:pPr marL="381000" indent="-381000">
              <a:spcBef>
                <a:spcPct val="50000"/>
              </a:spcBef>
            </a:pPr>
            <a:r>
              <a:rPr lang="en-US" sz="2000" b="1" dirty="0">
                <a:solidFill>
                  <a:schemeClr val="bg2">
                    <a:lumMod val="10000"/>
                  </a:schemeClr>
                </a:solidFill>
              </a:rPr>
              <a:t>•	Real-time database with Firebase.</a:t>
            </a:r>
          </a:p>
          <a:p>
            <a:pPr marL="381000" indent="-381000">
              <a:spcBef>
                <a:spcPct val="50000"/>
              </a:spcBef>
            </a:pPr>
            <a:r>
              <a:rPr lang="en-US" sz="2000" b="1" dirty="0">
                <a:solidFill>
                  <a:schemeClr val="bg2">
                    <a:lumMod val="10000"/>
                  </a:schemeClr>
                </a:solidFill>
              </a:rPr>
              <a:t>The major parts for our hardware components will be sensors/effectors and the platform we will be programming the components.</a:t>
            </a:r>
          </a:p>
          <a:p>
            <a:pPr marL="381000" indent="-381000">
              <a:spcBef>
                <a:spcPct val="50000"/>
              </a:spcBef>
            </a:pPr>
            <a:r>
              <a:rPr lang="en-US" sz="2000" b="1" dirty="0">
                <a:solidFill>
                  <a:schemeClr val="bg2">
                    <a:lumMod val="10000"/>
                  </a:schemeClr>
                </a:solidFill>
              </a:rPr>
              <a:t>One of the major components for the project will be the Wi-Fi PLC (Programmable Logic Controller). The PLC compose of 4 components:</a:t>
            </a:r>
          </a:p>
          <a:p>
            <a:pPr marL="381000" indent="-381000">
              <a:spcBef>
                <a:spcPct val="50000"/>
              </a:spcBef>
            </a:pPr>
            <a:r>
              <a:rPr lang="en-US" sz="2000" b="1" dirty="0">
                <a:solidFill>
                  <a:schemeClr val="bg2">
                    <a:lumMod val="10000"/>
                  </a:schemeClr>
                </a:solidFill>
              </a:rPr>
              <a:t>Nucleo-401RE which acts as a CPU where it runs a STM32 microcontroller chipset. Nucleo-401RE will process the input/output of the PLC and decide what to do with it.</a:t>
            </a:r>
          </a:p>
          <a:p>
            <a:pPr marL="381000" indent="-381000">
              <a:spcBef>
                <a:spcPct val="50000"/>
              </a:spcBef>
            </a:pPr>
            <a:r>
              <a:rPr lang="en-US" sz="2000" b="1" dirty="0">
                <a:solidFill>
                  <a:schemeClr val="bg2">
                    <a:lumMod val="10000"/>
                  </a:schemeClr>
                </a:solidFill>
              </a:rPr>
              <a:t>X-Nucleo-PLC01A1 is an I/O stackable device. It has 8 conditional inputs which runs through a CLT01-38SQ7 chip and 8 conditional outputs that runs through VNI8200XP monolithic 8-channel driver.</a:t>
            </a:r>
          </a:p>
          <a:p>
            <a:pPr marL="381000" indent="-381000">
              <a:spcBef>
                <a:spcPct val="50000"/>
              </a:spcBef>
            </a:pPr>
            <a:r>
              <a:rPr lang="en-US" sz="2000" b="1" dirty="0">
                <a:solidFill>
                  <a:schemeClr val="bg2">
                    <a:lumMod val="10000"/>
                  </a:schemeClr>
                </a:solidFill>
              </a:rPr>
              <a:t> X-Nucleo-OUT01A1 is another stackable component which process digital I/O signals. This chip can operate between 10.5 to 33 volts which is required for one of the temperature sensors we will be using.</a:t>
            </a:r>
          </a:p>
          <a:p>
            <a:pPr marL="381000" indent="-381000">
              <a:spcBef>
                <a:spcPct val="50000"/>
              </a:spcBef>
            </a:pPr>
            <a:r>
              <a:rPr lang="en-US" sz="2000" b="1" dirty="0">
                <a:solidFill>
                  <a:schemeClr val="bg2">
                    <a:lumMod val="10000"/>
                  </a:schemeClr>
                </a:solidFill>
              </a:rPr>
              <a:t>X-Nucleo-IDW01M1 is stackable component that will deal with IoT connection. It is an 802.11 b/g/n compliant Wi-Fi expansion module. </a:t>
            </a:r>
          </a:p>
          <a:p>
            <a:pPr marL="381000" indent="-381000">
              <a:spcBef>
                <a:spcPct val="50000"/>
              </a:spcBef>
            </a:pPr>
            <a:r>
              <a:rPr lang="en-US" sz="2000" b="1" dirty="0">
                <a:solidFill>
                  <a:schemeClr val="bg2">
                    <a:lumMod val="10000"/>
                  </a:schemeClr>
                </a:solidFill>
              </a:rPr>
              <a:t>For the temperature, we need MCP9808 sensor to measure the temperature. We also need a platform that is Raspberry to run a C program to read the temperature. In addition, to power up the raspberry we use the SD card to load the OS and then insert into the Raspberry Pi. Then using the Ethernet to USB cable and Ethernet cable to display in Remote Desktop Connection through Raspberry IP address. For the PCB, there are two 2x8 pin sockets required to hook up the sensor and raspberry.</a:t>
            </a:r>
          </a:p>
          <a:p>
            <a:pPr marL="381000" indent="-381000">
              <a:spcBef>
                <a:spcPct val="50000"/>
              </a:spcBef>
            </a:pPr>
            <a:r>
              <a:rPr lang="en-US" sz="2000" b="1" dirty="0">
                <a:solidFill>
                  <a:schemeClr val="bg2">
                    <a:lumMod val="10000"/>
                  </a:schemeClr>
                </a:solidFill>
              </a:rPr>
              <a:t>We have the RTD PT100 which is another temperature sensor that will be connected to the PLC. For this to work we would need four resistors for a Wheatstone bridge design, a power supply with the capability of at least 24v.(https://www.divize.com/techinfo/4-20ma-calculator.html) Also some headers to connect the components too. We will also use an </a:t>
            </a:r>
            <a:r>
              <a:rPr lang="en-US" sz="2000" b="1" dirty="0" err="1">
                <a:solidFill>
                  <a:schemeClr val="bg2">
                    <a:lumMod val="10000"/>
                  </a:schemeClr>
                </a:solidFill>
              </a:rPr>
              <a:t>OpAmp</a:t>
            </a:r>
            <a:r>
              <a:rPr lang="en-US" sz="2000" b="1" dirty="0">
                <a:solidFill>
                  <a:schemeClr val="bg2">
                    <a:lumMod val="10000"/>
                  </a:schemeClr>
                </a:solidFill>
              </a:rPr>
              <a:t> set as a subtractor, so we would need two more resistors. If the signal is really small, we would need to suggest using an instrumentation amplifier which would require two more </a:t>
            </a:r>
            <a:r>
              <a:rPr lang="en-US" sz="2000" b="1" dirty="0" err="1">
                <a:solidFill>
                  <a:schemeClr val="bg2">
                    <a:lumMod val="10000"/>
                  </a:schemeClr>
                </a:solidFill>
              </a:rPr>
              <a:t>OpAmps</a:t>
            </a:r>
            <a:r>
              <a:rPr lang="en-US" sz="2000" b="1" dirty="0">
                <a:solidFill>
                  <a:schemeClr val="bg2">
                    <a:lumMod val="10000"/>
                  </a:schemeClr>
                </a:solidFill>
              </a:rPr>
              <a:t> and a few more resistors.</a:t>
            </a:r>
          </a:p>
          <a:p>
            <a:pPr marL="381000" indent="-381000">
              <a:spcBef>
                <a:spcPct val="50000"/>
              </a:spcBef>
            </a:pPr>
            <a:r>
              <a:rPr lang="en-US" sz="2000" b="1" dirty="0">
                <a:solidFill>
                  <a:schemeClr val="bg2">
                    <a:lumMod val="10000"/>
                  </a:schemeClr>
                </a:solidFill>
              </a:rPr>
              <a:t>In addition to Light Sensor, we are going to use the VEML7700 Lux sensor to measure the lux sensitivity in the environment. In order to have this sensor fully functional, we also need an Arduino as a platform to a program that read the data gathered from the sensor. Most light sensors just give you a number for brighter/darker ambient lighting. The VEML7700 makes your life easier by calculating the lux, which is an SI unit for light. You'll get more consistent readings between multiple sensors because you aren't dealing with some unit less values. </a:t>
            </a:r>
          </a:p>
          <a:p>
            <a:pPr marL="381000" indent="-381000">
              <a:spcBef>
                <a:spcPct val="50000"/>
              </a:spcBef>
            </a:pPr>
            <a:r>
              <a:rPr lang="en-US" sz="2000" b="1" dirty="0">
                <a:solidFill>
                  <a:schemeClr val="bg2">
                    <a:lumMod val="10000"/>
                  </a:schemeClr>
                </a:solidFill>
              </a:rPr>
              <a:t>Another component we are trying to add into the current project is the raspberry pi camera. We will be using a 5MP Raspberry Pi camera which will capture images, store it into the database and display the images into the mobile application</a:t>
            </a:r>
          </a:p>
          <a:p>
            <a:pPr marL="381000" indent="-381000">
              <a:spcBef>
                <a:spcPct val="50000"/>
              </a:spcBef>
              <a:buFont typeface="Arial" panose="020B0604020202020204" pitchFamily="34" charset="0"/>
              <a:buChar char="•"/>
            </a:pPr>
            <a:r>
              <a:rPr lang="en-US" sz="2000" b="1" dirty="0">
                <a:solidFill>
                  <a:schemeClr val="bg2">
                    <a:lumMod val="10000"/>
                  </a:schemeClr>
                </a:solidFill>
              </a:rPr>
              <a:t>Safety precautions:</a:t>
            </a:r>
          </a:p>
          <a:p>
            <a:pPr marL="381000" indent="-381000">
              <a:spcBef>
                <a:spcPct val="50000"/>
              </a:spcBef>
              <a:buFont typeface="Arial" panose="020B0604020202020204" pitchFamily="34" charset="0"/>
              <a:buChar char="•"/>
            </a:pPr>
            <a:r>
              <a:rPr lang="en-US" sz="2000" b="1" dirty="0">
                <a:solidFill>
                  <a:schemeClr val="bg2">
                    <a:lumMod val="10000"/>
                  </a:schemeClr>
                </a:solidFill>
              </a:rPr>
              <a:t>Use safety glasses during soldering process.</a:t>
            </a:r>
          </a:p>
          <a:p>
            <a:pPr>
              <a:spcBef>
                <a:spcPct val="50000"/>
              </a:spcBef>
            </a:pPr>
            <a:r>
              <a:rPr lang="en-US" sz="1400" b="1" dirty="0"/>
              <a:t>MCP9080_PCB			RTDPt100_PCB</a:t>
            </a:r>
          </a:p>
          <a:p>
            <a:pPr>
              <a:spcBef>
                <a:spcPct val="50000"/>
              </a:spcBef>
            </a:pPr>
            <a:endParaRPr lang="en-US" sz="2000" b="1" dirty="0">
              <a:solidFill>
                <a:schemeClr val="bg2">
                  <a:lumMod val="10000"/>
                </a:schemeClr>
              </a:solidFill>
            </a:endParaRPr>
          </a:p>
          <a:p>
            <a:pPr marL="381000" indent="-381000">
              <a:spcBef>
                <a:spcPct val="50000"/>
              </a:spcBef>
              <a:buFont typeface="Arial" panose="020B0604020202020204" pitchFamily="34" charset="0"/>
              <a:buChar char="•"/>
            </a:pPr>
            <a:endParaRPr lang="en-US" sz="2000" b="1" dirty="0">
              <a:solidFill>
                <a:schemeClr val="bg2">
                  <a:lumMod val="10000"/>
                </a:schemeClr>
              </a:solidFill>
            </a:endParaRPr>
          </a:p>
          <a:p>
            <a:pPr>
              <a:spcBef>
                <a:spcPct val="50000"/>
              </a:spcBef>
            </a:pPr>
            <a:endParaRPr lang="en-US" sz="2000" b="1" dirty="0">
              <a:solidFill>
                <a:schemeClr val="bg2">
                  <a:lumMod val="10000"/>
                </a:schemeClr>
              </a:solidFill>
            </a:endParaRPr>
          </a:p>
          <a:p>
            <a:pPr marL="381000" indent="-381000">
              <a:spcBef>
                <a:spcPct val="50000"/>
              </a:spcBef>
            </a:pPr>
            <a:endParaRPr lang="en-US" sz="3200" b="1" dirty="0">
              <a:solidFill>
                <a:schemeClr val="bg2">
                  <a:lumMod val="10000"/>
                </a:schemeClr>
              </a:solidFill>
            </a:endParaRPr>
          </a:p>
          <a:p>
            <a:pPr marL="381000" indent="-381000">
              <a:spcBef>
                <a:spcPct val="50000"/>
              </a:spcBef>
            </a:pPr>
            <a:endParaRPr lang="en-GB" sz="3200" b="1" dirty="0">
              <a:solidFill>
                <a:schemeClr val="bg2">
                  <a:lumMod val="10000"/>
                </a:schemeClr>
              </a:solidFill>
            </a:endParaRPr>
          </a:p>
          <a:p>
            <a:pPr marL="381000" indent="-381000">
              <a:spcBef>
                <a:spcPct val="50000"/>
              </a:spcBef>
            </a:pPr>
            <a:r>
              <a:rPr lang="en-GB" sz="1800" b="1" dirty="0">
                <a:solidFill>
                  <a:schemeClr val="bg2">
                    <a:lumMod val="10000"/>
                  </a:schemeClr>
                </a:solidFill>
              </a:rPr>
              <a:t>VEML7700_PCB</a:t>
            </a:r>
          </a:p>
          <a:p>
            <a:pPr marL="381000" indent="-381000">
              <a:spcBef>
                <a:spcPct val="50000"/>
              </a:spcBef>
            </a:pPr>
            <a:endParaRPr lang="en-GB" sz="1800" b="1" dirty="0">
              <a:solidFill>
                <a:schemeClr val="bg2">
                  <a:lumMod val="10000"/>
                </a:schemeClr>
              </a:solidFill>
            </a:endParaRPr>
          </a:p>
        </p:txBody>
      </p:sp>
      <p:sp>
        <p:nvSpPr>
          <p:cNvPr id="14343" name="Rectangle 51"/>
          <p:cNvSpPr>
            <a:spLocks noChangeArrowheads="1"/>
          </p:cNvSpPr>
          <p:nvPr/>
        </p:nvSpPr>
        <p:spPr bwMode="auto">
          <a:xfrm>
            <a:off x="22429787"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b="1" dirty="0">
              <a:latin typeface="Georgia" charset="0"/>
              <a:cs typeface="Georgia" charset="0"/>
            </a:endParaRPr>
          </a:p>
          <a:p>
            <a:pPr>
              <a:spcBef>
                <a:spcPct val="50000"/>
              </a:spcBef>
            </a:pPr>
            <a:r>
              <a:rPr lang="en-US" sz="2000" b="1" dirty="0">
                <a:solidFill>
                  <a:schemeClr val="bg2">
                    <a:lumMod val="10000"/>
                  </a:schemeClr>
                </a:solidFill>
              </a:rPr>
              <a:t>The mobile application we are building now is the Smart-Home application; it will connect sensors and interactive functional devices of a home with an app and a database. This application will give the user control and overview of their home, various sensors and devices are planned such as ones for the temperature, camera, lighting, door and ventilation/ac of the house. These will in turn feedback data to the user through a database, in effect the user will have full control and overview of these sensors and devices and in turn control of their home. </a:t>
            </a:r>
          </a:p>
          <a:p>
            <a:pPr>
              <a:spcBef>
                <a:spcPct val="50000"/>
              </a:spcBef>
            </a:pPr>
            <a:r>
              <a:rPr lang="en-US" sz="2000" b="1" dirty="0">
                <a:solidFill>
                  <a:schemeClr val="bg2">
                    <a:lumMod val="10000"/>
                  </a:schemeClr>
                </a:solidFill>
              </a:rPr>
              <a:t>Features of our project:</a:t>
            </a:r>
          </a:p>
          <a:p>
            <a:pPr>
              <a:spcBef>
                <a:spcPct val="50000"/>
              </a:spcBef>
            </a:pPr>
            <a:r>
              <a:rPr lang="en-US" sz="2000" b="1" dirty="0">
                <a:solidFill>
                  <a:schemeClr val="bg2">
                    <a:lumMod val="10000"/>
                  </a:schemeClr>
                </a:solidFill>
              </a:rPr>
              <a:t>·         Control up to four home appliances wirelessly (expandable based on free IO pins)</a:t>
            </a:r>
          </a:p>
          <a:p>
            <a:pPr>
              <a:spcBef>
                <a:spcPct val="50000"/>
              </a:spcBef>
            </a:pPr>
            <a:r>
              <a:rPr lang="en-US" sz="2000" b="1" dirty="0">
                <a:solidFill>
                  <a:schemeClr val="bg2">
                    <a:lumMod val="10000"/>
                  </a:schemeClr>
                </a:solidFill>
              </a:rPr>
              <a:t>·         As the android application is password protected, it automatically adds security to your home as it can be controlled by the user only</a:t>
            </a:r>
          </a:p>
          <a:p>
            <a:pPr>
              <a:spcBef>
                <a:spcPct val="50000"/>
              </a:spcBef>
            </a:pPr>
            <a:r>
              <a:rPr lang="en-US" sz="2000" b="1" dirty="0">
                <a:solidFill>
                  <a:schemeClr val="bg2">
                    <a:lumMod val="10000"/>
                  </a:schemeClr>
                </a:solidFill>
              </a:rPr>
              <a:t>·         Databases will be store on Firebase</a:t>
            </a:r>
          </a:p>
          <a:p>
            <a:pPr>
              <a:spcBef>
                <a:spcPct val="50000"/>
              </a:spcBef>
            </a:pPr>
            <a:r>
              <a:rPr lang="en-US" sz="2000" b="1" dirty="0">
                <a:solidFill>
                  <a:schemeClr val="bg2">
                    <a:lumMod val="10000"/>
                  </a:schemeClr>
                </a:solidFill>
              </a:rPr>
              <a:t>Potentially, the project will include the following attributes and design as for the application side of the project in the following sequence from startup: </a:t>
            </a:r>
          </a:p>
          <a:p>
            <a:pPr>
              <a:spcBef>
                <a:spcPct val="50000"/>
              </a:spcBef>
            </a:pPr>
            <a:r>
              <a:rPr lang="en-US" sz="2000" b="1" dirty="0">
                <a:solidFill>
                  <a:schemeClr val="bg2">
                    <a:lumMod val="10000"/>
                  </a:schemeClr>
                </a:solidFill>
              </a:rPr>
              <a:t>A login screen which will feature a logo of a house &amp; security related symbol and our team name </a:t>
            </a:r>
          </a:p>
          <a:p>
            <a:pPr>
              <a:spcBef>
                <a:spcPct val="50000"/>
              </a:spcBef>
            </a:pPr>
            <a:r>
              <a:rPr lang="en-US" sz="2000" b="1" dirty="0">
                <a:solidFill>
                  <a:schemeClr val="bg2">
                    <a:lumMod val="10000"/>
                  </a:schemeClr>
                </a:solidFill>
              </a:rPr>
              <a:t>Log in screen will employ the typical login and password functionality tied to the database </a:t>
            </a:r>
          </a:p>
          <a:p>
            <a:pPr>
              <a:spcBef>
                <a:spcPct val="50000"/>
              </a:spcBef>
            </a:pPr>
            <a:r>
              <a:rPr lang="en-US" sz="2000" b="1" dirty="0">
                <a:solidFill>
                  <a:schemeClr val="bg2">
                    <a:lumMod val="10000"/>
                  </a:schemeClr>
                </a:solidFill>
              </a:rPr>
              <a:t>A menu which will contain the following tabs </a:t>
            </a:r>
          </a:p>
          <a:p>
            <a:pPr>
              <a:spcBef>
                <a:spcPct val="50000"/>
              </a:spcBef>
            </a:pPr>
            <a:r>
              <a:rPr lang="en-US" sz="2000" b="1" dirty="0">
                <a:solidFill>
                  <a:schemeClr val="bg2">
                    <a:lumMod val="10000"/>
                  </a:schemeClr>
                </a:solidFill>
              </a:rPr>
              <a:t>• Temperature – showing the temperature of the location of the sensor </a:t>
            </a:r>
          </a:p>
          <a:p>
            <a:pPr>
              <a:spcBef>
                <a:spcPct val="50000"/>
              </a:spcBef>
            </a:pPr>
            <a:r>
              <a:rPr lang="en-US" sz="2000" b="1" dirty="0">
                <a:solidFill>
                  <a:schemeClr val="bg2">
                    <a:lumMod val="10000"/>
                  </a:schemeClr>
                </a:solidFill>
              </a:rPr>
              <a:t>• Lighting – control and observe the status of lighting </a:t>
            </a:r>
          </a:p>
          <a:p>
            <a:pPr>
              <a:spcBef>
                <a:spcPct val="50000"/>
              </a:spcBef>
            </a:pPr>
            <a:r>
              <a:rPr lang="en-US" sz="2000" b="1" dirty="0">
                <a:solidFill>
                  <a:schemeClr val="bg2">
                    <a:lumMod val="10000"/>
                  </a:schemeClr>
                </a:solidFill>
              </a:rPr>
              <a:t>• Added solar panel monitoring - If the house has a solar panel installed, then homeowners will be able to monitor their solar panel through the mobile application.</a:t>
            </a:r>
          </a:p>
          <a:p>
            <a:pPr>
              <a:spcBef>
                <a:spcPct val="50000"/>
              </a:spcBef>
            </a:pPr>
            <a:r>
              <a:rPr lang="en-US" sz="2000" b="1" dirty="0">
                <a:solidFill>
                  <a:schemeClr val="bg2">
                    <a:lumMod val="10000"/>
                  </a:schemeClr>
                </a:solidFill>
              </a:rPr>
              <a:t>• Help/About – will be a link to a website describing user functionality and contact info </a:t>
            </a:r>
          </a:p>
          <a:p>
            <a:pPr>
              <a:spcBef>
                <a:spcPct val="50000"/>
              </a:spcBef>
            </a:pPr>
            <a:r>
              <a:rPr lang="en-US" sz="2000" b="1" dirty="0">
                <a:solidFill>
                  <a:schemeClr val="bg2">
                    <a:lumMod val="10000"/>
                  </a:schemeClr>
                </a:solidFill>
              </a:rPr>
              <a:t> </a:t>
            </a:r>
          </a:p>
          <a:p>
            <a:pPr>
              <a:spcBef>
                <a:spcPct val="50000"/>
              </a:spcBef>
            </a:pPr>
            <a:r>
              <a:rPr lang="en-US" sz="2000" b="1" dirty="0">
                <a:solidFill>
                  <a:schemeClr val="bg2">
                    <a:lumMod val="10000"/>
                  </a:schemeClr>
                </a:solidFill>
              </a:rPr>
              <a:t>The design will be as simple as possible for the user. We use menu buttons, text views and various other android studio functionalities. The UI should provide audible and visual alerts and notifications to the user to any changes in the system of the house which will persist until the user sees them as a measure of security and consistency. </a:t>
            </a:r>
          </a:p>
          <a:p>
            <a:pPr>
              <a:spcBef>
                <a:spcPct val="50000"/>
              </a:spcBef>
            </a:pPr>
            <a:r>
              <a:rPr lang="en-US" sz="2000" b="1" dirty="0">
                <a:solidFill>
                  <a:schemeClr val="bg2">
                    <a:lumMod val="10000"/>
                  </a:schemeClr>
                </a:solidFill>
              </a:rPr>
              <a:t>When a user registers for a new account in the app, the user information will be stored and sync in the cloud immediately. The users then can access their information through any devices, web or mobiles. Each user has different data in their database and also, they have different types of access.</a:t>
            </a:r>
          </a:p>
          <a:p>
            <a:pPr>
              <a:spcBef>
                <a:spcPct val="50000"/>
              </a:spcBef>
            </a:pPr>
            <a:r>
              <a:rPr lang="en-US" sz="2000" b="1" dirty="0">
                <a:solidFill>
                  <a:schemeClr val="bg2">
                    <a:lumMod val="10000"/>
                  </a:schemeClr>
                </a:solidFill>
              </a:rPr>
              <a:t>The Smart-Home mobile app is made using Android Studio. We used Java as programming language on developing the app as well as used Object Oriented Programming techniques. We then incorporate the application with a real-time database, Firebase where the data, user information, and variable values are stored. </a:t>
            </a:r>
          </a:p>
        </p:txBody>
      </p:sp>
      <p:sp>
        <p:nvSpPr>
          <p:cNvPr id="14344" name="Rectangle 52"/>
          <p:cNvSpPr>
            <a:spLocks noChangeArrowheads="1"/>
          </p:cNvSpPr>
          <p:nvPr/>
        </p:nvSpPr>
        <p:spPr bwMode="auto">
          <a:xfrm>
            <a:off x="32904113"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pPr>
              <a:spcBef>
                <a:spcPct val="50000"/>
              </a:spcBef>
            </a:pPr>
            <a:r>
              <a:rPr lang="en-GB" sz="2000" b="1" dirty="0">
                <a:solidFill>
                  <a:schemeClr val="bg2">
                    <a:lumMod val="10000"/>
                  </a:schemeClr>
                </a:solidFill>
              </a:rPr>
              <a:t>Physical components:</a:t>
            </a:r>
          </a:p>
          <a:p>
            <a:r>
              <a:rPr lang="en-US" sz="2000" b="1" dirty="0"/>
              <a:t>VEML7700	                    MCP9808</a:t>
            </a:r>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r>
              <a:rPr lang="en-US" sz="2000" b="1" dirty="0"/>
              <a:t>The interaction between our Android Application Smart-Home and the sensors are only through an mobile device. We hope to expand our Application to a website, therefore, customers can have a variety of choices when it comes to controlling their house.</a:t>
            </a:r>
          </a:p>
          <a:p>
            <a:endParaRPr lang="en-US" sz="2000" b="1" dirty="0"/>
          </a:p>
          <a:p>
            <a:r>
              <a:rPr lang="en-US" sz="2000" b="1" dirty="0"/>
              <a:t>Also we want to extend our app to IOS user.</a:t>
            </a:r>
          </a:p>
        </p:txBody>
      </p:sp>
      <p:sp>
        <p:nvSpPr>
          <p:cNvPr id="14348" name="Text Box 14"/>
          <p:cNvSpPr txBox="1">
            <a:spLocks noChangeArrowheads="1"/>
          </p:cNvSpPr>
          <p:nvPr/>
        </p:nvSpPr>
        <p:spPr bwMode="auto">
          <a:xfrm>
            <a:off x="22664739" y="29994225"/>
            <a:ext cx="891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2000" b="1" i="1" dirty="0"/>
              <a:t>.</a:t>
            </a:r>
            <a:endParaRPr lang="en-AU" sz="2000" b="1" i="1" dirty="0"/>
          </a:p>
        </p:txBody>
      </p:sp>
      <p:sp>
        <p:nvSpPr>
          <p:cNvPr id="14354" name="Text Box 20"/>
          <p:cNvSpPr txBox="1">
            <a:spLocks noChangeArrowheads="1"/>
          </p:cNvSpPr>
          <p:nvPr/>
        </p:nvSpPr>
        <p:spPr bwMode="auto">
          <a:xfrm>
            <a:off x="12192000" y="29994225"/>
            <a:ext cx="891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endParaRPr lang="en-AU" sz="2000" b="1" i="1" dirty="0"/>
          </a:p>
        </p:txBody>
      </p:sp>
      <p:sp>
        <p:nvSpPr>
          <p:cNvPr id="14358" name="Text Box 22"/>
          <p:cNvSpPr txBox="1">
            <a:spLocks noChangeArrowheads="1"/>
          </p:cNvSpPr>
          <p:nvPr/>
        </p:nvSpPr>
        <p:spPr bwMode="auto">
          <a:xfrm>
            <a:off x="28205113" y="17518063"/>
            <a:ext cx="3505200" cy="671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2000" b="1" i="1" dirty="0"/>
              <a:t>.</a:t>
            </a:r>
            <a:endParaRPr lang="en-AU" sz="2000" b="1" i="1" dirty="0"/>
          </a:p>
        </p:txBody>
      </p:sp>
      <p:pic>
        <p:nvPicPr>
          <p:cNvPr id="4" name="Picture 3">
            <a:extLst>
              <a:ext uri="{FF2B5EF4-FFF2-40B4-BE49-F238E27FC236}">
                <a16:creationId xmlns:a16="http://schemas.microsoft.com/office/drawing/2014/main" id="{C38FA479-AE35-4BA2-94E8-79451033573E}"/>
              </a:ext>
            </a:extLst>
          </p:cNvPr>
          <p:cNvPicPr>
            <a:picLocks noChangeAspect="1"/>
          </p:cNvPicPr>
          <p:nvPr/>
        </p:nvPicPr>
        <p:blipFill>
          <a:blip r:embed="rId2"/>
          <a:stretch>
            <a:fillRect/>
          </a:stretch>
        </p:blipFill>
        <p:spPr>
          <a:xfrm>
            <a:off x="2752591" y="15981142"/>
            <a:ext cx="6532474" cy="3678457"/>
          </a:xfrm>
          <a:prstGeom prst="rect">
            <a:avLst/>
          </a:prstGeom>
        </p:spPr>
      </p:pic>
      <p:pic>
        <p:nvPicPr>
          <p:cNvPr id="5" name="Picture 4">
            <a:extLst>
              <a:ext uri="{FF2B5EF4-FFF2-40B4-BE49-F238E27FC236}">
                <a16:creationId xmlns:a16="http://schemas.microsoft.com/office/drawing/2014/main" id="{AA996AC0-60D4-409F-AE20-14182D3376F2}"/>
              </a:ext>
            </a:extLst>
          </p:cNvPr>
          <p:cNvPicPr>
            <a:picLocks noChangeAspect="1"/>
          </p:cNvPicPr>
          <p:nvPr/>
        </p:nvPicPr>
        <p:blipFill>
          <a:blip r:embed="rId3"/>
          <a:stretch>
            <a:fillRect/>
          </a:stretch>
        </p:blipFill>
        <p:spPr>
          <a:xfrm>
            <a:off x="17884888" y="25560671"/>
            <a:ext cx="3441364" cy="3623930"/>
          </a:xfrm>
          <a:prstGeom prst="rect">
            <a:avLst/>
          </a:prstGeom>
        </p:spPr>
      </p:pic>
      <p:pic>
        <p:nvPicPr>
          <p:cNvPr id="6" name="Picture 5">
            <a:extLst>
              <a:ext uri="{FF2B5EF4-FFF2-40B4-BE49-F238E27FC236}">
                <a16:creationId xmlns:a16="http://schemas.microsoft.com/office/drawing/2014/main" id="{1F8D63C7-476D-42E3-A064-21FE3CCBAD32}"/>
              </a:ext>
            </a:extLst>
          </p:cNvPr>
          <p:cNvPicPr>
            <a:picLocks noChangeAspect="1"/>
          </p:cNvPicPr>
          <p:nvPr/>
        </p:nvPicPr>
        <p:blipFill>
          <a:blip r:embed="rId4"/>
          <a:stretch>
            <a:fillRect/>
          </a:stretch>
        </p:blipFill>
        <p:spPr>
          <a:xfrm>
            <a:off x="12225792" y="25560670"/>
            <a:ext cx="2819795" cy="2294191"/>
          </a:xfrm>
          <a:prstGeom prst="rect">
            <a:avLst/>
          </a:prstGeom>
        </p:spPr>
      </p:pic>
      <p:pic>
        <p:nvPicPr>
          <p:cNvPr id="7" name="Picture 6">
            <a:extLst>
              <a:ext uri="{FF2B5EF4-FFF2-40B4-BE49-F238E27FC236}">
                <a16:creationId xmlns:a16="http://schemas.microsoft.com/office/drawing/2014/main" id="{1EE918AD-5508-4A8A-8B96-18A30C8D114C}"/>
              </a:ext>
            </a:extLst>
          </p:cNvPr>
          <p:cNvPicPr>
            <a:picLocks noChangeAspect="1"/>
          </p:cNvPicPr>
          <p:nvPr/>
        </p:nvPicPr>
        <p:blipFill>
          <a:blip r:embed="rId5"/>
          <a:stretch>
            <a:fillRect/>
          </a:stretch>
        </p:blipFill>
        <p:spPr>
          <a:xfrm>
            <a:off x="12374561" y="28982695"/>
            <a:ext cx="2377586" cy="2335505"/>
          </a:xfrm>
          <a:prstGeom prst="rect">
            <a:avLst/>
          </a:prstGeom>
        </p:spPr>
      </p:pic>
      <p:pic>
        <p:nvPicPr>
          <p:cNvPr id="9" name="Picture 8">
            <a:extLst>
              <a:ext uri="{FF2B5EF4-FFF2-40B4-BE49-F238E27FC236}">
                <a16:creationId xmlns:a16="http://schemas.microsoft.com/office/drawing/2014/main" id="{D7D3071B-8F08-4DDE-A290-8E9D26577128}"/>
              </a:ext>
            </a:extLst>
          </p:cNvPr>
          <p:cNvPicPr>
            <a:picLocks noChangeAspect="1"/>
          </p:cNvPicPr>
          <p:nvPr/>
        </p:nvPicPr>
        <p:blipFill>
          <a:blip r:embed="rId6"/>
          <a:stretch>
            <a:fillRect/>
          </a:stretch>
        </p:blipFill>
        <p:spPr>
          <a:xfrm>
            <a:off x="23077379" y="29540375"/>
            <a:ext cx="4242020" cy="2121010"/>
          </a:xfrm>
          <a:prstGeom prst="rect">
            <a:avLst/>
          </a:prstGeom>
        </p:spPr>
      </p:pic>
      <p:pic>
        <p:nvPicPr>
          <p:cNvPr id="10" name="Picture 9">
            <a:extLst>
              <a:ext uri="{FF2B5EF4-FFF2-40B4-BE49-F238E27FC236}">
                <a16:creationId xmlns:a16="http://schemas.microsoft.com/office/drawing/2014/main" id="{BB9CE9E9-2FC9-4DC0-A070-497D0DB3708E}"/>
              </a:ext>
            </a:extLst>
          </p:cNvPr>
          <p:cNvPicPr>
            <a:picLocks noChangeAspect="1"/>
          </p:cNvPicPr>
          <p:nvPr/>
        </p:nvPicPr>
        <p:blipFill>
          <a:blip r:embed="rId7"/>
          <a:stretch>
            <a:fillRect/>
          </a:stretch>
        </p:blipFill>
        <p:spPr>
          <a:xfrm>
            <a:off x="22809261" y="22942787"/>
            <a:ext cx="4113325" cy="4438061"/>
          </a:xfrm>
          <a:prstGeom prst="rect">
            <a:avLst/>
          </a:prstGeom>
        </p:spPr>
      </p:pic>
      <p:pic>
        <p:nvPicPr>
          <p:cNvPr id="11" name="Picture 10">
            <a:extLst>
              <a:ext uri="{FF2B5EF4-FFF2-40B4-BE49-F238E27FC236}">
                <a16:creationId xmlns:a16="http://schemas.microsoft.com/office/drawing/2014/main" id="{B6DDB8F9-22FF-4006-979E-153685BA86FB}"/>
              </a:ext>
            </a:extLst>
          </p:cNvPr>
          <p:cNvPicPr>
            <a:picLocks noChangeAspect="1"/>
          </p:cNvPicPr>
          <p:nvPr/>
        </p:nvPicPr>
        <p:blipFill>
          <a:blip r:embed="rId8"/>
          <a:stretch>
            <a:fillRect/>
          </a:stretch>
        </p:blipFill>
        <p:spPr>
          <a:xfrm>
            <a:off x="29781392" y="22757941"/>
            <a:ext cx="2314575" cy="5143500"/>
          </a:xfrm>
          <a:prstGeom prst="rect">
            <a:avLst/>
          </a:prstGeom>
        </p:spPr>
      </p:pic>
      <p:pic>
        <p:nvPicPr>
          <p:cNvPr id="13" name="Picture 12">
            <a:extLst>
              <a:ext uri="{FF2B5EF4-FFF2-40B4-BE49-F238E27FC236}">
                <a16:creationId xmlns:a16="http://schemas.microsoft.com/office/drawing/2014/main" id="{34A81170-E715-4B7E-9B0E-98DDD33C4904}"/>
              </a:ext>
            </a:extLst>
          </p:cNvPr>
          <p:cNvPicPr>
            <a:picLocks noChangeAspect="1"/>
          </p:cNvPicPr>
          <p:nvPr/>
        </p:nvPicPr>
        <p:blipFill>
          <a:blip r:embed="rId9"/>
          <a:stretch>
            <a:fillRect/>
          </a:stretch>
        </p:blipFill>
        <p:spPr>
          <a:xfrm>
            <a:off x="27408253" y="24731057"/>
            <a:ext cx="1760309" cy="1197269"/>
          </a:xfrm>
          <a:prstGeom prst="rect">
            <a:avLst/>
          </a:prstGeom>
        </p:spPr>
      </p:pic>
      <p:pic>
        <p:nvPicPr>
          <p:cNvPr id="35" name="Picture 34">
            <a:extLst>
              <a:ext uri="{FF2B5EF4-FFF2-40B4-BE49-F238E27FC236}">
                <a16:creationId xmlns:a16="http://schemas.microsoft.com/office/drawing/2014/main" id="{01E5C787-B8E0-42EF-9A00-7EA92A9C978A}"/>
              </a:ext>
            </a:extLst>
          </p:cNvPr>
          <p:cNvPicPr>
            <a:picLocks noChangeAspect="1"/>
          </p:cNvPicPr>
          <p:nvPr/>
        </p:nvPicPr>
        <p:blipFill>
          <a:blip r:embed="rId9"/>
          <a:stretch>
            <a:fillRect/>
          </a:stretch>
        </p:blipFill>
        <p:spPr>
          <a:xfrm rot="5400000">
            <a:off x="24318234" y="27705811"/>
            <a:ext cx="1760309" cy="1197269"/>
          </a:xfrm>
          <a:prstGeom prst="rect">
            <a:avLst/>
          </a:prstGeom>
        </p:spPr>
      </p:pic>
      <p:sp>
        <p:nvSpPr>
          <p:cNvPr id="14" name="TextBox 13">
            <a:extLst>
              <a:ext uri="{FF2B5EF4-FFF2-40B4-BE49-F238E27FC236}">
                <a16:creationId xmlns:a16="http://schemas.microsoft.com/office/drawing/2014/main" id="{5E3A2987-9D76-4360-8974-1F04DB229F4D}"/>
              </a:ext>
            </a:extLst>
          </p:cNvPr>
          <p:cNvSpPr txBox="1"/>
          <p:nvPr/>
        </p:nvSpPr>
        <p:spPr>
          <a:xfrm>
            <a:off x="26219317" y="27892961"/>
            <a:ext cx="2377872" cy="707886"/>
          </a:xfrm>
          <a:prstGeom prst="rect">
            <a:avLst/>
          </a:prstGeom>
          <a:noFill/>
        </p:spPr>
        <p:txBody>
          <a:bodyPr wrap="square" rtlCol="0">
            <a:spAutoFit/>
          </a:bodyPr>
          <a:lstStyle/>
          <a:p>
            <a:r>
              <a:rPr lang="en-US" sz="2000" b="1" dirty="0"/>
              <a:t>Database will be stored in Firebase</a:t>
            </a:r>
          </a:p>
        </p:txBody>
      </p:sp>
      <p:sp>
        <p:nvSpPr>
          <p:cNvPr id="15" name="TextBox 14">
            <a:extLst>
              <a:ext uri="{FF2B5EF4-FFF2-40B4-BE49-F238E27FC236}">
                <a16:creationId xmlns:a16="http://schemas.microsoft.com/office/drawing/2014/main" id="{B09DB358-384B-42B6-B237-25F5F8C0634F}"/>
              </a:ext>
            </a:extLst>
          </p:cNvPr>
          <p:cNvSpPr txBox="1"/>
          <p:nvPr/>
        </p:nvSpPr>
        <p:spPr>
          <a:xfrm>
            <a:off x="27469146" y="23680425"/>
            <a:ext cx="1741211" cy="1015663"/>
          </a:xfrm>
          <a:prstGeom prst="rect">
            <a:avLst/>
          </a:prstGeom>
          <a:noFill/>
        </p:spPr>
        <p:txBody>
          <a:bodyPr wrap="square" rtlCol="0">
            <a:spAutoFit/>
          </a:bodyPr>
          <a:lstStyle/>
          <a:p>
            <a:r>
              <a:rPr lang="en-US" sz="2000" b="1" dirty="0"/>
              <a:t>Login screen to Menu</a:t>
            </a:r>
          </a:p>
        </p:txBody>
      </p:sp>
      <p:pic>
        <p:nvPicPr>
          <p:cNvPr id="17" name="Picture 16">
            <a:extLst>
              <a:ext uri="{FF2B5EF4-FFF2-40B4-BE49-F238E27FC236}">
                <a16:creationId xmlns:a16="http://schemas.microsoft.com/office/drawing/2014/main" id="{638D2472-261B-48D5-9B06-CF5838786CDA}"/>
              </a:ext>
            </a:extLst>
          </p:cNvPr>
          <p:cNvPicPr>
            <a:picLocks noChangeAspect="1"/>
          </p:cNvPicPr>
          <p:nvPr/>
        </p:nvPicPr>
        <p:blipFill>
          <a:blip r:embed="rId10"/>
          <a:stretch>
            <a:fillRect/>
          </a:stretch>
        </p:blipFill>
        <p:spPr>
          <a:xfrm>
            <a:off x="33242370" y="7023989"/>
            <a:ext cx="1984153" cy="3514629"/>
          </a:xfrm>
          <a:prstGeom prst="rect">
            <a:avLst/>
          </a:prstGeom>
        </p:spPr>
      </p:pic>
      <p:pic>
        <p:nvPicPr>
          <p:cNvPr id="18" name="Picture 17">
            <a:extLst>
              <a:ext uri="{FF2B5EF4-FFF2-40B4-BE49-F238E27FC236}">
                <a16:creationId xmlns:a16="http://schemas.microsoft.com/office/drawing/2014/main" id="{682C4F64-9FA5-49EF-B442-9BCCE1C8BA94}"/>
              </a:ext>
            </a:extLst>
          </p:cNvPr>
          <p:cNvPicPr>
            <a:picLocks noChangeAspect="1"/>
          </p:cNvPicPr>
          <p:nvPr/>
        </p:nvPicPr>
        <p:blipFill>
          <a:blip r:embed="rId11"/>
          <a:stretch>
            <a:fillRect/>
          </a:stretch>
        </p:blipFill>
        <p:spPr>
          <a:xfrm>
            <a:off x="35761613" y="6994492"/>
            <a:ext cx="3758216" cy="3514628"/>
          </a:xfrm>
          <a:prstGeom prst="rect">
            <a:avLst/>
          </a:prstGeom>
        </p:spPr>
      </p:pic>
      <p:pic>
        <p:nvPicPr>
          <p:cNvPr id="19" name="Picture 18">
            <a:extLst>
              <a:ext uri="{FF2B5EF4-FFF2-40B4-BE49-F238E27FC236}">
                <a16:creationId xmlns:a16="http://schemas.microsoft.com/office/drawing/2014/main" id="{EF8855E7-3E83-4741-87EA-AA59D53B07D7}"/>
              </a:ext>
            </a:extLst>
          </p:cNvPr>
          <p:cNvPicPr>
            <a:picLocks noChangeAspect="1"/>
          </p:cNvPicPr>
          <p:nvPr/>
        </p:nvPicPr>
        <p:blipFill>
          <a:blip r:embed="rId12"/>
          <a:stretch>
            <a:fillRect/>
          </a:stretch>
        </p:blipFill>
        <p:spPr>
          <a:xfrm>
            <a:off x="33240291" y="11238663"/>
            <a:ext cx="4400430" cy="2466544"/>
          </a:xfrm>
          <a:prstGeom prst="rect">
            <a:avLst/>
          </a:prstGeom>
        </p:spPr>
      </p:pic>
      <p:sp>
        <p:nvSpPr>
          <p:cNvPr id="20" name="TextBox 19">
            <a:extLst>
              <a:ext uri="{FF2B5EF4-FFF2-40B4-BE49-F238E27FC236}">
                <a16:creationId xmlns:a16="http://schemas.microsoft.com/office/drawing/2014/main" id="{BC30C377-EC08-476F-9F1B-E182B0CA7EDB}"/>
              </a:ext>
            </a:extLst>
          </p:cNvPr>
          <p:cNvSpPr txBox="1"/>
          <p:nvPr/>
        </p:nvSpPr>
        <p:spPr>
          <a:xfrm>
            <a:off x="33242371" y="10896600"/>
            <a:ext cx="4400430" cy="400110"/>
          </a:xfrm>
          <a:prstGeom prst="rect">
            <a:avLst/>
          </a:prstGeom>
          <a:noFill/>
        </p:spPr>
        <p:txBody>
          <a:bodyPr wrap="square" rtlCol="0">
            <a:spAutoFit/>
          </a:bodyPr>
          <a:lstStyle/>
          <a:p>
            <a:r>
              <a:rPr lang="en-US" sz="2000" b="1" dirty="0"/>
              <a:t>RTD PT100</a:t>
            </a:r>
          </a:p>
        </p:txBody>
      </p:sp>
      <p:pic>
        <p:nvPicPr>
          <p:cNvPr id="21" name="Picture 20">
            <a:extLst>
              <a:ext uri="{FF2B5EF4-FFF2-40B4-BE49-F238E27FC236}">
                <a16:creationId xmlns:a16="http://schemas.microsoft.com/office/drawing/2014/main" id="{04569AF4-5BCB-4CED-A4A4-BA4ABEFF5C31}"/>
              </a:ext>
            </a:extLst>
          </p:cNvPr>
          <p:cNvPicPr>
            <a:picLocks noChangeAspect="1"/>
          </p:cNvPicPr>
          <p:nvPr/>
        </p:nvPicPr>
        <p:blipFill>
          <a:blip r:embed="rId13"/>
          <a:stretch>
            <a:fillRect/>
          </a:stretch>
        </p:blipFill>
        <p:spPr>
          <a:xfrm>
            <a:off x="33243030" y="14447380"/>
            <a:ext cx="3412010" cy="2548411"/>
          </a:xfrm>
          <a:prstGeom prst="rect">
            <a:avLst/>
          </a:prstGeom>
        </p:spPr>
      </p:pic>
      <p:sp>
        <p:nvSpPr>
          <p:cNvPr id="22" name="TextBox 21">
            <a:extLst>
              <a:ext uri="{FF2B5EF4-FFF2-40B4-BE49-F238E27FC236}">
                <a16:creationId xmlns:a16="http://schemas.microsoft.com/office/drawing/2014/main" id="{6364B421-CBCD-4744-9475-396C31899A4A}"/>
              </a:ext>
            </a:extLst>
          </p:cNvPr>
          <p:cNvSpPr txBox="1"/>
          <p:nvPr/>
        </p:nvSpPr>
        <p:spPr>
          <a:xfrm>
            <a:off x="33243030" y="14047270"/>
            <a:ext cx="3942570" cy="400110"/>
          </a:xfrm>
          <a:prstGeom prst="rect">
            <a:avLst/>
          </a:prstGeom>
          <a:noFill/>
        </p:spPr>
        <p:txBody>
          <a:bodyPr wrap="square" rtlCol="0">
            <a:spAutoFit/>
          </a:bodyPr>
          <a:lstStyle/>
          <a:p>
            <a:r>
              <a:rPr lang="en-US" sz="2000" b="1" dirty="0"/>
              <a:t>Wi-fi PLC</a:t>
            </a:r>
          </a:p>
        </p:txBody>
      </p:sp>
      <p:pic>
        <p:nvPicPr>
          <p:cNvPr id="24" name="Picture 23">
            <a:extLst>
              <a:ext uri="{FF2B5EF4-FFF2-40B4-BE49-F238E27FC236}">
                <a16:creationId xmlns:a16="http://schemas.microsoft.com/office/drawing/2014/main" id="{355DD035-DA08-49ED-A08B-C0198448CAD7}"/>
              </a:ext>
            </a:extLst>
          </p:cNvPr>
          <p:cNvPicPr>
            <a:picLocks noChangeAspect="1"/>
          </p:cNvPicPr>
          <p:nvPr/>
        </p:nvPicPr>
        <p:blipFill>
          <a:blip r:embed="rId14"/>
          <a:stretch>
            <a:fillRect/>
          </a:stretch>
        </p:blipFill>
        <p:spPr>
          <a:xfrm>
            <a:off x="35928300" y="29209128"/>
            <a:ext cx="3709272" cy="3709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47</TotalTime>
  <Words>1756</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nguyễn nam</dc:creator>
  <cp:keywords/>
  <dc:description/>
  <cp:lastModifiedBy>nguyễn nam</cp:lastModifiedBy>
  <cp:revision>6</cp:revision>
  <cp:lastPrinted>2009-06-18T18:06:01Z</cp:lastPrinted>
  <dcterms:created xsi:type="dcterms:W3CDTF">2020-04-09T12:07:40Z</dcterms:created>
  <dcterms:modified xsi:type="dcterms:W3CDTF">2020-04-09T12:55:11Z</dcterms:modified>
  <cp:category/>
</cp:coreProperties>
</file>