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5" r:id="rId3"/>
    <p:sldId id="296" r:id="rId4"/>
    <p:sldId id="260" r:id="rId5"/>
    <p:sldId id="263" r:id="rId6"/>
    <p:sldId id="295" r:id="rId7"/>
    <p:sldId id="261" r:id="rId8"/>
    <p:sldId id="276" r:id="rId9"/>
    <p:sldId id="275" r:id="rId10"/>
    <p:sldId id="278" r:id="rId11"/>
    <p:sldId id="277" r:id="rId12"/>
    <p:sldId id="290" r:id="rId13"/>
    <p:sldId id="291" r:id="rId14"/>
    <p:sldId id="279" r:id="rId15"/>
    <p:sldId id="292" r:id="rId16"/>
    <p:sldId id="280" r:id="rId17"/>
    <p:sldId id="293" r:id="rId18"/>
    <p:sldId id="281" r:id="rId19"/>
    <p:sldId id="284" r:id="rId20"/>
    <p:sldId id="285" r:id="rId21"/>
    <p:sldId id="286" r:id="rId22"/>
    <p:sldId id="287" r:id="rId23"/>
    <p:sldId id="288" r:id="rId24"/>
    <p:sldId id="289" r:id="rId25"/>
    <p:sldId id="274" r:id="rId26"/>
    <p:sldId id="294" r:id="rId27"/>
  </p:sldIdLst>
  <p:sldSz cx="9144000" cy="6858000" type="screen4x3"/>
  <p:notesSz cx="9926638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66CCFF"/>
    <a:srgbClr val="C0C0C0"/>
    <a:srgbClr val="B19EF8"/>
    <a:srgbClr val="987EF6"/>
    <a:srgbClr val="8466F4"/>
    <a:srgbClr val="6741F1"/>
    <a:srgbClr val="E5E9F7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5390" autoAdjust="0"/>
  </p:normalViewPr>
  <p:slideViewPr>
    <p:cSldViewPr>
      <p:cViewPr varScale="1">
        <p:scale>
          <a:sx n="55" d="100"/>
          <a:sy n="55" d="100"/>
        </p:scale>
        <p:origin x="151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014" y="0"/>
            <a:ext cx="4300307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014" y="6456324"/>
            <a:ext cx="4300307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D2109BF-22F5-4D17-9AAA-A7537FCF2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014" y="0"/>
            <a:ext cx="4300307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23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01" y="3228705"/>
            <a:ext cx="7942238" cy="305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014" y="6456324"/>
            <a:ext cx="4300307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E2C2FCA-0A83-48C7-867C-4EDB36A57B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675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C2FCA-0A83-48C7-867C-4EDB36A57BBF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50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C2FCA-0A83-48C7-867C-4EDB36A57BB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84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GLUT_DOUBLE	sử dụng hai vùng đệm (để cho chuyển động trơn chu)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GLUT_RGBA		sử dụng màu RGB, thêm thành phần A để tăng tính trong suốt.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C2FCA-0A83-48C7-867C-4EDB36A57BBF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22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Các tham số của hàm callback nhấn chuột bao gồm: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Phím nào nhấn (</a:t>
            </a:r>
            <a:r>
              <a:rPr lang="en-US" sz="1200" b="1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b: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left, middle, right);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Trạng thái phím (</a:t>
            </a:r>
            <a:r>
              <a:rPr lang="en-US" sz="1200" b="1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s: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up hay down);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Tọa độ </a:t>
            </a:r>
            <a:r>
              <a:rPr lang="en-US" sz="1200" b="1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(x,y)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tính bằng pixels nơi nhấn phím chuột kể từ góc trên-trái vùng làm việc của cửa sổ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C2FCA-0A83-48C7-867C-4EDB36A57BBF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590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Các tham số của hàm callback nhấn phím trên bàn phím bao gồm: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Phím nào nhấn (</a:t>
            </a:r>
            <a:r>
              <a:rPr lang="en-US" sz="1200" b="1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c: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mã ASCII của ký tự tương ứng);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Tọa độ </a:t>
            </a:r>
            <a:r>
              <a:rPr lang="en-US" sz="1200" b="1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(x,y)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tính bằng pixels, vị trí chuột khi nhấn phím bàn phím.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C2FCA-0A83-48C7-867C-4EDB36A57BBF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66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C2FCA-0A83-48C7-867C-4EDB36A57BBF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4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219200" y="3733800"/>
            <a:ext cx="7010400" cy="76200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09800"/>
            <a:ext cx="7010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86200"/>
            <a:ext cx="64770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13B7E-5ED3-40F8-9419-292D0A6BAE8D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07D3-FE2C-432A-9250-B5B770D7E619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1524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F6386-81B3-4C04-B5A2-D31E1EB46D6C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7A3D0-D2E3-4B54-AF10-6B6E5CED71ED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305800" cy="5105400"/>
          </a:xfrm>
        </p:spPr>
        <p:txBody>
          <a:bodyPr/>
          <a:lstStyle>
            <a:lvl1pPr>
              <a:defRPr sz="2400"/>
            </a:lvl1pPr>
            <a:lvl2pPr>
              <a:spcBef>
                <a:spcPts val="0"/>
              </a:spcBef>
              <a:defRPr sz="22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A8762-6023-4E55-9EC5-C6326B28530D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/20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C28DD-E36B-44A5-82CC-4DA50C11EFD4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67141-89BB-43E8-9470-33198BEAFE40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2DA92-C648-4657-8E13-62EF26E280B8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35297-5F8C-4B1B-BBED-41D74A0CB8D6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926A3-7E37-4F35-B8E0-CEEE14DECE11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08057-B564-40D8-B36C-8CD597D992D5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AEA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762000" y="8382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96038"/>
            <a:ext cx="8153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4FA8762-6023-4E55-9EC5-C6326B28530D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15000"/>
        </a:spcBef>
        <a:spcAft>
          <a:spcPct val="1500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000">
          <a:solidFill>
            <a:srgbClr val="003399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 sz="24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1600">
          <a:solidFill>
            <a:srgbClr val="003399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dvanduc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514600"/>
            <a:ext cx="70104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720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Đ</a:t>
            </a:r>
            <a:r>
              <a:rPr lang="en-US" sz="5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Ồ</a:t>
            </a:r>
            <a:r>
              <a:rPr lang="en-US" sz="5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5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HỌA MÁY TÍNH</a:t>
            </a:r>
            <a:endParaRPr lang="en-GB" sz="540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512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4038600"/>
            <a:ext cx="2743200" cy="685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1800" smtClean="0"/>
              <a:t>PGS.TS. Đặng Văn Đức 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800" smtClean="0"/>
              <a:t>dvanduc@gmail.com </a:t>
            </a:r>
          </a:p>
        </p:txBody>
      </p:sp>
      <p:sp>
        <p:nvSpPr>
          <p:cNvPr id="5124" name="Text Box 11"/>
          <p:cNvSpPr txBox="1">
            <a:spLocks noChangeArrowheads="1"/>
          </p:cNvSpPr>
          <p:nvPr/>
        </p:nvSpPr>
        <p:spPr bwMode="auto">
          <a:xfrm>
            <a:off x="3276600" y="6170613"/>
            <a:ext cx="2383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folHlink"/>
                </a:solidFill>
                <a:latin typeface="Tahoma" pitchFamily="34" charset="0"/>
              </a:rPr>
              <a:t>HÀ NỘI – </a:t>
            </a:r>
            <a:r>
              <a:rPr lang="en-US" sz="1600" b="1" smtClean="0">
                <a:solidFill>
                  <a:schemeClr val="folHlink"/>
                </a:solidFill>
                <a:latin typeface="Tahoma" pitchFamily="34" charset="0"/>
              </a:rPr>
              <a:t>2006/2018</a:t>
            </a:r>
            <a:endParaRPr lang="en-US" sz="1600" b="1">
              <a:solidFill>
                <a:schemeClr val="folHlink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Thiết bị hiển thị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4876800" cy="5105400"/>
          </a:xfrm>
        </p:spPr>
        <p:txBody>
          <a:bodyPr/>
          <a:lstStyle/>
          <a:p>
            <a:pPr eaLnBrk="1" hangingPunct="1"/>
            <a:r>
              <a:rPr lang="en-US" smtClean="0"/>
              <a:t>Công nghệ màn hình</a:t>
            </a:r>
          </a:p>
          <a:p>
            <a:pPr lvl="1" eaLnBrk="1" hangingPunct="1"/>
            <a:r>
              <a:rPr lang="en-US" smtClean="0"/>
              <a:t>Phủ lớp phosphor</a:t>
            </a:r>
          </a:p>
          <a:p>
            <a:pPr lvl="1" eaLnBrk="1" hangingPunct="1"/>
            <a:r>
              <a:rPr lang="en-US" smtClean="0"/>
              <a:t>Phosphor lóe sáng khi bắn tia điện tử</a:t>
            </a:r>
          </a:p>
          <a:p>
            <a:pPr lvl="1" eaLnBrk="1" hangingPunct="1"/>
            <a:r>
              <a:rPr lang="en-US" i="1" smtClean="0"/>
              <a:t>Pixel</a:t>
            </a:r>
            <a:r>
              <a:rPr lang="en-US" smtClean="0"/>
              <a:t> (</a:t>
            </a:r>
            <a:r>
              <a:rPr lang="en-US" i="1" smtClean="0"/>
              <a:t>Picture Element</a:t>
            </a:r>
            <a:r>
              <a:rPr lang="en-US" smtClean="0"/>
              <a:t>) có thể bị lóe sáng hay không, cường độ tia điện tử khác nhau sinh ra các mức xám khác nhau</a:t>
            </a:r>
          </a:p>
          <a:p>
            <a:pPr lvl="1" eaLnBrk="1" hangingPunct="1"/>
            <a:r>
              <a:rPr lang="en-US" i="1" smtClean="0"/>
              <a:t>Scan line</a:t>
            </a:r>
            <a:r>
              <a:rPr lang="en-US" smtClean="0"/>
              <a:t>: Tia điện tử quét lặp (tối thiểu 25-30 lần/giây) theo các dòng </a:t>
            </a:r>
          </a:p>
          <a:p>
            <a:pPr lvl="1" eaLnBrk="1" hangingPunct="1"/>
            <a:r>
              <a:rPr lang="en-US" i="1" smtClean="0"/>
              <a:t>Frame buffer</a:t>
            </a:r>
            <a:r>
              <a:rPr lang="en-US" smtClean="0"/>
              <a:t>: Lưu trữ giá trị các điểm ảnh trong bộ nhớ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18160" y="1641144"/>
            <a:ext cx="3692855" cy="3527049"/>
            <a:chOff x="5486400" y="1641144"/>
            <a:chExt cx="3692855" cy="3527049"/>
          </a:xfrm>
        </p:grpSpPr>
        <p:pic>
          <p:nvPicPr>
            <p:cNvPr id="2049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86400" y="1905000"/>
              <a:ext cx="3429000" cy="3263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7696200" y="1641144"/>
              <a:ext cx="1040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Frame thứ nhất</a:t>
              </a:r>
              <a:endParaRPr 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1056" y="3091216"/>
              <a:ext cx="83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Frame thứ hai</a:t>
              </a:r>
              <a:endParaRPr lang="en-US" sz="1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10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Thiết bị hiển thị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Công nghệ màn hình màu</a:t>
            </a:r>
          </a:p>
          <a:p>
            <a:pPr lvl="1" eaLnBrk="1" hangingPunct="1"/>
            <a:r>
              <a:rPr lang="en-US" smtClean="0"/>
              <a:t>Ba súng bắn tia điện tử dành cho ba màu cơ bản Red (580 nm), Green (545 nm) và Blue (440 nm).</a:t>
            </a:r>
          </a:p>
          <a:p>
            <a:pPr lvl="1" eaLnBrk="1" hangingPunct="1"/>
            <a:r>
              <a:rPr lang="en-US" smtClean="0"/>
              <a:t>Mặt nạ “</a:t>
            </a:r>
            <a:r>
              <a:rPr lang="en-US" smtClean="0">
                <a:solidFill>
                  <a:schemeClr val="hlink"/>
                </a:solidFill>
              </a:rPr>
              <a:t>shadow mask</a:t>
            </a:r>
            <a:r>
              <a:rPr lang="en-US" smtClean="0"/>
              <a:t>”  để khu biệt các tia điện tử</a:t>
            </a:r>
          </a:p>
        </p:txBody>
      </p:sp>
      <p:grpSp>
        <p:nvGrpSpPr>
          <p:cNvPr id="1032" name="Group 5"/>
          <p:cNvGrpSpPr>
            <a:grpSpLocks/>
          </p:cNvGrpSpPr>
          <p:nvPr/>
        </p:nvGrpSpPr>
        <p:grpSpPr bwMode="auto">
          <a:xfrm>
            <a:off x="809625" y="3048000"/>
            <a:ext cx="4038600" cy="2860675"/>
            <a:chOff x="240" y="1920"/>
            <a:chExt cx="2544" cy="1802"/>
          </a:xfrm>
        </p:grpSpPr>
        <p:graphicFrame>
          <p:nvGraphicFramePr>
            <p:cNvPr id="1026" name="Object 6"/>
            <p:cNvGraphicFramePr>
              <a:graphicFrameLocks noChangeAspect="1"/>
            </p:cNvGraphicFramePr>
            <p:nvPr/>
          </p:nvGraphicFramePr>
          <p:xfrm>
            <a:off x="240" y="1920"/>
            <a:ext cx="2544" cy="1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r:id="rId3" imgW="2742857" imgH="1943371" progId="PBrush">
                    <p:embed/>
                  </p:oleObj>
                </mc:Choice>
                <mc:Fallback>
                  <p:oleObj r:id="rId3" imgW="2742857" imgH="1943371" progId="PBrush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920"/>
                          <a:ext cx="2544" cy="18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" name="Text Box 7"/>
            <p:cNvSpPr txBox="1">
              <a:spLocks noChangeArrowheads="1"/>
            </p:cNvSpPr>
            <p:nvPr/>
          </p:nvSpPr>
          <p:spPr bwMode="auto">
            <a:xfrm>
              <a:off x="624" y="2688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400" b="1">
                  <a:solidFill>
                    <a:srgbClr val="6741F1"/>
                  </a:solidFill>
                  <a:latin typeface="Arial" charset="0"/>
                </a:rPr>
                <a:t>440</a:t>
              </a:r>
            </a:p>
          </p:txBody>
        </p:sp>
        <p:sp>
          <p:nvSpPr>
            <p:cNvPr id="1035" name="Text Box 8"/>
            <p:cNvSpPr txBox="1">
              <a:spLocks noChangeArrowheads="1"/>
            </p:cNvSpPr>
            <p:nvPr/>
          </p:nvSpPr>
          <p:spPr bwMode="auto">
            <a:xfrm>
              <a:off x="1296" y="1920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400" b="1">
                  <a:solidFill>
                    <a:srgbClr val="00FF00"/>
                  </a:solidFill>
                  <a:latin typeface="Arial" charset="0"/>
                </a:rPr>
                <a:t>545</a:t>
              </a:r>
            </a:p>
          </p:txBody>
        </p:sp>
        <p:sp>
          <p:nvSpPr>
            <p:cNvPr id="1036" name="Text Box 9"/>
            <p:cNvSpPr txBox="1">
              <a:spLocks noChangeArrowheads="1"/>
            </p:cNvSpPr>
            <p:nvPr/>
          </p:nvSpPr>
          <p:spPr bwMode="auto">
            <a:xfrm>
              <a:off x="1522" y="2064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400" b="1">
                  <a:solidFill>
                    <a:srgbClr val="FF3300"/>
                  </a:solidFill>
                  <a:latin typeface="Arial" charset="0"/>
                </a:rPr>
                <a:t>580</a:t>
              </a:r>
            </a:p>
          </p:txBody>
        </p:sp>
      </p:grpSp>
      <p:pic>
        <p:nvPicPr>
          <p:cNvPr id="103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5" y="2895600"/>
            <a:ext cx="3838575" cy="3095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11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bị hiển thị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Màu khác nhau mà con người nhận biết là dải tần hẹp trong quang phổ điện từ</a:t>
            </a:r>
          </a:p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024062"/>
            <a:ext cx="5410200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12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bị hiển thị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Màn hình tinh thể lỏng (LCD - Liquid Crystal Display)</a:t>
            </a:r>
          </a:p>
          <a:p>
            <a:pPr lvl="1"/>
            <a:r>
              <a:rPr lang="en-US" sz="2000" smtClean="0"/>
              <a:t>Sử dụng trường điện từ để thay đổi cực tinh thể lỏng trong mỗi pixel, làm thay đổi cường độ chiếu sáng qua các pixel. 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67000"/>
            <a:ext cx="4711700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0" y="2679700"/>
            <a:ext cx="38481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13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Thiết bị hiển thị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305800" cy="5410200"/>
          </a:xfrm>
        </p:spPr>
        <p:txBody>
          <a:bodyPr/>
          <a:lstStyle/>
          <a:p>
            <a:pPr eaLnBrk="1" hangingPunct="1"/>
            <a:r>
              <a:rPr lang="en-US" smtClean="0"/>
              <a:t>Hai loại màn hình</a:t>
            </a:r>
          </a:p>
          <a:p>
            <a:pPr lvl="1" eaLnBrk="1" hangingPunct="1"/>
            <a:r>
              <a:rPr lang="en-US" smtClean="0"/>
              <a:t>Màn hình véctơ</a:t>
            </a:r>
          </a:p>
          <a:p>
            <a:pPr lvl="2" eaLnBrk="1" hangingPunct="1"/>
            <a:r>
              <a:rPr lang="en-US" smtClean="0"/>
              <a:t>Máy đo tần, …</a:t>
            </a:r>
          </a:p>
          <a:p>
            <a:pPr lvl="1" eaLnBrk="1" hangingPunct="1"/>
            <a:r>
              <a:rPr lang="en-US" smtClean="0"/>
              <a:t>Màn hình raster</a:t>
            </a:r>
          </a:p>
          <a:p>
            <a:pPr eaLnBrk="1" hangingPunct="1"/>
            <a:r>
              <a:rPr lang="en-US" smtClean="0"/>
              <a:t>Kiến trúc màn hình raster</a:t>
            </a:r>
          </a:p>
          <a:p>
            <a:pPr lvl="1" eaLnBrk="1" hangingPunct="1"/>
            <a:r>
              <a:rPr lang="en-US" smtClean="0"/>
              <a:t>Hệ thống đồ họa raster đơn giản</a:t>
            </a:r>
          </a:p>
          <a:p>
            <a:pPr lvl="1" eaLnBrk="1" hangingPunct="1"/>
            <a:r>
              <a:rPr lang="en-US" smtClean="0"/>
              <a:t>Bộ xử lý màn hình (</a:t>
            </a:r>
            <a:r>
              <a:rPr lang="en-US" i="1" smtClean="0"/>
              <a:t>Graphics Accelerator</a:t>
            </a:r>
            <a:r>
              <a:rPr lang="en-US" smtClean="0"/>
              <a:t>): tăng tốc độ hiển thị. Hỗ trợ các thao tác sau:</a:t>
            </a:r>
          </a:p>
          <a:p>
            <a:pPr lvl="2" eaLnBrk="1" hangingPunct="1"/>
            <a:r>
              <a:rPr lang="en-US" smtClean="0"/>
              <a:t>Biến đổi: Xoay, co dãn</a:t>
            </a:r>
          </a:p>
          <a:p>
            <a:pPr lvl="2" eaLnBrk="1" hangingPunct="1"/>
            <a:r>
              <a:rPr lang="en-US" smtClean="0"/>
              <a:t>Cắt xén (Clipping)</a:t>
            </a:r>
          </a:p>
          <a:p>
            <a:pPr lvl="2" eaLnBrk="1" hangingPunct="1"/>
            <a:r>
              <a:rPr lang="en-US" smtClean="0"/>
              <a:t>Chiếu (Projection): Biến đổi phối cảnh</a:t>
            </a:r>
          </a:p>
          <a:p>
            <a:pPr lvl="2" eaLnBrk="1" hangingPunct="1"/>
            <a:r>
              <a:rPr lang="en-US" smtClean="0"/>
              <a:t>Tô màu và tô xám</a:t>
            </a:r>
          </a:p>
          <a:p>
            <a:pPr lvl="2" eaLnBrk="1" hangingPunct="1"/>
            <a:r>
              <a:rPr lang="en-US" smtClean="0"/>
              <a:t>Phủ bề mặt (Texturing)</a:t>
            </a:r>
          </a:p>
          <a:p>
            <a:pPr lvl="2" eaLnBrk="1" hangingPunct="1"/>
            <a:r>
              <a:rPr lang="en-US" smtClean="0"/>
              <a:t>Loại bỏ mặt khuất</a:t>
            </a:r>
          </a:p>
          <a:p>
            <a:pPr lvl="1" eaLnBrk="1" hangingPunct="1"/>
            <a:endParaRPr lang="en-US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8248" y="1066800"/>
            <a:ext cx="218755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400800" y="2514600"/>
            <a:ext cx="1776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Màn hình Véctơ</a:t>
            </a:r>
            <a:endParaRPr lang="en-US" sz="1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14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925" y="3594463"/>
            <a:ext cx="7127875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8326" y="1068978"/>
            <a:ext cx="37909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Thiết bị hiển thị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0800" y="3200400"/>
            <a:ext cx="3598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rgbClr val="002060"/>
                </a:solidFill>
              </a:rPr>
              <a:t>Hệ thống đồ họa Raster đơn giản</a:t>
            </a:r>
            <a:endParaRPr lang="en-US" sz="160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8608" y="6019800"/>
            <a:ext cx="3973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rgbClr val="002060"/>
                </a:solidFill>
              </a:rPr>
              <a:t>Đồ họa Raster với bộ xử lý màn hình</a:t>
            </a:r>
            <a:endParaRPr lang="en-US" sz="160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15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6764" y="3856080"/>
            <a:ext cx="4191000" cy="2468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Thiết bị hiển thị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smtClean="0"/>
              <a:t>Màu điểm ảnh</a:t>
            </a:r>
          </a:p>
          <a:p>
            <a:pPr lvl="1" eaLnBrk="1" hangingPunct="1"/>
            <a:r>
              <a:rPr lang="en-US" smtClean="0"/>
              <a:t>Phụ thuộc vào tổng số bits/pixel (pixel depth)</a:t>
            </a:r>
          </a:p>
          <a:p>
            <a:pPr lvl="2" eaLnBrk="1" hangingPunct="1"/>
            <a:r>
              <a:rPr lang="en-US" sz="1800" smtClean="0"/>
              <a:t>Phần lớn màn hình sử dụng 24-bit RGB (màu thực)</a:t>
            </a:r>
          </a:p>
          <a:p>
            <a:pPr lvl="1" eaLnBrk="1" hangingPunct="1"/>
            <a:r>
              <a:rPr lang="en-US" smtClean="0"/>
              <a:t>Nhiều hệ thống đồ họa bổ sung thêm thành phần alpha (A) để có thêm hiệu ứng trong suốt (opaque)</a:t>
            </a:r>
          </a:p>
          <a:p>
            <a:pPr lvl="1" eaLnBrk="1" hangingPunct="1"/>
            <a:r>
              <a:rPr lang="en-US" smtClean="0"/>
              <a:t>Ánh xạ màu – Bảng tra màu (color look-up-table)</a:t>
            </a:r>
          </a:p>
          <a:p>
            <a:pPr lvl="2" eaLnBrk="1" hangingPunct="1"/>
            <a:r>
              <a:rPr lang="en-US" sz="1800" smtClean="0"/>
              <a:t>8 bits/pixel (256 màu) – làm chỉ mục đến mảng 256 phần tử, xác định 256 màu khác nhau từ ba giá trị RGB</a:t>
            </a:r>
          </a:p>
        </p:txBody>
      </p:sp>
      <p:pic>
        <p:nvPicPr>
          <p:cNvPr id="1536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191001"/>
            <a:ext cx="1752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16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495800"/>
            <a:ext cx="2299939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Thiết bị hiển thị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01485"/>
            <a:ext cx="8305800" cy="5105400"/>
          </a:xfrm>
        </p:spPr>
        <p:txBody>
          <a:bodyPr/>
          <a:lstStyle/>
          <a:p>
            <a:pPr eaLnBrk="1" hangingPunct="1"/>
            <a:r>
              <a:rPr lang="en-US" smtClean="0"/>
              <a:t>Tọa độ màn hình</a:t>
            </a:r>
          </a:p>
          <a:p>
            <a:pPr lvl="1" eaLnBrk="1" hangingPunct="1"/>
            <a:r>
              <a:rPr lang="en-US" smtClean="0"/>
              <a:t>Vị trí trên màn hình được tham chiếu bởi hệ tọa độ (nguyên) màn hình, nó tương ứng với vị trí pixel trong frame buffer.</a:t>
            </a:r>
          </a:p>
          <a:p>
            <a:pPr lvl="1" eaLnBrk="1" hangingPunct="1"/>
            <a:r>
              <a:rPr lang="en-US" smtClean="0"/>
              <a:t>Giá trị tọa độ pixel được xác định bởi số dòng quét (y) và số cột (x)</a:t>
            </a:r>
          </a:p>
          <a:p>
            <a:pPr lvl="1" eaLnBrk="1" hangingPunct="1"/>
            <a:r>
              <a:rPr lang="en-US" smtClean="0"/>
              <a:t>Hệ trục tọa độ mặc định như sau:</a:t>
            </a:r>
          </a:p>
          <a:p>
            <a:pPr lvl="2" eaLnBrk="1" hangingPunct="1"/>
            <a:r>
              <a:rPr lang="en-US" smtClean="0"/>
              <a:t>Gốc tọa độ (0,0) ở góc trên, trái của màn hình</a:t>
            </a:r>
          </a:p>
          <a:p>
            <a:pPr lvl="2" eaLnBrk="1" hangingPunct="1"/>
            <a:r>
              <a:rPr lang="en-US" smtClean="0"/>
              <a:t>Trục x từ trái qua phải, có giá trị từ 0 đến x</a:t>
            </a:r>
            <a:r>
              <a:rPr lang="en-US" baseline="-25000" smtClean="0"/>
              <a:t>m-1</a:t>
            </a:r>
          </a:p>
          <a:p>
            <a:pPr lvl="2" eaLnBrk="1" hangingPunct="1"/>
            <a:r>
              <a:rPr lang="en-US" smtClean="0"/>
              <a:t>Trục y từ trên xuống dưới, có giá trị từ 0 đến y</a:t>
            </a:r>
            <a:r>
              <a:rPr lang="en-US" baseline="-25000" smtClean="0"/>
              <a:t>n-1 </a:t>
            </a:r>
          </a:p>
          <a:p>
            <a:pPr lvl="2" eaLnBrk="1" hangingPunct="1"/>
            <a:r>
              <a:rPr lang="en-US" smtClean="0"/>
              <a:t>Màn hình có độ phân giải mxn</a:t>
            </a:r>
          </a:p>
          <a:p>
            <a:pPr lvl="2" eaLnBrk="1" hangingPunct="1"/>
            <a:endParaRPr lang="en-US" baseline="-25000" smtClean="0"/>
          </a:p>
          <a:p>
            <a:pPr lvl="2" eaLnBrk="1" hangingPunct="1"/>
            <a:endParaRPr lang="en-US" baseline="-25000" smtClean="0"/>
          </a:p>
          <a:p>
            <a:pPr lvl="2" eaLnBrk="1" hangingPunct="1"/>
            <a:endParaRPr lang="en-US" smtClean="0"/>
          </a:p>
        </p:txBody>
      </p:sp>
      <p:cxnSp>
        <p:nvCxnSpPr>
          <p:cNvPr id="9" name="Straight Arrow Connector 8"/>
          <p:cNvCxnSpPr>
            <a:endCxn id="14" idx="0"/>
          </p:cNvCxnSpPr>
          <p:nvPr/>
        </p:nvCxnSpPr>
        <p:spPr>
          <a:xfrm>
            <a:off x="6629400" y="4609011"/>
            <a:ext cx="2283776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829005" y="5422469"/>
            <a:ext cx="1626326" cy="255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60730" y="460901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C00000"/>
                </a:solidFill>
              </a:rPr>
              <a:t>x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4641" y="5902233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C00000"/>
                </a:solidFill>
              </a:rPr>
              <a:t>y</a:t>
            </a:r>
            <a:endParaRPr lang="en-US" sz="1400" b="1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0674" y="5181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C00000"/>
                </a:solidFill>
              </a:rPr>
              <a:t>(0,0)</a:t>
            </a:r>
            <a:endParaRPr lang="en-US" sz="1400" b="1">
              <a:solidFill>
                <a:srgbClr val="C00000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5486400" y="4648200"/>
            <a:ext cx="1143000" cy="685800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95063" y="421712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m</a:t>
            </a:r>
            <a:endParaRPr lang="en-US" sz="1400" b="1"/>
          </a:p>
        </p:txBody>
      </p:sp>
      <p:sp>
        <p:nvSpPr>
          <p:cNvPr id="25" name="TextBox 24"/>
          <p:cNvSpPr txBox="1"/>
          <p:nvPr/>
        </p:nvSpPr>
        <p:spPr>
          <a:xfrm>
            <a:off x="6185263" y="5675811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n</a:t>
            </a:r>
            <a:endParaRPr lang="en-US" sz="14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17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Phần mềm đồ họa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Phần mềm đồ họa máy tính gồm hai nhóm chính</a:t>
            </a:r>
          </a:p>
          <a:p>
            <a:pPr lvl="1" eaLnBrk="1" hangingPunct="1"/>
            <a:r>
              <a:rPr lang="en-US" smtClean="0"/>
              <a:t>Phần mềm chuyên dụng</a:t>
            </a:r>
          </a:p>
          <a:p>
            <a:pPr lvl="2" eaLnBrk="1" hangingPunct="1"/>
            <a:r>
              <a:rPr lang="en-US" sz="1800" smtClean="0"/>
              <a:t>Bộ chương trình sử dụng trong từng lĩnh vực cụ thể</a:t>
            </a:r>
          </a:p>
          <a:p>
            <a:pPr lvl="3" eaLnBrk="1" hangingPunct="1"/>
            <a:r>
              <a:rPr lang="en-US" smtClean="0"/>
              <a:t>MS Paint, PaintShop, PhotoShop, Corel Draw...</a:t>
            </a:r>
          </a:p>
          <a:p>
            <a:pPr lvl="2" eaLnBrk="1" hangingPunct="1"/>
            <a:r>
              <a:rPr lang="en-US" sz="1800" smtClean="0"/>
              <a:t>Tính chất: Không lập trình</a:t>
            </a:r>
          </a:p>
          <a:p>
            <a:pPr lvl="1" eaLnBrk="1" hangingPunct="1"/>
            <a:r>
              <a:rPr lang="en-US" smtClean="0"/>
              <a:t>Phần mềm dành cho lập trình</a:t>
            </a:r>
          </a:p>
          <a:p>
            <a:pPr lvl="2" eaLnBrk="1" hangingPunct="1"/>
            <a:r>
              <a:rPr lang="en-US" sz="1800" smtClean="0"/>
              <a:t>Thí dụ: OpenGL, Java 3D, VRML</a:t>
            </a:r>
          </a:p>
          <a:p>
            <a:pPr lvl="2" eaLnBrk="1" hangingPunct="1"/>
            <a:r>
              <a:rPr lang="en-US" sz="1800" smtClean="0"/>
              <a:t>Cung cấp giao diện lập trình ứng dụng (API) để vẽ đoạn thẳng, vẽ hình cầu, vẽ đa giác…, định nghĩa màu, chọn quan sát cảnh, biến đổi hính…</a:t>
            </a:r>
          </a:p>
          <a:p>
            <a:pPr lvl="2" eaLnBrk="1" hangingPunct="1"/>
            <a:endParaRPr lang="en-US" sz="1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18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Giới thiệu OpenGL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Nguồn gốc từ công ty SGI (Silicon Graphics Inc.). Năm 1990 được công nhận là chuẩn.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OpenGL là giao diện phần mềm với phần cứng đồ họa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Tính chất của OpenGL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Độc lập thiết bị, khả năng trình diễn trong thời gian thực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Thư viện cơ sở (OpenGL Basic Library) có các hàm để đặc tả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Các đối tượng cơ sở, các thuộc tính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Biến đổi hình học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Biến đổi quan sát,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OpenGL Utility (GLU Library)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Các hàm thiết lập ma trận chiếu, quan sát,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Mô tả các đối tượng phức tạp bằng xấp xỉ đa giác, B-Splines…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Xử lý các thao tác trình diễn bề mặt (Rendering),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OpenGL Utility Toolkit (GLUT Library)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Các hàm tương tác với hệ thống cửa sổ màn hình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19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Đồ họa máy tính (</a:t>
            </a:r>
            <a:r>
              <a:rPr lang="en-US" u="sng" smtClean="0"/>
              <a:t>C</a:t>
            </a:r>
            <a:r>
              <a:rPr lang="en-US" smtClean="0"/>
              <a:t>omputer </a:t>
            </a:r>
            <a:r>
              <a:rPr lang="en-US" u="sng" smtClean="0"/>
              <a:t>G</a:t>
            </a:r>
            <a:r>
              <a:rPr lang="en-US" smtClean="0"/>
              <a:t>raphics) là gì?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50844"/>
            <a:ext cx="8229600" cy="53340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sz="2200" smtClean="0"/>
              <a:t>CG là tiến trình của máy tính, thực hiện biến đổi mô tả (</a:t>
            </a:r>
            <a:r>
              <a:rPr lang="en-US" sz="2200" i="1" smtClean="0"/>
              <a:t>description</a:t>
            </a:r>
            <a:r>
              <a:rPr lang="en-US" sz="2200" smtClean="0"/>
              <a:t>) đối tượng hay một cảnh (</a:t>
            </a:r>
            <a:r>
              <a:rPr lang="en-US" sz="2200" i="1" smtClean="0"/>
              <a:t>scene</a:t>
            </a:r>
            <a:r>
              <a:rPr lang="en-US" sz="2200" smtClean="0"/>
              <a:t>) thành ảnh (</a:t>
            </a:r>
            <a:r>
              <a:rPr lang="en-US" sz="2200" i="1" smtClean="0"/>
              <a:t>image</a:t>
            </a:r>
            <a:r>
              <a:rPr lang="en-US" sz="2200" smtClean="0"/>
              <a:t>) của đối tượng hay của cảnh đó.</a:t>
            </a:r>
          </a:p>
          <a:p>
            <a:pPr eaLnBrk="1" hangingPunct="1">
              <a:spcBef>
                <a:spcPts val="0"/>
              </a:spcBef>
            </a:pPr>
            <a:r>
              <a:rPr lang="en-US" sz="2200" smtClean="0"/>
              <a:t>CG là các hệ thống phần cứng, phần mềm máy tính sinh ra ảnh hay dãy các ảnh (</a:t>
            </a:r>
            <a:r>
              <a:rPr lang="en-US" sz="2200" i="1" smtClean="0"/>
              <a:t>animations</a:t>
            </a:r>
            <a:r>
              <a:rPr lang="en-US" sz="2200" smtClean="0"/>
              <a:t>).</a:t>
            </a:r>
          </a:p>
          <a:p>
            <a:pPr eaLnBrk="1" hangingPunct="1">
              <a:spcBef>
                <a:spcPts val="0"/>
              </a:spcBef>
            </a:pPr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smtClean="0"/>
              <a:t>CG phát triển mạnh mẽ từ khoảng hơn 40 năm nay.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i="1" smtClean="0"/>
              <a:t>Ivan Sutherland </a:t>
            </a:r>
            <a:r>
              <a:rPr lang="en-US" sz="2200" smtClean="0"/>
              <a:t>đi đầu trong lĩnh vực này từ những năm 60 của thế kỷ XX.</a:t>
            </a:r>
          </a:p>
        </p:txBody>
      </p:sp>
      <p:graphicFrame>
        <p:nvGraphicFramePr>
          <p:cNvPr id="12" name="Group 41"/>
          <p:cNvGraphicFramePr>
            <a:graphicFrameLocks/>
          </p:cNvGraphicFramePr>
          <p:nvPr/>
        </p:nvGraphicFramePr>
        <p:xfrm>
          <a:off x="2057400" y="3140075"/>
          <a:ext cx="5715000" cy="1960880"/>
        </p:xfrm>
        <a:graphic>
          <a:graphicData uri="http://schemas.openxmlformats.org/drawingml/2006/table">
            <a:tbl>
              <a:tblPr/>
              <a:tblGrid>
                <a:gridCol w="1905000"/>
                <a:gridCol w="1768475"/>
                <a:gridCol w="2041525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Image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Image Procesing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Pattern Recognition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Computer Graphics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5171523" y="2733260"/>
            <a:ext cx="117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Output</a:t>
            </a: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 rot="10800000">
            <a:off x="1524000" y="3810000"/>
            <a:ext cx="48895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b="1"/>
              <a:t>Input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2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Giới thiệu OpenGL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Các tệp thư viện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o</a:t>
            </a:r>
            <a:r>
              <a:rPr lang="en-US" sz="1800" smtClean="0"/>
              <a:t>pengl32.lib, glu32.lib, glut32.lib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g</a:t>
            </a:r>
            <a:r>
              <a:rPr lang="en-US" sz="1800" smtClean="0"/>
              <a:t>lut32.dll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Header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g</a:t>
            </a:r>
            <a:r>
              <a:rPr lang="en-US" sz="1800" smtClean="0"/>
              <a:t>l.h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g</a:t>
            </a:r>
            <a:r>
              <a:rPr lang="en-US" sz="1800" smtClean="0"/>
              <a:t>lu.h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g</a:t>
            </a:r>
            <a:r>
              <a:rPr lang="en-US" sz="1800" smtClean="0"/>
              <a:t>lut.h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Cú pháp các hàm: Tiền tố gl, glu và glut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gl… 	glBegin();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glu…  	gluOrtho2D();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glut… 	glutInit();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Tên hằng: Tiền tố GL_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GL_2D, GL_RGB, GL_POLYGON,…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Kiểu biến riêng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GLbyte, GLint, GLfloat, GLboolean,…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Dạng chuẩn của lệnh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glFunction [234][dfis][v]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600" smtClean="0"/>
              <a:t>        [234] – số chiều,  [dfis] – kiểu tham số, [v] – véctơ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600" smtClean="0"/>
              <a:t>	Ví dụ: glColor3dv(): 1 đối số là véctơ (con trỏ) có ba thành phần GLdouble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8245" y="4267200"/>
            <a:ext cx="1939955" cy="1600438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d - double </a:t>
            </a:r>
          </a:p>
          <a:p>
            <a:r>
              <a:rPr lang="en-US" sz="1400" smtClean="0"/>
              <a:t>f - float</a:t>
            </a:r>
          </a:p>
          <a:p>
            <a:r>
              <a:rPr lang="en-US" sz="1400" smtClean="0"/>
              <a:t>i - integer (32 bit)</a:t>
            </a:r>
          </a:p>
          <a:p>
            <a:r>
              <a:rPr lang="en-US" sz="1400" smtClean="0"/>
              <a:t>s - short (16 bit)</a:t>
            </a:r>
          </a:p>
          <a:p>
            <a:r>
              <a:rPr lang="en-US" sz="1400" smtClean="0"/>
              <a:t>ub - unsigned char</a:t>
            </a:r>
          </a:p>
          <a:p>
            <a:r>
              <a:rPr lang="en-US" sz="1400" smtClean="0"/>
              <a:t>us - unsigned short</a:t>
            </a:r>
          </a:p>
          <a:p>
            <a:r>
              <a:rPr lang="en-US" sz="1400" smtClean="0"/>
              <a:t>ui - unsigned long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20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Lập trình bằng OpenGL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105400"/>
          </a:xfrm>
        </p:spPr>
        <p:txBody>
          <a:bodyPr/>
          <a:lstStyle/>
          <a:p>
            <a:pPr eaLnBrk="1" hangingPunct="1"/>
            <a:r>
              <a:rPr lang="en-US" smtClean="0"/>
              <a:t>Chương trình đơn giản vẽ điểm ảnh</a:t>
            </a:r>
          </a:p>
          <a:p>
            <a:pPr eaLnBrk="1" hangingPunct="1"/>
            <a:endParaRPr lang="en-US" smtClean="0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304800" y="1443038"/>
            <a:ext cx="4800600" cy="48815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#include &lt;gl/glut.h&gt;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#include &lt;gl/gl.h&gt;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1600"/>
          </a:p>
          <a:p>
            <a:r>
              <a:rPr lang="en-US" sz="1600"/>
              <a:t>void myInit(void) 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  glClearColor(1.0f, 1.0f, 1.0f, 0.0f);  </a:t>
            </a:r>
          </a:p>
          <a:p>
            <a:r>
              <a:rPr lang="en-US" sz="1600"/>
              <a:t>    glMatrixMode(GL_PROJECTION);</a:t>
            </a:r>
          </a:p>
          <a:p>
            <a:r>
              <a:rPr lang="en-US" sz="1600"/>
              <a:t>    glLoadIdentity();</a:t>
            </a:r>
          </a:p>
          <a:p>
            <a:r>
              <a:rPr lang="en-US" sz="1600"/>
              <a:t>    gluOrtho2D(0.0, 640.0, 0.0, 480.0);</a:t>
            </a:r>
          </a:p>
          <a:p>
            <a:r>
              <a:rPr lang="en-US" sz="1600"/>
              <a:t>}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void myDisplay(void) 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{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glClear(GL_COLOR_BUFFER_BIT);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glBegin(GL_POINTS);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	</a:t>
            </a:r>
            <a:r>
              <a:rPr lang="en-US" sz="1600" smtClean="0"/>
              <a:t>glVertex2i(100</a:t>
            </a:r>
            <a:r>
              <a:rPr lang="en-US" sz="1600"/>
              <a:t>, 70);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glEnd();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glFlush</a:t>
            </a:r>
            <a:r>
              <a:rPr lang="en-US" sz="1600" smtClean="0"/>
              <a:t>(); //yêu cầu thực hiện lệnh</a:t>
            </a:r>
            <a:endParaRPr lang="en-US" sz="1600"/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}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4495800" y="2862263"/>
            <a:ext cx="4495800" cy="3451225"/>
          </a:xfrm>
          <a:prstGeom prst="rect">
            <a:avLst/>
          </a:prstGeom>
          <a:solidFill>
            <a:srgbClr val="E5E9F7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void main(int argc, char **argv) 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{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glutInit(&amp;argc, argv);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glutInitDisplayMode(GLUT_SINGLE | 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       GLUT_RGBA);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glutInitWindowPosition(50,100);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glutInitWindowSize(640,480);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glutCreateWindow("Simple Program");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myInit();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glutDisplayFunc(myDisplay);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glutMainLoop();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1600200"/>
            <a:ext cx="3318537" cy="523220"/>
          </a:xfrm>
          <a:prstGeom prst="rect">
            <a:avLst/>
          </a:prstGeom>
          <a:solidFill>
            <a:srgbClr val="C0C0C0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glClearColor() - Xác định màu nền</a:t>
            </a:r>
          </a:p>
          <a:p>
            <a:r>
              <a:rPr lang="en-US" sz="1400" smtClean="0"/>
              <a:t>glClear() - Xóa nền bằng màu trên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21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Lập trình bằng OpenGL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334000"/>
          </a:xfrm>
        </p:spPr>
        <p:txBody>
          <a:bodyPr/>
          <a:lstStyle/>
          <a:p>
            <a:pPr eaLnBrk="1" hangingPunct="1"/>
            <a:r>
              <a:rPr lang="en-US" smtClean="0"/>
              <a:t>Lập trình sự kiện - Xử lý chuột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marL="469900" lvl="2" indent="-469900" eaLnBrk="1" hangingPunct="1">
              <a:spcAft>
                <a:spcPct val="15000"/>
              </a:spcAft>
              <a:buSzTx/>
            </a:pPr>
            <a:endParaRPr lang="en-US" smtClean="0"/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1044575" y="1571685"/>
            <a:ext cx="7489825" cy="452431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/>
            <a:r>
              <a:rPr lang="en-US" sz="1600"/>
              <a:t>void main(int argc, char **argv) {</a:t>
            </a:r>
          </a:p>
          <a:p>
            <a:pPr indent="457200"/>
            <a:r>
              <a:rPr lang="en-US" sz="1600"/>
              <a:t>	...</a:t>
            </a:r>
          </a:p>
          <a:p>
            <a:pPr indent="457200"/>
            <a:r>
              <a:rPr lang="en-US" sz="1600"/>
              <a:t>	glutDisplayFunc(myDisplay);                 </a:t>
            </a:r>
          </a:p>
          <a:p>
            <a:pPr indent="457200"/>
            <a:r>
              <a:rPr lang="en-US" sz="1600" b="1"/>
              <a:t>	glutMouseFunc(myMouse);</a:t>
            </a:r>
            <a:endParaRPr lang="en-US" sz="1600"/>
          </a:p>
          <a:p>
            <a:pPr indent="457200"/>
            <a:r>
              <a:rPr lang="en-US" sz="1600"/>
              <a:t>	...</a:t>
            </a:r>
          </a:p>
          <a:p>
            <a:pPr indent="457200"/>
            <a:r>
              <a:rPr lang="en-US" sz="1600"/>
              <a:t>}</a:t>
            </a:r>
          </a:p>
          <a:p>
            <a:pPr indent="457200"/>
            <a:r>
              <a:rPr lang="en-US" sz="1600"/>
              <a:t>void myMouse(int b, int s, int x, int y) {</a:t>
            </a:r>
          </a:p>
          <a:p>
            <a:pPr indent="457200"/>
            <a:r>
              <a:rPr lang="en-US" sz="1600"/>
              <a:t>	switch (b) {                        // b indicates the button </a:t>
            </a:r>
          </a:p>
          <a:p>
            <a:pPr indent="457200"/>
            <a:r>
              <a:rPr lang="en-US" sz="1600"/>
              <a:t>	case GLUT_LEFT_BUTTON:</a:t>
            </a:r>
          </a:p>
          <a:p>
            <a:pPr indent="457200"/>
            <a:r>
              <a:rPr lang="en-US" sz="1600"/>
              <a:t>		if (s == GLUT_DOWN)         // button pressed</a:t>
            </a:r>
          </a:p>
          <a:p>
            <a:pPr indent="457200"/>
            <a:r>
              <a:rPr lang="en-US" sz="1600"/>
              <a:t>			printf(“\nLeft button pressed!”);</a:t>
            </a:r>
          </a:p>
          <a:p>
            <a:pPr indent="457200"/>
            <a:r>
              <a:rPr lang="en-US" sz="1600"/>
              <a:t>		else if (s == GLUT_UP)      // button released</a:t>
            </a:r>
          </a:p>
          <a:p>
            <a:pPr indent="457200"/>
            <a:r>
              <a:rPr lang="en-US" sz="1600"/>
              <a:t>			printf(“\nLeft button released!”);</a:t>
            </a:r>
          </a:p>
          <a:p>
            <a:pPr indent="457200"/>
            <a:r>
              <a:rPr lang="en-US" sz="1600"/>
              <a:t>		break;</a:t>
            </a:r>
          </a:p>
          <a:p>
            <a:pPr indent="457200"/>
            <a:r>
              <a:rPr lang="en-US" sz="1600"/>
              <a:t>	</a:t>
            </a:r>
            <a:r>
              <a:rPr lang="en-US" sz="1600" smtClean="0"/>
              <a:t>// </a:t>
            </a:r>
            <a:r>
              <a:rPr lang="en-US" sz="1600"/>
              <a:t>...                          </a:t>
            </a:r>
          </a:p>
          <a:p>
            <a:pPr indent="457200"/>
            <a:r>
              <a:rPr lang="en-US" sz="1600"/>
              <a:t>	default: break;</a:t>
            </a:r>
          </a:p>
          <a:p>
            <a:pPr indent="457200"/>
            <a:r>
              <a:rPr lang="en-US" sz="1600"/>
              <a:t>	}</a:t>
            </a:r>
          </a:p>
          <a:p>
            <a:pPr indent="457200"/>
            <a:r>
              <a:rPr lang="en-US" sz="1600"/>
              <a:t>}  // Tọa độ chuột được tính từ góc trên-trái của cửa sổ.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22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Lập trình bằng OpenGL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105400"/>
          </a:xfrm>
        </p:spPr>
        <p:txBody>
          <a:bodyPr/>
          <a:lstStyle/>
          <a:p>
            <a:pPr eaLnBrk="1" hangingPunct="1"/>
            <a:r>
              <a:rPr lang="en-US" smtClean="0"/>
              <a:t>Lập trình sự kiện - Xử lý bàn phím</a:t>
            </a:r>
          </a:p>
          <a:p>
            <a:pPr eaLnBrk="1" hangingPunct="1"/>
            <a:endParaRPr lang="en-US" smtClean="0"/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1524000" y="1524000"/>
            <a:ext cx="6934200" cy="47371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/>
            <a:r>
              <a:rPr lang="en-US" sz="1600"/>
              <a:t>void main(int argc, char **argv) </a:t>
            </a:r>
          </a:p>
          <a:p>
            <a:pPr indent="457200"/>
            <a:r>
              <a:rPr lang="en-US" sz="1600"/>
              <a:t>{</a:t>
            </a:r>
          </a:p>
          <a:p>
            <a:pPr indent="457200"/>
            <a:r>
              <a:rPr lang="en-US" sz="1600"/>
              <a:t>	...</a:t>
            </a:r>
          </a:p>
          <a:p>
            <a:pPr indent="457200"/>
            <a:r>
              <a:rPr lang="en-US" sz="1600"/>
              <a:t>	glutDisplayFunc(myDisplay);                 </a:t>
            </a:r>
          </a:p>
          <a:p>
            <a:pPr indent="457200"/>
            <a:r>
              <a:rPr lang="en-US" sz="1600" b="1"/>
              <a:t>	glutKeyboardFunc(myKeyboard);</a:t>
            </a:r>
            <a:endParaRPr lang="en-US" sz="1600"/>
          </a:p>
          <a:p>
            <a:pPr indent="457200"/>
            <a:r>
              <a:rPr lang="en-US" sz="1600"/>
              <a:t>	...</a:t>
            </a:r>
          </a:p>
          <a:p>
            <a:pPr indent="457200"/>
            <a:r>
              <a:rPr lang="en-US" sz="1600"/>
              <a:t>}</a:t>
            </a:r>
          </a:p>
          <a:p>
            <a:pPr indent="457200"/>
            <a:r>
              <a:rPr lang="en-US" sz="1600"/>
              <a:t>void myKeyboard(unsigned char c, int x, int y) </a:t>
            </a:r>
          </a:p>
          <a:p>
            <a:pPr indent="457200"/>
            <a:r>
              <a:rPr lang="en-US" sz="1600"/>
              <a:t>{</a:t>
            </a:r>
          </a:p>
          <a:p>
            <a:pPr indent="457200"/>
            <a:r>
              <a:rPr lang="en-US" sz="1600"/>
              <a:t>	switch (c) {           // c is the key that is hit </a:t>
            </a:r>
          </a:p>
          <a:p>
            <a:pPr indent="457200"/>
            <a:r>
              <a:rPr lang="en-US" sz="1600"/>
              <a:t>	case 27:                // ’q’ means quit</a:t>
            </a:r>
          </a:p>
          <a:p>
            <a:pPr indent="457200"/>
            <a:r>
              <a:rPr lang="en-US" sz="1600"/>
              <a:t>		exit(0);</a:t>
            </a:r>
          </a:p>
          <a:p>
            <a:pPr indent="457200"/>
            <a:r>
              <a:rPr lang="en-US" sz="1600"/>
              <a:t>		break;</a:t>
            </a:r>
          </a:p>
          <a:p>
            <a:pPr indent="457200"/>
            <a:r>
              <a:rPr lang="en-US" sz="1600"/>
              <a:t>	default:</a:t>
            </a:r>
          </a:p>
          <a:p>
            <a:pPr indent="457200"/>
            <a:r>
              <a:rPr lang="en-US" sz="1600"/>
              <a:t>		printf(“\nKey %c is hit”, c);</a:t>
            </a:r>
          </a:p>
          <a:p>
            <a:pPr indent="457200"/>
            <a:r>
              <a:rPr lang="en-US" sz="1600"/>
              <a:t>		break;</a:t>
            </a:r>
          </a:p>
          <a:p>
            <a:pPr indent="457200"/>
            <a:r>
              <a:rPr lang="en-US" sz="1600"/>
              <a:t>		}</a:t>
            </a:r>
          </a:p>
          <a:p>
            <a:pPr indent="457200"/>
            <a:r>
              <a:rPr lang="en-US" sz="1600"/>
              <a:t>}</a:t>
            </a:r>
          </a:p>
          <a:p>
            <a:pPr indent="457200" eaLnBrk="0" hangingPunct="0"/>
            <a:endParaRPr lang="en-US" sz="160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23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Lập trình bằng OpenGL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105400"/>
          </a:xfrm>
        </p:spPr>
        <p:txBody>
          <a:bodyPr/>
          <a:lstStyle/>
          <a:p>
            <a:pPr eaLnBrk="1" hangingPunct="1"/>
            <a:r>
              <a:rPr lang="en-US" smtClean="0"/>
              <a:t>Hiển thị xâu ký tự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685800" y="1584325"/>
            <a:ext cx="8305800" cy="44926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/>
            <a:r>
              <a:rPr lang="en-US" sz="1600"/>
              <a:t>void bitmap_output(int x, int y, int z, char *string, void *font)</a:t>
            </a:r>
          </a:p>
          <a:p>
            <a:pPr indent="457200"/>
            <a:r>
              <a:rPr lang="en-US" sz="1600"/>
              <a:t>{  </a:t>
            </a:r>
          </a:p>
          <a:p>
            <a:pPr indent="457200"/>
            <a:r>
              <a:rPr lang="en-US" sz="1600"/>
              <a:t>int len, i;</a:t>
            </a:r>
          </a:p>
          <a:p>
            <a:pPr indent="457200"/>
            <a:r>
              <a:rPr lang="en-US" sz="1600"/>
              <a:t>glRasterPos3f(x, y, 0);           // Locate Raster Position in 3-space</a:t>
            </a:r>
          </a:p>
          <a:p>
            <a:pPr indent="457200"/>
            <a:r>
              <a:rPr lang="en-US" sz="1600"/>
              <a:t>len = (int) strlen(string);        // Find length of string</a:t>
            </a:r>
          </a:p>
          <a:p>
            <a:pPr indent="457200"/>
            <a:r>
              <a:rPr lang="en-US" sz="1600"/>
              <a:t>for (i = 0; i &lt; len; i++) {       // Loop through plotting all characters</a:t>
            </a:r>
          </a:p>
          <a:p>
            <a:pPr indent="457200"/>
            <a:r>
              <a:rPr lang="en-US" sz="1600"/>
              <a:t>      glutBitmapCharacter(font, string[i]);</a:t>
            </a:r>
          </a:p>
          <a:p>
            <a:pPr indent="457200"/>
            <a:r>
              <a:rPr lang="en-US" sz="1600"/>
              <a:t>      }</a:t>
            </a:r>
          </a:p>
          <a:p>
            <a:pPr indent="457200"/>
            <a:r>
              <a:rPr lang="en-US" sz="1600"/>
              <a:t>}</a:t>
            </a:r>
          </a:p>
          <a:p>
            <a:pPr indent="457200"/>
            <a:endParaRPr lang="en-US" sz="1600"/>
          </a:p>
          <a:p>
            <a:pPr indent="457200"/>
            <a:r>
              <a:rPr lang="en-US" sz="1600"/>
              <a:t>// render Scene</a:t>
            </a:r>
          </a:p>
          <a:p>
            <a:pPr indent="457200"/>
            <a:r>
              <a:rPr lang="en-US" sz="1600"/>
              <a:t>void myDisplay(void) </a:t>
            </a:r>
          </a:p>
          <a:p>
            <a:pPr indent="457200"/>
            <a:r>
              <a:rPr lang="en-US" sz="1600"/>
              <a:t>{</a:t>
            </a:r>
          </a:p>
          <a:p>
            <a:pPr indent="457200"/>
            <a:r>
              <a:rPr lang="en-US" sz="1600"/>
              <a:t>…</a:t>
            </a:r>
          </a:p>
          <a:p>
            <a:pPr indent="457200"/>
            <a:r>
              <a:rPr lang="en-US" sz="1600"/>
              <a:t>glColor3ub(255, 0, 0</a:t>
            </a:r>
            <a:r>
              <a:rPr lang="en-US" sz="1600" smtClean="0"/>
              <a:t>); // màu vẽ,  ub - unsigned char (byte)</a:t>
            </a:r>
            <a:endParaRPr lang="en-US" sz="1600"/>
          </a:p>
          <a:p>
            <a:pPr indent="457200"/>
            <a:r>
              <a:rPr lang="en-US" sz="1600"/>
              <a:t>bitmap_output(0,0,0, "Example #1", GLUT_BITMAP_TIMES_ROMAN_24);</a:t>
            </a:r>
          </a:p>
          <a:p>
            <a:pPr indent="457200"/>
            <a:r>
              <a:rPr lang="en-US" sz="1600"/>
              <a:t>…</a:t>
            </a:r>
          </a:p>
          <a:p>
            <a:pPr indent="457200"/>
            <a:r>
              <a:rPr lang="en-US" sz="160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24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Thực hành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534400" cy="5486400"/>
          </a:xfrm>
        </p:spPr>
        <p:txBody>
          <a:bodyPr/>
          <a:lstStyle/>
          <a:p>
            <a:pPr eaLnBrk="1" hangingPunct="1"/>
            <a:r>
              <a:rPr lang="en-US" smtClean="0"/>
              <a:t>Ví dụ 1.1</a:t>
            </a:r>
          </a:p>
          <a:p>
            <a:pPr lvl="1" eaLnBrk="1" hangingPunct="1"/>
            <a:r>
              <a:rPr lang="en-US" smtClean="0"/>
              <a:t>Cài đặt MS Visual Studio, OpenGL</a:t>
            </a:r>
          </a:p>
          <a:p>
            <a:pPr lvl="1" eaLnBrk="1" hangingPunct="1"/>
            <a:r>
              <a:rPr lang="en-US" smtClean="0"/>
              <a:t>Xây dựng chương trình hiển thị điểm ảnh trên màn hình.</a:t>
            </a:r>
          </a:p>
          <a:p>
            <a:pPr eaLnBrk="1" hangingPunct="1"/>
            <a:r>
              <a:rPr lang="en-US" smtClean="0"/>
              <a:t>Ví dụ 1.2</a:t>
            </a:r>
          </a:p>
          <a:p>
            <a:pPr lvl="1" eaLnBrk="1" hangingPunct="1"/>
            <a:r>
              <a:rPr lang="en-US" smtClean="0"/>
              <a:t>Phát triển chương trình sử dụng chuột và bàn phím.</a:t>
            </a:r>
          </a:p>
          <a:p>
            <a:pPr eaLnBrk="1" hangingPunct="1"/>
            <a:r>
              <a:rPr lang="en-US" smtClean="0"/>
              <a:t>Ví dụ 1.3: Hiển thị xâu ký tự</a:t>
            </a:r>
          </a:p>
          <a:p>
            <a:pPr eaLnBrk="1" hangingPunct="1"/>
            <a:r>
              <a:rPr lang="en-US" smtClean="0"/>
              <a:t>Ví dụ 1.4</a:t>
            </a:r>
          </a:p>
          <a:p>
            <a:pPr lvl="1" eaLnBrk="1" hangingPunct="1"/>
            <a:r>
              <a:rPr lang="en-US" smtClean="0"/>
              <a:t>Phát triển chương trình vẽ điểm ảnh tại vị trí nhấn phím trái chuột trong cửa sổ.</a:t>
            </a:r>
          </a:p>
          <a:p>
            <a:pPr eaLnBrk="1" hangingPunct="1"/>
            <a:r>
              <a:rPr lang="en-US" smtClean="0"/>
              <a:t>Bài tập 1.1</a:t>
            </a:r>
          </a:p>
          <a:p>
            <a:pPr lvl="1" eaLnBrk="1" hangingPunct="1"/>
            <a:r>
              <a:rPr lang="en-US" smtClean="0"/>
              <a:t>Vẽ điểm ảnh khi di và nhấn phím chuột.</a:t>
            </a:r>
          </a:p>
          <a:p>
            <a:pPr lvl="1" eaLnBrk="1" hangingPunct="1"/>
            <a:r>
              <a:rPr lang="en-US" smtClean="0"/>
              <a:t>Ghi chú: hãy sử dụng hàm sau trong chương trình</a:t>
            </a:r>
          </a:p>
          <a:p>
            <a:pPr lvl="2" eaLnBrk="1" hangingPunct="1"/>
            <a:r>
              <a:rPr lang="en-US" smtClean="0"/>
              <a:t>glutMotionFunc(void (* </a:t>
            </a:r>
            <a:r>
              <a:rPr lang="en-US" i="1" smtClean="0"/>
              <a:t>func)(int x, int y)); // (x,y) tọa độ chuột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25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7000" y="2489537"/>
            <a:ext cx="388119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6000" b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Câu hỏi?</a:t>
            </a:r>
            <a:endParaRPr lang="en-US" sz="6000" b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môn học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181600"/>
          </a:xfrm>
        </p:spPr>
        <p:txBody>
          <a:bodyPr/>
          <a:lstStyle/>
          <a:p>
            <a:pPr eaLnBrk="1" hangingPunct="1"/>
            <a:r>
              <a:rPr lang="en-US" sz="2800" smtClean="0"/>
              <a:t>Nội dung chính của môn học:</a:t>
            </a:r>
          </a:p>
          <a:p>
            <a:pPr lvl="1" eaLnBrk="1" hangingPunct="1"/>
            <a:r>
              <a:rPr lang="en-US" sz="2400" smtClean="0"/>
              <a:t>Không tập trung vào việc học sử dụng các phần cứng và phần mềm đồ họa.</a:t>
            </a:r>
          </a:p>
          <a:p>
            <a:pPr lvl="1" eaLnBrk="1" hangingPunct="1"/>
            <a:r>
              <a:rPr lang="en-US" sz="2400" smtClean="0"/>
              <a:t>Tập trung vào việc nghiên cứu, tìm hiểu các phương pháp xây dựng hệ thống phần cứng/phần mềm đồ họa, bao gồm:</a:t>
            </a:r>
          </a:p>
          <a:p>
            <a:pPr lvl="2" eaLnBrk="1" hangingPunct="1"/>
            <a:r>
              <a:rPr lang="en-US" sz="2000" smtClean="0"/>
              <a:t>Cơ sở toán học, </a:t>
            </a:r>
          </a:p>
          <a:p>
            <a:pPr lvl="2" eaLnBrk="1" hangingPunct="1"/>
            <a:r>
              <a:rPr lang="en-US" sz="2000" smtClean="0"/>
              <a:t>Kỹ thuật mô hình hóa,</a:t>
            </a:r>
          </a:p>
          <a:p>
            <a:pPr lvl="2" eaLnBrk="1" hangingPunct="1"/>
            <a:r>
              <a:rPr lang="en-US" sz="2000" smtClean="0"/>
              <a:t>Các thuật toán và cấu trúc dữ liệu</a:t>
            </a:r>
          </a:p>
          <a:p>
            <a:pPr lvl="2" eaLnBrk="1" hangingPunct="1"/>
            <a:r>
              <a:rPr lang="en-US" sz="2000" smtClean="0"/>
              <a:t>…</a:t>
            </a:r>
          </a:p>
          <a:p>
            <a:pPr eaLnBrk="1" hangingPunct="1"/>
            <a:r>
              <a:rPr lang="en-US" sz="2800" smtClean="0"/>
              <a:t>Thực hành: Sử dụng các công cụ </a:t>
            </a:r>
          </a:p>
          <a:p>
            <a:pPr lvl="1" eaLnBrk="1" hangingPunct="1"/>
            <a:r>
              <a:rPr lang="en-US" sz="2400" smtClean="0"/>
              <a:t>Microsoft Visual C/C++</a:t>
            </a:r>
          </a:p>
          <a:p>
            <a:pPr lvl="1" eaLnBrk="1" hangingPunct="1"/>
            <a:r>
              <a:rPr lang="en-US" sz="2400" smtClean="0"/>
              <a:t>OpenGL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3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chủ đề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878388"/>
          </a:xfrm>
        </p:spPr>
        <p:txBody>
          <a:bodyPr/>
          <a:lstStyle/>
          <a:p>
            <a:pPr eaLnBrk="1" hangingPunct="1"/>
            <a:r>
              <a:rPr lang="en-US" smtClean="0"/>
              <a:t>Giới thiệu hệ thống đồ họa máy tính</a:t>
            </a:r>
          </a:p>
          <a:p>
            <a:pPr eaLnBrk="1" hangingPunct="1"/>
            <a:r>
              <a:rPr lang="en-US" smtClean="0"/>
              <a:t>Các thuật toán cơ sở trong đồ họa hai chiều</a:t>
            </a:r>
          </a:p>
          <a:p>
            <a:pPr eaLnBrk="1" hangingPunct="1"/>
            <a:r>
              <a:rPr lang="en-US" smtClean="0"/>
              <a:t>Thuộc tính hình vẽ</a:t>
            </a:r>
          </a:p>
          <a:p>
            <a:pPr eaLnBrk="1" hangingPunct="1"/>
            <a:r>
              <a:rPr lang="en-US" smtClean="0"/>
              <a:t>Biến đổi hình học hai chiều, ba chiều</a:t>
            </a:r>
          </a:p>
          <a:p>
            <a:pPr eaLnBrk="1" hangingPunct="1"/>
            <a:r>
              <a:rPr lang="en-US" smtClean="0"/>
              <a:t>Quan sát trong không gian ba chiều</a:t>
            </a:r>
          </a:p>
          <a:p>
            <a:pPr eaLnBrk="1" hangingPunct="1"/>
            <a:r>
              <a:rPr lang="en-US" smtClean="0"/>
              <a:t>Mô hình hóa bề mặt vật thể</a:t>
            </a:r>
          </a:p>
          <a:p>
            <a:pPr eaLnBrk="1" hangingPunct="1"/>
            <a:r>
              <a:rPr lang="en-US" smtClean="0"/>
              <a:t>Loại bỏ mặt khuất</a:t>
            </a:r>
          </a:p>
          <a:p>
            <a:pPr eaLnBrk="1" hangingPunct="1"/>
            <a:r>
              <a:rPr lang="en-US" smtClean="0"/>
              <a:t>Chiếu sáng và tô bóng</a:t>
            </a:r>
          </a:p>
          <a:p>
            <a:pPr eaLnBrk="1" hangingPunct="1"/>
            <a:r>
              <a:rPr lang="en-US" smtClean="0"/>
              <a:t>Ôn tập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4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Tài liệu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5181600" cy="5105400"/>
          </a:xfrm>
        </p:spPr>
        <p:txBody>
          <a:bodyPr/>
          <a:lstStyle/>
          <a:p>
            <a:pPr eaLnBrk="1" hangingPunct="1"/>
            <a:r>
              <a:rPr lang="en-US" smtClean="0"/>
              <a:t>Tài liệu học</a:t>
            </a:r>
          </a:p>
          <a:p>
            <a:pPr lvl="1" eaLnBrk="1" hangingPunct="1"/>
            <a:r>
              <a:rPr lang="en-US" smtClean="0"/>
              <a:t>Bài giảng lý thuyết (pptx)</a:t>
            </a:r>
          </a:p>
          <a:p>
            <a:pPr lvl="1" eaLnBrk="1" hangingPunct="1"/>
            <a:r>
              <a:rPr lang="en-US" smtClean="0"/>
              <a:t>Hướng dẫn thực hành (pdf)</a:t>
            </a:r>
          </a:p>
          <a:p>
            <a:pPr eaLnBrk="1" hangingPunct="1"/>
            <a:r>
              <a:rPr lang="en-US" smtClean="0"/>
              <a:t>Tài liệu tham khảo</a:t>
            </a:r>
          </a:p>
          <a:p>
            <a:pPr lvl="1" eaLnBrk="1" hangingPunct="1"/>
            <a:r>
              <a:rPr lang="en-US" smtClean="0"/>
              <a:t>Donald Hearn, M. Pauline Baker and Warren Carithers, </a:t>
            </a:r>
            <a:r>
              <a:rPr lang="en-US" i="1" smtClean="0"/>
              <a:t>Computer Graphics with OpenGL</a:t>
            </a:r>
            <a:r>
              <a:rPr lang="en-US" smtClean="0"/>
              <a:t>, 4th Edition, Prentice Hall, USA, 2010.</a:t>
            </a:r>
          </a:p>
          <a:p>
            <a:pPr lvl="1" eaLnBrk="1" hangingPunct="1"/>
            <a:r>
              <a:rPr lang="en-US" smtClean="0"/>
              <a:t>IBM, </a:t>
            </a:r>
            <a:r>
              <a:rPr lang="en-US" i="1" smtClean="0"/>
              <a:t>OpenGL 1.2 Reference Manual</a:t>
            </a:r>
            <a:r>
              <a:rPr lang="en-US" smtClean="0"/>
              <a:t>, 2002</a:t>
            </a:r>
            <a:r>
              <a:rPr lang="en-US" smtClean="0"/>
              <a:t>.</a:t>
            </a:r>
            <a:endParaRPr lang="en-US" smtClean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752600"/>
            <a:ext cx="2644273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5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Đánh giá kết quả học tập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Tỷ lệ đánh giá</a:t>
            </a:r>
          </a:p>
          <a:p>
            <a:pPr lvl="1" eaLnBrk="1" hangingPunct="1"/>
            <a:r>
              <a:rPr lang="en-US" smtClean="0"/>
              <a:t>Điểm quá trình (thường xuyên)</a:t>
            </a:r>
          </a:p>
          <a:p>
            <a:pPr lvl="2" eaLnBrk="1" hangingPunct="1"/>
            <a:r>
              <a:rPr lang="en-US"/>
              <a:t>Kiểm tra giữa môn </a:t>
            </a:r>
            <a:r>
              <a:rPr lang="en-US" smtClean="0"/>
              <a:t>học</a:t>
            </a:r>
            <a:endParaRPr lang="en-US"/>
          </a:p>
          <a:p>
            <a:pPr lvl="2" eaLnBrk="1" hangingPunct="1"/>
            <a:r>
              <a:rPr lang="en-US"/>
              <a:t>Chuyên </a:t>
            </a:r>
            <a:r>
              <a:rPr lang="en-US" smtClean="0"/>
              <a:t>cần</a:t>
            </a:r>
            <a:endParaRPr lang="en-US" smtClean="0"/>
          </a:p>
          <a:p>
            <a:pPr lvl="1" eaLnBrk="1" hangingPunct="1"/>
            <a:r>
              <a:rPr lang="en-US" smtClean="0"/>
              <a:t>Điểm thi</a:t>
            </a:r>
          </a:p>
          <a:p>
            <a:pPr lvl="2" eaLnBrk="1" hangingPunct="1"/>
            <a:r>
              <a:rPr lang="en-US" smtClean="0"/>
              <a:t>Thực hành: 50%</a:t>
            </a:r>
          </a:p>
          <a:p>
            <a:pPr lvl="2" eaLnBrk="1" hangingPunct="1"/>
            <a:r>
              <a:rPr lang="en-US" smtClean="0"/>
              <a:t>Lý thuyết: 50%</a:t>
            </a:r>
          </a:p>
          <a:p>
            <a:pPr lvl="1" eaLnBrk="1" hangingPunct="1"/>
            <a:r>
              <a:rPr lang="en-US" smtClean="0"/>
              <a:t>Điểm cuối môn học</a:t>
            </a:r>
          </a:p>
          <a:p>
            <a:pPr eaLnBrk="1" hangingPunct="1"/>
            <a:r>
              <a:rPr lang="en-US" smtClean="0"/>
              <a:t>Làm bài tập thực hành sau mỗi bài giảng</a:t>
            </a:r>
          </a:p>
          <a:p>
            <a:pPr lvl="1" eaLnBrk="1" hangingPunct="1"/>
            <a:r>
              <a:rPr lang="en-US" smtClean="0"/>
              <a:t>Gửi tệp nguồn về địa chỉ </a:t>
            </a:r>
            <a:r>
              <a:rPr lang="en-US" smtClean="0"/>
              <a:t>Email</a:t>
            </a:r>
            <a:r>
              <a:rPr lang="vi-VN" smtClean="0"/>
              <a:t> </a:t>
            </a:r>
            <a:r>
              <a:rPr lang="vi-VN" smtClean="0">
                <a:hlinkClick r:id="rId2"/>
              </a:rPr>
              <a:t>dvanduc@gmail.com</a:t>
            </a:r>
            <a:r>
              <a:rPr lang="vi-VN" smtClean="0"/>
              <a:t> 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6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362200"/>
            <a:ext cx="73152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GB" sz="540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G</a:t>
            </a: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IỚI</a:t>
            </a: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</a:t>
            </a: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THIỆU HỆ THỐNG </a:t>
            </a: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ĐỒ HỌA </a:t>
            </a: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MÁY TÍNH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040187" y="18288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chemeClr val="folHlink"/>
                </a:solidFill>
                <a:latin typeface="Arial" charset="0"/>
              </a:rPr>
              <a:t>Bài 1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4038600"/>
            <a:ext cx="2743200" cy="685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1800" smtClean="0"/>
              <a:t>PGS.TS. Đặng Văn Đức 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800" smtClean="0"/>
              <a:t>dvanduc@gmail.com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429000" y="6170613"/>
            <a:ext cx="2383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folHlink"/>
                </a:solidFill>
                <a:latin typeface="Tahoma" pitchFamily="34" charset="0"/>
              </a:rPr>
              <a:t>HÀ NỘI – </a:t>
            </a:r>
            <a:r>
              <a:rPr lang="en-US" sz="1600" b="1" smtClean="0">
                <a:solidFill>
                  <a:schemeClr val="folHlink"/>
                </a:solidFill>
                <a:latin typeface="Tahoma" pitchFamily="34" charset="0"/>
              </a:rPr>
              <a:t>2006/2018</a:t>
            </a:r>
            <a:endParaRPr lang="en-US" sz="1600" b="1">
              <a:solidFill>
                <a:schemeClr val="folHlink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Các thiết bị hiển thị</a:t>
            </a:r>
          </a:p>
          <a:p>
            <a:pPr eaLnBrk="1" hangingPunct="1"/>
            <a:r>
              <a:rPr lang="en-US" smtClean="0"/>
              <a:t>Phần mềm đồ họa</a:t>
            </a:r>
          </a:p>
          <a:p>
            <a:pPr eaLnBrk="1" hangingPunct="1"/>
            <a:r>
              <a:rPr lang="en-US" smtClean="0"/>
              <a:t>Giới thiệu OpenGL</a:t>
            </a:r>
          </a:p>
          <a:p>
            <a:pPr eaLnBrk="1" hangingPunct="1"/>
            <a:r>
              <a:rPr lang="en-US" smtClean="0"/>
              <a:t>Thực hành</a:t>
            </a:r>
          </a:p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8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Thiết bị hiển thị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Ống tia điện tử (Cathode Ray Tubes – CRT)</a:t>
            </a:r>
          </a:p>
          <a:p>
            <a:pPr lvl="1" eaLnBrk="1" hangingPunct="1"/>
            <a:r>
              <a:rPr lang="en-US" smtClean="0"/>
              <a:t>Là công nghệ của hầu hết các màn hình, TV</a:t>
            </a:r>
          </a:p>
          <a:p>
            <a:pPr lvl="1" eaLnBrk="1" hangingPunct="1"/>
            <a:r>
              <a:rPr lang="en-US" smtClean="0"/>
              <a:t>Ống thủy tinh chân không (vaccum tubes)</a:t>
            </a:r>
          </a:p>
          <a:p>
            <a:pPr lvl="1" eaLnBrk="1" hangingPunct="1"/>
            <a:r>
              <a:rPr lang="en-US" smtClean="0"/>
              <a:t>Đốt nóng dây kim loại (filament)</a:t>
            </a:r>
          </a:p>
          <a:p>
            <a:pPr lvl="1" eaLnBrk="1" hangingPunct="1"/>
            <a:r>
              <a:rPr lang="en-US" smtClean="0"/>
              <a:t>Các điện tử được bắn về phía màn hình từ cực đốt nóng</a:t>
            </a:r>
          </a:p>
          <a:p>
            <a:pPr lvl="1" eaLnBrk="1" hangingPunct="1"/>
            <a:r>
              <a:rPr lang="en-US" smtClean="0"/>
              <a:t>Các tấm làm lệch tia vertical and horizontal</a:t>
            </a:r>
          </a:p>
          <a:p>
            <a:pPr lvl="1" eaLnBrk="1" hangingPunct="1"/>
            <a:r>
              <a:rPr lang="en-US" smtClean="0"/>
              <a:t>Tia điện tử bắn vào phosphor</a:t>
            </a:r>
          </a:p>
        </p:txBody>
      </p:sp>
      <p:grpSp>
        <p:nvGrpSpPr>
          <p:cNvPr id="12295" name="Group 22"/>
          <p:cNvGrpSpPr>
            <a:grpSpLocks/>
          </p:cNvGrpSpPr>
          <p:nvPr/>
        </p:nvGrpSpPr>
        <p:grpSpPr bwMode="auto">
          <a:xfrm>
            <a:off x="1295400" y="3810000"/>
            <a:ext cx="6934200" cy="2286000"/>
            <a:chOff x="720" y="2400"/>
            <a:chExt cx="4368" cy="1440"/>
          </a:xfrm>
        </p:grpSpPr>
        <p:pic>
          <p:nvPicPr>
            <p:cNvPr id="1229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6" y="2448"/>
              <a:ext cx="3456" cy="1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97" name="Text Box 6"/>
            <p:cNvSpPr txBox="1">
              <a:spLocks noChangeArrowheads="1"/>
            </p:cNvSpPr>
            <p:nvPr/>
          </p:nvSpPr>
          <p:spPr bwMode="auto">
            <a:xfrm>
              <a:off x="2016" y="3380"/>
              <a:ext cx="1018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Horizontal deflection plates</a:t>
              </a:r>
            </a:p>
          </p:txBody>
        </p:sp>
        <p:sp>
          <p:nvSpPr>
            <p:cNvPr id="12298" name="Text Box 7"/>
            <p:cNvSpPr txBox="1">
              <a:spLocks noChangeArrowheads="1"/>
            </p:cNvSpPr>
            <p:nvPr/>
          </p:nvSpPr>
          <p:spPr bwMode="auto">
            <a:xfrm>
              <a:off x="1424" y="3408"/>
              <a:ext cx="8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Electron gun</a:t>
              </a:r>
            </a:p>
          </p:txBody>
        </p:sp>
        <p:sp>
          <p:nvSpPr>
            <p:cNvPr id="12299" name="Text Box 8"/>
            <p:cNvSpPr txBox="1">
              <a:spLocks noChangeArrowheads="1"/>
            </p:cNvSpPr>
            <p:nvPr/>
          </p:nvSpPr>
          <p:spPr bwMode="auto">
            <a:xfrm>
              <a:off x="720" y="3418"/>
              <a:ext cx="8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Conector pins</a:t>
              </a:r>
            </a:p>
          </p:txBody>
        </p:sp>
        <p:sp>
          <p:nvSpPr>
            <p:cNvPr id="12300" name="Text Box 9"/>
            <p:cNvSpPr txBox="1">
              <a:spLocks noChangeArrowheads="1"/>
            </p:cNvSpPr>
            <p:nvPr/>
          </p:nvSpPr>
          <p:spPr bwMode="auto">
            <a:xfrm>
              <a:off x="1200" y="268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Base</a:t>
              </a:r>
            </a:p>
          </p:txBody>
        </p:sp>
        <p:sp>
          <p:nvSpPr>
            <p:cNvPr id="12301" name="Text Box 10"/>
            <p:cNvSpPr txBox="1">
              <a:spLocks noChangeArrowheads="1"/>
            </p:cNvSpPr>
            <p:nvPr/>
          </p:nvSpPr>
          <p:spPr bwMode="auto">
            <a:xfrm>
              <a:off x="1680" y="2602"/>
              <a:ext cx="8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Focusing system</a:t>
              </a:r>
            </a:p>
          </p:txBody>
        </p:sp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2352" y="2400"/>
              <a:ext cx="1018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Vertical deflection plates</a:t>
              </a:r>
            </a:p>
          </p:txBody>
        </p:sp>
        <p:sp>
          <p:nvSpPr>
            <p:cNvPr id="12303" name="Text Box 12"/>
            <p:cNvSpPr txBox="1">
              <a:spLocks noChangeArrowheads="1"/>
            </p:cNvSpPr>
            <p:nvPr/>
          </p:nvSpPr>
          <p:spPr bwMode="auto">
            <a:xfrm>
              <a:off x="4070" y="2592"/>
              <a:ext cx="101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Phosphor coated Screen</a:t>
              </a:r>
            </a:p>
          </p:txBody>
        </p:sp>
        <p:sp>
          <p:nvSpPr>
            <p:cNvPr id="12304" name="Text Box 13"/>
            <p:cNvSpPr txBox="1">
              <a:spLocks noChangeArrowheads="1"/>
            </p:cNvSpPr>
            <p:nvPr/>
          </p:nvSpPr>
          <p:spPr bwMode="auto">
            <a:xfrm>
              <a:off x="4128" y="3264"/>
              <a:ext cx="8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Electron beam</a:t>
              </a:r>
            </a:p>
          </p:txBody>
        </p:sp>
        <p:sp>
          <p:nvSpPr>
            <p:cNvPr id="12305" name="Line 14"/>
            <p:cNvSpPr>
              <a:spLocks noChangeShapeType="1"/>
            </p:cNvSpPr>
            <p:nvPr/>
          </p:nvSpPr>
          <p:spPr bwMode="auto">
            <a:xfrm flipV="1">
              <a:off x="3984" y="275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5"/>
            <p:cNvSpPr>
              <a:spLocks noChangeShapeType="1"/>
            </p:cNvSpPr>
            <p:nvPr/>
          </p:nvSpPr>
          <p:spPr bwMode="auto">
            <a:xfrm>
              <a:off x="3808" y="34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6"/>
            <p:cNvSpPr>
              <a:spLocks noChangeShapeType="1"/>
            </p:cNvSpPr>
            <p:nvPr/>
          </p:nvSpPr>
          <p:spPr bwMode="auto">
            <a:xfrm flipH="1">
              <a:off x="1265" y="3336"/>
              <a:ext cx="47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17"/>
            <p:cNvSpPr>
              <a:spLocks noChangeShapeType="1"/>
            </p:cNvSpPr>
            <p:nvPr/>
          </p:nvSpPr>
          <p:spPr bwMode="auto">
            <a:xfrm>
              <a:off x="1752" y="3208"/>
              <a:ext cx="49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18"/>
            <p:cNvSpPr>
              <a:spLocks noChangeShapeType="1"/>
            </p:cNvSpPr>
            <p:nvPr/>
          </p:nvSpPr>
          <p:spPr bwMode="auto">
            <a:xfrm>
              <a:off x="2464" y="3296"/>
              <a:ext cx="59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19"/>
            <p:cNvSpPr>
              <a:spLocks noChangeShapeType="1"/>
            </p:cNvSpPr>
            <p:nvPr/>
          </p:nvSpPr>
          <p:spPr bwMode="auto">
            <a:xfrm flipH="1" flipV="1">
              <a:off x="2847" y="2887"/>
              <a:ext cx="89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0"/>
            <p:cNvSpPr>
              <a:spLocks noChangeShapeType="1"/>
            </p:cNvSpPr>
            <p:nvPr/>
          </p:nvSpPr>
          <p:spPr bwMode="auto">
            <a:xfrm flipH="1" flipV="1">
              <a:off x="2056" y="2896"/>
              <a:ext cx="32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1"/>
            <p:cNvSpPr>
              <a:spLocks noChangeShapeType="1"/>
            </p:cNvSpPr>
            <p:nvPr/>
          </p:nvSpPr>
          <p:spPr bwMode="auto">
            <a:xfrm flipH="1" flipV="1">
              <a:off x="1488" y="283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9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2758</TotalTime>
  <Words>2103</Words>
  <Application>Microsoft Office PowerPoint</Application>
  <PresentationFormat>On-screen Show (4:3)</PresentationFormat>
  <Paragraphs>402</Paragraphs>
  <Slides>26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Algerian</vt:lpstr>
      <vt:lpstr>Arial</vt:lpstr>
      <vt:lpstr>Arial Rounded MT Bold</vt:lpstr>
      <vt:lpstr>Tahoma</vt:lpstr>
      <vt:lpstr>Times New Roman</vt:lpstr>
      <vt:lpstr>Verdana</vt:lpstr>
      <vt:lpstr>Wingdings</vt:lpstr>
      <vt:lpstr>Profile</vt:lpstr>
      <vt:lpstr>ĐỒ HỌA MÁY TÍNH</vt:lpstr>
      <vt:lpstr>Đồ họa máy tính (Computer Graphics) là gì?</vt:lpstr>
      <vt:lpstr>Nội dung môn học</vt:lpstr>
      <vt:lpstr>Các chủ đề</vt:lpstr>
      <vt:lpstr>Tài liệu</vt:lpstr>
      <vt:lpstr>Đánh giá kết quả học tập</vt:lpstr>
      <vt:lpstr>GIỚI THIỆU HỆ THỐNG  ĐỒ HỌA MÁY TÍNH</vt:lpstr>
      <vt:lpstr>Nội dung</vt:lpstr>
      <vt:lpstr>1. Thiết bị hiển thị</vt:lpstr>
      <vt:lpstr>Thiết bị hiển thị</vt:lpstr>
      <vt:lpstr>Thiết bị hiển thị</vt:lpstr>
      <vt:lpstr>Thiết bị hiển thị</vt:lpstr>
      <vt:lpstr>Thiết bị hiển thị</vt:lpstr>
      <vt:lpstr>Thiết bị hiển thị</vt:lpstr>
      <vt:lpstr>Thiết bị hiển thị</vt:lpstr>
      <vt:lpstr>Thiết bị hiển thị</vt:lpstr>
      <vt:lpstr>Thiết bị hiển thị</vt:lpstr>
      <vt:lpstr>2. Phần mềm đồ họa</vt:lpstr>
      <vt:lpstr>3. Giới thiệu OpenGL</vt:lpstr>
      <vt:lpstr>Giới thiệu OpenGL</vt:lpstr>
      <vt:lpstr>Lập trình bằng OpenGL</vt:lpstr>
      <vt:lpstr>Lập trình bằng OpenGL</vt:lpstr>
      <vt:lpstr>Lập trình bằng OpenGL</vt:lpstr>
      <vt:lpstr>Lập trình bằng OpenGL</vt:lpstr>
      <vt:lpstr>4. Thực hành</vt:lpstr>
      <vt:lpstr>PowerPoint Presentation</vt:lpstr>
    </vt:vector>
  </TitlesOfParts>
  <Company>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 thong do hoa</dc:title>
  <dc:creator>Dang Van Duc</dc:creator>
  <cp:lastModifiedBy>Duc Dang Van</cp:lastModifiedBy>
  <cp:revision>475</cp:revision>
  <dcterms:created xsi:type="dcterms:W3CDTF">2003-10-08T09:52:31Z</dcterms:created>
  <dcterms:modified xsi:type="dcterms:W3CDTF">2019-08-28T22:46:35Z</dcterms:modified>
</cp:coreProperties>
</file>