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handoutMasterIdLst>
    <p:handoutMasterId r:id="rId33"/>
  </p:handoutMasterIdLst>
  <p:sldIdLst>
    <p:sldId id="261" r:id="rId2"/>
    <p:sldId id="337" r:id="rId3"/>
    <p:sldId id="301" r:id="rId4"/>
    <p:sldId id="303" r:id="rId5"/>
    <p:sldId id="302" r:id="rId6"/>
    <p:sldId id="325" r:id="rId7"/>
    <p:sldId id="326" r:id="rId8"/>
    <p:sldId id="327" r:id="rId9"/>
    <p:sldId id="304" r:id="rId10"/>
    <p:sldId id="305" r:id="rId11"/>
    <p:sldId id="306" r:id="rId12"/>
    <p:sldId id="308" r:id="rId13"/>
    <p:sldId id="307" r:id="rId14"/>
    <p:sldId id="310" r:id="rId15"/>
    <p:sldId id="335" r:id="rId16"/>
    <p:sldId id="311" r:id="rId17"/>
    <p:sldId id="312" r:id="rId18"/>
    <p:sldId id="309" r:id="rId19"/>
    <p:sldId id="328" r:id="rId20"/>
    <p:sldId id="329" r:id="rId21"/>
    <p:sldId id="331" r:id="rId22"/>
    <p:sldId id="332" r:id="rId23"/>
    <p:sldId id="333" r:id="rId24"/>
    <p:sldId id="334" r:id="rId25"/>
    <p:sldId id="315" r:id="rId26"/>
    <p:sldId id="336" r:id="rId27"/>
    <p:sldId id="323" r:id="rId28"/>
    <p:sldId id="324" r:id="rId29"/>
    <p:sldId id="322" r:id="rId30"/>
    <p:sldId id="338" r:id="rId31"/>
  </p:sldIdLst>
  <p:sldSz cx="9144000" cy="6858000" type="screen4x3"/>
  <p:notesSz cx="9144000" cy="6858000"/>
  <p:defaultTextStyle>
    <a:defPPr>
      <a:defRPr lang="en-GB"/>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9EF8"/>
    <a:srgbClr val="987EF6"/>
    <a:srgbClr val="8466F4"/>
    <a:srgbClr val="6741F1"/>
    <a:srgbClr val="E5E9F7"/>
    <a:srgbClr val="FFCCFF"/>
    <a:srgbClr val="993300"/>
    <a:srgbClr val="12D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87943" autoAdjust="0"/>
  </p:normalViewPr>
  <p:slideViewPr>
    <p:cSldViewPr>
      <p:cViewPr varScale="1">
        <p:scale>
          <a:sx n="70" d="100"/>
          <a:sy n="70" d="100"/>
        </p:scale>
        <p:origin x="16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0"/>
    </p:cViewPr>
  </p:sorterViewPr>
  <p:notesViewPr>
    <p:cSldViewPr>
      <p:cViewPr varScale="1">
        <p:scale>
          <a:sx n="56" d="100"/>
          <a:sy n="56" d="100"/>
        </p:scale>
        <p:origin x="-1812"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08547" name="Rectangle 3"/>
          <p:cNvSpPr>
            <a:spLocks noGrp="1" noChangeArrowheads="1"/>
          </p:cNvSpPr>
          <p:nvPr>
            <p:ph type="dt" sz="quarter"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8548" name="Rectangle 4"/>
          <p:cNvSpPr>
            <a:spLocks noGrp="1" noChangeArrowheads="1"/>
          </p:cNvSpPr>
          <p:nvPr>
            <p:ph type="ftr" sz="quarter" idx="2"/>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08549" name="Rectangle 5"/>
          <p:cNvSpPr>
            <a:spLocks noGrp="1" noChangeArrowheads="1"/>
          </p:cNvSpPr>
          <p:nvPr>
            <p:ph type="sldNum" sz="quarter" idx="3"/>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586DA8C5-BB73-405B-88B9-59338DEC8B92}" type="slidenum">
              <a:rPr lang="en-US"/>
              <a:pPr>
                <a:defRPr/>
              </a:pPr>
              <a:t>‹#›</a:t>
            </a:fld>
            <a:endParaRPr lang="en-US"/>
          </a:p>
        </p:txBody>
      </p:sp>
    </p:spTree>
    <p:extLst>
      <p:ext uri="{BB962C8B-B14F-4D97-AF65-F5344CB8AC3E}">
        <p14:creationId xmlns:p14="http://schemas.microsoft.com/office/powerpoint/2010/main" val="1839363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p>
        </p:txBody>
      </p:sp>
      <p:sp>
        <p:nvSpPr>
          <p:cNvPr id="921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p>
        </p:txBody>
      </p:sp>
      <p:sp>
        <p:nvSpPr>
          <p:cNvPr id="2048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22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p>
        </p:txBody>
      </p:sp>
      <p:sp>
        <p:nvSpPr>
          <p:cNvPr id="922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38D8F82E-80F1-42EC-BD46-6DD8FAFEE2A1}" type="slidenum">
              <a:rPr lang="en-GB"/>
              <a:pPr>
                <a:defRPr/>
              </a:pPr>
              <a:t>‹#›</a:t>
            </a:fld>
            <a:endParaRPr lang="en-GB"/>
          </a:p>
        </p:txBody>
      </p:sp>
    </p:spTree>
    <p:extLst>
      <p:ext uri="{BB962C8B-B14F-4D97-AF65-F5344CB8AC3E}">
        <p14:creationId xmlns:p14="http://schemas.microsoft.com/office/powerpoint/2010/main" val="4276887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623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8D8F82E-80F1-42EC-BD46-6DD8FAFEE2A1}" type="slidenum">
              <a:rPr lang="en-GB" smtClean="0"/>
              <a:pPr>
                <a:defRPr/>
              </a:pPr>
              <a:t>2</a:t>
            </a:fld>
            <a:endParaRPr lang="en-GB"/>
          </a:p>
        </p:txBody>
      </p:sp>
    </p:spTree>
    <p:extLst>
      <p:ext uri="{BB962C8B-B14F-4D97-AF65-F5344CB8AC3E}">
        <p14:creationId xmlns:p14="http://schemas.microsoft.com/office/powerpoint/2010/main" val="120479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8D8F82E-80F1-42EC-BD46-6DD8FAFEE2A1}" type="slidenum">
              <a:rPr lang="en-GB" smtClean="0"/>
              <a:pPr>
                <a:defRPr/>
              </a:pPr>
              <a:t>14</a:t>
            </a:fld>
            <a:endParaRPr lang="en-GB"/>
          </a:p>
        </p:txBody>
      </p:sp>
    </p:spTree>
    <p:extLst>
      <p:ext uri="{BB962C8B-B14F-4D97-AF65-F5344CB8AC3E}">
        <p14:creationId xmlns:p14="http://schemas.microsoft.com/office/powerpoint/2010/main" val="200186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smtClean="0"/>
              <a:t>glViewport() – Cập nhật</a:t>
            </a:r>
            <a:r>
              <a:rPr lang="en-US" sz="1200" baseline="0" smtClean="0"/>
              <a:t> khung nhìn</a:t>
            </a:r>
            <a:endParaRPr lang="en-US" smtClean="0"/>
          </a:p>
          <a:p>
            <a:r>
              <a:rPr lang="en-US" sz="1200" smtClean="0"/>
              <a:t>gluOrtho2D() -</a:t>
            </a:r>
            <a:r>
              <a:rPr lang="en-US" sz="1200" baseline="0" smtClean="0"/>
              <a:t> chiếu trực giao</a:t>
            </a:r>
          </a:p>
          <a:p>
            <a:r>
              <a:rPr lang="en-US" sz="1200" baseline="0" smtClean="0"/>
              <a:t>glLoadIdentity() – Khởi động ma trận đồng nhất</a:t>
            </a:r>
          </a:p>
          <a:p>
            <a:r>
              <a:rPr lang="en-US" sz="1200" b="1" baseline="0" smtClean="0"/>
              <a:t>Viewport:</a:t>
            </a:r>
          </a:p>
          <a:p>
            <a:r>
              <a:rPr lang="en-US" sz="1200" baseline="0" smtClean="0"/>
              <a:t>OpenGL không mặc định ánh xạ vùng vẽ lên toàn bộ màn hình, mà chỉ lên một vùng màn hình, gọi là Viewport. </a:t>
            </a:r>
          </a:p>
          <a:p>
            <a:r>
              <a:rPr lang="en-US" smtClean="0"/>
              <a:t>Kích</a:t>
            </a:r>
            <a:r>
              <a:rPr lang="en-US" baseline="0" smtClean="0"/>
              <a:t> thước của viewport phụ thuộc vào kích thước màn hình. Do vậy, mỗi khi window co dãn (hay được tạo ra) thì phải cập nhật lại viewport.</a:t>
            </a:r>
            <a:endParaRPr lang="en-US"/>
          </a:p>
        </p:txBody>
      </p:sp>
      <p:sp>
        <p:nvSpPr>
          <p:cNvPr id="4" name="Slide Number Placeholder 3"/>
          <p:cNvSpPr>
            <a:spLocks noGrp="1"/>
          </p:cNvSpPr>
          <p:nvPr>
            <p:ph type="sldNum" sz="quarter" idx="10"/>
          </p:nvPr>
        </p:nvSpPr>
        <p:spPr/>
        <p:txBody>
          <a:bodyPr/>
          <a:lstStyle/>
          <a:p>
            <a:pPr>
              <a:defRPr/>
            </a:pPr>
            <a:fld id="{38D8F82E-80F1-42EC-BD46-6DD8FAFEE2A1}" type="slidenum">
              <a:rPr lang="en-GB" smtClean="0"/>
              <a:pPr>
                <a:defRPr/>
              </a:pPr>
              <a:t>27</a:t>
            </a:fld>
            <a:endParaRPr lang="en-GB"/>
          </a:p>
        </p:txBody>
      </p:sp>
    </p:spTree>
    <p:extLst>
      <p:ext uri="{BB962C8B-B14F-4D97-AF65-F5344CB8AC3E}">
        <p14:creationId xmlns:p14="http://schemas.microsoft.com/office/powerpoint/2010/main" val="1389879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1219200" y="3886200"/>
            <a:ext cx="7010400" cy="76200"/>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5122" name="Rectangle 2"/>
          <p:cNvSpPr>
            <a:spLocks noGrp="1" noChangeArrowheads="1"/>
          </p:cNvSpPr>
          <p:nvPr>
            <p:ph type="ctrTitle"/>
          </p:nvPr>
        </p:nvSpPr>
        <p:spPr>
          <a:xfrm>
            <a:off x="1219200" y="2449513"/>
            <a:ext cx="7010400" cy="1371600"/>
          </a:xfrm>
        </p:spPr>
        <p:txBody>
          <a:bodyPr/>
          <a:lstStyle>
            <a:lvl1pPr>
              <a:defRPr sz="4000"/>
            </a:lvl1pPr>
          </a:lstStyle>
          <a:p>
            <a:r>
              <a:rPr lang="en-GB"/>
              <a:t>Click to edit Master title style</a:t>
            </a:r>
          </a:p>
        </p:txBody>
      </p:sp>
      <p:sp>
        <p:nvSpPr>
          <p:cNvPr id="5123" name="Rectangle 3"/>
          <p:cNvSpPr>
            <a:spLocks noGrp="1" noChangeArrowheads="1"/>
          </p:cNvSpPr>
          <p:nvPr>
            <p:ph type="subTitle" idx="1"/>
          </p:nvPr>
        </p:nvSpPr>
        <p:spPr>
          <a:xfrm>
            <a:off x="1219200" y="4191000"/>
            <a:ext cx="6477000" cy="1600200"/>
          </a:xfrm>
        </p:spPr>
        <p:txBody>
          <a:bodyPr/>
          <a:lstStyle>
            <a:lvl1pPr marL="0" indent="0">
              <a:buFont typeface="Wingdings" pitchFamily="2" charset="2"/>
              <a:buNone/>
              <a:defRPr sz="2200"/>
            </a:lvl1pPr>
          </a:lstStyle>
          <a:p>
            <a:r>
              <a:rPr lang="en-GB"/>
              <a:t>Click to edit Master subtitle style</a:t>
            </a:r>
          </a:p>
        </p:txBody>
      </p:sp>
      <p:pic>
        <p:nvPicPr>
          <p:cNvPr id="6" name="Picture 5"/>
          <p:cNvPicPr>
            <a:picLocks noChangeAspect="1" noChangeArrowheads="1"/>
          </p:cNvPicPr>
          <p:nvPr userDrawn="1"/>
        </p:nvPicPr>
        <p:blipFill>
          <a:blip r:embed="rId2" cstate="print"/>
          <a:srcRect/>
          <a:stretch>
            <a:fillRect/>
          </a:stretch>
        </p:blipFill>
        <p:spPr bwMode="auto">
          <a:xfrm>
            <a:off x="0" y="0"/>
            <a:ext cx="9144000" cy="11684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6" name="Rectangle 8"/>
          <p:cNvSpPr>
            <a:spLocks noGrp="1" noChangeArrowheads="1"/>
          </p:cNvSpPr>
          <p:nvPr>
            <p:ph type="sldNum" sz="quarter" idx="12"/>
          </p:nvPr>
        </p:nvSpPr>
        <p:spPr>
          <a:ln/>
        </p:spPr>
        <p:txBody>
          <a:bodyPr/>
          <a:lstStyle>
            <a:lvl1pPr>
              <a:defRPr/>
            </a:lvl1pPr>
          </a:lstStyle>
          <a:p>
            <a:pPr>
              <a:defRPr/>
            </a:pPr>
            <a:fld id="{BF5B4381-7AA4-489B-B53F-B957B73E10AD}" type="slidenum">
              <a:rPr lang="en-GB"/>
              <a:pPr>
                <a:defRPr/>
              </a:pPr>
              <a:t>‹#›</a:t>
            </a:fld>
            <a:r>
              <a:rPr lang="en-GB"/>
              <a:t>/17</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1524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6" name="Rectangle 8"/>
          <p:cNvSpPr>
            <a:spLocks noGrp="1" noChangeArrowheads="1"/>
          </p:cNvSpPr>
          <p:nvPr>
            <p:ph type="sldNum" sz="quarter" idx="12"/>
          </p:nvPr>
        </p:nvSpPr>
        <p:spPr>
          <a:ln/>
        </p:spPr>
        <p:txBody>
          <a:bodyPr/>
          <a:lstStyle>
            <a:lvl1pPr>
              <a:defRPr/>
            </a:lvl1pPr>
          </a:lstStyle>
          <a:p>
            <a:pPr>
              <a:defRPr/>
            </a:pPr>
            <a:fld id="{68DCC68E-4765-48E8-ACBB-476E06F2C59B}" type="slidenum">
              <a:rPr lang="en-GB"/>
              <a:pPr>
                <a:defRPr/>
              </a:pPr>
              <a:t>‹#›</a:t>
            </a:fld>
            <a:r>
              <a:rPr lang="en-GB"/>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6" name="Rectangle 8"/>
          <p:cNvSpPr>
            <a:spLocks noGrp="1" noChangeArrowheads="1"/>
          </p:cNvSpPr>
          <p:nvPr>
            <p:ph type="sldNum" sz="quarter" idx="12"/>
          </p:nvPr>
        </p:nvSpPr>
        <p:spPr>
          <a:ln/>
        </p:spPr>
        <p:txBody>
          <a:bodyPr/>
          <a:lstStyle>
            <a:lvl1pPr>
              <a:defRPr/>
            </a:lvl1pPr>
          </a:lstStyle>
          <a:p>
            <a:pPr>
              <a:defRPr/>
            </a:pPr>
            <a:fld id="{ED1E9C30-6A62-4C1C-95E3-8280887C64C6}" type="slidenum">
              <a:rPr lang="en-GB" smtClean="0"/>
              <a:pPr>
                <a:defRPr/>
              </a:pPr>
              <a:t>‹#›</a:t>
            </a:fld>
            <a:r>
              <a:rPr lang="en-GB" smtClean="0"/>
              <a:t>/30</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5"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6" name="Rectangle 8"/>
          <p:cNvSpPr>
            <a:spLocks noGrp="1" noChangeArrowheads="1"/>
          </p:cNvSpPr>
          <p:nvPr>
            <p:ph type="sldNum" sz="quarter" idx="12"/>
          </p:nvPr>
        </p:nvSpPr>
        <p:spPr>
          <a:ln/>
        </p:spPr>
        <p:txBody>
          <a:bodyPr/>
          <a:lstStyle>
            <a:lvl1pPr>
              <a:defRPr/>
            </a:lvl1pPr>
          </a:lstStyle>
          <a:p>
            <a:pPr>
              <a:defRPr/>
            </a:pPr>
            <a:fld id="{133579CC-8684-4CC4-A369-09FBBFF64DD4}" type="slidenum">
              <a:rPr lang="en-GB"/>
              <a:pPr>
                <a:defRPr/>
              </a:pPr>
              <a:t>‹#›</a:t>
            </a:fld>
            <a:r>
              <a:rPr lang="en-GB"/>
              <a:t>/17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6"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7" name="Rectangle 8"/>
          <p:cNvSpPr>
            <a:spLocks noGrp="1" noChangeArrowheads="1"/>
          </p:cNvSpPr>
          <p:nvPr>
            <p:ph type="sldNum" sz="quarter" idx="12"/>
          </p:nvPr>
        </p:nvSpPr>
        <p:spPr>
          <a:ln/>
        </p:spPr>
        <p:txBody>
          <a:bodyPr/>
          <a:lstStyle>
            <a:lvl1pPr>
              <a:defRPr/>
            </a:lvl1pPr>
          </a:lstStyle>
          <a:p>
            <a:pPr>
              <a:defRPr/>
            </a:pPr>
            <a:fld id="{CFDE0450-DE96-466D-A5F8-C6114EBAA1D8}" type="slidenum">
              <a:rPr lang="en-GB"/>
              <a:pPr>
                <a:defRPr/>
              </a:pPr>
              <a:t>‹#›</a:t>
            </a:fld>
            <a:r>
              <a:rPr lang="en-GB"/>
              <a:t>/17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8"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9" name="Rectangle 8"/>
          <p:cNvSpPr>
            <a:spLocks noGrp="1" noChangeArrowheads="1"/>
          </p:cNvSpPr>
          <p:nvPr>
            <p:ph type="sldNum" sz="quarter" idx="12"/>
          </p:nvPr>
        </p:nvSpPr>
        <p:spPr>
          <a:ln/>
        </p:spPr>
        <p:txBody>
          <a:bodyPr/>
          <a:lstStyle>
            <a:lvl1pPr>
              <a:defRPr/>
            </a:lvl1pPr>
          </a:lstStyle>
          <a:p>
            <a:pPr>
              <a:defRPr/>
            </a:pPr>
            <a:fld id="{70FAE223-9CFA-4323-B497-21518C426314}" type="slidenum">
              <a:rPr lang="en-GB"/>
              <a:pPr>
                <a:defRPr/>
              </a:pPr>
              <a:t>‹#›</a:t>
            </a:fld>
            <a:r>
              <a:rPr lang="en-GB"/>
              <a:t>/17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4"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5" name="Rectangle 8"/>
          <p:cNvSpPr>
            <a:spLocks noGrp="1" noChangeArrowheads="1"/>
          </p:cNvSpPr>
          <p:nvPr>
            <p:ph type="sldNum" sz="quarter" idx="12"/>
          </p:nvPr>
        </p:nvSpPr>
        <p:spPr>
          <a:ln/>
        </p:spPr>
        <p:txBody>
          <a:bodyPr/>
          <a:lstStyle>
            <a:lvl1pPr>
              <a:defRPr/>
            </a:lvl1pPr>
          </a:lstStyle>
          <a:p>
            <a:pPr>
              <a:defRPr/>
            </a:pPr>
            <a:fld id="{89F88BC8-2FD7-4408-A91C-391646B988A5}" type="slidenum">
              <a:rPr lang="en-GB"/>
              <a:pPr>
                <a:defRPr/>
              </a:pPr>
              <a:t>‹#›</a:t>
            </a:fld>
            <a:r>
              <a:rPr lang="en-GB"/>
              <a:t>/17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3"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4" name="Rectangle 8"/>
          <p:cNvSpPr>
            <a:spLocks noGrp="1" noChangeArrowheads="1"/>
          </p:cNvSpPr>
          <p:nvPr>
            <p:ph type="sldNum" sz="quarter" idx="12"/>
          </p:nvPr>
        </p:nvSpPr>
        <p:spPr>
          <a:ln/>
        </p:spPr>
        <p:txBody>
          <a:bodyPr/>
          <a:lstStyle>
            <a:lvl1pPr>
              <a:defRPr/>
            </a:lvl1pPr>
          </a:lstStyle>
          <a:p>
            <a:pPr>
              <a:defRPr/>
            </a:pPr>
            <a:fld id="{B76DD045-FA72-4371-B695-1B59CBADE255}" type="slidenum">
              <a:rPr lang="en-GB"/>
              <a:pPr>
                <a:defRPr/>
              </a:pPr>
              <a:t>‹#›</a:t>
            </a:fld>
            <a:r>
              <a:rPr lang="en-GB"/>
              <a:t>/17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6"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7" name="Rectangle 8"/>
          <p:cNvSpPr>
            <a:spLocks noGrp="1" noChangeArrowheads="1"/>
          </p:cNvSpPr>
          <p:nvPr>
            <p:ph type="sldNum" sz="quarter" idx="12"/>
          </p:nvPr>
        </p:nvSpPr>
        <p:spPr>
          <a:ln/>
        </p:spPr>
        <p:txBody>
          <a:bodyPr/>
          <a:lstStyle>
            <a:lvl1pPr>
              <a:defRPr/>
            </a:lvl1pPr>
          </a:lstStyle>
          <a:p>
            <a:pPr>
              <a:defRPr/>
            </a:pPr>
            <a:fld id="{B79C4C4F-07EA-4AEB-8256-BB082519C9D7}" type="slidenum">
              <a:rPr lang="en-GB"/>
              <a:pPr>
                <a:defRPr/>
              </a:pPr>
              <a:t>‹#›</a:t>
            </a:fld>
            <a:r>
              <a:rPr lang="en-GB"/>
              <a:t>/17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r>
              <a:rPr lang="en-US" smtClean="0"/>
              <a:t>dvduc-2006/18</a:t>
            </a:r>
            <a:endParaRPr lang="en-GB"/>
          </a:p>
        </p:txBody>
      </p:sp>
      <p:sp>
        <p:nvSpPr>
          <p:cNvPr id="6" name="Rectangle 7"/>
          <p:cNvSpPr>
            <a:spLocks noGrp="1" noChangeArrowheads="1"/>
          </p:cNvSpPr>
          <p:nvPr>
            <p:ph type="ftr" sz="quarter" idx="11"/>
          </p:nvPr>
        </p:nvSpPr>
        <p:spPr>
          <a:ln/>
        </p:spPr>
        <p:txBody>
          <a:bodyPr/>
          <a:lstStyle>
            <a:lvl1pPr>
              <a:defRPr/>
            </a:lvl1pPr>
          </a:lstStyle>
          <a:p>
            <a:pPr>
              <a:defRPr/>
            </a:pPr>
            <a:r>
              <a:rPr lang="vi-VN" smtClean="0"/>
              <a:t>Bài 2 - Thuật toán cơ sở vẽ đồ họa</a:t>
            </a:r>
            <a:endParaRPr lang="en-GB"/>
          </a:p>
        </p:txBody>
      </p:sp>
      <p:sp>
        <p:nvSpPr>
          <p:cNvPr id="7" name="Rectangle 8"/>
          <p:cNvSpPr>
            <a:spLocks noGrp="1" noChangeArrowheads="1"/>
          </p:cNvSpPr>
          <p:nvPr>
            <p:ph type="sldNum" sz="quarter" idx="12"/>
          </p:nvPr>
        </p:nvSpPr>
        <p:spPr>
          <a:ln/>
        </p:spPr>
        <p:txBody>
          <a:bodyPr/>
          <a:lstStyle>
            <a:lvl1pPr>
              <a:defRPr/>
            </a:lvl1pPr>
          </a:lstStyle>
          <a:p>
            <a:pPr>
              <a:defRPr/>
            </a:pPr>
            <a:fld id="{516CD83F-70E2-4A5F-B072-55297D94AC74}" type="slidenum">
              <a:rPr lang="en-GB"/>
              <a:pPr>
                <a:defRPr/>
              </a:pPr>
              <a:t>‹#›</a:t>
            </a:fld>
            <a:r>
              <a:rPr lang="en-GB"/>
              <a:t>/17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EAEAEA"/>
          </a:fgClr>
          <a:bgClr>
            <a:schemeClr val="bg1"/>
          </a:bgClr>
        </a:patt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762000" y="152400"/>
            <a:ext cx="82296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8195" name="Rectangle 3"/>
          <p:cNvSpPr>
            <a:spLocks noGrp="1" noChangeArrowheads="1"/>
          </p:cNvSpPr>
          <p:nvPr>
            <p:ph type="body" idx="1"/>
          </p:nvPr>
        </p:nvSpPr>
        <p:spPr bwMode="auto">
          <a:xfrm>
            <a:off x="762000" y="11430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4100" name="AutoShape 4"/>
          <p:cNvSpPr>
            <a:spLocks noChangeArrowheads="1"/>
          </p:cNvSpPr>
          <p:nvPr/>
        </p:nvSpPr>
        <p:spPr bwMode="auto">
          <a:xfrm>
            <a:off x="762000" y="8382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en-US" sz="2400">
              <a:latin typeface="Times New Roman" pitchFamily="18" charset="0"/>
            </a:endParaRPr>
          </a:p>
        </p:txBody>
      </p:sp>
      <p:sp>
        <p:nvSpPr>
          <p:cNvPr id="4101" name="Line 5"/>
          <p:cNvSpPr>
            <a:spLocks noChangeShapeType="1"/>
          </p:cNvSpPr>
          <p:nvPr/>
        </p:nvSpPr>
        <p:spPr bwMode="auto">
          <a:xfrm flipV="1">
            <a:off x="609600" y="6396038"/>
            <a:ext cx="8153400" cy="0"/>
          </a:xfrm>
          <a:prstGeom prst="line">
            <a:avLst/>
          </a:prstGeom>
          <a:noFill/>
          <a:ln w="3175">
            <a:solidFill>
              <a:schemeClr val="accent2"/>
            </a:solidFill>
            <a:round/>
            <a:headEnd/>
            <a:tailEnd/>
          </a:ln>
          <a:effectLst/>
        </p:spPr>
        <p:txBody>
          <a:bodyPr/>
          <a:lstStyle/>
          <a:p>
            <a:pPr>
              <a:defRPr/>
            </a:pPr>
            <a:endParaRPr lang="en-US"/>
          </a:p>
        </p:txBody>
      </p:sp>
      <p:sp>
        <p:nvSpPr>
          <p:cNvPr id="4102" name="Rectangle 6"/>
          <p:cNvSpPr>
            <a:spLocks noGrp="1" noChangeArrowheads="1"/>
          </p:cNvSpPr>
          <p:nvPr>
            <p:ph type="dt" sz="half" idx="2"/>
          </p:nvPr>
        </p:nvSpPr>
        <p:spPr bwMode="auto">
          <a:xfrm>
            <a:off x="6096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r>
              <a:rPr lang="en-US" smtClean="0"/>
              <a:t>dvduc-2006/18</a:t>
            </a:r>
            <a:endParaRPr lang="en-GB"/>
          </a:p>
        </p:txBody>
      </p:sp>
      <p:sp>
        <p:nvSpPr>
          <p:cNvPr id="4103"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vl1pPr>
          </a:lstStyle>
          <a:p>
            <a:pPr>
              <a:defRPr/>
            </a:pPr>
            <a:r>
              <a:rPr lang="vi-VN" smtClean="0"/>
              <a:t>Bài 2 - Thuật toán cơ sở vẽ đồ họa</a:t>
            </a:r>
            <a:endParaRPr lang="en-GB"/>
          </a:p>
        </p:txBody>
      </p:sp>
      <p:sp>
        <p:nvSpPr>
          <p:cNvPr id="4104" name="Rectangle 8"/>
          <p:cNvSpPr>
            <a:spLocks noGrp="1" noChangeArrowheads="1"/>
          </p:cNvSpPr>
          <p:nvPr>
            <p:ph type="sldNum" sz="quarter" idx="4"/>
          </p:nvPr>
        </p:nvSpPr>
        <p:spPr bwMode="auto">
          <a:xfrm>
            <a:off x="67818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E460C9B8-AF94-4854-A5CD-8F88680587C5}" type="slidenum">
              <a:rPr lang="en-GB"/>
              <a:pPr>
                <a:defRPr/>
              </a:pPr>
              <a:t>‹#›</a:t>
            </a:fld>
            <a:r>
              <a:rPr lang="en-GB"/>
              <a:t>/17</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rtl="0" eaLnBrk="0" fontAlgn="base" hangingPunct="0">
        <a:spcBef>
          <a:spcPct val="0"/>
        </a:spcBef>
        <a:spcAft>
          <a:spcPct val="0"/>
        </a:spcAft>
        <a:defRPr sz="3000" b="1">
          <a:solidFill>
            <a:schemeClr val="folHlink"/>
          </a:solidFill>
          <a:latin typeface="+mj-lt"/>
          <a:ea typeface="+mj-ea"/>
          <a:cs typeface="+mj-cs"/>
        </a:defRPr>
      </a:lvl1pPr>
      <a:lvl2pPr algn="l" rtl="0" eaLnBrk="0" fontAlgn="base" hangingPunct="0">
        <a:spcBef>
          <a:spcPct val="0"/>
        </a:spcBef>
        <a:spcAft>
          <a:spcPct val="0"/>
        </a:spcAft>
        <a:defRPr sz="3000" b="1">
          <a:solidFill>
            <a:schemeClr val="folHlink"/>
          </a:solidFill>
          <a:latin typeface="Arial" charset="0"/>
          <a:cs typeface="Arial" charset="0"/>
        </a:defRPr>
      </a:lvl2pPr>
      <a:lvl3pPr algn="l" rtl="0" eaLnBrk="0" fontAlgn="base" hangingPunct="0">
        <a:spcBef>
          <a:spcPct val="0"/>
        </a:spcBef>
        <a:spcAft>
          <a:spcPct val="0"/>
        </a:spcAft>
        <a:defRPr sz="3000" b="1">
          <a:solidFill>
            <a:schemeClr val="folHlink"/>
          </a:solidFill>
          <a:latin typeface="Arial" charset="0"/>
          <a:cs typeface="Arial" charset="0"/>
        </a:defRPr>
      </a:lvl3pPr>
      <a:lvl4pPr algn="l" rtl="0" eaLnBrk="0" fontAlgn="base" hangingPunct="0">
        <a:spcBef>
          <a:spcPct val="0"/>
        </a:spcBef>
        <a:spcAft>
          <a:spcPct val="0"/>
        </a:spcAft>
        <a:defRPr sz="3000" b="1">
          <a:solidFill>
            <a:schemeClr val="folHlink"/>
          </a:solidFill>
          <a:latin typeface="Arial" charset="0"/>
          <a:cs typeface="Arial" charset="0"/>
        </a:defRPr>
      </a:lvl4pPr>
      <a:lvl5pPr algn="l" rtl="0" eaLnBrk="0" fontAlgn="base" hangingPunct="0">
        <a:spcBef>
          <a:spcPct val="0"/>
        </a:spcBef>
        <a:spcAft>
          <a:spcPct val="0"/>
        </a:spcAft>
        <a:defRPr sz="3000" b="1">
          <a:solidFill>
            <a:schemeClr val="folHlink"/>
          </a:solidFill>
          <a:latin typeface="Arial" charset="0"/>
          <a:cs typeface="Arial" charset="0"/>
        </a:defRPr>
      </a:lvl5pPr>
      <a:lvl6pPr marL="457200" algn="l" rtl="0" fontAlgn="base">
        <a:spcBef>
          <a:spcPct val="0"/>
        </a:spcBef>
        <a:spcAft>
          <a:spcPct val="0"/>
        </a:spcAft>
        <a:defRPr sz="3000" b="1">
          <a:solidFill>
            <a:schemeClr val="folHlink"/>
          </a:solidFill>
          <a:latin typeface="Arial" charset="0"/>
          <a:cs typeface="Arial" charset="0"/>
        </a:defRPr>
      </a:lvl6pPr>
      <a:lvl7pPr marL="914400" algn="l" rtl="0" fontAlgn="base">
        <a:spcBef>
          <a:spcPct val="0"/>
        </a:spcBef>
        <a:spcAft>
          <a:spcPct val="0"/>
        </a:spcAft>
        <a:defRPr sz="3000" b="1">
          <a:solidFill>
            <a:schemeClr val="folHlink"/>
          </a:solidFill>
          <a:latin typeface="Arial" charset="0"/>
          <a:cs typeface="Arial" charset="0"/>
        </a:defRPr>
      </a:lvl7pPr>
      <a:lvl8pPr marL="1371600" algn="l" rtl="0" fontAlgn="base">
        <a:spcBef>
          <a:spcPct val="0"/>
        </a:spcBef>
        <a:spcAft>
          <a:spcPct val="0"/>
        </a:spcAft>
        <a:defRPr sz="3000" b="1">
          <a:solidFill>
            <a:schemeClr val="folHlink"/>
          </a:solidFill>
          <a:latin typeface="Arial" charset="0"/>
          <a:cs typeface="Arial" charset="0"/>
        </a:defRPr>
      </a:lvl8pPr>
      <a:lvl9pPr marL="1828800" algn="l" rtl="0" fontAlgn="base">
        <a:spcBef>
          <a:spcPct val="0"/>
        </a:spcBef>
        <a:spcAft>
          <a:spcPct val="0"/>
        </a:spcAft>
        <a:defRPr sz="3000" b="1">
          <a:solidFill>
            <a:schemeClr val="folHlink"/>
          </a:solidFill>
          <a:latin typeface="Arial" charset="0"/>
          <a:cs typeface="Arial" charset="0"/>
        </a:defRPr>
      </a:lvl9pPr>
    </p:titleStyle>
    <p:bodyStyle>
      <a:lvl1pPr marL="469900" indent="-469900" algn="l" rtl="0" eaLnBrk="0" fontAlgn="base" hangingPunct="0">
        <a:spcBef>
          <a:spcPct val="15000"/>
        </a:spcBef>
        <a:spcAft>
          <a:spcPct val="15000"/>
        </a:spcAft>
        <a:buClr>
          <a:schemeClr val="accent2"/>
        </a:buClr>
        <a:buFont typeface="Wingdings" pitchFamily="2" charset="2"/>
        <a:buChar char="o"/>
        <a:defRPr sz="2400">
          <a:solidFill>
            <a:schemeClr val="tx1"/>
          </a:solidFill>
          <a:latin typeface="+mn-lt"/>
          <a:ea typeface="+mn-ea"/>
          <a:cs typeface="+mn-cs"/>
        </a:defRPr>
      </a:lvl1pPr>
      <a:lvl2pPr marL="908050" indent="-436563" algn="l" rtl="0" eaLnBrk="0" fontAlgn="base" hangingPunct="0">
        <a:spcBef>
          <a:spcPct val="15000"/>
        </a:spcBef>
        <a:spcAft>
          <a:spcPct val="0"/>
        </a:spcAft>
        <a:buClr>
          <a:schemeClr val="accent2"/>
        </a:buClr>
        <a:buSzPct val="80000"/>
        <a:buFont typeface="Wingdings" pitchFamily="2" charset="2"/>
        <a:buChar char="n"/>
        <a:defRPr sz="2000">
          <a:solidFill>
            <a:srgbClr val="003399"/>
          </a:solidFill>
          <a:latin typeface="+mn-lt"/>
          <a:cs typeface="+mn-cs"/>
        </a:defRPr>
      </a:lvl2pPr>
      <a:lvl3pPr marL="1304925" indent="-395288" algn="l" rtl="0" eaLnBrk="0" fontAlgn="base" hangingPunct="0">
        <a:spcBef>
          <a:spcPct val="15000"/>
        </a:spcBef>
        <a:spcAft>
          <a:spcPct val="0"/>
        </a:spcAft>
        <a:buClr>
          <a:schemeClr val="accent2"/>
        </a:buClr>
        <a:buSzPct val="80000"/>
        <a:buFont typeface="Wingdings" pitchFamily="2" charset="2"/>
        <a:buChar char="o"/>
        <a:defRPr>
          <a:solidFill>
            <a:schemeClr val="tx1"/>
          </a:solidFill>
          <a:latin typeface="+mn-lt"/>
          <a:cs typeface="+mn-cs"/>
        </a:defRPr>
      </a:lvl3pPr>
      <a:lvl4pPr marL="1693863" indent="-387350" algn="l" rtl="0" eaLnBrk="0" fontAlgn="base" hangingPunct="0">
        <a:spcBef>
          <a:spcPct val="15000"/>
        </a:spcBef>
        <a:spcAft>
          <a:spcPct val="0"/>
        </a:spcAft>
        <a:buClr>
          <a:schemeClr val="accent2"/>
        </a:buClr>
        <a:buSzPct val="80000"/>
        <a:buFont typeface="Wingdings" pitchFamily="2" charset="2"/>
        <a:buChar char="n"/>
        <a:defRPr sz="1600">
          <a:solidFill>
            <a:srgbClr val="003399"/>
          </a:solidFill>
          <a:latin typeface="+mn-lt"/>
          <a:cs typeface="+mn-cs"/>
        </a:defRPr>
      </a:lvl4pPr>
      <a:lvl5pPr marL="2093913" indent="-398463" algn="l" rtl="0" eaLnBrk="0" fontAlgn="base" hangingPunct="0">
        <a:spcBef>
          <a:spcPct val="15000"/>
        </a:spcBef>
        <a:spcAft>
          <a:spcPct val="0"/>
        </a:spcAft>
        <a:buClr>
          <a:schemeClr val="accent2"/>
        </a:buClr>
        <a:buFont typeface="Wingdings" pitchFamily="2" charset="2"/>
        <a:buChar char="§"/>
        <a:defRPr sz="1600">
          <a:solidFill>
            <a:schemeClr val="tx1"/>
          </a:solidFill>
          <a:latin typeface="+mn-lt"/>
          <a:cs typeface="+mn-cs"/>
        </a:defRPr>
      </a:lvl5pPr>
      <a:lvl6pPr marL="25511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6pPr>
      <a:lvl7pPr marL="30083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7pPr>
      <a:lvl8pPr marL="34655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8pPr>
      <a:lvl9pPr marL="3922713" indent="-398463" algn="l" rtl="0" fontAlgn="base">
        <a:spcBef>
          <a:spcPct val="15000"/>
        </a:spcBef>
        <a:spcAft>
          <a:spcPct val="0"/>
        </a:spcAft>
        <a:buClr>
          <a:schemeClr val="accent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 Id="rId9"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6.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30.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1143000" y="3048000"/>
            <a:ext cx="8001000" cy="762000"/>
          </a:xfrm>
        </p:spPr>
        <p:txBody>
          <a:bodyPr/>
          <a:lstStyle/>
          <a:p>
            <a:pPr eaLnBrk="1" hangingPunct="1">
              <a:defRPr/>
            </a:pPr>
            <a:r>
              <a:rPr lang="en-GB" sz="4400" smtClean="0">
                <a:solidFill>
                  <a:srgbClr val="A50021"/>
                </a:solidFill>
                <a:effectLst>
                  <a:outerShdw blurRad="38100" dist="38100" dir="2700000" algn="tl">
                    <a:srgbClr val="C0C0C0"/>
                  </a:outerShdw>
                </a:effectLst>
                <a:latin typeface="Algerian" pitchFamily="82" charset="0"/>
              </a:rPr>
              <a:t>C</a:t>
            </a:r>
            <a:r>
              <a:rPr lang="en-GB" sz="3200" smtClean="0">
                <a:solidFill>
                  <a:schemeClr val="tx1"/>
                </a:solidFill>
                <a:effectLst>
                  <a:outerShdw blurRad="38100" dist="38100" dir="2700000" algn="tl">
                    <a:srgbClr val="C0C0C0"/>
                  </a:outerShdw>
                </a:effectLst>
                <a:latin typeface="+mn-lt"/>
              </a:rPr>
              <a:t>ÁC</a:t>
            </a:r>
            <a:r>
              <a:rPr lang="en-GB" sz="3200" smtClean="0">
                <a:solidFill>
                  <a:schemeClr val="tx1"/>
                </a:solidFill>
                <a:effectLst>
                  <a:outerShdw blurRad="38100" dist="38100" dir="2700000" algn="tl">
                    <a:srgbClr val="C0C0C0"/>
                  </a:outerShdw>
                </a:effectLst>
                <a:latin typeface="Arial Rounded MT Bold" pitchFamily="34" charset="0"/>
              </a:rPr>
              <a:t> </a:t>
            </a:r>
            <a:r>
              <a:rPr lang="en-GB" sz="3200" smtClean="0">
                <a:solidFill>
                  <a:schemeClr val="tx1"/>
                </a:solidFill>
                <a:effectLst>
                  <a:outerShdw blurRad="38100" dist="38100" dir="2700000" algn="tl">
                    <a:srgbClr val="C0C0C0"/>
                  </a:outerShdw>
                </a:effectLst>
                <a:latin typeface="+mn-lt"/>
              </a:rPr>
              <a:t>THUẬT TOÁN CƠ SỞ VẼ ĐỒ HỌA</a:t>
            </a:r>
          </a:p>
        </p:txBody>
      </p:sp>
      <p:sp>
        <p:nvSpPr>
          <p:cNvPr id="10243" name="Text Box 4"/>
          <p:cNvSpPr txBox="1">
            <a:spLocks noChangeArrowheads="1"/>
          </p:cNvSpPr>
          <p:nvPr/>
        </p:nvSpPr>
        <p:spPr bwMode="auto">
          <a:xfrm>
            <a:off x="4267200" y="2286000"/>
            <a:ext cx="912813" cy="457200"/>
          </a:xfrm>
          <a:prstGeom prst="rect">
            <a:avLst/>
          </a:prstGeom>
          <a:noFill/>
          <a:ln w="9525">
            <a:noFill/>
            <a:miter lim="800000"/>
            <a:headEnd/>
            <a:tailEnd/>
          </a:ln>
        </p:spPr>
        <p:txBody>
          <a:bodyPr wrap="none">
            <a:spAutoFit/>
          </a:bodyPr>
          <a:lstStyle/>
          <a:p>
            <a:r>
              <a:rPr lang="en-US" sz="2400" b="1" i="1">
                <a:solidFill>
                  <a:schemeClr val="folHlink"/>
                </a:solidFill>
                <a:latin typeface="Arial" charset="0"/>
              </a:rPr>
              <a:t>Bài 2</a:t>
            </a:r>
          </a:p>
        </p:txBody>
      </p:sp>
      <p:sp>
        <p:nvSpPr>
          <p:cNvPr id="10244" name="Text Box 11"/>
          <p:cNvSpPr txBox="1">
            <a:spLocks noChangeArrowheads="1"/>
          </p:cNvSpPr>
          <p:nvPr/>
        </p:nvSpPr>
        <p:spPr bwMode="auto">
          <a:xfrm>
            <a:off x="3581400" y="4219575"/>
            <a:ext cx="2547938" cy="581025"/>
          </a:xfrm>
          <a:prstGeom prst="rect">
            <a:avLst/>
          </a:prstGeom>
          <a:noFill/>
          <a:ln w="9525">
            <a:noFill/>
            <a:miter lim="800000"/>
            <a:headEnd/>
            <a:tailEnd/>
          </a:ln>
        </p:spPr>
        <p:txBody>
          <a:bodyPr wrap="none">
            <a:spAutoFit/>
          </a:bodyPr>
          <a:lstStyle/>
          <a:p>
            <a:pPr algn="ctr"/>
            <a:r>
              <a:rPr lang="en-US" sz="1600" smtClean="0"/>
              <a:t>PGS.TS </a:t>
            </a:r>
            <a:r>
              <a:rPr lang="en-US" sz="1600"/>
              <a:t>Đặng Văn Đức</a:t>
            </a:r>
          </a:p>
          <a:p>
            <a:pPr algn="ctr"/>
            <a:r>
              <a:rPr lang="en-US" sz="1600" smtClean="0"/>
              <a:t>dvanduc@gmail.com </a:t>
            </a:r>
            <a:endParaRPr lang="en-US" sz="1600"/>
          </a:p>
        </p:txBody>
      </p:sp>
      <p:sp>
        <p:nvSpPr>
          <p:cNvPr id="6" name="Text Box 11"/>
          <p:cNvSpPr txBox="1">
            <a:spLocks noChangeArrowheads="1"/>
          </p:cNvSpPr>
          <p:nvPr/>
        </p:nvSpPr>
        <p:spPr bwMode="auto">
          <a:xfrm>
            <a:off x="3611880" y="6172200"/>
            <a:ext cx="2383986" cy="338554"/>
          </a:xfrm>
          <a:prstGeom prst="rect">
            <a:avLst/>
          </a:prstGeom>
          <a:noFill/>
          <a:ln w="9525">
            <a:noFill/>
            <a:miter lim="800000"/>
            <a:headEnd/>
            <a:tailEnd/>
          </a:ln>
        </p:spPr>
        <p:txBody>
          <a:bodyPr wrap="none">
            <a:spAutoFit/>
          </a:bodyPr>
          <a:lstStyle/>
          <a:p>
            <a:r>
              <a:rPr lang="en-US" sz="1600" b="1">
                <a:solidFill>
                  <a:schemeClr val="folHlink"/>
                </a:solidFill>
                <a:latin typeface="Tahoma" pitchFamily="34" charset="0"/>
              </a:rPr>
              <a:t>HÀ NỘI – </a:t>
            </a:r>
            <a:r>
              <a:rPr lang="en-US" sz="1600" b="1" smtClean="0">
                <a:solidFill>
                  <a:schemeClr val="folHlink"/>
                </a:solidFill>
                <a:latin typeface="Tahoma" pitchFamily="34" charset="0"/>
              </a:rPr>
              <a:t>2006/2018</a:t>
            </a:r>
            <a:endParaRPr lang="en-US" sz="1600" b="1">
              <a:solidFill>
                <a:schemeClr val="folHlink"/>
              </a:solidFill>
              <a:latin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3"/>
          <p:cNvSpPr>
            <a:spLocks noGrp="1"/>
          </p:cNvSpPr>
          <p:nvPr>
            <p:ph type="dt" sz="quarter" idx="10"/>
          </p:nvPr>
        </p:nvSpPr>
        <p:spPr>
          <a:noFill/>
        </p:spPr>
        <p:txBody>
          <a:bodyPr/>
          <a:lstStyle/>
          <a:p>
            <a:r>
              <a:rPr lang="en-US" smtClean="0"/>
              <a:t>dvduc-2006/18</a:t>
            </a:r>
            <a:endParaRPr lang="en-GB"/>
          </a:p>
        </p:txBody>
      </p:sp>
      <p:sp>
        <p:nvSpPr>
          <p:cNvPr id="2053"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2055" name="Rectangle 2"/>
          <p:cNvSpPr>
            <a:spLocks noGrp="1" noChangeArrowheads="1"/>
          </p:cNvSpPr>
          <p:nvPr>
            <p:ph type="title"/>
          </p:nvPr>
        </p:nvSpPr>
        <p:spPr/>
        <p:txBody>
          <a:bodyPr/>
          <a:lstStyle/>
          <a:p>
            <a:pPr eaLnBrk="1" hangingPunct="1"/>
            <a:r>
              <a:rPr lang="en-US" smtClean="0"/>
              <a:t>Thuật toán trung điểm vẽ đoạn thẳng</a:t>
            </a:r>
          </a:p>
        </p:txBody>
      </p:sp>
      <p:sp>
        <p:nvSpPr>
          <p:cNvPr id="2056" name="Rectangle 3"/>
          <p:cNvSpPr>
            <a:spLocks noGrp="1" noChangeArrowheads="1"/>
          </p:cNvSpPr>
          <p:nvPr>
            <p:ph type="body" idx="1"/>
          </p:nvPr>
        </p:nvSpPr>
        <p:spPr/>
        <p:txBody>
          <a:bodyPr/>
          <a:lstStyle/>
          <a:p>
            <a:pPr eaLnBrk="1" hangingPunct="1">
              <a:lnSpc>
                <a:spcPct val="110000"/>
              </a:lnSpc>
            </a:pPr>
            <a:r>
              <a:rPr lang="en-US" sz="2000" smtClean="0"/>
              <a:t>Phương trình đường thẳng: F(x,y)=ax+by+c=0</a:t>
            </a:r>
          </a:p>
          <a:p>
            <a:pPr eaLnBrk="1" hangingPunct="1">
              <a:lnSpc>
                <a:spcPct val="110000"/>
              </a:lnSpc>
            </a:pPr>
            <a:endParaRPr lang="en-US" sz="2000" smtClean="0"/>
          </a:p>
          <a:p>
            <a:pPr eaLnBrk="1" hangingPunct="1">
              <a:lnSpc>
                <a:spcPct val="110000"/>
              </a:lnSpc>
            </a:pPr>
            <a:endParaRPr lang="en-US" sz="2000" smtClean="0"/>
          </a:p>
          <a:p>
            <a:pPr eaLnBrk="1" hangingPunct="1">
              <a:lnSpc>
                <a:spcPct val="110000"/>
              </a:lnSpc>
            </a:pPr>
            <a:endParaRPr lang="en-US" sz="2000" smtClean="0"/>
          </a:p>
          <a:p>
            <a:pPr lvl="1" eaLnBrk="1" hangingPunct="1">
              <a:lnSpc>
                <a:spcPct val="110000"/>
              </a:lnSpc>
              <a:buFont typeface="Wingdings" pitchFamily="2" charset="2"/>
              <a:buNone/>
            </a:pPr>
            <a:r>
              <a:rPr lang="en-US" sz="1800" smtClean="0"/>
              <a:t>                               </a:t>
            </a:r>
            <a:r>
              <a:rPr lang="en-US" sz="1800" smtClean="0">
                <a:solidFill>
                  <a:schemeClr val="tx1"/>
                </a:solidFill>
              </a:rPr>
              <a:t>Đặt: a=dy,   b=-dx,   c=B.dx</a:t>
            </a:r>
          </a:p>
          <a:p>
            <a:pPr eaLnBrk="1" hangingPunct="1">
              <a:lnSpc>
                <a:spcPct val="110000"/>
              </a:lnSpc>
            </a:pPr>
            <a:endParaRPr lang="en-US" sz="2000" smtClean="0"/>
          </a:p>
          <a:p>
            <a:pPr eaLnBrk="1" hangingPunct="1">
              <a:lnSpc>
                <a:spcPct val="110000"/>
              </a:lnSpc>
            </a:pPr>
            <a:r>
              <a:rPr lang="en-US" sz="2000" smtClean="0"/>
              <a:t>Giá trị hàm tại M: </a:t>
            </a:r>
          </a:p>
          <a:p>
            <a:pPr lvl="1" eaLnBrk="1" hangingPunct="1">
              <a:lnSpc>
                <a:spcPct val="110000"/>
              </a:lnSpc>
              <a:buFont typeface="Wingdings" pitchFamily="2" charset="2"/>
              <a:buNone/>
            </a:pPr>
            <a:r>
              <a:rPr lang="en-US" sz="1800" smtClean="0"/>
              <a:t>	F(M)=F(xp+1, yp+1/2)=d</a:t>
            </a:r>
          </a:p>
          <a:p>
            <a:pPr lvl="1" eaLnBrk="1" hangingPunct="1">
              <a:lnSpc>
                <a:spcPct val="110000"/>
              </a:lnSpc>
            </a:pPr>
            <a:r>
              <a:rPr lang="en-US" sz="1800" smtClean="0"/>
              <a:t>Nếu d&gt;0, M nằm dưới đường thẳng </a:t>
            </a:r>
          </a:p>
          <a:p>
            <a:pPr lvl="1" eaLnBrk="1" hangingPunct="1">
              <a:lnSpc>
                <a:spcPct val="110000"/>
              </a:lnSpc>
              <a:buFont typeface="Wingdings" pitchFamily="2" charset="2"/>
              <a:buNone/>
            </a:pPr>
            <a:r>
              <a:rPr lang="en-US" sz="1800" smtClean="0"/>
              <a:t>			-&gt; chọn NE</a:t>
            </a:r>
          </a:p>
          <a:p>
            <a:pPr lvl="1" eaLnBrk="1" hangingPunct="1">
              <a:lnSpc>
                <a:spcPct val="110000"/>
              </a:lnSpc>
            </a:pPr>
            <a:r>
              <a:rPr lang="en-US" sz="1800" smtClean="0"/>
              <a:t>Nếu d&lt;0, M nằm phía trên </a:t>
            </a:r>
          </a:p>
          <a:p>
            <a:pPr lvl="1" eaLnBrk="1" hangingPunct="1">
              <a:lnSpc>
                <a:spcPct val="110000"/>
              </a:lnSpc>
              <a:buFont typeface="Wingdings" pitchFamily="2" charset="2"/>
              <a:buNone/>
            </a:pPr>
            <a:r>
              <a:rPr lang="en-US" sz="1800" smtClean="0"/>
              <a:t>			-&gt; chọn E</a:t>
            </a:r>
          </a:p>
          <a:p>
            <a:pPr lvl="1" eaLnBrk="1" hangingPunct="1">
              <a:lnSpc>
                <a:spcPct val="110000"/>
              </a:lnSpc>
            </a:pPr>
            <a:r>
              <a:rPr lang="en-US" sz="1800" smtClean="0"/>
              <a:t>Nếu d=0, chọn E hay NE tùy ý</a:t>
            </a:r>
            <a:endParaRPr lang="en-US" smtClean="0"/>
          </a:p>
        </p:txBody>
      </p:sp>
      <p:grpSp>
        <p:nvGrpSpPr>
          <p:cNvPr id="2057" name="Group 4"/>
          <p:cNvGrpSpPr>
            <a:grpSpLocks/>
          </p:cNvGrpSpPr>
          <p:nvPr/>
        </p:nvGrpSpPr>
        <p:grpSpPr bwMode="auto">
          <a:xfrm>
            <a:off x="5254625" y="3352800"/>
            <a:ext cx="3889375" cy="2971800"/>
            <a:chOff x="1584" y="1968"/>
            <a:chExt cx="2450" cy="1872"/>
          </a:xfrm>
        </p:grpSpPr>
        <p:sp>
          <p:nvSpPr>
            <p:cNvPr id="2058" name="Line 5"/>
            <p:cNvSpPr>
              <a:spLocks noChangeShapeType="1"/>
            </p:cNvSpPr>
            <p:nvPr/>
          </p:nvSpPr>
          <p:spPr bwMode="auto">
            <a:xfrm flipV="1">
              <a:off x="2455" y="2258"/>
              <a:ext cx="1247" cy="1"/>
            </a:xfrm>
            <a:prstGeom prst="line">
              <a:avLst/>
            </a:prstGeom>
            <a:noFill/>
            <a:ln w="9525">
              <a:solidFill>
                <a:srgbClr val="000000"/>
              </a:solidFill>
              <a:round/>
              <a:headEnd/>
              <a:tailEnd/>
            </a:ln>
          </p:spPr>
          <p:txBody>
            <a:bodyPr/>
            <a:lstStyle/>
            <a:p>
              <a:endParaRPr lang="en-US"/>
            </a:p>
          </p:txBody>
        </p:sp>
        <p:sp>
          <p:nvSpPr>
            <p:cNvPr id="2059" name="Line 6"/>
            <p:cNvSpPr>
              <a:spLocks noChangeShapeType="1"/>
            </p:cNvSpPr>
            <p:nvPr/>
          </p:nvSpPr>
          <p:spPr bwMode="auto">
            <a:xfrm flipH="1">
              <a:off x="3390" y="2000"/>
              <a:ext cx="2" cy="1640"/>
            </a:xfrm>
            <a:prstGeom prst="line">
              <a:avLst/>
            </a:prstGeom>
            <a:noFill/>
            <a:ln w="9525">
              <a:solidFill>
                <a:srgbClr val="000000"/>
              </a:solidFill>
              <a:round/>
              <a:headEnd/>
              <a:tailEnd/>
            </a:ln>
          </p:spPr>
          <p:txBody>
            <a:bodyPr/>
            <a:lstStyle/>
            <a:p>
              <a:endParaRPr lang="en-US"/>
            </a:p>
          </p:txBody>
        </p:sp>
        <p:sp>
          <p:nvSpPr>
            <p:cNvPr id="2060" name="Line 7"/>
            <p:cNvSpPr>
              <a:spLocks noChangeShapeType="1"/>
            </p:cNvSpPr>
            <p:nvPr/>
          </p:nvSpPr>
          <p:spPr bwMode="auto">
            <a:xfrm flipV="1">
              <a:off x="1790" y="3416"/>
              <a:ext cx="2016" cy="9"/>
            </a:xfrm>
            <a:prstGeom prst="line">
              <a:avLst/>
            </a:prstGeom>
            <a:noFill/>
            <a:ln w="9525">
              <a:solidFill>
                <a:srgbClr val="000000"/>
              </a:solidFill>
              <a:round/>
              <a:headEnd/>
              <a:tailEnd/>
            </a:ln>
          </p:spPr>
          <p:txBody>
            <a:bodyPr/>
            <a:lstStyle/>
            <a:p>
              <a:endParaRPr lang="en-US"/>
            </a:p>
          </p:txBody>
        </p:sp>
        <p:sp>
          <p:nvSpPr>
            <p:cNvPr id="2061" name="Line 8"/>
            <p:cNvSpPr>
              <a:spLocks noChangeShapeType="1"/>
            </p:cNvSpPr>
            <p:nvPr/>
          </p:nvSpPr>
          <p:spPr bwMode="auto">
            <a:xfrm>
              <a:off x="1824" y="2809"/>
              <a:ext cx="1974" cy="2"/>
            </a:xfrm>
            <a:prstGeom prst="line">
              <a:avLst/>
            </a:prstGeom>
            <a:noFill/>
            <a:ln w="9525">
              <a:solidFill>
                <a:srgbClr val="000000"/>
              </a:solidFill>
              <a:round/>
              <a:headEnd/>
              <a:tailEnd/>
            </a:ln>
          </p:spPr>
          <p:txBody>
            <a:bodyPr/>
            <a:lstStyle/>
            <a:p>
              <a:endParaRPr lang="en-US"/>
            </a:p>
          </p:txBody>
        </p:sp>
        <p:sp>
          <p:nvSpPr>
            <p:cNvPr id="2062" name="Line 9"/>
            <p:cNvSpPr>
              <a:spLocks noChangeShapeType="1"/>
            </p:cNvSpPr>
            <p:nvPr/>
          </p:nvSpPr>
          <p:spPr bwMode="auto">
            <a:xfrm>
              <a:off x="2048" y="2649"/>
              <a:ext cx="0" cy="924"/>
            </a:xfrm>
            <a:prstGeom prst="line">
              <a:avLst/>
            </a:prstGeom>
            <a:noFill/>
            <a:ln w="9525">
              <a:solidFill>
                <a:srgbClr val="000000"/>
              </a:solidFill>
              <a:round/>
              <a:headEnd/>
              <a:tailEnd/>
            </a:ln>
          </p:spPr>
          <p:txBody>
            <a:bodyPr/>
            <a:lstStyle/>
            <a:p>
              <a:endParaRPr lang="en-US"/>
            </a:p>
          </p:txBody>
        </p:sp>
        <p:sp>
          <p:nvSpPr>
            <p:cNvPr id="2063" name="Line 10"/>
            <p:cNvSpPr>
              <a:spLocks noChangeShapeType="1"/>
            </p:cNvSpPr>
            <p:nvPr/>
          </p:nvSpPr>
          <p:spPr bwMode="auto">
            <a:xfrm flipH="1">
              <a:off x="2706" y="1968"/>
              <a:ext cx="2" cy="1640"/>
            </a:xfrm>
            <a:prstGeom prst="line">
              <a:avLst/>
            </a:prstGeom>
            <a:noFill/>
            <a:ln w="9525">
              <a:solidFill>
                <a:srgbClr val="000000"/>
              </a:solidFill>
              <a:round/>
              <a:headEnd/>
              <a:tailEnd/>
            </a:ln>
          </p:spPr>
          <p:txBody>
            <a:bodyPr/>
            <a:lstStyle/>
            <a:p>
              <a:endParaRPr lang="en-US"/>
            </a:p>
          </p:txBody>
        </p:sp>
        <p:sp>
          <p:nvSpPr>
            <p:cNvPr id="2064" name="Line 11"/>
            <p:cNvSpPr>
              <a:spLocks noChangeShapeType="1"/>
            </p:cNvSpPr>
            <p:nvPr/>
          </p:nvSpPr>
          <p:spPr bwMode="auto">
            <a:xfrm flipV="1">
              <a:off x="1790" y="2777"/>
              <a:ext cx="1330" cy="541"/>
            </a:xfrm>
            <a:prstGeom prst="line">
              <a:avLst/>
            </a:prstGeom>
            <a:noFill/>
            <a:ln w="19050">
              <a:solidFill>
                <a:srgbClr val="A50021"/>
              </a:solidFill>
              <a:round/>
              <a:headEnd/>
              <a:tailEnd/>
            </a:ln>
          </p:spPr>
          <p:txBody>
            <a:bodyPr/>
            <a:lstStyle/>
            <a:p>
              <a:endParaRPr lang="en-US"/>
            </a:p>
          </p:txBody>
        </p:sp>
        <p:sp>
          <p:nvSpPr>
            <p:cNvPr id="2065" name="Oval 12"/>
            <p:cNvSpPr>
              <a:spLocks noChangeArrowheads="1"/>
            </p:cNvSpPr>
            <p:nvPr/>
          </p:nvSpPr>
          <p:spPr bwMode="auto">
            <a:xfrm>
              <a:off x="1956" y="3349"/>
              <a:ext cx="167" cy="154"/>
            </a:xfrm>
            <a:prstGeom prst="ellipse">
              <a:avLst/>
            </a:prstGeom>
            <a:solidFill>
              <a:srgbClr val="000000"/>
            </a:solidFill>
            <a:ln w="9525">
              <a:solidFill>
                <a:srgbClr val="000000"/>
              </a:solidFill>
              <a:round/>
              <a:headEnd/>
              <a:tailEnd/>
            </a:ln>
          </p:spPr>
          <p:txBody>
            <a:bodyPr/>
            <a:lstStyle/>
            <a:p>
              <a:endParaRPr lang="en-US"/>
            </a:p>
          </p:txBody>
        </p:sp>
        <p:sp>
          <p:nvSpPr>
            <p:cNvPr id="2066" name="Oval 13"/>
            <p:cNvSpPr>
              <a:spLocks noChangeArrowheads="1"/>
            </p:cNvSpPr>
            <p:nvPr/>
          </p:nvSpPr>
          <p:spPr bwMode="auto">
            <a:xfrm>
              <a:off x="2621" y="2729"/>
              <a:ext cx="166" cy="154"/>
            </a:xfrm>
            <a:prstGeom prst="ellipse">
              <a:avLst/>
            </a:prstGeom>
            <a:solidFill>
              <a:srgbClr val="969696"/>
            </a:solidFill>
            <a:ln w="9525">
              <a:solidFill>
                <a:srgbClr val="000000"/>
              </a:solidFill>
              <a:round/>
              <a:headEnd/>
              <a:tailEnd/>
            </a:ln>
          </p:spPr>
          <p:txBody>
            <a:bodyPr/>
            <a:lstStyle/>
            <a:p>
              <a:endParaRPr lang="en-US"/>
            </a:p>
          </p:txBody>
        </p:sp>
        <p:sp>
          <p:nvSpPr>
            <p:cNvPr id="2067" name="Oval 14"/>
            <p:cNvSpPr>
              <a:spLocks noChangeArrowheads="1"/>
            </p:cNvSpPr>
            <p:nvPr/>
          </p:nvSpPr>
          <p:spPr bwMode="auto">
            <a:xfrm>
              <a:off x="2621" y="3349"/>
              <a:ext cx="166" cy="154"/>
            </a:xfrm>
            <a:prstGeom prst="ellipse">
              <a:avLst/>
            </a:prstGeom>
            <a:solidFill>
              <a:srgbClr val="969696"/>
            </a:solidFill>
            <a:ln w="9525">
              <a:solidFill>
                <a:srgbClr val="000000"/>
              </a:solidFill>
              <a:round/>
              <a:headEnd/>
              <a:tailEnd/>
            </a:ln>
          </p:spPr>
          <p:txBody>
            <a:bodyPr/>
            <a:lstStyle/>
            <a:p>
              <a:endParaRPr lang="en-US"/>
            </a:p>
          </p:txBody>
        </p:sp>
        <p:sp>
          <p:nvSpPr>
            <p:cNvPr id="2068" name="Oval 15"/>
            <p:cNvSpPr>
              <a:spLocks noChangeArrowheads="1"/>
            </p:cNvSpPr>
            <p:nvPr/>
          </p:nvSpPr>
          <p:spPr bwMode="auto">
            <a:xfrm>
              <a:off x="1956" y="2727"/>
              <a:ext cx="167" cy="155"/>
            </a:xfrm>
            <a:prstGeom prst="ellipse">
              <a:avLst/>
            </a:prstGeom>
            <a:noFill/>
            <a:ln w="9525">
              <a:solidFill>
                <a:srgbClr val="000000"/>
              </a:solidFill>
              <a:round/>
              <a:headEnd/>
              <a:tailEnd/>
            </a:ln>
          </p:spPr>
          <p:txBody>
            <a:bodyPr/>
            <a:lstStyle/>
            <a:p>
              <a:endParaRPr lang="en-US"/>
            </a:p>
          </p:txBody>
        </p:sp>
        <p:sp>
          <p:nvSpPr>
            <p:cNvPr id="2069" name="Text Box 16"/>
            <p:cNvSpPr txBox="1">
              <a:spLocks noChangeArrowheads="1"/>
            </p:cNvSpPr>
            <p:nvPr/>
          </p:nvSpPr>
          <p:spPr bwMode="auto">
            <a:xfrm>
              <a:off x="1584" y="3600"/>
              <a:ext cx="748" cy="231"/>
            </a:xfrm>
            <a:prstGeom prst="rect">
              <a:avLst/>
            </a:prstGeom>
            <a:noFill/>
            <a:ln w="9525">
              <a:noFill/>
              <a:miter lim="800000"/>
              <a:headEnd/>
              <a:tailEnd/>
            </a:ln>
          </p:spPr>
          <p:txBody>
            <a:bodyPr/>
            <a:lstStyle/>
            <a:p>
              <a:pPr algn="ctr" eaLnBrk="0" hangingPunct="0"/>
              <a:r>
                <a:rPr lang="en-US" sz="1400">
                  <a:latin typeface="Tahoma" pitchFamily="34" charset="0"/>
                </a:rPr>
                <a:t>P=(x</a:t>
              </a:r>
              <a:r>
                <a:rPr lang="en-US" sz="1400" baseline="-25000">
                  <a:latin typeface="Tahoma" pitchFamily="34" charset="0"/>
                </a:rPr>
                <a:t>p</a:t>
              </a:r>
              <a:r>
                <a:rPr lang="en-US" sz="1400">
                  <a:latin typeface="Tahoma" pitchFamily="34" charset="0"/>
                </a:rPr>
                <a:t>, y</a:t>
              </a:r>
              <a:r>
                <a:rPr lang="en-US" sz="1400" baseline="-25000">
                  <a:latin typeface="Tahoma" pitchFamily="34" charset="0"/>
                </a:rPr>
                <a:t>p</a:t>
              </a:r>
              <a:r>
                <a:rPr lang="en-US" sz="1400">
                  <a:latin typeface="Tahoma" pitchFamily="34" charset="0"/>
                </a:rPr>
                <a:t>)</a:t>
              </a:r>
            </a:p>
          </p:txBody>
        </p:sp>
        <p:sp>
          <p:nvSpPr>
            <p:cNvPr id="2070" name="Text Box 17"/>
            <p:cNvSpPr txBox="1">
              <a:spLocks noChangeArrowheads="1"/>
            </p:cNvSpPr>
            <p:nvPr/>
          </p:nvSpPr>
          <p:spPr bwMode="auto">
            <a:xfrm>
              <a:off x="2705" y="3425"/>
              <a:ext cx="332" cy="232"/>
            </a:xfrm>
            <a:prstGeom prst="rect">
              <a:avLst/>
            </a:prstGeom>
            <a:noFill/>
            <a:ln w="9525">
              <a:noFill/>
              <a:miter lim="800000"/>
              <a:headEnd/>
              <a:tailEnd/>
            </a:ln>
          </p:spPr>
          <p:txBody>
            <a:bodyPr/>
            <a:lstStyle/>
            <a:p>
              <a:pPr algn="ctr" eaLnBrk="0" hangingPunct="0"/>
              <a:r>
                <a:rPr lang="en-US" sz="1400">
                  <a:latin typeface="Tahoma" pitchFamily="34" charset="0"/>
                </a:rPr>
                <a:t>E</a:t>
              </a:r>
            </a:p>
          </p:txBody>
        </p:sp>
        <p:sp>
          <p:nvSpPr>
            <p:cNvPr id="2071" name="Text Box 18"/>
            <p:cNvSpPr txBox="1">
              <a:spLocks noChangeArrowheads="1"/>
            </p:cNvSpPr>
            <p:nvPr/>
          </p:nvSpPr>
          <p:spPr bwMode="auto">
            <a:xfrm>
              <a:off x="2705" y="2546"/>
              <a:ext cx="332" cy="231"/>
            </a:xfrm>
            <a:prstGeom prst="rect">
              <a:avLst/>
            </a:prstGeom>
            <a:noFill/>
            <a:ln w="9525">
              <a:noFill/>
              <a:miter lim="800000"/>
              <a:headEnd/>
              <a:tailEnd/>
            </a:ln>
          </p:spPr>
          <p:txBody>
            <a:bodyPr/>
            <a:lstStyle/>
            <a:p>
              <a:pPr algn="ctr" eaLnBrk="0" hangingPunct="0"/>
              <a:r>
                <a:rPr lang="en-US" sz="1400">
                  <a:latin typeface="Tahoma" pitchFamily="34" charset="0"/>
                </a:rPr>
                <a:t>NE</a:t>
              </a:r>
            </a:p>
          </p:txBody>
        </p:sp>
        <p:sp>
          <p:nvSpPr>
            <p:cNvPr id="2072" name="Line 19"/>
            <p:cNvSpPr>
              <a:spLocks noChangeShapeType="1"/>
            </p:cNvSpPr>
            <p:nvPr/>
          </p:nvSpPr>
          <p:spPr bwMode="auto">
            <a:xfrm>
              <a:off x="2621" y="3087"/>
              <a:ext cx="166" cy="1"/>
            </a:xfrm>
            <a:prstGeom prst="line">
              <a:avLst/>
            </a:prstGeom>
            <a:noFill/>
            <a:ln w="9525">
              <a:solidFill>
                <a:srgbClr val="000000"/>
              </a:solidFill>
              <a:round/>
              <a:headEnd/>
              <a:tailEnd/>
            </a:ln>
          </p:spPr>
          <p:txBody>
            <a:bodyPr/>
            <a:lstStyle/>
            <a:p>
              <a:endParaRPr lang="en-US"/>
            </a:p>
          </p:txBody>
        </p:sp>
        <p:sp>
          <p:nvSpPr>
            <p:cNvPr id="2073" name="Oval 20"/>
            <p:cNvSpPr>
              <a:spLocks noChangeArrowheads="1"/>
            </p:cNvSpPr>
            <p:nvPr/>
          </p:nvSpPr>
          <p:spPr bwMode="auto">
            <a:xfrm>
              <a:off x="2680" y="2932"/>
              <a:ext cx="49" cy="46"/>
            </a:xfrm>
            <a:prstGeom prst="ellipse">
              <a:avLst/>
            </a:prstGeom>
            <a:solidFill>
              <a:srgbClr val="000000"/>
            </a:solidFill>
            <a:ln w="9525">
              <a:solidFill>
                <a:srgbClr val="000000"/>
              </a:solidFill>
              <a:round/>
              <a:headEnd/>
              <a:tailEnd/>
            </a:ln>
          </p:spPr>
          <p:txBody>
            <a:bodyPr/>
            <a:lstStyle/>
            <a:p>
              <a:endParaRPr lang="en-US"/>
            </a:p>
          </p:txBody>
        </p:sp>
        <p:sp>
          <p:nvSpPr>
            <p:cNvPr id="2074" name="Text Box 21"/>
            <p:cNvSpPr txBox="1">
              <a:spLocks noChangeArrowheads="1"/>
            </p:cNvSpPr>
            <p:nvPr/>
          </p:nvSpPr>
          <p:spPr bwMode="auto">
            <a:xfrm>
              <a:off x="2513" y="3063"/>
              <a:ext cx="248" cy="232"/>
            </a:xfrm>
            <a:prstGeom prst="rect">
              <a:avLst/>
            </a:prstGeom>
            <a:noFill/>
            <a:ln w="9525">
              <a:noFill/>
              <a:miter lim="800000"/>
              <a:headEnd/>
              <a:tailEnd/>
            </a:ln>
          </p:spPr>
          <p:txBody>
            <a:bodyPr/>
            <a:lstStyle/>
            <a:p>
              <a:pPr algn="ctr" eaLnBrk="0" hangingPunct="0"/>
              <a:r>
                <a:rPr lang="en-US" sz="1400">
                  <a:latin typeface="Tahoma" pitchFamily="34" charset="0"/>
                </a:rPr>
                <a:t>M</a:t>
              </a:r>
            </a:p>
          </p:txBody>
        </p:sp>
        <p:sp>
          <p:nvSpPr>
            <p:cNvPr id="2075" name="Text Box 22"/>
            <p:cNvSpPr txBox="1">
              <a:spLocks noChangeArrowheads="1"/>
            </p:cNvSpPr>
            <p:nvPr/>
          </p:nvSpPr>
          <p:spPr bwMode="auto">
            <a:xfrm>
              <a:off x="2644" y="2887"/>
              <a:ext cx="332" cy="232"/>
            </a:xfrm>
            <a:prstGeom prst="rect">
              <a:avLst/>
            </a:prstGeom>
            <a:noFill/>
            <a:ln w="9525">
              <a:noFill/>
              <a:miter lim="800000"/>
              <a:headEnd/>
              <a:tailEnd/>
            </a:ln>
          </p:spPr>
          <p:txBody>
            <a:bodyPr/>
            <a:lstStyle/>
            <a:p>
              <a:pPr algn="ctr" eaLnBrk="0" hangingPunct="0"/>
              <a:r>
                <a:rPr lang="en-US" sz="1400">
                  <a:latin typeface="Tahoma" pitchFamily="34" charset="0"/>
                </a:rPr>
                <a:t>Q</a:t>
              </a:r>
            </a:p>
          </p:txBody>
        </p:sp>
        <p:sp>
          <p:nvSpPr>
            <p:cNvPr id="2076" name="Text Box 23"/>
            <p:cNvSpPr txBox="1">
              <a:spLocks noChangeArrowheads="1"/>
            </p:cNvSpPr>
            <p:nvPr/>
          </p:nvSpPr>
          <p:spPr bwMode="auto">
            <a:xfrm>
              <a:off x="2455" y="3576"/>
              <a:ext cx="500" cy="231"/>
            </a:xfrm>
            <a:prstGeom prst="rect">
              <a:avLst/>
            </a:prstGeom>
            <a:noFill/>
            <a:ln w="9525">
              <a:noFill/>
              <a:miter lim="800000"/>
              <a:headEnd/>
              <a:tailEnd/>
            </a:ln>
          </p:spPr>
          <p:txBody>
            <a:bodyPr/>
            <a:lstStyle/>
            <a:p>
              <a:pPr algn="ctr" eaLnBrk="0" hangingPunct="0"/>
              <a:r>
                <a:rPr lang="en-US" sz="1400">
                  <a:latin typeface="Tahoma" pitchFamily="34" charset="0"/>
                </a:rPr>
                <a:t>x</a:t>
              </a:r>
              <a:r>
                <a:rPr lang="en-US" sz="1400" baseline="-25000">
                  <a:latin typeface="Tahoma" pitchFamily="34" charset="0"/>
                </a:rPr>
                <a:t>p</a:t>
              </a:r>
              <a:r>
                <a:rPr lang="en-US" sz="1400">
                  <a:latin typeface="Tahoma" pitchFamily="34" charset="0"/>
                </a:rPr>
                <a:t>+1</a:t>
              </a:r>
            </a:p>
          </p:txBody>
        </p:sp>
        <p:sp>
          <p:nvSpPr>
            <p:cNvPr id="2077" name="Text Box 24"/>
            <p:cNvSpPr txBox="1">
              <a:spLocks noChangeArrowheads="1"/>
            </p:cNvSpPr>
            <p:nvPr/>
          </p:nvSpPr>
          <p:spPr bwMode="auto">
            <a:xfrm>
              <a:off x="2539" y="3059"/>
              <a:ext cx="747" cy="232"/>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+1/2</a:t>
              </a:r>
            </a:p>
          </p:txBody>
        </p:sp>
        <p:sp>
          <p:nvSpPr>
            <p:cNvPr id="2078" name="Oval 25"/>
            <p:cNvSpPr>
              <a:spLocks noChangeArrowheads="1"/>
            </p:cNvSpPr>
            <p:nvPr/>
          </p:nvSpPr>
          <p:spPr bwMode="auto">
            <a:xfrm>
              <a:off x="3312" y="2740"/>
              <a:ext cx="166" cy="154"/>
            </a:xfrm>
            <a:prstGeom prst="ellipse">
              <a:avLst/>
            </a:prstGeom>
            <a:solidFill>
              <a:srgbClr val="969696"/>
            </a:solidFill>
            <a:ln w="9525">
              <a:solidFill>
                <a:srgbClr val="000000"/>
              </a:solidFill>
              <a:round/>
              <a:headEnd/>
              <a:tailEnd/>
            </a:ln>
          </p:spPr>
          <p:txBody>
            <a:bodyPr/>
            <a:lstStyle/>
            <a:p>
              <a:endParaRPr lang="en-US"/>
            </a:p>
          </p:txBody>
        </p:sp>
        <p:sp>
          <p:nvSpPr>
            <p:cNvPr id="2079" name="Oval 26"/>
            <p:cNvSpPr>
              <a:spLocks noChangeArrowheads="1"/>
            </p:cNvSpPr>
            <p:nvPr/>
          </p:nvSpPr>
          <p:spPr bwMode="auto">
            <a:xfrm>
              <a:off x="3302" y="3341"/>
              <a:ext cx="166" cy="155"/>
            </a:xfrm>
            <a:prstGeom prst="ellipse">
              <a:avLst/>
            </a:prstGeom>
            <a:solidFill>
              <a:srgbClr val="969696"/>
            </a:solidFill>
            <a:ln w="9525">
              <a:solidFill>
                <a:srgbClr val="000000"/>
              </a:solidFill>
              <a:round/>
              <a:headEnd/>
              <a:tailEnd/>
            </a:ln>
          </p:spPr>
          <p:txBody>
            <a:bodyPr/>
            <a:lstStyle/>
            <a:p>
              <a:endParaRPr lang="en-US"/>
            </a:p>
          </p:txBody>
        </p:sp>
        <p:sp>
          <p:nvSpPr>
            <p:cNvPr id="2080" name="Oval 27"/>
            <p:cNvSpPr>
              <a:spLocks noChangeArrowheads="1"/>
            </p:cNvSpPr>
            <p:nvPr/>
          </p:nvSpPr>
          <p:spPr bwMode="auto">
            <a:xfrm>
              <a:off x="3311" y="2177"/>
              <a:ext cx="166" cy="154"/>
            </a:xfrm>
            <a:prstGeom prst="ellipse">
              <a:avLst/>
            </a:prstGeom>
            <a:solidFill>
              <a:srgbClr val="969696"/>
            </a:solidFill>
            <a:ln w="9525">
              <a:solidFill>
                <a:srgbClr val="000000"/>
              </a:solidFill>
              <a:round/>
              <a:headEnd/>
              <a:tailEnd/>
            </a:ln>
          </p:spPr>
          <p:txBody>
            <a:bodyPr/>
            <a:lstStyle/>
            <a:p>
              <a:endParaRPr lang="en-US"/>
            </a:p>
          </p:txBody>
        </p:sp>
        <p:sp>
          <p:nvSpPr>
            <p:cNvPr id="2081" name="Text Box 28"/>
            <p:cNvSpPr txBox="1">
              <a:spLocks noChangeArrowheads="1"/>
            </p:cNvSpPr>
            <p:nvPr/>
          </p:nvSpPr>
          <p:spPr bwMode="auto">
            <a:xfrm>
              <a:off x="3266" y="3098"/>
              <a:ext cx="748" cy="232"/>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+1/2</a:t>
              </a:r>
            </a:p>
          </p:txBody>
        </p:sp>
        <p:sp>
          <p:nvSpPr>
            <p:cNvPr id="2082" name="Text Box 29"/>
            <p:cNvSpPr txBox="1">
              <a:spLocks noChangeArrowheads="1"/>
            </p:cNvSpPr>
            <p:nvPr/>
          </p:nvSpPr>
          <p:spPr bwMode="auto">
            <a:xfrm>
              <a:off x="3286" y="2482"/>
              <a:ext cx="748" cy="231"/>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+3/2</a:t>
              </a:r>
            </a:p>
          </p:txBody>
        </p:sp>
        <p:sp>
          <p:nvSpPr>
            <p:cNvPr id="2083" name="Text Box 30"/>
            <p:cNvSpPr txBox="1">
              <a:spLocks noChangeArrowheads="1"/>
            </p:cNvSpPr>
            <p:nvPr/>
          </p:nvSpPr>
          <p:spPr bwMode="auto">
            <a:xfrm>
              <a:off x="3132" y="2925"/>
              <a:ext cx="328" cy="230"/>
            </a:xfrm>
            <a:prstGeom prst="rect">
              <a:avLst/>
            </a:prstGeom>
            <a:noFill/>
            <a:ln w="9525">
              <a:noFill/>
              <a:miter lim="800000"/>
              <a:headEnd/>
              <a:tailEnd/>
            </a:ln>
          </p:spPr>
          <p:txBody>
            <a:bodyPr/>
            <a:lstStyle/>
            <a:p>
              <a:pPr algn="ctr" eaLnBrk="0" hangingPunct="0"/>
              <a:r>
                <a:rPr lang="en-US" sz="1400">
                  <a:latin typeface="Tahoma" pitchFamily="34" charset="0"/>
                </a:rPr>
                <a:t>M’</a:t>
              </a:r>
            </a:p>
          </p:txBody>
        </p:sp>
        <p:sp>
          <p:nvSpPr>
            <p:cNvPr id="2084" name="Text Box 31"/>
            <p:cNvSpPr txBox="1">
              <a:spLocks noChangeArrowheads="1"/>
            </p:cNvSpPr>
            <p:nvPr/>
          </p:nvSpPr>
          <p:spPr bwMode="auto">
            <a:xfrm>
              <a:off x="3123" y="2330"/>
              <a:ext cx="328" cy="231"/>
            </a:xfrm>
            <a:prstGeom prst="rect">
              <a:avLst/>
            </a:prstGeom>
            <a:noFill/>
            <a:ln w="9525">
              <a:noFill/>
              <a:miter lim="800000"/>
              <a:headEnd/>
              <a:tailEnd/>
            </a:ln>
          </p:spPr>
          <p:txBody>
            <a:bodyPr/>
            <a:lstStyle/>
            <a:p>
              <a:pPr algn="ctr" eaLnBrk="0" hangingPunct="0"/>
              <a:r>
                <a:rPr lang="en-US" sz="1400">
                  <a:latin typeface="Tahoma" pitchFamily="34" charset="0"/>
                </a:rPr>
                <a:t>M”</a:t>
              </a:r>
            </a:p>
          </p:txBody>
        </p:sp>
        <p:sp>
          <p:nvSpPr>
            <p:cNvPr id="2085" name="Line 32"/>
            <p:cNvSpPr>
              <a:spLocks noChangeShapeType="1"/>
            </p:cNvSpPr>
            <p:nvPr/>
          </p:nvSpPr>
          <p:spPr bwMode="auto">
            <a:xfrm flipV="1">
              <a:off x="3286" y="3102"/>
              <a:ext cx="208" cy="1"/>
            </a:xfrm>
            <a:prstGeom prst="line">
              <a:avLst/>
            </a:prstGeom>
            <a:noFill/>
            <a:ln w="9525">
              <a:solidFill>
                <a:srgbClr val="000000"/>
              </a:solidFill>
              <a:round/>
              <a:headEnd/>
              <a:tailEnd/>
            </a:ln>
          </p:spPr>
          <p:txBody>
            <a:bodyPr/>
            <a:lstStyle/>
            <a:p>
              <a:endParaRPr lang="en-US"/>
            </a:p>
          </p:txBody>
        </p:sp>
        <p:sp>
          <p:nvSpPr>
            <p:cNvPr id="2086" name="Line 33"/>
            <p:cNvSpPr>
              <a:spLocks noChangeShapeType="1"/>
            </p:cNvSpPr>
            <p:nvPr/>
          </p:nvSpPr>
          <p:spPr bwMode="auto">
            <a:xfrm>
              <a:off x="3295" y="2507"/>
              <a:ext cx="208" cy="1"/>
            </a:xfrm>
            <a:prstGeom prst="line">
              <a:avLst/>
            </a:prstGeom>
            <a:noFill/>
            <a:ln w="9525">
              <a:solidFill>
                <a:srgbClr val="000000"/>
              </a:solidFill>
              <a:round/>
              <a:headEnd/>
              <a:tailEnd/>
            </a:ln>
          </p:spPr>
          <p:txBody>
            <a:bodyPr/>
            <a:lstStyle/>
            <a:p>
              <a:endParaRPr lang="en-US"/>
            </a:p>
          </p:txBody>
        </p:sp>
        <p:sp>
          <p:nvSpPr>
            <p:cNvPr id="2087" name="Text Box 34"/>
            <p:cNvSpPr txBox="1">
              <a:spLocks noChangeArrowheads="1"/>
            </p:cNvSpPr>
            <p:nvPr/>
          </p:nvSpPr>
          <p:spPr bwMode="auto">
            <a:xfrm>
              <a:off x="3142" y="3608"/>
              <a:ext cx="499" cy="232"/>
            </a:xfrm>
            <a:prstGeom prst="rect">
              <a:avLst/>
            </a:prstGeom>
            <a:noFill/>
            <a:ln w="9525">
              <a:noFill/>
              <a:miter lim="800000"/>
              <a:headEnd/>
              <a:tailEnd/>
            </a:ln>
          </p:spPr>
          <p:txBody>
            <a:bodyPr/>
            <a:lstStyle/>
            <a:p>
              <a:pPr algn="ctr" eaLnBrk="0" hangingPunct="0"/>
              <a:r>
                <a:rPr lang="en-US" sz="1400">
                  <a:latin typeface="Tahoma" pitchFamily="34" charset="0"/>
                </a:rPr>
                <a:t>x</a:t>
              </a:r>
              <a:r>
                <a:rPr lang="en-US" sz="1400" baseline="-25000">
                  <a:latin typeface="Tahoma" pitchFamily="34" charset="0"/>
                </a:rPr>
                <a:t>p</a:t>
              </a:r>
              <a:r>
                <a:rPr lang="en-US" sz="1400">
                  <a:latin typeface="Tahoma" pitchFamily="34" charset="0"/>
                </a:rPr>
                <a:t>+2</a:t>
              </a:r>
            </a:p>
          </p:txBody>
        </p:sp>
      </p:grpSp>
      <p:graphicFrame>
        <p:nvGraphicFramePr>
          <p:cNvPr id="2050" name="Object 35"/>
          <p:cNvGraphicFramePr>
            <a:graphicFrameLocks noChangeAspect="1"/>
          </p:cNvGraphicFramePr>
          <p:nvPr/>
        </p:nvGraphicFramePr>
        <p:xfrm>
          <a:off x="2209800" y="1851025"/>
          <a:ext cx="1371600" cy="663575"/>
        </p:xfrm>
        <a:graphic>
          <a:graphicData uri="http://schemas.openxmlformats.org/presentationml/2006/ole">
            <mc:AlternateContent xmlns:mc="http://schemas.openxmlformats.org/markup-compatibility/2006">
              <mc:Choice xmlns:v="urn:schemas-microsoft-com:vml" Requires="v">
                <p:oleObj spid="_x0000_s2068" name="Microsoft Equation 3.0" r:id="rId3" imgW="812520" imgH="393480" progId="Equation.3">
                  <p:embed/>
                </p:oleObj>
              </mc:Choice>
              <mc:Fallback>
                <p:oleObj name="Microsoft Equation 3.0" r:id="rId3" imgW="812520" imgH="39348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851025"/>
                        <a:ext cx="13716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6"/>
          <p:cNvGraphicFramePr>
            <a:graphicFrameLocks noChangeAspect="1"/>
          </p:cNvGraphicFramePr>
          <p:nvPr/>
        </p:nvGraphicFramePr>
        <p:xfrm>
          <a:off x="4038600" y="1660525"/>
          <a:ext cx="3124200" cy="1006475"/>
        </p:xfrm>
        <a:graphic>
          <a:graphicData uri="http://schemas.openxmlformats.org/presentationml/2006/ole">
            <mc:AlternateContent xmlns:mc="http://schemas.openxmlformats.org/markup-compatibility/2006">
              <mc:Choice xmlns:v="urn:schemas-microsoft-com:vml" Requires="v">
                <p:oleObj spid="_x0000_s2069" name="Microsoft Equation 3.0" r:id="rId5" imgW="1968480" imgH="634680" progId="Equation.3">
                  <p:embed/>
                </p:oleObj>
              </mc:Choice>
              <mc:Fallback>
                <p:oleObj name="Microsoft Equation 3.0" r:id="rId5" imgW="1968480" imgH="63468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660525"/>
                        <a:ext cx="31242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Slide Number Placeholder 40"/>
          <p:cNvSpPr>
            <a:spLocks noGrp="1"/>
          </p:cNvSpPr>
          <p:nvPr>
            <p:ph type="sldNum" sz="quarter" idx="12"/>
          </p:nvPr>
        </p:nvSpPr>
        <p:spPr/>
        <p:txBody>
          <a:bodyPr/>
          <a:lstStyle/>
          <a:p>
            <a:pPr>
              <a:defRPr/>
            </a:pPr>
            <a:fld id="{ED1E9C30-6A62-4C1C-95E3-8280887C64C6}" type="slidenum">
              <a:rPr lang="en-GB" smtClean="0"/>
              <a:pPr>
                <a:defRPr/>
              </a:pPr>
              <a:t>10</a:t>
            </a:fld>
            <a:r>
              <a:rPr lang="en-GB" smtClean="0"/>
              <a:t>/30</a:t>
            </a:r>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Date Placeholder 3"/>
          <p:cNvSpPr>
            <a:spLocks noGrp="1"/>
          </p:cNvSpPr>
          <p:nvPr>
            <p:ph type="dt" sz="quarter" idx="10"/>
          </p:nvPr>
        </p:nvSpPr>
        <p:spPr>
          <a:noFill/>
        </p:spPr>
        <p:txBody>
          <a:bodyPr/>
          <a:lstStyle/>
          <a:p>
            <a:r>
              <a:rPr lang="en-US" smtClean="0"/>
              <a:t>dvduc-2006/18</a:t>
            </a:r>
            <a:endParaRPr lang="en-GB"/>
          </a:p>
        </p:txBody>
      </p:sp>
      <p:sp>
        <p:nvSpPr>
          <p:cNvPr id="3078"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3080" name="Rectangle 2"/>
          <p:cNvSpPr>
            <a:spLocks noGrp="1" noChangeArrowheads="1"/>
          </p:cNvSpPr>
          <p:nvPr>
            <p:ph type="title"/>
          </p:nvPr>
        </p:nvSpPr>
        <p:spPr/>
        <p:txBody>
          <a:bodyPr/>
          <a:lstStyle/>
          <a:p>
            <a:pPr eaLnBrk="1" hangingPunct="1"/>
            <a:r>
              <a:rPr lang="en-US" smtClean="0"/>
              <a:t>Thuật toán trung điểm vẽ đoạn thẳng</a:t>
            </a:r>
          </a:p>
        </p:txBody>
      </p:sp>
      <p:sp>
        <p:nvSpPr>
          <p:cNvPr id="3081" name="Rectangle 3"/>
          <p:cNvSpPr>
            <a:spLocks noGrp="1" noChangeArrowheads="1"/>
          </p:cNvSpPr>
          <p:nvPr>
            <p:ph type="body" idx="1"/>
          </p:nvPr>
        </p:nvSpPr>
        <p:spPr>
          <a:xfrm>
            <a:off x="609600" y="1066800"/>
            <a:ext cx="8305800" cy="5105400"/>
          </a:xfrm>
        </p:spPr>
        <p:txBody>
          <a:bodyPr/>
          <a:lstStyle/>
          <a:p>
            <a:pPr eaLnBrk="1" hangingPunct="1"/>
            <a:r>
              <a:rPr lang="en-US" smtClean="0"/>
              <a:t>Giá trị của hàm tại M của điểm tiếp theo sẽ vẽ</a:t>
            </a:r>
          </a:p>
          <a:p>
            <a:pPr lvl="1" eaLnBrk="1" hangingPunct="1"/>
            <a:r>
              <a:rPr lang="en-US" smtClean="0"/>
              <a:t>Gọi giá trị d vừa tính là</a:t>
            </a:r>
          </a:p>
          <a:p>
            <a:pPr lvl="1" eaLnBrk="1" hangingPunct="1"/>
            <a:endParaRPr lang="en-US" smtClean="0"/>
          </a:p>
          <a:p>
            <a:pPr lvl="1" eaLnBrk="1" hangingPunct="1"/>
            <a:r>
              <a:rPr lang="en-US" smtClean="0"/>
              <a:t>Giả sử vừa chọn E: </a:t>
            </a:r>
          </a:p>
          <a:p>
            <a:pPr lvl="2" eaLnBrk="1" hangingPunct="1"/>
            <a:endParaRPr lang="en-US" smtClean="0"/>
          </a:p>
          <a:p>
            <a:pPr lvl="2" eaLnBrk="1" hangingPunct="1"/>
            <a:endParaRPr lang="en-US" smtClean="0"/>
          </a:p>
          <a:p>
            <a:pPr lvl="2" eaLnBrk="1" hangingPunct="1">
              <a:buFont typeface="Wingdings" pitchFamily="2" charset="2"/>
              <a:buNone/>
            </a:pPr>
            <a:r>
              <a:rPr lang="en-US" smtClean="0"/>
              <a:t>        d</a:t>
            </a:r>
            <a:r>
              <a:rPr lang="en-US" baseline="-25000" smtClean="0"/>
              <a:t>new</a:t>
            </a:r>
            <a:r>
              <a:rPr lang="en-US" smtClean="0"/>
              <a:t>=d</a:t>
            </a:r>
            <a:r>
              <a:rPr lang="en-US" baseline="-25000" smtClean="0"/>
              <a:t>old</a:t>
            </a:r>
            <a:r>
              <a:rPr lang="en-US" smtClean="0"/>
              <a:t>+a=d</a:t>
            </a:r>
            <a:r>
              <a:rPr lang="en-US" baseline="-25000" smtClean="0"/>
              <a:t>old</a:t>
            </a:r>
            <a:r>
              <a:rPr lang="en-US" smtClean="0"/>
              <a:t>+dy </a:t>
            </a:r>
          </a:p>
          <a:p>
            <a:pPr lvl="2" eaLnBrk="1" hangingPunct="1">
              <a:buFont typeface="Wingdings" pitchFamily="2" charset="2"/>
              <a:buNone/>
            </a:pPr>
            <a:r>
              <a:rPr lang="en-US" smtClean="0"/>
              <a:t>        </a:t>
            </a:r>
            <a:r>
              <a:rPr lang="en-GB" b="1" smtClean="0">
                <a:solidFill>
                  <a:srgbClr val="000000"/>
                </a:solidFill>
                <a:cs typeface="Times New Roman" pitchFamily="18" charset="0"/>
                <a:sym typeface="Symbol" pitchFamily="18" charset="2"/>
              </a:rPr>
              <a:t></a:t>
            </a:r>
            <a:r>
              <a:rPr lang="en-GB" b="1" baseline="-30000" smtClean="0">
                <a:solidFill>
                  <a:srgbClr val="000000"/>
                </a:solidFill>
                <a:cs typeface="Times New Roman" pitchFamily="18" charset="0"/>
              </a:rPr>
              <a:t>E</a:t>
            </a:r>
            <a:r>
              <a:rPr lang="en-GB" b="1" smtClean="0">
                <a:solidFill>
                  <a:srgbClr val="000000"/>
                </a:solidFill>
                <a:cs typeface="Times New Roman" pitchFamily="18" charset="0"/>
              </a:rPr>
              <a:t>=</a:t>
            </a:r>
            <a:r>
              <a:rPr lang="en-US" b="1" smtClean="0"/>
              <a:t>dy</a:t>
            </a:r>
            <a:r>
              <a:rPr lang="en-US" smtClean="0"/>
              <a:t> là số gia của điểm tiếp theo</a:t>
            </a:r>
          </a:p>
          <a:p>
            <a:pPr lvl="1" eaLnBrk="1" hangingPunct="1"/>
            <a:endParaRPr lang="en-US" smtClean="0"/>
          </a:p>
          <a:p>
            <a:pPr lvl="1" eaLnBrk="1" hangingPunct="1"/>
            <a:r>
              <a:rPr lang="en-US" smtClean="0"/>
              <a:t>Giả sử vừa chọn NE:</a:t>
            </a:r>
          </a:p>
          <a:p>
            <a:pPr lvl="1" eaLnBrk="1" hangingPunct="1"/>
            <a:endParaRPr lang="en-US" smtClean="0"/>
          </a:p>
          <a:p>
            <a:pPr lvl="2" eaLnBrk="1" hangingPunct="1"/>
            <a:endParaRPr lang="en-US" smtClean="0"/>
          </a:p>
          <a:p>
            <a:pPr lvl="2" eaLnBrk="1" hangingPunct="1"/>
            <a:endParaRPr lang="en-US" smtClean="0"/>
          </a:p>
          <a:p>
            <a:pPr lvl="2" eaLnBrk="1" hangingPunct="1">
              <a:buFont typeface="Wingdings" pitchFamily="2" charset="2"/>
              <a:buNone/>
            </a:pPr>
            <a:r>
              <a:rPr lang="en-US" smtClean="0"/>
              <a:t>   	    d</a:t>
            </a:r>
            <a:r>
              <a:rPr lang="en-US" baseline="-25000" smtClean="0"/>
              <a:t>new</a:t>
            </a:r>
            <a:r>
              <a:rPr lang="en-US" smtClean="0"/>
              <a:t>=d</a:t>
            </a:r>
            <a:r>
              <a:rPr lang="en-US" baseline="-25000" smtClean="0"/>
              <a:t>old</a:t>
            </a:r>
            <a:r>
              <a:rPr lang="en-US" smtClean="0"/>
              <a:t>+a+b=d</a:t>
            </a:r>
            <a:r>
              <a:rPr lang="en-US" baseline="-25000" smtClean="0"/>
              <a:t>old</a:t>
            </a:r>
            <a:r>
              <a:rPr lang="en-US" smtClean="0"/>
              <a:t>+dy-dx  </a:t>
            </a:r>
          </a:p>
          <a:p>
            <a:pPr lvl="2" eaLnBrk="1" hangingPunct="1">
              <a:buFont typeface="Wingdings" pitchFamily="2" charset="2"/>
              <a:buNone/>
            </a:pPr>
            <a:r>
              <a:rPr lang="en-GB" b="1" smtClean="0">
                <a:solidFill>
                  <a:srgbClr val="000000"/>
                </a:solidFill>
                <a:cs typeface="Times New Roman" pitchFamily="18" charset="0"/>
                <a:sym typeface="Symbol" pitchFamily="18" charset="2"/>
              </a:rPr>
              <a:t>          </a:t>
            </a:r>
            <a:r>
              <a:rPr lang="en-GB" b="1" baseline="-25000" smtClean="0">
                <a:solidFill>
                  <a:srgbClr val="000000"/>
                </a:solidFill>
                <a:cs typeface="Times New Roman" pitchFamily="18" charset="0"/>
                <a:sym typeface="Symbol" pitchFamily="18" charset="2"/>
              </a:rPr>
              <a:t>N</a:t>
            </a:r>
            <a:r>
              <a:rPr lang="en-GB" b="1" baseline="-30000" smtClean="0">
                <a:solidFill>
                  <a:srgbClr val="000000"/>
                </a:solidFill>
                <a:cs typeface="Times New Roman" pitchFamily="18" charset="0"/>
              </a:rPr>
              <a:t>E</a:t>
            </a:r>
            <a:r>
              <a:rPr lang="en-GB" b="1" smtClean="0">
                <a:solidFill>
                  <a:srgbClr val="000000"/>
                </a:solidFill>
                <a:cs typeface="Times New Roman" pitchFamily="18" charset="0"/>
              </a:rPr>
              <a:t>=</a:t>
            </a:r>
            <a:r>
              <a:rPr lang="en-US" b="1" smtClean="0"/>
              <a:t>dy-dx</a:t>
            </a:r>
            <a:r>
              <a:rPr lang="en-US" smtClean="0"/>
              <a:t> là số gia của điểm tiếp theo</a:t>
            </a:r>
          </a:p>
          <a:p>
            <a:pPr lvl="1" eaLnBrk="1" hangingPunct="1"/>
            <a:endParaRPr lang="en-US" smtClean="0"/>
          </a:p>
        </p:txBody>
      </p:sp>
      <p:grpSp>
        <p:nvGrpSpPr>
          <p:cNvPr id="3082" name="Group 4"/>
          <p:cNvGrpSpPr>
            <a:grpSpLocks/>
          </p:cNvGrpSpPr>
          <p:nvPr/>
        </p:nvGrpSpPr>
        <p:grpSpPr bwMode="auto">
          <a:xfrm>
            <a:off x="5791200" y="3200400"/>
            <a:ext cx="3276600" cy="2362200"/>
            <a:chOff x="3696" y="2544"/>
            <a:chExt cx="2064" cy="1488"/>
          </a:xfrm>
        </p:grpSpPr>
        <p:sp>
          <p:nvSpPr>
            <p:cNvPr id="3083" name="Line 5"/>
            <p:cNvSpPr>
              <a:spLocks noChangeShapeType="1"/>
            </p:cNvSpPr>
            <p:nvPr/>
          </p:nvSpPr>
          <p:spPr bwMode="auto">
            <a:xfrm flipV="1">
              <a:off x="4430" y="2775"/>
              <a:ext cx="1050" cy="0"/>
            </a:xfrm>
            <a:prstGeom prst="line">
              <a:avLst/>
            </a:prstGeom>
            <a:noFill/>
            <a:ln w="9525">
              <a:solidFill>
                <a:srgbClr val="000000"/>
              </a:solidFill>
              <a:round/>
              <a:headEnd/>
              <a:tailEnd/>
            </a:ln>
          </p:spPr>
          <p:txBody>
            <a:bodyPr/>
            <a:lstStyle/>
            <a:p>
              <a:endParaRPr lang="en-US"/>
            </a:p>
          </p:txBody>
        </p:sp>
        <p:sp>
          <p:nvSpPr>
            <p:cNvPr id="3084" name="Line 6"/>
            <p:cNvSpPr>
              <a:spLocks noChangeShapeType="1"/>
            </p:cNvSpPr>
            <p:nvPr/>
          </p:nvSpPr>
          <p:spPr bwMode="auto">
            <a:xfrm flipH="1">
              <a:off x="5217" y="2569"/>
              <a:ext cx="2" cy="1304"/>
            </a:xfrm>
            <a:prstGeom prst="line">
              <a:avLst/>
            </a:prstGeom>
            <a:noFill/>
            <a:ln w="9525">
              <a:solidFill>
                <a:srgbClr val="000000"/>
              </a:solidFill>
              <a:round/>
              <a:headEnd/>
              <a:tailEnd/>
            </a:ln>
          </p:spPr>
          <p:txBody>
            <a:bodyPr/>
            <a:lstStyle/>
            <a:p>
              <a:endParaRPr lang="en-US"/>
            </a:p>
          </p:txBody>
        </p:sp>
        <p:sp>
          <p:nvSpPr>
            <p:cNvPr id="3085" name="Line 7"/>
            <p:cNvSpPr>
              <a:spLocks noChangeShapeType="1"/>
            </p:cNvSpPr>
            <p:nvPr/>
          </p:nvSpPr>
          <p:spPr bwMode="auto">
            <a:xfrm flipV="1">
              <a:off x="3870" y="3695"/>
              <a:ext cx="1698" cy="7"/>
            </a:xfrm>
            <a:prstGeom prst="line">
              <a:avLst/>
            </a:prstGeom>
            <a:noFill/>
            <a:ln w="9525">
              <a:solidFill>
                <a:srgbClr val="000000"/>
              </a:solidFill>
              <a:round/>
              <a:headEnd/>
              <a:tailEnd/>
            </a:ln>
          </p:spPr>
          <p:txBody>
            <a:bodyPr/>
            <a:lstStyle/>
            <a:p>
              <a:endParaRPr lang="en-US"/>
            </a:p>
          </p:txBody>
        </p:sp>
        <p:sp>
          <p:nvSpPr>
            <p:cNvPr id="3086" name="Line 8"/>
            <p:cNvSpPr>
              <a:spLocks noChangeShapeType="1"/>
            </p:cNvSpPr>
            <p:nvPr/>
          </p:nvSpPr>
          <p:spPr bwMode="auto">
            <a:xfrm>
              <a:off x="3898" y="3212"/>
              <a:ext cx="1663" cy="2"/>
            </a:xfrm>
            <a:prstGeom prst="line">
              <a:avLst/>
            </a:prstGeom>
            <a:noFill/>
            <a:ln w="9525">
              <a:solidFill>
                <a:srgbClr val="000000"/>
              </a:solidFill>
              <a:round/>
              <a:headEnd/>
              <a:tailEnd/>
            </a:ln>
          </p:spPr>
          <p:txBody>
            <a:bodyPr/>
            <a:lstStyle/>
            <a:p>
              <a:endParaRPr lang="en-US"/>
            </a:p>
          </p:txBody>
        </p:sp>
        <p:sp>
          <p:nvSpPr>
            <p:cNvPr id="3087" name="Line 9"/>
            <p:cNvSpPr>
              <a:spLocks noChangeShapeType="1"/>
            </p:cNvSpPr>
            <p:nvPr/>
          </p:nvSpPr>
          <p:spPr bwMode="auto">
            <a:xfrm>
              <a:off x="4087" y="3085"/>
              <a:ext cx="0" cy="735"/>
            </a:xfrm>
            <a:prstGeom prst="line">
              <a:avLst/>
            </a:prstGeom>
            <a:noFill/>
            <a:ln w="9525">
              <a:solidFill>
                <a:srgbClr val="000000"/>
              </a:solidFill>
              <a:round/>
              <a:headEnd/>
              <a:tailEnd/>
            </a:ln>
          </p:spPr>
          <p:txBody>
            <a:bodyPr/>
            <a:lstStyle/>
            <a:p>
              <a:endParaRPr lang="en-US"/>
            </a:p>
          </p:txBody>
        </p:sp>
        <p:sp>
          <p:nvSpPr>
            <p:cNvPr id="3088" name="Line 10"/>
            <p:cNvSpPr>
              <a:spLocks noChangeShapeType="1"/>
            </p:cNvSpPr>
            <p:nvPr/>
          </p:nvSpPr>
          <p:spPr bwMode="auto">
            <a:xfrm flipH="1">
              <a:off x="4641" y="2544"/>
              <a:ext cx="2" cy="1304"/>
            </a:xfrm>
            <a:prstGeom prst="line">
              <a:avLst/>
            </a:prstGeom>
            <a:noFill/>
            <a:ln w="9525">
              <a:solidFill>
                <a:srgbClr val="000000"/>
              </a:solidFill>
              <a:round/>
              <a:headEnd/>
              <a:tailEnd/>
            </a:ln>
          </p:spPr>
          <p:txBody>
            <a:bodyPr/>
            <a:lstStyle/>
            <a:p>
              <a:endParaRPr lang="en-US"/>
            </a:p>
          </p:txBody>
        </p:sp>
        <p:sp>
          <p:nvSpPr>
            <p:cNvPr id="3089" name="Line 11"/>
            <p:cNvSpPr>
              <a:spLocks noChangeShapeType="1"/>
            </p:cNvSpPr>
            <p:nvPr/>
          </p:nvSpPr>
          <p:spPr bwMode="auto">
            <a:xfrm flipV="1">
              <a:off x="3870" y="3187"/>
              <a:ext cx="1120" cy="430"/>
            </a:xfrm>
            <a:prstGeom prst="line">
              <a:avLst/>
            </a:prstGeom>
            <a:noFill/>
            <a:ln w="19050">
              <a:solidFill>
                <a:srgbClr val="A50021"/>
              </a:solidFill>
              <a:round/>
              <a:headEnd/>
              <a:tailEnd/>
            </a:ln>
          </p:spPr>
          <p:txBody>
            <a:bodyPr/>
            <a:lstStyle/>
            <a:p>
              <a:endParaRPr lang="en-US"/>
            </a:p>
          </p:txBody>
        </p:sp>
        <p:sp>
          <p:nvSpPr>
            <p:cNvPr id="3090" name="Oval 12"/>
            <p:cNvSpPr>
              <a:spLocks noChangeArrowheads="1"/>
            </p:cNvSpPr>
            <p:nvPr/>
          </p:nvSpPr>
          <p:spPr bwMode="auto">
            <a:xfrm>
              <a:off x="4009" y="3642"/>
              <a:ext cx="141" cy="122"/>
            </a:xfrm>
            <a:prstGeom prst="ellipse">
              <a:avLst/>
            </a:prstGeom>
            <a:solidFill>
              <a:srgbClr val="000000"/>
            </a:solidFill>
            <a:ln w="9525">
              <a:solidFill>
                <a:srgbClr val="000000"/>
              </a:solidFill>
              <a:round/>
              <a:headEnd/>
              <a:tailEnd/>
            </a:ln>
          </p:spPr>
          <p:txBody>
            <a:bodyPr/>
            <a:lstStyle/>
            <a:p>
              <a:endParaRPr lang="en-US"/>
            </a:p>
          </p:txBody>
        </p:sp>
        <p:sp>
          <p:nvSpPr>
            <p:cNvPr id="3091" name="Oval 13"/>
            <p:cNvSpPr>
              <a:spLocks noChangeArrowheads="1"/>
            </p:cNvSpPr>
            <p:nvPr/>
          </p:nvSpPr>
          <p:spPr bwMode="auto">
            <a:xfrm>
              <a:off x="4570" y="3149"/>
              <a:ext cx="139" cy="122"/>
            </a:xfrm>
            <a:prstGeom prst="ellipse">
              <a:avLst/>
            </a:prstGeom>
            <a:solidFill>
              <a:srgbClr val="969696"/>
            </a:solidFill>
            <a:ln w="9525">
              <a:solidFill>
                <a:srgbClr val="000000"/>
              </a:solidFill>
              <a:round/>
              <a:headEnd/>
              <a:tailEnd/>
            </a:ln>
          </p:spPr>
          <p:txBody>
            <a:bodyPr/>
            <a:lstStyle/>
            <a:p>
              <a:endParaRPr lang="en-US"/>
            </a:p>
          </p:txBody>
        </p:sp>
        <p:sp>
          <p:nvSpPr>
            <p:cNvPr id="3092" name="Oval 14"/>
            <p:cNvSpPr>
              <a:spLocks noChangeArrowheads="1"/>
            </p:cNvSpPr>
            <p:nvPr/>
          </p:nvSpPr>
          <p:spPr bwMode="auto">
            <a:xfrm>
              <a:off x="4570" y="3642"/>
              <a:ext cx="139" cy="122"/>
            </a:xfrm>
            <a:prstGeom prst="ellipse">
              <a:avLst/>
            </a:prstGeom>
            <a:solidFill>
              <a:srgbClr val="969696"/>
            </a:solidFill>
            <a:ln w="9525">
              <a:solidFill>
                <a:srgbClr val="000000"/>
              </a:solidFill>
              <a:round/>
              <a:headEnd/>
              <a:tailEnd/>
            </a:ln>
          </p:spPr>
          <p:txBody>
            <a:bodyPr/>
            <a:lstStyle/>
            <a:p>
              <a:endParaRPr lang="en-US"/>
            </a:p>
          </p:txBody>
        </p:sp>
        <p:sp>
          <p:nvSpPr>
            <p:cNvPr id="3093" name="Oval 15"/>
            <p:cNvSpPr>
              <a:spLocks noChangeArrowheads="1"/>
            </p:cNvSpPr>
            <p:nvPr/>
          </p:nvSpPr>
          <p:spPr bwMode="auto">
            <a:xfrm>
              <a:off x="4009" y="3147"/>
              <a:ext cx="141" cy="124"/>
            </a:xfrm>
            <a:prstGeom prst="ellipse">
              <a:avLst/>
            </a:prstGeom>
            <a:noFill/>
            <a:ln w="9525">
              <a:solidFill>
                <a:srgbClr val="000000"/>
              </a:solidFill>
              <a:round/>
              <a:headEnd/>
              <a:tailEnd/>
            </a:ln>
          </p:spPr>
          <p:txBody>
            <a:bodyPr/>
            <a:lstStyle/>
            <a:p>
              <a:endParaRPr lang="en-US"/>
            </a:p>
          </p:txBody>
        </p:sp>
        <p:sp>
          <p:nvSpPr>
            <p:cNvPr id="3094" name="Text Box 16"/>
            <p:cNvSpPr txBox="1">
              <a:spLocks noChangeArrowheads="1"/>
            </p:cNvSpPr>
            <p:nvPr/>
          </p:nvSpPr>
          <p:spPr bwMode="auto">
            <a:xfrm>
              <a:off x="3696" y="3841"/>
              <a:ext cx="630" cy="184"/>
            </a:xfrm>
            <a:prstGeom prst="rect">
              <a:avLst/>
            </a:prstGeom>
            <a:noFill/>
            <a:ln w="9525">
              <a:noFill/>
              <a:miter lim="800000"/>
              <a:headEnd/>
              <a:tailEnd/>
            </a:ln>
          </p:spPr>
          <p:txBody>
            <a:bodyPr/>
            <a:lstStyle/>
            <a:p>
              <a:pPr algn="ctr" eaLnBrk="0" hangingPunct="0"/>
              <a:r>
                <a:rPr lang="en-US" sz="1400">
                  <a:latin typeface="Tahoma" pitchFamily="34" charset="0"/>
                </a:rPr>
                <a:t>P=(x</a:t>
              </a:r>
              <a:r>
                <a:rPr lang="en-US" sz="1400" baseline="-25000">
                  <a:latin typeface="Tahoma" pitchFamily="34" charset="0"/>
                </a:rPr>
                <a:t>p</a:t>
              </a:r>
              <a:r>
                <a:rPr lang="en-US" sz="1400">
                  <a:latin typeface="Tahoma" pitchFamily="34" charset="0"/>
                </a:rPr>
                <a:t>, y</a:t>
              </a:r>
              <a:r>
                <a:rPr lang="en-US" sz="1400" baseline="-25000">
                  <a:latin typeface="Tahoma" pitchFamily="34" charset="0"/>
                </a:rPr>
                <a:t>p</a:t>
              </a:r>
              <a:r>
                <a:rPr lang="en-US" sz="1400">
                  <a:latin typeface="Tahoma" pitchFamily="34" charset="0"/>
                </a:rPr>
                <a:t>)</a:t>
              </a:r>
            </a:p>
          </p:txBody>
        </p:sp>
        <p:sp>
          <p:nvSpPr>
            <p:cNvPr id="3095" name="Text Box 17"/>
            <p:cNvSpPr txBox="1">
              <a:spLocks noChangeArrowheads="1"/>
            </p:cNvSpPr>
            <p:nvPr/>
          </p:nvSpPr>
          <p:spPr bwMode="auto">
            <a:xfrm>
              <a:off x="4640" y="3702"/>
              <a:ext cx="280" cy="185"/>
            </a:xfrm>
            <a:prstGeom prst="rect">
              <a:avLst/>
            </a:prstGeom>
            <a:noFill/>
            <a:ln w="9525">
              <a:noFill/>
              <a:miter lim="800000"/>
              <a:headEnd/>
              <a:tailEnd/>
            </a:ln>
          </p:spPr>
          <p:txBody>
            <a:bodyPr/>
            <a:lstStyle/>
            <a:p>
              <a:pPr algn="ctr" eaLnBrk="0" hangingPunct="0"/>
              <a:r>
                <a:rPr lang="en-US" sz="1400">
                  <a:latin typeface="Tahoma" pitchFamily="34" charset="0"/>
                </a:rPr>
                <a:t>E</a:t>
              </a:r>
            </a:p>
          </p:txBody>
        </p:sp>
        <p:sp>
          <p:nvSpPr>
            <p:cNvPr id="3096" name="Text Box 18"/>
            <p:cNvSpPr txBox="1">
              <a:spLocks noChangeArrowheads="1"/>
            </p:cNvSpPr>
            <p:nvPr/>
          </p:nvSpPr>
          <p:spPr bwMode="auto">
            <a:xfrm>
              <a:off x="4640" y="3003"/>
              <a:ext cx="280" cy="184"/>
            </a:xfrm>
            <a:prstGeom prst="rect">
              <a:avLst/>
            </a:prstGeom>
            <a:noFill/>
            <a:ln w="9525">
              <a:noFill/>
              <a:miter lim="800000"/>
              <a:headEnd/>
              <a:tailEnd/>
            </a:ln>
          </p:spPr>
          <p:txBody>
            <a:bodyPr/>
            <a:lstStyle/>
            <a:p>
              <a:pPr algn="ctr" eaLnBrk="0" hangingPunct="0"/>
              <a:r>
                <a:rPr lang="en-US" sz="1400">
                  <a:latin typeface="Tahoma" pitchFamily="34" charset="0"/>
                </a:rPr>
                <a:t>NE</a:t>
              </a:r>
            </a:p>
          </p:txBody>
        </p:sp>
        <p:sp>
          <p:nvSpPr>
            <p:cNvPr id="3097" name="Line 19"/>
            <p:cNvSpPr>
              <a:spLocks noChangeShapeType="1"/>
            </p:cNvSpPr>
            <p:nvPr/>
          </p:nvSpPr>
          <p:spPr bwMode="auto">
            <a:xfrm>
              <a:off x="4570" y="3433"/>
              <a:ext cx="139" cy="1"/>
            </a:xfrm>
            <a:prstGeom prst="line">
              <a:avLst/>
            </a:prstGeom>
            <a:noFill/>
            <a:ln w="9525">
              <a:solidFill>
                <a:srgbClr val="000000"/>
              </a:solidFill>
              <a:round/>
              <a:headEnd/>
              <a:tailEnd/>
            </a:ln>
          </p:spPr>
          <p:txBody>
            <a:bodyPr/>
            <a:lstStyle/>
            <a:p>
              <a:endParaRPr lang="en-US"/>
            </a:p>
          </p:txBody>
        </p:sp>
        <p:sp>
          <p:nvSpPr>
            <p:cNvPr id="3098" name="Oval 20"/>
            <p:cNvSpPr>
              <a:spLocks noChangeArrowheads="1"/>
            </p:cNvSpPr>
            <p:nvPr/>
          </p:nvSpPr>
          <p:spPr bwMode="auto">
            <a:xfrm>
              <a:off x="4619" y="3310"/>
              <a:ext cx="42" cy="37"/>
            </a:xfrm>
            <a:prstGeom prst="ellipse">
              <a:avLst/>
            </a:prstGeom>
            <a:solidFill>
              <a:srgbClr val="000000"/>
            </a:solidFill>
            <a:ln w="9525">
              <a:solidFill>
                <a:srgbClr val="000000"/>
              </a:solidFill>
              <a:round/>
              <a:headEnd/>
              <a:tailEnd/>
            </a:ln>
          </p:spPr>
          <p:txBody>
            <a:bodyPr/>
            <a:lstStyle/>
            <a:p>
              <a:endParaRPr lang="en-US"/>
            </a:p>
          </p:txBody>
        </p:sp>
        <p:sp>
          <p:nvSpPr>
            <p:cNvPr id="3099" name="Text Box 21"/>
            <p:cNvSpPr txBox="1">
              <a:spLocks noChangeArrowheads="1"/>
            </p:cNvSpPr>
            <p:nvPr/>
          </p:nvSpPr>
          <p:spPr bwMode="auto">
            <a:xfrm>
              <a:off x="4479" y="3414"/>
              <a:ext cx="209" cy="185"/>
            </a:xfrm>
            <a:prstGeom prst="rect">
              <a:avLst/>
            </a:prstGeom>
            <a:noFill/>
            <a:ln w="9525">
              <a:noFill/>
              <a:miter lim="800000"/>
              <a:headEnd/>
              <a:tailEnd/>
            </a:ln>
          </p:spPr>
          <p:txBody>
            <a:bodyPr/>
            <a:lstStyle/>
            <a:p>
              <a:pPr algn="ctr" eaLnBrk="0" hangingPunct="0"/>
              <a:r>
                <a:rPr lang="en-US" sz="1400">
                  <a:solidFill>
                    <a:schemeClr val="tx2"/>
                  </a:solidFill>
                  <a:latin typeface="Tahoma" pitchFamily="34" charset="0"/>
                </a:rPr>
                <a:t>M</a:t>
              </a:r>
            </a:p>
          </p:txBody>
        </p:sp>
        <p:sp>
          <p:nvSpPr>
            <p:cNvPr id="3100" name="Text Box 22"/>
            <p:cNvSpPr txBox="1">
              <a:spLocks noChangeArrowheads="1"/>
            </p:cNvSpPr>
            <p:nvPr/>
          </p:nvSpPr>
          <p:spPr bwMode="auto">
            <a:xfrm>
              <a:off x="4589" y="3274"/>
              <a:ext cx="280" cy="185"/>
            </a:xfrm>
            <a:prstGeom prst="rect">
              <a:avLst/>
            </a:prstGeom>
            <a:noFill/>
            <a:ln w="9525">
              <a:noFill/>
              <a:miter lim="800000"/>
              <a:headEnd/>
              <a:tailEnd/>
            </a:ln>
          </p:spPr>
          <p:txBody>
            <a:bodyPr/>
            <a:lstStyle/>
            <a:p>
              <a:pPr algn="ctr" eaLnBrk="0" hangingPunct="0"/>
              <a:r>
                <a:rPr lang="en-US" sz="1400">
                  <a:latin typeface="Tahoma" pitchFamily="34" charset="0"/>
                </a:rPr>
                <a:t>Q</a:t>
              </a:r>
            </a:p>
          </p:txBody>
        </p:sp>
        <p:sp>
          <p:nvSpPr>
            <p:cNvPr id="3101" name="Text Box 23"/>
            <p:cNvSpPr txBox="1">
              <a:spLocks noChangeArrowheads="1"/>
            </p:cNvSpPr>
            <p:nvPr/>
          </p:nvSpPr>
          <p:spPr bwMode="auto">
            <a:xfrm>
              <a:off x="4430" y="3822"/>
              <a:ext cx="421" cy="184"/>
            </a:xfrm>
            <a:prstGeom prst="rect">
              <a:avLst/>
            </a:prstGeom>
            <a:noFill/>
            <a:ln w="9525">
              <a:noFill/>
              <a:miter lim="800000"/>
              <a:headEnd/>
              <a:tailEnd/>
            </a:ln>
          </p:spPr>
          <p:txBody>
            <a:bodyPr/>
            <a:lstStyle/>
            <a:p>
              <a:pPr algn="ctr" eaLnBrk="0" hangingPunct="0"/>
              <a:r>
                <a:rPr lang="en-US" sz="1400">
                  <a:latin typeface="Tahoma" pitchFamily="34" charset="0"/>
                </a:rPr>
                <a:t>x</a:t>
              </a:r>
              <a:r>
                <a:rPr lang="en-US" sz="1400" baseline="-25000">
                  <a:latin typeface="Tahoma" pitchFamily="34" charset="0"/>
                </a:rPr>
                <a:t>p</a:t>
              </a:r>
              <a:r>
                <a:rPr lang="en-US" sz="1400">
                  <a:latin typeface="Tahoma" pitchFamily="34" charset="0"/>
                </a:rPr>
                <a:t>+1</a:t>
              </a:r>
            </a:p>
          </p:txBody>
        </p:sp>
        <p:sp>
          <p:nvSpPr>
            <p:cNvPr id="3102" name="Text Box 24"/>
            <p:cNvSpPr txBox="1">
              <a:spLocks noChangeArrowheads="1"/>
            </p:cNvSpPr>
            <p:nvPr/>
          </p:nvSpPr>
          <p:spPr bwMode="auto">
            <a:xfrm>
              <a:off x="4501" y="3411"/>
              <a:ext cx="629" cy="185"/>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+1/2</a:t>
              </a:r>
            </a:p>
          </p:txBody>
        </p:sp>
        <p:sp>
          <p:nvSpPr>
            <p:cNvPr id="3103" name="Oval 25"/>
            <p:cNvSpPr>
              <a:spLocks noChangeArrowheads="1"/>
            </p:cNvSpPr>
            <p:nvPr/>
          </p:nvSpPr>
          <p:spPr bwMode="auto">
            <a:xfrm>
              <a:off x="5152" y="3158"/>
              <a:ext cx="140" cy="122"/>
            </a:xfrm>
            <a:prstGeom prst="ellipse">
              <a:avLst/>
            </a:prstGeom>
            <a:solidFill>
              <a:srgbClr val="969696"/>
            </a:solidFill>
            <a:ln w="9525">
              <a:solidFill>
                <a:srgbClr val="000000"/>
              </a:solidFill>
              <a:round/>
              <a:headEnd/>
              <a:tailEnd/>
            </a:ln>
          </p:spPr>
          <p:txBody>
            <a:bodyPr/>
            <a:lstStyle/>
            <a:p>
              <a:endParaRPr lang="en-US"/>
            </a:p>
          </p:txBody>
        </p:sp>
        <p:sp>
          <p:nvSpPr>
            <p:cNvPr id="3104" name="Oval 26"/>
            <p:cNvSpPr>
              <a:spLocks noChangeArrowheads="1"/>
            </p:cNvSpPr>
            <p:nvPr/>
          </p:nvSpPr>
          <p:spPr bwMode="auto">
            <a:xfrm>
              <a:off x="5143" y="3635"/>
              <a:ext cx="140" cy="124"/>
            </a:xfrm>
            <a:prstGeom prst="ellipse">
              <a:avLst/>
            </a:prstGeom>
            <a:solidFill>
              <a:srgbClr val="969696"/>
            </a:solidFill>
            <a:ln w="9525">
              <a:solidFill>
                <a:srgbClr val="000000"/>
              </a:solidFill>
              <a:round/>
              <a:headEnd/>
              <a:tailEnd/>
            </a:ln>
          </p:spPr>
          <p:txBody>
            <a:bodyPr/>
            <a:lstStyle/>
            <a:p>
              <a:endParaRPr lang="en-US"/>
            </a:p>
          </p:txBody>
        </p:sp>
        <p:sp>
          <p:nvSpPr>
            <p:cNvPr id="3105" name="Oval 27"/>
            <p:cNvSpPr>
              <a:spLocks noChangeArrowheads="1"/>
            </p:cNvSpPr>
            <p:nvPr/>
          </p:nvSpPr>
          <p:spPr bwMode="auto">
            <a:xfrm>
              <a:off x="5151" y="2710"/>
              <a:ext cx="140" cy="123"/>
            </a:xfrm>
            <a:prstGeom prst="ellipse">
              <a:avLst/>
            </a:prstGeom>
            <a:solidFill>
              <a:srgbClr val="969696"/>
            </a:solidFill>
            <a:ln w="9525">
              <a:solidFill>
                <a:srgbClr val="000000"/>
              </a:solidFill>
              <a:round/>
              <a:headEnd/>
              <a:tailEnd/>
            </a:ln>
          </p:spPr>
          <p:txBody>
            <a:bodyPr/>
            <a:lstStyle/>
            <a:p>
              <a:endParaRPr lang="en-US"/>
            </a:p>
          </p:txBody>
        </p:sp>
        <p:sp>
          <p:nvSpPr>
            <p:cNvPr id="3106" name="Text Box 28"/>
            <p:cNvSpPr txBox="1">
              <a:spLocks noChangeArrowheads="1"/>
            </p:cNvSpPr>
            <p:nvPr/>
          </p:nvSpPr>
          <p:spPr bwMode="auto">
            <a:xfrm>
              <a:off x="5113" y="3442"/>
              <a:ext cx="630" cy="185"/>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+1/2</a:t>
              </a:r>
            </a:p>
          </p:txBody>
        </p:sp>
        <p:sp>
          <p:nvSpPr>
            <p:cNvPr id="3107" name="Text Box 29"/>
            <p:cNvSpPr txBox="1">
              <a:spLocks noChangeArrowheads="1"/>
            </p:cNvSpPr>
            <p:nvPr/>
          </p:nvSpPr>
          <p:spPr bwMode="auto">
            <a:xfrm>
              <a:off x="5130" y="2953"/>
              <a:ext cx="630" cy="183"/>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+3/2</a:t>
              </a:r>
            </a:p>
          </p:txBody>
        </p:sp>
        <p:sp>
          <p:nvSpPr>
            <p:cNvPr id="3108" name="Text Box 30"/>
            <p:cNvSpPr txBox="1">
              <a:spLocks noChangeArrowheads="1"/>
            </p:cNvSpPr>
            <p:nvPr/>
          </p:nvSpPr>
          <p:spPr bwMode="auto">
            <a:xfrm>
              <a:off x="5000" y="3305"/>
              <a:ext cx="276" cy="183"/>
            </a:xfrm>
            <a:prstGeom prst="rect">
              <a:avLst/>
            </a:prstGeom>
            <a:noFill/>
            <a:ln w="9525">
              <a:noFill/>
              <a:miter lim="800000"/>
              <a:headEnd/>
              <a:tailEnd/>
            </a:ln>
          </p:spPr>
          <p:txBody>
            <a:bodyPr/>
            <a:lstStyle/>
            <a:p>
              <a:pPr algn="ctr" eaLnBrk="0" hangingPunct="0"/>
              <a:r>
                <a:rPr lang="en-US" sz="1400">
                  <a:solidFill>
                    <a:schemeClr val="tx2"/>
                  </a:solidFill>
                  <a:latin typeface="Tahoma" pitchFamily="34" charset="0"/>
                </a:rPr>
                <a:t>M’</a:t>
              </a:r>
            </a:p>
          </p:txBody>
        </p:sp>
        <p:sp>
          <p:nvSpPr>
            <p:cNvPr id="3109" name="Text Box 31"/>
            <p:cNvSpPr txBox="1">
              <a:spLocks noChangeArrowheads="1"/>
            </p:cNvSpPr>
            <p:nvPr/>
          </p:nvSpPr>
          <p:spPr bwMode="auto">
            <a:xfrm>
              <a:off x="4993" y="2832"/>
              <a:ext cx="276" cy="183"/>
            </a:xfrm>
            <a:prstGeom prst="rect">
              <a:avLst/>
            </a:prstGeom>
            <a:noFill/>
            <a:ln w="9525">
              <a:noFill/>
              <a:miter lim="800000"/>
              <a:headEnd/>
              <a:tailEnd/>
            </a:ln>
          </p:spPr>
          <p:txBody>
            <a:bodyPr/>
            <a:lstStyle/>
            <a:p>
              <a:pPr algn="ctr" eaLnBrk="0" hangingPunct="0"/>
              <a:r>
                <a:rPr lang="en-US" sz="1400">
                  <a:solidFill>
                    <a:schemeClr val="tx2"/>
                  </a:solidFill>
                  <a:latin typeface="Tahoma" pitchFamily="34" charset="0"/>
                </a:rPr>
                <a:t>M”</a:t>
              </a:r>
            </a:p>
          </p:txBody>
        </p:sp>
        <p:sp>
          <p:nvSpPr>
            <p:cNvPr id="3110" name="Line 32"/>
            <p:cNvSpPr>
              <a:spLocks noChangeShapeType="1"/>
            </p:cNvSpPr>
            <p:nvPr/>
          </p:nvSpPr>
          <p:spPr bwMode="auto">
            <a:xfrm flipV="1">
              <a:off x="5130" y="3445"/>
              <a:ext cx="175" cy="1"/>
            </a:xfrm>
            <a:prstGeom prst="line">
              <a:avLst/>
            </a:prstGeom>
            <a:noFill/>
            <a:ln w="9525">
              <a:solidFill>
                <a:srgbClr val="000000"/>
              </a:solidFill>
              <a:round/>
              <a:headEnd/>
              <a:tailEnd/>
            </a:ln>
          </p:spPr>
          <p:txBody>
            <a:bodyPr/>
            <a:lstStyle/>
            <a:p>
              <a:endParaRPr lang="en-US"/>
            </a:p>
          </p:txBody>
        </p:sp>
        <p:sp>
          <p:nvSpPr>
            <p:cNvPr id="3111" name="Line 33"/>
            <p:cNvSpPr>
              <a:spLocks noChangeShapeType="1"/>
            </p:cNvSpPr>
            <p:nvPr/>
          </p:nvSpPr>
          <p:spPr bwMode="auto">
            <a:xfrm>
              <a:off x="5137" y="2972"/>
              <a:ext cx="176" cy="1"/>
            </a:xfrm>
            <a:prstGeom prst="line">
              <a:avLst/>
            </a:prstGeom>
            <a:noFill/>
            <a:ln w="9525">
              <a:solidFill>
                <a:srgbClr val="000000"/>
              </a:solidFill>
              <a:round/>
              <a:headEnd/>
              <a:tailEnd/>
            </a:ln>
          </p:spPr>
          <p:txBody>
            <a:bodyPr/>
            <a:lstStyle/>
            <a:p>
              <a:endParaRPr lang="en-US"/>
            </a:p>
          </p:txBody>
        </p:sp>
        <p:sp>
          <p:nvSpPr>
            <p:cNvPr id="3112" name="Text Box 34"/>
            <p:cNvSpPr txBox="1">
              <a:spLocks noChangeArrowheads="1"/>
            </p:cNvSpPr>
            <p:nvPr/>
          </p:nvSpPr>
          <p:spPr bwMode="auto">
            <a:xfrm>
              <a:off x="5009" y="3848"/>
              <a:ext cx="420" cy="184"/>
            </a:xfrm>
            <a:prstGeom prst="rect">
              <a:avLst/>
            </a:prstGeom>
            <a:noFill/>
            <a:ln w="9525">
              <a:noFill/>
              <a:miter lim="800000"/>
              <a:headEnd/>
              <a:tailEnd/>
            </a:ln>
          </p:spPr>
          <p:txBody>
            <a:bodyPr/>
            <a:lstStyle/>
            <a:p>
              <a:pPr algn="ctr" eaLnBrk="0" hangingPunct="0"/>
              <a:r>
                <a:rPr lang="en-US" sz="1400">
                  <a:latin typeface="Tahoma" pitchFamily="34" charset="0"/>
                </a:rPr>
                <a:t>x</a:t>
              </a:r>
              <a:r>
                <a:rPr lang="en-US" sz="1400" baseline="-25000">
                  <a:latin typeface="Tahoma" pitchFamily="34" charset="0"/>
                </a:rPr>
                <a:t>p</a:t>
              </a:r>
              <a:r>
                <a:rPr lang="en-US" sz="1400">
                  <a:latin typeface="Tahoma" pitchFamily="34" charset="0"/>
                </a:rPr>
                <a:t>+2</a:t>
              </a:r>
            </a:p>
          </p:txBody>
        </p:sp>
      </p:grpSp>
      <p:graphicFrame>
        <p:nvGraphicFramePr>
          <p:cNvPr id="3074" name="Object 35"/>
          <p:cNvGraphicFramePr>
            <a:graphicFrameLocks noChangeAspect="1"/>
          </p:cNvGraphicFramePr>
          <p:nvPr/>
        </p:nvGraphicFramePr>
        <p:xfrm>
          <a:off x="2057400" y="2713038"/>
          <a:ext cx="5410200" cy="411162"/>
        </p:xfrm>
        <a:graphic>
          <a:graphicData uri="http://schemas.openxmlformats.org/presentationml/2006/ole">
            <mc:AlternateContent xmlns:mc="http://schemas.openxmlformats.org/markup-compatibility/2006">
              <mc:Choice xmlns:v="urn:schemas-microsoft-com:vml" Requires="v">
                <p:oleObj spid="_x0000_s3101" name="Microsoft Equation 3.0" r:id="rId3" imgW="3174840" imgH="241200" progId="Equation.3">
                  <p:embed/>
                </p:oleObj>
              </mc:Choice>
              <mc:Fallback>
                <p:oleObj name="Microsoft Equation 3.0" r:id="rId3" imgW="3174840" imgH="24120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13038"/>
                        <a:ext cx="54102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6"/>
          <p:cNvGraphicFramePr>
            <a:graphicFrameLocks noChangeAspect="1"/>
          </p:cNvGraphicFramePr>
          <p:nvPr/>
        </p:nvGraphicFramePr>
        <p:xfrm>
          <a:off x="2057400" y="1884363"/>
          <a:ext cx="3200400" cy="401637"/>
        </p:xfrm>
        <a:graphic>
          <a:graphicData uri="http://schemas.openxmlformats.org/presentationml/2006/ole">
            <mc:AlternateContent xmlns:mc="http://schemas.openxmlformats.org/markup-compatibility/2006">
              <mc:Choice xmlns:v="urn:schemas-microsoft-com:vml" Requires="v">
                <p:oleObj spid="_x0000_s3102" name="Microsoft Equation 3.0" r:id="rId5" imgW="1917360" imgH="241200" progId="Equation.3">
                  <p:embed/>
                </p:oleObj>
              </mc:Choice>
              <mc:Fallback>
                <p:oleObj name="Microsoft Equation 3.0" r:id="rId5" imgW="1917360" imgH="2412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884363"/>
                        <a:ext cx="3200400"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37"/>
          <p:cNvGraphicFramePr>
            <a:graphicFrameLocks noChangeAspect="1"/>
          </p:cNvGraphicFramePr>
          <p:nvPr/>
        </p:nvGraphicFramePr>
        <p:xfrm>
          <a:off x="2209800" y="4573588"/>
          <a:ext cx="2895600" cy="912812"/>
        </p:xfrm>
        <a:graphic>
          <a:graphicData uri="http://schemas.openxmlformats.org/presentationml/2006/ole">
            <mc:AlternateContent xmlns:mc="http://schemas.openxmlformats.org/markup-compatibility/2006">
              <mc:Choice xmlns:v="urn:schemas-microsoft-com:vml" Requires="v">
                <p:oleObj spid="_x0000_s3103" name="Equation" r:id="rId7" imgW="1612800" imgH="507960" progId="Equation.3">
                  <p:embed/>
                </p:oleObj>
              </mc:Choice>
              <mc:Fallback>
                <p:oleObj name="Equation" r:id="rId7" imgW="1612800" imgH="50796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573588"/>
                        <a:ext cx="2895600"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Slide Number Placeholder 41"/>
          <p:cNvSpPr>
            <a:spLocks noGrp="1"/>
          </p:cNvSpPr>
          <p:nvPr>
            <p:ph type="sldNum" sz="quarter" idx="12"/>
          </p:nvPr>
        </p:nvSpPr>
        <p:spPr/>
        <p:txBody>
          <a:bodyPr/>
          <a:lstStyle/>
          <a:p>
            <a:pPr>
              <a:defRPr/>
            </a:pPr>
            <a:fld id="{ED1E9C30-6A62-4C1C-95E3-8280887C64C6}" type="slidenum">
              <a:rPr lang="en-GB" smtClean="0"/>
              <a:pPr>
                <a:defRPr/>
              </a:pPr>
              <a:t>11</a:t>
            </a:fld>
            <a:r>
              <a:rPr lang="en-GB" smtClean="0"/>
              <a:t>/30</a:t>
            </a:r>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3"/>
          <p:cNvSpPr>
            <a:spLocks noGrp="1"/>
          </p:cNvSpPr>
          <p:nvPr>
            <p:ph type="dt" sz="quarter" idx="10"/>
          </p:nvPr>
        </p:nvSpPr>
        <p:spPr>
          <a:noFill/>
        </p:spPr>
        <p:txBody>
          <a:bodyPr/>
          <a:lstStyle/>
          <a:p>
            <a:r>
              <a:rPr lang="en-US" smtClean="0"/>
              <a:t>dvduc-2006/18</a:t>
            </a:r>
            <a:endParaRPr lang="en-GB"/>
          </a:p>
        </p:txBody>
      </p:sp>
      <p:sp>
        <p:nvSpPr>
          <p:cNvPr id="4100"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4102" name="Rectangle 2"/>
          <p:cNvSpPr>
            <a:spLocks noGrp="1" noChangeArrowheads="1"/>
          </p:cNvSpPr>
          <p:nvPr>
            <p:ph type="title"/>
          </p:nvPr>
        </p:nvSpPr>
        <p:spPr/>
        <p:txBody>
          <a:bodyPr/>
          <a:lstStyle/>
          <a:p>
            <a:pPr eaLnBrk="1" hangingPunct="1"/>
            <a:r>
              <a:rPr lang="en-US" smtClean="0"/>
              <a:t>Thuật toán trung điểm vẽ line</a:t>
            </a:r>
          </a:p>
        </p:txBody>
      </p:sp>
      <p:sp>
        <p:nvSpPr>
          <p:cNvPr id="4103" name="Rectangle 3"/>
          <p:cNvSpPr>
            <a:spLocks noGrp="1" noChangeArrowheads="1"/>
          </p:cNvSpPr>
          <p:nvPr>
            <p:ph type="body" idx="1"/>
          </p:nvPr>
        </p:nvSpPr>
        <p:spPr>
          <a:xfrm>
            <a:off x="838200" y="1066800"/>
            <a:ext cx="8001000" cy="5105400"/>
          </a:xfrm>
        </p:spPr>
        <p:txBody>
          <a:bodyPr/>
          <a:lstStyle/>
          <a:p>
            <a:pPr eaLnBrk="1" hangingPunct="1">
              <a:lnSpc>
                <a:spcPct val="120000"/>
              </a:lnSpc>
            </a:pPr>
            <a:r>
              <a:rPr lang="en-US" sz="2000" smtClean="0"/>
              <a:t>Tính giá trị khởi đầu của d</a:t>
            </a:r>
          </a:p>
          <a:p>
            <a:pPr lvl="1" eaLnBrk="1" hangingPunct="1">
              <a:lnSpc>
                <a:spcPct val="120000"/>
              </a:lnSpc>
            </a:pPr>
            <a:r>
              <a:rPr lang="en-US" sz="1800" smtClean="0"/>
              <a:t>Giả sử vẽ đoạn thẳng từ (x0, y0) đến (x1, y1) -&gt; trung điểm thứ nhất có tọa độ (x0+1, y0+1/2)</a:t>
            </a:r>
          </a:p>
          <a:p>
            <a:pPr lvl="1" eaLnBrk="1" hangingPunct="1">
              <a:lnSpc>
                <a:spcPct val="120000"/>
              </a:lnSpc>
            </a:pPr>
            <a:endParaRPr lang="en-US" sz="1800" smtClean="0"/>
          </a:p>
          <a:p>
            <a:pPr lvl="1" eaLnBrk="1" hangingPunct="1">
              <a:lnSpc>
                <a:spcPct val="120000"/>
              </a:lnSpc>
            </a:pPr>
            <a:endParaRPr lang="en-US" sz="1800" smtClean="0"/>
          </a:p>
          <a:p>
            <a:pPr lvl="1" eaLnBrk="1" hangingPunct="1">
              <a:lnSpc>
                <a:spcPct val="120000"/>
              </a:lnSpc>
            </a:pPr>
            <a:endParaRPr lang="en-US" sz="1800" smtClean="0"/>
          </a:p>
          <a:p>
            <a:pPr lvl="1" eaLnBrk="1" hangingPunct="1">
              <a:lnSpc>
                <a:spcPct val="120000"/>
              </a:lnSpc>
            </a:pPr>
            <a:endParaRPr lang="en-US" sz="1800" smtClean="0"/>
          </a:p>
          <a:p>
            <a:pPr lvl="1" eaLnBrk="1" hangingPunct="1">
              <a:lnSpc>
                <a:spcPct val="120000"/>
              </a:lnSpc>
            </a:pPr>
            <a:r>
              <a:rPr lang="en-US" sz="1800" smtClean="0"/>
              <a:t>F(x0, y0) = 0 -&gt; </a:t>
            </a:r>
            <a:r>
              <a:rPr lang="en-US" sz="1800" smtClean="0">
                <a:solidFill>
                  <a:schemeClr val="tx1"/>
                </a:solidFill>
              </a:rPr>
              <a:t>d</a:t>
            </a:r>
            <a:r>
              <a:rPr lang="en-US" sz="1800" baseline="-25000" smtClean="0">
                <a:solidFill>
                  <a:schemeClr val="tx1"/>
                </a:solidFill>
              </a:rPr>
              <a:t>start</a:t>
            </a:r>
            <a:r>
              <a:rPr lang="en-US" sz="1800" smtClean="0">
                <a:solidFill>
                  <a:schemeClr val="tx1"/>
                </a:solidFill>
              </a:rPr>
              <a:t>=a+b/2=dy-dx/2</a:t>
            </a:r>
          </a:p>
          <a:p>
            <a:pPr lvl="1" eaLnBrk="1" hangingPunct="1">
              <a:lnSpc>
                <a:spcPct val="120000"/>
              </a:lnSpc>
            </a:pPr>
            <a:r>
              <a:rPr lang="en-US" sz="1800" smtClean="0"/>
              <a:t>Để tránh số thập phân của d</a:t>
            </a:r>
            <a:r>
              <a:rPr lang="en-US" sz="1800" baseline="-25000" smtClean="0"/>
              <a:t>start</a:t>
            </a:r>
            <a:r>
              <a:rPr lang="en-US" sz="1800" smtClean="0"/>
              <a:t> ta cần định nghĩa lại hàm như sau</a:t>
            </a:r>
          </a:p>
          <a:p>
            <a:pPr lvl="1" eaLnBrk="1" hangingPunct="1">
              <a:lnSpc>
                <a:spcPct val="120000"/>
              </a:lnSpc>
              <a:buFont typeface="Wingdings" pitchFamily="2" charset="2"/>
              <a:buNone/>
            </a:pPr>
            <a:r>
              <a:rPr lang="en-US" sz="1800" smtClean="0">
                <a:latin typeface=".VnTime" pitchFamily="34" charset="0"/>
                <a:cs typeface="Times New Roman" pitchFamily="18" charset="0"/>
              </a:rPr>
              <a:t>			</a:t>
            </a:r>
            <a:r>
              <a:rPr lang="en-US" sz="1800" smtClean="0">
                <a:solidFill>
                  <a:schemeClr val="tx1"/>
                </a:solidFill>
                <a:cs typeface="Times New Roman" pitchFamily="18" charset="0"/>
              </a:rPr>
              <a:t>F(x,y)=2(ax+by+c)</a:t>
            </a:r>
            <a:r>
              <a:rPr lang="en-US" sz="1800" smtClean="0"/>
              <a:t> </a:t>
            </a:r>
            <a:endParaRPr lang="en-US" sz="1800" baseline="-25000" smtClean="0"/>
          </a:p>
          <a:p>
            <a:pPr lvl="1" eaLnBrk="1" hangingPunct="1">
              <a:lnSpc>
                <a:spcPct val="120000"/>
              </a:lnSpc>
            </a:pPr>
            <a:r>
              <a:rPr lang="en-US" sz="1800" smtClean="0"/>
              <a:t>Do vậy, ta có</a:t>
            </a:r>
          </a:p>
          <a:p>
            <a:pPr lvl="1" algn="just" eaLnBrk="1" hangingPunct="1">
              <a:lnSpc>
                <a:spcPct val="120000"/>
              </a:lnSpc>
              <a:buFont typeface="Wingdings" pitchFamily="2" charset="2"/>
              <a:buNone/>
            </a:pPr>
            <a:r>
              <a:rPr lang="en-GB" sz="1800" smtClean="0">
                <a:solidFill>
                  <a:srgbClr val="000000"/>
                </a:solidFill>
                <a:cs typeface="Times New Roman" pitchFamily="18" charset="0"/>
              </a:rPr>
              <a:t>			d</a:t>
            </a:r>
            <a:r>
              <a:rPr lang="en-GB" sz="1800" baseline="-30000" smtClean="0">
                <a:solidFill>
                  <a:srgbClr val="000000"/>
                </a:solidFill>
                <a:cs typeface="Times New Roman" pitchFamily="18" charset="0"/>
              </a:rPr>
              <a:t>start</a:t>
            </a:r>
            <a:r>
              <a:rPr lang="en-GB" sz="1800" smtClean="0">
                <a:solidFill>
                  <a:srgbClr val="000000"/>
                </a:solidFill>
                <a:cs typeface="Times New Roman" pitchFamily="18" charset="0"/>
              </a:rPr>
              <a:t>=2dy -dx;        </a:t>
            </a:r>
            <a:r>
              <a:rPr lang="en-GB" sz="1800" smtClean="0">
                <a:solidFill>
                  <a:srgbClr val="000000"/>
                </a:solidFill>
                <a:cs typeface="Times New Roman" pitchFamily="18" charset="0"/>
                <a:sym typeface="Symbol" pitchFamily="18" charset="2"/>
              </a:rPr>
              <a:t></a:t>
            </a:r>
            <a:r>
              <a:rPr lang="en-GB" sz="1800" baseline="-30000" smtClean="0">
                <a:solidFill>
                  <a:srgbClr val="000000"/>
                </a:solidFill>
                <a:cs typeface="Times New Roman" pitchFamily="18" charset="0"/>
              </a:rPr>
              <a:t>E</a:t>
            </a:r>
            <a:r>
              <a:rPr lang="en-GB" sz="1800" smtClean="0">
                <a:solidFill>
                  <a:srgbClr val="000000"/>
                </a:solidFill>
                <a:cs typeface="Times New Roman" pitchFamily="18" charset="0"/>
              </a:rPr>
              <a:t>=2dy;         </a:t>
            </a:r>
            <a:r>
              <a:rPr lang="en-GB" sz="1800" smtClean="0">
                <a:solidFill>
                  <a:srgbClr val="000000"/>
                </a:solidFill>
                <a:cs typeface="Times New Roman" pitchFamily="18" charset="0"/>
                <a:sym typeface="Symbol" pitchFamily="18" charset="2"/>
              </a:rPr>
              <a:t></a:t>
            </a:r>
            <a:r>
              <a:rPr lang="en-GB" sz="1800" baseline="-30000" smtClean="0">
                <a:solidFill>
                  <a:srgbClr val="000000"/>
                </a:solidFill>
                <a:cs typeface="Times New Roman" pitchFamily="18" charset="0"/>
              </a:rPr>
              <a:t>NE</a:t>
            </a:r>
            <a:r>
              <a:rPr lang="en-GB" sz="1800" smtClean="0">
                <a:solidFill>
                  <a:srgbClr val="000000"/>
                </a:solidFill>
                <a:cs typeface="Times New Roman" pitchFamily="18" charset="0"/>
              </a:rPr>
              <a:t>=2(dy-dx)</a:t>
            </a:r>
            <a:endParaRPr lang="en-US" sz="1800" smtClean="0"/>
          </a:p>
        </p:txBody>
      </p:sp>
      <p:graphicFrame>
        <p:nvGraphicFramePr>
          <p:cNvPr id="4098" name="Object 4"/>
          <p:cNvGraphicFramePr>
            <a:graphicFrameLocks noChangeAspect="1"/>
          </p:cNvGraphicFramePr>
          <p:nvPr/>
        </p:nvGraphicFramePr>
        <p:xfrm>
          <a:off x="2286000" y="2438400"/>
          <a:ext cx="4953000" cy="1184275"/>
        </p:xfrm>
        <a:graphic>
          <a:graphicData uri="http://schemas.openxmlformats.org/presentationml/2006/ole">
            <mc:AlternateContent xmlns:mc="http://schemas.openxmlformats.org/markup-compatibility/2006">
              <mc:Choice xmlns:v="urn:schemas-microsoft-com:vml" Requires="v">
                <p:oleObj spid="_x0000_s4107" name="Microsoft Equation 3.0" r:id="rId3" imgW="2654280" imgH="634680" progId="Equation.3">
                  <p:embed/>
                </p:oleObj>
              </mc:Choice>
              <mc:Fallback>
                <p:oleObj name="Microsoft Equation 3.0" r:id="rId3" imgW="2654280" imgH="634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438400"/>
                        <a:ext cx="4953000"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pPr>
              <a:defRPr/>
            </a:pPr>
            <a:fld id="{ED1E9C30-6A62-4C1C-95E3-8280887C64C6}" type="slidenum">
              <a:rPr lang="en-GB" smtClean="0"/>
              <a:pPr>
                <a:defRPr/>
              </a:pPr>
              <a:t>12</a:t>
            </a:fld>
            <a:r>
              <a:rPr lang="en-GB" smtClean="0"/>
              <a:t>/30</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r>
              <a:rPr lang="en-US" smtClean="0"/>
              <a:t>dvduc-2006/18</a:t>
            </a:r>
            <a:endParaRPr lang="en-GB"/>
          </a:p>
        </p:txBody>
      </p:sp>
      <p:sp>
        <p:nvSpPr>
          <p:cNvPr id="14339"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4341" name="Rectangle 2"/>
          <p:cNvSpPr>
            <a:spLocks noGrp="1" noChangeArrowheads="1"/>
          </p:cNvSpPr>
          <p:nvPr>
            <p:ph type="title"/>
          </p:nvPr>
        </p:nvSpPr>
        <p:spPr/>
        <p:txBody>
          <a:bodyPr/>
          <a:lstStyle/>
          <a:p>
            <a:pPr eaLnBrk="1" hangingPunct="1"/>
            <a:r>
              <a:rPr lang="en-US" smtClean="0"/>
              <a:t>Thuật toán trung điểm vẽ đoạn thẳng</a:t>
            </a:r>
          </a:p>
        </p:txBody>
      </p:sp>
      <p:sp>
        <p:nvSpPr>
          <p:cNvPr id="8" name="Rectangle 3"/>
          <p:cNvSpPr txBox="1">
            <a:spLocks noChangeArrowheads="1"/>
          </p:cNvSpPr>
          <p:nvPr/>
        </p:nvSpPr>
        <p:spPr bwMode="auto">
          <a:xfrm>
            <a:off x="838200" y="1066800"/>
            <a:ext cx="3962400" cy="4724400"/>
          </a:xfrm>
          <a:prstGeom prst="rect">
            <a:avLst/>
          </a:prstGeom>
          <a:solidFill>
            <a:schemeClr val="accent1">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1" i="0" u="none" strike="noStrike" kern="0" cap="none" spc="0" normalizeH="0" baseline="0" noProof="0" smtClean="0">
                <a:ln>
                  <a:noFill/>
                </a:ln>
                <a:solidFill>
                  <a:schemeClr val="tx1"/>
                </a:solidFill>
                <a:effectLst/>
                <a:uLnTx/>
                <a:uFillTx/>
                <a:latin typeface="+mn-lt"/>
                <a:ea typeface="+mn-ea"/>
                <a:cs typeface="Times New Roman" pitchFamily="18" charset="0"/>
              </a:rPr>
              <a:t>procedure</a:t>
            </a: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MidpointLine(x0, y0, x1, y1, color: </a:t>
            </a:r>
            <a:r>
              <a:rPr kumimoji="0" lang="en-US" sz="1600" b="1" i="0" u="none" strike="noStrike" kern="0" cap="none" spc="0" normalizeH="0" baseline="0" noProof="0" smtClean="0">
                <a:ln>
                  <a:noFill/>
                </a:ln>
                <a:solidFill>
                  <a:schemeClr val="tx1"/>
                </a:solidFill>
                <a:effectLst/>
                <a:uLnTx/>
                <a:uFillTx/>
                <a:latin typeface="+mn-lt"/>
                <a:ea typeface="+mn-ea"/>
                <a:cs typeface="Times New Roman" pitchFamily="18" charset="0"/>
              </a:rPr>
              <a:t>integer</a:t>
            </a: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1" i="0" u="none" strike="noStrike" kern="0" cap="none" spc="0" normalizeH="0" baseline="0" noProof="0" smtClean="0">
                <a:ln>
                  <a:noFill/>
                </a:ln>
                <a:solidFill>
                  <a:schemeClr val="tx1"/>
                </a:solidFill>
                <a:effectLst/>
                <a:uLnTx/>
                <a:uFillTx/>
                <a:latin typeface="+mn-lt"/>
                <a:ea typeface="+mn-ea"/>
                <a:cs typeface="Times New Roman" pitchFamily="18" charset="0"/>
              </a:rPr>
              <a:t>var</a:t>
            </a:r>
            <a:endPar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endParaRP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dx, dy, x, y, d, incrE, incrNE: </a:t>
            </a:r>
            <a:r>
              <a:rPr kumimoji="0" lang="en-US" sz="1600" b="1" i="0" u="none" strike="noStrike" kern="0" cap="none" spc="0" normalizeH="0" baseline="0" noProof="0" smtClean="0">
                <a:ln>
                  <a:noFill/>
                </a:ln>
                <a:solidFill>
                  <a:schemeClr val="tx1"/>
                </a:solidFill>
                <a:effectLst/>
                <a:uLnTx/>
                <a:uFillTx/>
                <a:latin typeface="+mn-lt"/>
                <a:ea typeface="+mn-ea"/>
                <a:cs typeface="Times New Roman" pitchFamily="18" charset="0"/>
              </a:rPr>
              <a:t>integer</a:t>
            </a: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1" i="0" u="none" strike="noStrike" kern="0" cap="none" spc="0" normalizeH="0" baseline="0" noProof="0" smtClean="0">
                <a:ln>
                  <a:noFill/>
                </a:ln>
                <a:solidFill>
                  <a:schemeClr val="tx1"/>
                </a:solidFill>
                <a:effectLst/>
                <a:uLnTx/>
                <a:uFillTx/>
                <a:latin typeface="+mn-lt"/>
                <a:ea typeface="+mn-ea"/>
                <a:cs typeface="Times New Roman" pitchFamily="18" charset="0"/>
              </a:rPr>
              <a:t>begin</a:t>
            </a:r>
            <a:endPar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endParaRP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dx := x1 – x0;</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dy := y1 – y0;</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d := 2*dy-dx;</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incrE := 2*dy;</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incrNE := 2*(dy-dx);</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x :=x0;</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y :=y0;</a:t>
            </a:r>
          </a:p>
          <a:p>
            <a:pPr marL="469900" marR="0" lvl="0" indent="-469900" algn="l" defTabSz="914400" rtl="0" eaLnBrk="0" fontAlgn="base" latinLnBrk="0" hangingPunct="0">
              <a:lnSpc>
                <a:spcPct val="100000"/>
              </a:lnSpc>
              <a:spcBef>
                <a:spcPct val="15000"/>
              </a:spcBef>
              <a:spcAft>
                <a:spcPct val="15000"/>
              </a:spcAft>
              <a:buClr>
                <a:schemeClr val="accent2"/>
              </a:buClr>
              <a:buSzTx/>
              <a:buFont typeface="Wingdings" pitchFamily="2" charset="2"/>
              <a:buNone/>
              <a:tabLst/>
              <a:defRPr/>
            </a:pPr>
            <a:r>
              <a:rPr kumimoji="0" lang="en-US" sz="1600" b="0" i="0" u="none" strike="noStrike" kern="0" cap="none" spc="0" normalizeH="0" baseline="0" noProof="0" smtClean="0">
                <a:ln>
                  <a:noFill/>
                </a:ln>
                <a:solidFill>
                  <a:schemeClr val="tx1"/>
                </a:solidFill>
                <a:effectLst/>
                <a:uLnTx/>
                <a:uFillTx/>
                <a:latin typeface="+mn-lt"/>
                <a:ea typeface="+mn-ea"/>
                <a:cs typeface="Times New Roman" pitchFamily="18" charset="0"/>
              </a:rPr>
              <a:t>	WritePixel(x, y, color);</a:t>
            </a:r>
            <a:endParaRPr kumimoji="0" lang="en-US" sz="1600" b="0" i="0" u="none" strike="noStrike" kern="0" cap="none" spc="0" normalizeH="0" baseline="0" noProof="0">
              <a:ln>
                <a:noFill/>
              </a:ln>
              <a:solidFill>
                <a:schemeClr val="tx1"/>
              </a:solidFill>
              <a:effectLst/>
              <a:uLnTx/>
              <a:uFillTx/>
              <a:latin typeface="+mn-lt"/>
              <a:ea typeface="+mn-ea"/>
              <a:cs typeface="Times New Roman" pitchFamily="18" charset="0"/>
            </a:endParaRPr>
          </a:p>
        </p:txBody>
      </p:sp>
      <p:sp>
        <p:nvSpPr>
          <p:cNvPr id="9" name="Rectangle 5"/>
          <p:cNvSpPr>
            <a:spLocks noChangeArrowheads="1"/>
          </p:cNvSpPr>
          <p:nvPr/>
        </p:nvSpPr>
        <p:spPr bwMode="auto">
          <a:xfrm>
            <a:off x="5029200" y="1676400"/>
            <a:ext cx="3810000" cy="4572000"/>
          </a:xfrm>
          <a:prstGeom prst="rect">
            <a:avLst/>
          </a:prstGeom>
          <a:solidFill>
            <a:schemeClr val="accent1">
              <a:lumMod val="40000"/>
              <a:lumOff val="60000"/>
            </a:schemeClr>
          </a:solid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None/>
            </a:pPr>
            <a:r>
              <a:rPr lang="en-US">
                <a:solidFill>
                  <a:srgbClr val="A50021"/>
                </a:solidFill>
                <a:latin typeface="Tahoma" pitchFamily="34" charset="0"/>
                <a:cs typeface="Times New Roman" pitchFamily="18" charset="0"/>
              </a:rPr>
              <a:t>	</a:t>
            </a:r>
            <a:r>
              <a:rPr lang="en-US" sz="1600" b="1" kern="0">
                <a:latin typeface="+mn-lt"/>
                <a:cs typeface="Times New Roman" pitchFamily="18" charset="0"/>
              </a:rPr>
              <a:t>while</a:t>
            </a:r>
            <a:r>
              <a:rPr lang="en-US" sz="1600" kern="0">
                <a:latin typeface="+mn-lt"/>
                <a:cs typeface="Times New Roman" pitchFamily="18" charset="0"/>
              </a:rPr>
              <a:t> x&lt;x1 </a:t>
            </a:r>
            <a:r>
              <a:rPr lang="en-US" sz="1600" b="1" kern="0">
                <a:latin typeface="+mn-lt"/>
                <a:cs typeface="Times New Roman" pitchFamily="18" charset="0"/>
              </a:rPr>
              <a:t>do</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begin</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if  d&lt;=0  </a:t>
            </a:r>
            <a:r>
              <a:rPr lang="en-US" sz="1600" b="1" kern="0">
                <a:latin typeface="+mn-lt"/>
                <a:cs typeface="Times New Roman" pitchFamily="18" charset="0"/>
              </a:rPr>
              <a:t>then </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begin</a:t>
            </a:r>
            <a:r>
              <a:rPr lang="en-US" sz="1600" kern="0">
                <a:latin typeface="+mn-lt"/>
                <a:cs typeface="Times New Roman" pitchFamily="18" charset="0"/>
              </a:rPr>
              <a:t> {Select  E} </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d := d+incrE;</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x := x+1</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end</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else</a:t>
            </a:r>
            <a:r>
              <a:rPr lang="en-US" sz="1600" kern="0">
                <a:latin typeface="+mn-lt"/>
                <a:cs typeface="Times New Roman" pitchFamily="18" charset="0"/>
              </a:rPr>
              <a:t>	</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begin</a:t>
            </a:r>
            <a:r>
              <a:rPr lang="en-US" sz="1600" kern="0">
                <a:latin typeface="+mn-lt"/>
                <a:cs typeface="Times New Roman" pitchFamily="18" charset="0"/>
              </a:rPr>
              <a:t>  {Select NE}	         d := d+incrNE;</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x :=x+1;</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y :=y+1</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end</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WritePixel(x, y, color);</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end</a:t>
            </a:r>
            <a:r>
              <a:rPr lang="en-US" sz="1600" kern="0">
                <a:latin typeface="+mn-lt"/>
                <a:cs typeface="Times New Roman" pitchFamily="18" charset="0"/>
              </a:rPr>
              <a:t> {while}</a:t>
            </a:r>
          </a:p>
          <a:p>
            <a:pPr marL="342900" indent="-342900">
              <a:lnSpc>
                <a:spcPct val="90000"/>
              </a:lnSpc>
              <a:spcBef>
                <a:spcPct val="20000"/>
              </a:spcBef>
              <a:buClr>
                <a:schemeClr val="folHlink"/>
              </a:buClr>
              <a:buSzPct val="60000"/>
              <a:buFont typeface="Wingdings" pitchFamily="2" charset="2"/>
              <a:buNone/>
            </a:pPr>
            <a:r>
              <a:rPr lang="en-US" sz="1600" kern="0">
                <a:latin typeface="+mn-lt"/>
                <a:cs typeface="Times New Roman" pitchFamily="18" charset="0"/>
              </a:rPr>
              <a:t>   </a:t>
            </a:r>
            <a:r>
              <a:rPr lang="en-US" sz="1600" b="1" kern="0">
                <a:latin typeface="+mn-lt"/>
                <a:cs typeface="Times New Roman" pitchFamily="18" charset="0"/>
              </a:rPr>
              <a:t>end</a:t>
            </a:r>
            <a:r>
              <a:rPr lang="en-US" sz="1600" kern="0">
                <a:latin typeface="+mn-lt"/>
                <a:cs typeface="Times New Roman" pitchFamily="18" charset="0"/>
              </a:rPr>
              <a:t>;</a:t>
            </a:r>
          </a:p>
          <a:p>
            <a:pPr marL="342900" indent="-342900">
              <a:lnSpc>
                <a:spcPct val="90000"/>
              </a:lnSpc>
              <a:spcBef>
                <a:spcPct val="20000"/>
              </a:spcBef>
              <a:buClr>
                <a:schemeClr val="folHlink"/>
              </a:buClr>
              <a:buSzPct val="60000"/>
              <a:buFont typeface="Wingdings" pitchFamily="2" charset="2"/>
              <a:buNone/>
            </a:pPr>
            <a:endParaRPr lang="en-US">
              <a:solidFill>
                <a:srgbClr val="A50021"/>
              </a:solidFill>
              <a:latin typeface="Tahoma" pitchFamily="34" charset="0"/>
            </a:endParaRPr>
          </a:p>
        </p:txBody>
      </p:sp>
      <p:sp>
        <p:nvSpPr>
          <p:cNvPr id="11" name="Slide Number Placeholder 10"/>
          <p:cNvSpPr>
            <a:spLocks noGrp="1"/>
          </p:cNvSpPr>
          <p:nvPr>
            <p:ph type="sldNum" sz="quarter" idx="12"/>
          </p:nvPr>
        </p:nvSpPr>
        <p:spPr/>
        <p:txBody>
          <a:bodyPr/>
          <a:lstStyle/>
          <a:p>
            <a:pPr>
              <a:defRPr/>
            </a:pPr>
            <a:fld id="{ED1E9C30-6A62-4C1C-95E3-8280887C64C6}" type="slidenum">
              <a:rPr lang="en-GB" smtClean="0"/>
              <a:pPr>
                <a:defRPr/>
              </a:pPr>
              <a:t>13</a:t>
            </a:fld>
            <a:r>
              <a:rPr lang="en-GB" smtClean="0"/>
              <a:t>/30</a:t>
            </a: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r>
              <a:rPr lang="en-US" smtClean="0"/>
              <a:t>dvduc-2006/18</a:t>
            </a:r>
            <a:endParaRPr lang="en-GB"/>
          </a:p>
        </p:txBody>
      </p:sp>
      <p:sp>
        <p:nvSpPr>
          <p:cNvPr id="5124"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5126" name="Rectangle 2"/>
          <p:cNvSpPr>
            <a:spLocks noGrp="1" noChangeArrowheads="1"/>
          </p:cNvSpPr>
          <p:nvPr>
            <p:ph type="title"/>
          </p:nvPr>
        </p:nvSpPr>
        <p:spPr/>
        <p:txBody>
          <a:bodyPr/>
          <a:lstStyle/>
          <a:p>
            <a:pPr eaLnBrk="1" hangingPunct="1"/>
            <a:r>
              <a:rPr lang="en-US" smtClean="0"/>
              <a:t>2. Thuật toán vẽ đường tròn</a:t>
            </a:r>
          </a:p>
        </p:txBody>
      </p:sp>
      <p:sp>
        <p:nvSpPr>
          <p:cNvPr id="5127" name="Rectangle 3"/>
          <p:cNvSpPr>
            <a:spLocks noGrp="1" noChangeArrowheads="1"/>
          </p:cNvSpPr>
          <p:nvPr>
            <p:ph type="body" idx="1"/>
          </p:nvPr>
        </p:nvSpPr>
        <p:spPr>
          <a:xfrm>
            <a:off x="609600" y="990600"/>
            <a:ext cx="5791200" cy="5486400"/>
          </a:xfrm>
        </p:spPr>
        <p:txBody>
          <a:bodyPr/>
          <a:lstStyle/>
          <a:p>
            <a:pPr eaLnBrk="1" hangingPunct="1"/>
            <a:r>
              <a:rPr lang="en-US" smtClean="0"/>
              <a:t>Tính đối xứng của đường tròn: khi biết tọa độ 1 điểm dễ dàng suy ra tọa độ của 7 điểm còn lại.</a:t>
            </a:r>
          </a:p>
          <a:p>
            <a:pPr eaLnBrk="1" hangingPunct="1">
              <a:lnSpc>
                <a:spcPct val="110000"/>
              </a:lnSpc>
            </a:pPr>
            <a:r>
              <a:rPr lang="en-US" smtClean="0"/>
              <a:t>Phương trình đường tròn</a:t>
            </a:r>
          </a:p>
          <a:p>
            <a:pPr eaLnBrk="1" hangingPunct="1">
              <a:lnSpc>
                <a:spcPct val="110000"/>
              </a:lnSpc>
            </a:pPr>
            <a:endParaRPr lang="en-US" smtClean="0"/>
          </a:p>
          <a:p>
            <a:pPr eaLnBrk="1" hangingPunct="1">
              <a:lnSpc>
                <a:spcPct val="110000"/>
              </a:lnSpc>
            </a:pPr>
            <a:r>
              <a:rPr lang="en-US" smtClean="0"/>
              <a:t>Tính toán vị trí các pixel trên đường tròn</a:t>
            </a:r>
          </a:p>
          <a:p>
            <a:pPr eaLnBrk="1" hangingPunct="1">
              <a:lnSpc>
                <a:spcPct val="110000"/>
              </a:lnSpc>
            </a:pPr>
            <a:endParaRPr lang="en-US" smtClean="0"/>
          </a:p>
          <a:p>
            <a:pPr eaLnBrk="1" hangingPunct="1">
              <a:lnSpc>
                <a:spcPct val="110000"/>
              </a:lnSpc>
            </a:pPr>
            <a:r>
              <a:rPr lang="en-US" smtClean="0"/>
              <a:t>Tính toán vị trí các pixel trên đường tròn trong hệ tọa độ cực</a:t>
            </a:r>
          </a:p>
          <a:p>
            <a:pPr eaLnBrk="1" hangingPunct="1">
              <a:lnSpc>
                <a:spcPct val="110000"/>
              </a:lnSpc>
            </a:pPr>
            <a:endParaRPr lang="en-US" smtClean="0"/>
          </a:p>
          <a:p>
            <a:pPr eaLnBrk="1" hangingPunct="1">
              <a:lnSpc>
                <a:spcPct val="110000"/>
              </a:lnSpc>
            </a:pPr>
            <a:endParaRPr lang="en-US" smtClean="0"/>
          </a:p>
        </p:txBody>
      </p:sp>
      <p:graphicFrame>
        <p:nvGraphicFramePr>
          <p:cNvPr id="5122" name="Object 27"/>
          <p:cNvGraphicFramePr>
            <a:graphicFrameLocks noChangeAspect="1"/>
          </p:cNvGraphicFramePr>
          <p:nvPr/>
        </p:nvGraphicFramePr>
        <p:xfrm>
          <a:off x="1295399" y="2684463"/>
          <a:ext cx="3434617" cy="515937"/>
        </p:xfrm>
        <a:graphic>
          <a:graphicData uri="http://schemas.openxmlformats.org/presentationml/2006/ole">
            <mc:AlternateContent xmlns:mc="http://schemas.openxmlformats.org/markup-compatibility/2006">
              <mc:Choice xmlns:v="urn:schemas-microsoft-com:vml" Requires="v">
                <p:oleObj spid="_x0000_s5149" name="Equation" r:id="rId4" imgW="1549080" imgH="241200" progId="Equation.3">
                  <p:embed/>
                </p:oleObj>
              </mc:Choice>
              <mc:Fallback>
                <p:oleObj name="Equation" r:id="rId4" imgW="1549080" imgH="241200"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399" y="2684463"/>
                        <a:ext cx="3434617"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6" name="Group 55"/>
          <p:cNvGrpSpPr/>
          <p:nvPr/>
        </p:nvGrpSpPr>
        <p:grpSpPr>
          <a:xfrm>
            <a:off x="6096254" y="1828800"/>
            <a:ext cx="2742946" cy="1877553"/>
            <a:chOff x="5791200" y="1905000"/>
            <a:chExt cx="2742946" cy="1877553"/>
          </a:xfrm>
        </p:grpSpPr>
        <p:sp>
          <p:nvSpPr>
            <p:cNvPr id="5129" name="Text Box 30"/>
            <p:cNvSpPr txBox="1">
              <a:spLocks noChangeArrowheads="1"/>
            </p:cNvSpPr>
            <p:nvPr/>
          </p:nvSpPr>
          <p:spPr bwMode="auto">
            <a:xfrm>
              <a:off x="7789608" y="3079956"/>
              <a:ext cx="744538" cy="293688"/>
            </a:xfrm>
            <a:prstGeom prst="rect">
              <a:avLst/>
            </a:prstGeom>
            <a:noFill/>
            <a:ln w="9525">
              <a:noFill/>
              <a:miter lim="800000"/>
              <a:headEnd/>
              <a:tailEnd/>
            </a:ln>
          </p:spPr>
          <p:txBody>
            <a:bodyPr/>
            <a:lstStyle/>
            <a:p>
              <a:pPr algn="ctr" eaLnBrk="0" hangingPunct="0"/>
              <a:r>
                <a:rPr lang="en-US" sz="1400">
                  <a:latin typeface="Tahoma" pitchFamily="34" charset="0"/>
                </a:rPr>
                <a:t>(x, -y)</a:t>
              </a:r>
            </a:p>
          </p:txBody>
        </p:sp>
        <p:sp>
          <p:nvSpPr>
            <p:cNvPr id="5131" name="Text Box 29"/>
            <p:cNvSpPr txBox="1">
              <a:spLocks noChangeArrowheads="1"/>
            </p:cNvSpPr>
            <p:nvPr/>
          </p:nvSpPr>
          <p:spPr bwMode="auto">
            <a:xfrm>
              <a:off x="7808913" y="2319338"/>
              <a:ext cx="611188" cy="293688"/>
            </a:xfrm>
            <a:prstGeom prst="rect">
              <a:avLst/>
            </a:prstGeom>
            <a:noFill/>
            <a:ln w="9525">
              <a:noFill/>
              <a:miter lim="800000"/>
              <a:headEnd/>
              <a:tailEnd/>
            </a:ln>
          </p:spPr>
          <p:txBody>
            <a:bodyPr/>
            <a:lstStyle/>
            <a:p>
              <a:pPr algn="ctr" eaLnBrk="0" hangingPunct="0"/>
              <a:r>
                <a:rPr lang="en-US" sz="1400">
                  <a:latin typeface="Tahoma" pitchFamily="34" charset="0"/>
                </a:rPr>
                <a:t>(x, y)</a:t>
              </a:r>
            </a:p>
          </p:txBody>
        </p:sp>
        <p:sp>
          <p:nvSpPr>
            <p:cNvPr id="5132" name="Oval 31"/>
            <p:cNvSpPr>
              <a:spLocks noChangeArrowheads="1"/>
            </p:cNvSpPr>
            <p:nvPr/>
          </p:nvSpPr>
          <p:spPr bwMode="auto">
            <a:xfrm>
              <a:off x="6457950" y="2163763"/>
              <a:ext cx="1425575" cy="1374775"/>
            </a:xfrm>
            <a:prstGeom prst="ellipse">
              <a:avLst/>
            </a:prstGeom>
            <a:solidFill>
              <a:srgbClr val="FFFFFF"/>
            </a:solidFill>
            <a:ln w="19050">
              <a:solidFill>
                <a:srgbClr val="A50021"/>
              </a:solidFill>
              <a:round/>
              <a:headEnd/>
              <a:tailEnd/>
            </a:ln>
          </p:spPr>
          <p:txBody>
            <a:bodyPr/>
            <a:lstStyle/>
            <a:p>
              <a:endParaRPr lang="en-US"/>
            </a:p>
          </p:txBody>
        </p:sp>
        <p:sp>
          <p:nvSpPr>
            <p:cNvPr id="5133" name="Line 32"/>
            <p:cNvSpPr>
              <a:spLocks noChangeShapeType="1"/>
            </p:cNvSpPr>
            <p:nvPr/>
          </p:nvSpPr>
          <p:spPr bwMode="auto">
            <a:xfrm>
              <a:off x="6049963" y="2851150"/>
              <a:ext cx="2139950" cy="0"/>
            </a:xfrm>
            <a:prstGeom prst="line">
              <a:avLst/>
            </a:prstGeom>
            <a:noFill/>
            <a:ln w="9525">
              <a:solidFill>
                <a:srgbClr val="000000"/>
              </a:solidFill>
              <a:round/>
              <a:headEnd/>
              <a:tailEnd type="arrow" w="med" len="med"/>
            </a:ln>
          </p:spPr>
          <p:txBody>
            <a:bodyPr/>
            <a:lstStyle/>
            <a:p>
              <a:endParaRPr lang="en-US"/>
            </a:p>
          </p:txBody>
        </p:sp>
        <p:sp>
          <p:nvSpPr>
            <p:cNvPr id="5134" name="Line 33"/>
            <p:cNvSpPr>
              <a:spLocks noChangeShapeType="1"/>
            </p:cNvSpPr>
            <p:nvPr/>
          </p:nvSpPr>
          <p:spPr bwMode="auto">
            <a:xfrm>
              <a:off x="7170738" y="1968500"/>
              <a:ext cx="0" cy="1765300"/>
            </a:xfrm>
            <a:prstGeom prst="line">
              <a:avLst/>
            </a:prstGeom>
            <a:noFill/>
            <a:ln w="9525">
              <a:solidFill>
                <a:srgbClr val="000000"/>
              </a:solidFill>
              <a:round/>
              <a:headEnd type="arrow" w="med" len="med"/>
              <a:tailEnd/>
            </a:ln>
          </p:spPr>
          <p:txBody>
            <a:bodyPr/>
            <a:lstStyle/>
            <a:p>
              <a:endParaRPr lang="en-US"/>
            </a:p>
          </p:txBody>
        </p:sp>
        <p:sp>
          <p:nvSpPr>
            <p:cNvPr id="5135" name="Line 34"/>
            <p:cNvSpPr>
              <a:spLocks noChangeShapeType="1"/>
            </p:cNvSpPr>
            <p:nvPr/>
          </p:nvSpPr>
          <p:spPr bwMode="auto">
            <a:xfrm flipV="1">
              <a:off x="7170738" y="2360613"/>
              <a:ext cx="509588" cy="490538"/>
            </a:xfrm>
            <a:prstGeom prst="line">
              <a:avLst/>
            </a:prstGeom>
            <a:noFill/>
            <a:ln w="9525">
              <a:solidFill>
                <a:srgbClr val="000000"/>
              </a:solidFill>
              <a:round/>
              <a:headEnd/>
              <a:tailEnd/>
            </a:ln>
          </p:spPr>
          <p:txBody>
            <a:bodyPr/>
            <a:lstStyle/>
            <a:p>
              <a:endParaRPr lang="en-US"/>
            </a:p>
          </p:txBody>
        </p:sp>
        <p:sp>
          <p:nvSpPr>
            <p:cNvPr id="5136" name="Oval 35"/>
            <p:cNvSpPr>
              <a:spLocks noChangeArrowheads="1"/>
            </p:cNvSpPr>
            <p:nvPr/>
          </p:nvSpPr>
          <p:spPr bwMode="auto">
            <a:xfrm>
              <a:off x="7807325" y="2560638"/>
              <a:ext cx="58738" cy="58738"/>
            </a:xfrm>
            <a:prstGeom prst="ellipse">
              <a:avLst/>
            </a:prstGeom>
            <a:solidFill>
              <a:srgbClr val="000000"/>
            </a:solidFill>
            <a:ln w="9525">
              <a:solidFill>
                <a:srgbClr val="000000"/>
              </a:solidFill>
              <a:round/>
              <a:headEnd/>
              <a:tailEnd/>
            </a:ln>
          </p:spPr>
          <p:txBody>
            <a:bodyPr/>
            <a:lstStyle/>
            <a:p>
              <a:endParaRPr lang="en-US"/>
            </a:p>
          </p:txBody>
        </p:sp>
        <p:sp>
          <p:nvSpPr>
            <p:cNvPr id="5137" name="Oval 36"/>
            <p:cNvSpPr>
              <a:spLocks noChangeArrowheads="1"/>
            </p:cNvSpPr>
            <p:nvPr/>
          </p:nvSpPr>
          <p:spPr bwMode="auto">
            <a:xfrm>
              <a:off x="7791450" y="3101975"/>
              <a:ext cx="60325" cy="58738"/>
            </a:xfrm>
            <a:prstGeom prst="ellipse">
              <a:avLst/>
            </a:prstGeom>
            <a:solidFill>
              <a:srgbClr val="000000"/>
            </a:solidFill>
            <a:ln w="9525">
              <a:solidFill>
                <a:srgbClr val="000000"/>
              </a:solidFill>
              <a:round/>
              <a:headEnd/>
              <a:tailEnd/>
            </a:ln>
          </p:spPr>
          <p:txBody>
            <a:bodyPr/>
            <a:lstStyle/>
            <a:p>
              <a:endParaRPr lang="en-US"/>
            </a:p>
          </p:txBody>
        </p:sp>
        <p:sp>
          <p:nvSpPr>
            <p:cNvPr id="5138" name="Oval 37"/>
            <p:cNvSpPr>
              <a:spLocks noChangeArrowheads="1"/>
            </p:cNvSpPr>
            <p:nvPr/>
          </p:nvSpPr>
          <p:spPr bwMode="auto">
            <a:xfrm>
              <a:off x="7443788" y="2195513"/>
              <a:ext cx="60325" cy="58738"/>
            </a:xfrm>
            <a:prstGeom prst="ellipse">
              <a:avLst/>
            </a:prstGeom>
            <a:solidFill>
              <a:srgbClr val="000000"/>
            </a:solidFill>
            <a:ln w="9525">
              <a:solidFill>
                <a:srgbClr val="000000"/>
              </a:solidFill>
              <a:round/>
              <a:headEnd/>
              <a:tailEnd/>
            </a:ln>
          </p:spPr>
          <p:txBody>
            <a:bodyPr/>
            <a:lstStyle/>
            <a:p>
              <a:endParaRPr lang="en-US"/>
            </a:p>
          </p:txBody>
        </p:sp>
        <p:sp>
          <p:nvSpPr>
            <p:cNvPr id="5139" name="Oval 38"/>
            <p:cNvSpPr>
              <a:spLocks noChangeArrowheads="1"/>
            </p:cNvSpPr>
            <p:nvPr/>
          </p:nvSpPr>
          <p:spPr bwMode="auto">
            <a:xfrm>
              <a:off x="6794500" y="2216150"/>
              <a:ext cx="60325" cy="58738"/>
            </a:xfrm>
            <a:prstGeom prst="ellipse">
              <a:avLst/>
            </a:prstGeom>
            <a:solidFill>
              <a:srgbClr val="000000"/>
            </a:solidFill>
            <a:ln w="9525">
              <a:solidFill>
                <a:srgbClr val="000000"/>
              </a:solidFill>
              <a:round/>
              <a:headEnd/>
              <a:tailEnd/>
            </a:ln>
          </p:spPr>
          <p:txBody>
            <a:bodyPr/>
            <a:lstStyle/>
            <a:p>
              <a:endParaRPr lang="en-US"/>
            </a:p>
          </p:txBody>
        </p:sp>
        <p:sp>
          <p:nvSpPr>
            <p:cNvPr id="5140" name="Oval 39"/>
            <p:cNvSpPr>
              <a:spLocks noChangeArrowheads="1"/>
            </p:cNvSpPr>
            <p:nvPr/>
          </p:nvSpPr>
          <p:spPr bwMode="auto">
            <a:xfrm>
              <a:off x="6467475" y="2568575"/>
              <a:ext cx="60325" cy="58738"/>
            </a:xfrm>
            <a:prstGeom prst="ellipse">
              <a:avLst/>
            </a:prstGeom>
            <a:solidFill>
              <a:srgbClr val="000000"/>
            </a:solidFill>
            <a:ln w="9525">
              <a:solidFill>
                <a:srgbClr val="000000"/>
              </a:solidFill>
              <a:round/>
              <a:headEnd/>
              <a:tailEnd/>
            </a:ln>
          </p:spPr>
          <p:txBody>
            <a:bodyPr/>
            <a:lstStyle/>
            <a:p>
              <a:endParaRPr lang="en-US"/>
            </a:p>
          </p:txBody>
        </p:sp>
        <p:sp>
          <p:nvSpPr>
            <p:cNvPr id="5141" name="Oval 40"/>
            <p:cNvSpPr>
              <a:spLocks noChangeArrowheads="1"/>
            </p:cNvSpPr>
            <p:nvPr/>
          </p:nvSpPr>
          <p:spPr bwMode="auto">
            <a:xfrm>
              <a:off x="6489700" y="3108325"/>
              <a:ext cx="60325" cy="58738"/>
            </a:xfrm>
            <a:prstGeom prst="ellipse">
              <a:avLst/>
            </a:prstGeom>
            <a:solidFill>
              <a:srgbClr val="000000"/>
            </a:solidFill>
            <a:ln w="9525">
              <a:solidFill>
                <a:srgbClr val="000000"/>
              </a:solidFill>
              <a:round/>
              <a:headEnd/>
              <a:tailEnd/>
            </a:ln>
          </p:spPr>
          <p:txBody>
            <a:bodyPr/>
            <a:lstStyle/>
            <a:p>
              <a:endParaRPr lang="en-US"/>
            </a:p>
          </p:txBody>
        </p:sp>
        <p:sp>
          <p:nvSpPr>
            <p:cNvPr id="5142" name="Oval 41"/>
            <p:cNvSpPr>
              <a:spLocks noChangeArrowheads="1"/>
            </p:cNvSpPr>
            <p:nvPr/>
          </p:nvSpPr>
          <p:spPr bwMode="auto">
            <a:xfrm>
              <a:off x="6821488" y="3443288"/>
              <a:ext cx="60325" cy="57150"/>
            </a:xfrm>
            <a:prstGeom prst="ellipse">
              <a:avLst/>
            </a:prstGeom>
            <a:solidFill>
              <a:srgbClr val="000000"/>
            </a:solidFill>
            <a:ln w="9525">
              <a:solidFill>
                <a:srgbClr val="000000"/>
              </a:solidFill>
              <a:round/>
              <a:headEnd/>
              <a:tailEnd/>
            </a:ln>
          </p:spPr>
          <p:txBody>
            <a:bodyPr/>
            <a:lstStyle/>
            <a:p>
              <a:endParaRPr lang="en-US"/>
            </a:p>
          </p:txBody>
        </p:sp>
        <p:sp>
          <p:nvSpPr>
            <p:cNvPr id="5143" name="Oval 42"/>
            <p:cNvSpPr>
              <a:spLocks noChangeArrowheads="1"/>
            </p:cNvSpPr>
            <p:nvPr/>
          </p:nvSpPr>
          <p:spPr bwMode="auto">
            <a:xfrm>
              <a:off x="7470775" y="3432175"/>
              <a:ext cx="58738" cy="57150"/>
            </a:xfrm>
            <a:prstGeom prst="ellipse">
              <a:avLst/>
            </a:prstGeom>
            <a:solidFill>
              <a:srgbClr val="000000"/>
            </a:solidFill>
            <a:ln w="9525">
              <a:solidFill>
                <a:srgbClr val="000000"/>
              </a:solidFill>
              <a:round/>
              <a:headEnd/>
              <a:tailEnd/>
            </a:ln>
          </p:spPr>
          <p:txBody>
            <a:bodyPr/>
            <a:lstStyle/>
            <a:p>
              <a:endParaRPr lang="en-US"/>
            </a:p>
          </p:txBody>
        </p:sp>
        <p:sp>
          <p:nvSpPr>
            <p:cNvPr id="5144" name="Text Box 43"/>
            <p:cNvSpPr txBox="1">
              <a:spLocks noChangeArrowheads="1"/>
            </p:cNvSpPr>
            <p:nvPr/>
          </p:nvSpPr>
          <p:spPr bwMode="auto">
            <a:xfrm>
              <a:off x="7139654" y="2540206"/>
              <a:ext cx="712788" cy="295275"/>
            </a:xfrm>
            <a:prstGeom prst="rect">
              <a:avLst/>
            </a:prstGeom>
            <a:noFill/>
            <a:ln w="9525">
              <a:noFill/>
              <a:miter lim="800000"/>
              <a:headEnd/>
              <a:tailEnd/>
            </a:ln>
          </p:spPr>
          <p:txBody>
            <a:bodyPr/>
            <a:lstStyle/>
            <a:p>
              <a:pPr algn="ctr" eaLnBrk="0" hangingPunct="0"/>
              <a:r>
                <a:rPr lang="en-US" sz="1600" smtClean="0">
                  <a:latin typeface="Tahoma" pitchFamily="34" charset="0"/>
                  <a:sym typeface="Symbol"/>
                </a:rPr>
                <a:t></a:t>
              </a:r>
              <a:endParaRPr lang="en-US" sz="1600">
                <a:latin typeface="Tahoma" pitchFamily="34" charset="0"/>
              </a:endParaRPr>
            </a:p>
          </p:txBody>
        </p:sp>
        <p:sp>
          <p:nvSpPr>
            <p:cNvPr id="5145" name="Text Box 44"/>
            <p:cNvSpPr txBox="1">
              <a:spLocks noChangeArrowheads="1"/>
            </p:cNvSpPr>
            <p:nvPr/>
          </p:nvSpPr>
          <p:spPr bwMode="auto">
            <a:xfrm>
              <a:off x="7381875" y="1905000"/>
              <a:ext cx="611188" cy="293688"/>
            </a:xfrm>
            <a:prstGeom prst="rect">
              <a:avLst/>
            </a:prstGeom>
            <a:noFill/>
            <a:ln w="9525">
              <a:noFill/>
              <a:miter lim="800000"/>
              <a:headEnd/>
              <a:tailEnd/>
            </a:ln>
          </p:spPr>
          <p:txBody>
            <a:bodyPr/>
            <a:lstStyle/>
            <a:p>
              <a:pPr algn="ctr" eaLnBrk="0" hangingPunct="0"/>
              <a:r>
                <a:rPr lang="en-US" sz="1400">
                  <a:latin typeface="Tahoma" pitchFamily="34" charset="0"/>
                </a:rPr>
                <a:t>(y, x)</a:t>
              </a:r>
            </a:p>
          </p:txBody>
        </p:sp>
        <p:sp>
          <p:nvSpPr>
            <p:cNvPr id="5146" name="Text Box 45"/>
            <p:cNvSpPr txBox="1">
              <a:spLocks noChangeArrowheads="1"/>
            </p:cNvSpPr>
            <p:nvPr/>
          </p:nvSpPr>
          <p:spPr bwMode="auto">
            <a:xfrm>
              <a:off x="5892800" y="1968500"/>
              <a:ext cx="995363" cy="293688"/>
            </a:xfrm>
            <a:prstGeom prst="rect">
              <a:avLst/>
            </a:prstGeom>
            <a:noFill/>
            <a:ln w="9525">
              <a:noFill/>
              <a:miter lim="800000"/>
              <a:headEnd/>
              <a:tailEnd/>
            </a:ln>
          </p:spPr>
          <p:txBody>
            <a:bodyPr/>
            <a:lstStyle/>
            <a:p>
              <a:pPr algn="r" eaLnBrk="0" hangingPunct="0"/>
              <a:r>
                <a:rPr lang="en-US" sz="1400">
                  <a:latin typeface="Tahoma" pitchFamily="34" charset="0"/>
                </a:rPr>
                <a:t>(-y, x)</a:t>
              </a:r>
            </a:p>
          </p:txBody>
        </p:sp>
        <p:sp>
          <p:nvSpPr>
            <p:cNvPr id="5147" name="Text Box 46"/>
            <p:cNvSpPr txBox="1">
              <a:spLocks noChangeArrowheads="1"/>
            </p:cNvSpPr>
            <p:nvPr/>
          </p:nvSpPr>
          <p:spPr bwMode="auto">
            <a:xfrm>
              <a:off x="5816600" y="2408238"/>
              <a:ext cx="722313" cy="293688"/>
            </a:xfrm>
            <a:prstGeom prst="rect">
              <a:avLst/>
            </a:prstGeom>
            <a:noFill/>
            <a:ln w="9525">
              <a:noFill/>
              <a:miter lim="800000"/>
              <a:headEnd/>
              <a:tailEnd/>
            </a:ln>
          </p:spPr>
          <p:txBody>
            <a:bodyPr/>
            <a:lstStyle/>
            <a:p>
              <a:pPr algn="ctr" eaLnBrk="0" hangingPunct="0"/>
              <a:r>
                <a:rPr lang="en-US" sz="1400" smtClean="0">
                  <a:latin typeface="Tahoma" pitchFamily="34" charset="0"/>
                </a:rPr>
                <a:t>(-x, y)</a:t>
              </a:r>
              <a:endParaRPr lang="en-US" sz="1400">
                <a:latin typeface="Tahoma" pitchFamily="34" charset="0"/>
              </a:endParaRPr>
            </a:p>
          </p:txBody>
        </p:sp>
        <p:sp>
          <p:nvSpPr>
            <p:cNvPr id="5148" name="Text Box 47"/>
            <p:cNvSpPr txBox="1">
              <a:spLocks noChangeArrowheads="1"/>
            </p:cNvSpPr>
            <p:nvPr/>
          </p:nvSpPr>
          <p:spPr bwMode="auto">
            <a:xfrm>
              <a:off x="5791200" y="2974975"/>
              <a:ext cx="742950" cy="295275"/>
            </a:xfrm>
            <a:prstGeom prst="rect">
              <a:avLst/>
            </a:prstGeom>
            <a:noFill/>
            <a:ln w="9525">
              <a:noFill/>
              <a:miter lim="800000"/>
              <a:headEnd/>
              <a:tailEnd/>
            </a:ln>
          </p:spPr>
          <p:txBody>
            <a:bodyPr/>
            <a:lstStyle/>
            <a:p>
              <a:pPr algn="ctr" eaLnBrk="0" hangingPunct="0"/>
              <a:r>
                <a:rPr lang="en-US" sz="1400">
                  <a:latin typeface="Tahoma" pitchFamily="34" charset="0"/>
                </a:rPr>
                <a:t>(-x, -y)</a:t>
              </a:r>
            </a:p>
          </p:txBody>
        </p:sp>
        <p:sp>
          <p:nvSpPr>
            <p:cNvPr id="5149" name="Text Box 48"/>
            <p:cNvSpPr txBox="1">
              <a:spLocks noChangeArrowheads="1"/>
            </p:cNvSpPr>
            <p:nvPr/>
          </p:nvSpPr>
          <p:spPr bwMode="auto">
            <a:xfrm>
              <a:off x="6248400" y="3481388"/>
              <a:ext cx="768350" cy="295275"/>
            </a:xfrm>
            <a:prstGeom prst="rect">
              <a:avLst/>
            </a:prstGeom>
            <a:noFill/>
            <a:ln w="9525">
              <a:noFill/>
              <a:miter lim="800000"/>
              <a:headEnd/>
              <a:tailEnd/>
            </a:ln>
          </p:spPr>
          <p:txBody>
            <a:bodyPr/>
            <a:lstStyle/>
            <a:p>
              <a:pPr algn="ctr" eaLnBrk="0" hangingPunct="0"/>
              <a:r>
                <a:rPr lang="en-US" sz="1400">
                  <a:latin typeface="Tahoma" pitchFamily="34" charset="0"/>
                </a:rPr>
                <a:t>(-y,-x)</a:t>
              </a:r>
            </a:p>
          </p:txBody>
        </p:sp>
        <p:sp>
          <p:nvSpPr>
            <p:cNvPr id="5150" name="Text Box 49"/>
            <p:cNvSpPr txBox="1">
              <a:spLocks noChangeArrowheads="1"/>
            </p:cNvSpPr>
            <p:nvPr/>
          </p:nvSpPr>
          <p:spPr bwMode="auto">
            <a:xfrm>
              <a:off x="7289800" y="3488865"/>
              <a:ext cx="804863" cy="293688"/>
            </a:xfrm>
            <a:prstGeom prst="rect">
              <a:avLst/>
            </a:prstGeom>
            <a:noFill/>
            <a:ln w="9525">
              <a:noFill/>
              <a:miter lim="800000"/>
              <a:headEnd/>
              <a:tailEnd/>
            </a:ln>
          </p:spPr>
          <p:txBody>
            <a:bodyPr/>
            <a:lstStyle/>
            <a:p>
              <a:pPr algn="ctr" eaLnBrk="0" hangingPunct="0"/>
              <a:r>
                <a:rPr lang="en-US" sz="1400" smtClean="0">
                  <a:latin typeface="Tahoma" pitchFamily="34" charset="0"/>
                </a:rPr>
                <a:t>(y, -x)</a:t>
              </a:r>
              <a:endParaRPr lang="en-US" sz="1400">
                <a:latin typeface="Tahoma" pitchFamily="34" charset="0"/>
              </a:endParaRPr>
            </a:p>
          </p:txBody>
        </p:sp>
        <p:sp>
          <p:nvSpPr>
            <p:cNvPr id="5151" name="Arc 50"/>
            <p:cNvSpPr>
              <a:spLocks/>
            </p:cNvSpPr>
            <p:nvPr/>
          </p:nvSpPr>
          <p:spPr bwMode="auto">
            <a:xfrm rot="801321">
              <a:off x="7273925" y="2754313"/>
              <a:ext cx="101600" cy="98425"/>
            </a:xfrm>
            <a:custGeom>
              <a:avLst/>
              <a:gdLst>
                <a:gd name="T0" fmla="*/ 0 w 21600"/>
                <a:gd name="T1" fmla="*/ 0 h 21600"/>
                <a:gd name="T2" fmla="*/ 64 w 21600"/>
                <a:gd name="T3" fmla="*/ 62 h 21600"/>
                <a:gd name="T4" fmla="*/ 0 w 21600"/>
                <a:gd name="T5" fmla="*/ 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55" name="TextBox 54"/>
            <p:cNvSpPr txBox="1"/>
            <p:nvPr/>
          </p:nvSpPr>
          <p:spPr>
            <a:xfrm>
              <a:off x="7110485" y="2866104"/>
              <a:ext cx="724750" cy="307777"/>
            </a:xfrm>
            <a:prstGeom prst="rect">
              <a:avLst/>
            </a:prstGeom>
            <a:noFill/>
          </p:spPr>
          <p:txBody>
            <a:bodyPr wrap="none" rtlCol="0">
              <a:spAutoFit/>
            </a:bodyPr>
            <a:lstStyle/>
            <a:p>
              <a:r>
                <a:rPr lang="en-US" sz="1400" smtClean="0">
                  <a:solidFill>
                    <a:schemeClr val="accent2">
                      <a:lumMod val="75000"/>
                    </a:schemeClr>
                  </a:solidFill>
                </a:rPr>
                <a:t>(x</a:t>
              </a:r>
              <a:r>
                <a:rPr lang="en-US" sz="1400" baseline="-25000" smtClean="0">
                  <a:solidFill>
                    <a:schemeClr val="accent2">
                      <a:lumMod val="75000"/>
                    </a:schemeClr>
                  </a:solidFill>
                </a:rPr>
                <a:t>c</a:t>
              </a:r>
              <a:r>
                <a:rPr lang="en-US" sz="1400" baseline="30000" smtClean="0">
                  <a:solidFill>
                    <a:schemeClr val="accent2">
                      <a:lumMod val="75000"/>
                    </a:schemeClr>
                  </a:solidFill>
                </a:rPr>
                <a:t>,</a:t>
              </a:r>
              <a:r>
                <a:rPr lang="en-US" sz="1400" smtClean="0">
                  <a:solidFill>
                    <a:schemeClr val="accent2">
                      <a:lumMod val="75000"/>
                    </a:schemeClr>
                  </a:solidFill>
                </a:rPr>
                <a:t>y</a:t>
              </a:r>
              <a:r>
                <a:rPr lang="en-US" sz="1400" baseline="-25000" smtClean="0">
                  <a:solidFill>
                    <a:schemeClr val="accent2">
                      <a:lumMod val="75000"/>
                    </a:schemeClr>
                  </a:solidFill>
                </a:rPr>
                <a:t>c</a:t>
              </a:r>
              <a:r>
                <a:rPr lang="en-US" sz="1400" smtClean="0">
                  <a:solidFill>
                    <a:schemeClr val="accent2">
                      <a:lumMod val="75000"/>
                    </a:schemeClr>
                  </a:solidFill>
                </a:rPr>
                <a:t>)</a:t>
              </a:r>
              <a:endParaRPr lang="en-US" sz="1400">
                <a:solidFill>
                  <a:schemeClr val="accent2">
                    <a:lumMod val="75000"/>
                  </a:schemeClr>
                </a:solidFill>
              </a:endParaRPr>
            </a:p>
          </p:txBody>
        </p:sp>
      </p:grpSp>
      <p:graphicFrame>
        <p:nvGraphicFramePr>
          <p:cNvPr id="57" name="Object 56"/>
          <p:cNvGraphicFramePr>
            <a:graphicFrameLocks noChangeAspect="1"/>
          </p:cNvGraphicFramePr>
          <p:nvPr/>
        </p:nvGraphicFramePr>
        <p:xfrm>
          <a:off x="2133600" y="4038600"/>
          <a:ext cx="3127513" cy="609600"/>
        </p:xfrm>
        <a:graphic>
          <a:graphicData uri="http://schemas.openxmlformats.org/presentationml/2006/ole">
            <mc:AlternateContent xmlns:mc="http://schemas.openxmlformats.org/markup-compatibility/2006">
              <mc:Choice xmlns:v="urn:schemas-microsoft-com:vml" Requires="v">
                <p:oleObj spid="_x0000_s5150" name="Equation" r:id="rId6" imgW="1498320" imgH="291960" progId="Equation.3">
                  <p:embed/>
                </p:oleObj>
              </mc:Choice>
              <mc:Fallback>
                <p:oleObj name="Equation" r:id="rId6" imgW="1498320" imgH="2919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038600"/>
                        <a:ext cx="31275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 name="TextBox 57"/>
          <p:cNvSpPr txBox="1"/>
          <p:nvPr/>
        </p:nvSpPr>
        <p:spPr>
          <a:xfrm>
            <a:off x="7543800" y="2241756"/>
            <a:ext cx="309700" cy="307777"/>
          </a:xfrm>
          <a:prstGeom prst="rect">
            <a:avLst/>
          </a:prstGeom>
          <a:noFill/>
        </p:spPr>
        <p:txBody>
          <a:bodyPr wrap="none" rtlCol="0">
            <a:spAutoFit/>
          </a:bodyPr>
          <a:lstStyle/>
          <a:p>
            <a:r>
              <a:rPr lang="en-US" sz="1400" smtClean="0">
                <a:solidFill>
                  <a:schemeClr val="accent2">
                    <a:lumMod val="75000"/>
                  </a:schemeClr>
                </a:solidFill>
              </a:rPr>
              <a:t>R</a:t>
            </a:r>
            <a:endParaRPr lang="en-US" sz="1400">
              <a:solidFill>
                <a:schemeClr val="accent2">
                  <a:lumMod val="75000"/>
                </a:schemeClr>
              </a:solidFill>
            </a:endParaRPr>
          </a:p>
        </p:txBody>
      </p:sp>
      <p:graphicFrame>
        <p:nvGraphicFramePr>
          <p:cNvPr id="59" name="Object 58"/>
          <p:cNvGraphicFramePr>
            <a:graphicFrameLocks noChangeAspect="1"/>
          </p:cNvGraphicFramePr>
          <p:nvPr/>
        </p:nvGraphicFramePr>
        <p:xfrm>
          <a:off x="5181599" y="5181601"/>
          <a:ext cx="2230965" cy="1043048"/>
        </p:xfrm>
        <a:graphic>
          <a:graphicData uri="http://schemas.openxmlformats.org/presentationml/2006/ole">
            <mc:AlternateContent xmlns:mc="http://schemas.openxmlformats.org/markup-compatibility/2006">
              <mc:Choice xmlns:v="urn:schemas-microsoft-com:vml" Requires="v">
                <p:oleObj spid="_x0000_s5151" name="Equation" r:id="rId8" imgW="977760" imgH="457200" progId="Equation.3">
                  <p:embed/>
                </p:oleObj>
              </mc:Choice>
              <mc:Fallback>
                <p:oleObj name="Equation" r:id="rId8" imgW="977760" imgH="457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599" y="5181601"/>
                        <a:ext cx="2230965" cy="1043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laceholder 35"/>
          <p:cNvSpPr>
            <a:spLocks noGrp="1"/>
          </p:cNvSpPr>
          <p:nvPr>
            <p:ph type="sldNum" sz="quarter" idx="12"/>
          </p:nvPr>
        </p:nvSpPr>
        <p:spPr/>
        <p:txBody>
          <a:bodyPr/>
          <a:lstStyle/>
          <a:p>
            <a:pPr>
              <a:defRPr/>
            </a:pPr>
            <a:fld id="{ED1E9C30-6A62-4C1C-95E3-8280887C64C6}" type="slidenum">
              <a:rPr lang="en-GB" smtClean="0"/>
              <a:pPr>
                <a:defRPr/>
              </a:pPr>
              <a:t>14</a:t>
            </a:fld>
            <a:r>
              <a:rPr lang="en-GB" smtClean="0"/>
              <a:t>/30</a:t>
            </a:r>
            <a:endParaRPr lang="en-GB"/>
          </a:p>
        </p:txBody>
      </p:sp>
    </p:spTree>
  </p:cSld>
  <p:clrMapOvr>
    <a:masterClrMapping/>
  </p:clrMapOvr>
  <p:transition advTm="2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r>
              <a:rPr lang="en-US" smtClean="0"/>
              <a:t>dvduc-2006/18</a:t>
            </a:r>
            <a:endParaRPr lang="en-GB"/>
          </a:p>
        </p:txBody>
      </p:sp>
      <p:sp>
        <p:nvSpPr>
          <p:cNvPr id="5124"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5126" name="Rectangle 2"/>
          <p:cNvSpPr>
            <a:spLocks noGrp="1" noChangeArrowheads="1"/>
          </p:cNvSpPr>
          <p:nvPr>
            <p:ph type="title"/>
          </p:nvPr>
        </p:nvSpPr>
        <p:spPr/>
        <p:txBody>
          <a:bodyPr/>
          <a:lstStyle/>
          <a:p>
            <a:pPr eaLnBrk="1" hangingPunct="1"/>
            <a:r>
              <a:rPr lang="en-US" smtClean="0"/>
              <a:t>Thuật toán trung điểm vẽ đường tròn</a:t>
            </a:r>
          </a:p>
        </p:txBody>
      </p:sp>
      <p:sp>
        <p:nvSpPr>
          <p:cNvPr id="5127" name="Rectangle 3"/>
          <p:cNvSpPr>
            <a:spLocks noGrp="1" noChangeArrowheads="1"/>
          </p:cNvSpPr>
          <p:nvPr>
            <p:ph type="body" idx="1"/>
          </p:nvPr>
        </p:nvSpPr>
        <p:spPr>
          <a:xfrm>
            <a:off x="609600" y="1066800"/>
            <a:ext cx="8345488" cy="5410200"/>
          </a:xfrm>
        </p:spPr>
        <p:txBody>
          <a:bodyPr/>
          <a:lstStyle/>
          <a:p>
            <a:pPr eaLnBrk="1" hangingPunct="1"/>
            <a:r>
              <a:rPr lang="en-US" smtClean="0"/>
              <a:t>Các hạn chế của các phương pháp tính tọa độ đường tròn từ phương trình đường tròn</a:t>
            </a:r>
          </a:p>
          <a:p>
            <a:pPr eaLnBrk="1" hangingPunct="1"/>
            <a:r>
              <a:rPr lang="en-US" smtClean="0"/>
              <a:t>Giải pháp khác: Tương tự thuật toán trung điểm vẽ đoạn thẳng</a:t>
            </a:r>
          </a:p>
          <a:p>
            <a:pPr eaLnBrk="1" hangingPunct="1"/>
            <a:r>
              <a:rPr lang="en-US" u="sng" smtClean="0"/>
              <a:t>Ý tưởng thuật toán</a:t>
            </a:r>
            <a:r>
              <a:rPr lang="en-US" smtClean="0"/>
              <a:t>: Khi đã vẽ điểm P tại (x</a:t>
            </a:r>
            <a:r>
              <a:rPr lang="en-US" baseline="-25000" smtClean="0"/>
              <a:t>p</a:t>
            </a:r>
            <a:r>
              <a:rPr lang="en-US" smtClean="0"/>
              <a:t>, y</a:t>
            </a:r>
            <a:r>
              <a:rPr lang="en-US" baseline="-25000" smtClean="0"/>
              <a:t>p</a:t>
            </a:r>
            <a:r>
              <a:rPr lang="en-US" smtClean="0"/>
              <a:t>), phải quyết định điểm vẽ tiếp theo là E hay SE</a:t>
            </a:r>
          </a:p>
          <a:p>
            <a:pPr eaLnBrk="1" hangingPunct="1">
              <a:lnSpc>
                <a:spcPct val="110000"/>
              </a:lnSpc>
            </a:pPr>
            <a:r>
              <a:rPr lang="en-US" smtClean="0"/>
              <a:t>Phương trình đường tròn:</a:t>
            </a:r>
          </a:p>
          <a:p>
            <a:pPr lvl="1" eaLnBrk="1" hangingPunct="1">
              <a:lnSpc>
                <a:spcPct val="110000"/>
              </a:lnSpc>
            </a:pPr>
            <a:r>
              <a:rPr lang="en-US" smtClean="0"/>
              <a:t>F(x,y)=0 -&gt; (x,y) trên đường tròn</a:t>
            </a:r>
          </a:p>
          <a:p>
            <a:pPr lvl="1" eaLnBrk="1" hangingPunct="1">
              <a:lnSpc>
                <a:spcPct val="110000"/>
              </a:lnSpc>
            </a:pPr>
            <a:r>
              <a:rPr lang="en-US" smtClean="0"/>
              <a:t>F(x,y)&lt;0 -&gt; (x,y) trong đường tròn</a:t>
            </a:r>
          </a:p>
          <a:p>
            <a:pPr lvl="1" eaLnBrk="1" hangingPunct="1">
              <a:lnSpc>
                <a:spcPct val="110000"/>
              </a:lnSpc>
            </a:pPr>
            <a:r>
              <a:rPr lang="en-US" smtClean="0"/>
              <a:t>F(x,y)&gt;0 -&gt; (x,y) ngoài đường tròn</a:t>
            </a:r>
          </a:p>
          <a:p>
            <a:pPr lvl="2" eaLnBrk="1" hangingPunct="1">
              <a:lnSpc>
                <a:spcPct val="110000"/>
              </a:lnSpc>
            </a:pPr>
            <a:r>
              <a:rPr lang="en-US" smtClean="0"/>
              <a:t>Nếu M trong vòng tròn -&gt; E gần đường tròn</a:t>
            </a:r>
          </a:p>
          <a:p>
            <a:pPr lvl="2" eaLnBrk="1" hangingPunct="1">
              <a:lnSpc>
                <a:spcPct val="110000"/>
              </a:lnSpc>
            </a:pPr>
            <a:r>
              <a:rPr lang="en-US" smtClean="0"/>
              <a:t>Ngược lại -&gt; SE gần đường tròn</a:t>
            </a:r>
          </a:p>
          <a:p>
            <a:pPr eaLnBrk="1" hangingPunct="1">
              <a:lnSpc>
                <a:spcPct val="110000"/>
              </a:lnSpc>
            </a:pPr>
            <a:endParaRPr lang="en-US" smtClean="0"/>
          </a:p>
        </p:txBody>
      </p:sp>
      <p:grpSp>
        <p:nvGrpSpPr>
          <p:cNvPr id="2" name="Group 4"/>
          <p:cNvGrpSpPr>
            <a:grpSpLocks/>
          </p:cNvGrpSpPr>
          <p:nvPr/>
        </p:nvGrpSpPr>
        <p:grpSpPr bwMode="auto">
          <a:xfrm>
            <a:off x="6629400" y="4343400"/>
            <a:ext cx="2103437" cy="1612900"/>
            <a:chOff x="4219" y="2784"/>
            <a:chExt cx="1373" cy="1064"/>
          </a:xfrm>
        </p:grpSpPr>
        <p:sp>
          <p:nvSpPr>
            <p:cNvPr id="5152" name="Arc 5"/>
            <p:cNvSpPr>
              <a:spLocks/>
            </p:cNvSpPr>
            <p:nvPr/>
          </p:nvSpPr>
          <p:spPr bwMode="auto">
            <a:xfrm>
              <a:off x="4586" y="3114"/>
              <a:ext cx="864" cy="700"/>
            </a:xfrm>
            <a:custGeom>
              <a:avLst/>
              <a:gdLst>
                <a:gd name="T0" fmla="*/ 0 w 24252"/>
                <a:gd name="T1" fmla="*/ 5 h 21600"/>
                <a:gd name="T2" fmla="*/ 864 w 24252"/>
                <a:gd name="T3" fmla="*/ 700 h 21600"/>
                <a:gd name="T4" fmla="*/ 94 w 24252"/>
                <a:gd name="T5" fmla="*/ 700 h 21600"/>
                <a:gd name="T6" fmla="*/ 0 60000 65536"/>
                <a:gd name="T7" fmla="*/ 0 60000 65536"/>
                <a:gd name="T8" fmla="*/ 0 60000 65536"/>
                <a:gd name="T9" fmla="*/ 0 w 24252"/>
                <a:gd name="T10" fmla="*/ 0 h 21600"/>
                <a:gd name="T11" fmla="*/ 24252 w 24252"/>
                <a:gd name="T12" fmla="*/ 21600 h 21600"/>
              </a:gdLst>
              <a:ahLst/>
              <a:cxnLst>
                <a:cxn ang="T6">
                  <a:pos x="T0" y="T1"/>
                </a:cxn>
                <a:cxn ang="T7">
                  <a:pos x="T2" y="T3"/>
                </a:cxn>
                <a:cxn ang="T8">
                  <a:pos x="T4" y="T5"/>
                </a:cxn>
              </a:cxnLst>
              <a:rect l="T9" t="T10" r="T11" b="T12"/>
              <a:pathLst>
                <a:path w="24252" h="21600" fill="none" extrusionOk="0">
                  <a:moveTo>
                    <a:pt x="0" y="163"/>
                  </a:moveTo>
                  <a:cubicBezTo>
                    <a:pt x="879" y="54"/>
                    <a:pt x="1765" y="-1"/>
                    <a:pt x="2652" y="0"/>
                  </a:cubicBezTo>
                  <a:cubicBezTo>
                    <a:pt x="14581" y="0"/>
                    <a:pt x="24252" y="9670"/>
                    <a:pt x="24252" y="21600"/>
                  </a:cubicBezTo>
                </a:path>
                <a:path w="24252" h="21600" stroke="0" extrusionOk="0">
                  <a:moveTo>
                    <a:pt x="0" y="163"/>
                  </a:moveTo>
                  <a:cubicBezTo>
                    <a:pt x="879" y="54"/>
                    <a:pt x="1765" y="-1"/>
                    <a:pt x="2652" y="0"/>
                  </a:cubicBezTo>
                  <a:cubicBezTo>
                    <a:pt x="14581" y="0"/>
                    <a:pt x="24252" y="9670"/>
                    <a:pt x="24252" y="21600"/>
                  </a:cubicBezTo>
                  <a:lnTo>
                    <a:pt x="2652" y="21600"/>
                  </a:lnTo>
                  <a:close/>
                </a:path>
              </a:pathLst>
            </a:custGeom>
            <a:noFill/>
            <a:ln w="19050">
              <a:solidFill>
                <a:srgbClr val="993300"/>
              </a:solidFill>
              <a:round/>
              <a:headEnd/>
              <a:tailEnd/>
            </a:ln>
          </p:spPr>
          <p:txBody>
            <a:bodyPr/>
            <a:lstStyle/>
            <a:p>
              <a:endParaRPr lang="en-US"/>
            </a:p>
          </p:txBody>
        </p:sp>
        <p:sp>
          <p:nvSpPr>
            <p:cNvPr id="5153" name="Line 6"/>
            <p:cNvSpPr>
              <a:spLocks noChangeShapeType="1"/>
            </p:cNvSpPr>
            <p:nvPr/>
          </p:nvSpPr>
          <p:spPr bwMode="auto">
            <a:xfrm flipV="1">
              <a:off x="4464" y="3068"/>
              <a:ext cx="1007" cy="0"/>
            </a:xfrm>
            <a:prstGeom prst="line">
              <a:avLst/>
            </a:prstGeom>
            <a:noFill/>
            <a:ln w="9525">
              <a:solidFill>
                <a:srgbClr val="000000"/>
              </a:solidFill>
              <a:round/>
              <a:headEnd/>
              <a:tailEnd/>
            </a:ln>
          </p:spPr>
          <p:txBody>
            <a:bodyPr/>
            <a:lstStyle/>
            <a:p>
              <a:endParaRPr lang="en-US"/>
            </a:p>
          </p:txBody>
        </p:sp>
        <p:sp>
          <p:nvSpPr>
            <p:cNvPr id="5154" name="Line 7"/>
            <p:cNvSpPr>
              <a:spLocks noChangeShapeType="1"/>
            </p:cNvSpPr>
            <p:nvPr/>
          </p:nvSpPr>
          <p:spPr bwMode="auto">
            <a:xfrm>
              <a:off x="4483" y="3420"/>
              <a:ext cx="989" cy="0"/>
            </a:xfrm>
            <a:prstGeom prst="line">
              <a:avLst/>
            </a:prstGeom>
            <a:noFill/>
            <a:ln w="9525">
              <a:solidFill>
                <a:srgbClr val="000000"/>
              </a:solidFill>
              <a:round/>
              <a:headEnd/>
              <a:tailEnd/>
            </a:ln>
          </p:spPr>
          <p:txBody>
            <a:bodyPr/>
            <a:lstStyle/>
            <a:p>
              <a:endParaRPr lang="en-US"/>
            </a:p>
          </p:txBody>
        </p:sp>
        <p:sp>
          <p:nvSpPr>
            <p:cNvPr id="5155" name="Line 8"/>
            <p:cNvSpPr>
              <a:spLocks noChangeShapeType="1"/>
            </p:cNvSpPr>
            <p:nvPr/>
          </p:nvSpPr>
          <p:spPr bwMode="auto">
            <a:xfrm>
              <a:off x="4483" y="3768"/>
              <a:ext cx="989" cy="0"/>
            </a:xfrm>
            <a:prstGeom prst="line">
              <a:avLst/>
            </a:prstGeom>
            <a:noFill/>
            <a:ln w="9525">
              <a:solidFill>
                <a:srgbClr val="000000"/>
              </a:solidFill>
              <a:round/>
              <a:headEnd/>
              <a:tailEnd/>
            </a:ln>
          </p:spPr>
          <p:txBody>
            <a:bodyPr/>
            <a:lstStyle/>
            <a:p>
              <a:endParaRPr lang="en-US"/>
            </a:p>
          </p:txBody>
        </p:sp>
        <p:sp>
          <p:nvSpPr>
            <p:cNvPr id="5156" name="Line 9"/>
            <p:cNvSpPr>
              <a:spLocks noChangeShapeType="1"/>
            </p:cNvSpPr>
            <p:nvPr/>
          </p:nvSpPr>
          <p:spPr bwMode="auto">
            <a:xfrm>
              <a:off x="4585" y="2983"/>
              <a:ext cx="0" cy="865"/>
            </a:xfrm>
            <a:prstGeom prst="line">
              <a:avLst/>
            </a:prstGeom>
            <a:noFill/>
            <a:ln w="9525">
              <a:solidFill>
                <a:srgbClr val="000000"/>
              </a:solidFill>
              <a:round/>
              <a:headEnd/>
              <a:tailEnd/>
            </a:ln>
          </p:spPr>
          <p:txBody>
            <a:bodyPr/>
            <a:lstStyle/>
            <a:p>
              <a:endParaRPr lang="en-US"/>
            </a:p>
          </p:txBody>
        </p:sp>
        <p:sp>
          <p:nvSpPr>
            <p:cNvPr id="5157" name="Line 10"/>
            <p:cNvSpPr>
              <a:spLocks noChangeShapeType="1"/>
            </p:cNvSpPr>
            <p:nvPr/>
          </p:nvSpPr>
          <p:spPr bwMode="auto">
            <a:xfrm>
              <a:off x="4924" y="3006"/>
              <a:ext cx="0" cy="786"/>
            </a:xfrm>
            <a:prstGeom prst="line">
              <a:avLst/>
            </a:prstGeom>
            <a:noFill/>
            <a:ln w="9525">
              <a:solidFill>
                <a:srgbClr val="000000"/>
              </a:solidFill>
              <a:round/>
              <a:headEnd/>
              <a:tailEnd/>
            </a:ln>
          </p:spPr>
          <p:txBody>
            <a:bodyPr/>
            <a:lstStyle/>
            <a:p>
              <a:endParaRPr lang="en-US"/>
            </a:p>
          </p:txBody>
        </p:sp>
        <p:sp>
          <p:nvSpPr>
            <p:cNvPr id="5158" name="Line 11"/>
            <p:cNvSpPr>
              <a:spLocks noChangeShapeType="1"/>
            </p:cNvSpPr>
            <p:nvPr/>
          </p:nvSpPr>
          <p:spPr bwMode="auto">
            <a:xfrm>
              <a:off x="5240" y="3005"/>
              <a:ext cx="0" cy="787"/>
            </a:xfrm>
            <a:prstGeom prst="line">
              <a:avLst/>
            </a:prstGeom>
            <a:noFill/>
            <a:ln w="9525">
              <a:solidFill>
                <a:srgbClr val="000000"/>
              </a:solidFill>
              <a:round/>
              <a:headEnd/>
              <a:tailEnd/>
            </a:ln>
          </p:spPr>
          <p:txBody>
            <a:bodyPr/>
            <a:lstStyle/>
            <a:p>
              <a:endParaRPr lang="en-US"/>
            </a:p>
          </p:txBody>
        </p:sp>
        <p:sp>
          <p:nvSpPr>
            <p:cNvPr id="5159" name="Oval 12"/>
            <p:cNvSpPr>
              <a:spLocks noChangeArrowheads="1"/>
            </p:cNvSpPr>
            <p:nvPr/>
          </p:nvSpPr>
          <p:spPr bwMode="auto">
            <a:xfrm>
              <a:off x="4885" y="3027"/>
              <a:ext cx="76" cy="79"/>
            </a:xfrm>
            <a:prstGeom prst="ellipse">
              <a:avLst/>
            </a:prstGeom>
            <a:solidFill>
              <a:srgbClr val="FFFFFF"/>
            </a:solidFill>
            <a:ln w="9525">
              <a:solidFill>
                <a:srgbClr val="000000"/>
              </a:solidFill>
              <a:round/>
              <a:headEnd/>
              <a:tailEnd/>
            </a:ln>
          </p:spPr>
          <p:txBody>
            <a:bodyPr/>
            <a:lstStyle/>
            <a:p>
              <a:endParaRPr lang="en-US"/>
            </a:p>
          </p:txBody>
        </p:sp>
        <p:sp>
          <p:nvSpPr>
            <p:cNvPr id="5160" name="Oval 13"/>
            <p:cNvSpPr>
              <a:spLocks noChangeArrowheads="1"/>
            </p:cNvSpPr>
            <p:nvPr/>
          </p:nvSpPr>
          <p:spPr bwMode="auto">
            <a:xfrm>
              <a:off x="4885" y="3383"/>
              <a:ext cx="76" cy="78"/>
            </a:xfrm>
            <a:prstGeom prst="ellipse">
              <a:avLst/>
            </a:prstGeom>
            <a:solidFill>
              <a:srgbClr val="FFFFFF"/>
            </a:solidFill>
            <a:ln w="9525">
              <a:solidFill>
                <a:srgbClr val="000000"/>
              </a:solidFill>
              <a:round/>
              <a:headEnd/>
              <a:tailEnd/>
            </a:ln>
          </p:spPr>
          <p:txBody>
            <a:bodyPr/>
            <a:lstStyle/>
            <a:p>
              <a:endParaRPr lang="en-US"/>
            </a:p>
          </p:txBody>
        </p:sp>
        <p:sp>
          <p:nvSpPr>
            <p:cNvPr id="5161" name="Oval 14"/>
            <p:cNvSpPr>
              <a:spLocks noChangeArrowheads="1"/>
            </p:cNvSpPr>
            <p:nvPr/>
          </p:nvSpPr>
          <p:spPr bwMode="auto">
            <a:xfrm>
              <a:off x="5202" y="3024"/>
              <a:ext cx="76" cy="78"/>
            </a:xfrm>
            <a:prstGeom prst="ellipse">
              <a:avLst/>
            </a:prstGeom>
            <a:solidFill>
              <a:srgbClr val="FFFFFF"/>
            </a:solidFill>
            <a:ln w="9525">
              <a:solidFill>
                <a:srgbClr val="000000"/>
              </a:solidFill>
              <a:round/>
              <a:headEnd/>
              <a:tailEnd/>
            </a:ln>
          </p:spPr>
          <p:txBody>
            <a:bodyPr/>
            <a:lstStyle/>
            <a:p>
              <a:endParaRPr lang="en-US"/>
            </a:p>
          </p:txBody>
        </p:sp>
        <p:sp>
          <p:nvSpPr>
            <p:cNvPr id="5162" name="Oval 15"/>
            <p:cNvSpPr>
              <a:spLocks noChangeArrowheads="1"/>
            </p:cNvSpPr>
            <p:nvPr/>
          </p:nvSpPr>
          <p:spPr bwMode="auto">
            <a:xfrm>
              <a:off x="5197" y="3379"/>
              <a:ext cx="76" cy="79"/>
            </a:xfrm>
            <a:prstGeom prst="ellipse">
              <a:avLst/>
            </a:prstGeom>
            <a:solidFill>
              <a:srgbClr val="FFFFFF"/>
            </a:solidFill>
            <a:ln w="9525">
              <a:solidFill>
                <a:srgbClr val="000000"/>
              </a:solidFill>
              <a:round/>
              <a:headEnd/>
              <a:tailEnd/>
            </a:ln>
          </p:spPr>
          <p:txBody>
            <a:bodyPr/>
            <a:lstStyle/>
            <a:p>
              <a:endParaRPr lang="en-US"/>
            </a:p>
          </p:txBody>
        </p:sp>
        <p:sp>
          <p:nvSpPr>
            <p:cNvPr id="5163" name="Oval 16"/>
            <p:cNvSpPr>
              <a:spLocks noChangeArrowheads="1"/>
            </p:cNvSpPr>
            <p:nvPr/>
          </p:nvSpPr>
          <p:spPr bwMode="auto">
            <a:xfrm>
              <a:off x="5205" y="3722"/>
              <a:ext cx="76" cy="78"/>
            </a:xfrm>
            <a:prstGeom prst="ellipse">
              <a:avLst/>
            </a:prstGeom>
            <a:solidFill>
              <a:srgbClr val="FFFFFF"/>
            </a:solidFill>
            <a:ln w="9525">
              <a:solidFill>
                <a:srgbClr val="000000"/>
              </a:solidFill>
              <a:round/>
              <a:headEnd/>
              <a:tailEnd/>
            </a:ln>
          </p:spPr>
          <p:txBody>
            <a:bodyPr/>
            <a:lstStyle/>
            <a:p>
              <a:endParaRPr lang="en-US"/>
            </a:p>
          </p:txBody>
        </p:sp>
        <p:sp>
          <p:nvSpPr>
            <p:cNvPr id="5164" name="Oval 17"/>
            <p:cNvSpPr>
              <a:spLocks noChangeArrowheads="1"/>
            </p:cNvSpPr>
            <p:nvPr/>
          </p:nvSpPr>
          <p:spPr bwMode="auto">
            <a:xfrm>
              <a:off x="4548" y="3027"/>
              <a:ext cx="76" cy="79"/>
            </a:xfrm>
            <a:prstGeom prst="ellipse">
              <a:avLst/>
            </a:prstGeom>
            <a:solidFill>
              <a:srgbClr val="000000"/>
            </a:solidFill>
            <a:ln w="9525">
              <a:solidFill>
                <a:srgbClr val="000000"/>
              </a:solidFill>
              <a:round/>
              <a:headEnd/>
              <a:tailEnd/>
            </a:ln>
          </p:spPr>
          <p:txBody>
            <a:bodyPr/>
            <a:lstStyle/>
            <a:p>
              <a:endParaRPr lang="en-US"/>
            </a:p>
          </p:txBody>
        </p:sp>
        <p:sp>
          <p:nvSpPr>
            <p:cNvPr id="5165" name="Line 18"/>
            <p:cNvSpPr>
              <a:spLocks noChangeShapeType="1"/>
            </p:cNvSpPr>
            <p:nvPr/>
          </p:nvSpPr>
          <p:spPr bwMode="auto">
            <a:xfrm>
              <a:off x="4885" y="3238"/>
              <a:ext cx="76" cy="0"/>
            </a:xfrm>
            <a:prstGeom prst="line">
              <a:avLst/>
            </a:prstGeom>
            <a:noFill/>
            <a:ln w="9525">
              <a:solidFill>
                <a:srgbClr val="000000"/>
              </a:solidFill>
              <a:round/>
              <a:headEnd/>
              <a:tailEnd/>
            </a:ln>
          </p:spPr>
          <p:txBody>
            <a:bodyPr/>
            <a:lstStyle/>
            <a:p>
              <a:endParaRPr lang="en-US"/>
            </a:p>
          </p:txBody>
        </p:sp>
        <p:sp>
          <p:nvSpPr>
            <p:cNvPr id="5166" name="Line 19"/>
            <p:cNvSpPr>
              <a:spLocks noChangeShapeType="1"/>
            </p:cNvSpPr>
            <p:nvPr/>
          </p:nvSpPr>
          <p:spPr bwMode="auto">
            <a:xfrm>
              <a:off x="5205" y="3238"/>
              <a:ext cx="76" cy="0"/>
            </a:xfrm>
            <a:prstGeom prst="line">
              <a:avLst/>
            </a:prstGeom>
            <a:noFill/>
            <a:ln w="9525">
              <a:solidFill>
                <a:srgbClr val="000000"/>
              </a:solidFill>
              <a:round/>
              <a:headEnd/>
              <a:tailEnd/>
            </a:ln>
          </p:spPr>
          <p:txBody>
            <a:bodyPr/>
            <a:lstStyle/>
            <a:p>
              <a:endParaRPr lang="en-US"/>
            </a:p>
          </p:txBody>
        </p:sp>
        <p:sp>
          <p:nvSpPr>
            <p:cNvPr id="5167" name="Text Box 20"/>
            <p:cNvSpPr txBox="1">
              <a:spLocks noChangeArrowheads="1"/>
            </p:cNvSpPr>
            <p:nvPr/>
          </p:nvSpPr>
          <p:spPr bwMode="auto">
            <a:xfrm>
              <a:off x="4219" y="2784"/>
              <a:ext cx="677" cy="236"/>
            </a:xfrm>
            <a:prstGeom prst="rect">
              <a:avLst/>
            </a:prstGeom>
            <a:noFill/>
            <a:ln w="9525">
              <a:noFill/>
              <a:miter lim="800000"/>
              <a:headEnd/>
              <a:tailEnd/>
            </a:ln>
          </p:spPr>
          <p:txBody>
            <a:bodyPr/>
            <a:lstStyle/>
            <a:p>
              <a:pPr algn="ctr" eaLnBrk="0" hangingPunct="0"/>
              <a:r>
                <a:rPr lang="en-US" sz="1400">
                  <a:latin typeface="Tahoma" pitchFamily="34" charset="0"/>
                </a:rPr>
                <a:t>P=(x</a:t>
              </a:r>
              <a:r>
                <a:rPr lang="en-US" sz="1400" baseline="-25000">
                  <a:latin typeface="Tahoma" pitchFamily="34" charset="0"/>
                </a:rPr>
                <a:t>p</a:t>
              </a:r>
              <a:r>
                <a:rPr lang="en-US" sz="1400">
                  <a:latin typeface="Tahoma" pitchFamily="34" charset="0"/>
                </a:rPr>
                <a:t>, y</a:t>
              </a:r>
              <a:r>
                <a:rPr lang="en-US" sz="1400" baseline="-25000">
                  <a:latin typeface="Tahoma" pitchFamily="34" charset="0"/>
                </a:rPr>
                <a:t>p</a:t>
              </a:r>
              <a:r>
                <a:rPr lang="en-US" sz="1400">
                  <a:latin typeface="Tahoma" pitchFamily="34" charset="0"/>
                </a:rPr>
                <a:t>)</a:t>
              </a:r>
            </a:p>
          </p:txBody>
        </p:sp>
        <p:sp>
          <p:nvSpPr>
            <p:cNvPr id="5168" name="Text Box 21"/>
            <p:cNvSpPr txBox="1">
              <a:spLocks noChangeArrowheads="1"/>
            </p:cNvSpPr>
            <p:nvPr/>
          </p:nvSpPr>
          <p:spPr bwMode="auto">
            <a:xfrm>
              <a:off x="4877" y="2870"/>
              <a:ext cx="228" cy="236"/>
            </a:xfrm>
            <a:prstGeom prst="rect">
              <a:avLst/>
            </a:prstGeom>
            <a:noFill/>
            <a:ln w="9525">
              <a:noFill/>
              <a:miter lim="800000"/>
              <a:headEnd/>
              <a:tailEnd/>
            </a:ln>
          </p:spPr>
          <p:txBody>
            <a:bodyPr/>
            <a:lstStyle/>
            <a:p>
              <a:pPr algn="ctr" eaLnBrk="0" hangingPunct="0"/>
              <a:r>
                <a:rPr lang="en-US" sz="1400">
                  <a:latin typeface="Tahoma" pitchFamily="34" charset="0"/>
                </a:rPr>
                <a:t>E</a:t>
              </a:r>
            </a:p>
          </p:txBody>
        </p:sp>
        <p:sp>
          <p:nvSpPr>
            <p:cNvPr id="5169" name="Text Box 22"/>
            <p:cNvSpPr txBox="1">
              <a:spLocks noChangeArrowheads="1"/>
            </p:cNvSpPr>
            <p:nvPr/>
          </p:nvSpPr>
          <p:spPr bwMode="auto">
            <a:xfrm>
              <a:off x="4853" y="3436"/>
              <a:ext cx="341" cy="236"/>
            </a:xfrm>
            <a:prstGeom prst="rect">
              <a:avLst/>
            </a:prstGeom>
            <a:noFill/>
            <a:ln w="9525">
              <a:noFill/>
              <a:miter lim="800000"/>
              <a:headEnd/>
              <a:tailEnd/>
            </a:ln>
          </p:spPr>
          <p:txBody>
            <a:bodyPr/>
            <a:lstStyle/>
            <a:p>
              <a:pPr algn="ctr" eaLnBrk="0" hangingPunct="0"/>
              <a:r>
                <a:rPr lang="en-US" sz="1400">
                  <a:latin typeface="Tahoma" pitchFamily="34" charset="0"/>
                </a:rPr>
                <a:t>SE</a:t>
              </a:r>
            </a:p>
          </p:txBody>
        </p:sp>
        <p:sp>
          <p:nvSpPr>
            <p:cNvPr id="5170" name="Text Box 23"/>
            <p:cNvSpPr txBox="1">
              <a:spLocks noChangeArrowheads="1"/>
            </p:cNvSpPr>
            <p:nvPr/>
          </p:nvSpPr>
          <p:spPr bwMode="auto">
            <a:xfrm>
              <a:off x="4708" y="3146"/>
              <a:ext cx="229" cy="236"/>
            </a:xfrm>
            <a:prstGeom prst="rect">
              <a:avLst/>
            </a:prstGeom>
            <a:noFill/>
            <a:ln w="9525">
              <a:noFill/>
              <a:miter lim="800000"/>
              <a:headEnd/>
              <a:tailEnd/>
            </a:ln>
          </p:spPr>
          <p:txBody>
            <a:bodyPr/>
            <a:lstStyle/>
            <a:p>
              <a:pPr algn="ctr" eaLnBrk="0" hangingPunct="0"/>
              <a:r>
                <a:rPr lang="en-US" sz="1400">
                  <a:solidFill>
                    <a:srgbClr val="0000FF"/>
                  </a:solidFill>
                  <a:latin typeface="Tahoma" pitchFamily="34" charset="0"/>
                </a:rPr>
                <a:t>M</a:t>
              </a:r>
            </a:p>
          </p:txBody>
        </p:sp>
        <p:sp>
          <p:nvSpPr>
            <p:cNvPr id="5171" name="Text Box 24"/>
            <p:cNvSpPr txBox="1">
              <a:spLocks noChangeArrowheads="1"/>
            </p:cNvSpPr>
            <p:nvPr/>
          </p:nvSpPr>
          <p:spPr bwMode="auto">
            <a:xfrm>
              <a:off x="5165" y="3082"/>
              <a:ext cx="381" cy="236"/>
            </a:xfrm>
            <a:prstGeom prst="rect">
              <a:avLst/>
            </a:prstGeom>
            <a:noFill/>
            <a:ln w="9525">
              <a:noFill/>
              <a:miter lim="800000"/>
              <a:headEnd/>
              <a:tailEnd/>
            </a:ln>
          </p:spPr>
          <p:txBody>
            <a:bodyPr/>
            <a:lstStyle/>
            <a:p>
              <a:pPr algn="ctr" eaLnBrk="0" hangingPunct="0"/>
              <a:r>
                <a:rPr lang="en-US" sz="1400">
                  <a:solidFill>
                    <a:srgbClr val="0000FF"/>
                  </a:solidFill>
                  <a:latin typeface="Tahoma" pitchFamily="34" charset="0"/>
                </a:rPr>
                <a:t>M</a:t>
              </a:r>
              <a:r>
                <a:rPr lang="en-US" sz="1400" baseline="-25000">
                  <a:solidFill>
                    <a:srgbClr val="0000FF"/>
                  </a:solidFill>
                  <a:latin typeface="Tahoma" pitchFamily="34" charset="0"/>
                </a:rPr>
                <a:t>E</a:t>
              </a:r>
              <a:endParaRPr lang="en-US" sz="1400">
                <a:solidFill>
                  <a:srgbClr val="0000FF"/>
                </a:solidFill>
                <a:latin typeface="Tahoma" pitchFamily="34" charset="0"/>
              </a:endParaRPr>
            </a:p>
          </p:txBody>
        </p:sp>
        <p:sp>
          <p:nvSpPr>
            <p:cNvPr id="5172" name="Text Box 25"/>
            <p:cNvSpPr txBox="1">
              <a:spLocks noChangeArrowheads="1"/>
            </p:cNvSpPr>
            <p:nvPr/>
          </p:nvSpPr>
          <p:spPr bwMode="auto">
            <a:xfrm>
              <a:off x="5129" y="3552"/>
              <a:ext cx="463" cy="236"/>
            </a:xfrm>
            <a:prstGeom prst="rect">
              <a:avLst/>
            </a:prstGeom>
            <a:noFill/>
            <a:ln w="9525">
              <a:noFill/>
              <a:miter lim="800000"/>
              <a:headEnd/>
              <a:tailEnd/>
            </a:ln>
          </p:spPr>
          <p:txBody>
            <a:bodyPr/>
            <a:lstStyle/>
            <a:p>
              <a:pPr algn="ctr" eaLnBrk="0" hangingPunct="0"/>
              <a:r>
                <a:rPr lang="en-US" sz="1400">
                  <a:solidFill>
                    <a:schemeClr val="tx2"/>
                  </a:solidFill>
                  <a:latin typeface="Tahoma" pitchFamily="34" charset="0"/>
                </a:rPr>
                <a:t>M</a:t>
              </a:r>
              <a:r>
                <a:rPr lang="en-US" sz="1400" baseline="-25000">
                  <a:solidFill>
                    <a:schemeClr val="tx2"/>
                  </a:solidFill>
                  <a:latin typeface="Tahoma" pitchFamily="34" charset="0"/>
                </a:rPr>
                <a:t>SE</a:t>
              </a:r>
              <a:endParaRPr lang="en-US" sz="1400">
                <a:solidFill>
                  <a:schemeClr val="tx2"/>
                </a:solidFill>
                <a:latin typeface="Tahoma" pitchFamily="34" charset="0"/>
              </a:endParaRPr>
            </a:p>
          </p:txBody>
        </p:sp>
        <p:sp>
          <p:nvSpPr>
            <p:cNvPr id="5173" name="Line 26"/>
            <p:cNvSpPr>
              <a:spLocks noChangeShapeType="1"/>
            </p:cNvSpPr>
            <p:nvPr/>
          </p:nvSpPr>
          <p:spPr bwMode="auto">
            <a:xfrm>
              <a:off x="5205" y="3578"/>
              <a:ext cx="76" cy="0"/>
            </a:xfrm>
            <a:prstGeom prst="line">
              <a:avLst/>
            </a:prstGeom>
            <a:noFill/>
            <a:ln w="9525">
              <a:solidFill>
                <a:srgbClr val="000000"/>
              </a:solidFill>
              <a:round/>
              <a:headEnd/>
              <a:tailEnd/>
            </a:ln>
          </p:spPr>
          <p:txBody>
            <a:bodyPr/>
            <a:lstStyle/>
            <a:p>
              <a:endParaRPr lang="en-US"/>
            </a:p>
          </p:txBody>
        </p:sp>
      </p:grpSp>
      <p:graphicFrame>
        <p:nvGraphicFramePr>
          <p:cNvPr id="5122" name="Object 27"/>
          <p:cNvGraphicFramePr>
            <a:graphicFrameLocks noChangeAspect="1"/>
          </p:cNvGraphicFramePr>
          <p:nvPr/>
        </p:nvGraphicFramePr>
        <p:xfrm>
          <a:off x="4953000" y="3593688"/>
          <a:ext cx="3200400" cy="515751"/>
        </p:xfrm>
        <a:graphic>
          <a:graphicData uri="http://schemas.openxmlformats.org/presentationml/2006/ole">
            <mc:AlternateContent xmlns:mc="http://schemas.openxmlformats.org/markup-compatibility/2006">
              <mc:Choice xmlns:v="urn:schemas-microsoft-com:vml" Requires="v">
                <p:oleObj spid="_x0000_s40971" name="Equation" r:id="rId3" imgW="1371600" imgH="228600" progId="Equation.3">
                  <p:embed/>
                </p:oleObj>
              </mc:Choice>
              <mc:Fallback>
                <p:oleObj name="Equation" r:id="rId3" imgW="1371600" imgH="2286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593688"/>
                        <a:ext cx="3200400" cy="515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Slide Number Placeholder 31"/>
          <p:cNvSpPr>
            <a:spLocks noGrp="1"/>
          </p:cNvSpPr>
          <p:nvPr>
            <p:ph type="sldNum" sz="quarter" idx="12"/>
          </p:nvPr>
        </p:nvSpPr>
        <p:spPr/>
        <p:txBody>
          <a:bodyPr/>
          <a:lstStyle/>
          <a:p>
            <a:pPr>
              <a:defRPr/>
            </a:pPr>
            <a:fld id="{ED1E9C30-6A62-4C1C-95E3-8280887C64C6}" type="slidenum">
              <a:rPr lang="en-GB" smtClean="0"/>
              <a:pPr>
                <a:defRPr/>
              </a:pPr>
              <a:t>15</a:t>
            </a:fld>
            <a:r>
              <a:rPr lang="en-GB" smtClean="0"/>
              <a:t>/30</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Date Placeholder 3"/>
          <p:cNvSpPr>
            <a:spLocks noGrp="1"/>
          </p:cNvSpPr>
          <p:nvPr>
            <p:ph type="dt" sz="quarter" idx="10"/>
          </p:nvPr>
        </p:nvSpPr>
        <p:spPr>
          <a:noFill/>
        </p:spPr>
        <p:txBody>
          <a:bodyPr/>
          <a:lstStyle/>
          <a:p>
            <a:r>
              <a:rPr lang="en-US" smtClean="0"/>
              <a:t>dvduc-2006/18</a:t>
            </a:r>
            <a:endParaRPr lang="en-GB"/>
          </a:p>
        </p:txBody>
      </p:sp>
      <p:sp>
        <p:nvSpPr>
          <p:cNvPr id="6152"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6154" name="Rectangle 2"/>
          <p:cNvSpPr>
            <a:spLocks noGrp="1" noChangeArrowheads="1"/>
          </p:cNvSpPr>
          <p:nvPr>
            <p:ph type="title"/>
          </p:nvPr>
        </p:nvSpPr>
        <p:spPr/>
        <p:txBody>
          <a:bodyPr/>
          <a:lstStyle/>
          <a:p>
            <a:pPr eaLnBrk="1" hangingPunct="1"/>
            <a:r>
              <a:rPr lang="en-US" smtClean="0"/>
              <a:t>Thuật toán trung điểm vẽ đường tròn</a:t>
            </a:r>
          </a:p>
        </p:txBody>
      </p:sp>
      <p:sp>
        <p:nvSpPr>
          <p:cNvPr id="6155" name="Rectangle 3"/>
          <p:cNvSpPr>
            <a:spLocks noGrp="1" noChangeArrowheads="1"/>
          </p:cNvSpPr>
          <p:nvPr>
            <p:ph type="body" idx="1"/>
          </p:nvPr>
        </p:nvSpPr>
        <p:spPr>
          <a:xfrm>
            <a:off x="685800" y="1066800"/>
            <a:ext cx="8116888" cy="5181600"/>
          </a:xfrm>
        </p:spPr>
        <p:txBody>
          <a:bodyPr/>
          <a:lstStyle/>
          <a:p>
            <a:pPr eaLnBrk="1" hangingPunct="1">
              <a:lnSpc>
                <a:spcPct val="140000"/>
              </a:lnSpc>
            </a:pPr>
            <a:r>
              <a:rPr lang="en-US" sz="2200" smtClean="0"/>
              <a:t>Biến quyết định d: Giá trị hàm tại điểm giữa M</a:t>
            </a:r>
          </a:p>
          <a:p>
            <a:pPr lvl="1" eaLnBrk="1" hangingPunct="1">
              <a:lnSpc>
                <a:spcPct val="140000"/>
              </a:lnSpc>
            </a:pPr>
            <a:endParaRPr lang="en-US" sz="1800" smtClean="0"/>
          </a:p>
          <a:p>
            <a:pPr lvl="1" eaLnBrk="1" hangingPunct="1">
              <a:lnSpc>
                <a:spcPct val="140000"/>
              </a:lnSpc>
            </a:pPr>
            <a:r>
              <a:rPr lang="en-US" sz="1800" smtClean="0"/>
              <a:t>Nếu d</a:t>
            </a:r>
            <a:r>
              <a:rPr lang="en-US" sz="1800" baseline="-25000" smtClean="0"/>
              <a:t>old</a:t>
            </a:r>
            <a:r>
              <a:rPr lang="en-US" sz="1800" smtClean="0"/>
              <a:t>&lt;0 thì </a:t>
            </a:r>
            <a:r>
              <a:rPr lang="en-US" sz="1800" smtClean="0">
                <a:solidFill>
                  <a:srgbClr val="A50021"/>
                </a:solidFill>
              </a:rPr>
              <a:t>chọn E</a:t>
            </a:r>
            <a:r>
              <a:rPr lang="en-US" sz="1800" smtClean="0"/>
              <a:t>, x</a:t>
            </a:r>
            <a:r>
              <a:rPr lang="en-US" sz="1800" baseline="-25000" smtClean="0"/>
              <a:t>p</a:t>
            </a:r>
            <a:r>
              <a:rPr lang="en-US" sz="1800" smtClean="0"/>
              <a:t> tăng 1, y</a:t>
            </a:r>
            <a:r>
              <a:rPr lang="en-US" sz="1800" baseline="-25000" smtClean="0"/>
              <a:t>p</a:t>
            </a:r>
            <a:r>
              <a:rPr lang="en-US" sz="1800" smtClean="0"/>
              <a:t> giữ nguyên. </a:t>
            </a:r>
          </a:p>
          <a:p>
            <a:pPr lvl="1" eaLnBrk="1" hangingPunct="1">
              <a:lnSpc>
                <a:spcPct val="140000"/>
              </a:lnSpc>
              <a:buFont typeface="Wingdings" pitchFamily="2" charset="2"/>
              <a:buNone/>
            </a:pPr>
            <a:endParaRPr lang="en-US" sz="1800" smtClean="0"/>
          </a:p>
          <a:p>
            <a:pPr eaLnBrk="1" hangingPunct="1">
              <a:lnSpc>
                <a:spcPct val="140000"/>
              </a:lnSpc>
            </a:pPr>
            <a:endParaRPr lang="en-US" sz="2000" smtClean="0"/>
          </a:p>
          <a:p>
            <a:pPr eaLnBrk="1" hangingPunct="1">
              <a:lnSpc>
                <a:spcPct val="140000"/>
              </a:lnSpc>
            </a:pPr>
            <a:endParaRPr lang="en-US" sz="2000" smtClean="0"/>
          </a:p>
          <a:p>
            <a:pPr lvl="1" eaLnBrk="1" hangingPunct="1">
              <a:lnSpc>
                <a:spcPct val="140000"/>
              </a:lnSpc>
            </a:pPr>
            <a:r>
              <a:rPr lang="en-US" sz="1800" smtClean="0"/>
              <a:t>Nếu d</a:t>
            </a:r>
            <a:r>
              <a:rPr lang="en-US" sz="1800" baseline="-25000" smtClean="0"/>
              <a:t>old</a:t>
            </a:r>
            <a:r>
              <a:rPr lang="en-US" sz="1800" smtClean="0"/>
              <a:t>&gt;0 thì </a:t>
            </a:r>
            <a:r>
              <a:rPr lang="en-US" sz="1800" smtClean="0">
                <a:solidFill>
                  <a:srgbClr val="A50021"/>
                </a:solidFill>
              </a:rPr>
              <a:t>chọn SE</a:t>
            </a:r>
            <a:r>
              <a:rPr lang="en-US" sz="1800" smtClean="0"/>
              <a:t>, x</a:t>
            </a:r>
            <a:r>
              <a:rPr lang="en-US" sz="1800" baseline="-25000" smtClean="0"/>
              <a:t>p</a:t>
            </a:r>
            <a:r>
              <a:rPr lang="en-US" sz="1800" smtClean="0"/>
              <a:t> tăng 1, y</a:t>
            </a:r>
            <a:r>
              <a:rPr lang="en-US" sz="1800" baseline="-25000" smtClean="0"/>
              <a:t>p</a:t>
            </a:r>
            <a:r>
              <a:rPr lang="en-US" sz="1800" smtClean="0"/>
              <a:t> giảm 1. </a:t>
            </a:r>
          </a:p>
          <a:p>
            <a:pPr lvl="1" eaLnBrk="1" hangingPunct="1">
              <a:lnSpc>
                <a:spcPct val="140000"/>
              </a:lnSpc>
            </a:pPr>
            <a:endParaRPr lang="en-US" sz="1800" smtClean="0"/>
          </a:p>
        </p:txBody>
      </p:sp>
      <p:grpSp>
        <p:nvGrpSpPr>
          <p:cNvPr id="6156" name="Group 4"/>
          <p:cNvGrpSpPr>
            <a:grpSpLocks/>
          </p:cNvGrpSpPr>
          <p:nvPr/>
        </p:nvGrpSpPr>
        <p:grpSpPr bwMode="auto">
          <a:xfrm>
            <a:off x="6430963" y="3581400"/>
            <a:ext cx="2179637" cy="1689100"/>
            <a:chOff x="4219" y="2784"/>
            <a:chExt cx="1373" cy="1064"/>
          </a:xfrm>
        </p:grpSpPr>
        <p:sp>
          <p:nvSpPr>
            <p:cNvPr id="6157" name="Arc 5"/>
            <p:cNvSpPr>
              <a:spLocks/>
            </p:cNvSpPr>
            <p:nvPr/>
          </p:nvSpPr>
          <p:spPr bwMode="auto">
            <a:xfrm>
              <a:off x="4586" y="3114"/>
              <a:ext cx="864" cy="700"/>
            </a:xfrm>
            <a:custGeom>
              <a:avLst/>
              <a:gdLst>
                <a:gd name="T0" fmla="*/ 0 w 24252"/>
                <a:gd name="T1" fmla="*/ 5 h 21600"/>
                <a:gd name="T2" fmla="*/ 864 w 24252"/>
                <a:gd name="T3" fmla="*/ 700 h 21600"/>
                <a:gd name="T4" fmla="*/ 94 w 24252"/>
                <a:gd name="T5" fmla="*/ 700 h 21600"/>
                <a:gd name="T6" fmla="*/ 0 60000 65536"/>
                <a:gd name="T7" fmla="*/ 0 60000 65536"/>
                <a:gd name="T8" fmla="*/ 0 60000 65536"/>
                <a:gd name="T9" fmla="*/ 0 w 24252"/>
                <a:gd name="T10" fmla="*/ 0 h 21600"/>
                <a:gd name="T11" fmla="*/ 24252 w 24252"/>
                <a:gd name="T12" fmla="*/ 21600 h 21600"/>
              </a:gdLst>
              <a:ahLst/>
              <a:cxnLst>
                <a:cxn ang="T6">
                  <a:pos x="T0" y="T1"/>
                </a:cxn>
                <a:cxn ang="T7">
                  <a:pos x="T2" y="T3"/>
                </a:cxn>
                <a:cxn ang="T8">
                  <a:pos x="T4" y="T5"/>
                </a:cxn>
              </a:cxnLst>
              <a:rect l="T9" t="T10" r="T11" b="T12"/>
              <a:pathLst>
                <a:path w="24252" h="21600" fill="none" extrusionOk="0">
                  <a:moveTo>
                    <a:pt x="0" y="163"/>
                  </a:moveTo>
                  <a:cubicBezTo>
                    <a:pt x="879" y="54"/>
                    <a:pt x="1765" y="-1"/>
                    <a:pt x="2652" y="0"/>
                  </a:cubicBezTo>
                  <a:cubicBezTo>
                    <a:pt x="14581" y="0"/>
                    <a:pt x="24252" y="9670"/>
                    <a:pt x="24252" y="21600"/>
                  </a:cubicBezTo>
                </a:path>
                <a:path w="24252" h="21600" stroke="0" extrusionOk="0">
                  <a:moveTo>
                    <a:pt x="0" y="163"/>
                  </a:moveTo>
                  <a:cubicBezTo>
                    <a:pt x="879" y="54"/>
                    <a:pt x="1765" y="-1"/>
                    <a:pt x="2652" y="0"/>
                  </a:cubicBezTo>
                  <a:cubicBezTo>
                    <a:pt x="14581" y="0"/>
                    <a:pt x="24252" y="9670"/>
                    <a:pt x="24252" y="21600"/>
                  </a:cubicBezTo>
                  <a:lnTo>
                    <a:pt x="2652" y="21600"/>
                  </a:lnTo>
                  <a:close/>
                </a:path>
              </a:pathLst>
            </a:custGeom>
            <a:noFill/>
            <a:ln w="19050">
              <a:solidFill>
                <a:srgbClr val="993300"/>
              </a:solidFill>
              <a:round/>
              <a:headEnd/>
              <a:tailEnd/>
            </a:ln>
          </p:spPr>
          <p:txBody>
            <a:bodyPr/>
            <a:lstStyle/>
            <a:p>
              <a:endParaRPr lang="en-US"/>
            </a:p>
          </p:txBody>
        </p:sp>
        <p:sp>
          <p:nvSpPr>
            <p:cNvPr id="6158" name="Line 6"/>
            <p:cNvSpPr>
              <a:spLocks noChangeShapeType="1"/>
            </p:cNvSpPr>
            <p:nvPr/>
          </p:nvSpPr>
          <p:spPr bwMode="auto">
            <a:xfrm flipV="1">
              <a:off x="4464" y="3068"/>
              <a:ext cx="1007" cy="0"/>
            </a:xfrm>
            <a:prstGeom prst="line">
              <a:avLst/>
            </a:prstGeom>
            <a:noFill/>
            <a:ln w="9525">
              <a:solidFill>
                <a:srgbClr val="000000"/>
              </a:solidFill>
              <a:round/>
              <a:headEnd/>
              <a:tailEnd/>
            </a:ln>
          </p:spPr>
          <p:txBody>
            <a:bodyPr/>
            <a:lstStyle/>
            <a:p>
              <a:endParaRPr lang="en-US"/>
            </a:p>
          </p:txBody>
        </p:sp>
        <p:sp>
          <p:nvSpPr>
            <p:cNvPr id="6159" name="Line 7"/>
            <p:cNvSpPr>
              <a:spLocks noChangeShapeType="1"/>
            </p:cNvSpPr>
            <p:nvPr/>
          </p:nvSpPr>
          <p:spPr bwMode="auto">
            <a:xfrm>
              <a:off x="4483" y="3420"/>
              <a:ext cx="989" cy="0"/>
            </a:xfrm>
            <a:prstGeom prst="line">
              <a:avLst/>
            </a:prstGeom>
            <a:noFill/>
            <a:ln w="9525">
              <a:solidFill>
                <a:srgbClr val="000000"/>
              </a:solidFill>
              <a:round/>
              <a:headEnd/>
              <a:tailEnd/>
            </a:ln>
          </p:spPr>
          <p:txBody>
            <a:bodyPr/>
            <a:lstStyle/>
            <a:p>
              <a:endParaRPr lang="en-US"/>
            </a:p>
          </p:txBody>
        </p:sp>
        <p:sp>
          <p:nvSpPr>
            <p:cNvPr id="6160" name="Line 8"/>
            <p:cNvSpPr>
              <a:spLocks noChangeShapeType="1"/>
            </p:cNvSpPr>
            <p:nvPr/>
          </p:nvSpPr>
          <p:spPr bwMode="auto">
            <a:xfrm>
              <a:off x="4483" y="3768"/>
              <a:ext cx="989" cy="0"/>
            </a:xfrm>
            <a:prstGeom prst="line">
              <a:avLst/>
            </a:prstGeom>
            <a:noFill/>
            <a:ln w="9525">
              <a:solidFill>
                <a:srgbClr val="000000"/>
              </a:solidFill>
              <a:round/>
              <a:headEnd/>
              <a:tailEnd/>
            </a:ln>
          </p:spPr>
          <p:txBody>
            <a:bodyPr/>
            <a:lstStyle/>
            <a:p>
              <a:endParaRPr lang="en-US"/>
            </a:p>
          </p:txBody>
        </p:sp>
        <p:sp>
          <p:nvSpPr>
            <p:cNvPr id="6161" name="Line 9"/>
            <p:cNvSpPr>
              <a:spLocks noChangeShapeType="1"/>
            </p:cNvSpPr>
            <p:nvPr/>
          </p:nvSpPr>
          <p:spPr bwMode="auto">
            <a:xfrm>
              <a:off x="4585" y="2983"/>
              <a:ext cx="0" cy="865"/>
            </a:xfrm>
            <a:prstGeom prst="line">
              <a:avLst/>
            </a:prstGeom>
            <a:noFill/>
            <a:ln w="9525">
              <a:solidFill>
                <a:srgbClr val="000000"/>
              </a:solidFill>
              <a:round/>
              <a:headEnd/>
              <a:tailEnd/>
            </a:ln>
          </p:spPr>
          <p:txBody>
            <a:bodyPr/>
            <a:lstStyle/>
            <a:p>
              <a:endParaRPr lang="en-US"/>
            </a:p>
          </p:txBody>
        </p:sp>
        <p:sp>
          <p:nvSpPr>
            <p:cNvPr id="6162" name="Line 10"/>
            <p:cNvSpPr>
              <a:spLocks noChangeShapeType="1"/>
            </p:cNvSpPr>
            <p:nvPr/>
          </p:nvSpPr>
          <p:spPr bwMode="auto">
            <a:xfrm>
              <a:off x="4924" y="3006"/>
              <a:ext cx="0" cy="786"/>
            </a:xfrm>
            <a:prstGeom prst="line">
              <a:avLst/>
            </a:prstGeom>
            <a:noFill/>
            <a:ln w="9525">
              <a:solidFill>
                <a:srgbClr val="000000"/>
              </a:solidFill>
              <a:round/>
              <a:headEnd/>
              <a:tailEnd/>
            </a:ln>
          </p:spPr>
          <p:txBody>
            <a:bodyPr/>
            <a:lstStyle/>
            <a:p>
              <a:endParaRPr lang="en-US"/>
            </a:p>
          </p:txBody>
        </p:sp>
        <p:sp>
          <p:nvSpPr>
            <p:cNvPr id="6163" name="Line 11"/>
            <p:cNvSpPr>
              <a:spLocks noChangeShapeType="1"/>
            </p:cNvSpPr>
            <p:nvPr/>
          </p:nvSpPr>
          <p:spPr bwMode="auto">
            <a:xfrm>
              <a:off x="5240" y="3005"/>
              <a:ext cx="0" cy="787"/>
            </a:xfrm>
            <a:prstGeom prst="line">
              <a:avLst/>
            </a:prstGeom>
            <a:noFill/>
            <a:ln w="9525">
              <a:solidFill>
                <a:srgbClr val="000000"/>
              </a:solidFill>
              <a:round/>
              <a:headEnd/>
              <a:tailEnd/>
            </a:ln>
          </p:spPr>
          <p:txBody>
            <a:bodyPr/>
            <a:lstStyle/>
            <a:p>
              <a:endParaRPr lang="en-US"/>
            </a:p>
          </p:txBody>
        </p:sp>
        <p:sp>
          <p:nvSpPr>
            <p:cNvPr id="6164" name="Oval 12"/>
            <p:cNvSpPr>
              <a:spLocks noChangeArrowheads="1"/>
            </p:cNvSpPr>
            <p:nvPr/>
          </p:nvSpPr>
          <p:spPr bwMode="auto">
            <a:xfrm>
              <a:off x="4885" y="3027"/>
              <a:ext cx="76" cy="79"/>
            </a:xfrm>
            <a:prstGeom prst="ellipse">
              <a:avLst/>
            </a:prstGeom>
            <a:solidFill>
              <a:srgbClr val="FFFFFF"/>
            </a:solidFill>
            <a:ln w="9525">
              <a:solidFill>
                <a:srgbClr val="000000"/>
              </a:solidFill>
              <a:round/>
              <a:headEnd/>
              <a:tailEnd/>
            </a:ln>
          </p:spPr>
          <p:txBody>
            <a:bodyPr/>
            <a:lstStyle/>
            <a:p>
              <a:endParaRPr lang="en-US"/>
            </a:p>
          </p:txBody>
        </p:sp>
        <p:sp>
          <p:nvSpPr>
            <p:cNvPr id="6165" name="Oval 13"/>
            <p:cNvSpPr>
              <a:spLocks noChangeArrowheads="1"/>
            </p:cNvSpPr>
            <p:nvPr/>
          </p:nvSpPr>
          <p:spPr bwMode="auto">
            <a:xfrm>
              <a:off x="4885" y="3383"/>
              <a:ext cx="76" cy="78"/>
            </a:xfrm>
            <a:prstGeom prst="ellipse">
              <a:avLst/>
            </a:prstGeom>
            <a:solidFill>
              <a:srgbClr val="FFFFFF"/>
            </a:solidFill>
            <a:ln w="9525">
              <a:solidFill>
                <a:srgbClr val="000000"/>
              </a:solidFill>
              <a:round/>
              <a:headEnd/>
              <a:tailEnd/>
            </a:ln>
          </p:spPr>
          <p:txBody>
            <a:bodyPr/>
            <a:lstStyle/>
            <a:p>
              <a:endParaRPr lang="en-US"/>
            </a:p>
          </p:txBody>
        </p:sp>
        <p:sp>
          <p:nvSpPr>
            <p:cNvPr id="6166" name="Oval 14"/>
            <p:cNvSpPr>
              <a:spLocks noChangeArrowheads="1"/>
            </p:cNvSpPr>
            <p:nvPr/>
          </p:nvSpPr>
          <p:spPr bwMode="auto">
            <a:xfrm>
              <a:off x="5202" y="3024"/>
              <a:ext cx="76" cy="78"/>
            </a:xfrm>
            <a:prstGeom prst="ellipse">
              <a:avLst/>
            </a:prstGeom>
            <a:solidFill>
              <a:srgbClr val="FFFFFF"/>
            </a:solidFill>
            <a:ln w="9525">
              <a:solidFill>
                <a:srgbClr val="000000"/>
              </a:solidFill>
              <a:round/>
              <a:headEnd/>
              <a:tailEnd/>
            </a:ln>
          </p:spPr>
          <p:txBody>
            <a:bodyPr/>
            <a:lstStyle/>
            <a:p>
              <a:endParaRPr lang="en-US"/>
            </a:p>
          </p:txBody>
        </p:sp>
        <p:sp>
          <p:nvSpPr>
            <p:cNvPr id="6167" name="Oval 15"/>
            <p:cNvSpPr>
              <a:spLocks noChangeArrowheads="1"/>
            </p:cNvSpPr>
            <p:nvPr/>
          </p:nvSpPr>
          <p:spPr bwMode="auto">
            <a:xfrm>
              <a:off x="5197" y="3379"/>
              <a:ext cx="76" cy="79"/>
            </a:xfrm>
            <a:prstGeom prst="ellipse">
              <a:avLst/>
            </a:prstGeom>
            <a:solidFill>
              <a:srgbClr val="FFFFFF"/>
            </a:solidFill>
            <a:ln w="9525">
              <a:solidFill>
                <a:srgbClr val="000000"/>
              </a:solidFill>
              <a:round/>
              <a:headEnd/>
              <a:tailEnd/>
            </a:ln>
          </p:spPr>
          <p:txBody>
            <a:bodyPr/>
            <a:lstStyle/>
            <a:p>
              <a:endParaRPr lang="en-US"/>
            </a:p>
          </p:txBody>
        </p:sp>
        <p:sp>
          <p:nvSpPr>
            <p:cNvPr id="6168" name="Oval 16"/>
            <p:cNvSpPr>
              <a:spLocks noChangeArrowheads="1"/>
            </p:cNvSpPr>
            <p:nvPr/>
          </p:nvSpPr>
          <p:spPr bwMode="auto">
            <a:xfrm>
              <a:off x="5205" y="3722"/>
              <a:ext cx="76" cy="78"/>
            </a:xfrm>
            <a:prstGeom prst="ellipse">
              <a:avLst/>
            </a:prstGeom>
            <a:solidFill>
              <a:srgbClr val="FFFFFF"/>
            </a:solidFill>
            <a:ln w="9525">
              <a:solidFill>
                <a:srgbClr val="000000"/>
              </a:solidFill>
              <a:round/>
              <a:headEnd/>
              <a:tailEnd/>
            </a:ln>
          </p:spPr>
          <p:txBody>
            <a:bodyPr/>
            <a:lstStyle/>
            <a:p>
              <a:endParaRPr lang="en-US"/>
            </a:p>
          </p:txBody>
        </p:sp>
        <p:sp>
          <p:nvSpPr>
            <p:cNvPr id="6169" name="Oval 17"/>
            <p:cNvSpPr>
              <a:spLocks noChangeArrowheads="1"/>
            </p:cNvSpPr>
            <p:nvPr/>
          </p:nvSpPr>
          <p:spPr bwMode="auto">
            <a:xfrm>
              <a:off x="4548" y="3027"/>
              <a:ext cx="76" cy="79"/>
            </a:xfrm>
            <a:prstGeom prst="ellipse">
              <a:avLst/>
            </a:prstGeom>
            <a:solidFill>
              <a:srgbClr val="000000"/>
            </a:solidFill>
            <a:ln w="9525">
              <a:solidFill>
                <a:srgbClr val="000000"/>
              </a:solidFill>
              <a:round/>
              <a:headEnd/>
              <a:tailEnd/>
            </a:ln>
          </p:spPr>
          <p:txBody>
            <a:bodyPr/>
            <a:lstStyle/>
            <a:p>
              <a:endParaRPr lang="en-US"/>
            </a:p>
          </p:txBody>
        </p:sp>
        <p:sp>
          <p:nvSpPr>
            <p:cNvPr id="6170" name="Line 18"/>
            <p:cNvSpPr>
              <a:spLocks noChangeShapeType="1"/>
            </p:cNvSpPr>
            <p:nvPr/>
          </p:nvSpPr>
          <p:spPr bwMode="auto">
            <a:xfrm>
              <a:off x="4885" y="3238"/>
              <a:ext cx="76" cy="0"/>
            </a:xfrm>
            <a:prstGeom prst="line">
              <a:avLst/>
            </a:prstGeom>
            <a:noFill/>
            <a:ln w="9525">
              <a:solidFill>
                <a:srgbClr val="000000"/>
              </a:solidFill>
              <a:round/>
              <a:headEnd/>
              <a:tailEnd/>
            </a:ln>
          </p:spPr>
          <p:txBody>
            <a:bodyPr/>
            <a:lstStyle/>
            <a:p>
              <a:endParaRPr lang="en-US"/>
            </a:p>
          </p:txBody>
        </p:sp>
        <p:sp>
          <p:nvSpPr>
            <p:cNvPr id="6171" name="Line 19"/>
            <p:cNvSpPr>
              <a:spLocks noChangeShapeType="1"/>
            </p:cNvSpPr>
            <p:nvPr/>
          </p:nvSpPr>
          <p:spPr bwMode="auto">
            <a:xfrm>
              <a:off x="5205" y="3238"/>
              <a:ext cx="76" cy="0"/>
            </a:xfrm>
            <a:prstGeom prst="line">
              <a:avLst/>
            </a:prstGeom>
            <a:noFill/>
            <a:ln w="9525">
              <a:solidFill>
                <a:srgbClr val="000000"/>
              </a:solidFill>
              <a:round/>
              <a:headEnd/>
              <a:tailEnd/>
            </a:ln>
          </p:spPr>
          <p:txBody>
            <a:bodyPr/>
            <a:lstStyle/>
            <a:p>
              <a:endParaRPr lang="en-US"/>
            </a:p>
          </p:txBody>
        </p:sp>
        <p:sp>
          <p:nvSpPr>
            <p:cNvPr id="6172" name="Text Box 20"/>
            <p:cNvSpPr txBox="1">
              <a:spLocks noChangeArrowheads="1"/>
            </p:cNvSpPr>
            <p:nvPr/>
          </p:nvSpPr>
          <p:spPr bwMode="auto">
            <a:xfrm>
              <a:off x="4219" y="2784"/>
              <a:ext cx="677" cy="236"/>
            </a:xfrm>
            <a:prstGeom prst="rect">
              <a:avLst/>
            </a:prstGeom>
            <a:noFill/>
            <a:ln w="9525">
              <a:noFill/>
              <a:miter lim="800000"/>
              <a:headEnd/>
              <a:tailEnd/>
            </a:ln>
          </p:spPr>
          <p:txBody>
            <a:bodyPr/>
            <a:lstStyle/>
            <a:p>
              <a:pPr algn="ctr" eaLnBrk="0" hangingPunct="0"/>
              <a:r>
                <a:rPr lang="en-US" sz="1400">
                  <a:latin typeface="Tahoma" pitchFamily="34" charset="0"/>
                </a:rPr>
                <a:t>P=(x</a:t>
              </a:r>
              <a:r>
                <a:rPr lang="en-US" sz="1400" baseline="-25000">
                  <a:latin typeface="Tahoma" pitchFamily="34" charset="0"/>
                </a:rPr>
                <a:t>p</a:t>
              </a:r>
              <a:r>
                <a:rPr lang="en-US" sz="1400">
                  <a:latin typeface="Tahoma" pitchFamily="34" charset="0"/>
                </a:rPr>
                <a:t>, y</a:t>
              </a:r>
              <a:r>
                <a:rPr lang="en-US" sz="1400" baseline="-25000">
                  <a:latin typeface="Tahoma" pitchFamily="34" charset="0"/>
                </a:rPr>
                <a:t>p</a:t>
              </a:r>
              <a:r>
                <a:rPr lang="en-US" sz="1400">
                  <a:latin typeface="Tahoma" pitchFamily="34" charset="0"/>
                </a:rPr>
                <a:t>)</a:t>
              </a:r>
            </a:p>
          </p:txBody>
        </p:sp>
        <p:sp>
          <p:nvSpPr>
            <p:cNvPr id="6173" name="Text Box 21"/>
            <p:cNvSpPr txBox="1">
              <a:spLocks noChangeArrowheads="1"/>
            </p:cNvSpPr>
            <p:nvPr/>
          </p:nvSpPr>
          <p:spPr bwMode="auto">
            <a:xfrm>
              <a:off x="4877" y="2870"/>
              <a:ext cx="228" cy="236"/>
            </a:xfrm>
            <a:prstGeom prst="rect">
              <a:avLst/>
            </a:prstGeom>
            <a:noFill/>
            <a:ln w="9525">
              <a:noFill/>
              <a:miter lim="800000"/>
              <a:headEnd/>
              <a:tailEnd/>
            </a:ln>
          </p:spPr>
          <p:txBody>
            <a:bodyPr/>
            <a:lstStyle/>
            <a:p>
              <a:pPr algn="ctr" eaLnBrk="0" hangingPunct="0"/>
              <a:r>
                <a:rPr lang="en-US" sz="1400">
                  <a:latin typeface="Tahoma" pitchFamily="34" charset="0"/>
                </a:rPr>
                <a:t>E</a:t>
              </a:r>
            </a:p>
          </p:txBody>
        </p:sp>
        <p:sp>
          <p:nvSpPr>
            <p:cNvPr id="6174" name="Text Box 22"/>
            <p:cNvSpPr txBox="1">
              <a:spLocks noChangeArrowheads="1"/>
            </p:cNvSpPr>
            <p:nvPr/>
          </p:nvSpPr>
          <p:spPr bwMode="auto">
            <a:xfrm>
              <a:off x="4853" y="3436"/>
              <a:ext cx="341" cy="236"/>
            </a:xfrm>
            <a:prstGeom prst="rect">
              <a:avLst/>
            </a:prstGeom>
            <a:noFill/>
            <a:ln w="9525">
              <a:noFill/>
              <a:miter lim="800000"/>
              <a:headEnd/>
              <a:tailEnd/>
            </a:ln>
          </p:spPr>
          <p:txBody>
            <a:bodyPr/>
            <a:lstStyle/>
            <a:p>
              <a:pPr algn="ctr" eaLnBrk="0" hangingPunct="0"/>
              <a:r>
                <a:rPr lang="en-US" sz="1400">
                  <a:latin typeface="Tahoma" pitchFamily="34" charset="0"/>
                </a:rPr>
                <a:t>SE</a:t>
              </a:r>
            </a:p>
          </p:txBody>
        </p:sp>
        <p:sp>
          <p:nvSpPr>
            <p:cNvPr id="6175" name="Text Box 23"/>
            <p:cNvSpPr txBox="1">
              <a:spLocks noChangeArrowheads="1"/>
            </p:cNvSpPr>
            <p:nvPr/>
          </p:nvSpPr>
          <p:spPr bwMode="auto">
            <a:xfrm>
              <a:off x="4708" y="3146"/>
              <a:ext cx="229" cy="236"/>
            </a:xfrm>
            <a:prstGeom prst="rect">
              <a:avLst/>
            </a:prstGeom>
            <a:noFill/>
            <a:ln w="9525">
              <a:noFill/>
              <a:miter lim="800000"/>
              <a:headEnd/>
              <a:tailEnd/>
            </a:ln>
          </p:spPr>
          <p:txBody>
            <a:bodyPr/>
            <a:lstStyle/>
            <a:p>
              <a:pPr algn="ctr" eaLnBrk="0" hangingPunct="0"/>
              <a:r>
                <a:rPr lang="en-US" sz="1400">
                  <a:solidFill>
                    <a:srgbClr val="0000FF"/>
                  </a:solidFill>
                  <a:latin typeface="Tahoma" pitchFamily="34" charset="0"/>
                </a:rPr>
                <a:t>M</a:t>
              </a:r>
            </a:p>
          </p:txBody>
        </p:sp>
        <p:sp>
          <p:nvSpPr>
            <p:cNvPr id="6176" name="Text Box 24"/>
            <p:cNvSpPr txBox="1">
              <a:spLocks noChangeArrowheads="1"/>
            </p:cNvSpPr>
            <p:nvPr/>
          </p:nvSpPr>
          <p:spPr bwMode="auto">
            <a:xfrm>
              <a:off x="5165" y="3082"/>
              <a:ext cx="381" cy="236"/>
            </a:xfrm>
            <a:prstGeom prst="rect">
              <a:avLst/>
            </a:prstGeom>
            <a:noFill/>
            <a:ln w="9525">
              <a:noFill/>
              <a:miter lim="800000"/>
              <a:headEnd/>
              <a:tailEnd/>
            </a:ln>
          </p:spPr>
          <p:txBody>
            <a:bodyPr/>
            <a:lstStyle/>
            <a:p>
              <a:pPr algn="ctr" eaLnBrk="0" hangingPunct="0"/>
              <a:r>
                <a:rPr lang="en-US" sz="1400">
                  <a:solidFill>
                    <a:srgbClr val="0000FF"/>
                  </a:solidFill>
                  <a:latin typeface="Tahoma" pitchFamily="34" charset="0"/>
                </a:rPr>
                <a:t>M</a:t>
              </a:r>
              <a:r>
                <a:rPr lang="en-US" sz="1400" baseline="-25000">
                  <a:solidFill>
                    <a:srgbClr val="0000FF"/>
                  </a:solidFill>
                  <a:latin typeface="Tahoma" pitchFamily="34" charset="0"/>
                </a:rPr>
                <a:t>E</a:t>
              </a:r>
              <a:endParaRPr lang="en-US" sz="1400">
                <a:solidFill>
                  <a:srgbClr val="0000FF"/>
                </a:solidFill>
                <a:latin typeface="Tahoma" pitchFamily="34" charset="0"/>
              </a:endParaRPr>
            </a:p>
          </p:txBody>
        </p:sp>
        <p:sp>
          <p:nvSpPr>
            <p:cNvPr id="6177" name="Text Box 25"/>
            <p:cNvSpPr txBox="1">
              <a:spLocks noChangeArrowheads="1"/>
            </p:cNvSpPr>
            <p:nvPr/>
          </p:nvSpPr>
          <p:spPr bwMode="auto">
            <a:xfrm>
              <a:off x="5129" y="3552"/>
              <a:ext cx="463" cy="236"/>
            </a:xfrm>
            <a:prstGeom prst="rect">
              <a:avLst/>
            </a:prstGeom>
            <a:noFill/>
            <a:ln w="9525">
              <a:noFill/>
              <a:miter lim="800000"/>
              <a:headEnd/>
              <a:tailEnd/>
            </a:ln>
          </p:spPr>
          <p:txBody>
            <a:bodyPr/>
            <a:lstStyle/>
            <a:p>
              <a:pPr algn="ctr" eaLnBrk="0" hangingPunct="0"/>
              <a:r>
                <a:rPr lang="en-US" sz="1400">
                  <a:solidFill>
                    <a:schemeClr val="tx2"/>
                  </a:solidFill>
                  <a:latin typeface="Tahoma" pitchFamily="34" charset="0"/>
                </a:rPr>
                <a:t>M</a:t>
              </a:r>
              <a:r>
                <a:rPr lang="en-US" sz="1400" baseline="-25000">
                  <a:solidFill>
                    <a:schemeClr val="tx2"/>
                  </a:solidFill>
                  <a:latin typeface="Tahoma" pitchFamily="34" charset="0"/>
                </a:rPr>
                <a:t>SE</a:t>
              </a:r>
              <a:endParaRPr lang="en-US" sz="1400">
                <a:solidFill>
                  <a:schemeClr val="tx2"/>
                </a:solidFill>
                <a:latin typeface="Tahoma" pitchFamily="34" charset="0"/>
              </a:endParaRPr>
            </a:p>
          </p:txBody>
        </p:sp>
        <p:sp>
          <p:nvSpPr>
            <p:cNvPr id="6178" name="Line 26"/>
            <p:cNvSpPr>
              <a:spLocks noChangeShapeType="1"/>
            </p:cNvSpPr>
            <p:nvPr/>
          </p:nvSpPr>
          <p:spPr bwMode="auto">
            <a:xfrm>
              <a:off x="5205" y="3578"/>
              <a:ext cx="76" cy="0"/>
            </a:xfrm>
            <a:prstGeom prst="line">
              <a:avLst/>
            </a:prstGeom>
            <a:noFill/>
            <a:ln w="9525">
              <a:solidFill>
                <a:srgbClr val="000000"/>
              </a:solidFill>
              <a:round/>
              <a:headEnd/>
              <a:tailEnd/>
            </a:ln>
          </p:spPr>
          <p:txBody>
            <a:bodyPr/>
            <a:lstStyle/>
            <a:p>
              <a:endParaRPr lang="en-US"/>
            </a:p>
          </p:txBody>
        </p:sp>
      </p:grpSp>
      <p:graphicFrame>
        <p:nvGraphicFramePr>
          <p:cNvPr id="6146" name="Object 27"/>
          <p:cNvGraphicFramePr>
            <a:graphicFrameLocks noChangeAspect="1"/>
          </p:cNvGraphicFramePr>
          <p:nvPr/>
        </p:nvGraphicFramePr>
        <p:xfrm>
          <a:off x="1524000" y="1603375"/>
          <a:ext cx="5410200" cy="454025"/>
        </p:xfrm>
        <a:graphic>
          <a:graphicData uri="http://schemas.openxmlformats.org/presentationml/2006/ole">
            <mc:AlternateContent xmlns:mc="http://schemas.openxmlformats.org/markup-compatibility/2006">
              <mc:Choice xmlns:v="urn:schemas-microsoft-com:vml" Requires="v">
                <p:oleObj spid="_x0000_s6191" name="Equation" r:id="rId3" imgW="3022560" imgH="253800" progId="Equation.3">
                  <p:embed/>
                </p:oleObj>
              </mc:Choice>
              <mc:Fallback>
                <p:oleObj name="Equation" r:id="rId3" imgW="3022560" imgH="2538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3375"/>
                        <a:ext cx="54102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28"/>
          <p:cNvGraphicFramePr>
            <a:graphicFrameLocks noChangeAspect="1"/>
          </p:cNvGraphicFramePr>
          <p:nvPr/>
        </p:nvGraphicFramePr>
        <p:xfrm>
          <a:off x="1447800" y="2590800"/>
          <a:ext cx="5943600" cy="465138"/>
        </p:xfrm>
        <a:graphic>
          <a:graphicData uri="http://schemas.openxmlformats.org/presentationml/2006/ole">
            <mc:AlternateContent xmlns:mc="http://schemas.openxmlformats.org/markup-compatibility/2006">
              <mc:Choice xmlns:v="urn:schemas-microsoft-com:vml" Requires="v">
                <p:oleObj spid="_x0000_s6192" name="Equation" r:id="rId5" imgW="3098520" imgH="253800" progId="Equation.3">
                  <p:embed/>
                </p:oleObj>
              </mc:Choice>
              <mc:Fallback>
                <p:oleObj name="Equation" r:id="rId5" imgW="3098520" imgH="2538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590800"/>
                        <a:ext cx="59436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29"/>
          <p:cNvGraphicFramePr>
            <a:graphicFrameLocks noChangeAspect="1"/>
          </p:cNvGraphicFramePr>
          <p:nvPr/>
        </p:nvGraphicFramePr>
        <p:xfrm>
          <a:off x="1447800" y="3205163"/>
          <a:ext cx="3962400" cy="452437"/>
        </p:xfrm>
        <a:graphic>
          <a:graphicData uri="http://schemas.openxmlformats.org/presentationml/2006/ole">
            <mc:AlternateContent xmlns:mc="http://schemas.openxmlformats.org/markup-compatibility/2006">
              <mc:Choice xmlns:v="urn:schemas-microsoft-com:vml" Requires="v">
                <p:oleObj spid="_x0000_s6193" name="Equation" r:id="rId7" imgW="2019240" imgH="241200" progId="Equation.3">
                  <p:embed/>
                </p:oleObj>
              </mc:Choice>
              <mc:Fallback>
                <p:oleObj name="Equation" r:id="rId7" imgW="2019240" imgH="241200" progId="Equation.3">
                  <p:embed/>
                  <p:pic>
                    <p:nvPicPr>
                      <p:cNvPr id="0" name="Object 29"/>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205163"/>
                        <a:ext cx="396240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30"/>
          <p:cNvGraphicFramePr>
            <a:graphicFrameLocks noChangeAspect="1"/>
          </p:cNvGraphicFramePr>
          <p:nvPr/>
        </p:nvGraphicFramePr>
        <p:xfrm>
          <a:off x="1524000" y="4479925"/>
          <a:ext cx="3192463" cy="930275"/>
        </p:xfrm>
        <a:graphic>
          <a:graphicData uri="http://schemas.openxmlformats.org/presentationml/2006/ole">
            <mc:AlternateContent xmlns:mc="http://schemas.openxmlformats.org/markup-compatibility/2006">
              <mc:Choice xmlns:v="urn:schemas-microsoft-com:vml" Requires="v">
                <p:oleObj spid="_x0000_s6194" name="Equation" r:id="rId9" imgW="1663560" imgH="507960" progId="Equation.3">
                  <p:embed/>
                </p:oleObj>
              </mc:Choice>
              <mc:Fallback>
                <p:oleObj name="Equation" r:id="rId9" imgW="1663560" imgH="507960" progId="Equation.3">
                  <p:embed/>
                  <p:pic>
                    <p:nvPicPr>
                      <p:cNvPr id="0" name="Object 30"/>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479925"/>
                        <a:ext cx="3192463"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31"/>
          <p:cNvGraphicFramePr>
            <a:graphicFrameLocks noChangeAspect="1"/>
          </p:cNvGraphicFramePr>
          <p:nvPr/>
        </p:nvGraphicFramePr>
        <p:xfrm>
          <a:off x="1457325" y="5489575"/>
          <a:ext cx="4791075" cy="454025"/>
        </p:xfrm>
        <a:graphic>
          <a:graphicData uri="http://schemas.openxmlformats.org/presentationml/2006/ole">
            <mc:AlternateContent xmlns:mc="http://schemas.openxmlformats.org/markup-compatibility/2006">
              <mc:Choice xmlns:v="urn:schemas-microsoft-com:vml" Requires="v">
                <p:oleObj spid="_x0000_s6195" name="Equation" r:id="rId11" imgW="2438280" imgH="241200" progId="Equation.3">
                  <p:embed/>
                </p:oleObj>
              </mc:Choice>
              <mc:Fallback>
                <p:oleObj name="Equation" r:id="rId11" imgW="2438280" imgH="241200" progId="Equation.3">
                  <p:embed/>
                  <p:pic>
                    <p:nvPicPr>
                      <p:cNvPr id="0" name="Object 31"/>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7325" y="5489575"/>
                        <a:ext cx="479107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laceholder 35"/>
          <p:cNvSpPr>
            <a:spLocks noGrp="1"/>
          </p:cNvSpPr>
          <p:nvPr>
            <p:ph type="sldNum" sz="quarter" idx="12"/>
          </p:nvPr>
        </p:nvSpPr>
        <p:spPr/>
        <p:txBody>
          <a:bodyPr/>
          <a:lstStyle/>
          <a:p>
            <a:pPr>
              <a:defRPr/>
            </a:pPr>
            <a:fld id="{ED1E9C30-6A62-4C1C-95E3-8280887C64C6}" type="slidenum">
              <a:rPr lang="en-GB" smtClean="0"/>
              <a:pPr>
                <a:defRPr/>
              </a:pPr>
              <a:t>16</a:t>
            </a:fld>
            <a:r>
              <a:rPr lang="en-GB" smtClean="0"/>
              <a:t>/30</a:t>
            </a: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3"/>
          <p:cNvSpPr>
            <a:spLocks noGrp="1"/>
          </p:cNvSpPr>
          <p:nvPr>
            <p:ph type="dt" sz="quarter" idx="10"/>
          </p:nvPr>
        </p:nvSpPr>
        <p:spPr>
          <a:noFill/>
        </p:spPr>
        <p:txBody>
          <a:bodyPr/>
          <a:lstStyle/>
          <a:p>
            <a:r>
              <a:rPr lang="en-US" smtClean="0"/>
              <a:t>dvduc-2006/18</a:t>
            </a:r>
            <a:endParaRPr lang="en-GB"/>
          </a:p>
        </p:txBody>
      </p:sp>
      <p:sp>
        <p:nvSpPr>
          <p:cNvPr id="7173"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7175" name="Rectangle 2"/>
          <p:cNvSpPr>
            <a:spLocks noGrp="1" noChangeArrowheads="1"/>
          </p:cNvSpPr>
          <p:nvPr>
            <p:ph type="title"/>
          </p:nvPr>
        </p:nvSpPr>
        <p:spPr/>
        <p:txBody>
          <a:bodyPr/>
          <a:lstStyle/>
          <a:p>
            <a:pPr eaLnBrk="1" hangingPunct="1"/>
            <a:r>
              <a:rPr lang="en-US" smtClean="0"/>
              <a:t>Thuật toán trung điểm vẽ đường tròn</a:t>
            </a:r>
          </a:p>
        </p:txBody>
      </p:sp>
      <p:sp>
        <p:nvSpPr>
          <p:cNvPr id="7176" name="Rectangle 3"/>
          <p:cNvSpPr>
            <a:spLocks noGrp="1" noChangeArrowheads="1"/>
          </p:cNvSpPr>
          <p:nvPr>
            <p:ph type="body" idx="1"/>
          </p:nvPr>
        </p:nvSpPr>
        <p:spPr/>
        <p:txBody>
          <a:bodyPr/>
          <a:lstStyle/>
          <a:p>
            <a:pPr eaLnBrk="1" hangingPunct="1"/>
            <a:r>
              <a:rPr lang="en-US" smtClean="0"/>
              <a:t>Giá trị khởi đầu</a:t>
            </a:r>
          </a:p>
          <a:p>
            <a:pPr lvl="1" eaLnBrk="1" hangingPunct="1"/>
            <a:r>
              <a:rPr lang="en-US" smtClean="0"/>
              <a:t>Điểm vẽ đầu tiên có tọa độ </a:t>
            </a:r>
            <a:r>
              <a:rPr lang="en-US" smtClean="0">
                <a:solidFill>
                  <a:srgbClr val="A50021"/>
                </a:solidFill>
              </a:rPr>
              <a:t>(0, R)</a:t>
            </a:r>
          </a:p>
          <a:p>
            <a:pPr lvl="1" eaLnBrk="1" hangingPunct="1"/>
            <a:r>
              <a:rPr lang="en-US" smtClean="0"/>
              <a:t>Biến quyết định d có giá trị:</a:t>
            </a:r>
          </a:p>
          <a:p>
            <a:pPr lvl="1" eaLnBrk="1" hangingPunct="1"/>
            <a:endParaRPr lang="en-US" smtClean="0"/>
          </a:p>
          <a:p>
            <a:pPr lvl="1" eaLnBrk="1" hangingPunct="1"/>
            <a:endParaRPr lang="en-US" smtClean="0"/>
          </a:p>
          <a:p>
            <a:pPr lvl="1" eaLnBrk="1" hangingPunct="1"/>
            <a:r>
              <a:rPr lang="en-US" smtClean="0"/>
              <a:t>Đặt biến quyết định mới </a:t>
            </a:r>
            <a:r>
              <a:rPr lang="en-US" smtClean="0">
                <a:solidFill>
                  <a:srgbClr val="A50021"/>
                </a:solidFill>
              </a:rPr>
              <a:t>h=d-1/4</a:t>
            </a:r>
            <a:r>
              <a:rPr lang="en-US" smtClean="0"/>
              <a:t>, ta có:</a:t>
            </a:r>
          </a:p>
        </p:txBody>
      </p:sp>
      <p:grpSp>
        <p:nvGrpSpPr>
          <p:cNvPr id="7177" name="Group 4"/>
          <p:cNvGrpSpPr>
            <a:grpSpLocks/>
          </p:cNvGrpSpPr>
          <p:nvPr/>
        </p:nvGrpSpPr>
        <p:grpSpPr bwMode="auto">
          <a:xfrm>
            <a:off x="5943600" y="4114800"/>
            <a:ext cx="2179638" cy="1689100"/>
            <a:chOff x="4219" y="2784"/>
            <a:chExt cx="1373" cy="1064"/>
          </a:xfrm>
        </p:grpSpPr>
        <p:sp>
          <p:nvSpPr>
            <p:cNvPr id="7178" name="Arc 5"/>
            <p:cNvSpPr>
              <a:spLocks/>
            </p:cNvSpPr>
            <p:nvPr/>
          </p:nvSpPr>
          <p:spPr bwMode="auto">
            <a:xfrm>
              <a:off x="4586" y="3114"/>
              <a:ext cx="864" cy="700"/>
            </a:xfrm>
            <a:custGeom>
              <a:avLst/>
              <a:gdLst>
                <a:gd name="T0" fmla="*/ 0 w 24252"/>
                <a:gd name="T1" fmla="*/ 5 h 21600"/>
                <a:gd name="T2" fmla="*/ 864 w 24252"/>
                <a:gd name="T3" fmla="*/ 700 h 21600"/>
                <a:gd name="T4" fmla="*/ 94 w 24252"/>
                <a:gd name="T5" fmla="*/ 700 h 21600"/>
                <a:gd name="T6" fmla="*/ 0 60000 65536"/>
                <a:gd name="T7" fmla="*/ 0 60000 65536"/>
                <a:gd name="T8" fmla="*/ 0 60000 65536"/>
                <a:gd name="T9" fmla="*/ 0 w 24252"/>
                <a:gd name="T10" fmla="*/ 0 h 21600"/>
                <a:gd name="T11" fmla="*/ 24252 w 24252"/>
                <a:gd name="T12" fmla="*/ 21600 h 21600"/>
              </a:gdLst>
              <a:ahLst/>
              <a:cxnLst>
                <a:cxn ang="T6">
                  <a:pos x="T0" y="T1"/>
                </a:cxn>
                <a:cxn ang="T7">
                  <a:pos x="T2" y="T3"/>
                </a:cxn>
                <a:cxn ang="T8">
                  <a:pos x="T4" y="T5"/>
                </a:cxn>
              </a:cxnLst>
              <a:rect l="T9" t="T10" r="T11" b="T12"/>
              <a:pathLst>
                <a:path w="24252" h="21600" fill="none" extrusionOk="0">
                  <a:moveTo>
                    <a:pt x="0" y="163"/>
                  </a:moveTo>
                  <a:cubicBezTo>
                    <a:pt x="879" y="54"/>
                    <a:pt x="1765" y="-1"/>
                    <a:pt x="2652" y="0"/>
                  </a:cubicBezTo>
                  <a:cubicBezTo>
                    <a:pt x="14581" y="0"/>
                    <a:pt x="24252" y="9670"/>
                    <a:pt x="24252" y="21600"/>
                  </a:cubicBezTo>
                </a:path>
                <a:path w="24252" h="21600" stroke="0" extrusionOk="0">
                  <a:moveTo>
                    <a:pt x="0" y="163"/>
                  </a:moveTo>
                  <a:cubicBezTo>
                    <a:pt x="879" y="54"/>
                    <a:pt x="1765" y="-1"/>
                    <a:pt x="2652" y="0"/>
                  </a:cubicBezTo>
                  <a:cubicBezTo>
                    <a:pt x="14581" y="0"/>
                    <a:pt x="24252" y="9670"/>
                    <a:pt x="24252" y="21600"/>
                  </a:cubicBezTo>
                  <a:lnTo>
                    <a:pt x="2652" y="21600"/>
                  </a:lnTo>
                  <a:close/>
                </a:path>
              </a:pathLst>
            </a:custGeom>
            <a:noFill/>
            <a:ln w="19050">
              <a:solidFill>
                <a:srgbClr val="993300"/>
              </a:solidFill>
              <a:round/>
              <a:headEnd/>
              <a:tailEnd/>
            </a:ln>
          </p:spPr>
          <p:txBody>
            <a:bodyPr/>
            <a:lstStyle/>
            <a:p>
              <a:endParaRPr lang="en-US"/>
            </a:p>
          </p:txBody>
        </p:sp>
        <p:sp>
          <p:nvSpPr>
            <p:cNvPr id="7179" name="Line 6"/>
            <p:cNvSpPr>
              <a:spLocks noChangeShapeType="1"/>
            </p:cNvSpPr>
            <p:nvPr/>
          </p:nvSpPr>
          <p:spPr bwMode="auto">
            <a:xfrm flipV="1">
              <a:off x="4464" y="3068"/>
              <a:ext cx="1007" cy="0"/>
            </a:xfrm>
            <a:prstGeom prst="line">
              <a:avLst/>
            </a:prstGeom>
            <a:noFill/>
            <a:ln w="9525">
              <a:solidFill>
                <a:srgbClr val="000000"/>
              </a:solidFill>
              <a:round/>
              <a:headEnd/>
              <a:tailEnd/>
            </a:ln>
          </p:spPr>
          <p:txBody>
            <a:bodyPr/>
            <a:lstStyle/>
            <a:p>
              <a:endParaRPr lang="en-US"/>
            </a:p>
          </p:txBody>
        </p:sp>
        <p:sp>
          <p:nvSpPr>
            <p:cNvPr id="7180" name="Line 7"/>
            <p:cNvSpPr>
              <a:spLocks noChangeShapeType="1"/>
            </p:cNvSpPr>
            <p:nvPr/>
          </p:nvSpPr>
          <p:spPr bwMode="auto">
            <a:xfrm>
              <a:off x="4483" y="3420"/>
              <a:ext cx="989" cy="0"/>
            </a:xfrm>
            <a:prstGeom prst="line">
              <a:avLst/>
            </a:prstGeom>
            <a:noFill/>
            <a:ln w="9525">
              <a:solidFill>
                <a:srgbClr val="000000"/>
              </a:solidFill>
              <a:round/>
              <a:headEnd/>
              <a:tailEnd/>
            </a:ln>
          </p:spPr>
          <p:txBody>
            <a:bodyPr/>
            <a:lstStyle/>
            <a:p>
              <a:endParaRPr lang="en-US"/>
            </a:p>
          </p:txBody>
        </p:sp>
        <p:sp>
          <p:nvSpPr>
            <p:cNvPr id="7181" name="Line 8"/>
            <p:cNvSpPr>
              <a:spLocks noChangeShapeType="1"/>
            </p:cNvSpPr>
            <p:nvPr/>
          </p:nvSpPr>
          <p:spPr bwMode="auto">
            <a:xfrm>
              <a:off x="4483" y="3768"/>
              <a:ext cx="989" cy="0"/>
            </a:xfrm>
            <a:prstGeom prst="line">
              <a:avLst/>
            </a:prstGeom>
            <a:noFill/>
            <a:ln w="9525">
              <a:solidFill>
                <a:srgbClr val="000000"/>
              </a:solidFill>
              <a:round/>
              <a:headEnd/>
              <a:tailEnd/>
            </a:ln>
          </p:spPr>
          <p:txBody>
            <a:bodyPr/>
            <a:lstStyle/>
            <a:p>
              <a:endParaRPr lang="en-US"/>
            </a:p>
          </p:txBody>
        </p:sp>
        <p:sp>
          <p:nvSpPr>
            <p:cNvPr id="7182" name="Line 9"/>
            <p:cNvSpPr>
              <a:spLocks noChangeShapeType="1"/>
            </p:cNvSpPr>
            <p:nvPr/>
          </p:nvSpPr>
          <p:spPr bwMode="auto">
            <a:xfrm>
              <a:off x="4585" y="2983"/>
              <a:ext cx="0" cy="865"/>
            </a:xfrm>
            <a:prstGeom prst="line">
              <a:avLst/>
            </a:prstGeom>
            <a:noFill/>
            <a:ln w="9525">
              <a:solidFill>
                <a:srgbClr val="000000"/>
              </a:solidFill>
              <a:round/>
              <a:headEnd/>
              <a:tailEnd/>
            </a:ln>
          </p:spPr>
          <p:txBody>
            <a:bodyPr/>
            <a:lstStyle/>
            <a:p>
              <a:endParaRPr lang="en-US"/>
            </a:p>
          </p:txBody>
        </p:sp>
        <p:sp>
          <p:nvSpPr>
            <p:cNvPr id="7183" name="Line 10"/>
            <p:cNvSpPr>
              <a:spLocks noChangeShapeType="1"/>
            </p:cNvSpPr>
            <p:nvPr/>
          </p:nvSpPr>
          <p:spPr bwMode="auto">
            <a:xfrm>
              <a:off x="4924" y="3006"/>
              <a:ext cx="0" cy="786"/>
            </a:xfrm>
            <a:prstGeom prst="line">
              <a:avLst/>
            </a:prstGeom>
            <a:noFill/>
            <a:ln w="9525">
              <a:solidFill>
                <a:srgbClr val="000000"/>
              </a:solidFill>
              <a:round/>
              <a:headEnd/>
              <a:tailEnd/>
            </a:ln>
          </p:spPr>
          <p:txBody>
            <a:bodyPr/>
            <a:lstStyle/>
            <a:p>
              <a:endParaRPr lang="en-US"/>
            </a:p>
          </p:txBody>
        </p:sp>
        <p:sp>
          <p:nvSpPr>
            <p:cNvPr id="7184" name="Line 11"/>
            <p:cNvSpPr>
              <a:spLocks noChangeShapeType="1"/>
            </p:cNvSpPr>
            <p:nvPr/>
          </p:nvSpPr>
          <p:spPr bwMode="auto">
            <a:xfrm>
              <a:off x="5240" y="3005"/>
              <a:ext cx="0" cy="787"/>
            </a:xfrm>
            <a:prstGeom prst="line">
              <a:avLst/>
            </a:prstGeom>
            <a:noFill/>
            <a:ln w="9525">
              <a:solidFill>
                <a:srgbClr val="000000"/>
              </a:solidFill>
              <a:round/>
              <a:headEnd/>
              <a:tailEnd/>
            </a:ln>
          </p:spPr>
          <p:txBody>
            <a:bodyPr/>
            <a:lstStyle/>
            <a:p>
              <a:endParaRPr lang="en-US"/>
            </a:p>
          </p:txBody>
        </p:sp>
        <p:sp>
          <p:nvSpPr>
            <p:cNvPr id="7185" name="Oval 12"/>
            <p:cNvSpPr>
              <a:spLocks noChangeArrowheads="1"/>
            </p:cNvSpPr>
            <p:nvPr/>
          </p:nvSpPr>
          <p:spPr bwMode="auto">
            <a:xfrm>
              <a:off x="4885" y="3027"/>
              <a:ext cx="76" cy="79"/>
            </a:xfrm>
            <a:prstGeom prst="ellipse">
              <a:avLst/>
            </a:prstGeom>
            <a:solidFill>
              <a:srgbClr val="FFFFFF"/>
            </a:solidFill>
            <a:ln w="9525">
              <a:solidFill>
                <a:srgbClr val="000000"/>
              </a:solidFill>
              <a:round/>
              <a:headEnd/>
              <a:tailEnd/>
            </a:ln>
          </p:spPr>
          <p:txBody>
            <a:bodyPr/>
            <a:lstStyle/>
            <a:p>
              <a:endParaRPr lang="en-US"/>
            </a:p>
          </p:txBody>
        </p:sp>
        <p:sp>
          <p:nvSpPr>
            <p:cNvPr id="7186" name="Oval 13"/>
            <p:cNvSpPr>
              <a:spLocks noChangeArrowheads="1"/>
            </p:cNvSpPr>
            <p:nvPr/>
          </p:nvSpPr>
          <p:spPr bwMode="auto">
            <a:xfrm>
              <a:off x="4885" y="3383"/>
              <a:ext cx="76" cy="78"/>
            </a:xfrm>
            <a:prstGeom prst="ellipse">
              <a:avLst/>
            </a:prstGeom>
            <a:solidFill>
              <a:srgbClr val="FFFFFF"/>
            </a:solidFill>
            <a:ln w="9525">
              <a:solidFill>
                <a:srgbClr val="000000"/>
              </a:solidFill>
              <a:round/>
              <a:headEnd/>
              <a:tailEnd/>
            </a:ln>
          </p:spPr>
          <p:txBody>
            <a:bodyPr/>
            <a:lstStyle/>
            <a:p>
              <a:endParaRPr lang="en-US"/>
            </a:p>
          </p:txBody>
        </p:sp>
        <p:sp>
          <p:nvSpPr>
            <p:cNvPr id="7187" name="Oval 14"/>
            <p:cNvSpPr>
              <a:spLocks noChangeArrowheads="1"/>
            </p:cNvSpPr>
            <p:nvPr/>
          </p:nvSpPr>
          <p:spPr bwMode="auto">
            <a:xfrm>
              <a:off x="5202" y="3024"/>
              <a:ext cx="76" cy="78"/>
            </a:xfrm>
            <a:prstGeom prst="ellipse">
              <a:avLst/>
            </a:prstGeom>
            <a:solidFill>
              <a:srgbClr val="FFFFFF"/>
            </a:solidFill>
            <a:ln w="9525">
              <a:solidFill>
                <a:srgbClr val="000000"/>
              </a:solidFill>
              <a:round/>
              <a:headEnd/>
              <a:tailEnd/>
            </a:ln>
          </p:spPr>
          <p:txBody>
            <a:bodyPr/>
            <a:lstStyle/>
            <a:p>
              <a:endParaRPr lang="en-US"/>
            </a:p>
          </p:txBody>
        </p:sp>
        <p:sp>
          <p:nvSpPr>
            <p:cNvPr id="7188" name="Oval 15"/>
            <p:cNvSpPr>
              <a:spLocks noChangeArrowheads="1"/>
            </p:cNvSpPr>
            <p:nvPr/>
          </p:nvSpPr>
          <p:spPr bwMode="auto">
            <a:xfrm>
              <a:off x="5197" y="3379"/>
              <a:ext cx="76" cy="79"/>
            </a:xfrm>
            <a:prstGeom prst="ellipse">
              <a:avLst/>
            </a:prstGeom>
            <a:solidFill>
              <a:srgbClr val="FFFFFF"/>
            </a:solidFill>
            <a:ln w="9525">
              <a:solidFill>
                <a:srgbClr val="000000"/>
              </a:solidFill>
              <a:round/>
              <a:headEnd/>
              <a:tailEnd/>
            </a:ln>
          </p:spPr>
          <p:txBody>
            <a:bodyPr/>
            <a:lstStyle/>
            <a:p>
              <a:endParaRPr lang="en-US"/>
            </a:p>
          </p:txBody>
        </p:sp>
        <p:sp>
          <p:nvSpPr>
            <p:cNvPr id="7189" name="Oval 16"/>
            <p:cNvSpPr>
              <a:spLocks noChangeArrowheads="1"/>
            </p:cNvSpPr>
            <p:nvPr/>
          </p:nvSpPr>
          <p:spPr bwMode="auto">
            <a:xfrm>
              <a:off x="5205" y="3722"/>
              <a:ext cx="76" cy="78"/>
            </a:xfrm>
            <a:prstGeom prst="ellipse">
              <a:avLst/>
            </a:prstGeom>
            <a:solidFill>
              <a:srgbClr val="FFFFFF"/>
            </a:solidFill>
            <a:ln w="9525">
              <a:solidFill>
                <a:srgbClr val="000000"/>
              </a:solidFill>
              <a:round/>
              <a:headEnd/>
              <a:tailEnd/>
            </a:ln>
          </p:spPr>
          <p:txBody>
            <a:bodyPr/>
            <a:lstStyle/>
            <a:p>
              <a:endParaRPr lang="en-US"/>
            </a:p>
          </p:txBody>
        </p:sp>
        <p:sp>
          <p:nvSpPr>
            <p:cNvPr id="7190" name="Oval 17"/>
            <p:cNvSpPr>
              <a:spLocks noChangeArrowheads="1"/>
            </p:cNvSpPr>
            <p:nvPr/>
          </p:nvSpPr>
          <p:spPr bwMode="auto">
            <a:xfrm>
              <a:off x="4548" y="3027"/>
              <a:ext cx="76" cy="79"/>
            </a:xfrm>
            <a:prstGeom prst="ellipse">
              <a:avLst/>
            </a:prstGeom>
            <a:solidFill>
              <a:srgbClr val="000000"/>
            </a:solidFill>
            <a:ln w="9525">
              <a:solidFill>
                <a:srgbClr val="000000"/>
              </a:solidFill>
              <a:round/>
              <a:headEnd/>
              <a:tailEnd/>
            </a:ln>
          </p:spPr>
          <p:txBody>
            <a:bodyPr/>
            <a:lstStyle/>
            <a:p>
              <a:endParaRPr lang="en-US"/>
            </a:p>
          </p:txBody>
        </p:sp>
        <p:sp>
          <p:nvSpPr>
            <p:cNvPr id="7191" name="Line 18"/>
            <p:cNvSpPr>
              <a:spLocks noChangeShapeType="1"/>
            </p:cNvSpPr>
            <p:nvPr/>
          </p:nvSpPr>
          <p:spPr bwMode="auto">
            <a:xfrm>
              <a:off x="4885" y="3238"/>
              <a:ext cx="76" cy="0"/>
            </a:xfrm>
            <a:prstGeom prst="line">
              <a:avLst/>
            </a:prstGeom>
            <a:noFill/>
            <a:ln w="9525">
              <a:solidFill>
                <a:srgbClr val="000000"/>
              </a:solidFill>
              <a:round/>
              <a:headEnd/>
              <a:tailEnd/>
            </a:ln>
          </p:spPr>
          <p:txBody>
            <a:bodyPr/>
            <a:lstStyle/>
            <a:p>
              <a:endParaRPr lang="en-US"/>
            </a:p>
          </p:txBody>
        </p:sp>
        <p:sp>
          <p:nvSpPr>
            <p:cNvPr id="7192" name="Line 19"/>
            <p:cNvSpPr>
              <a:spLocks noChangeShapeType="1"/>
            </p:cNvSpPr>
            <p:nvPr/>
          </p:nvSpPr>
          <p:spPr bwMode="auto">
            <a:xfrm>
              <a:off x="5205" y="3238"/>
              <a:ext cx="76" cy="0"/>
            </a:xfrm>
            <a:prstGeom prst="line">
              <a:avLst/>
            </a:prstGeom>
            <a:noFill/>
            <a:ln w="9525">
              <a:solidFill>
                <a:srgbClr val="000000"/>
              </a:solidFill>
              <a:round/>
              <a:headEnd/>
              <a:tailEnd/>
            </a:ln>
          </p:spPr>
          <p:txBody>
            <a:bodyPr/>
            <a:lstStyle/>
            <a:p>
              <a:endParaRPr lang="en-US"/>
            </a:p>
          </p:txBody>
        </p:sp>
        <p:sp>
          <p:nvSpPr>
            <p:cNvPr id="7193" name="Text Box 20"/>
            <p:cNvSpPr txBox="1">
              <a:spLocks noChangeArrowheads="1"/>
            </p:cNvSpPr>
            <p:nvPr/>
          </p:nvSpPr>
          <p:spPr bwMode="auto">
            <a:xfrm>
              <a:off x="4219" y="2784"/>
              <a:ext cx="677" cy="236"/>
            </a:xfrm>
            <a:prstGeom prst="rect">
              <a:avLst/>
            </a:prstGeom>
            <a:noFill/>
            <a:ln w="9525">
              <a:noFill/>
              <a:miter lim="800000"/>
              <a:headEnd/>
              <a:tailEnd/>
            </a:ln>
          </p:spPr>
          <p:txBody>
            <a:bodyPr/>
            <a:lstStyle/>
            <a:p>
              <a:pPr algn="ctr" eaLnBrk="0" hangingPunct="0"/>
              <a:r>
                <a:rPr lang="en-US" sz="1400">
                  <a:latin typeface="Tahoma" pitchFamily="34" charset="0"/>
                </a:rPr>
                <a:t>P=(x</a:t>
              </a:r>
              <a:r>
                <a:rPr lang="en-US" sz="1400" baseline="-25000">
                  <a:latin typeface="Tahoma" pitchFamily="34" charset="0"/>
                </a:rPr>
                <a:t>p</a:t>
              </a:r>
              <a:r>
                <a:rPr lang="en-US" sz="1400">
                  <a:latin typeface="Tahoma" pitchFamily="34" charset="0"/>
                </a:rPr>
                <a:t>, y</a:t>
              </a:r>
              <a:r>
                <a:rPr lang="en-US" sz="1400" baseline="-25000">
                  <a:latin typeface="Tahoma" pitchFamily="34" charset="0"/>
                </a:rPr>
                <a:t>p</a:t>
              </a:r>
              <a:r>
                <a:rPr lang="en-US" sz="1400">
                  <a:latin typeface="Tahoma" pitchFamily="34" charset="0"/>
                </a:rPr>
                <a:t>)</a:t>
              </a:r>
            </a:p>
          </p:txBody>
        </p:sp>
        <p:sp>
          <p:nvSpPr>
            <p:cNvPr id="7194" name="Text Box 21"/>
            <p:cNvSpPr txBox="1">
              <a:spLocks noChangeArrowheads="1"/>
            </p:cNvSpPr>
            <p:nvPr/>
          </p:nvSpPr>
          <p:spPr bwMode="auto">
            <a:xfrm>
              <a:off x="4877" y="2870"/>
              <a:ext cx="228" cy="236"/>
            </a:xfrm>
            <a:prstGeom prst="rect">
              <a:avLst/>
            </a:prstGeom>
            <a:noFill/>
            <a:ln w="9525">
              <a:noFill/>
              <a:miter lim="800000"/>
              <a:headEnd/>
              <a:tailEnd/>
            </a:ln>
          </p:spPr>
          <p:txBody>
            <a:bodyPr/>
            <a:lstStyle/>
            <a:p>
              <a:pPr algn="ctr" eaLnBrk="0" hangingPunct="0"/>
              <a:r>
                <a:rPr lang="en-US" sz="1400">
                  <a:latin typeface="Tahoma" pitchFamily="34" charset="0"/>
                </a:rPr>
                <a:t>E</a:t>
              </a:r>
            </a:p>
          </p:txBody>
        </p:sp>
        <p:sp>
          <p:nvSpPr>
            <p:cNvPr id="7195" name="Text Box 22"/>
            <p:cNvSpPr txBox="1">
              <a:spLocks noChangeArrowheads="1"/>
            </p:cNvSpPr>
            <p:nvPr/>
          </p:nvSpPr>
          <p:spPr bwMode="auto">
            <a:xfrm>
              <a:off x="4853" y="3436"/>
              <a:ext cx="341" cy="236"/>
            </a:xfrm>
            <a:prstGeom prst="rect">
              <a:avLst/>
            </a:prstGeom>
            <a:noFill/>
            <a:ln w="9525">
              <a:noFill/>
              <a:miter lim="800000"/>
              <a:headEnd/>
              <a:tailEnd/>
            </a:ln>
          </p:spPr>
          <p:txBody>
            <a:bodyPr/>
            <a:lstStyle/>
            <a:p>
              <a:pPr algn="ctr" eaLnBrk="0" hangingPunct="0"/>
              <a:r>
                <a:rPr lang="en-US" sz="1400">
                  <a:latin typeface="Tahoma" pitchFamily="34" charset="0"/>
                </a:rPr>
                <a:t>SE</a:t>
              </a:r>
            </a:p>
          </p:txBody>
        </p:sp>
        <p:sp>
          <p:nvSpPr>
            <p:cNvPr id="7196" name="Text Box 23"/>
            <p:cNvSpPr txBox="1">
              <a:spLocks noChangeArrowheads="1"/>
            </p:cNvSpPr>
            <p:nvPr/>
          </p:nvSpPr>
          <p:spPr bwMode="auto">
            <a:xfrm>
              <a:off x="4708" y="3146"/>
              <a:ext cx="229" cy="236"/>
            </a:xfrm>
            <a:prstGeom prst="rect">
              <a:avLst/>
            </a:prstGeom>
            <a:noFill/>
            <a:ln w="9525">
              <a:noFill/>
              <a:miter lim="800000"/>
              <a:headEnd/>
              <a:tailEnd/>
            </a:ln>
          </p:spPr>
          <p:txBody>
            <a:bodyPr/>
            <a:lstStyle/>
            <a:p>
              <a:pPr algn="ctr" eaLnBrk="0" hangingPunct="0"/>
              <a:r>
                <a:rPr lang="en-US" sz="1400">
                  <a:solidFill>
                    <a:srgbClr val="0000FF"/>
                  </a:solidFill>
                  <a:latin typeface="Tahoma" pitchFamily="34" charset="0"/>
                </a:rPr>
                <a:t>M</a:t>
              </a:r>
            </a:p>
          </p:txBody>
        </p:sp>
        <p:sp>
          <p:nvSpPr>
            <p:cNvPr id="7197" name="Text Box 24"/>
            <p:cNvSpPr txBox="1">
              <a:spLocks noChangeArrowheads="1"/>
            </p:cNvSpPr>
            <p:nvPr/>
          </p:nvSpPr>
          <p:spPr bwMode="auto">
            <a:xfrm>
              <a:off x="5165" y="3082"/>
              <a:ext cx="381" cy="236"/>
            </a:xfrm>
            <a:prstGeom prst="rect">
              <a:avLst/>
            </a:prstGeom>
            <a:noFill/>
            <a:ln w="9525">
              <a:noFill/>
              <a:miter lim="800000"/>
              <a:headEnd/>
              <a:tailEnd/>
            </a:ln>
          </p:spPr>
          <p:txBody>
            <a:bodyPr/>
            <a:lstStyle/>
            <a:p>
              <a:pPr algn="ctr" eaLnBrk="0" hangingPunct="0"/>
              <a:r>
                <a:rPr lang="en-US" sz="1400">
                  <a:solidFill>
                    <a:srgbClr val="0000FF"/>
                  </a:solidFill>
                  <a:latin typeface="Tahoma" pitchFamily="34" charset="0"/>
                </a:rPr>
                <a:t>M</a:t>
              </a:r>
              <a:r>
                <a:rPr lang="en-US" sz="1400" baseline="-25000">
                  <a:solidFill>
                    <a:srgbClr val="0000FF"/>
                  </a:solidFill>
                  <a:latin typeface="Tahoma" pitchFamily="34" charset="0"/>
                </a:rPr>
                <a:t>E</a:t>
              </a:r>
              <a:endParaRPr lang="en-US" sz="1400">
                <a:solidFill>
                  <a:srgbClr val="0000FF"/>
                </a:solidFill>
                <a:latin typeface="Tahoma" pitchFamily="34" charset="0"/>
              </a:endParaRPr>
            </a:p>
          </p:txBody>
        </p:sp>
        <p:sp>
          <p:nvSpPr>
            <p:cNvPr id="7198" name="Text Box 25"/>
            <p:cNvSpPr txBox="1">
              <a:spLocks noChangeArrowheads="1"/>
            </p:cNvSpPr>
            <p:nvPr/>
          </p:nvSpPr>
          <p:spPr bwMode="auto">
            <a:xfrm>
              <a:off x="5129" y="3552"/>
              <a:ext cx="463" cy="236"/>
            </a:xfrm>
            <a:prstGeom prst="rect">
              <a:avLst/>
            </a:prstGeom>
            <a:noFill/>
            <a:ln w="9525">
              <a:noFill/>
              <a:miter lim="800000"/>
              <a:headEnd/>
              <a:tailEnd/>
            </a:ln>
          </p:spPr>
          <p:txBody>
            <a:bodyPr/>
            <a:lstStyle/>
            <a:p>
              <a:pPr algn="ctr" eaLnBrk="0" hangingPunct="0"/>
              <a:r>
                <a:rPr lang="en-US" sz="1400">
                  <a:solidFill>
                    <a:schemeClr val="tx2"/>
                  </a:solidFill>
                  <a:latin typeface="Tahoma" pitchFamily="34" charset="0"/>
                </a:rPr>
                <a:t>M</a:t>
              </a:r>
              <a:r>
                <a:rPr lang="en-US" sz="1400" baseline="-25000">
                  <a:solidFill>
                    <a:schemeClr val="tx2"/>
                  </a:solidFill>
                  <a:latin typeface="Tahoma" pitchFamily="34" charset="0"/>
                </a:rPr>
                <a:t>SE</a:t>
              </a:r>
              <a:endParaRPr lang="en-US" sz="1400">
                <a:solidFill>
                  <a:schemeClr val="tx2"/>
                </a:solidFill>
                <a:latin typeface="Tahoma" pitchFamily="34" charset="0"/>
              </a:endParaRPr>
            </a:p>
          </p:txBody>
        </p:sp>
        <p:sp>
          <p:nvSpPr>
            <p:cNvPr id="7199" name="Line 26"/>
            <p:cNvSpPr>
              <a:spLocks noChangeShapeType="1"/>
            </p:cNvSpPr>
            <p:nvPr/>
          </p:nvSpPr>
          <p:spPr bwMode="auto">
            <a:xfrm>
              <a:off x="5205" y="3578"/>
              <a:ext cx="76" cy="0"/>
            </a:xfrm>
            <a:prstGeom prst="line">
              <a:avLst/>
            </a:prstGeom>
            <a:noFill/>
            <a:ln w="9525">
              <a:solidFill>
                <a:srgbClr val="000000"/>
              </a:solidFill>
              <a:round/>
              <a:headEnd/>
              <a:tailEnd/>
            </a:ln>
          </p:spPr>
          <p:txBody>
            <a:bodyPr/>
            <a:lstStyle/>
            <a:p>
              <a:endParaRPr lang="en-US"/>
            </a:p>
          </p:txBody>
        </p:sp>
      </p:grpSp>
      <p:graphicFrame>
        <p:nvGraphicFramePr>
          <p:cNvPr id="7170" name="Object 27"/>
          <p:cNvGraphicFramePr>
            <a:graphicFrameLocks noChangeAspect="1"/>
          </p:cNvGraphicFramePr>
          <p:nvPr/>
        </p:nvGraphicFramePr>
        <p:xfrm>
          <a:off x="1752600" y="2438400"/>
          <a:ext cx="4572000" cy="385763"/>
        </p:xfrm>
        <a:graphic>
          <a:graphicData uri="http://schemas.openxmlformats.org/presentationml/2006/ole">
            <mc:AlternateContent xmlns:mc="http://schemas.openxmlformats.org/markup-compatibility/2006">
              <mc:Choice xmlns:v="urn:schemas-microsoft-com:vml" Requires="v">
                <p:oleObj spid="_x0000_s7188" name="Equation" r:id="rId3" imgW="2743200" imgH="241200" progId="Equation.3">
                  <p:embed/>
                </p:oleObj>
              </mc:Choice>
              <mc:Fallback>
                <p:oleObj name="Equation" r:id="rId3" imgW="2743200" imgH="2412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438400"/>
                        <a:ext cx="45720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28"/>
          <p:cNvGraphicFramePr>
            <a:graphicFrameLocks noChangeAspect="1"/>
          </p:cNvGraphicFramePr>
          <p:nvPr/>
        </p:nvGraphicFramePr>
        <p:xfrm>
          <a:off x="1828800" y="3505200"/>
          <a:ext cx="1524000" cy="796925"/>
        </p:xfrm>
        <a:graphic>
          <a:graphicData uri="http://schemas.openxmlformats.org/presentationml/2006/ole">
            <mc:AlternateContent xmlns:mc="http://schemas.openxmlformats.org/markup-compatibility/2006">
              <mc:Choice xmlns:v="urn:schemas-microsoft-com:vml" Requires="v">
                <p:oleObj spid="_x0000_s7189" name="Equation" r:id="rId5" imgW="799920" imgH="431640" progId="Equation.3">
                  <p:embed/>
                </p:oleObj>
              </mc:Choice>
              <mc:Fallback>
                <p:oleObj name="Equation" r:id="rId5" imgW="799920" imgH="43164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505200"/>
                        <a:ext cx="152400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Slide Number Placeholder 32"/>
          <p:cNvSpPr>
            <a:spLocks noGrp="1"/>
          </p:cNvSpPr>
          <p:nvPr>
            <p:ph type="sldNum" sz="quarter" idx="12"/>
          </p:nvPr>
        </p:nvSpPr>
        <p:spPr/>
        <p:txBody>
          <a:bodyPr/>
          <a:lstStyle/>
          <a:p>
            <a:pPr>
              <a:defRPr/>
            </a:pPr>
            <a:fld id="{ED1E9C30-6A62-4C1C-95E3-8280887C64C6}" type="slidenum">
              <a:rPr lang="en-GB" smtClean="0"/>
              <a:pPr>
                <a:defRPr/>
              </a:pPr>
              <a:t>17</a:t>
            </a:fld>
            <a:r>
              <a:rPr lang="en-GB" smtClean="0"/>
              <a:t>/30</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r>
              <a:rPr lang="en-US" smtClean="0"/>
              <a:t>dvduc-2006/18</a:t>
            </a:r>
            <a:endParaRPr lang="en-GB"/>
          </a:p>
        </p:txBody>
      </p:sp>
      <p:sp>
        <p:nvSpPr>
          <p:cNvPr id="15363"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5365" name="Rectangle 2"/>
          <p:cNvSpPr>
            <a:spLocks noGrp="1" noChangeArrowheads="1"/>
          </p:cNvSpPr>
          <p:nvPr>
            <p:ph type="title"/>
          </p:nvPr>
        </p:nvSpPr>
        <p:spPr/>
        <p:txBody>
          <a:bodyPr/>
          <a:lstStyle/>
          <a:p>
            <a:pPr eaLnBrk="1" hangingPunct="1"/>
            <a:r>
              <a:rPr lang="en-US" smtClean="0"/>
              <a:t>Thuật toán trung điểm vẽ đường tròn</a:t>
            </a:r>
          </a:p>
        </p:txBody>
      </p:sp>
      <p:sp>
        <p:nvSpPr>
          <p:cNvPr id="8" name="Rectangle 29"/>
          <p:cNvSpPr>
            <a:spLocks noChangeArrowheads="1"/>
          </p:cNvSpPr>
          <p:nvPr/>
        </p:nvSpPr>
        <p:spPr bwMode="auto">
          <a:xfrm>
            <a:off x="914400" y="1524000"/>
            <a:ext cx="3048000" cy="3651250"/>
          </a:xfrm>
          <a:prstGeom prst="rect">
            <a:avLst/>
          </a:prstGeom>
          <a:solidFill>
            <a:schemeClr val="accent3">
              <a:lumMod val="85000"/>
            </a:schemeClr>
          </a:solidFill>
          <a:ln w="9525">
            <a:noFill/>
            <a:miter lim="800000"/>
            <a:headEnd/>
            <a:tailEnd/>
          </a:ln>
          <a:effectLst/>
        </p:spPr>
        <p:txBody>
          <a:bodyPr>
            <a:spAutoFit/>
          </a:bodyPr>
          <a:lstStyle/>
          <a:p>
            <a:pPr>
              <a:lnSpc>
                <a:spcPct val="98000"/>
              </a:lnSpc>
              <a:spcBef>
                <a:spcPct val="50000"/>
              </a:spcBef>
            </a:pPr>
            <a:r>
              <a:rPr lang="en-US" sz="1400" b="1" noProof="1">
                <a:latin typeface="Tahoma" pitchFamily="34" charset="0"/>
              </a:rPr>
              <a:t>procedure</a:t>
            </a:r>
            <a:r>
              <a:rPr lang="en-US" sz="1400" noProof="1">
                <a:latin typeface="Tahoma" pitchFamily="34" charset="0"/>
              </a:rPr>
              <a:t> CirclePoints(x, y, </a:t>
            </a:r>
            <a:endParaRPr lang="en-US" sz="1400">
              <a:latin typeface="Tahoma" pitchFamily="34" charset="0"/>
            </a:endParaRPr>
          </a:p>
          <a:p>
            <a:pPr>
              <a:lnSpc>
                <a:spcPct val="98000"/>
              </a:lnSpc>
              <a:spcBef>
                <a:spcPct val="50000"/>
              </a:spcBef>
            </a:pPr>
            <a:r>
              <a:rPr lang="en-US" sz="1400">
                <a:latin typeface="Tahoma" pitchFamily="34" charset="0"/>
              </a:rPr>
              <a:t>                  </a:t>
            </a:r>
            <a:r>
              <a:rPr lang="en-US" sz="1400" noProof="1">
                <a:latin typeface="Tahoma" pitchFamily="34" charset="0"/>
              </a:rPr>
              <a:t>color:</a:t>
            </a:r>
            <a:r>
              <a:rPr lang="en-US" sz="1400">
                <a:latin typeface="Tahoma" pitchFamily="34" charset="0"/>
              </a:rPr>
              <a:t> </a:t>
            </a:r>
            <a:r>
              <a:rPr lang="en-US" sz="1400" b="1">
                <a:latin typeface="Tahoma" pitchFamily="34" charset="0"/>
              </a:rPr>
              <a:t>interger</a:t>
            </a:r>
            <a:r>
              <a:rPr lang="en-US" sz="1400">
                <a:latin typeface="Tahoma" pitchFamily="34" charset="0"/>
              </a:rPr>
              <a:t>); </a:t>
            </a:r>
            <a:r>
              <a:rPr lang="en-US" sz="1400" b="1" noProof="1">
                <a:latin typeface="Tahoma" pitchFamily="34" charset="0"/>
              </a:rPr>
              <a:t>begin</a:t>
            </a:r>
            <a:endParaRPr lang="en-US" sz="1400" noProof="1">
              <a:latin typeface="Tahoma" pitchFamily="34" charset="0"/>
            </a:endParaRPr>
          </a:p>
          <a:p>
            <a:pPr>
              <a:lnSpc>
                <a:spcPct val="98000"/>
              </a:lnSpc>
              <a:spcBef>
                <a:spcPct val="50000"/>
              </a:spcBef>
            </a:pPr>
            <a:r>
              <a:rPr lang="en-US" sz="1400">
                <a:latin typeface="Tahoma" pitchFamily="34" charset="0"/>
              </a:rPr>
              <a:t>    </a:t>
            </a:r>
            <a:r>
              <a:rPr lang="en-US" sz="1400" noProof="1">
                <a:latin typeface="Tahoma" pitchFamily="34" charset="0"/>
              </a:rPr>
              <a:t>WritePixel(x,y, color);</a:t>
            </a:r>
            <a:r>
              <a:rPr lang="en-US" sz="1400">
                <a:latin typeface="Tahoma" pitchFamily="34" charset="0"/>
              </a:rPr>
              <a:t> </a:t>
            </a:r>
          </a:p>
          <a:p>
            <a:pPr>
              <a:lnSpc>
                <a:spcPct val="98000"/>
              </a:lnSpc>
              <a:spcBef>
                <a:spcPct val="50000"/>
              </a:spcBef>
            </a:pPr>
            <a:r>
              <a:rPr lang="en-US" sz="1400">
                <a:latin typeface="Tahoma" pitchFamily="34" charset="0"/>
              </a:rPr>
              <a:t>    </a:t>
            </a:r>
            <a:r>
              <a:rPr lang="en-US" sz="1400" noProof="1">
                <a:latin typeface="Tahoma" pitchFamily="34" charset="0"/>
              </a:rPr>
              <a:t>WritePixel(y,x, color);</a:t>
            </a:r>
          </a:p>
          <a:p>
            <a:pPr>
              <a:lnSpc>
                <a:spcPct val="98000"/>
              </a:lnSpc>
              <a:spcBef>
                <a:spcPct val="50000"/>
              </a:spcBef>
            </a:pPr>
            <a:r>
              <a:rPr lang="en-US" sz="1400">
                <a:latin typeface="Tahoma" pitchFamily="34" charset="0"/>
              </a:rPr>
              <a:t>    </a:t>
            </a:r>
            <a:r>
              <a:rPr lang="en-US" sz="1400" noProof="1">
                <a:latin typeface="Tahoma" pitchFamily="34" charset="0"/>
              </a:rPr>
              <a:t>WritePixel(y,-x, color);</a:t>
            </a:r>
          </a:p>
          <a:p>
            <a:pPr>
              <a:lnSpc>
                <a:spcPct val="98000"/>
              </a:lnSpc>
              <a:spcBef>
                <a:spcPct val="50000"/>
              </a:spcBef>
            </a:pPr>
            <a:r>
              <a:rPr lang="en-US" sz="1400">
                <a:latin typeface="Tahoma" pitchFamily="34" charset="0"/>
              </a:rPr>
              <a:t>    </a:t>
            </a:r>
            <a:r>
              <a:rPr lang="en-US" sz="1400" noProof="1">
                <a:latin typeface="Tahoma" pitchFamily="34" charset="0"/>
              </a:rPr>
              <a:t>WritePixel(x,-y, color);</a:t>
            </a:r>
          </a:p>
          <a:p>
            <a:pPr>
              <a:lnSpc>
                <a:spcPct val="98000"/>
              </a:lnSpc>
              <a:spcBef>
                <a:spcPct val="50000"/>
              </a:spcBef>
            </a:pPr>
            <a:r>
              <a:rPr lang="en-US" sz="1400">
                <a:latin typeface="Tahoma" pitchFamily="34" charset="0"/>
              </a:rPr>
              <a:t>    </a:t>
            </a:r>
            <a:r>
              <a:rPr lang="en-US" sz="1400" noProof="1">
                <a:latin typeface="Tahoma" pitchFamily="34" charset="0"/>
              </a:rPr>
              <a:t>WritePixel(-x,-y, color);</a:t>
            </a:r>
          </a:p>
          <a:p>
            <a:pPr>
              <a:lnSpc>
                <a:spcPct val="98000"/>
              </a:lnSpc>
              <a:spcBef>
                <a:spcPct val="50000"/>
              </a:spcBef>
            </a:pPr>
            <a:r>
              <a:rPr lang="en-US" sz="1400">
                <a:latin typeface="Tahoma" pitchFamily="34" charset="0"/>
              </a:rPr>
              <a:t>    </a:t>
            </a:r>
            <a:r>
              <a:rPr lang="en-US" sz="1400" noProof="1">
                <a:latin typeface="Tahoma" pitchFamily="34" charset="0"/>
              </a:rPr>
              <a:t>WritePixel(-y,-x, color);</a:t>
            </a:r>
          </a:p>
          <a:p>
            <a:pPr>
              <a:lnSpc>
                <a:spcPct val="98000"/>
              </a:lnSpc>
              <a:spcBef>
                <a:spcPct val="50000"/>
              </a:spcBef>
            </a:pPr>
            <a:r>
              <a:rPr lang="en-US" sz="1400">
                <a:latin typeface="Tahoma" pitchFamily="34" charset="0"/>
              </a:rPr>
              <a:t>    </a:t>
            </a:r>
            <a:r>
              <a:rPr lang="en-US" sz="1400" noProof="1">
                <a:latin typeface="Tahoma" pitchFamily="34" charset="0"/>
              </a:rPr>
              <a:t>WritePixel(-y,x, color);</a:t>
            </a:r>
          </a:p>
          <a:p>
            <a:pPr>
              <a:lnSpc>
                <a:spcPct val="98000"/>
              </a:lnSpc>
              <a:spcBef>
                <a:spcPct val="50000"/>
              </a:spcBef>
            </a:pPr>
            <a:r>
              <a:rPr lang="en-US" sz="1400">
                <a:latin typeface="Tahoma" pitchFamily="34" charset="0"/>
              </a:rPr>
              <a:t>    </a:t>
            </a:r>
            <a:r>
              <a:rPr lang="en-US" sz="1400" noProof="1">
                <a:latin typeface="Tahoma" pitchFamily="34" charset="0"/>
              </a:rPr>
              <a:t>WritePixel(-x,y, color);</a:t>
            </a:r>
          </a:p>
          <a:p>
            <a:pPr>
              <a:lnSpc>
                <a:spcPct val="98000"/>
              </a:lnSpc>
              <a:spcBef>
                <a:spcPct val="50000"/>
              </a:spcBef>
            </a:pPr>
            <a:r>
              <a:rPr lang="en-US" sz="1400" b="1" noProof="1">
                <a:latin typeface="Tahoma" pitchFamily="34" charset="0"/>
              </a:rPr>
              <a:t>end;</a:t>
            </a:r>
          </a:p>
        </p:txBody>
      </p:sp>
      <p:sp>
        <p:nvSpPr>
          <p:cNvPr id="9" name="Rectangle 31"/>
          <p:cNvSpPr txBox="1">
            <a:spLocks noChangeArrowheads="1"/>
          </p:cNvSpPr>
          <p:nvPr/>
        </p:nvSpPr>
        <p:spPr bwMode="auto">
          <a:xfrm>
            <a:off x="4419600" y="963304"/>
            <a:ext cx="4419600" cy="5410200"/>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l" defTabSz="914400" rtl="0" eaLnBrk="0" fontAlgn="base" latinLnBrk="0" hangingPunct="0">
              <a:spcBef>
                <a:spcPts val="0"/>
              </a:spcBef>
              <a:spcAft>
                <a:spcPts val="0"/>
              </a:spcAft>
              <a:buClrTx/>
              <a:buSzTx/>
              <a:buFontTx/>
              <a:buNone/>
              <a:tabLst/>
              <a:defRPr/>
            </a:pPr>
            <a:r>
              <a:rPr kumimoji="0" lang="en-US" sz="1400" b="1" i="0" u="none" strike="noStrike" kern="0" cap="none" spc="0" normalizeH="0" baseline="0" noProof="1" smtClean="0">
                <a:ln>
                  <a:noFill/>
                </a:ln>
                <a:solidFill>
                  <a:schemeClr val="tx1"/>
                </a:solidFill>
                <a:effectLst/>
                <a:uLnTx/>
                <a:uFillTx/>
                <a:latin typeface="+mn-lt"/>
                <a:ea typeface="+mn-ea"/>
                <a:cs typeface="+mn-cs"/>
              </a:rPr>
              <a:t>procedure</a:t>
            </a:r>
            <a:r>
              <a:rPr kumimoji="0" lang="en-US" sz="1400" b="0" i="0" u="none" strike="noStrike" kern="0" cap="none" spc="0" normalizeH="0" baseline="0" noProof="1" smtClean="0">
                <a:ln>
                  <a:noFill/>
                </a:ln>
                <a:solidFill>
                  <a:schemeClr val="tx1"/>
                </a:solidFill>
                <a:effectLst/>
                <a:uLnTx/>
                <a:uFillTx/>
                <a:latin typeface="+mn-lt"/>
                <a:ea typeface="+mn-ea"/>
                <a:cs typeface="+mn-cs"/>
              </a:rPr>
              <a:t> MidpointCircle(radius, color: </a:t>
            </a:r>
            <a:r>
              <a:rPr kumimoji="0" lang="en-US" sz="1400" b="1" i="0" u="none" strike="noStrike" kern="0" cap="none" spc="0" normalizeH="0" baseline="0" noProof="1" smtClean="0">
                <a:ln>
                  <a:noFill/>
                </a:ln>
                <a:solidFill>
                  <a:schemeClr val="tx1"/>
                </a:solidFill>
                <a:effectLst/>
                <a:uLnTx/>
                <a:uFillTx/>
                <a:latin typeface="+mn-lt"/>
                <a:ea typeface="+mn-ea"/>
                <a:cs typeface="+mn-cs"/>
              </a:rPr>
              <a:t>integer</a:t>
            </a:r>
            <a:r>
              <a:rPr kumimoji="0" lang="en-US" sz="1400" b="0" i="0" u="none" strike="noStrike" kern="0" cap="none" spc="0" normalizeH="0" baseline="0" noProof="1" smtClean="0">
                <a:ln>
                  <a:noFill/>
                </a:ln>
                <a:solidFill>
                  <a:schemeClr val="tx1"/>
                </a:solidFill>
                <a:effectLst/>
                <a:uLnTx/>
                <a:uFillTx/>
                <a:latin typeface="+mn-lt"/>
                <a:ea typeface="+mn-ea"/>
                <a:cs typeface="+mn-cs"/>
              </a:rPr>
              <a:t>);</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0" i="0" u="none" strike="noStrike" kern="0" cap="none" spc="0" normalizeH="0" baseline="0" noProof="1" smtClean="0">
                <a:ln>
                  <a:noFill/>
                </a:ln>
                <a:solidFill>
                  <a:schemeClr val="tx1"/>
                </a:solidFill>
                <a:effectLst/>
                <a:uLnTx/>
                <a:uFillTx/>
                <a:latin typeface="+mn-lt"/>
                <a:ea typeface="+mn-ea"/>
                <a:cs typeface="+mn-cs"/>
              </a:rPr>
              <a:t>{Giả sử tâm </a:t>
            </a:r>
            <a:r>
              <a:rPr kumimoji="0" lang="vi-VN" sz="1400" b="0" i="0" u="none" strike="noStrike" kern="0" cap="none" spc="0" normalizeH="0" baseline="0" noProof="1" smtClean="0">
                <a:ln>
                  <a:noFill/>
                </a:ln>
                <a:solidFill>
                  <a:schemeClr val="tx1"/>
                </a:solidFill>
                <a:effectLst/>
                <a:uLnTx/>
                <a:uFillTx/>
                <a:latin typeface="+mn-lt"/>
                <a:ea typeface="+mn-ea"/>
                <a:cs typeface="+mn-cs"/>
              </a:rPr>
              <a:t>đường tròn tại gốc tọa độ}</a:t>
            </a:r>
          </a:p>
          <a:p>
            <a:pPr marL="469900" marR="0" lvl="0" indent="-469900" algn="l" defTabSz="914400" rtl="0" eaLnBrk="0" fontAlgn="base" latinLnBrk="0" hangingPunct="0">
              <a:spcBef>
                <a:spcPts val="0"/>
              </a:spcBef>
              <a:spcAft>
                <a:spcPts val="0"/>
              </a:spcAft>
              <a:buClrTx/>
              <a:buSzTx/>
              <a:buFontTx/>
              <a:buNone/>
              <a:tabLst/>
              <a:defRPr/>
            </a:pPr>
            <a:r>
              <a:rPr kumimoji="0" lang="vi-VN" sz="1400" b="1" i="0" u="none" strike="noStrike" kern="0" cap="none" spc="0" normalizeH="0" baseline="0" noProof="1" smtClean="0">
                <a:ln>
                  <a:noFill/>
                </a:ln>
                <a:solidFill>
                  <a:schemeClr val="tx1"/>
                </a:solidFill>
                <a:effectLst/>
                <a:uLnTx/>
                <a:uFillTx/>
                <a:latin typeface="+mn-lt"/>
                <a:ea typeface="+mn-ea"/>
                <a:cs typeface="+mn-cs"/>
              </a:rPr>
              <a:t>var</a:t>
            </a:r>
            <a:endParaRPr kumimoji="0" lang="vi-VN" sz="1400" b="0" i="0" u="none" strike="noStrike" kern="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0" fontAlgn="base" latinLnBrk="0" hangingPunct="0">
              <a:spcBef>
                <a:spcPts val="0"/>
              </a:spcBef>
              <a:spcAft>
                <a:spcPts val="0"/>
              </a:spcAft>
              <a:buClrTx/>
              <a:buSzTx/>
              <a:buFontTx/>
              <a:buNone/>
              <a:tabLst/>
              <a:defRPr/>
            </a:pPr>
            <a:r>
              <a:rPr kumimoji="0" lang="vi-VN" sz="1400" b="0" i="0" u="none" strike="noStrike" kern="0" cap="none" spc="0" normalizeH="0" baseline="0" noProof="1" smtClean="0">
                <a:ln>
                  <a:noFill/>
                </a:ln>
                <a:solidFill>
                  <a:schemeClr val="tx1"/>
                </a:solidFill>
                <a:effectLst/>
                <a:uLnTx/>
                <a:uFillTx/>
                <a:latin typeface="+mn-lt"/>
                <a:ea typeface="+mn-ea"/>
                <a:cs typeface="+mn-cs"/>
              </a:rPr>
              <a:t>	x, y: </a:t>
            </a:r>
            <a:r>
              <a:rPr kumimoji="0" lang="vi-VN" sz="1400" b="1" i="0" u="none" strike="noStrike" kern="0" cap="none" spc="0" normalizeH="0" baseline="0" noProof="1" smtClean="0">
                <a:ln>
                  <a:noFill/>
                </a:ln>
                <a:solidFill>
                  <a:schemeClr val="tx1"/>
                </a:solidFill>
                <a:effectLst/>
                <a:uLnTx/>
                <a:uFillTx/>
                <a:latin typeface="+mn-lt"/>
                <a:ea typeface="+mn-ea"/>
                <a:cs typeface="+mn-cs"/>
              </a:rPr>
              <a:t>integer</a:t>
            </a:r>
            <a:r>
              <a:rPr kumimoji="0" lang="vi-VN" sz="1400" b="0" i="0" u="none" strike="noStrike" kern="0" cap="none" spc="0" normalizeH="0" baseline="0" noProof="1" smtClean="0">
                <a:ln>
                  <a:noFill/>
                </a:ln>
                <a:solidFill>
                  <a:schemeClr val="tx1"/>
                </a:solidFill>
                <a:effectLst/>
                <a:uLnTx/>
                <a:uFillTx/>
                <a:latin typeface="+mn-lt"/>
                <a:ea typeface="+mn-ea"/>
                <a:cs typeface="+mn-cs"/>
              </a:rPr>
              <a:t>; d: </a:t>
            </a:r>
            <a:r>
              <a:rPr kumimoji="0" lang="vi-VN" sz="1400" b="1" i="0" u="none" strike="noStrike" kern="0" cap="none" spc="0" normalizeH="0" baseline="0" noProof="1" smtClean="0">
                <a:ln>
                  <a:noFill/>
                </a:ln>
                <a:solidFill>
                  <a:schemeClr val="tx1"/>
                </a:solidFill>
                <a:effectLst/>
                <a:uLnTx/>
                <a:uFillTx/>
                <a:latin typeface="+mn-lt"/>
                <a:ea typeface="+mn-ea"/>
                <a:cs typeface="+mn-cs"/>
              </a:rPr>
              <a:t>real</a:t>
            </a:r>
            <a:r>
              <a:rPr kumimoji="0" lang="vi-VN" sz="1400" b="0" i="0" u="none" strike="noStrike" kern="0" cap="none" spc="0" normalizeH="0" baseline="0" noProof="1" smtClean="0">
                <a:ln>
                  <a:noFill/>
                </a:ln>
                <a:solidFill>
                  <a:schemeClr val="tx1"/>
                </a:solidFill>
                <a:effectLst/>
                <a:uLnTx/>
                <a:uFillTx/>
                <a:latin typeface="+mn-lt"/>
                <a:ea typeface="+mn-ea"/>
                <a:cs typeface="+mn-cs"/>
              </a:rPr>
              <a:t>;</a:t>
            </a:r>
          </a:p>
          <a:p>
            <a:pPr marL="469900" marR="0" lvl="0" indent="-469900" algn="l" defTabSz="914400" rtl="0" eaLnBrk="0" fontAlgn="base" latinLnBrk="0" hangingPunct="0">
              <a:spcBef>
                <a:spcPts val="0"/>
              </a:spcBef>
              <a:spcAft>
                <a:spcPts val="0"/>
              </a:spcAft>
              <a:buClrTx/>
              <a:buSzTx/>
              <a:buFontTx/>
              <a:buNone/>
              <a:tabLst/>
              <a:defRPr/>
            </a:pPr>
            <a:r>
              <a:rPr kumimoji="0" lang="vi-VN" sz="1400" b="1" i="0" u="none" strike="noStrike" kern="0" cap="none" spc="0" normalizeH="0" baseline="0" noProof="1" smtClean="0">
                <a:ln>
                  <a:noFill/>
                </a:ln>
                <a:solidFill>
                  <a:schemeClr val="tx1"/>
                </a:solidFill>
                <a:effectLst/>
                <a:uLnTx/>
                <a:uFillTx/>
                <a:latin typeface="+mn-lt"/>
                <a:ea typeface="+mn-ea"/>
                <a:cs typeface="+mn-cs"/>
              </a:rPr>
              <a:t>begin</a:t>
            </a:r>
            <a:endParaRPr kumimoji="0" lang="vi-VN" sz="1400" b="0" i="0" u="none" strike="noStrike" kern="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0" fontAlgn="base" latinLnBrk="0" hangingPunct="0">
              <a:spcBef>
                <a:spcPts val="0"/>
              </a:spcBef>
              <a:spcAft>
                <a:spcPts val="0"/>
              </a:spcAft>
              <a:buClrTx/>
              <a:buSzTx/>
              <a:buFontTx/>
              <a:buNone/>
              <a:tabLst/>
              <a:defRPr/>
            </a:pPr>
            <a:r>
              <a:rPr kumimoji="0" lang="vi-VN" sz="1400" b="0" i="0" u="none" strike="noStrike" kern="0" cap="none" spc="0" normalizeH="0" baseline="0" noProof="1" smtClean="0">
                <a:ln>
                  <a:noFill/>
                </a:ln>
                <a:solidFill>
                  <a:schemeClr val="tx1"/>
                </a:solidFill>
                <a:effectLst/>
                <a:uLnTx/>
                <a:uFillTx/>
                <a:latin typeface="+mn-lt"/>
                <a:ea typeface="+mn-ea"/>
                <a:cs typeface="+mn-cs"/>
              </a:rPr>
              <a:t>	x:=0;</a:t>
            </a:r>
          </a:p>
          <a:p>
            <a:pPr marL="469900" marR="0" lvl="0" indent="-469900" algn="l" defTabSz="914400" rtl="0" eaLnBrk="0" fontAlgn="base" latinLnBrk="0" hangingPunct="0">
              <a:spcBef>
                <a:spcPts val="0"/>
              </a:spcBef>
              <a:spcAft>
                <a:spcPts val="0"/>
              </a:spcAft>
              <a:buClrTx/>
              <a:buSzTx/>
              <a:buFontTx/>
              <a:buNone/>
              <a:tabLst/>
              <a:defRPr/>
            </a:pPr>
            <a:r>
              <a:rPr kumimoji="0" lang="vi-VN" sz="1400" b="0" i="0" u="none" strike="noStrike" kern="0" cap="none" spc="0" normalizeH="0" baseline="0" noProof="1" smtClean="0">
                <a:ln>
                  <a:noFill/>
                </a:ln>
                <a:solidFill>
                  <a:schemeClr val="tx1"/>
                </a:solidFill>
                <a:effectLst/>
                <a:uLnTx/>
                <a:uFillTx/>
                <a:latin typeface="+mn-lt"/>
                <a:ea typeface="+mn-ea"/>
                <a:cs typeface="+mn-cs"/>
              </a:rPr>
              <a:t>	y:=radius;</a:t>
            </a:r>
          </a:p>
          <a:p>
            <a:pPr marL="469900" marR="0" lvl="0" indent="-469900" algn="l" defTabSz="914400" rtl="0" eaLnBrk="0" fontAlgn="base" latinLnBrk="0" hangingPunct="0">
              <a:spcBef>
                <a:spcPts val="0"/>
              </a:spcBef>
              <a:spcAft>
                <a:spcPts val="0"/>
              </a:spcAft>
              <a:buClrTx/>
              <a:buSzTx/>
              <a:buFontTx/>
              <a:buNone/>
              <a:tabLst/>
              <a:defRPr/>
            </a:pPr>
            <a:r>
              <a:rPr kumimoji="0" lang="vi-VN" sz="1400" b="0" i="0" u="none" strike="noStrike" kern="0" cap="none" spc="0" normalizeH="0" baseline="0" noProof="1" smtClean="0">
                <a:ln>
                  <a:noFill/>
                </a:ln>
                <a:solidFill>
                  <a:schemeClr val="tx1"/>
                </a:solidFill>
                <a:effectLst/>
                <a:uLnTx/>
                <a:uFillTx/>
                <a:latin typeface="+mn-lt"/>
                <a:ea typeface="+mn-ea"/>
                <a:cs typeface="+mn-cs"/>
              </a:rPr>
              <a:t>	d:=1-radius;</a:t>
            </a:r>
          </a:p>
          <a:p>
            <a:pPr marL="469900" marR="0" lvl="0" indent="-469900" algn="l" defTabSz="914400" rtl="0" eaLnBrk="0" fontAlgn="base" latinLnBrk="0" hangingPunct="0">
              <a:spcBef>
                <a:spcPts val="0"/>
              </a:spcBef>
              <a:spcAft>
                <a:spcPts val="0"/>
              </a:spcAft>
              <a:buClrTx/>
              <a:buSzTx/>
              <a:buFontTx/>
              <a:buNone/>
              <a:tabLst/>
              <a:defRPr/>
            </a:pPr>
            <a:r>
              <a:rPr kumimoji="0" lang="vi-VN" sz="1400" b="0" i="0" u="none" strike="noStrike" kern="0" cap="none" spc="0" normalizeH="0" baseline="0" noProof="1" smtClean="0">
                <a:ln>
                  <a:noFill/>
                </a:ln>
                <a:solidFill>
                  <a:schemeClr val="tx1"/>
                </a:solidFill>
                <a:effectLst/>
                <a:uLnTx/>
                <a:uFillTx/>
                <a:latin typeface="+mn-lt"/>
                <a:ea typeface="+mn-ea"/>
                <a:cs typeface="+mn-cs"/>
              </a:rPr>
              <a:t>	CirclePoints(x, y, color);</a:t>
            </a:r>
          </a:p>
          <a:p>
            <a:pPr marL="469900" marR="0" lvl="0" indent="-469900" algn="l" defTabSz="914400" rtl="0" eaLnBrk="0" fontAlgn="base" latinLnBrk="0" hangingPunct="0">
              <a:spcBef>
                <a:spcPts val="0"/>
              </a:spcBef>
              <a:spcAft>
                <a:spcPts val="0"/>
              </a:spcAft>
              <a:buClrTx/>
              <a:buSzTx/>
              <a:buFontTx/>
              <a:buNone/>
              <a:tabLst/>
              <a:defRPr/>
            </a:pPr>
            <a:r>
              <a:rPr kumimoji="0" lang="vi-VN" sz="1400" b="0" i="0" u="none" strike="noStrike" kern="0" cap="none" spc="0" normalizeH="0" baseline="0" noProof="1" smtClean="0">
                <a:ln>
                  <a:noFill/>
                </a:ln>
                <a:solidFill>
                  <a:schemeClr val="tx1"/>
                </a:solidFill>
                <a:effectLst/>
                <a:uLnTx/>
                <a:uFillTx/>
                <a:latin typeface="+mn-lt"/>
                <a:ea typeface="+mn-ea"/>
                <a:cs typeface="+mn-cs"/>
              </a:rPr>
              <a:t>	</a:t>
            </a:r>
            <a:r>
              <a:rPr kumimoji="0" lang="vi-VN" sz="1400" b="1" i="0" u="none" strike="noStrike" kern="0" cap="none" spc="0" normalizeH="0" baseline="0" noProof="1" smtClean="0">
                <a:ln>
                  <a:noFill/>
                </a:ln>
                <a:solidFill>
                  <a:schemeClr val="tx1"/>
                </a:solidFill>
                <a:effectLst/>
                <a:uLnTx/>
                <a:uFillTx/>
                <a:latin typeface="+mn-lt"/>
                <a:ea typeface="+mn-ea"/>
                <a:cs typeface="+mn-cs"/>
              </a:rPr>
              <a:t>while</a:t>
            </a:r>
            <a:r>
              <a:rPr kumimoji="0" lang="vi-VN" sz="1400" b="0" i="0" u="none" strike="noStrike" kern="0" cap="none" spc="0" normalizeH="0" baseline="0" noProof="1" smtClean="0">
                <a:ln>
                  <a:noFill/>
                </a:ln>
                <a:solidFill>
                  <a:schemeClr val="tx1"/>
                </a:solidFill>
                <a:effectLst/>
                <a:uLnTx/>
                <a:uFillTx/>
                <a:latin typeface="+mn-lt"/>
                <a:ea typeface="+mn-ea"/>
                <a:cs typeface="+mn-cs"/>
              </a:rPr>
              <a:t> y&gt;x </a:t>
            </a:r>
            <a:r>
              <a:rPr kumimoji="0" lang="vi-VN" sz="1400" b="1" i="0" u="none" strike="noStrike" kern="0" cap="none" spc="0" normalizeH="0" baseline="0" noProof="1" smtClean="0">
                <a:ln>
                  <a:noFill/>
                </a:ln>
                <a:solidFill>
                  <a:schemeClr val="tx1"/>
                </a:solidFill>
                <a:effectLst/>
                <a:uLnTx/>
                <a:uFillTx/>
                <a:latin typeface="+mn-lt"/>
                <a:ea typeface="+mn-ea"/>
                <a:cs typeface="+mn-cs"/>
              </a:rPr>
              <a:t>do</a:t>
            </a:r>
            <a:endParaRPr kumimoji="0" lang="vi-VN" sz="1400" b="0" i="0" u="none" strike="noStrike" kern="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0" fontAlgn="base" latinLnBrk="0" hangingPunct="0">
              <a:spcBef>
                <a:spcPts val="0"/>
              </a:spcBef>
              <a:spcAft>
                <a:spcPts val="0"/>
              </a:spcAft>
              <a:buClrTx/>
              <a:buSzTx/>
              <a:buFontTx/>
              <a:buNone/>
              <a:tabLst/>
              <a:defRPr/>
            </a:pPr>
            <a:r>
              <a:rPr kumimoji="0" lang="vi-VN"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begin</a:t>
            </a:r>
            <a:r>
              <a:rPr kumimoji="0" lang="en-US" sz="1400" b="0" i="0" u="none" strike="noStrike" kern="0" cap="none" spc="0" normalizeH="0" baseline="0" noProof="1" smtClean="0">
                <a:ln>
                  <a:noFill/>
                </a:ln>
                <a:solidFill>
                  <a:schemeClr val="tx1"/>
                </a:solidFill>
                <a:effectLst/>
                <a:uLnTx/>
                <a:uFillTx/>
                <a:latin typeface="+mn-lt"/>
                <a:ea typeface="+mn-ea"/>
                <a:cs typeface="+mn-cs"/>
              </a:rPr>
              <a:t> </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if</a:t>
            </a:r>
            <a:r>
              <a:rPr kumimoji="0" lang="en-US" sz="1400" b="0" i="0" u="none" strike="noStrike" kern="0" cap="none" spc="0" normalizeH="0" baseline="0" noProof="1" smtClean="0">
                <a:ln>
                  <a:noFill/>
                </a:ln>
                <a:solidFill>
                  <a:schemeClr val="tx1"/>
                </a:solidFill>
                <a:effectLst/>
                <a:uLnTx/>
                <a:uFillTx/>
                <a:latin typeface="+mn-lt"/>
                <a:ea typeface="+mn-ea"/>
                <a:cs typeface="+mn-cs"/>
              </a:rPr>
              <a:t> d&lt;0 </a:t>
            </a:r>
            <a:r>
              <a:rPr kumimoji="0" lang="en-US" sz="1400" b="1" i="0" u="none" strike="noStrike" kern="0" cap="none" spc="0" normalizeH="0" baseline="0" noProof="1" smtClean="0">
                <a:ln>
                  <a:noFill/>
                </a:ln>
                <a:solidFill>
                  <a:schemeClr val="tx1"/>
                </a:solidFill>
                <a:effectLst/>
                <a:uLnTx/>
                <a:uFillTx/>
                <a:latin typeface="+mn-lt"/>
                <a:ea typeface="+mn-ea"/>
                <a:cs typeface="+mn-cs"/>
              </a:rPr>
              <a:t>then </a:t>
            </a:r>
            <a:r>
              <a:rPr kumimoji="0" lang="en-US" sz="1400" b="0" i="0" u="none" strike="noStrike" kern="0" cap="none" spc="0" normalizeH="0" baseline="0" noProof="1" smtClean="0">
                <a:ln>
                  <a:noFill/>
                </a:ln>
                <a:solidFill>
                  <a:schemeClr val="tx1"/>
                </a:solidFill>
                <a:effectLst/>
                <a:uLnTx/>
                <a:uFillTx/>
                <a:latin typeface="+mn-lt"/>
                <a:ea typeface="+mn-ea"/>
                <a:cs typeface="+mn-cs"/>
              </a:rPr>
              <a:t> {Chọn E}</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begin</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0" i="0" u="none" strike="noStrike" kern="0" cap="none" spc="0" normalizeH="0" baseline="0" noProof="1" smtClean="0">
                <a:ln>
                  <a:noFill/>
                </a:ln>
                <a:solidFill>
                  <a:schemeClr val="tx1"/>
                </a:solidFill>
                <a:effectLst/>
                <a:uLnTx/>
                <a:uFillTx/>
                <a:latin typeface="+mn-lt"/>
                <a:ea typeface="+mn-ea"/>
                <a:cs typeface="+mn-cs"/>
              </a:rPr>
              <a:t>d:=d+2*x+3;</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x:=x+1</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end</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else</a:t>
            </a:r>
            <a:r>
              <a:rPr kumimoji="0" lang="en-US" sz="1400" b="0" i="0" u="none" strike="noStrike" kern="0" cap="none" spc="0" normalizeH="0" baseline="0" noProof="1" smtClean="0">
                <a:ln>
                  <a:noFill/>
                </a:ln>
                <a:solidFill>
                  <a:schemeClr val="tx1"/>
                </a:solidFill>
                <a:effectLst/>
                <a:uLnTx/>
                <a:uFillTx/>
                <a:latin typeface="+mn-lt"/>
                <a:ea typeface="+mn-ea"/>
                <a:cs typeface="+mn-cs"/>
              </a:rPr>
              <a:t>	{ Chọn SE }</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begin</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d:=d+2*(x-y)+5;</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x:=x+1;</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y:=y-1</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end;</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CirclePoints(x, y, color);</a:t>
            </a:r>
          </a:p>
          <a:p>
            <a:pPr marL="469900" marR="0" lvl="0" indent="-469900" algn="l" defTabSz="914400" rtl="0" eaLnBrk="0" fontAlgn="base" latinLnBrk="0" hangingPunct="0">
              <a:spcBef>
                <a:spcPts val="0"/>
              </a:spcBef>
              <a:spcAft>
                <a:spcPts val="0"/>
              </a:spcAft>
              <a:buClrTx/>
              <a:buSzTx/>
              <a:buFontTx/>
              <a:buNone/>
              <a:tabLst/>
              <a:defRPr/>
            </a:pPr>
            <a:r>
              <a:rPr kumimoji="0" lang="en-US" sz="1400" b="0" i="0" u="none" strike="noStrike" kern="0" cap="none" spc="0" normalizeH="0" baseline="0" noProof="1" smtClean="0">
                <a:ln>
                  <a:noFill/>
                </a:ln>
                <a:solidFill>
                  <a:schemeClr val="tx1"/>
                </a:solidFill>
                <a:effectLst/>
                <a:uLnTx/>
                <a:uFillTx/>
                <a:latin typeface="+mn-lt"/>
                <a:ea typeface="+mn-ea"/>
                <a:cs typeface="+mn-cs"/>
              </a:rPr>
              <a:t>	</a:t>
            </a:r>
            <a:r>
              <a:rPr kumimoji="0" lang="en-US" sz="1400" b="0" i="0" u="none" strike="noStrike" kern="0" cap="none" spc="0" normalizeH="0" baseline="0" noProof="0" smtClean="0">
                <a:ln>
                  <a:noFill/>
                </a:ln>
                <a:solidFill>
                  <a:schemeClr val="tx1"/>
                </a:solidFill>
                <a:effectLst/>
                <a:uLnTx/>
                <a:uFillTx/>
                <a:latin typeface="+mn-lt"/>
                <a:ea typeface="+mn-ea"/>
                <a:cs typeface="+mn-cs"/>
              </a:rPr>
              <a:t>     </a:t>
            </a:r>
            <a:r>
              <a:rPr kumimoji="0" lang="en-US" sz="1400" b="1" i="0" u="none" strike="noStrike" kern="0" cap="none" spc="0" normalizeH="0" baseline="0" noProof="1" smtClean="0">
                <a:ln>
                  <a:noFill/>
                </a:ln>
                <a:solidFill>
                  <a:schemeClr val="tx1"/>
                </a:solidFill>
                <a:effectLst/>
                <a:uLnTx/>
                <a:uFillTx/>
                <a:latin typeface="+mn-lt"/>
                <a:ea typeface="+mn-ea"/>
                <a:cs typeface="+mn-cs"/>
              </a:rPr>
              <a:t>end </a:t>
            </a:r>
            <a:r>
              <a:rPr kumimoji="0" lang="en-US" sz="1400" b="0" i="0" u="none" strike="noStrike" kern="0" cap="none" spc="0" normalizeH="0" baseline="0" noProof="1" smtClean="0">
                <a:ln>
                  <a:noFill/>
                </a:ln>
                <a:solidFill>
                  <a:schemeClr val="tx1"/>
                </a:solidFill>
                <a:effectLst/>
                <a:uLnTx/>
                <a:uFillTx/>
                <a:latin typeface="+mn-lt"/>
                <a:ea typeface="+mn-ea"/>
                <a:cs typeface="+mn-cs"/>
              </a:rPr>
              <a:t>{while}</a:t>
            </a:r>
          </a:p>
          <a:p>
            <a:pPr marL="469900" marR="0" lvl="0" indent="-469900" algn="l" defTabSz="914400" rtl="0" eaLnBrk="0" fontAlgn="base" latinLnBrk="0" hangingPunct="0">
              <a:spcBef>
                <a:spcPts val="0"/>
              </a:spcBef>
              <a:spcAft>
                <a:spcPts val="0"/>
              </a:spcAft>
              <a:buClrTx/>
              <a:buSzTx/>
              <a:buFontTx/>
              <a:buNone/>
              <a:tabLst/>
              <a:defRPr/>
            </a:pPr>
            <a:r>
              <a:rPr kumimoji="0" lang="en-US" sz="1400" b="1" i="0" u="none" strike="noStrike" kern="0" cap="none" spc="0" normalizeH="0" baseline="0" noProof="0" smtClean="0">
                <a:ln>
                  <a:noFill/>
                </a:ln>
                <a:solidFill>
                  <a:schemeClr val="tx1"/>
                </a:solidFill>
                <a:effectLst/>
                <a:uLnTx/>
                <a:uFillTx/>
                <a:latin typeface="+mn-lt"/>
                <a:ea typeface="+mn-ea"/>
                <a:cs typeface="+mn-cs"/>
              </a:rPr>
              <a:t>end;</a:t>
            </a:r>
            <a:endParaRPr kumimoji="0" lang="en-US" sz="1400" b="1" i="0" u="none" strike="noStrike" kern="0" cap="none" spc="0" normalizeH="0" baseline="0" noProof="0">
              <a:ln>
                <a:noFill/>
              </a:ln>
              <a:solidFill>
                <a:schemeClr val="tx1"/>
              </a:solidFill>
              <a:effectLst/>
              <a:uLnTx/>
              <a:uFillTx/>
              <a:latin typeface="+mn-lt"/>
              <a:ea typeface="+mn-ea"/>
              <a:cs typeface="+mn-cs"/>
            </a:endParaRPr>
          </a:p>
        </p:txBody>
      </p:sp>
      <p:sp>
        <p:nvSpPr>
          <p:cNvPr id="11" name="Slide Number Placeholder 10"/>
          <p:cNvSpPr>
            <a:spLocks noGrp="1"/>
          </p:cNvSpPr>
          <p:nvPr>
            <p:ph type="sldNum" sz="quarter" idx="12"/>
          </p:nvPr>
        </p:nvSpPr>
        <p:spPr/>
        <p:txBody>
          <a:bodyPr/>
          <a:lstStyle/>
          <a:p>
            <a:pPr>
              <a:defRPr/>
            </a:pPr>
            <a:fld id="{ED1E9C30-6A62-4C1C-95E3-8280887C64C6}" type="slidenum">
              <a:rPr lang="en-GB" smtClean="0"/>
              <a:pPr>
                <a:defRPr/>
              </a:pPr>
              <a:t>18</a:t>
            </a:fld>
            <a:r>
              <a:rPr lang="en-GB" smtClean="0"/>
              <a:t>/30</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3"/>
          <p:cNvSpPr>
            <a:spLocks noGrp="1"/>
          </p:cNvSpPr>
          <p:nvPr>
            <p:ph type="dt" sz="quarter" idx="10"/>
          </p:nvPr>
        </p:nvSpPr>
        <p:spPr>
          <a:noFill/>
        </p:spPr>
        <p:txBody>
          <a:bodyPr/>
          <a:lstStyle/>
          <a:p>
            <a:r>
              <a:rPr lang="en-US" smtClean="0"/>
              <a:t>dvduc-2006/18</a:t>
            </a:r>
            <a:endParaRPr lang="en-GB"/>
          </a:p>
        </p:txBody>
      </p:sp>
      <p:sp>
        <p:nvSpPr>
          <p:cNvPr id="7173"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7175" name="Rectangle 2"/>
          <p:cNvSpPr>
            <a:spLocks noGrp="1" noChangeArrowheads="1"/>
          </p:cNvSpPr>
          <p:nvPr>
            <p:ph type="title"/>
          </p:nvPr>
        </p:nvSpPr>
        <p:spPr/>
        <p:txBody>
          <a:bodyPr/>
          <a:lstStyle/>
          <a:p>
            <a:pPr eaLnBrk="1" hangingPunct="1"/>
            <a:r>
              <a:rPr lang="en-US" smtClean="0"/>
              <a:t>3. Thuật toán trung điểm vẽ elíp</a:t>
            </a:r>
          </a:p>
        </p:txBody>
      </p:sp>
      <p:sp>
        <p:nvSpPr>
          <p:cNvPr id="7176" name="Rectangle 3"/>
          <p:cNvSpPr>
            <a:spLocks noGrp="1" noChangeArrowheads="1"/>
          </p:cNvSpPr>
          <p:nvPr>
            <p:ph type="body" idx="1"/>
          </p:nvPr>
        </p:nvSpPr>
        <p:spPr>
          <a:xfrm>
            <a:off x="685800" y="1143000"/>
            <a:ext cx="8229600" cy="5105400"/>
          </a:xfrm>
        </p:spPr>
        <p:txBody>
          <a:bodyPr/>
          <a:lstStyle/>
          <a:p>
            <a:pPr eaLnBrk="1" hangingPunct="1"/>
            <a:r>
              <a:rPr lang="en-US" smtClean="0"/>
              <a:t>Phương trình elíp có tâm tại gốc tọa độ</a:t>
            </a:r>
          </a:p>
          <a:p>
            <a:pPr eaLnBrk="1" hangingPunct="1"/>
            <a:endParaRPr lang="en-US" smtClean="0"/>
          </a:p>
          <a:p>
            <a:r>
              <a:rPr lang="en-US" smtClean="0"/>
              <a:t>Áp dụng giải pháp trung điểm vẽ đường tròn để vẽ elíp</a:t>
            </a:r>
          </a:p>
          <a:p>
            <a:pPr lvl="1"/>
            <a:r>
              <a:rPr lang="en-US" smtClean="0"/>
              <a:t>Tính đối xứng của elíp: khi biết tọa độ 1 điểm có thể dễ dàng suy ra tọa độ ba điểm khác.</a:t>
            </a:r>
          </a:p>
          <a:p>
            <a:pPr eaLnBrk="1" hangingPunct="1"/>
            <a:endParaRPr lang="en-US" smtClean="0"/>
          </a:p>
        </p:txBody>
      </p:sp>
      <p:graphicFrame>
        <p:nvGraphicFramePr>
          <p:cNvPr id="34820" name="Object 4"/>
          <p:cNvGraphicFramePr>
            <a:graphicFrameLocks noChangeAspect="1"/>
          </p:cNvGraphicFramePr>
          <p:nvPr/>
        </p:nvGraphicFramePr>
        <p:xfrm>
          <a:off x="2454275" y="1600200"/>
          <a:ext cx="3946525" cy="433388"/>
        </p:xfrm>
        <a:graphic>
          <a:graphicData uri="http://schemas.openxmlformats.org/presentationml/2006/ole">
            <mc:AlternateContent xmlns:mc="http://schemas.openxmlformats.org/markup-compatibility/2006">
              <mc:Choice xmlns:v="urn:schemas-microsoft-com:vml" Requires="v">
                <p:oleObj spid="_x0000_s34829" name="Equation" r:id="rId3" imgW="1993680" imgH="228600" progId="Equation.3">
                  <p:embed/>
                </p:oleObj>
              </mc:Choice>
              <mc:Fallback>
                <p:oleObj name="Equation" r:id="rId3" imgW="199368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275" y="1600200"/>
                        <a:ext cx="394652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3" name="Group 51"/>
          <p:cNvGrpSpPr>
            <a:grpSpLocks/>
          </p:cNvGrpSpPr>
          <p:nvPr/>
        </p:nvGrpSpPr>
        <p:grpSpPr bwMode="auto">
          <a:xfrm>
            <a:off x="2209800" y="3657600"/>
            <a:ext cx="5562600" cy="2095500"/>
            <a:chOff x="1344" y="2384"/>
            <a:chExt cx="3504" cy="1320"/>
          </a:xfrm>
        </p:grpSpPr>
        <p:sp>
          <p:nvSpPr>
            <p:cNvPr id="34" name="Line 7"/>
            <p:cNvSpPr>
              <a:spLocks noChangeShapeType="1"/>
            </p:cNvSpPr>
            <p:nvPr/>
          </p:nvSpPr>
          <p:spPr bwMode="auto">
            <a:xfrm flipV="1">
              <a:off x="3833" y="2728"/>
              <a:ext cx="0" cy="706"/>
            </a:xfrm>
            <a:prstGeom prst="line">
              <a:avLst/>
            </a:prstGeom>
            <a:noFill/>
            <a:ln w="19050">
              <a:solidFill>
                <a:srgbClr val="000000"/>
              </a:solidFill>
              <a:round/>
              <a:headEnd/>
              <a:tailEnd type="arrow" w="med" len="med"/>
            </a:ln>
          </p:spPr>
          <p:txBody>
            <a:bodyPr/>
            <a:lstStyle/>
            <a:p>
              <a:endParaRPr lang="en-US"/>
            </a:p>
          </p:txBody>
        </p:sp>
        <p:sp>
          <p:nvSpPr>
            <p:cNvPr id="35" name="Line 8"/>
            <p:cNvSpPr>
              <a:spLocks noChangeShapeType="1"/>
            </p:cNvSpPr>
            <p:nvPr/>
          </p:nvSpPr>
          <p:spPr bwMode="auto">
            <a:xfrm>
              <a:off x="3833" y="3434"/>
              <a:ext cx="779" cy="1"/>
            </a:xfrm>
            <a:prstGeom prst="line">
              <a:avLst/>
            </a:prstGeom>
            <a:noFill/>
            <a:ln w="19050">
              <a:solidFill>
                <a:srgbClr val="000000"/>
              </a:solidFill>
              <a:round/>
              <a:headEnd/>
              <a:tailEnd type="arrow" w="med" len="med"/>
            </a:ln>
          </p:spPr>
          <p:txBody>
            <a:bodyPr/>
            <a:lstStyle/>
            <a:p>
              <a:endParaRPr lang="en-US"/>
            </a:p>
          </p:txBody>
        </p:sp>
        <p:sp>
          <p:nvSpPr>
            <p:cNvPr id="36" name="Line 9"/>
            <p:cNvSpPr>
              <a:spLocks noChangeShapeType="1"/>
            </p:cNvSpPr>
            <p:nvPr/>
          </p:nvSpPr>
          <p:spPr bwMode="auto">
            <a:xfrm flipV="1">
              <a:off x="3833" y="2968"/>
              <a:ext cx="487" cy="466"/>
            </a:xfrm>
            <a:prstGeom prst="line">
              <a:avLst/>
            </a:prstGeom>
            <a:noFill/>
            <a:ln w="19050">
              <a:solidFill>
                <a:srgbClr val="A50021"/>
              </a:solidFill>
              <a:round/>
              <a:headEnd/>
              <a:tailEnd type="triangle" w="sm" len="med"/>
            </a:ln>
          </p:spPr>
          <p:txBody>
            <a:bodyPr/>
            <a:lstStyle/>
            <a:p>
              <a:endParaRPr lang="en-US"/>
            </a:p>
          </p:txBody>
        </p:sp>
        <p:sp>
          <p:nvSpPr>
            <p:cNvPr id="37" name="Text Box 10"/>
            <p:cNvSpPr txBox="1">
              <a:spLocks noChangeArrowheads="1"/>
            </p:cNvSpPr>
            <p:nvPr/>
          </p:nvSpPr>
          <p:spPr bwMode="auto">
            <a:xfrm>
              <a:off x="3768" y="3464"/>
              <a:ext cx="912" cy="240"/>
            </a:xfrm>
            <a:prstGeom prst="rect">
              <a:avLst/>
            </a:prstGeom>
            <a:noFill/>
            <a:ln w="9525">
              <a:noFill/>
              <a:miter lim="800000"/>
              <a:headEnd/>
              <a:tailEnd/>
            </a:ln>
          </p:spPr>
          <p:txBody>
            <a:bodyPr/>
            <a:lstStyle/>
            <a:p>
              <a:pPr algn="ctr" eaLnBrk="0" hangingPunct="0"/>
              <a:r>
                <a:rPr kumimoji="0" lang="en-US" sz="1400" b="1">
                  <a:latin typeface="Tahoma" pitchFamily="34" charset="0"/>
                </a:rPr>
                <a:t>i </a:t>
              </a:r>
              <a:r>
                <a:rPr kumimoji="0" lang="en-US" sz="1400">
                  <a:latin typeface="Tahoma" pitchFamily="34" charset="0"/>
                </a:rPr>
                <a:t>component </a:t>
              </a:r>
            </a:p>
          </p:txBody>
        </p:sp>
        <p:sp>
          <p:nvSpPr>
            <p:cNvPr id="38" name="Text Box 11"/>
            <p:cNvSpPr txBox="1">
              <a:spLocks noChangeArrowheads="1"/>
            </p:cNvSpPr>
            <p:nvPr/>
          </p:nvSpPr>
          <p:spPr bwMode="auto">
            <a:xfrm>
              <a:off x="3536" y="2640"/>
              <a:ext cx="290" cy="906"/>
            </a:xfrm>
            <a:prstGeom prst="rect">
              <a:avLst/>
            </a:prstGeom>
            <a:noFill/>
            <a:ln w="9525">
              <a:noFill/>
              <a:miter lim="800000"/>
              <a:headEnd/>
              <a:tailEnd/>
            </a:ln>
          </p:spPr>
          <p:txBody>
            <a:bodyPr vert="eaVert"/>
            <a:lstStyle/>
            <a:p>
              <a:pPr algn="ctr" eaLnBrk="0" hangingPunct="0"/>
              <a:r>
                <a:rPr kumimoji="0" lang="en-US" sz="1400" b="1">
                  <a:latin typeface="Tahoma" pitchFamily="34" charset="0"/>
                </a:rPr>
                <a:t>j</a:t>
              </a:r>
              <a:r>
                <a:rPr kumimoji="0" lang="en-US" sz="1400">
                  <a:latin typeface="Tahoma" pitchFamily="34" charset="0"/>
                </a:rPr>
                <a:t> component</a:t>
              </a:r>
            </a:p>
          </p:txBody>
        </p:sp>
        <p:sp>
          <p:nvSpPr>
            <p:cNvPr id="39" name="Arc 16"/>
            <p:cNvSpPr>
              <a:spLocks/>
            </p:cNvSpPr>
            <p:nvPr/>
          </p:nvSpPr>
          <p:spPr bwMode="auto">
            <a:xfrm>
              <a:off x="1427" y="2825"/>
              <a:ext cx="1239" cy="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2"/>
              </a:solidFill>
              <a:round/>
              <a:headEnd/>
              <a:tailEnd/>
            </a:ln>
          </p:spPr>
          <p:txBody>
            <a:bodyPr/>
            <a:lstStyle/>
            <a:p>
              <a:endParaRPr lang="en-US"/>
            </a:p>
          </p:txBody>
        </p:sp>
        <p:sp>
          <p:nvSpPr>
            <p:cNvPr id="40" name="Line 17"/>
            <p:cNvSpPr>
              <a:spLocks noChangeShapeType="1"/>
            </p:cNvSpPr>
            <p:nvPr/>
          </p:nvSpPr>
          <p:spPr bwMode="auto">
            <a:xfrm>
              <a:off x="1427" y="2640"/>
              <a:ext cx="0" cy="1015"/>
            </a:xfrm>
            <a:prstGeom prst="line">
              <a:avLst/>
            </a:prstGeom>
            <a:noFill/>
            <a:ln w="19050">
              <a:solidFill>
                <a:srgbClr val="000000"/>
              </a:solidFill>
              <a:round/>
              <a:headEnd type="arrow" w="med" len="med"/>
              <a:tailEnd/>
            </a:ln>
          </p:spPr>
          <p:txBody>
            <a:bodyPr/>
            <a:lstStyle/>
            <a:p>
              <a:endParaRPr lang="en-US"/>
            </a:p>
          </p:txBody>
        </p:sp>
        <p:sp>
          <p:nvSpPr>
            <p:cNvPr id="41" name="Line 18"/>
            <p:cNvSpPr>
              <a:spLocks noChangeShapeType="1"/>
            </p:cNvSpPr>
            <p:nvPr/>
          </p:nvSpPr>
          <p:spPr bwMode="auto">
            <a:xfrm>
              <a:off x="1344" y="3563"/>
              <a:ext cx="1487" cy="0"/>
            </a:xfrm>
            <a:prstGeom prst="line">
              <a:avLst/>
            </a:prstGeom>
            <a:noFill/>
            <a:ln w="19050">
              <a:solidFill>
                <a:srgbClr val="000000"/>
              </a:solidFill>
              <a:round/>
              <a:headEnd/>
              <a:tailEnd type="arrow" w="med" len="med"/>
            </a:ln>
          </p:spPr>
          <p:txBody>
            <a:bodyPr/>
            <a:lstStyle/>
            <a:p>
              <a:endParaRPr lang="en-US"/>
            </a:p>
          </p:txBody>
        </p:sp>
        <p:sp>
          <p:nvSpPr>
            <p:cNvPr id="42" name="Line 19"/>
            <p:cNvSpPr>
              <a:spLocks noChangeShapeType="1"/>
            </p:cNvSpPr>
            <p:nvPr/>
          </p:nvSpPr>
          <p:spPr bwMode="auto">
            <a:xfrm rot="120000">
              <a:off x="2148" y="2907"/>
              <a:ext cx="495" cy="369"/>
            </a:xfrm>
            <a:prstGeom prst="line">
              <a:avLst/>
            </a:prstGeom>
            <a:noFill/>
            <a:ln w="19050">
              <a:solidFill>
                <a:srgbClr val="000000"/>
              </a:solidFill>
              <a:round/>
              <a:headEnd/>
              <a:tailEnd/>
            </a:ln>
          </p:spPr>
          <p:txBody>
            <a:bodyPr/>
            <a:lstStyle/>
            <a:p>
              <a:endParaRPr lang="en-US"/>
            </a:p>
          </p:txBody>
        </p:sp>
        <p:sp>
          <p:nvSpPr>
            <p:cNvPr id="43" name="Line 20"/>
            <p:cNvSpPr>
              <a:spLocks noChangeShapeType="1"/>
            </p:cNvSpPr>
            <p:nvPr/>
          </p:nvSpPr>
          <p:spPr bwMode="auto">
            <a:xfrm rot="21420000" flipV="1">
              <a:off x="2445" y="2898"/>
              <a:ext cx="214" cy="219"/>
            </a:xfrm>
            <a:prstGeom prst="line">
              <a:avLst/>
            </a:prstGeom>
            <a:noFill/>
            <a:ln w="19050">
              <a:solidFill>
                <a:srgbClr val="A50021"/>
              </a:solidFill>
              <a:round/>
              <a:headEnd/>
              <a:tailEnd type="triangle" w="sm" len="sm"/>
            </a:ln>
          </p:spPr>
          <p:txBody>
            <a:bodyPr/>
            <a:lstStyle/>
            <a:p>
              <a:endParaRPr lang="en-US"/>
            </a:p>
          </p:txBody>
        </p:sp>
        <p:sp>
          <p:nvSpPr>
            <p:cNvPr id="44" name="Line 21"/>
            <p:cNvSpPr>
              <a:spLocks noChangeShapeType="1"/>
            </p:cNvSpPr>
            <p:nvPr/>
          </p:nvSpPr>
          <p:spPr bwMode="auto">
            <a:xfrm rot="120000" flipV="1">
              <a:off x="1427" y="3121"/>
              <a:ext cx="991" cy="461"/>
            </a:xfrm>
            <a:prstGeom prst="line">
              <a:avLst/>
            </a:prstGeom>
            <a:noFill/>
            <a:ln w="9525">
              <a:solidFill>
                <a:srgbClr val="000000"/>
              </a:solidFill>
              <a:round/>
              <a:headEnd/>
              <a:tailEnd/>
            </a:ln>
          </p:spPr>
          <p:txBody>
            <a:bodyPr/>
            <a:lstStyle/>
            <a:p>
              <a:endParaRPr lang="en-US"/>
            </a:p>
          </p:txBody>
        </p:sp>
        <p:sp>
          <p:nvSpPr>
            <p:cNvPr id="45" name="Line 22"/>
            <p:cNvSpPr>
              <a:spLocks noChangeShapeType="1"/>
            </p:cNvSpPr>
            <p:nvPr/>
          </p:nvSpPr>
          <p:spPr bwMode="auto">
            <a:xfrm>
              <a:off x="2418" y="3286"/>
              <a:ext cx="413" cy="0"/>
            </a:xfrm>
            <a:prstGeom prst="line">
              <a:avLst/>
            </a:prstGeom>
            <a:noFill/>
            <a:ln w="9525">
              <a:solidFill>
                <a:srgbClr val="000000"/>
              </a:solidFill>
              <a:round/>
              <a:headEnd/>
              <a:tailEnd/>
            </a:ln>
          </p:spPr>
          <p:txBody>
            <a:bodyPr/>
            <a:lstStyle/>
            <a:p>
              <a:endParaRPr lang="en-US"/>
            </a:p>
          </p:txBody>
        </p:sp>
        <p:sp>
          <p:nvSpPr>
            <p:cNvPr id="46" name="Line 23"/>
            <p:cNvSpPr>
              <a:spLocks noChangeShapeType="1"/>
            </p:cNvSpPr>
            <p:nvPr/>
          </p:nvSpPr>
          <p:spPr bwMode="auto">
            <a:xfrm>
              <a:off x="2418" y="3470"/>
              <a:ext cx="413" cy="0"/>
            </a:xfrm>
            <a:prstGeom prst="line">
              <a:avLst/>
            </a:prstGeom>
            <a:noFill/>
            <a:ln w="9525">
              <a:solidFill>
                <a:srgbClr val="000000"/>
              </a:solidFill>
              <a:round/>
              <a:headEnd/>
              <a:tailEnd/>
            </a:ln>
          </p:spPr>
          <p:txBody>
            <a:bodyPr/>
            <a:lstStyle/>
            <a:p>
              <a:endParaRPr lang="en-US"/>
            </a:p>
          </p:txBody>
        </p:sp>
        <p:sp>
          <p:nvSpPr>
            <p:cNvPr id="47" name="Line 24"/>
            <p:cNvSpPr>
              <a:spLocks noChangeShapeType="1"/>
            </p:cNvSpPr>
            <p:nvPr/>
          </p:nvSpPr>
          <p:spPr bwMode="auto">
            <a:xfrm>
              <a:off x="2501" y="3194"/>
              <a:ext cx="0" cy="369"/>
            </a:xfrm>
            <a:prstGeom prst="line">
              <a:avLst/>
            </a:prstGeom>
            <a:noFill/>
            <a:ln w="9525">
              <a:solidFill>
                <a:srgbClr val="000000"/>
              </a:solidFill>
              <a:round/>
              <a:headEnd/>
              <a:tailEnd/>
            </a:ln>
          </p:spPr>
          <p:txBody>
            <a:bodyPr/>
            <a:lstStyle/>
            <a:p>
              <a:endParaRPr lang="en-US"/>
            </a:p>
          </p:txBody>
        </p:sp>
        <p:sp>
          <p:nvSpPr>
            <p:cNvPr id="48" name="Line 25"/>
            <p:cNvSpPr>
              <a:spLocks noChangeShapeType="1"/>
            </p:cNvSpPr>
            <p:nvPr/>
          </p:nvSpPr>
          <p:spPr bwMode="auto">
            <a:xfrm>
              <a:off x="2666" y="3194"/>
              <a:ext cx="0" cy="369"/>
            </a:xfrm>
            <a:prstGeom prst="line">
              <a:avLst/>
            </a:prstGeom>
            <a:noFill/>
            <a:ln w="9525">
              <a:solidFill>
                <a:srgbClr val="000000"/>
              </a:solidFill>
              <a:round/>
              <a:headEnd/>
              <a:tailEnd/>
            </a:ln>
          </p:spPr>
          <p:txBody>
            <a:bodyPr/>
            <a:lstStyle/>
            <a:p>
              <a:endParaRPr lang="en-US"/>
            </a:p>
          </p:txBody>
        </p:sp>
        <p:sp>
          <p:nvSpPr>
            <p:cNvPr id="49" name="Oval 26"/>
            <p:cNvSpPr>
              <a:spLocks noChangeArrowheads="1"/>
            </p:cNvSpPr>
            <p:nvPr/>
          </p:nvSpPr>
          <p:spPr bwMode="auto">
            <a:xfrm>
              <a:off x="2473" y="3259"/>
              <a:ext cx="49" cy="54"/>
            </a:xfrm>
            <a:prstGeom prst="ellipse">
              <a:avLst/>
            </a:prstGeom>
            <a:solidFill>
              <a:srgbClr val="000000"/>
            </a:solidFill>
            <a:ln w="9525">
              <a:solidFill>
                <a:srgbClr val="000000"/>
              </a:solidFill>
              <a:round/>
              <a:headEnd/>
              <a:tailEnd/>
            </a:ln>
          </p:spPr>
          <p:txBody>
            <a:bodyPr/>
            <a:lstStyle/>
            <a:p>
              <a:endParaRPr lang="en-US"/>
            </a:p>
          </p:txBody>
        </p:sp>
        <p:sp>
          <p:nvSpPr>
            <p:cNvPr id="50" name="Oval 27"/>
            <p:cNvSpPr>
              <a:spLocks noChangeArrowheads="1"/>
            </p:cNvSpPr>
            <p:nvPr/>
          </p:nvSpPr>
          <p:spPr bwMode="auto">
            <a:xfrm>
              <a:off x="2475" y="3440"/>
              <a:ext cx="49" cy="54"/>
            </a:xfrm>
            <a:prstGeom prst="ellipse">
              <a:avLst/>
            </a:prstGeom>
            <a:solidFill>
              <a:srgbClr val="FFFFFF"/>
            </a:solidFill>
            <a:ln w="9525">
              <a:solidFill>
                <a:srgbClr val="000000"/>
              </a:solidFill>
              <a:round/>
              <a:headEnd/>
              <a:tailEnd/>
            </a:ln>
          </p:spPr>
          <p:txBody>
            <a:bodyPr/>
            <a:lstStyle/>
            <a:p>
              <a:endParaRPr lang="en-US"/>
            </a:p>
          </p:txBody>
        </p:sp>
        <p:sp>
          <p:nvSpPr>
            <p:cNvPr id="51" name="Oval 28"/>
            <p:cNvSpPr>
              <a:spLocks noChangeArrowheads="1"/>
            </p:cNvSpPr>
            <p:nvPr/>
          </p:nvSpPr>
          <p:spPr bwMode="auto">
            <a:xfrm>
              <a:off x="2638" y="3442"/>
              <a:ext cx="49" cy="54"/>
            </a:xfrm>
            <a:prstGeom prst="ellipse">
              <a:avLst/>
            </a:prstGeom>
            <a:solidFill>
              <a:srgbClr val="FFFFFF"/>
            </a:solidFill>
            <a:ln w="9525">
              <a:solidFill>
                <a:srgbClr val="000000"/>
              </a:solidFill>
              <a:round/>
              <a:headEnd/>
              <a:tailEnd/>
            </a:ln>
          </p:spPr>
          <p:txBody>
            <a:bodyPr/>
            <a:lstStyle/>
            <a:p>
              <a:endParaRPr lang="en-US"/>
            </a:p>
          </p:txBody>
        </p:sp>
        <p:sp>
          <p:nvSpPr>
            <p:cNvPr id="52" name="Oval 29"/>
            <p:cNvSpPr>
              <a:spLocks noChangeArrowheads="1"/>
            </p:cNvSpPr>
            <p:nvPr/>
          </p:nvSpPr>
          <p:spPr bwMode="auto">
            <a:xfrm>
              <a:off x="2640" y="3251"/>
              <a:ext cx="49" cy="55"/>
            </a:xfrm>
            <a:prstGeom prst="ellipse">
              <a:avLst/>
            </a:prstGeom>
            <a:solidFill>
              <a:srgbClr val="FFFFFF"/>
            </a:solidFill>
            <a:ln w="9525">
              <a:solidFill>
                <a:srgbClr val="000000"/>
              </a:solidFill>
              <a:round/>
              <a:headEnd/>
              <a:tailEnd/>
            </a:ln>
          </p:spPr>
          <p:txBody>
            <a:bodyPr/>
            <a:lstStyle/>
            <a:p>
              <a:endParaRPr lang="en-US"/>
            </a:p>
          </p:txBody>
        </p:sp>
        <p:sp>
          <p:nvSpPr>
            <p:cNvPr id="53" name="Line 30"/>
            <p:cNvSpPr>
              <a:spLocks noChangeShapeType="1"/>
            </p:cNvSpPr>
            <p:nvPr/>
          </p:nvSpPr>
          <p:spPr bwMode="auto">
            <a:xfrm>
              <a:off x="1657" y="2873"/>
              <a:ext cx="413" cy="0"/>
            </a:xfrm>
            <a:prstGeom prst="line">
              <a:avLst/>
            </a:prstGeom>
            <a:noFill/>
            <a:ln w="9525">
              <a:solidFill>
                <a:srgbClr val="000000"/>
              </a:solidFill>
              <a:round/>
              <a:headEnd/>
              <a:tailEnd/>
            </a:ln>
          </p:spPr>
          <p:txBody>
            <a:bodyPr/>
            <a:lstStyle/>
            <a:p>
              <a:endParaRPr lang="en-US"/>
            </a:p>
          </p:txBody>
        </p:sp>
        <p:sp>
          <p:nvSpPr>
            <p:cNvPr id="54" name="Line 31"/>
            <p:cNvSpPr>
              <a:spLocks noChangeShapeType="1"/>
            </p:cNvSpPr>
            <p:nvPr/>
          </p:nvSpPr>
          <p:spPr bwMode="auto">
            <a:xfrm>
              <a:off x="1657" y="3057"/>
              <a:ext cx="413" cy="0"/>
            </a:xfrm>
            <a:prstGeom prst="line">
              <a:avLst/>
            </a:prstGeom>
            <a:noFill/>
            <a:ln w="9525">
              <a:solidFill>
                <a:srgbClr val="000000"/>
              </a:solidFill>
              <a:round/>
              <a:headEnd/>
              <a:tailEnd/>
            </a:ln>
          </p:spPr>
          <p:txBody>
            <a:bodyPr/>
            <a:lstStyle/>
            <a:p>
              <a:endParaRPr lang="en-US"/>
            </a:p>
          </p:txBody>
        </p:sp>
        <p:sp>
          <p:nvSpPr>
            <p:cNvPr id="55" name="Line 32"/>
            <p:cNvSpPr>
              <a:spLocks noChangeShapeType="1"/>
            </p:cNvSpPr>
            <p:nvPr/>
          </p:nvSpPr>
          <p:spPr bwMode="auto">
            <a:xfrm>
              <a:off x="1740" y="2780"/>
              <a:ext cx="0" cy="369"/>
            </a:xfrm>
            <a:prstGeom prst="line">
              <a:avLst/>
            </a:prstGeom>
            <a:noFill/>
            <a:ln w="9525">
              <a:solidFill>
                <a:srgbClr val="000000"/>
              </a:solidFill>
              <a:round/>
              <a:headEnd/>
              <a:tailEnd/>
            </a:ln>
          </p:spPr>
          <p:txBody>
            <a:bodyPr/>
            <a:lstStyle/>
            <a:p>
              <a:endParaRPr lang="en-US"/>
            </a:p>
          </p:txBody>
        </p:sp>
        <p:sp>
          <p:nvSpPr>
            <p:cNvPr id="56" name="Line 33"/>
            <p:cNvSpPr>
              <a:spLocks noChangeShapeType="1"/>
            </p:cNvSpPr>
            <p:nvPr/>
          </p:nvSpPr>
          <p:spPr bwMode="auto">
            <a:xfrm>
              <a:off x="1905" y="2780"/>
              <a:ext cx="0" cy="369"/>
            </a:xfrm>
            <a:prstGeom prst="line">
              <a:avLst/>
            </a:prstGeom>
            <a:noFill/>
            <a:ln w="9525">
              <a:solidFill>
                <a:srgbClr val="000000"/>
              </a:solidFill>
              <a:round/>
              <a:headEnd/>
              <a:tailEnd/>
            </a:ln>
          </p:spPr>
          <p:txBody>
            <a:bodyPr/>
            <a:lstStyle/>
            <a:p>
              <a:endParaRPr lang="en-US"/>
            </a:p>
          </p:txBody>
        </p:sp>
        <p:sp>
          <p:nvSpPr>
            <p:cNvPr id="57" name="Oval 34"/>
            <p:cNvSpPr>
              <a:spLocks noChangeArrowheads="1"/>
            </p:cNvSpPr>
            <p:nvPr/>
          </p:nvSpPr>
          <p:spPr bwMode="auto">
            <a:xfrm>
              <a:off x="1714" y="2844"/>
              <a:ext cx="49" cy="54"/>
            </a:xfrm>
            <a:prstGeom prst="ellipse">
              <a:avLst/>
            </a:prstGeom>
            <a:solidFill>
              <a:srgbClr val="000000"/>
            </a:solidFill>
            <a:ln w="9525">
              <a:solidFill>
                <a:srgbClr val="000000"/>
              </a:solidFill>
              <a:round/>
              <a:headEnd/>
              <a:tailEnd/>
            </a:ln>
          </p:spPr>
          <p:txBody>
            <a:bodyPr/>
            <a:lstStyle/>
            <a:p>
              <a:endParaRPr lang="en-US"/>
            </a:p>
          </p:txBody>
        </p:sp>
        <p:sp>
          <p:nvSpPr>
            <p:cNvPr id="58" name="Oval 35"/>
            <p:cNvSpPr>
              <a:spLocks noChangeArrowheads="1"/>
            </p:cNvSpPr>
            <p:nvPr/>
          </p:nvSpPr>
          <p:spPr bwMode="auto">
            <a:xfrm>
              <a:off x="1714" y="3026"/>
              <a:ext cx="49" cy="55"/>
            </a:xfrm>
            <a:prstGeom prst="ellipse">
              <a:avLst/>
            </a:prstGeom>
            <a:solidFill>
              <a:srgbClr val="FFFFFF"/>
            </a:solidFill>
            <a:ln w="9525">
              <a:solidFill>
                <a:srgbClr val="000000"/>
              </a:solidFill>
              <a:round/>
              <a:headEnd/>
              <a:tailEnd/>
            </a:ln>
          </p:spPr>
          <p:txBody>
            <a:bodyPr/>
            <a:lstStyle/>
            <a:p>
              <a:endParaRPr lang="en-US"/>
            </a:p>
          </p:txBody>
        </p:sp>
        <p:sp>
          <p:nvSpPr>
            <p:cNvPr id="59" name="Oval 36"/>
            <p:cNvSpPr>
              <a:spLocks noChangeArrowheads="1"/>
            </p:cNvSpPr>
            <p:nvPr/>
          </p:nvSpPr>
          <p:spPr bwMode="auto">
            <a:xfrm>
              <a:off x="1878" y="3028"/>
              <a:ext cx="48" cy="55"/>
            </a:xfrm>
            <a:prstGeom prst="ellipse">
              <a:avLst/>
            </a:prstGeom>
            <a:solidFill>
              <a:srgbClr val="FFFFFF"/>
            </a:solidFill>
            <a:ln w="9525">
              <a:solidFill>
                <a:srgbClr val="000000"/>
              </a:solidFill>
              <a:round/>
              <a:headEnd/>
              <a:tailEnd/>
            </a:ln>
          </p:spPr>
          <p:txBody>
            <a:bodyPr/>
            <a:lstStyle/>
            <a:p>
              <a:endParaRPr lang="en-US"/>
            </a:p>
          </p:txBody>
        </p:sp>
        <p:sp>
          <p:nvSpPr>
            <p:cNvPr id="60" name="Oval 37"/>
            <p:cNvSpPr>
              <a:spLocks noChangeArrowheads="1"/>
            </p:cNvSpPr>
            <p:nvPr/>
          </p:nvSpPr>
          <p:spPr bwMode="auto">
            <a:xfrm>
              <a:off x="1879" y="2838"/>
              <a:ext cx="49" cy="54"/>
            </a:xfrm>
            <a:prstGeom prst="ellipse">
              <a:avLst/>
            </a:prstGeom>
            <a:solidFill>
              <a:srgbClr val="FFFFFF"/>
            </a:solidFill>
            <a:ln w="9525">
              <a:solidFill>
                <a:srgbClr val="000000"/>
              </a:solidFill>
              <a:round/>
              <a:headEnd/>
              <a:tailEnd/>
            </a:ln>
          </p:spPr>
          <p:txBody>
            <a:bodyPr/>
            <a:lstStyle/>
            <a:p>
              <a:endParaRPr lang="en-US"/>
            </a:p>
          </p:txBody>
        </p:sp>
        <p:sp>
          <p:nvSpPr>
            <p:cNvPr id="61" name="Line 38"/>
            <p:cNvSpPr>
              <a:spLocks noChangeShapeType="1"/>
            </p:cNvSpPr>
            <p:nvPr/>
          </p:nvSpPr>
          <p:spPr bwMode="auto">
            <a:xfrm>
              <a:off x="2583" y="3470"/>
              <a:ext cx="0" cy="0"/>
            </a:xfrm>
            <a:prstGeom prst="line">
              <a:avLst/>
            </a:prstGeom>
            <a:noFill/>
            <a:ln w="9525">
              <a:solidFill>
                <a:srgbClr val="000000"/>
              </a:solidFill>
              <a:round/>
              <a:headEnd/>
              <a:tailEnd/>
            </a:ln>
          </p:spPr>
          <p:txBody>
            <a:bodyPr/>
            <a:lstStyle/>
            <a:p>
              <a:endParaRPr lang="en-US"/>
            </a:p>
          </p:txBody>
        </p:sp>
        <p:sp>
          <p:nvSpPr>
            <p:cNvPr id="62" name="Line 39"/>
            <p:cNvSpPr>
              <a:spLocks noChangeShapeType="1"/>
            </p:cNvSpPr>
            <p:nvPr/>
          </p:nvSpPr>
          <p:spPr bwMode="auto">
            <a:xfrm>
              <a:off x="2583" y="3422"/>
              <a:ext cx="0" cy="93"/>
            </a:xfrm>
            <a:prstGeom prst="line">
              <a:avLst/>
            </a:prstGeom>
            <a:noFill/>
            <a:ln w="9525">
              <a:solidFill>
                <a:srgbClr val="000000"/>
              </a:solidFill>
              <a:round/>
              <a:headEnd/>
              <a:tailEnd/>
            </a:ln>
          </p:spPr>
          <p:txBody>
            <a:bodyPr/>
            <a:lstStyle/>
            <a:p>
              <a:endParaRPr lang="en-US"/>
            </a:p>
          </p:txBody>
        </p:sp>
        <p:sp>
          <p:nvSpPr>
            <p:cNvPr id="63" name="Line 40"/>
            <p:cNvSpPr>
              <a:spLocks noChangeShapeType="1"/>
            </p:cNvSpPr>
            <p:nvPr/>
          </p:nvSpPr>
          <p:spPr bwMode="auto">
            <a:xfrm>
              <a:off x="1865" y="2955"/>
              <a:ext cx="83" cy="0"/>
            </a:xfrm>
            <a:prstGeom prst="line">
              <a:avLst/>
            </a:prstGeom>
            <a:noFill/>
            <a:ln w="9525">
              <a:solidFill>
                <a:srgbClr val="000000"/>
              </a:solidFill>
              <a:round/>
              <a:headEnd/>
              <a:tailEnd/>
            </a:ln>
          </p:spPr>
          <p:txBody>
            <a:bodyPr/>
            <a:lstStyle/>
            <a:p>
              <a:endParaRPr lang="en-US"/>
            </a:p>
          </p:txBody>
        </p:sp>
        <p:sp>
          <p:nvSpPr>
            <p:cNvPr id="64" name="Text Box 41"/>
            <p:cNvSpPr txBox="1">
              <a:spLocks noChangeArrowheads="1"/>
            </p:cNvSpPr>
            <p:nvPr/>
          </p:nvSpPr>
          <p:spPr bwMode="auto">
            <a:xfrm>
              <a:off x="1891" y="2384"/>
              <a:ext cx="653" cy="400"/>
            </a:xfrm>
            <a:prstGeom prst="rect">
              <a:avLst/>
            </a:prstGeom>
            <a:noFill/>
            <a:ln w="9525">
              <a:noFill/>
              <a:miter lim="800000"/>
              <a:headEnd/>
              <a:tailEnd/>
            </a:ln>
          </p:spPr>
          <p:txBody>
            <a:bodyPr/>
            <a:lstStyle/>
            <a:p>
              <a:pPr algn="ctr" eaLnBrk="0" hangingPunct="0"/>
              <a:r>
                <a:rPr kumimoji="0" lang="en-US" sz="1400">
                  <a:latin typeface="Tahoma" pitchFamily="34" charset="0"/>
                </a:rPr>
                <a:t>Tangent slope=-1</a:t>
              </a:r>
            </a:p>
          </p:txBody>
        </p:sp>
        <p:sp>
          <p:nvSpPr>
            <p:cNvPr id="65" name="Text Box 42"/>
            <p:cNvSpPr txBox="1">
              <a:spLocks noChangeArrowheads="1"/>
            </p:cNvSpPr>
            <p:nvPr/>
          </p:nvSpPr>
          <p:spPr bwMode="auto">
            <a:xfrm>
              <a:off x="1852" y="2704"/>
              <a:ext cx="290" cy="235"/>
            </a:xfrm>
            <a:prstGeom prst="rect">
              <a:avLst/>
            </a:prstGeom>
            <a:noFill/>
            <a:ln w="9525">
              <a:noFill/>
              <a:miter lim="800000"/>
              <a:headEnd/>
              <a:tailEnd/>
            </a:ln>
          </p:spPr>
          <p:txBody>
            <a:bodyPr/>
            <a:lstStyle/>
            <a:p>
              <a:pPr algn="ctr" eaLnBrk="0" hangingPunct="0"/>
              <a:r>
                <a:rPr kumimoji="0" lang="en-US" sz="1400">
                  <a:latin typeface="Tahoma" pitchFamily="34" charset="0"/>
                </a:rPr>
                <a:t>E</a:t>
              </a:r>
            </a:p>
          </p:txBody>
        </p:sp>
        <p:sp>
          <p:nvSpPr>
            <p:cNvPr id="66" name="Text Box 43"/>
            <p:cNvSpPr txBox="1">
              <a:spLocks noChangeArrowheads="1"/>
            </p:cNvSpPr>
            <p:nvPr/>
          </p:nvSpPr>
          <p:spPr bwMode="auto">
            <a:xfrm>
              <a:off x="1875" y="3042"/>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67" name="Text Box 44"/>
            <p:cNvSpPr txBox="1">
              <a:spLocks noChangeArrowheads="1"/>
            </p:cNvSpPr>
            <p:nvPr/>
          </p:nvSpPr>
          <p:spPr bwMode="auto">
            <a:xfrm>
              <a:off x="2270" y="3294"/>
              <a:ext cx="291" cy="236"/>
            </a:xfrm>
            <a:prstGeom prst="rect">
              <a:avLst/>
            </a:prstGeom>
            <a:noFill/>
            <a:ln w="9525">
              <a:noFill/>
              <a:miter lim="800000"/>
              <a:headEnd/>
              <a:tailEnd/>
            </a:ln>
          </p:spPr>
          <p:txBody>
            <a:bodyPr/>
            <a:lstStyle/>
            <a:p>
              <a:pPr algn="ctr" eaLnBrk="0" hangingPunct="0"/>
              <a:r>
                <a:rPr kumimoji="0" lang="en-US" sz="1400">
                  <a:latin typeface="Tahoma" pitchFamily="34" charset="0"/>
                </a:rPr>
                <a:t>S</a:t>
              </a:r>
            </a:p>
          </p:txBody>
        </p:sp>
        <p:sp>
          <p:nvSpPr>
            <p:cNvPr id="68" name="Text Box 45"/>
            <p:cNvSpPr txBox="1">
              <a:spLocks noChangeArrowheads="1"/>
            </p:cNvSpPr>
            <p:nvPr/>
          </p:nvSpPr>
          <p:spPr bwMode="auto">
            <a:xfrm>
              <a:off x="2645" y="3301"/>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69" name="Text Box 46"/>
            <p:cNvSpPr txBox="1">
              <a:spLocks noChangeArrowheads="1"/>
            </p:cNvSpPr>
            <p:nvPr/>
          </p:nvSpPr>
          <p:spPr bwMode="auto">
            <a:xfrm>
              <a:off x="1352" y="3153"/>
              <a:ext cx="672" cy="235"/>
            </a:xfrm>
            <a:prstGeom prst="rect">
              <a:avLst/>
            </a:prstGeom>
            <a:noFill/>
            <a:ln w="9525">
              <a:noFill/>
              <a:miter lim="800000"/>
              <a:headEnd/>
              <a:tailEnd/>
            </a:ln>
          </p:spPr>
          <p:txBody>
            <a:bodyPr/>
            <a:lstStyle/>
            <a:p>
              <a:pPr algn="ctr" eaLnBrk="0" hangingPunct="0"/>
              <a:r>
                <a:rPr kumimoji="0" lang="en-US" sz="1400">
                  <a:latin typeface="Tahoma" pitchFamily="34" charset="0"/>
                </a:rPr>
                <a:t>Region 1</a:t>
              </a:r>
            </a:p>
          </p:txBody>
        </p:sp>
        <p:sp>
          <p:nvSpPr>
            <p:cNvPr id="70" name="Text Box 47"/>
            <p:cNvSpPr txBox="1">
              <a:spLocks noChangeArrowheads="1"/>
            </p:cNvSpPr>
            <p:nvPr/>
          </p:nvSpPr>
          <p:spPr bwMode="auto">
            <a:xfrm>
              <a:off x="1696" y="3372"/>
              <a:ext cx="777" cy="235"/>
            </a:xfrm>
            <a:prstGeom prst="rect">
              <a:avLst/>
            </a:prstGeom>
            <a:noFill/>
            <a:ln w="9525">
              <a:noFill/>
              <a:miter lim="800000"/>
              <a:headEnd/>
              <a:tailEnd/>
            </a:ln>
          </p:spPr>
          <p:txBody>
            <a:bodyPr/>
            <a:lstStyle/>
            <a:p>
              <a:pPr algn="ctr" eaLnBrk="0" hangingPunct="0"/>
              <a:r>
                <a:rPr kumimoji="0" lang="en-US" sz="1400">
                  <a:latin typeface="Tahoma" pitchFamily="34" charset="0"/>
                </a:rPr>
                <a:t>Region 2</a:t>
              </a:r>
            </a:p>
          </p:txBody>
        </p:sp>
        <p:sp>
          <p:nvSpPr>
            <p:cNvPr id="71" name="Text Box 48"/>
            <p:cNvSpPr txBox="1">
              <a:spLocks noChangeArrowheads="1"/>
            </p:cNvSpPr>
            <p:nvPr/>
          </p:nvSpPr>
          <p:spPr bwMode="auto">
            <a:xfrm>
              <a:off x="2400" y="2736"/>
              <a:ext cx="912" cy="192"/>
            </a:xfrm>
            <a:prstGeom prst="rect">
              <a:avLst/>
            </a:prstGeom>
            <a:noFill/>
            <a:ln w="9525">
              <a:noFill/>
              <a:miter lim="800000"/>
              <a:headEnd/>
              <a:tailEnd/>
            </a:ln>
          </p:spPr>
          <p:txBody>
            <a:bodyPr/>
            <a:lstStyle/>
            <a:p>
              <a:pPr algn="ctr" eaLnBrk="0" hangingPunct="0"/>
              <a:r>
                <a:rPr kumimoji="0" lang="en-US" sz="1400">
                  <a:solidFill>
                    <a:srgbClr val="A50021"/>
                  </a:solidFill>
                  <a:latin typeface="Tahoma" pitchFamily="34" charset="0"/>
                </a:rPr>
                <a:t>Gradient vector</a:t>
              </a:r>
            </a:p>
          </p:txBody>
        </p:sp>
        <p:sp>
          <p:nvSpPr>
            <p:cNvPr id="72" name="Line 49"/>
            <p:cNvSpPr>
              <a:spLocks noChangeShapeType="1"/>
            </p:cNvSpPr>
            <p:nvPr/>
          </p:nvSpPr>
          <p:spPr bwMode="auto">
            <a:xfrm>
              <a:off x="2256" y="2688"/>
              <a:ext cx="66" cy="331"/>
            </a:xfrm>
            <a:prstGeom prst="line">
              <a:avLst/>
            </a:prstGeom>
            <a:noFill/>
            <a:ln w="9525">
              <a:solidFill>
                <a:srgbClr val="000000"/>
              </a:solidFill>
              <a:round/>
              <a:headEnd/>
              <a:tailEnd type="stealth" w="sm" len="med"/>
            </a:ln>
          </p:spPr>
          <p:txBody>
            <a:bodyPr/>
            <a:lstStyle/>
            <a:p>
              <a:endParaRPr lang="en-US"/>
            </a:p>
          </p:txBody>
        </p:sp>
        <p:sp>
          <p:nvSpPr>
            <p:cNvPr id="73" name="Text Box 50"/>
            <p:cNvSpPr txBox="1">
              <a:spLocks noChangeArrowheads="1"/>
            </p:cNvSpPr>
            <p:nvPr/>
          </p:nvSpPr>
          <p:spPr bwMode="auto">
            <a:xfrm>
              <a:off x="3936" y="2784"/>
              <a:ext cx="912" cy="192"/>
            </a:xfrm>
            <a:prstGeom prst="rect">
              <a:avLst/>
            </a:prstGeom>
            <a:noFill/>
            <a:ln w="9525">
              <a:noFill/>
              <a:miter lim="800000"/>
              <a:headEnd/>
              <a:tailEnd/>
            </a:ln>
          </p:spPr>
          <p:txBody>
            <a:bodyPr/>
            <a:lstStyle/>
            <a:p>
              <a:pPr algn="ctr" eaLnBrk="0" hangingPunct="0"/>
              <a:r>
                <a:rPr kumimoji="0" lang="en-US" sz="1400">
                  <a:solidFill>
                    <a:srgbClr val="A50021"/>
                  </a:solidFill>
                  <a:latin typeface="Tahoma" pitchFamily="34" charset="0"/>
                </a:rPr>
                <a:t>Gradient vector</a:t>
              </a:r>
            </a:p>
          </p:txBody>
        </p:sp>
      </p:grpSp>
      <p:sp>
        <p:nvSpPr>
          <p:cNvPr id="75" name="Slide Number Placeholder 74"/>
          <p:cNvSpPr>
            <a:spLocks noGrp="1"/>
          </p:cNvSpPr>
          <p:nvPr>
            <p:ph type="sldNum" sz="quarter" idx="12"/>
          </p:nvPr>
        </p:nvSpPr>
        <p:spPr/>
        <p:txBody>
          <a:bodyPr/>
          <a:lstStyle/>
          <a:p>
            <a:pPr>
              <a:defRPr/>
            </a:pPr>
            <a:fld id="{ED1E9C30-6A62-4C1C-95E3-8280887C64C6}" type="slidenum">
              <a:rPr lang="en-GB" smtClean="0"/>
              <a:pPr>
                <a:defRPr/>
              </a:pPr>
              <a:t>19</a:t>
            </a:fld>
            <a:r>
              <a:rPr lang="en-GB" smtClean="0"/>
              <a:t>/30</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r>
              <a:rPr lang="en-US" smtClean="0"/>
              <a:t>dvduc-2006/18</a:t>
            </a:r>
            <a:endParaRPr lang="en-GB" smtClean="0"/>
          </a:p>
        </p:txBody>
      </p:sp>
      <p:sp>
        <p:nvSpPr>
          <p:cNvPr id="8195"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8197" name="Rectangle 2"/>
          <p:cNvSpPr>
            <a:spLocks noGrp="1" noChangeArrowheads="1"/>
          </p:cNvSpPr>
          <p:nvPr>
            <p:ph type="title"/>
          </p:nvPr>
        </p:nvSpPr>
        <p:spPr/>
        <p:txBody>
          <a:bodyPr/>
          <a:lstStyle/>
          <a:p>
            <a:pPr eaLnBrk="1" hangingPunct="1"/>
            <a:r>
              <a:rPr lang="en-US" smtClean="0"/>
              <a:t>Nhắc lại các chủ đề</a:t>
            </a:r>
          </a:p>
        </p:txBody>
      </p:sp>
      <p:sp>
        <p:nvSpPr>
          <p:cNvPr id="8198" name="Rectangle 3"/>
          <p:cNvSpPr>
            <a:spLocks noGrp="1" noChangeArrowheads="1"/>
          </p:cNvSpPr>
          <p:nvPr>
            <p:ph type="body" idx="1"/>
          </p:nvPr>
        </p:nvSpPr>
        <p:spPr>
          <a:xfrm>
            <a:off x="762000" y="1295400"/>
            <a:ext cx="7696200" cy="4878388"/>
          </a:xfrm>
          <a:scene3d>
            <a:camera prst="orthographicFront"/>
            <a:lightRig rig="threePt" dir="t"/>
          </a:scene3d>
          <a:sp3d>
            <a:bevelT/>
          </a:sp3d>
        </p:spPr>
        <p:txBody>
          <a:bodyPr/>
          <a:lstStyle/>
          <a:p>
            <a:pPr eaLnBrk="1" hangingPunct="1">
              <a:buClr>
                <a:schemeClr val="accent5">
                  <a:lumMod val="75000"/>
                </a:schemeClr>
              </a:buClr>
            </a:pPr>
            <a:r>
              <a:rPr lang="en-US" i="1" smtClean="0">
                <a:solidFill>
                  <a:srgbClr val="002060"/>
                </a:solidFill>
              </a:rPr>
              <a:t>Giới thiệu hệ thống đồ họa máy tính</a:t>
            </a:r>
          </a:p>
          <a:p>
            <a:pPr eaLnBrk="1" hangingPunct="1"/>
            <a:r>
              <a:rPr lang="en-US" smtClean="0"/>
              <a:t>Các thuật toán cơ sở trong đồ họa hai chiều</a:t>
            </a:r>
          </a:p>
          <a:p>
            <a:pPr eaLnBrk="1" hangingPunct="1"/>
            <a:r>
              <a:rPr lang="en-US" smtClean="0"/>
              <a:t>Thuộc tính hình vẽ</a:t>
            </a:r>
          </a:p>
          <a:p>
            <a:pPr eaLnBrk="1" hangingPunct="1"/>
            <a:r>
              <a:rPr lang="en-US" smtClean="0"/>
              <a:t>Biến đổi hình học hai chiều, ba chiều</a:t>
            </a:r>
          </a:p>
          <a:p>
            <a:pPr eaLnBrk="1" hangingPunct="1"/>
            <a:r>
              <a:rPr lang="en-US" smtClean="0"/>
              <a:t>Quan sát trong không gian ba chiều</a:t>
            </a:r>
          </a:p>
          <a:p>
            <a:pPr eaLnBrk="1" hangingPunct="1"/>
            <a:r>
              <a:rPr lang="en-US" smtClean="0"/>
              <a:t>Mô hình hóa bề mặt vật thể</a:t>
            </a:r>
          </a:p>
          <a:p>
            <a:pPr eaLnBrk="1" hangingPunct="1"/>
            <a:r>
              <a:rPr lang="en-US" smtClean="0"/>
              <a:t>Loại bỏ mặt khuất</a:t>
            </a:r>
          </a:p>
          <a:p>
            <a:pPr eaLnBrk="1" hangingPunct="1"/>
            <a:r>
              <a:rPr lang="en-US" smtClean="0"/>
              <a:t>Chiếu sáng và tô bóng</a:t>
            </a:r>
          </a:p>
          <a:p>
            <a:pPr eaLnBrk="1" hangingPunct="1"/>
            <a:r>
              <a:rPr lang="en-US" smtClean="0"/>
              <a:t>Ôn tập</a:t>
            </a:r>
          </a:p>
        </p:txBody>
      </p:sp>
      <p:sp>
        <p:nvSpPr>
          <p:cNvPr id="8" name="Slide Number Placeholder 7"/>
          <p:cNvSpPr>
            <a:spLocks noGrp="1"/>
          </p:cNvSpPr>
          <p:nvPr>
            <p:ph type="sldNum" sz="quarter" idx="12"/>
          </p:nvPr>
        </p:nvSpPr>
        <p:spPr/>
        <p:txBody>
          <a:bodyPr/>
          <a:lstStyle/>
          <a:p>
            <a:pPr>
              <a:defRPr/>
            </a:pPr>
            <a:fld id="{ED1E9C30-6A62-4C1C-95E3-8280887C64C6}" type="slidenum">
              <a:rPr lang="en-GB" smtClean="0"/>
              <a:pPr>
                <a:defRPr/>
              </a:pPr>
              <a:t>2</a:t>
            </a:fld>
            <a:r>
              <a:rPr lang="en-GB" smtClean="0"/>
              <a:t>/30</a:t>
            </a: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3"/>
          <p:cNvSpPr>
            <a:spLocks noGrp="1"/>
          </p:cNvSpPr>
          <p:nvPr>
            <p:ph type="dt" sz="quarter" idx="10"/>
          </p:nvPr>
        </p:nvSpPr>
        <p:spPr>
          <a:noFill/>
        </p:spPr>
        <p:txBody>
          <a:bodyPr/>
          <a:lstStyle/>
          <a:p>
            <a:r>
              <a:rPr lang="en-US" smtClean="0"/>
              <a:t>dvduc-2006/18</a:t>
            </a:r>
            <a:endParaRPr lang="en-GB"/>
          </a:p>
        </p:txBody>
      </p:sp>
      <p:sp>
        <p:nvSpPr>
          <p:cNvPr id="7173"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7175" name="Rectangle 2"/>
          <p:cNvSpPr>
            <a:spLocks noGrp="1" noChangeArrowheads="1"/>
          </p:cNvSpPr>
          <p:nvPr>
            <p:ph type="title"/>
          </p:nvPr>
        </p:nvSpPr>
        <p:spPr/>
        <p:txBody>
          <a:bodyPr/>
          <a:lstStyle/>
          <a:p>
            <a:pPr eaLnBrk="1" hangingPunct="1"/>
            <a:r>
              <a:rPr lang="en-US" smtClean="0"/>
              <a:t>Thuật toán trung điểm vẽ elíp</a:t>
            </a:r>
          </a:p>
        </p:txBody>
      </p:sp>
      <p:sp>
        <p:nvSpPr>
          <p:cNvPr id="7176" name="Rectangle 3"/>
          <p:cNvSpPr>
            <a:spLocks noGrp="1" noChangeArrowheads="1"/>
          </p:cNvSpPr>
          <p:nvPr>
            <p:ph type="body" idx="1"/>
          </p:nvPr>
        </p:nvSpPr>
        <p:spPr>
          <a:xfrm>
            <a:off x="685800" y="1143000"/>
            <a:ext cx="8229600" cy="5105400"/>
          </a:xfrm>
        </p:spPr>
        <p:txBody>
          <a:bodyPr/>
          <a:lstStyle/>
          <a:p>
            <a:r>
              <a:rPr lang="en-US" smtClean="0"/>
              <a:t>Tìm ranh giới hai miền trong ¼ elíp</a:t>
            </a:r>
          </a:p>
          <a:p>
            <a:pPr lvl="1"/>
            <a:r>
              <a:rPr lang="en-US" smtClean="0"/>
              <a:t>Vị trí: Điểm P là tiếp điểm của tiếp tuyến có hệ số góc –1</a:t>
            </a:r>
          </a:p>
          <a:p>
            <a:pPr lvl="1"/>
            <a:r>
              <a:rPr lang="en-US" smtClean="0"/>
              <a:t>Xác định:</a:t>
            </a:r>
          </a:p>
          <a:p>
            <a:pPr lvl="2"/>
            <a:r>
              <a:rPr lang="en-US" smtClean="0"/>
              <a:t>Véc tơ vuông góc với tiếp tuyến tại tiếp điểm -&gt; </a:t>
            </a:r>
            <a:r>
              <a:rPr lang="en-US" smtClean="0">
                <a:solidFill>
                  <a:srgbClr val="A50021"/>
                </a:solidFill>
              </a:rPr>
              <a:t>gradient</a:t>
            </a:r>
          </a:p>
          <a:p>
            <a:pPr lvl="2"/>
            <a:endParaRPr lang="en-US" smtClean="0">
              <a:solidFill>
                <a:srgbClr val="A50021"/>
              </a:solidFill>
            </a:endParaRPr>
          </a:p>
          <a:p>
            <a:pPr lvl="2"/>
            <a:endParaRPr lang="en-US" smtClean="0">
              <a:solidFill>
                <a:srgbClr val="A50021"/>
              </a:solidFill>
            </a:endParaRPr>
          </a:p>
          <a:p>
            <a:pPr lvl="2"/>
            <a:r>
              <a:rPr lang="en-US" smtClean="0"/>
              <a:t>Tại P các thành phần i và j của véc tơ gradient có cùng độ lớn</a:t>
            </a:r>
          </a:p>
          <a:p>
            <a:pPr eaLnBrk="1" hangingPunct="1"/>
            <a:endParaRPr lang="en-US" smtClean="0"/>
          </a:p>
        </p:txBody>
      </p:sp>
      <p:graphicFrame>
        <p:nvGraphicFramePr>
          <p:cNvPr id="35843" name="Object 3"/>
          <p:cNvGraphicFramePr>
            <a:graphicFrameLocks noChangeAspect="1"/>
          </p:cNvGraphicFramePr>
          <p:nvPr/>
        </p:nvGraphicFramePr>
        <p:xfrm>
          <a:off x="2743200" y="2616200"/>
          <a:ext cx="4343400" cy="660400"/>
        </p:xfrm>
        <a:graphic>
          <a:graphicData uri="http://schemas.openxmlformats.org/presentationml/2006/ole">
            <mc:AlternateContent xmlns:mc="http://schemas.openxmlformats.org/markup-compatibility/2006">
              <mc:Choice xmlns:v="urn:schemas-microsoft-com:vml" Requires="v">
                <p:oleObj spid="_x0000_s35861" name="Equation" r:id="rId3" imgW="2692080" imgH="419040" progId="Equation.3">
                  <p:embed/>
                </p:oleObj>
              </mc:Choice>
              <mc:Fallback>
                <p:oleObj name="Equation" r:id="rId3" imgW="2692080" imgH="419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616200"/>
                        <a:ext cx="43434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4" name="Group 3076"/>
          <p:cNvGrpSpPr>
            <a:grpSpLocks/>
          </p:cNvGrpSpPr>
          <p:nvPr/>
        </p:nvGrpSpPr>
        <p:grpSpPr bwMode="auto">
          <a:xfrm>
            <a:off x="3124200" y="4038600"/>
            <a:ext cx="5562600" cy="2095500"/>
            <a:chOff x="1344" y="2384"/>
            <a:chExt cx="3504" cy="1320"/>
          </a:xfrm>
        </p:grpSpPr>
        <p:sp>
          <p:nvSpPr>
            <p:cNvPr id="75" name="Line 3077"/>
            <p:cNvSpPr>
              <a:spLocks noChangeShapeType="1"/>
            </p:cNvSpPr>
            <p:nvPr/>
          </p:nvSpPr>
          <p:spPr bwMode="auto">
            <a:xfrm flipV="1">
              <a:off x="3833" y="2728"/>
              <a:ext cx="0" cy="706"/>
            </a:xfrm>
            <a:prstGeom prst="line">
              <a:avLst/>
            </a:prstGeom>
            <a:noFill/>
            <a:ln w="19050">
              <a:solidFill>
                <a:srgbClr val="000000"/>
              </a:solidFill>
              <a:round/>
              <a:headEnd/>
              <a:tailEnd type="arrow" w="med" len="med"/>
            </a:ln>
          </p:spPr>
          <p:txBody>
            <a:bodyPr/>
            <a:lstStyle/>
            <a:p>
              <a:endParaRPr lang="en-US"/>
            </a:p>
          </p:txBody>
        </p:sp>
        <p:sp>
          <p:nvSpPr>
            <p:cNvPr id="76" name="Line 3078"/>
            <p:cNvSpPr>
              <a:spLocks noChangeShapeType="1"/>
            </p:cNvSpPr>
            <p:nvPr/>
          </p:nvSpPr>
          <p:spPr bwMode="auto">
            <a:xfrm>
              <a:off x="3833" y="3434"/>
              <a:ext cx="779" cy="1"/>
            </a:xfrm>
            <a:prstGeom prst="line">
              <a:avLst/>
            </a:prstGeom>
            <a:noFill/>
            <a:ln w="19050">
              <a:solidFill>
                <a:srgbClr val="000000"/>
              </a:solidFill>
              <a:round/>
              <a:headEnd/>
              <a:tailEnd type="arrow" w="med" len="med"/>
            </a:ln>
          </p:spPr>
          <p:txBody>
            <a:bodyPr/>
            <a:lstStyle/>
            <a:p>
              <a:endParaRPr lang="en-US"/>
            </a:p>
          </p:txBody>
        </p:sp>
        <p:sp>
          <p:nvSpPr>
            <p:cNvPr id="77" name="Line 3079"/>
            <p:cNvSpPr>
              <a:spLocks noChangeShapeType="1"/>
            </p:cNvSpPr>
            <p:nvPr/>
          </p:nvSpPr>
          <p:spPr bwMode="auto">
            <a:xfrm flipV="1">
              <a:off x="3833" y="2968"/>
              <a:ext cx="487" cy="466"/>
            </a:xfrm>
            <a:prstGeom prst="line">
              <a:avLst/>
            </a:prstGeom>
            <a:noFill/>
            <a:ln w="19050">
              <a:solidFill>
                <a:srgbClr val="A50021"/>
              </a:solidFill>
              <a:round/>
              <a:headEnd/>
              <a:tailEnd type="triangle" w="sm" len="med"/>
            </a:ln>
          </p:spPr>
          <p:txBody>
            <a:bodyPr/>
            <a:lstStyle/>
            <a:p>
              <a:endParaRPr lang="en-US"/>
            </a:p>
          </p:txBody>
        </p:sp>
        <p:sp>
          <p:nvSpPr>
            <p:cNvPr id="78" name="Text Box 3080"/>
            <p:cNvSpPr txBox="1">
              <a:spLocks noChangeArrowheads="1"/>
            </p:cNvSpPr>
            <p:nvPr/>
          </p:nvSpPr>
          <p:spPr bwMode="auto">
            <a:xfrm>
              <a:off x="3768" y="3464"/>
              <a:ext cx="912" cy="240"/>
            </a:xfrm>
            <a:prstGeom prst="rect">
              <a:avLst/>
            </a:prstGeom>
            <a:noFill/>
            <a:ln w="9525">
              <a:noFill/>
              <a:miter lim="800000"/>
              <a:headEnd/>
              <a:tailEnd/>
            </a:ln>
          </p:spPr>
          <p:txBody>
            <a:bodyPr/>
            <a:lstStyle/>
            <a:p>
              <a:pPr algn="ctr" eaLnBrk="0" hangingPunct="0"/>
              <a:r>
                <a:rPr kumimoji="0" lang="en-US" sz="1400" b="1">
                  <a:latin typeface="Tahoma" pitchFamily="34" charset="0"/>
                </a:rPr>
                <a:t>i </a:t>
              </a:r>
              <a:r>
                <a:rPr kumimoji="0" lang="en-US" sz="1400">
                  <a:latin typeface="Tahoma" pitchFamily="34" charset="0"/>
                </a:rPr>
                <a:t>component </a:t>
              </a:r>
            </a:p>
          </p:txBody>
        </p:sp>
        <p:sp>
          <p:nvSpPr>
            <p:cNvPr id="79" name="Text Box 3081"/>
            <p:cNvSpPr txBox="1">
              <a:spLocks noChangeArrowheads="1"/>
            </p:cNvSpPr>
            <p:nvPr/>
          </p:nvSpPr>
          <p:spPr bwMode="auto">
            <a:xfrm>
              <a:off x="3536" y="2640"/>
              <a:ext cx="290" cy="906"/>
            </a:xfrm>
            <a:prstGeom prst="rect">
              <a:avLst/>
            </a:prstGeom>
            <a:noFill/>
            <a:ln w="9525">
              <a:noFill/>
              <a:miter lim="800000"/>
              <a:headEnd/>
              <a:tailEnd/>
            </a:ln>
          </p:spPr>
          <p:txBody>
            <a:bodyPr vert="eaVert"/>
            <a:lstStyle/>
            <a:p>
              <a:pPr algn="ctr" eaLnBrk="0" hangingPunct="0"/>
              <a:r>
                <a:rPr kumimoji="0" lang="en-US" sz="1400" b="1">
                  <a:latin typeface="Tahoma" pitchFamily="34" charset="0"/>
                </a:rPr>
                <a:t>j</a:t>
              </a:r>
              <a:r>
                <a:rPr kumimoji="0" lang="en-US" sz="1400">
                  <a:latin typeface="Tahoma" pitchFamily="34" charset="0"/>
                </a:rPr>
                <a:t> component</a:t>
              </a:r>
            </a:p>
          </p:txBody>
        </p:sp>
        <p:sp>
          <p:nvSpPr>
            <p:cNvPr id="80" name="Arc 3082"/>
            <p:cNvSpPr>
              <a:spLocks/>
            </p:cNvSpPr>
            <p:nvPr/>
          </p:nvSpPr>
          <p:spPr bwMode="auto">
            <a:xfrm>
              <a:off x="1427" y="2825"/>
              <a:ext cx="1239" cy="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2"/>
              </a:solidFill>
              <a:round/>
              <a:headEnd/>
              <a:tailEnd/>
            </a:ln>
          </p:spPr>
          <p:txBody>
            <a:bodyPr/>
            <a:lstStyle/>
            <a:p>
              <a:endParaRPr lang="en-US"/>
            </a:p>
          </p:txBody>
        </p:sp>
        <p:sp>
          <p:nvSpPr>
            <p:cNvPr id="81" name="Line 3083"/>
            <p:cNvSpPr>
              <a:spLocks noChangeShapeType="1"/>
            </p:cNvSpPr>
            <p:nvPr/>
          </p:nvSpPr>
          <p:spPr bwMode="auto">
            <a:xfrm>
              <a:off x="1427" y="2640"/>
              <a:ext cx="0" cy="1015"/>
            </a:xfrm>
            <a:prstGeom prst="line">
              <a:avLst/>
            </a:prstGeom>
            <a:noFill/>
            <a:ln w="19050">
              <a:solidFill>
                <a:srgbClr val="000000"/>
              </a:solidFill>
              <a:round/>
              <a:headEnd type="arrow" w="med" len="med"/>
              <a:tailEnd/>
            </a:ln>
          </p:spPr>
          <p:txBody>
            <a:bodyPr/>
            <a:lstStyle/>
            <a:p>
              <a:endParaRPr lang="en-US"/>
            </a:p>
          </p:txBody>
        </p:sp>
        <p:sp>
          <p:nvSpPr>
            <p:cNvPr id="82" name="Line 3084"/>
            <p:cNvSpPr>
              <a:spLocks noChangeShapeType="1"/>
            </p:cNvSpPr>
            <p:nvPr/>
          </p:nvSpPr>
          <p:spPr bwMode="auto">
            <a:xfrm>
              <a:off x="1344" y="3563"/>
              <a:ext cx="1487" cy="0"/>
            </a:xfrm>
            <a:prstGeom prst="line">
              <a:avLst/>
            </a:prstGeom>
            <a:noFill/>
            <a:ln w="19050">
              <a:solidFill>
                <a:srgbClr val="000000"/>
              </a:solidFill>
              <a:round/>
              <a:headEnd/>
              <a:tailEnd type="arrow" w="med" len="med"/>
            </a:ln>
          </p:spPr>
          <p:txBody>
            <a:bodyPr/>
            <a:lstStyle/>
            <a:p>
              <a:endParaRPr lang="en-US"/>
            </a:p>
          </p:txBody>
        </p:sp>
        <p:sp>
          <p:nvSpPr>
            <p:cNvPr id="83" name="Line 3085"/>
            <p:cNvSpPr>
              <a:spLocks noChangeShapeType="1"/>
            </p:cNvSpPr>
            <p:nvPr/>
          </p:nvSpPr>
          <p:spPr bwMode="auto">
            <a:xfrm rot="120000">
              <a:off x="2148" y="2907"/>
              <a:ext cx="495" cy="369"/>
            </a:xfrm>
            <a:prstGeom prst="line">
              <a:avLst/>
            </a:prstGeom>
            <a:noFill/>
            <a:ln w="19050">
              <a:solidFill>
                <a:srgbClr val="000000"/>
              </a:solidFill>
              <a:round/>
              <a:headEnd/>
              <a:tailEnd/>
            </a:ln>
          </p:spPr>
          <p:txBody>
            <a:bodyPr/>
            <a:lstStyle/>
            <a:p>
              <a:endParaRPr lang="en-US"/>
            </a:p>
          </p:txBody>
        </p:sp>
        <p:sp>
          <p:nvSpPr>
            <p:cNvPr id="84" name="Line 3086"/>
            <p:cNvSpPr>
              <a:spLocks noChangeShapeType="1"/>
            </p:cNvSpPr>
            <p:nvPr/>
          </p:nvSpPr>
          <p:spPr bwMode="auto">
            <a:xfrm rot="21420000" flipV="1">
              <a:off x="2445" y="2898"/>
              <a:ext cx="214" cy="219"/>
            </a:xfrm>
            <a:prstGeom prst="line">
              <a:avLst/>
            </a:prstGeom>
            <a:noFill/>
            <a:ln w="19050">
              <a:solidFill>
                <a:srgbClr val="A50021"/>
              </a:solidFill>
              <a:round/>
              <a:headEnd/>
              <a:tailEnd type="triangle" w="sm" len="sm"/>
            </a:ln>
          </p:spPr>
          <p:txBody>
            <a:bodyPr/>
            <a:lstStyle/>
            <a:p>
              <a:endParaRPr lang="en-US"/>
            </a:p>
          </p:txBody>
        </p:sp>
        <p:sp>
          <p:nvSpPr>
            <p:cNvPr id="85" name="Line 3087"/>
            <p:cNvSpPr>
              <a:spLocks noChangeShapeType="1"/>
            </p:cNvSpPr>
            <p:nvPr/>
          </p:nvSpPr>
          <p:spPr bwMode="auto">
            <a:xfrm rot="120000" flipV="1">
              <a:off x="1427" y="3121"/>
              <a:ext cx="991" cy="461"/>
            </a:xfrm>
            <a:prstGeom prst="line">
              <a:avLst/>
            </a:prstGeom>
            <a:noFill/>
            <a:ln w="9525">
              <a:solidFill>
                <a:srgbClr val="000000"/>
              </a:solidFill>
              <a:round/>
              <a:headEnd/>
              <a:tailEnd/>
            </a:ln>
          </p:spPr>
          <p:txBody>
            <a:bodyPr/>
            <a:lstStyle/>
            <a:p>
              <a:endParaRPr lang="en-US"/>
            </a:p>
          </p:txBody>
        </p:sp>
        <p:sp>
          <p:nvSpPr>
            <p:cNvPr id="86" name="Line 3088"/>
            <p:cNvSpPr>
              <a:spLocks noChangeShapeType="1"/>
            </p:cNvSpPr>
            <p:nvPr/>
          </p:nvSpPr>
          <p:spPr bwMode="auto">
            <a:xfrm>
              <a:off x="2418" y="3286"/>
              <a:ext cx="413" cy="0"/>
            </a:xfrm>
            <a:prstGeom prst="line">
              <a:avLst/>
            </a:prstGeom>
            <a:noFill/>
            <a:ln w="9525">
              <a:solidFill>
                <a:srgbClr val="000000"/>
              </a:solidFill>
              <a:round/>
              <a:headEnd/>
              <a:tailEnd/>
            </a:ln>
          </p:spPr>
          <p:txBody>
            <a:bodyPr/>
            <a:lstStyle/>
            <a:p>
              <a:endParaRPr lang="en-US"/>
            </a:p>
          </p:txBody>
        </p:sp>
        <p:sp>
          <p:nvSpPr>
            <p:cNvPr id="87" name="Line 3089"/>
            <p:cNvSpPr>
              <a:spLocks noChangeShapeType="1"/>
            </p:cNvSpPr>
            <p:nvPr/>
          </p:nvSpPr>
          <p:spPr bwMode="auto">
            <a:xfrm>
              <a:off x="2418" y="3470"/>
              <a:ext cx="413" cy="0"/>
            </a:xfrm>
            <a:prstGeom prst="line">
              <a:avLst/>
            </a:prstGeom>
            <a:noFill/>
            <a:ln w="9525">
              <a:solidFill>
                <a:srgbClr val="000000"/>
              </a:solidFill>
              <a:round/>
              <a:headEnd/>
              <a:tailEnd/>
            </a:ln>
          </p:spPr>
          <p:txBody>
            <a:bodyPr/>
            <a:lstStyle/>
            <a:p>
              <a:endParaRPr lang="en-US"/>
            </a:p>
          </p:txBody>
        </p:sp>
        <p:sp>
          <p:nvSpPr>
            <p:cNvPr id="88" name="Line 3090"/>
            <p:cNvSpPr>
              <a:spLocks noChangeShapeType="1"/>
            </p:cNvSpPr>
            <p:nvPr/>
          </p:nvSpPr>
          <p:spPr bwMode="auto">
            <a:xfrm>
              <a:off x="2501" y="3194"/>
              <a:ext cx="0" cy="369"/>
            </a:xfrm>
            <a:prstGeom prst="line">
              <a:avLst/>
            </a:prstGeom>
            <a:noFill/>
            <a:ln w="9525">
              <a:solidFill>
                <a:srgbClr val="000000"/>
              </a:solidFill>
              <a:round/>
              <a:headEnd/>
              <a:tailEnd/>
            </a:ln>
          </p:spPr>
          <p:txBody>
            <a:bodyPr/>
            <a:lstStyle/>
            <a:p>
              <a:endParaRPr lang="en-US"/>
            </a:p>
          </p:txBody>
        </p:sp>
        <p:sp>
          <p:nvSpPr>
            <p:cNvPr id="89" name="Line 3091"/>
            <p:cNvSpPr>
              <a:spLocks noChangeShapeType="1"/>
            </p:cNvSpPr>
            <p:nvPr/>
          </p:nvSpPr>
          <p:spPr bwMode="auto">
            <a:xfrm>
              <a:off x="2666" y="3194"/>
              <a:ext cx="0" cy="369"/>
            </a:xfrm>
            <a:prstGeom prst="line">
              <a:avLst/>
            </a:prstGeom>
            <a:noFill/>
            <a:ln w="9525">
              <a:solidFill>
                <a:srgbClr val="000000"/>
              </a:solidFill>
              <a:round/>
              <a:headEnd/>
              <a:tailEnd/>
            </a:ln>
          </p:spPr>
          <p:txBody>
            <a:bodyPr/>
            <a:lstStyle/>
            <a:p>
              <a:endParaRPr lang="en-US"/>
            </a:p>
          </p:txBody>
        </p:sp>
        <p:sp>
          <p:nvSpPr>
            <p:cNvPr id="90" name="Oval 3092"/>
            <p:cNvSpPr>
              <a:spLocks noChangeArrowheads="1"/>
            </p:cNvSpPr>
            <p:nvPr/>
          </p:nvSpPr>
          <p:spPr bwMode="auto">
            <a:xfrm>
              <a:off x="2473" y="3259"/>
              <a:ext cx="49" cy="54"/>
            </a:xfrm>
            <a:prstGeom prst="ellipse">
              <a:avLst/>
            </a:prstGeom>
            <a:solidFill>
              <a:srgbClr val="000000"/>
            </a:solidFill>
            <a:ln w="9525">
              <a:solidFill>
                <a:srgbClr val="000000"/>
              </a:solidFill>
              <a:round/>
              <a:headEnd/>
              <a:tailEnd/>
            </a:ln>
          </p:spPr>
          <p:txBody>
            <a:bodyPr/>
            <a:lstStyle/>
            <a:p>
              <a:endParaRPr lang="en-US"/>
            </a:p>
          </p:txBody>
        </p:sp>
        <p:sp>
          <p:nvSpPr>
            <p:cNvPr id="91" name="Oval 3093"/>
            <p:cNvSpPr>
              <a:spLocks noChangeArrowheads="1"/>
            </p:cNvSpPr>
            <p:nvPr/>
          </p:nvSpPr>
          <p:spPr bwMode="auto">
            <a:xfrm>
              <a:off x="2475" y="3440"/>
              <a:ext cx="49" cy="54"/>
            </a:xfrm>
            <a:prstGeom prst="ellipse">
              <a:avLst/>
            </a:prstGeom>
            <a:solidFill>
              <a:srgbClr val="FFFFFF"/>
            </a:solidFill>
            <a:ln w="9525">
              <a:solidFill>
                <a:srgbClr val="000000"/>
              </a:solidFill>
              <a:round/>
              <a:headEnd/>
              <a:tailEnd/>
            </a:ln>
          </p:spPr>
          <p:txBody>
            <a:bodyPr/>
            <a:lstStyle/>
            <a:p>
              <a:endParaRPr lang="en-US"/>
            </a:p>
          </p:txBody>
        </p:sp>
        <p:sp>
          <p:nvSpPr>
            <p:cNvPr id="92" name="Oval 3094"/>
            <p:cNvSpPr>
              <a:spLocks noChangeArrowheads="1"/>
            </p:cNvSpPr>
            <p:nvPr/>
          </p:nvSpPr>
          <p:spPr bwMode="auto">
            <a:xfrm>
              <a:off x="2638" y="3442"/>
              <a:ext cx="49" cy="54"/>
            </a:xfrm>
            <a:prstGeom prst="ellipse">
              <a:avLst/>
            </a:prstGeom>
            <a:solidFill>
              <a:srgbClr val="FFFFFF"/>
            </a:solidFill>
            <a:ln w="9525">
              <a:solidFill>
                <a:srgbClr val="000000"/>
              </a:solidFill>
              <a:round/>
              <a:headEnd/>
              <a:tailEnd/>
            </a:ln>
          </p:spPr>
          <p:txBody>
            <a:bodyPr/>
            <a:lstStyle/>
            <a:p>
              <a:endParaRPr lang="en-US"/>
            </a:p>
          </p:txBody>
        </p:sp>
        <p:sp>
          <p:nvSpPr>
            <p:cNvPr id="93" name="Oval 3095"/>
            <p:cNvSpPr>
              <a:spLocks noChangeArrowheads="1"/>
            </p:cNvSpPr>
            <p:nvPr/>
          </p:nvSpPr>
          <p:spPr bwMode="auto">
            <a:xfrm>
              <a:off x="2640" y="3251"/>
              <a:ext cx="49" cy="55"/>
            </a:xfrm>
            <a:prstGeom prst="ellipse">
              <a:avLst/>
            </a:prstGeom>
            <a:solidFill>
              <a:srgbClr val="FFFFFF"/>
            </a:solidFill>
            <a:ln w="9525">
              <a:solidFill>
                <a:srgbClr val="000000"/>
              </a:solidFill>
              <a:round/>
              <a:headEnd/>
              <a:tailEnd/>
            </a:ln>
          </p:spPr>
          <p:txBody>
            <a:bodyPr/>
            <a:lstStyle/>
            <a:p>
              <a:endParaRPr lang="en-US"/>
            </a:p>
          </p:txBody>
        </p:sp>
        <p:sp>
          <p:nvSpPr>
            <p:cNvPr id="94" name="Line 3096"/>
            <p:cNvSpPr>
              <a:spLocks noChangeShapeType="1"/>
            </p:cNvSpPr>
            <p:nvPr/>
          </p:nvSpPr>
          <p:spPr bwMode="auto">
            <a:xfrm>
              <a:off x="1657" y="2873"/>
              <a:ext cx="413" cy="0"/>
            </a:xfrm>
            <a:prstGeom prst="line">
              <a:avLst/>
            </a:prstGeom>
            <a:noFill/>
            <a:ln w="9525">
              <a:solidFill>
                <a:srgbClr val="000000"/>
              </a:solidFill>
              <a:round/>
              <a:headEnd/>
              <a:tailEnd/>
            </a:ln>
          </p:spPr>
          <p:txBody>
            <a:bodyPr/>
            <a:lstStyle/>
            <a:p>
              <a:endParaRPr lang="en-US"/>
            </a:p>
          </p:txBody>
        </p:sp>
        <p:sp>
          <p:nvSpPr>
            <p:cNvPr id="95" name="Line 3097"/>
            <p:cNvSpPr>
              <a:spLocks noChangeShapeType="1"/>
            </p:cNvSpPr>
            <p:nvPr/>
          </p:nvSpPr>
          <p:spPr bwMode="auto">
            <a:xfrm>
              <a:off x="1657" y="3057"/>
              <a:ext cx="413" cy="0"/>
            </a:xfrm>
            <a:prstGeom prst="line">
              <a:avLst/>
            </a:prstGeom>
            <a:noFill/>
            <a:ln w="9525">
              <a:solidFill>
                <a:srgbClr val="000000"/>
              </a:solidFill>
              <a:round/>
              <a:headEnd/>
              <a:tailEnd/>
            </a:ln>
          </p:spPr>
          <p:txBody>
            <a:bodyPr/>
            <a:lstStyle/>
            <a:p>
              <a:endParaRPr lang="en-US"/>
            </a:p>
          </p:txBody>
        </p:sp>
        <p:sp>
          <p:nvSpPr>
            <p:cNvPr id="96" name="Line 3098"/>
            <p:cNvSpPr>
              <a:spLocks noChangeShapeType="1"/>
            </p:cNvSpPr>
            <p:nvPr/>
          </p:nvSpPr>
          <p:spPr bwMode="auto">
            <a:xfrm>
              <a:off x="1740" y="2780"/>
              <a:ext cx="0" cy="369"/>
            </a:xfrm>
            <a:prstGeom prst="line">
              <a:avLst/>
            </a:prstGeom>
            <a:noFill/>
            <a:ln w="9525">
              <a:solidFill>
                <a:srgbClr val="000000"/>
              </a:solidFill>
              <a:round/>
              <a:headEnd/>
              <a:tailEnd/>
            </a:ln>
          </p:spPr>
          <p:txBody>
            <a:bodyPr/>
            <a:lstStyle/>
            <a:p>
              <a:endParaRPr lang="en-US"/>
            </a:p>
          </p:txBody>
        </p:sp>
        <p:sp>
          <p:nvSpPr>
            <p:cNvPr id="97" name="Line 3099"/>
            <p:cNvSpPr>
              <a:spLocks noChangeShapeType="1"/>
            </p:cNvSpPr>
            <p:nvPr/>
          </p:nvSpPr>
          <p:spPr bwMode="auto">
            <a:xfrm>
              <a:off x="1905" y="2780"/>
              <a:ext cx="0" cy="369"/>
            </a:xfrm>
            <a:prstGeom prst="line">
              <a:avLst/>
            </a:prstGeom>
            <a:noFill/>
            <a:ln w="9525">
              <a:solidFill>
                <a:srgbClr val="000000"/>
              </a:solidFill>
              <a:round/>
              <a:headEnd/>
              <a:tailEnd/>
            </a:ln>
          </p:spPr>
          <p:txBody>
            <a:bodyPr/>
            <a:lstStyle/>
            <a:p>
              <a:endParaRPr lang="en-US"/>
            </a:p>
          </p:txBody>
        </p:sp>
        <p:sp>
          <p:nvSpPr>
            <p:cNvPr id="98" name="Oval 3100"/>
            <p:cNvSpPr>
              <a:spLocks noChangeArrowheads="1"/>
            </p:cNvSpPr>
            <p:nvPr/>
          </p:nvSpPr>
          <p:spPr bwMode="auto">
            <a:xfrm>
              <a:off x="1714" y="2844"/>
              <a:ext cx="49" cy="54"/>
            </a:xfrm>
            <a:prstGeom prst="ellipse">
              <a:avLst/>
            </a:prstGeom>
            <a:solidFill>
              <a:srgbClr val="000000"/>
            </a:solidFill>
            <a:ln w="9525">
              <a:solidFill>
                <a:srgbClr val="000000"/>
              </a:solidFill>
              <a:round/>
              <a:headEnd/>
              <a:tailEnd/>
            </a:ln>
          </p:spPr>
          <p:txBody>
            <a:bodyPr/>
            <a:lstStyle/>
            <a:p>
              <a:endParaRPr lang="en-US"/>
            </a:p>
          </p:txBody>
        </p:sp>
        <p:sp>
          <p:nvSpPr>
            <p:cNvPr id="99" name="Oval 3101"/>
            <p:cNvSpPr>
              <a:spLocks noChangeArrowheads="1"/>
            </p:cNvSpPr>
            <p:nvPr/>
          </p:nvSpPr>
          <p:spPr bwMode="auto">
            <a:xfrm>
              <a:off x="1714" y="3026"/>
              <a:ext cx="49" cy="55"/>
            </a:xfrm>
            <a:prstGeom prst="ellipse">
              <a:avLst/>
            </a:prstGeom>
            <a:solidFill>
              <a:srgbClr val="FFFFFF"/>
            </a:solidFill>
            <a:ln w="9525">
              <a:solidFill>
                <a:srgbClr val="000000"/>
              </a:solidFill>
              <a:round/>
              <a:headEnd/>
              <a:tailEnd/>
            </a:ln>
          </p:spPr>
          <p:txBody>
            <a:bodyPr/>
            <a:lstStyle/>
            <a:p>
              <a:endParaRPr lang="en-US"/>
            </a:p>
          </p:txBody>
        </p:sp>
        <p:sp>
          <p:nvSpPr>
            <p:cNvPr id="100" name="Oval 3102"/>
            <p:cNvSpPr>
              <a:spLocks noChangeArrowheads="1"/>
            </p:cNvSpPr>
            <p:nvPr/>
          </p:nvSpPr>
          <p:spPr bwMode="auto">
            <a:xfrm>
              <a:off x="1878" y="3028"/>
              <a:ext cx="48" cy="55"/>
            </a:xfrm>
            <a:prstGeom prst="ellipse">
              <a:avLst/>
            </a:prstGeom>
            <a:solidFill>
              <a:srgbClr val="FFFFFF"/>
            </a:solidFill>
            <a:ln w="9525">
              <a:solidFill>
                <a:srgbClr val="000000"/>
              </a:solidFill>
              <a:round/>
              <a:headEnd/>
              <a:tailEnd/>
            </a:ln>
          </p:spPr>
          <p:txBody>
            <a:bodyPr/>
            <a:lstStyle/>
            <a:p>
              <a:endParaRPr lang="en-US"/>
            </a:p>
          </p:txBody>
        </p:sp>
        <p:sp>
          <p:nvSpPr>
            <p:cNvPr id="101" name="Oval 3103"/>
            <p:cNvSpPr>
              <a:spLocks noChangeArrowheads="1"/>
            </p:cNvSpPr>
            <p:nvPr/>
          </p:nvSpPr>
          <p:spPr bwMode="auto">
            <a:xfrm>
              <a:off x="1879" y="2838"/>
              <a:ext cx="49" cy="54"/>
            </a:xfrm>
            <a:prstGeom prst="ellipse">
              <a:avLst/>
            </a:prstGeom>
            <a:solidFill>
              <a:srgbClr val="FFFFFF"/>
            </a:solidFill>
            <a:ln w="9525">
              <a:solidFill>
                <a:srgbClr val="000000"/>
              </a:solidFill>
              <a:round/>
              <a:headEnd/>
              <a:tailEnd/>
            </a:ln>
          </p:spPr>
          <p:txBody>
            <a:bodyPr/>
            <a:lstStyle/>
            <a:p>
              <a:endParaRPr lang="en-US"/>
            </a:p>
          </p:txBody>
        </p:sp>
        <p:sp>
          <p:nvSpPr>
            <p:cNvPr id="102" name="Line 3104"/>
            <p:cNvSpPr>
              <a:spLocks noChangeShapeType="1"/>
            </p:cNvSpPr>
            <p:nvPr/>
          </p:nvSpPr>
          <p:spPr bwMode="auto">
            <a:xfrm>
              <a:off x="2583" y="3470"/>
              <a:ext cx="0" cy="0"/>
            </a:xfrm>
            <a:prstGeom prst="line">
              <a:avLst/>
            </a:prstGeom>
            <a:noFill/>
            <a:ln w="9525">
              <a:solidFill>
                <a:srgbClr val="000000"/>
              </a:solidFill>
              <a:round/>
              <a:headEnd/>
              <a:tailEnd/>
            </a:ln>
          </p:spPr>
          <p:txBody>
            <a:bodyPr/>
            <a:lstStyle/>
            <a:p>
              <a:endParaRPr lang="en-US"/>
            </a:p>
          </p:txBody>
        </p:sp>
        <p:sp>
          <p:nvSpPr>
            <p:cNvPr id="103" name="Line 3105"/>
            <p:cNvSpPr>
              <a:spLocks noChangeShapeType="1"/>
            </p:cNvSpPr>
            <p:nvPr/>
          </p:nvSpPr>
          <p:spPr bwMode="auto">
            <a:xfrm>
              <a:off x="2583" y="3422"/>
              <a:ext cx="0" cy="93"/>
            </a:xfrm>
            <a:prstGeom prst="line">
              <a:avLst/>
            </a:prstGeom>
            <a:noFill/>
            <a:ln w="9525">
              <a:solidFill>
                <a:srgbClr val="000000"/>
              </a:solidFill>
              <a:round/>
              <a:headEnd/>
              <a:tailEnd/>
            </a:ln>
          </p:spPr>
          <p:txBody>
            <a:bodyPr/>
            <a:lstStyle/>
            <a:p>
              <a:endParaRPr lang="en-US"/>
            </a:p>
          </p:txBody>
        </p:sp>
        <p:sp>
          <p:nvSpPr>
            <p:cNvPr id="104" name="Line 3106"/>
            <p:cNvSpPr>
              <a:spLocks noChangeShapeType="1"/>
            </p:cNvSpPr>
            <p:nvPr/>
          </p:nvSpPr>
          <p:spPr bwMode="auto">
            <a:xfrm>
              <a:off x="1865" y="2955"/>
              <a:ext cx="83" cy="0"/>
            </a:xfrm>
            <a:prstGeom prst="line">
              <a:avLst/>
            </a:prstGeom>
            <a:noFill/>
            <a:ln w="9525">
              <a:solidFill>
                <a:srgbClr val="000000"/>
              </a:solidFill>
              <a:round/>
              <a:headEnd/>
              <a:tailEnd/>
            </a:ln>
          </p:spPr>
          <p:txBody>
            <a:bodyPr/>
            <a:lstStyle/>
            <a:p>
              <a:endParaRPr lang="en-US"/>
            </a:p>
          </p:txBody>
        </p:sp>
        <p:sp>
          <p:nvSpPr>
            <p:cNvPr id="105" name="Text Box 3107"/>
            <p:cNvSpPr txBox="1">
              <a:spLocks noChangeArrowheads="1"/>
            </p:cNvSpPr>
            <p:nvPr/>
          </p:nvSpPr>
          <p:spPr bwMode="auto">
            <a:xfrm>
              <a:off x="1891" y="2384"/>
              <a:ext cx="653" cy="400"/>
            </a:xfrm>
            <a:prstGeom prst="rect">
              <a:avLst/>
            </a:prstGeom>
            <a:noFill/>
            <a:ln w="9525">
              <a:noFill/>
              <a:miter lim="800000"/>
              <a:headEnd/>
              <a:tailEnd/>
            </a:ln>
          </p:spPr>
          <p:txBody>
            <a:bodyPr/>
            <a:lstStyle/>
            <a:p>
              <a:pPr algn="ctr" eaLnBrk="0" hangingPunct="0"/>
              <a:r>
                <a:rPr kumimoji="0" lang="en-US" sz="1400">
                  <a:latin typeface="Tahoma" pitchFamily="34" charset="0"/>
                </a:rPr>
                <a:t>Tangent slope=-1</a:t>
              </a:r>
            </a:p>
          </p:txBody>
        </p:sp>
        <p:sp>
          <p:nvSpPr>
            <p:cNvPr id="106" name="Text Box 3108"/>
            <p:cNvSpPr txBox="1">
              <a:spLocks noChangeArrowheads="1"/>
            </p:cNvSpPr>
            <p:nvPr/>
          </p:nvSpPr>
          <p:spPr bwMode="auto">
            <a:xfrm>
              <a:off x="1852" y="2704"/>
              <a:ext cx="290" cy="235"/>
            </a:xfrm>
            <a:prstGeom prst="rect">
              <a:avLst/>
            </a:prstGeom>
            <a:noFill/>
            <a:ln w="9525">
              <a:noFill/>
              <a:miter lim="800000"/>
              <a:headEnd/>
              <a:tailEnd/>
            </a:ln>
          </p:spPr>
          <p:txBody>
            <a:bodyPr/>
            <a:lstStyle/>
            <a:p>
              <a:pPr algn="ctr" eaLnBrk="0" hangingPunct="0"/>
              <a:r>
                <a:rPr kumimoji="0" lang="en-US" sz="1400">
                  <a:latin typeface="Tahoma" pitchFamily="34" charset="0"/>
                </a:rPr>
                <a:t>E</a:t>
              </a:r>
            </a:p>
          </p:txBody>
        </p:sp>
        <p:sp>
          <p:nvSpPr>
            <p:cNvPr id="107" name="Text Box 3109"/>
            <p:cNvSpPr txBox="1">
              <a:spLocks noChangeArrowheads="1"/>
            </p:cNvSpPr>
            <p:nvPr/>
          </p:nvSpPr>
          <p:spPr bwMode="auto">
            <a:xfrm>
              <a:off x="1875" y="3042"/>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108" name="Text Box 3110"/>
            <p:cNvSpPr txBox="1">
              <a:spLocks noChangeArrowheads="1"/>
            </p:cNvSpPr>
            <p:nvPr/>
          </p:nvSpPr>
          <p:spPr bwMode="auto">
            <a:xfrm>
              <a:off x="2270" y="3294"/>
              <a:ext cx="291" cy="236"/>
            </a:xfrm>
            <a:prstGeom prst="rect">
              <a:avLst/>
            </a:prstGeom>
            <a:noFill/>
            <a:ln w="9525">
              <a:noFill/>
              <a:miter lim="800000"/>
              <a:headEnd/>
              <a:tailEnd/>
            </a:ln>
          </p:spPr>
          <p:txBody>
            <a:bodyPr/>
            <a:lstStyle/>
            <a:p>
              <a:pPr algn="ctr" eaLnBrk="0" hangingPunct="0"/>
              <a:r>
                <a:rPr kumimoji="0" lang="en-US" sz="1400">
                  <a:latin typeface="Tahoma" pitchFamily="34" charset="0"/>
                </a:rPr>
                <a:t>S</a:t>
              </a:r>
            </a:p>
          </p:txBody>
        </p:sp>
        <p:sp>
          <p:nvSpPr>
            <p:cNvPr id="109" name="Text Box 3111"/>
            <p:cNvSpPr txBox="1">
              <a:spLocks noChangeArrowheads="1"/>
            </p:cNvSpPr>
            <p:nvPr/>
          </p:nvSpPr>
          <p:spPr bwMode="auto">
            <a:xfrm>
              <a:off x="2645" y="3301"/>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110" name="Text Box 3112"/>
            <p:cNvSpPr txBox="1">
              <a:spLocks noChangeArrowheads="1"/>
            </p:cNvSpPr>
            <p:nvPr/>
          </p:nvSpPr>
          <p:spPr bwMode="auto">
            <a:xfrm>
              <a:off x="1352" y="3153"/>
              <a:ext cx="672" cy="235"/>
            </a:xfrm>
            <a:prstGeom prst="rect">
              <a:avLst/>
            </a:prstGeom>
            <a:noFill/>
            <a:ln w="9525">
              <a:noFill/>
              <a:miter lim="800000"/>
              <a:headEnd/>
              <a:tailEnd/>
            </a:ln>
          </p:spPr>
          <p:txBody>
            <a:bodyPr/>
            <a:lstStyle/>
            <a:p>
              <a:pPr algn="ctr" eaLnBrk="0" hangingPunct="0"/>
              <a:r>
                <a:rPr kumimoji="0" lang="en-US" sz="1400">
                  <a:latin typeface="Tahoma" pitchFamily="34" charset="0"/>
                </a:rPr>
                <a:t>Region 1</a:t>
              </a:r>
            </a:p>
          </p:txBody>
        </p:sp>
        <p:sp>
          <p:nvSpPr>
            <p:cNvPr id="111" name="Text Box 3113"/>
            <p:cNvSpPr txBox="1">
              <a:spLocks noChangeArrowheads="1"/>
            </p:cNvSpPr>
            <p:nvPr/>
          </p:nvSpPr>
          <p:spPr bwMode="auto">
            <a:xfrm>
              <a:off x="1696" y="3372"/>
              <a:ext cx="777" cy="235"/>
            </a:xfrm>
            <a:prstGeom prst="rect">
              <a:avLst/>
            </a:prstGeom>
            <a:noFill/>
            <a:ln w="9525">
              <a:noFill/>
              <a:miter lim="800000"/>
              <a:headEnd/>
              <a:tailEnd/>
            </a:ln>
          </p:spPr>
          <p:txBody>
            <a:bodyPr/>
            <a:lstStyle/>
            <a:p>
              <a:pPr algn="ctr" eaLnBrk="0" hangingPunct="0"/>
              <a:r>
                <a:rPr kumimoji="0" lang="en-US" sz="1400">
                  <a:latin typeface="Tahoma" pitchFamily="34" charset="0"/>
                </a:rPr>
                <a:t>Region 2</a:t>
              </a:r>
            </a:p>
          </p:txBody>
        </p:sp>
        <p:sp>
          <p:nvSpPr>
            <p:cNvPr id="112" name="Text Box 3114"/>
            <p:cNvSpPr txBox="1">
              <a:spLocks noChangeArrowheads="1"/>
            </p:cNvSpPr>
            <p:nvPr/>
          </p:nvSpPr>
          <p:spPr bwMode="auto">
            <a:xfrm>
              <a:off x="2400" y="2736"/>
              <a:ext cx="912" cy="192"/>
            </a:xfrm>
            <a:prstGeom prst="rect">
              <a:avLst/>
            </a:prstGeom>
            <a:noFill/>
            <a:ln w="9525">
              <a:noFill/>
              <a:miter lim="800000"/>
              <a:headEnd/>
              <a:tailEnd/>
            </a:ln>
          </p:spPr>
          <p:txBody>
            <a:bodyPr/>
            <a:lstStyle/>
            <a:p>
              <a:pPr algn="ctr" eaLnBrk="0" hangingPunct="0"/>
              <a:r>
                <a:rPr kumimoji="0" lang="en-US" sz="1400">
                  <a:solidFill>
                    <a:srgbClr val="A50021"/>
                  </a:solidFill>
                  <a:latin typeface="Tahoma" pitchFamily="34" charset="0"/>
                </a:rPr>
                <a:t>Gradient vector</a:t>
              </a:r>
            </a:p>
          </p:txBody>
        </p:sp>
        <p:sp>
          <p:nvSpPr>
            <p:cNvPr id="113" name="Line 3115"/>
            <p:cNvSpPr>
              <a:spLocks noChangeShapeType="1"/>
            </p:cNvSpPr>
            <p:nvPr/>
          </p:nvSpPr>
          <p:spPr bwMode="auto">
            <a:xfrm>
              <a:off x="2256" y="2688"/>
              <a:ext cx="66" cy="331"/>
            </a:xfrm>
            <a:prstGeom prst="line">
              <a:avLst/>
            </a:prstGeom>
            <a:noFill/>
            <a:ln w="9525">
              <a:solidFill>
                <a:srgbClr val="000000"/>
              </a:solidFill>
              <a:round/>
              <a:headEnd/>
              <a:tailEnd type="stealth" w="sm" len="med"/>
            </a:ln>
          </p:spPr>
          <p:txBody>
            <a:bodyPr/>
            <a:lstStyle/>
            <a:p>
              <a:endParaRPr lang="en-US"/>
            </a:p>
          </p:txBody>
        </p:sp>
        <p:sp>
          <p:nvSpPr>
            <p:cNvPr id="114" name="Text Box 3116"/>
            <p:cNvSpPr txBox="1">
              <a:spLocks noChangeArrowheads="1"/>
            </p:cNvSpPr>
            <p:nvPr/>
          </p:nvSpPr>
          <p:spPr bwMode="auto">
            <a:xfrm>
              <a:off x="3936" y="2784"/>
              <a:ext cx="912" cy="192"/>
            </a:xfrm>
            <a:prstGeom prst="rect">
              <a:avLst/>
            </a:prstGeom>
            <a:noFill/>
            <a:ln w="9525">
              <a:noFill/>
              <a:miter lim="800000"/>
              <a:headEnd/>
              <a:tailEnd/>
            </a:ln>
          </p:spPr>
          <p:txBody>
            <a:bodyPr/>
            <a:lstStyle/>
            <a:p>
              <a:pPr algn="ctr" eaLnBrk="0" hangingPunct="0"/>
              <a:r>
                <a:rPr kumimoji="0" lang="en-US" sz="1400">
                  <a:solidFill>
                    <a:srgbClr val="A50021"/>
                  </a:solidFill>
                  <a:latin typeface="Tahoma" pitchFamily="34" charset="0"/>
                </a:rPr>
                <a:t>Gradient vector</a:t>
              </a:r>
            </a:p>
          </p:txBody>
        </p:sp>
      </p:grpSp>
      <p:sp>
        <p:nvSpPr>
          <p:cNvPr id="115" name="Text Box 3118"/>
          <p:cNvSpPr txBox="1">
            <a:spLocks noChangeArrowheads="1"/>
          </p:cNvSpPr>
          <p:nvPr/>
        </p:nvSpPr>
        <p:spPr bwMode="auto">
          <a:xfrm>
            <a:off x="838200" y="4356100"/>
            <a:ext cx="1768475" cy="830997"/>
          </a:xfrm>
          <a:prstGeom prst="rect">
            <a:avLst/>
          </a:prstGeom>
          <a:noFill/>
          <a:ln w="9525">
            <a:noFill/>
            <a:miter lim="800000"/>
            <a:headEnd/>
            <a:tailEnd/>
          </a:ln>
          <a:effectLst/>
        </p:spPr>
        <p:txBody>
          <a:bodyPr>
            <a:spAutoFit/>
          </a:bodyPr>
          <a:lstStyle/>
          <a:p>
            <a:r>
              <a:rPr lang="en-US" sz="1600">
                <a:solidFill>
                  <a:srgbClr val="A50021"/>
                </a:solidFill>
              </a:rPr>
              <a:t>Miền 1:</a:t>
            </a:r>
            <a:r>
              <a:rPr lang="en-US" sz="1600"/>
              <a:t> Thành phần </a:t>
            </a:r>
            <a:r>
              <a:rPr lang="en-US" sz="1600" b="1"/>
              <a:t>j</a:t>
            </a:r>
            <a:r>
              <a:rPr lang="en-US" sz="1600"/>
              <a:t> lớn hơn thành phần </a:t>
            </a:r>
            <a:r>
              <a:rPr lang="en-US" sz="1600" b="1"/>
              <a:t>i</a:t>
            </a:r>
          </a:p>
        </p:txBody>
      </p:sp>
      <p:graphicFrame>
        <p:nvGraphicFramePr>
          <p:cNvPr id="116" name="Object 4097"/>
          <p:cNvGraphicFramePr>
            <a:graphicFrameLocks noChangeAspect="1"/>
          </p:cNvGraphicFramePr>
          <p:nvPr/>
        </p:nvGraphicFramePr>
        <p:xfrm>
          <a:off x="914400" y="5257800"/>
          <a:ext cx="1265238" cy="436563"/>
        </p:xfrm>
        <a:graphic>
          <a:graphicData uri="http://schemas.openxmlformats.org/presentationml/2006/ole">
            <mc:AlternateContent xmlns:mc="http://schemas.openxmlformats.org/markup-compatibility/2006">
              <mc:Choice xmlns:v="urn:schemas-microsoft-com:vml" Requires="v">
                <p:oleObj spid="_x0000_s35862" name="Equation" r:id="rId5" imgW="634680" imgH="228600" progId="Equation.3">
                  <p:embed/>
                </p:oleObj>
              </mc:Choice>
              <mc:Fallback>
                <p:oleObj name="Equation" r:id="rId5" imgW="634680" imgH="2286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257800"/>
                        <a:ext cx="126523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 name="Slide Number Placeholder 51"/>
          <p:cNvSpPr>
            <a:spLocks noGrp="1"/>
          </p:cNvSpPr>
          <p:nvPr>
            <p:ph type="sldNum" sz="quarter" idx="12"/>
          </p:nvPr>
        </p:nvSpPr>
        <p:spPr/>
        <p:txBody>
          <a:bodyPr/>
          <a:lstStyle/>
          <a:p>
            <a:pPr>
              <a:defRPr/>
            </a:pPr>
            <a:fld id="{ED1E9C30-6A62-4C1C-95E3-8280887C64C6}" type="slidenum">
              <a:rPr lang="en-GB" smtClean="0"/>
              <a:pPr>
                <a:defRPr/>
              </a:pPr>
              <a:t>20</a:t>
            </a:fld>
            <a:r>
              <a:rPr lang="en-GB" smtClean="0"/>
              <a:t>/30</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trung điểm vẽ elíp</a:t>
            </a:r>
            <a:endParaRPr lang="en-US"/>
          </a:p>
        </p:txBody>
      </p:sp>
      <p:sp>
        <p:nvSpPr>
          <p:cNvPr id="3" name="Content Placeholder 2"/>
          <p:cNvSpPr>
            <a:spLocks noGrp="1"/>
          </p:cNvSpPr>
          <p:nvPr>
            <p:ph idx="1"/>
          </p:nvPr>
        </p:nvSpPr>
        <p:spPr/>
        <p:txBody>
          <a:bodyPr/>
          <a:lstStyle/>
          <a:p>
            <a:pPr>
              <a:lnSpc>
                <a:spcPct val="110000"/>
              </a:lnSpc>
            </a:pPr>
            <a:r>
              <a:rPr lang="en-US" sz="2000" u="sng" smtClean="0">
                <a:solidFill>
                  <a:schemeClr val="tx1"/>
                </a:solidFill>
              </a:rPr>
              <a:t>Ý tưởng</a:t>
            </a:r>
            <a:r>
              <a:rPr lang="en-US" sz="2000" u="sng" smtClean="0"/>
              <a:t>: </a:t>
            </a:r>
            <a:r>
              <a:rPr lang="en-US" sz="2000" smtClean="0"/>
              <a:t>Đánh giá hàm tại điểm giữa hai tọa độ pixel để chọn vị trí tiếp theo để vẽ. Dấu của nó cho biết điểm giữa nằm trong hay nằm ngoài elíp.</a:t>
            </a:r>
          </a:p>
          <a:p>
            <a:r>
              <a:rPr lang="en-US" sz="2000" smtClean="0"/>
              <a:t>Với vùng 1:</a:t>
            </a:r>
          </a:p>
          <a:p>
            <a:pPr lvl="1"/>
            <a:r>
              <a:rPr lang="en-US" sz="1800" smtClean="0"/>
              <a:t>Tính biến quyết định d=F(x,y)=F(x</a:t>
            </a:r>
            <a:r>
              <a:rPr lang="en-US" sz="1800" baseline="-25000" smtClean="0"/>
              <a:t>p</a:t>
            </a:r>
            <a:r>
              <a:rPr lang="en-US" sz="1800" smtClean="0"/>
              <a:t>+1, y</a:t>
            </a:r>
            <a:r>
              <a:rPr lang="en-US" sz="1800" baseline="-25000" smtClean="0"/>
              <a:t>p</a:t>
            </a:r>
            <a:r>
              <a:rPr lang="en-US" sz="1800" smtClean="0"/>
              <a:t>-1/2)</a:t>
            </a:r>
          </a:p>
          <a:p>
            <a:pPr lvl="1"/>
            <a:r>
              <a:rPr lang="en-US" sz="1800" smtClean="0"/>
              <a:t>Nếu d&lt;0: chọn E, x tăng 1, y không thay đổi.</a:t>
            </a:r>
          </a:p>
          <a:p>
            <a:endParaRPr lang="en-US" smtClean="0"/>
          </a:p>
          <a:p>
            <a:endParaRPr lang="en-US" smtClean="0"/>
          </a:p>
          <a:p>
            <a:endParaRPr lang="en-US" smtClean="0"/>
          </a:p>
          <a:p>
            <a:pPr marL="469900" lvl="1" indent="-469900">
              <a:spcAft>
                <a:spcPct val="15000"/>
              </a:spcAft>
              <a:buSzTx/>
              <a:buFont typeface="Wingdings" pitchFamily="2" charset="2"/>
              <a:buChar char="o"/>
            </a:pPr>
            <a:r>
              <a:rPr lang="en-US" sz="1800" smtClean="0"/>
              <a:t>Nếu d</a:t>
            </a:r>
            <a:r>
              <a:rPr lang="en-US" sz="1800" smtClean="0">
                <a:sym typeface="Symbol" pitchFamily="18" charset="2"/>
              </a:rPr>
              <a:t>0: chọn SE, x tăng 1, y giảm 1</a:t>
            </a:r>
            <a:endParaRPr lang="en-US" sz="1800" smtClean="0"/>
          </a:p>
          <a:p>
            <a:endParaRPr lang="en-US"/>
          </a:p>
        </p:txBody>
      </p:sp>
      <p:sp>
        <p:nvSpPr>
          <p:cNvPr id="4" name="Date Placeholder 3"/>
          <p:cNvSpPr>
            <a:spLocks noGrp="1"/>
          </p:cNvSpPr>
          <p:nvPr>
            <p:ph type="dt" sz="half" idx="10"/>
          </p:nvPr>
        </p:nvSpPr>
        <p:spPr/>
        <p:txBody>
          <a:bodyPr/>
          <a:lstStyle/>
          <a:p>
            <a:pPr>
              <a:defRPr/>
            </a:pPr>
            <a:r>
              <a:rPr lang="en-US" smtClean="0"/>
              <a:t>dvduc-2006/18</a:t>
            </a:r>
            <a:endParaRPr lang="en-GB"/>
          </a:p>
        </p:txBody>
      </p:sp>
      <p:sp>
        <p:nvSpPr>
          <p:cNvPr id="5" name="Footer Placeholder 4"/>
          <p:cNvSpPr>
            <a:spLocks noGrp="1"/>
          </p:cNvSpPr>
          <p:nvPr>
            <p:ph type="ftr" sz="quarter" idx="11"/>
          </p:nvPr>
        </p:nvSpPr>
        <p:spPr/>
        <p:txBody>
          <a:bodyPr/>
          <a:lstStyle/>
          <a:p>
            <a:pPr>
              <a:defRPr/>
            </a:pPr>
            <a:r>
              <a:rPr lang="vi-VN" smtClean="0"/>
              <a:t>Bài 2 - Thuật toán cơ sở vẽ đồ họa</a:t>
            </a:r>
            <a:endParaRPr lang="en-GB"/>
          </a:p>
        </p:txBody>
      </p:sp>
      <p:graphicFrame>
        <p:nvGraphicFramePr>
          <p:cNvPr id="36866" name="Object 2"/>
          <p:cNvGraphicFramePr>
            <a:graphicFrameLocks noChangeAspect="1"/>
          </p:cNvGraphicFramePr>
          <p:nvPr/>
        </p:nvGraphicFramePr>
        <p:xfrm>
          <a:off x="1387951" y="3276600"/>
          <a:ext cx="6308249" cy="914400"/>
        </p:xfrm>
        <a:graphic>
          <a:graphicData uri="http://schemas.openxmlformats.org/presentationml/2006/ole">
            <mc:AlternateContent xmlns:mc="http://schemas.openxmlformats.org/markup-compatibility/2006">
              <mc:Choice xmlns:v="urn:schemas-microsoft-com:vml" Requires="v">
                <p:oleObj spid="_x0000_s37926" name="Equation" r:id="rId3" imgW="3504960" imgH="533160" progId="Equation.3">
                  <p:embed/>
                </p:oleObj>
              </mc:Choice>
              <mc:Fallback>
                <p:oleObj name="Equation" r:id="rId3" imgW="3504960" imgH="533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951" y="3276600"/>
                        <a:ext cx="630824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3"/>
          <p:cNvGraphicFramePr>
            <a:graphicFrameLocks noChangeAspect="1"/>
          </p:cNvGraphicFramePr>
          <p:nvPr/>
        </p:nvGraphicFramePr>
        <p:xfrm>
          <a:off x="1371599" y="4164321"/>
          <a:ext cx="4571415" cy="511175"/>
        </p:xfrm>
        <a:graphic>
          <a:graphicData uri="http://schemas.openxmlformats.org/presentationml/2006/ole">
            <mc:AlternateContent xmlns:mc="http://schemas.openxmlformats.org/markup-compatibility/2006">
              <mc:Choice xmlns:v="urn:schemas-microsoft-com:vml" Requires="v">
                <p:oleObj spid="_x0000_s37927" name="Equation" r:id="rId5" imgW="2171520" imgH="253800" progId="Equation.3">
                  <p:embed/>
                </p:oleObj>
              </mc:Choice>
              <mc:Fallback>
                <p:oleObj name="Equation" r:id="rId5" imgW="2171520" imgH="25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599" y="4164321"/>
                        <a:ext cx="457141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4"/>
          <p:cNvGraphicFramePr>
            <a:graphicFrameLocks noChangeAspect="1"/>
          </p:cNvGraphicFramePr>
          <p:nvPr/>
        </p:nvGraphicFramePr>
        <p:xfrm>
          <a:off x="1371600" y="5257800"/>
          <a:ext cx="6705600" cy="463550"/>
        </p:xfrm>
        <a:graphic>
          <a:graphicData uri="http://schemas.openxmlformats.org/presentationml/2006/ole">
            <mc:AlternateContent xmlns:mc="http://schemas.openxmlformats.org/markup-compatibility/2006">
              <mc:Choice xmlns:v="urn:schemas-microsoft-com:vml" Requires="v">
                <p:oleObj spid="_x0000_s37928" name="Equation" r:id="rId7" imgW="3504960" imgH="253800" progId="Equation.3">
                  <p:embed/>
                </p:oleObj>
              </mc:Choice>
              <mc:Fallback>
                <p:oleObj name="Equation" r:id="rId7" imgW="3504960" imgH="253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257800"/>
                        <a:ext cx="67056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5"/>
          <p:cNvGraphicFramePr>
            <a:graphicFrameLocks noChangeAspect="1"/>
          </p:cNvGraphicFramePr>
          <p:nvPr/>
        </p:nvGraphicFramePr>
        <p:xfrm>
          <a:off x="1371600" y="5715000"/>
          <a:ext cx="5943600" cy="461963"/>
        </p:xfrm>
        <a:graphic>
          <a:graphicData uri="http://schemas.openxmlformats.org/presentationml/2006/ole">
            <mc:AlternateContent xmlns:mc="http://schemas.openxmlformats.org/markup-compatibility/2006">
              <mc:Choice xmlns:v="urn:schemas-microsoft-com:vml" Requires="v">
                <p:oleObj spid="_x0000_s37929" name="Equation" r:id="rId9" imgW="3136680" imgH="253800" progId="Equation.3">
                  <p:embed/>
                </p:oleObj>
              </mc:Choice>
              <mc:Fallback>
                <p:oleObj name="Equation" r:id="rId9" imgW="3136680" imgH="253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5715000"/>
                        <a:ext cx="5943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pPr>
              <a:defRPr/>
            </a:pPr>
            <a:fld id="{ED1E9C30-6A62-4C1C-95E3-8280887C64C6}" type="slidenum">
              <a:rPr lang="en-GB" smtClean="0"/>
              <a:pPr>
                <a:defRPr/>
              </a:pPr>
              <a:t>21</a:t>
            </a:fld>
            <a:r>
              <a:rPr lang="en-GB" smtClean="0"/>
              <a:t>/30</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trung điểm vẽ elíp</a:t>
            </a:r>
            <a:endParaRPr lang="en-US"/>
          </a:p>
        </p:txBody>
      </p:sp>
      <p:sp>
        <p:nvSpPr>
          <p:cNvPr id="3" name="Content Placeholder 2"/>
          <p:cNvSpPr>
            <a:spLocks noGrp="1"/>
          </p:cNvSpPr>
          <p:nvPr>
            <p:ph idx="1"/>
          </p:nvPr>
        </p:nvSpPr>
        <p:spPr/>
        <p:txBody>
          <a:bodyPr/>
          <a:lstStyle/>
          <a:p>
            <a:pPr>
              <a:lnSpc>
                <a:spcPct val="120000"/>
              </a:lnSpc>
            </a:pPr>
            <a:r>
              <a:rPr lang="en-US" smtClean="0"/>
              <a:t>Với vùng 2:</a:t>
            </a:r>
          </a:p>
          <a:p>
            <a:pPr lvl="1">
              <a:lnSpc>
                <a:spcPct val="120000"/>
              </a:lnSpc>
            </a:pPr>
            <a:r>
              <a:rPr lang="en-US" smtClean="0"/>
              <a:t>Tính biến quyết định d =F(x, y)=F(x</a:t>
            </a:r>
            <a:r>
              <a:rPr lang="en-US" baseline="-25000" smtClean="0"/>
              <a:t>p</a:t>
            </a:r>
            <a:r>
              <a:rPr lang="en-US" smtClean="0"/>
              <a:t>+1/2, y</a:t>
            </a:r>
            <a:r>
              <a:rPr lang="en-US" baseline="-25000" smtClean="0"/>
              <a:t>p</a:t>
            </a:r>
            <a:r>
              <a:rPr lang="en-US" smtClean="0"/>
              <a:t>-1)</a:t>
            </a:r>
          </a:p>
          <a:p>
            <a:pPr lvl="2">
              <a:lnSpc>
                <a:spcPct val="120000"/>
              </a:lnSpc>
            </a:pPr>
            <a:r>
              <a:rPr lang="en-US" smtClean="0"/>
              <a:t>Nếu d&lt;0: chọn SE, x tăng 1, y giảm 1.</a:t>
            </a:r>
          </a:p>
          <a:p>
            <a:pPr lvl="2">
              <a:lnSpc>
                <a:spcPct val="120000"/>
              </a:lnSpc>
            </a:pPr>
            <a:r>
              <a:rPr lang="en-US" smtClean="0"/>
              <a:t>Nếu d</a:t>
            </a:r>
            <a:r>
              <a:rPr lang="en-US" smtClean="0">
                <a:sym typeface="Symbol" pitchFamily="18" charset="2"/>
              </a:rPr>
              <a:t>0: chọn S, x không tăng, y giảm 1</a:t>
            </a:r>
          </a:p>
          <a:p>
            <a:pPr lvl="1">
              <a:lnSpc>
                <a:spcPct val="120000"/>
              </a:lnSpc>
            </a:pPr>
            <a:r>
              <a:rPr lang="en-US" smtClean="0"/>
              <a:t>Tìm số gia như vùng 1</a:t>
            </a:r>
          </a:p>
          <a:p>
            <a:pPr lvl="1" algn="just">
              <a:lnSpc>
                <a:spcPct val="120000"/>
              </a:lnSpc>
              <a:buNone/>
            </a:pPr>
            <a:r>
              <a:rPr lang="en-US" b="1" smtClean="0">
                <a:solidFill>
                  <a:srgbClr val="000000"/>
                </a:solidFill>
                <a:sym typeface="Symbol" pitchFamily="18" charset="2"/>
              </a:rPr>
              <a:t>		</a:t>
            </a:r>
            <a:r>
              <a:rPr lang="en-US" smtClean="0">
                <a:solidFill>
                  <a:schemeClr val="tx1"/>
                </a:solidFill>
                <a:sym typeface="Symbol" pitchFamily="18" charset="2"/>
              </a:rPr>
              <a:t></a:t>
            </a:r>
            <a:r>
              <a:rPr lang="en-US" baseline="-25000" smtClean="0">
                <a:solidFill>
                  <a:schemeClr val="tx1"/>
                </a:solidFill>
              </a:rPr>
              <a:t>S </a:t>
            </a:r>
            <a:r>
              <a:rPr lang="en-US" smtClean="0">
                <a:solidFill>
                  <a:schemeClr val="tx1"/>
                </a:solidFill>
              </a:rPr>
              <a:t>= a</a:t>
            </a:r>
            <a:r>
              <a:rPr lang="en-US" baseline="30000" smtClean="0">
                <a:solidFill>
                  <a:schemeClr val="tx1"/>
                </a:solidFill>
              </a:rPr>
              <a:t>2</a:t>
            </a:r>
            <a:r>
              <a:rPr lang="en-US" smtClean="0">
                <a:solidFill>
                  <a:schemeClr val="tx1"/>
                </a:solidFill>
              </a:rPr>
              <a:t>(-2y</a:t>
            </a:r>
            <a:r>
              <a:rPr lang="en-US" baseline="-25000" smtClean="0">
                <a:solidFill>
                  <a:schemeClr val="tx1"/>
                </a:solidFill>
              </a:rPr>
              <a:t>p</a:t>
            </a:r>
            <a:r>
              <a:rPr lang="en-US" smtClean="0">
                <a:solidFill>
                  <a:schemeClr val="tx1"/>
                </a:solidFill>
              </a:rPr>
              <a:t>+3)</a:t>
            </a:r>
          </a:p>
          <a:p>
            <a:pPr lvl="1">
              <a:lnSpc>
                <a:spcPct val="120000"/>
              </a:lnSpc>
              <a:spcBef>
                <a:spcPts val="200"/>
              </a:spcBef>
              <a:spcAft>
                <a:spcPts val="200"/>
              </a:spcAft>
              <a:buNone/>
            </a:pPr>
            <a:r>
              <a:rPr lang="en-US" smtClean="0">
                <a:solidFill>
                  <a:schemeClr val="tx1"/>
                </a:solidFill>
                <a:sym typeface="Symbol" pitchFamily="18" charset="2"/>
              </a:rPr>
              <a:t>		</a:t>
            </a:r>
            <a:r>
              <a:rPr lang="en-US" baseline="-25000" smtClean="0">
                <a:solidFill>
                  <a:schemeClr val="tx1"/>
                </a:solidFill>
              </a:rPr>
              <a:t>SE</a:t>
            </a:r>
            <a:r>
              <a:rPr lang="en-US" smtClean="0">
                <a:solidFill>
                  <a:schemeClr val="tx1"/>
                </a:solidFill>
              </a:rPr>
              <a:t>= b</a:t>
            </a:r>
            <a:r>
              <a:rPr lang="en-US" baseline="30000" smtClean="0">
                <a:solidFill>
                  <a:schemeClr val="tx1"/>
                </a:solidFill>
              </a:rPr>
              <a:t>2</a:t>
            </a:r>
            <a:r>
              <a:rPr lang="en-US" smtClean="0">
                <a:solidFill>
                  <a:schemeClr val="tx1"/>
                </a:solidFill>
              </a:rPr>
              <a:t>(2x</a:t>
            </a:r>
            <a:r>
              <a:rPr lang="en-US" baseline="-25000" smtClean="0">
                <a:solidFill>
                  <a:schemeClr val="tx1"/>
                </a:solidFill>
              </a:rPr>
              <a:t>p</a:t>
            </a:r>
            <a:r>
              <a:rPr lang="en-US" smtClean="0">
                <a:solidFill>
                  <a:schemeClr val="tx1"/>
                </a:solidFill>
              </a:rPr>
              <a:t>+2)+a</a:t>
            </a:r>
            <a:r>
              <a:rPr lang="en-US" baseline="30000" smtClean="0">
                <a:solidFill>
                  <a:schemeClr val="tx1"/>
                </a:solidFill>
              </a:rPr>
              <a:t>2</a:t>
            </a:r>
            <a:r>
              <a:rPr lang="en-US" smtClean="0">
                <a:solidFill>
                  <a:schemeClr val="tx1"/>
                </a:solidFill>
              </a:rPr>
              <a:t>(-2y+3)</a:t>
            </a:r>
          </a:p>
          <a:p>
            <a:endParaRPr lang="en-US" sz="2000"/>
          </a:p>
        </p:txBody>
      </p:sp>
      <p:sp>
        <p:nvSpPr>
          <p:cNvPr id="4" name="Date Placeholder 3"/>
          <p:cNvSpPr>
            <a:spLocks noGrp="1"/>
          </p:cNvSpPr>
          <p:nvPr>
            <p:ph type="dt" sz="half" idx="10"/>
          </p:nvPr>
        </p:nvSpPr>
        <p:spPr/>
        <p:txBody>
          <a:bodyPr/>
          <a:lstStyle/>
          <a:p>
            <a:pPr>
              <a:defRPr/>
            </a:pPr>
            <a:r>
              <a:rPr lang="en-US" smtClean="0"/>
              <a:t>dvduc-2006/18</a:t>
            </a:r>
            <a:endParaRPr lang="en-GB"/>
          </a:p>
        </p:txBody>
      </p:sp>
      <p:sp>
        <p:nvSpPr>
          <p:cNvPr id="5" name="Footer Placeholder 4"/>
          <p:cNvSpPr>
            <a:spLocks noGrp="1"/>
          </p:cNvSpPr>
          <p:nvPr>
            <p:ph type="ftr" sz="quarter" idx="11"/>
          </p:nvPr>
        </p:nvSpPr>
        <p:spPr/>
        <p:txBody>
          <a:bodyPr/>
          <a:lstStyle/>
          <a:p>
            <a:pPr>
              <a:defRPr/>
            </a:pPr>
            <a:r>
              <a:rPr lang="vi-VN" smtClean="0"/>
              <a:t>Bài 2 - Thuật toán cơ sở vẽ đồ họa</a:t>
            </a:r>
            <a:endParaRPr lang="en-GB"/>
          </a:p>
        </p:txBody>
      </p:sp>
      <p:grpSp>
        <p:nvGrpSpPr>
          <p:cNvPr id="7" name="Group 4"/>
          <p:cNvGrpSpPr>
            <a:grpSpLocks/>
          </p:cNvGrpSpPr>
          <p:nvPr/>
        </p:nvGrpSpPr>
        <p:grpSpPr bwMode="auto">
          <a:xfrm>
            <a:off x="5854700" y="3657600"/>
            <a:ext cx="2527300" cy="1611313"/>
            <a:chOff x="1488" y="2656"/>
            <a:chExt cx="1592" cy="1015"/>
          </a:xfrm>
        </p:grpSpPr>
        <p:sp>
          <p:nvSpPr>
            <p:cNvPr id="8" name="Arc 5"/>
            <p:cNvSpPr>
              <a:spLocks/>
            </p:cNvSpPr>
            <p:nvPr/>
          </p:nvSpPr>
          <p:spPr bwMode="auto">
            <a:xfrm>
              <a:off x="1571" y="2841"/>
              <a:ext cx="1239" cy="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2"/>
              </a:solidFill>
              <a:round/>
              <a:headEnd/>
              <a:tailEnd/>
            </a:ln>
          </p:spPr>
          <p:txBody>
            <a:bodyPr/>
            <a:lstStyle/>
            <a:p>
              <a:endParaRPr lang="en-US"/>
            </a:p>
          </p:txBody>
        </p:sp>
        <p:sp>
          <p:nvSpPr>
            <p:cNvPr id="9" name="Line 6"/>
            <p:cNvSpPr>
              <a:spLocks noChangeShapeType="1"/>
            </p:cNvSpPr>
            <p:nvPr/>
          </p:nvSpPr>
          <p:spPr bwMode="auto">
            <a:xfrm>
              <a:off x="1571" y="2656"/>
              <a:ext cx="0" cy="1015"/>
            </a:xfrm>
            <a:prstGeom prst="line">
              <a:avLst/>
            </a:prstGeom>
            <a:noFill/>
            <a:ln w="19050">
              <a:solidFill>
                <a:srgbClr val="000000"/>
              </a:solidFill>
              <a:round/>
              <a:headEnd type="arrow" w="med" len="med"/>
              <a:tailEnd/>
            </a:ln>
          </p:spPr>
          <p:txBody>
            <a:bodyPr/>
            <a:lstStyle/>
            <a:p>
              <a:endParaRPr lang="en-US"/>
            </a:p>
          </p:txBody>
        </p:sp>
        <p:sp>
          <p:nvSpPr>
            <p:cNvPr id="10" name="Line 7"/>
            <p:cNvSpPr>
              <a:spLocks noChangeShapeType="1"/>
            </p:cNvSpPr>
            <p:nvPr/>
          </p:nvSpPr>
          <p:spPr bwMode="auto">
            <a:xfrm>
              <a:off x="1488" y="3579"/>
              <a:ext cx="1487" cy="0"/>
            </a:xfrm>
            <a:prstGeom prst="line">
              <a:avLst/>
            </a:prstGeom>
            <a:noFill/>
            <a:ln w="19050">
              <a:solidFill>
                <a:srgbClr val="000000"/>
              </a:solidFill>
              <a:round/>
              <a:headEnd/>
              <a:tailEnd type="arrow" w="med" len="med"/>
            </a:ln>
          </p:spPr>
          <p:txBody>
            <a:bodyPr/>
            <a:lstStyle/>
            <a:p>
              <a:endParaRPr lang="en-US"/>
            </a:p>
          </p:txBody>
        </p:sp>
        <p:sp>
          <p:nvSpPr>
            <p:cNvPr id="11" name="Line 8"/>
            <p:cNvSpPr>
              <a:spLocks noChangeShapeType="1"/>
            </p:cNvSpPr>
            <p:nvPr/>
          </p:nvSpPr>
          <p:spPr bwMode="auto">
            <a:xfrm rot="120000" flipV="1">
              <a:off x="1571" y="3137"/>
              <a:ext cx="991" cy="461"/>
            </a:xfrm>
            <a:prstGeom prst="line">
              <a:avLst/>
            </a:prstGeom>
            <a:noFill/>
            <a:ln w="9525">
              <a:solidFill>
                <a:srgbClr val="A50021"/>
              </a:solidFill>
              <a:round/>
              <a:headEnd type="oval" w="med" len="med"/>
              <a:tailEnd type="oval" w="med" len="med"/>
            </a:ln>
          </p:spPr>
          <p:txBody>
            <a:bodyPr/>
            <a:lstStyle/>
            <a:p>
              <a:endParaRPr lang="en-US"/>
            </a:p>
          </p:txBody>
        </p:sp>
        <p:sp>
          <p:nvSpPr>
            <p:cNvPr id="12" name="Line 9"/>
            <p:cNvSpPr>
              <a:spLocks noChangeShapeType="1"/>
            </p:cNvSpPr>
            <p:nvPr/>
          </p:nvSpPr>
          <p:spPr bwMode="auto">
            <a:xfrm>
              <a:off x="2562" y="3302"/>
              <a:ext cx="413" cy="0"/>
            </a:xfrm>
            <a:prstGeom prst="line">
              <a:avLst/>
            </a:prstGeom>
            <a:noFill/>
            <a:ln w="9525">
              <a:solidFill>
                <a:srgbClr val="000000"/>
              </a:solidFill>
              <a:round/>
              <a:headEnd/>
              <a:tailEnd/>
            </a:ln>
          </p:spPr>
          <p:txBody>
            <a:bodyPr/>
            <a:lstStyle/>
            <a:p>
              <a:endParaRPr lang="en-US"/>
            </a:p>
          </p:txBody>
        </p:sp>
        <p:sp>
          <p:nvSpPr>
            <p:cNvPr id="13" name="Line 10"/>
            <p:cNvSpPr>
              <a:spLocks noChangeShapeType="1"/>
            </p:cNvSpPr>
            <p:nvPr/>
          </p:nvSpPr>
          <p:spPr bwMode="auto">
            <a:xfrm>
              <a:off x="2562" y="3486"/>
              <a:ext cx="413" cy="0"/>
            </a:xfrm>
            <a:prstGeom prst="line">
              <a:avLst/>
            </a:prstGeom>
            <a:noFill/>
            <a:ln w="9525">
              <a:solidFill>
                <a:srgbClr val="000000"/>
              </a:solidFill>
              <a:round/>
              <a:headEnd/>
              <a:tailEnd/>
            </a:ln>
          </p:spPr>
          <p:txBody>
            <a:bodyPr/>
            <a:lstStyle/>
            <a:p>
              <a:endParaRPr lang="en-US"/>
            </a:p>
          </p:txBody>
        </p:sp>
        <p:sp>
          <p:nvSpPr>
            <p:cNvPr id="14" name="Line 11"/>
            <p:cNvSpPr>
              <a:spLocks noChangeShapeType="1"/>
            </p:cNvSpPr>
            <p:nvPr/>
          </p:nvSpPr>
          <p:spPr bwMode="auto">
            <a:xfrm>
              <a:off x="2645" y="3210"/>
              <a:ext cx="0" cy="369"/>
            </a:xfrm>
            <a:prstGeom prst="line">
              <a:avLst/>
            </a:prstGeom>
            <a:noFill/>
            <a:ln w="9525">
              <a:solidFill>
                <a:srgbClr val="000000"/>
              </a:solidFill>
              <a:round/>
              <a:headEnd/>
              <a:tailEnd/>
            </a:ln>
          </p:spPr>
          <p:txBody>
            <a:bodyPr/>
            <a:lstStyle/>
            <a:p>
              <a:endParaRPr lang="en-US"/>
            </a:p>
          </p:txBody>
        </p:sp>
        <p:sp>
          <p:nvSpPr>
            <p:cNvPr id="15" name="Line 12"/>
            <p:cNvSpPr>
              <a:spLocks noChangeShapeType="1"/>
            </p:cNvSpPr>
            <p:nvPr/>
          </p:nvSpPr>
          <p:spPr bwMode="auto">
            <a:xfrm>
              <a:off x="2810" y="3210"/>
              <a:ext cx="0" cy="369"/>
            </a:xfrm>
            <a:prstGeom prst="line">
              <a:avLst/>
            </a:prstGeom>
            <a:noFill/>
            <a:ln w="9525">
              <a:solidFill>
                <a:srgbClr val="000000"/>
              </a:solidFill>
              <a:round/>
              <a:headEnd/>
              <a:tailEnd/>
            </a:ln>
          </p:spPr>
          <p:txBody>
            <a:bodyPr/>
            <a:lstStyle/>
            <a:p>
              <a:endParaRPr lang="en-US"/>
            </a:p>
          </p:txBody>
        </p:sp>
        <p:sp>
          <p:nvSpPr>
            <p:cNvPr id="16" name="Oval 13"/>
            <p:cNvSpPr>
              <a:spLocks noChangeArrowheads="1"/>
            </p:cNvSpPr>
            <p:nvPr/>
          </p:nvSpPr>
          <p:spPr bwMode="auto">
            <a:xfrm>
              <a:off x="2617" y="3275"/>
              <a:ext cx="49" cy="54"/>
            </a:xfrm>
            <a:prstGeom prst="ellipse">
              <a:avLst/>
            </a:prstGeom>
            <a:solidFill>
              <a:srgbClr val="000000"/>
            </a:solidFill>
            <a:ln w="9525">
              <a:solidFill>
                <a:srgbClr val="000000"/>
              </a:solidFill>
              <a:round/>
              <a:headEnd/>
              <a:tailEnd/>
            </a:ln>
          </p:spPr>
          <p:txBody>
            <a:bodyPr/>
            <a:lstStyle/>
            <a:p>
              <a:endParaRPr lang="en-US"/>
            </a:p>
          </p:txBody>
        </p:sp>
        <p:sp>
          <p:nvSpPr>
            <p:cNvPr id="17" name="Oval 14"/>
            <p:cNvSpPr>
              <a:spLocks noChangeArrowheads="1"/>
            </p:cNvSpPr>
            <p:nvPr/>
          </p:nvSpPr>
          <p:spPr bwMode="auto">
            <a:xfrm>
              <a:off x="2619" y="3456"/>
              <a:ext cx="49" cy="54"/>
            </a:xfrm>
            <a:prstGeom prst="ellipse">
              <a:avLst/>
            </a:prstGeom>
            <a:solidFill>
              <a:srgbClr val="FFFFFF"/>
            </a:solidFill>
            <a:ln w="9525">
              <a:solidFill>
                <a:srgbClr val="000000"/>
              </a:solidFill>
              <a:round/>
              <a:headEnd/>
              <a:tailEnd/>
            </a:ln>
          </p:spPr>
          <p:txBody>
            <a:bodyPr/>
            <a:lstStyle/>
            <a:p>
              <a:endParaRPr lang="en-US"/>
            </a:p>
          </p:txBody>
        </p:sp>
        <p:sp>
          <p:nvSpPr>
            <p:cNvPr id="18" name="Oval 15"/>
            <p:cNvSpPr>
              <a:spLocks noChangeArrowheads="1"/>
            </p:cNvSpPr>
            <p:nvPr/>
          </p:nvSpPr>
          <p:spPr bwMode="auto">
            <a:xfrm>
              <a:off x="2782" y="3458"/>
              <a:ext cx="49" cy="54"/>
            </a:xfrm>
            <a:prstGeom prst="ellipse">
              <a:avLst/>
            </a:prstGeom>
            <a:solidFill>
              <a:srgbClr val="FFFFFF"/>
            </a:solidFill>
            <a:ln w="9525">
              <a:solidFill>
                <a:srgbClr val="000000"/>
              </a:solidFill>
              <a:round/>
              <a:headEnd/>
              <a:tailEnd/>
            </a:ln>
          </p:spPr>
          <p:txBody>
            <a:bodyPr/>
            <a:lstStyle/>
            <a:p>
              <a:endParaRPr lang="en-US"/>
            </a:p>
          </p:txBody>
        </p:sp>
        <p:sp>
          <p:nvSpPr>
            <p:cNvPr id="19" name="Oval 16"/>
            <p:cNvSpPr>
              <a:spLocks noChangeArrowheads="1"/>
            </p:cNvSpPr>
            <p:nvPr/>
          </p:nvSpPr>
          <p:spPr bwMode="auto">
            <a:xfrm>
              <a:off x="2784" y="3267"/>
              <a:ext cx="49" cy="55"/>
            </a:xfrm>
            <a:prstGeom prst="ellipse">
              <a:avLst/>
            </a:prstGeom>
            <a:solidFill>
              <a:srgbClr val="FFFFFF"/>
            </a:solidFill>
            <a:ln w="9525">
              <a:solidFill>
                <a:srgbClr val="000000"/>
              </a:solidFill>
              <a:round/>
              <a:headEnd/>
              <a:tailEnd/>
            </a:ln>
          </p:spPr>
          <p:txBody>
            <a:bodyPr/>
            <a:lstStyle/>
            <a:p>
              <a:endParaRPr lang="en-US"/>
            </a:p>
          </p:txBody>
        </p:sp>
        <p:sp>
          <p:nvSpPr>
            <p:cNvPr id="20" name="Line 17"/>
            <p:cNvSpPr>
              <a:spLocks noChangeShapeType="1"/>
            </p:cNvSpPr>
            <p:nvPr/>
          </p:nvSpPr>
          <p:spPr bwMode="auto">
            <a:xfrm>
              <a:off x="1801" y="2889"/>
              <a:ext cx="413" cy="0"/>
            </a:xfrm>
            <a:prstGeom prst="line">
              <a:avLst/>
            </a:prstGeom>
            <a:noFill/>
            <a:ln w="9525">
              <a:solidFill>
                <a:srgbClr val="000000"/>
              </a:solidFill>
              <a:round/>
              <a:headEnd/>
              <a:tailEnd/>
            </a:ln>
          </p:spPr>
          <p:txBody>
            <a:bodyPr/>
            <a:lstStyle/>
            <a:p>
              <a:endParaRPr lang="en-US"/>
            </a:p>
          </p:txBody>
        </p:sp>
        <p:sp>
          <p:nvSpPr>
            <p:cNvPr id="21" name="Line 18"/>
            <p:cNvSpPr>
              <a:spLocks noChangeShapeType="1"/>
            </p:cNvSpPr>
            <p:nvPr/>
          </p:nvSpPr>
          <p:spPr bwMode="auto">
            <a:xfrm>
              <a:off x="1801" y="3073"/>
              <a:ext cx="413" cy="0"/>
            </a:xfrm>
            <a:prstGeom prst="line">
              <a:avLst/>
            </a:prstGeom>
            <a:noFill/>
            <a:ln w="9525">
              <a:solidFill>
                <a:srgbClr val="000000"/>
              </a:solidFill>
              <a:round/>
              <a:headEnd/>
              <a:tailEnd/>
            </a:ln>
          </p:spPr>
          <p:txBody>
            <a:bodyPr/>
            <a:lstStyle/>
            <a:p>
              <a:endParaRPr lang="en-US"/>
            </a:p>
          </p:txBody>
        </p:sp>
        <p:sp>
          <p:nvSpPr>
            <p:cNvPr id="22" name="Line 19"/>
            <p:cNvSpPr>
              <a:spLocks noChangeShapeType="1"/>
            </p:cNvSpPr>
            <p:nvPr/>
          </p:nvSpPr>
          <p:spPr bwMode="auto">
            <a:xfrm>
              <a:off x="1884" y="2796"/>
              <a:ext cx="0" cy="369"/>
            </a:xfrm>
            <a:prstGeom prst="line">
              <a:avLst/>
            </a:prstGeom>
            <a:noFill/>
            <a:ln w="9525">
              <a:solidFill>
                <a:srgbClr val="000000"/>
              </a:solidFill>
              <a:round/>
              <a:headEnd/>
              <a:tailEnd/>
            </a:ln>
          </p:spPr>
          <p:txBody>
            <a:bodyPr/>
            <a:lstStyle/>
            <a:p>
              <a:endParaRPr lang="en-US"/>
            </a:p>
          </p:txBody>
        </p:sp>
        <p:sp>
          <p:nvSpPr>
            <p:cNvPr id="23" name="Line 20"/>
            <p:cNvSpPr>
              <a:spLocks noChangeShapeType="1"/>
            </p:cNvSpPr>
            <p:nvPr/>
          </p:nvSpPr>
          <p:spPr bwMode="auto">
            <a:xfrm>
              <a:off x="2049" y="2796"/>
              <a:ext cx="0" cy="369"/>
            </a:xfrm>
            <a:prstGeom prst="line">
              <a:avLst/>
            </a:prstGeom>
            <a:noFill/>
            <a:ln w="9525">
              <a:solidFill>
                <a:srgbClr val="000000"/>
              </a:solidFill>
              <a:round/>
              <a:headEnd/>
              <a:tailEnd/>
            </a:ln>
          </p:spPr>
          <p:txBody>
            <a:bodyPr/>
            <a:lstStyle/>
            <a:p>
              <a:endParaRPr lang="en-US"/>
            </a:p>
          </p:txBody>
        </p:sp>
        <p:sp>
          <p:nvSpPr>
            <p:cNvPr id="24" name="Oval 21"/>
            <p:cNvSpPr>
              <a:spLocks noChangeArrowheads="1"/>
            </p:cNvSpPr>
            <p:nvPr/>
          </p:nvSpPr>
          <p:spPr bwMode="auto">
            <a:xfrm>
              <a:off x="1858" y="2860"/>
              <a:ext cx="49" cy="54"/>
            </a:xfrm>
            <a:prstGeom prst="ellipse">
              <a:avLst/>
            </a:prstGeom>
            <a:solidFill>
              <a:srgbClr val="000000"/>
            </a:solidFill>
            <a:ln w="9525">
              <a:solidFill>
                <a:srgbClr val="000000"/>
              </a:solidFill>
              <a:round/>
              <a:headEnd/>
              <a:tailEnd/>
            </a:ln>
          </p:spPr>
          <p:txBody>
            <a:bodyPr/>
            <a:lstStyle/>
            <a:p>
              <a:endParaRPr lang="en-US"/>
            </a:p>
          </p:txBody>
        </p:sp>
        <p:sp>
          <p:nvSpPr>
            <p:cNvPr id="25" name="Oval 22"/>
            <p:cNvSpPr>
              <a:spLocks noChangeArrowheads="1"/>
            </p:cNvSpPr>
            <p:nvPr/>
          </p:nvSpPr>
          <p:spPr bwMode="auto">
            <a:xfrm>
              <a:off x="1858" y="3042"/>
              <a:ext cx="49" cy="55"/>
            </a:xfrm>
            <a:prstGeom prst="ellipse">
              <a:avLst/>
            </a:prstGeom>
            <a:solidFill>
              <a:srgbClr val="FFFFFF"/>
            </a:solidFill>
            <a:ln w="9525">
              <a:solidFill>
                <a:srgbClr val="000000"/>
              </a:solidFill>
              <a:round/>
              <a:headEnd/>
              <a:tailEnd/>
            </a:ln>
          </p:spPr>
          <p:txBody>
            <a:bodyPr/>
            <a:lstStyle/>
            <a:p>
              <a:endParaRPr lang="en-US"/>
            </a:p>
          </p:txBody>
        </p:sp>
        <p:sp>
          <p:nvSpPr>
            <p:cNvPr id="26" name="Oval 23"/>
            <p:cNvSpPr>
              <a:spLocks noChangeArrowheads="1"/>
            </p:cNvSpPr>
            <p:nvPr/>
          </p:nvSpPr>
          <p:spPr bwMode="auto">
            <a:xfrm>
              <a:off x="2022" y="3044"/>
              <a:ext cx="48" cy="55"/>
            </a:xfrm>
            <a:prstGeom prst="ellipse">
              <a:avLst/>
            </a:prstGeom>
            <a:solidFill>
              <a:srgbClr val="FFFFFF"/>
            </a:solidFill>
            <a:ln w="9525">
              <a:solidFill>
                <a:srgbClr val="000000"/>
              </a:solidFill>
              <a:round/>
              <a:headEnd/>
              <a:tailEnd/>
            </a:ln>
          </p:spPr>
          <p:txBody>
            <a:bodyPr/>
            <a:lstStyle/>
            <a:p>
              <a:endParaRPr lang="en-US"/>
            </a:p>
          </p:txBody>
        </p:sp>
        <p:sp>
          <p:nvSpPr>
            <p:cNvPr id="27" name="Oval 24"/>
            <p:cNvSpPr>
              <a:spLocks noChangeArrowheads="1"/>
            </p:cNvSpPr>
            <p:nvPr/>
          </p:nvSpPr>
          <p:spPr bwMode="auto">
            <a:xfrm>
              <a:off x="2023" y="2854"/>
              <a:ext cx="49" cy="54"/>
            </a:xfrm>
            <a:prstGeom prst="ellipse">
              <a:avLst/>
            </a:prstGeom>
            <a:solidFill>
              <a:srgbClr val="FFFFFF"/>
            </a:solidFill>
            <a:ln w="9525">
              <a:solidFill>
                <a:srgbClr val="000000"/>
              </a:solidFill>
              <a:round/>
              <a:headEnd/>
              <a:tailEnd/>
            </a:ln>
          </p:spPr>
          <p:txBody>
            <a:bodyPr/>
            <a:lstStyle/>
            <a:p>
              <a:endParaRPr lang="en-US"/>
            </a:p>
          </p:txBody>
        </p:sp>
        <p:sp>
          <p:nvSpPr>
            <p:cNvPr id="28" name="Line 25"/>
            <p:cNvSpPr>
              <a:spLocks noChangeShapeType="1"/>
            </p:cNvSpPr>
            <p:nvPr/>
          </p:nvSpPr>
          <p:spPr bwMode="auto">
            <a:xfrm>
              <a:off x="2727" y="3486"/>
              <a:ext cx="0" cy="0"/>
            </a:xfrm>
            <a:prstGeom prst="line">
              <a:avLst/>
            </a:prstGeom>
            <a:noFill/>
            <a:ln w="9525">
              <a:solidFill>
                <a:srgbClr val="000000"/>
              </a:solidFill>
              <a:round/>
              <a:headEnd/>
              <a:tailEnd/>
            </a:ln>
          </p:spPr>
          <p:txBody>
            <a:bodyPr/>
            <a:lstStyle/>
            <a:p>
              <a:endParaRPr lang="en-US"/>
            </a:p>
          </p:txBody>
        </p:sp>
        <p:sp>
          <p:nvSpPr>
            <p:cNvPr id="29" name="Line 26"/>
            <p:cNvSpPr>
              <a:spLocks noChangeShapeType="1"/>
            </p:cNvSpPr>
            <p:nvPr/>
          </p:nvSpPr>
          <p:spPr bwMode="auto">
            <a:xfrm>
              <a:off x="2727" y="3438"/>
              <a:ext cx="0" cy="93"/>
            </a:xfrm>
            <a:prstGeom prst="line">
              <a:avLst/>
            </a:prstGeom>
            <a:noFill/>
            <a:ln w="9525">
              <a:solidFill>
                <a:srgbClr val="000000"/>
              </a:solidFill>
              <a:round/>
              <a:headEnd/>
              <a:tailEnd/>
            </a:ln>
          </p:spPr>
          <p:txBody>
            <a:bodyPr/>
            <a:lstStyle/>
            <a:p>
              <a:endParaRPr lang="en-US"/>
            </a:p>
          </p:txBody>
        </p:sp>
        <p:sp>
          <p:nvSpPr>
            <p:cNvPr id="30" name="Line 27"/>
            <p:cNvSpPr>
              <a:spLocks noChangeShapeType="1"/>
            </p:cNvSpPr>
            <p:nvPr/>
          </p:nvSpPr>
          <p:spPr bwMode="auto">
            <a:xfrm>
              <a:off x="2009" y="2971"/>
              <a:ext cx="83" cy="0"/>
            </a:xfrm>
            <a:prstGeom prst="line">
              <a:avLst/>
            </a:prstGeom>
            <a:noFill/>
            <a:ln w="9525">
              <a:solidFill>
                <a:srgbClr val="000000"/>
              </a:solidFill>
              <a:round/>
              <a:headEnd/>
              <a:tailEnd/>
            </a:ln>
          </p:spPr>
          <p:txBody>
            <a:bodyPr/>
            <a:lstStyle/>
            <a:p>
              <a:endParaRPr lang="en-US"/>
            </a:p>
          </p:txBody>
        </p:sp>
        <p:sp>
          <p:nvSpPr>
            <p:cNvPr id="31" name="Text Box 28"/>
            <p:cNvSpPr txBox="1">
              <a:spLocks noChangeArrowheads="1"/>
            </p:cNvSpPr>
            <p:nvPr/>
          </p:nvSpPr>
          <p:spPr bwMode="auto">
            <a:xfrm>
              <a:off x="1996" y="2720"/>
              <a:ext cx="290" cy="235"/>
            </a:xfrm>
            <a:prstGeom prst="rect">
              <a:avLst/>
            </a:prstGeom>
            <a:noFill/>
            <a:ln w="9525">
              <a:noFill/>
              <a:miter lim="800000"/>
              <a:headEnd/>
              <a:tailEnd/>
            </a:ln>
          </p:spPr>
          <p:txBody>
            <a:bodyPr/>
            <a:lstStyle/>
            <a:p>
              <a:pPr algn="ctr" eaLnBrk="0" hangingPunct="0"/>
              <a:r>
                <a:rPr kumimoji="0" lang="en-US" sz="1400">
                  <a:latin typeface="Tahoma" pitchFamily="34" charset="0"/>
                </a:rPr>
                <a:t>E</a:t>
              </a:r>
            </a:p>
          </p:txBody>
        </p:sp>
        <p:sp>
          <p:nvSpPr>
            <p:cNvPr id="32" name="Text Box 29"/>
            <p:cNvSpPr txBox="1">
              <a:spLocks noChangeArrowheads="1"/>
            </p:cNvSpPr>
            <p:nvPr/>
          </p:nvSpPr>
          <p:spPr bwMode="auto">
            <a:xfrm>
              <a:off x="2019" y="3058"/>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33" name="Text Box 30"/>
            <p:cNvSpPr txBox="1">
              <a:spLocks noChangeArrowheads="1"/>
            </p:cNvSpPr>
            <p:nvPr/>
          </p:nvSpPr>
          <p:spPr bwMode="auto">
            <a:xfrm>
              <a:off x="2414" y="3310"/>
              <a:ext cx="291" cy="236"/>
            </a:xfrm>
            <a:prstGeom prst="rect">
              <a:avLst/>
            </a:prstGeom>
            <a:noFill/>
            <a:ln w="9525">
              <a:noFill/>
              <a:miter lim="800000"/>
              <a:headEnd/>
              <a:tailEnd/>
            </a:ln>
          </p:spPr>
          <p:txBody>
            <a:bodyPr/>
            <a:lstStyle/>
            <a:p>
              <a:pPr algn="ctr" eaLnBrk="0" hangingPunct="0"/>
              <a:r>
                <a:rPr kumimoji="0" lang="en-US" sz="1400">
                  <a:latin typeface="Tahoma" pitchFamily="34" charset="0"/>
                </a:rPr>
                <a:t>S</a:t>
              </a:r>
            </a:p>
          </p:txBody>
        </p:sp>
        <p:sp>
          <p:nvSpPr>
            <p:cNvPr id="34" name="Text Box 31"/>
            <p:cNvSpPr txBox="1">
              <a:spLocks noChangeArrowheads="1"/>
            </p:cNvSpPr>
            <p:nvPr/>
          </p:nvSpPr>
          <p:spPr bwMode="auto">
            <a:xfrm>
              <a:off x="2789" y="3317"/>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35" name="Text Box 32"/>
            <p:cNvSpPr txBox="1">
              <a:spLocks noChangeArrowheads="1"/>
            </p:cNvSpPr>
            <p:nvPr/>
          </p:nvSpPr>
          <p:spPr bwMode="auto">
            <a:xfrm>
              <a:off x="1496" y="3169"/>
              <a:ext cx="672" cy="235"/>
            </a:xfrm>
            <a:prstGeom prst="rect">
              <a:avLst/>
            </a:prstGeom>
            <a:noFill/>
            <a:ln w="9525">
              <a:noFill/>
              <a:miter lim="800000"/>
              <a:headEnd/>
              <a:tailEnd/>
            </a:ln>
          </p:spPr>
          <p:txBody>
            <a:bodyPr/>
            <a:lstStyle/>
            <a:p>
              <a:pPr algn="ctr" eaLnBrk="0" hangingPunct="0"/>
              <a:r>
                <a:rPr kumimoji="0" lang="en-US" sz="1400">
                  <a:latin typeface="Tahoma" pitchFamily="34" charset="0"/>
                </a:rPr>
                <a:t>Region 1</a:t>
              </a:r>
            </a:p>
          </p:txBody>
        </p:sp>
        <p:sp>
          <p:nvSpPr>
            <p:cNvPr id="36" name="Text Box 33"/>
            <p:cNvSpPr txBox="1">
              <a:spLocks noChangeArrowheads="1"/>
            </p:cNvSpPr>
            <p:nvPr/>
          </p:nvSpPr>
          <p:spPr bwMode="auto">
            <a:xfrm>
              <a:off x="1840" y="3388"/>
              <a:ext cx="777" cy="235"/>
            </a:xfrm>
            <a:prstGeom prst="rect">
              <a:avLst/>
            </a:prstGeom>
            <a:noFill/>
            <a:ln w="9525">
              <a:noFill/>
              <a:miter lim="800000"/>
              <a:headEnd/>
              <a:tailEnd/>
            </a:ln>
          </p:spPr>
          <p:txBody>
            <a:bodyPr/>
            <a:lstStyle/>
            <a:p>
              <a:pPr algn="ctr" eaLnBrk="0" hangingPunct="0"/>
              <a:r>
                <a:rPr kumimoji="0" lang="en-US" sz="1400">
                  <a:latin typeface="Tahoma" pitchFamily="34" charset="0"/>
                </a:rPr>
                <a:t>Region 2</a:t>
              </a:r>
            </a:p>
          </p:txBody>
        </p:sp>
        <p:sp>
          <p:nvSpPr>
            <p:cNvPr id="37" name="Text Box 34"/>
            <p:cNvSpPr txBox="1">
              <a:spLocks noChangeArrowheads="1"/>
            </p:cNvSpPr>
            <p:nvPr/>
          </p:nvSpPr>
          <p:spPr bwMode="auto">
            <a:xfrm>
              <a:off x="2496" y="2968"/>
              <a:ext cx="291" cy="236"/>
            </a:xfrm>
            <a:prstGeom prst="rect">
              <a:avLst/>
            </a:prstGeom>
            <a:noFill/>
            <a:ln w="9525">
              <a:noFill/>
              <a:miter lim="800000"/>
              <a:headEnd/>
              <a:tailEnd/>
            </a:ln>
          </p:spPr>
          <p:txBody>
            <a:bodyPr/>
            <a:lstStyle/>
            <a:p>
              <a:pPr algn="ctr" eaLnBrk="0" hangingPunct="0"/>
              <a:r>
                <a:rPr kumimoji="0" lang="en-US" sz="1400">
                  <a:solidFill>
                    <a:srgbClr val="A50021"/>
                  </a:solidFill>
                  <a:latin typeface="Tahoma" pitchFamily="34" charset="0"/>
                </a:rPr>
                <a:t>P1</a:t>
              </a:r>
            </a:p>
          </p:txBody>
        </p:sp>
      </p:grpSp>
      <p:sp>
        <p:nvSpPr>
          <p:cNvPr id="39" name="Slide Number Placeholder 38"/>
          <p:cNvSpPr>
            <a:spLocks noGrp="1"/>
          </p:cNvSpPr>
          <p:nvPr>
            <p:ph type="sldNum" sz="quarter" idx="12"/>
          </p:nvPr>
        </p:nvSpPr>
        <p:spPr/>
        <p:txBody>
          <a:bodyPr/>
          <a:lstStyle/>
          <a:p>
            <a:pPr>
              <a:defRPr/>
            </a:pPr>
            <a:fld id="{ED1E9C30-6A62-4C1C-95E3-8280887C64C6}" type="slidenum">
              <a:rPr lang="en-GB" smtClean="0"/>
              <a:pPr>
                <a:defRPr/>
              </a:pPr>
              <a:t>22</a:t>
            </a:fld>
            <a:r>
              <a:rPr lang="en-GB" smtClean="0"/>
              <a:t>/30</a:t>
            </a: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trung điểm vẽ elíp</a:t>
            </a:r>
            <a:endParaRPr lang="en-US"/>
          </a:p>
        </p:txBody>
      </p:sp>
      <p:sp>
        <p:nvSpPr>
          <p:cNvPr id="3" name="Content Placeholder 2"/>
          <p:cNvSpPr>
            <a:spLocks noGrp="1"/>
          </p:cNvSpPr>
          <p:nvPr>
            <p:ph idx="1"/>
          </p:nvPr>
        </p:nvSpPr>
        <p:spPr>
          <a:xfrm>
            <a:off x="457200" y="1143000"/>
            <a:ext cx="8229600" cy="5105400"/>
          </a:xfrm>
        </p:spPr>
        <p:txBody>
          <a:bodyPr/>
          <a:lstStyle/>
          <a:p>
            <a:r>
              <a:rPr lang="en-US" smtClean="0"/>
              <a:t>Tìm giá trị khởi đầu của số gia d</a:t>
            </a:r>
          </a:p>
          <a:p>
            <a:pPr lvl="1"/>
            <a:r>
              <a:rPr lang="en-US" smtClean="0"/>
              <a:t>Miền 1:</a:t>
            </a:r>
          </a:p>
          <a:p>
            <a:pPr lvl="2"/>
            <a:r>
              <a:rPr lang="en-US" smtClean="0"/>
              <a:t>Giả sử a, b nguyên; điểm bắt đầu vẽ là (0, b)</a:t>
            </a:r>
          </a:p>
          <a:p>
            <a:pPr lvl="2"/>
            <a:r>
              <a:rPr lang="en-US" smtClean="0"/>
              <a:t>Điểm giữa thứ nhất: (1, b-1/2)</a:t>
            </a:r>
          </a:p>
          <a:p>
            <a:pPr lvl="2"/>
            <a:endParaRPr lang="en-US" smtClean="0"/>
          </a:p>
          <a:p>
            <a:pPr lvl="2"/>
            <a:endParaRPr lang="en-US" smtClean="0"/>
          </a:p>
          <a:p>
            <a:pPr lvl="2"/>
            <a:endParaRPr lang="en-US" smtClean="0"/>
          </a:p>
          <a:p>
            <a:pPr lvl="1"/>
            <a:r>
              <a:rPr lang="en-US" smtClean="0"/>
              <a:t>Miền 2:</a:t>
            </a:r>
          </a:p>
          <a:p>
            <a:pPr lvl="2"/>
            <a:r>
              <a:rPr lang="en-US" smtClean="0"/>
              <a:t>Phụ thuộc vào điểm giữa (x</a:t>
            </a:r>
            <a:r>
              <a:rPr lang="en-US" baseline="-25000" smtClean="0"/>
              <a:t>p</a:t>
            </a:r>
            <a:r>
              <a:rPr lang="en-US" smtClean="0"/>
              <a:t>+1, y</a:t>
            </a:r>
            <a:r>
              <a:rPr lang="en-US" baseline="-25000" smtClean="0"/>
              <a:t>p</a:t>
            </a:r>
            <a:r>
              <a:rPr lang="en-US" smtClean="0"/>
              <a:t>-1/2) của điểm tiếp theo điểm cuối cùng của miền 1.</a:t>
            </a:r>
          </a:p>
          <a:p>
            <a:endParaRPr lang="en-US" sz="2000"/>
          </a:p>
        </p:txBody>
      </p:sp>
      <p:sp>
        <p:nvSpPr>
          <p:cNvPr id="4" name="Date Placeholder 3"/>
          <p:cNvSpPr>
            <a:spLocks noGrp="1"/>
          </p:cNvSpPr>
          <p:nvPr>
            <p:ph type="dt" sz="half" idx="10"/>
          </p:nvPr>
        </p:nvSpPr>
        <p:spPr/>
        <p:txBody>
          <a:bodyPr/>
          <a:lstStyle/>
          <a:p>
            <a:pPr>
              <a:defRPr/>
            </a:pPr>
            <a:r>
              <a:rPr lang="en-US" smtClean="0"/>
              <a:t>dvduc-2006/18</a:t>
            </a:r>
            <a:endParaRPr lang="en-GB"/>
          </a:p>
        </p:txBody>
      </p:sp>
      <p:sp>
        <p:nvSpPr>
          <p:cNvPr id="5" name="Footer Placeholder 4"/>
          <p:cNvSpPr>
            <a:spLocks noGrp="1"/>
          </p:cNvSpPr>
          <p:nvPr>
            <p:ph type="ftr" sz="quarter" idx="11"/>
          </p:nvPr>
        </p:nvSpPr>
        <p:spPr/>
        <p:txBody>
          <a:bodyPr/>
          <a:lstStyle/>
          <a:p>
            <a:pPr>
              <a:defRPr/>
            </a:pPr>
            <a:r>
              <a:rPr lang="vi-VN" smtClean="0"/>
              <a:t>Bài 2 - Thuật toán cơ sở vẽ đồ họa</a:t>
            </a:r>
            <a:endParaRPr lang="en-GB"/>
          </a:p>
        </p:txBody>
      </p:sp>
      <p:grpSp>
        <p:nvGrpSpPr>
          <p:cNvPr id="7" name="Group 4"/>
          <p:cNvGrpSpPr>
            <a:grpSpLocks/>
          </p:cNvGrpSpPr>
          <p:nvPr/>
        </p:nvGrpSpPr>
        <p:grpSpPr bwMode="auto">
          <a:xfrm>
            <a:off x="6464300" y="4648200"/>
            <a:ext cx="2527300" cy="1611313"/>
            <a:chOff x="1488" y="2656"/>
            <a:chExt cx="1592" cy="1015"/>
          </a:xfrm>
        </p:grpSpPr>
        <p:sp>
          <p:nvSpPr>
            <p:cNvPr id="8" name="Arc 5"/>
            <p:cNvSpPr>
              <a:spLocks/>
            </p:cNvSpPr>
            <p:nvPr/>
          </p:nvSpPr>
          <p:spPr bwMode="auto">
            <a:xfrm>
              <a:off x="1571" y="2841"/>
              <a:ext cx="1239" cy="7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2"/>
              </a:solidFill>
              <a:round/>
              <a:headEnd/>
              <a:tailEnd/>
            </a:ln>
          </p:spPr>
          <p:txBody>
            <a:bodyPr/>
            <a:lstStyle/>
            <a:p>
              <a:endParaRPr lang="en-US"/>
            </a:p>
          </p:txBody>
        </p:sp>
        <p:sp>
          <p:nvSpPr>
            <p:cNvPr id="9" name="Line 6"/>
            <p:cNvSpPr>
              <a:spLocks noChangeShapeType="1"/>
            </p:cNvSpPr>
            <p:nvPr/>
          </p:nvSpPr>
          <p:spPr bwMode="auto">
            <a:xfrm>
              <a:off x="1571" y="2656"/>
              <a:ext cx="0" cy="1015"/>
            </a:xfrm>
            <a:prstGeom prst="line">
              <a:avLst/>
            </a:prstGeom>
            <a:noFill/>
            <a:ln w="19050">
              <a:solidFill>
                <a:srgbClr val="000000"/>
              </a:solidFill>
              <a:round/>
              <a:headEnd type="arrow" w="med" len="med"/>
              <a:tailEnd/>
            </a:ln>
          </p:spPr>
          <p:txBody>
            <a:bodyPr/>
            <a:lstStyle/>
            <a:p>
              <a:endParaRPr lang="en-US"/>
            </a:p>
          </p:txBody>
        </p:sp>
        <p:sp>
          <p:nvSpPr>
            <p:cNvPr id="10" name="Line 7"/>
            <p:cNvSpPr>
              <a:spLocks noChangeShapeType="1"/>
            </p:cNvSpPr>
            <p:nvPr/>
          </p:nvSpPr>
          <p:spPr bwMode="auto">
            <a:xfrm>
              <a:off x="1488" y="3579"/>
              <a:ext cx="1487" cy="0"/>
            </a:xfrm>
            <a:prstGeom prst="line">
              <a:avLst/>
            </a:prstGeom>
            <a:noFill/>
            <a:ln w="19050">
              <a:solidFill>
                <a:srgbClr val="000000"/>
              </a:solidFill>
              <a:round/>
              <a:headEnd/>
              <a:tailEnd type="arrow" w="med" len="med"/>
            </a:ln>
          </p:spPr>
          <p:txBody>
            <a:bodyPr/>
            <a:lstStyle/>
            <a:p>
              <a:endParaRPr lang="en-US"/>
            </a:p>
          </p:txBody>
        </p:sp>
        <p:sp>
          <p:nvSpPr>
            <p:cNvPr id="11" name="Line 8"/>
            <p:cNvSpPr>
              <a:spLocks noChangeShapeType="1"/>
            </p:cNvSpPr>
            <p:nvPr/>
          </p:nvSpPr>
          <p:spPr bwMode="auto">
            <a:xfrm rot="120000" flipV="1">
              <a:off x="1571" y="3137"/>
              <a:ext cx="991" cy="461"/>
            </a:xfrm>
            <a:prstGeom prst="line">
              <a:avLst/>
            </a:prstGeom>
            <a:noFill/>
            <a:ln w="9525">
              <a:solidFill>
                <a:srgbClr val="A50021"/>
              </a:solidFill>
              <a:round/>
              <a:headEnd type="oval" w="med" len="med"/>
              <a:tailEnd type="oval" w="med" len="med"/>
            </a:ln>
          </p:spPr>
          <p:txBody>
            <a:bodyPr/>
            <a:lstStyle/>
            <a:p>
              <a:endParaRPr lang="en-US"/>
            </a:p>
          </p:txBody>
        </p:sp>
        <p:sp>
          <p:nvSpPr>
            <p:cNvPr id="12" name="Line 9"/>
            <p:cNvSpPr>
              <a:spLocks noChangeShapeType="1"/>
            </p:cNvSpPr>
            <p:nvPr/>
          </p:nvSpPr>
          <p:spPr bwMode="auto">
            <a:xfrm>
              <a:off x="2562" y="3302"/>
              <a:ext cx="413" cy="0"/>
            </a:xfrm>
            <a:prstGeom prst="line">
              <a:avLst/>
            </a:prstGeom>
            <a:noFill/>
            <a:ln w="9525">
              <a:solidFill>
                <a:srgbClr val="000000"/>
              </a:solidFill>
              <a:round/>
              <a:headEnd/>
              <a:tailEnd/>
            </a:ln>
          </p:spPr>
          <p:txBody>
            <a:bodyPr/>
            <a:lstStyle/>
            <a:p>
              <a:endParaRPr lang="en-US"/>
            </a:p>
          </p:txBody>
        </p:sp>
        <p:sp>
          <p:nvSpPr>
            <p:cNvPr id="13" name="Line 10"/>
            <p:cNvSpPr>
              <a:spLocks noChangeShapeType="1"/>
            </p:cNvSpPr>
            <p:nvPr/>
          </p:nvSpPr>
          <p:spPr bwMode="auto">
            <a:xfrm>
              <a:off x="2562" y="3486"/>
              <a:ext cx="413" cy="0"/>
            </a:xfrm>
            <a:prstGeom prst="line">
              <a:avLst/>
            </a:prstGeom>
            <a:noFill/>
            <a:ln w="9525">
              <a:solidFill>
                <a:srgbClr val="000000"/>
              </a:solidFill>
              <a:round/>
              <a:headEnd/>
              <a:tailEnd/>
            </a:ln>
          </p:spPr>
          <p:txBody>
            <a:bodyPr/>
            <a:lstStyle/>
            <a:p>
              <a:endParaRPr lang="en-US"/>
            </a:p>
          </p:txBody>
        </p:sp>
        <p:sp>
          <p:nvSpPr>
            <p:cNvPr id="14" name="Line 11"/>
            <p:cNvSpPr>
              <a:spLocks noChangeShapeType="1"/>
            </p:cNvSpPr>
            <p:nvPr/>
          </p:nvSpPr>
          <p:spPr bwMode="auto">
            <a:xfrm>
              <a:off x="2645" y="3210"/>
              <a:ext cx="0" cy="369"/>
            </a:xfrm>
            <a:prstGeom prst="line">
              <a:avLst/>
            </a:prstGeom>
            <a:noFill/>
            <a:ln w="9525">
              <a:solidFill>
                <a:srgbClr val="000000"/>
              </a:solidFill>
              <a:round/>
              <a:headEnd/>
              <a:tailEnd/>
            </a:ln>
          </p:spPr>
          <p:txBody>
            <a:bodyPr/>
            <a:lstStyle/>
            <a:p>
              <a:endParaRPr lang="en-US"/>
            </a:p>
          </p:txBody>
        </p:sp>
        <p:sp>
          <p:nvSpPr>
            <p:cNvPr id="15" name="Line 12"/>
            <p:cNvSpPr>
              <a:spLocks noChangeShapeType="1"/>
            </p:cNvSpPr>
            <p:nvPr/>
          </p:nvSpPr>
          <p:spPr bwMode="auto">
            <a:xfrm>
              <a:off x="2810" y="3210"/>
              <a:ext cx="0" cy="369"/>
            </a:xfrm>
            <a:prstGeom prst="line">
              <a:avLst/>
            </a:prstGeom>
            <a:noFill/>
            <a:ln w="9525">
              <a:solidFill>
                <a:srgbClr val="000000"/>
              </a:solidFill>
              <a:round/>
              <a:headEnd/>
              <a:tailEnd/>
            </a:ln>
          </p:spPr>
          <p:txBody>
            <a:bodyPr/>
            <a:lstStyle/>
            <a:p>
              <a:endParaRPr lang="en-US"/>
            </a:p>
          </p:txBody>
        </p:sp>
        <p:sp>
          <p:nvSpPr>
            <p:cNvPr id="16" name="Oval 13"/>
            <p:cNvSpPr>
              <a:spLocks noChangeArrowheads="1"/>
            </p:cNvSpPr>
            <p:nvPr/>
          </p:nvSpPr>
          <p:spPr bwMode="auto">
            <a:xfrm>
              <a:off x="2617" y="3275"/>
              <a:ext cx="49" cy="54"/>
            </a:xfrm>
            <a:prstGeom prst="ellipse">
              <a:avLst/>
            </a:prstGeom>
            <a:solidFill>
              <a:srgbClr val="000000"/>
            </a:solidFill>
            <a:ln w="9525">
              <a:solidFill>
                <a:srgbClr val="000000"/>
              </a:solidFill>
              <a:round/>
              <a:headEnd/>
              <a:tailEnd/>
            </a:ln>
          </p:spPr>
          <p:txBody>
            <a:bodyPr/>
            <a:lstStyle/>
            <a:p>
              <a:endParaRPr lang="en-US"/>
            </a:p>
          </p:txBody>
        </p:sp>
        <p:sp>
          <p:nvSpPr>
            <p:cNvPr id="17" name="Oval 14"/>
            <p:cNvSpPr>
              <a:spLocks noChangeArrowheads="1"/>
            </p:cNvSpPr>
            <p:nvPr/>
          </p:nvSpPr>
          <p:spPr bwMode="auto">
            <a:xfrm>
              <a:off x="2619" y="3456"/>
              <a:ext cx="49" cy="54"/>
            </a:xfrm>
            <a:prstGeom prst="ellipse">
              <a:avLst/>
            </a:prstGeom>
            <a:solidFill>
              <a:srgbClr val="FFFFFF"/>
            </a:solidFill>
            <a:ln w="9525">
              <a:solidFill>
                <a:srgbClr val="000000"/>
              </a:solidFill>
              <a:round/>
              <a:headEnd/>
              <a:tailEnd/>
            </a:ln>
          </p:spPr>
          <p:txBody>
            <a:bodyPr/>
            <a:lstStyle/>
            <a:p>
              <a:endParaRPr lang="en-US"/>
            </a:p>
          </p:txBody>
        </p:sp>
        <p:sp>
          <p:nvSpPr>
            <p:cNvPr id="18" name="Oval 15"/>
            <p:cNvSpPr>
              <a:spLocks noChangeArrowheads="1"/>
            </p:cNvSpPr>
            <p:nvPr/>
          </p:nvSpPr>
          <p:spPr bwMode="auto">
            <a:xfrm>
              <a:off x="2782" y="3458"/>
              <a:ext cx="49" cy="54"/>
            </a:xfrm>
            <a:prstGeom prst="ellipse">
              <a:avLst/>
            </a:prstGeom>
            <a:solidFill>
              <a:srgbClr val="FFFFFF"/>
            </a:solidFill>
            <a:ln w="9525">
              <a:solidFill>
                <a:srgbClr val="000000"/>
              </a:solidFill>
              <a:round/>
              <a:headEnd/>
              <a:tailEnd/>
            </a:ln>
          </p:spPr>
          <p:txBody>
            <a:bodyPr/>
            <a:lstStyle/>
            <a:p>
              <a:endParaRPr lang="en-US"/>
            </a:p>
          </p:txBody>
        </p:sp>
        <p:sp>
          <p:nvSpPr>
            <p:cNvPr id="19" name="Oval 16"/>
            <p:cNvSpPr>
              <a:spLocks noChangeArrowheads="1"/>
            </p:cNvSpPr>
            <p:nvPr/>
          </p:nvSpPr>
          <p:spPr bwMode="auto">
            <a:xfrm>
              <a:off x="2784" y="3267"/>
              <a:ext cx="49" cy="55"/>
            </a:xfrm>
            <a:prstGeom prst="ellipse">
              <a:avLst/>
            </a:prstGeom>
            <a:solidFill>
              <a:srgbClr val="FFFFFF"/>
            </a:solidFill>
            <a:ln w="9525">
              <a:solidFill>
                <a:srgbClr val="000000"/>
              </a:solidFill>
              <a:round/>
              <a:headEnd/>
              <a:tailEnd/>
            </a:ln>
          </p:spPr>
          <p:txBody>
            <a:bodyPr/>
            <a:lstStyle/>
            <a:p>
              <a:endParaRPr lang="en-US"/>
            </a:p>
          </p:txBody>
        </p:sp>
        <p:sp>
          <p:nvSpPr>
            <p:cNvPr id="20" name="Line 17"/>
            <p:cNvSpPr>
              <a:spLocks noChangeShapeType="1"/>
            </p:cNvSpPr>
            <p:nvPr/>
          </p:nvSpPr>
          <p:spPr bwMode="auto">
            <a:xfrm>
              <a:off x="1801" y="2889"/>
              <a:ext cx="413" cy="0"/>
            </a:xfrm>
            <a:prstGeom prst="line">
              <a:avLst/>
            </a:prstGeom>
            <a:noFill/>
            <a:ln w="9525">
              <a:solidFill>
                <a:srgbClr val="000000"/>
              </a:solidFill>
              <a:round/>
              <a:headEnd/>
              <a:tailEnd/>
            </a:ln>
          </p:spPr>
          <p:txBody>
            <a:bodyPr/>
            <a:lstStyle/>
            <a:p>
              <a:endParaRPr lang="en-US"/>
            </a:p>
          </p:txBody>
        </p:sp>
        <p:sp>
          <p:nvSpPr>
            <p:cNvPr id="21" name="Line 18"/>
            <p:cNvSpPr>
              <a:spLocks noChangeShapeType="1"/>
            </p:cNvSpPr>
            <p:nvPr/>
          </p:nvSpPr>
          <p:spPr bwMode="auto">
            <a:xfrm>
              <a:off x="1801" y="3073"/>
              <a:ext cx="413" cy="0"/>
            </a:xfrm>
            <a:prstGeom prst="line">
              <a:avLst/>
            </a:prstGeom>
            <a:noFill/>
            <a:ln w="9525">
              <a:solidFill>
                <a:srgbClr val="000000"/>
              </a:solidFill>
              <a:round/>
              <a:headEnd/>
              <a:tailEnd/>
            </a:ln>
          </p:spPr>
          <p:txBody>
            <a:bodyPr/>
            <a:lstStyle/>
            <a:p>
              <a:endParaRPr lang="en-US"/>
            </a:p>
          </p:txBody>
        </p:sp>
        <p:sp>
          <p:nvSpPr>
            <p:cNvPr id="22" name="Line 19"/>
            <p:cNvSpPr>
              <a:spLocks noChangeShapeType="1"/>
            </p:cNvSpPr>
            <p:nvPr/>
          </p:nvSpPr>
          <p:spPr bwMode="auto">
            <a:xfrm>
              <a:off x="1884" y="2796"/>
              <a:ext cx="0" cy="369"/>
            </a:xfrm>
            <a:prstGeom prst="line">
              <a:avLst/>
            </a:prstGeom>
            <a:noFill/>
            <a:ln w="9525">
              <a:solidFill>
                <a:srgbClr val="000000"/>
              </a:solidFill>
              <a:round/>
              <a:headEnd/>
              <a:tailEnd/>
            </a:ln>
          </p:spPr>
          <p:txBody>
            <a:bodyPr/>
            <a:lstStyle/>
            <a:p>
              <a:endParaRPr lang="en-US"/>
            </a:p>
          </p:txBody>
        </p:sp>
        <p:sp>
          <p:nvSpPr>
            <p:cNvPr id="23" name="Line 20"/>
            <p:cNvSpPr>
              <a:spLocks noChangeShapeType="1"/>
            </p:cNvSpPr>
            <p:nvPr/>
          </p:nvSpPr>
          <p:spPr bwMode="auto">
            <a:xfrm>
              <a:off x="2049" y="2796"/>
              <a:ext cx="0" cy="369"/>
            </a:xfrm>
            <a:prstGeom prst="line">
              <a:avLst/>
            </a:prstGeom>
            <a:noFill/>
            <a:ln w="9525">
              <a:solidFill>
                <a:srgbClr val="000000"/>
              </a:solidFill>
              <a:round/>
              <a:headEnd/>
              <a:tailEnd/>
            </a:ln>
          </p:spPr>
          <p:txBody>
            <a:bodyPr/>
            <a:lstStyle/>
            <a:p>
              <a:endParaRPr lang="en-US"/>
            </a:p>
          </p:txBody>
        </p:sp>
        <p:sp>
          <p:nvSpPr>
            <p:cNvPr id="24" name="Oval 21"/>
            <p:cNvSpPr>
              <a:spLocks noChangeArrowheads="1"/>
            </p:cNvSpPr>
            <p:nvPr/>
          </p:nvSpPr>
          <p:spPr bwMode="auto">
            <a:xfrm>
              <a:off x="1858" y="2860"/>
              <a:ext cx="49" cy="54"/>
            </a:xfrm>
            <a:prstGeom prst="ellipse">
              <a:avLst/>
            </a:prstGeom>
            <a:solidFill>
              <a:srgbClr val="000000"/>
            </a:solidFill>
            <a:ln w="9525">
              <a:solidFill>
                <a:srgbClr val="000000"/>
              </a:solidFill>
              <a:round/>
              <a:headEnd/>
              <a:tailEnd/>
            </a:ln>
          </p:spPr>
          <p:txBody>
            <a:bodyPr/>
            <a:lstStyle/>
            <a:p>
              <a:endParaRPr lang="en-US"/>
            </a:p>
          </p:txBody>
        </p:sp>
        <p:sp>
          <p:nvSpPr>
            <p:cNvPr id="25" name="Oval 22"/>
            <p:cNvSpPr>
              <a:spLocks noChangeArrowheads="1"/>
            </p:cNvSpPr>
            <p:nvPr/>
          </p:nvSpPr>
          <p:spPr bwMode="auto">
            <a:xfrm>
              <a:off x="1858" y="3042"/>
              <a:ext cx="49" cy="55"/>
            </a:xfrm>
            <a:prstGeom prst="ellipse">
              <a:avLst/>
            </a:prstGeom>
            <a:solidFill>
              <a:srgbClr val="FFFFFF"/>
            </a:solidFill>
            <a:ln w="9525">
              <a:solidFill>
                <a:srgbClr val="000000"/>
              </a:solidFill>
              <a:round/>
              <a:headEnd/>
              <a:tailEnd/>
            </a:ln>
          </p:spPr>
          <p:txBody>
            <a:bodyPr/>
            <a:lstStyle/>
            <a:p>
              <a:endParaRPr lang="en-US"/>
            </a:p>
          </p:txBody>
        </p:sp>
        <p:sp>
          <p:nvSpPr>
            <p:cNvPr id="26" name="Oval 23"/>
            <p:cNvSpPr>
              <a:spLocks noChangeArrowheads="1"/>
            </p:cNvSpPr>
            <p:nvPr/>
          </p:nvSpPr>
          <p:spPr bwMode="auto">
            <a:xfrm>
              <a:off x="2022" y="3044"/>
              <a:ext cx="48" cy="55"/>
            </a:xfrm>
            <a:prstGeom prst="ellipse">
              <a:avLst/>
            </a:prstGeom>
            <a:solidFill>
              <a:srgbClr val="FFFFFF"/>
            </a:solidFill>
            <a:ln w="9525">
              <a:solidFill>
                <a:srgbClr val="000000"/>
              </a:solidFill>
              <a:round/>
              <a:headEnd/>
              <a:tailEnd/>
            </a:ln>
          </p:spPr>
          <p:txBody>
            <a:bodyPr/>
            <a:lstStyle/>
            <a:p>
              <a:endParaRPr lang="en-US"/>
            </a:p>
          </p:txBody>
        </p:sp>
        <p:sp>
          <p:nvSpPr>
            <p:cNvPr id="27" name="Oval 24"/>
            <p:cNvSpPr>
              <a:spLocks noChangeArrowheads="1"/>
            </p:cNvSpPr>
            <p:nvPr/>
          </p:nvSpPr>
          <p:spPr bwMode="auto">
            <a:xfrm>
              <a:off x="2023" y="2854"/>
              <a:ext cx="49" cy="54"/>
            </a:xfrm>
            <a:prstGeom prst="ellipse">
              <a:avLst/>
            </a:prstGeom>
            <a:solidFill>
              <a:srgbClr val="FFFFFF"/>
            </a:solidFill>
            <a:ln w="9525">
              <a:solidFill>
                <a:srgbClr val="000000"/>
              </a:solidFill>
              <a:round/>
              <a:headEnd/>
              <a:tailEnd/>
            </a:ln>
          </p:spPr>
          <p:txBody>
            <a:bodyPr/>
            <a:lstStyle/>
            <a:p>
              <a:endParaRPr lang="en-US"/>
            </a:p>
          </p:txBody>
        </p:sp>
        <p:sp>
          <p:nvSpPr>
            <p:cNvPr id="28" name="Line 25"/>
            <p:cNvSpPr>
              <a:spLocks noChangeShapeType="1"/>
            </p:cNvSpPr>
            <p:nvPr/>
          </p:nvSpPr>
          <p:spPr bwMode="auto">
            <a:xfrm>
              <a:off x="2727" y="3486"/>
              <a:ext cx="0" cy="0"/>
            </a:xfrm>
            <a:prstGeom prst="line">
              <a:avLst/>
            </a:prstGeom>
            <a:noFill/>
            <a:ln w="9525">
              <a:solidFill>
                <a:srgbClr val="000000"/>
              </a:solidFill>
              <a:round/>
              <a:headEnd/>
              <a:tailEnd/>
            </a:ln>
          </p:spPr>
          <p:txBody>
            <a:bodyPr/>
            <a:lstStyle/>
            <a:p>
              <a:endParaRPr lang="en-US"/>
            </a:p>
          </p:txBody>
        </p:sp>
        <p:sp>
          <p:nvSpPr>
            <p:cNvPr id="29" name="Line 26"/>
            <p:cNvSpPr>
              <a:spLocks noChangeShapeType="1"/>
            </p:cNvSpPr>
            <p:nvPr/>
          </p:nvSpPr>
          <p:spPr bwMode="auto">
            <a:xfrm>
              <a:off x="2727" y="3438"/>
              <a:ext cx="0" cy="93"/>
            </a:xfrm>
            <a:prstGeom prst="line">
              <a:avLst/>
            </a:prstGeom>
            <a:noFill/>
            <a:ln w="9525">
              <a:solidFill>
                <a:srgbClr val="000000"/>
              </a:solidFill>
              <a:round/>
              <a:headEnd/>
              <a:tailEnd/>
            </a:ln>
          </p:spPr>
          <p:txBody>
            <a:bodyPr/>
            <a:lstStyle/>
            <a:p>
              <a:endParaRPr lang="en-US"/>
            </a:p>
          </p:txBody>
        </p:sp>
        <p:sp>
          <p:nvSpPr>
            <p:cNvPr id="30" name="Line 27"/>
            <p:cNvSpPr>
              <a:spLocks noChangeShapeType="1"/>
            </p:cNvSpPr>
            <p:nvPr/>
          </p:nvSpPr>
          <p:spPr bwMode="auto">
            <a:xfrm>
              <a:off x="2009" y="2971"/>
              <a:ext cx="83" cy="0"/>
            </a:xfrm>
            <a:prstGeom prst="line">
              <a:avLst/>
            </a:prstGeom>
            <a:noFill/>
            <a:ln w="9525">
              <a:solidFill>
                <a:srgbClr val="000000"/>
              </a:solidFill>
              <a:round/>
              <a:headEnd/>
              <a:tailEnd/>
            </a:ln>
          </p:spPr>
          <p:txBody>
            <a:bodyPr/>
            <a:lstStyle/>
            <a:p>
              <a:endParaRPr lang="en-US"/>
            </a:p>
          </p:txBody>
        </p:sp>
        <p:sp>
          <p:nvSpPr>
            <p:cNvPr id="31" name="Text Box 28"/>
            <p:cNvSpPr txBox="1">
              <a:spLocks noChangeArrowheads="1"/>
            </p:cNvSpPr>
            <p:nvPr/>
          </p:nvSpPr>
          <p:spPr bwMode="auto">
            <a:xfrm>
              <a:off x="1996" y="2720"/>
              <a:ext cx="290" cy="235"/>
            </a:xfrm>
            <a:prstGeom prst="rect">
              <a:avLst/>
            </a:prstGeom>
            <a:noFill/>
            <a:ln w="9525">
              <a:noFill/>
              <a:miter lim="800000"/>
              <a:headEnd/>
              <a:tailEnd/>
            </a:ln>
          </p:spPr>
          <p:txBody>
            <a:bodyPr/>
            <a:lstStyle/>
            <a:p>
              <a:pPr algn="ctr" eaLnBrk="0" hangingPunct="0"/>
              <a:r>
                <a:rPr kumimoji="0" lang="en-US" sz="1400">
                  <a:latin typeface="Tahoma" pitchFamily="34" charset="0"/>
                </a:rPr>
                <a:t>E</a:t>
              </a:r>
            </a:p>
          </p:txBody>
        </p:sp>
        <p:sp>
          <p:nvSpPr>
            <p:cNvPr id="32" name="Text Box 29"/>
            <p:cNvSpPr txBox="1">
              <a:spLocks noChangeArrowheads="1"/>
            </p:cNvSpPr>
            <p:nvPr/>
          </p:nvSpPr>
          <p:spPr bwMode="auto">
            <a:xfrm>
              <a:off x="2019" y="3058"/>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33" name="Text Box 30"/>
            <p:cNvSpPr txBox="1">
              <a:spLocks noChangeArrowheads="1"/>
            </p:cNvSpPr>
            <p:nvPr/>
          </p:nvSpPr>
          <p:spPr bwMode="auto">
            <a:xfrm>
              <a:off x="2414" y="3310"/>
              <a:ext cx="291" cy="236"/>
            </a:xfrm>
            <a:prstGeom prst="rect">
              <a:avLst/>
            </a:prstGeom>
            <a:noFill/>
            <a:ln w="9525">
              <a:noFill/>
              <a:miter lim="800000"/>
              <a:headEnd/>
              <a:tailEnd/>
            </a:ln>
          </p:spPr>
          <p:txBody>
            <a:bodyPr/>
            <a:lstStyle/>
            <a:p>
              <a:pPr algn="ctr" eaLnBrk="0" hangingPunct="0"/>
              <a:r>
                <a:rPr kumimoji="0" lang="en-US" sz="1400">
                  <a:latin typeface="Tahoma" pitchFamily="34" charset="0"/>
                </a:rPr>
                <a:t>S</a:t>
              </a:r>
            </a:p>
          </p:txBody>
        </p:sp>
        <p:sp>
          <p:nvSpPr>
            <p:cNvPr id="34" name="Text Box 31"/>
            <p:cNvSpPr txBox="1">
              <a:spLocks noChangeArrowheads="1"/>
            </p:cNvSpPr>
            <p:nvPr/>
          </p:nvSpPr>
          <p:spPr bwMode="auto">
            <a:xfrm>
              <a:off x="2789" y="3317"/>
              <a:ext cx="291" cy="235"/>
            </a:xfrm>
            <a:prstGeom prst="rect">
              <a:avLst/>
            </a:prstGeom>
            <a:noFill/>
            <a:ln w="9525">
              <a:noFill/>
              <a:miter lim="800000"/>
              <a:headEnd/>
              <a:tailEnd/>
            </a:ln>
          </p:spPr>
          <p:txBody>
            <a:bodyPr/>
            <a:lstStyle/>
            <a:p>
              <a:pPr algn="ctr" eaLnBrk="0" hangingPunct="0"/>
              <a:r>
                <a:rPr kumimoji="0" lang="en-US" sz="1400">
                  <a:latin typeface="Tahoma" pitchFamily="34" charset="0"/>
                </a:rPr>
                <a:t>SE</a:t>
              </a:r>
            </a:p>
          </p:txBody>
        </p:sp>
        <p:sp>
          <p:nvSpPr>
            <p:cNvPr id="35" name="Text Box 32"/>
            <p:cNvSpPr txBox="1">
              <a:spLocks noChangeArrowheads="1"/>
            </p:cNvSpPr>
            <p:nvPr/>
          </p:nvSpPr>
          <p:spPr bwMode="auto">
            <a:xfrm>
              <a:off x="1496" y="3169"/>
              <a:ext cx="672" cy="235"/>
            </a:xfrm>
            <a:prstGeom prst="rect">
              <a:avLst/>
            </a:prstGeom>
            <a:noFill/>
            <a:ln w="9525">
              <a:noFill/>
              <a:miter lim="800000"/>
              <a:headEnd/>
              <a:tailEnd/>
            </a:ln>
          </p:spPr>
          <p:txBody>
            <a:bodyPr/>
            <a:lstStyle/>
            <a:p>
              <a:pPr algn="ctr" eaLnBrk="0" hangingPunct="0"/>
              <a:r>
                <a:rPr kumimoji="0" lang="en-US" sz="1400">
                  <a:latin typeface="Tahoma" pitchFamily="34" charset="0"/>
                </a:rPr>
                <a:t>Region 1</a:t>
              </a:r>
            </a:p>
          </p:txBody>
        </p:sp>
        <p:sp>
          <p:nvSpPr>
            <p:cNvPr id="36" name="Text Box 33"/>
            <p:cNvSpPr txBox="1">
              <a:spLocks noChangeArrowheads="1"/>
            </p:cNvSpPr>
            <p:nvPr/>
          </p:nvSpPr>
          <p:spPr bwMode="auto">
            <a:xfrm>
              <a:off x="1840" y="3388"/>
              <a:ext cx="777" cy="235"/>
            </a:xfrm>
            <a:prstGeom prst="rect">
              <a:avLst/>
            </a:prstGeom>
            <a:noFill/>
            <a:ln w="9525">
              <a:noFill/>
              <a:miter lim="800000"/>
              <a:headEnd/>
              <a:tailEnd/>
            </a:ln>
          </p:spPr>
          <p:txBody>
            <a:bodyPr/>
            <a:lstStyle/>
            <a:p>
              <a:pPr algn="ctr" eaLnBrk="0" hangingPunct="0"/>
              <a:r>
                <a:rPr kumimoji="0" lang="en-US" sz="1400">
                  <a:latin typeface="Tahoma" pitchFamily="34" charset="0"/>
                </a:rPr>
                <a:t>Region 2</a:t>
              </a:r>
            </a:p>
          </p:txBody>
        </p:sp>
        <p:sp>
          <p:nvSpPr>
            <p:cNvPr id="37" name="Text Box 34"/>
            <p:cNvSpPr txBox="1">
              <a:spLocks noChangeArrowheads="1"/>
            </p:cNvSpPr>
            <p:nvPr/>
          </p:nvSpPr>
          <p:spPr bwMode="auto">
            <a:xfrm>
              <a:off x="2496" y="2968"/>
              <a:ext cx="291" cy="236"/>
            </a:xfrm>
            <a:prstGeom prst="rect">
              <a:avLst/>
            </a:prstGeom>
            <a:noFill/>
            <a:ln w="9525">
              <a:noFill/>
              <a:miter lim="800000"/>
              <a:headEnd/>
              <a:tailEnd/>
            </a:ln>
          </p:spPr>
          <p:txBody>
            <a:bodyPr/>
            <a:lstStyle/>
            <a:p>
              <a:pPr algn="ctr" eaLnBrk="0" hangingPunct="0"/>
              <a:r>
                <a:rPr kumimoji="0" lang="en-US" sz="1400">
                  <a:solidFill>
                    <a:srgbClr val="A50021"/>
                  </a:solidFill>
                  <a:latin typeface="Tahoma" pitchFamily="34" charset="0"/>
                </a:rPr>
                <a:t>P1</a:t>
              </a:r>
            </a:p>
          </p:txBody>
        </p:sp>
      </p:grpSp>
      <p:graphicFrame>
        <p:nvGraphicFramePr>
          <p:cNvPr id="38914" name="Object 2"/>
          <p:cNvGraphicFramePr>
            <a:graphicFrameLocks noChangeAspect="1"/>
          </p:cNvGraphicFramePr>
          <p:nvPr/>
        </p:nvGraphicFramePr>
        <p:xfrm>
          <a:off x="838200" y="2681287"/>
          <a:ext cx="7696200" cy="747713"/>
        </p:xfrm>
        <a:graphic>
          <a:graphicData uri="http://schemas.openxmlformats.org/presentationml/2006/ole">
            <mc:AlternateContent xmlns:mc="http://schemas.openxmlformats.org/markup-compatibility/2006">
              <mc:Choice xmlns:v="urn:schemas-microsoft-com:vml" Requires="v">
                <p:oleObj spid="_x0000_s38932" name="Equation" r:id="rId3" imgW="4101840" imgH="419040" progId="Equation.3">
                  <p:embed/>
                </p:oleObj>
              </mc:Choice>
              <mc:Fallback>
                <p:oleObj name="Equation" r:id="rId3" imgW="410184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81287"/>
                        <a:ext cx="76962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3"/>
          <p:cNvGraphicFramePr>
            <a:graphicFrameLocks noChangeAspect="1"/>
          </p:cNvGraphicFramePr>
          <p:nvPr/>
        </p:nvGraphicFramePr>
        <p:xfrm>
          <a:off x="734999" y="4648200"/>
          <a:ext cx="5589601" cy="1143000"/>
        </p:xfrm>
        <a:graphic>
          <a:graphicData uri="http://schemas.openxmlformats.org/presentationml/2006/ole">
            <mc:AlternateContent xmlns:mc="http://schemas.openxmlformats.org/markup-compatibility/2006">
              <mc:Choice xmlns:v="urn:schemas-microsoft-com:vml" Requires="v">
                <p:oleObj spid="_x0000_s38933" name="Equation" r:id="rId5" imgW="2920680" imgH="685800" progId="Equation.3">
                  <p:embed/>
                </p:oleObj>
              </mc:Choice>
              <mc:Fallback>
                <p:oleObj name="Equation" r:id="rId5" imgW="2920680" imgH="685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999" y="4648200"/>
                        <a:ext cx="5589601"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Slide Number Placeholder 40"/>
          <p:cNvSpPr>
            <a:spLocks noGrp="1"/>
          </p:cNvSpPr>
          <p:nvPr>
            <p:ph type="sldNum" sz="quarter" idx="12"/>
          </p:nvPr>
        </p:nvSpPr>
        <p:spPr/>
        <p:txBody>
          <a:bodyPr/>
          <a:lstStyle/>
          <a:p>
            <a:pPr>
              <a:defRPr/>
            </a:pPr>
            <a:fld id="{ED1E9C30-6A62-4C1C-95E3-8280887C64C6}" type="slidenum">
              <a:rPr lang="en-GB" smtClean="0"/>
              <a:pPr>
                <a:defRPr/>
              </a:pPr>
              <a:t>23</a:t>
            </a:fld>
            <a:r>
              <a:rPr lang="en-GB" smtClean="0"/>
              <a:t>/30</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toán trung điểm vẽ elíp</a:t>
            </a:r>
            <a:endParaRPr lang="en-US"/>
          </a:p>
        </p:txBody>
      </p:sp>
      <p:sp>
        <p:nvSpPr>
          <p:cNvPr id="4" name="Date Placeholder 3"/>
          <p:cNvSpPr>
            <a:spLocks noGrp="1"/>
          </p:cNvSpPr>
          <p:nvPr>
            <p:ph type="dt" sz="half" idx="10"/>
          </p:nvPr>
        </p:nvSpPr>
        <p:spPr/>
        <p:txBody>
          <a:bodyPr/>
          <a:lstStyle/>
          <a:p>
            <a:pPr>
              <a:defRPr/>
            </a:pPr>
            <a:r>
              <a:rPr lang="en-US" smtClean="0"/>
              <a:t>dvduc-2006/18</a:t>
            </a:r>
            <a:endParaRPr lang="en-GB"/>
          </a:p>
        </p:txBody>
      </p:sp>
      <p:sp>
        <p:nvSpPr>
          <p:cNvPr id="5" name="Footer Placeholder 4"/>
          <p:cNvSpPr>
            <a:spLocks noGrp="1"/>
          </p:cNvSpPr>
          <p:nvPr>
            <p:ph type="ftr" sz="quarter" idx="11"/>
          </p:nvPr>
        </p:nvSpPr>
        <p:spPr/>
        <p:txBody>
          <a:bodyPr/>
          <a:lstStyle/>
          <a:p>
            <a:pPr>
              <a:defRPr/>
            </a:pPr>
            <a:r>
              <a:rPr lang="vi-VN" smtClean="0"/>
              <a:t>Bài 2 - Thuật toán cơ sở vẽ đồ họa</a:t>
            </a:r>
            <a:endParaRPr lang="en-GB"/>
          </a:p>
        </p:txBody>
      </p:sp>
      <p:sp>
        <p:nvSpPr>
          <p:cNvPr id="7" name="Rectangle 4"/>
          <p:cNvSpPr>
            <a:spLocks noChangeArrowheads="1"/>
          </p:cNvSpPr>
          <p:nvPr/>
        </p:nvSpPr>
        <p:spPr bwMode="auto">
          <a:xfrm>
            <a:off x="152400" y="1066800"/>
            <a:ext cx="4876800" cy="5016758"/>
          </a:xfrm>
          <a:prstGeom prst="rect">
            <a:avLst/>
          </a:prstGeom>
          <a:solidFill>
            <a:schemeClr val="accent5"/>
          </a:solidFill>
          <a:ln w="9525">
            <a:noFill/>
            <a:miter lim="800000"/>
            <a:headEnd/>
            <a:tailEnd/>
          </a:ln>
          <a:effectLst/>
        </p:spPr>
        <p:txBody>
          <a:bodyPr wrap="square">
            <a:spAutoFit/>
          </a:bodyPr>
          <a:lstStyle/>
          <a:p>
            <a:pPr>
              <a:spcBef>
                <a:spcPts val="0"/>
              </a:spcBef>
              <a:spcAft>
                <a:spcPts val="0"/>
              </a:spcAft>
            </a:pPr>
            <a:r>
              <a:rPr lang="en-US" sz="1600" b="1" noProof="1">
                <a:latin typeface="Tahoma" pitchFamily="34" charset="0"/>
              </a:rPr>
              <a:t>procedure</a:t>
            </a:r>
            <a:r>
              <a:rPr lang="en-US" sz="1600" noProof="1">
                <a:latin typeface="Tahoma" pitchFamily="34" charset="0"/>
              </a:rPr>
              <a:t> draw_ellipse(a, b, color: </a:t>
            </a:r>
            <a:r>
              <a:rPr lang="en-US" sz="1600" b="1" noProof="1">
                <a:latin typeface="Tahoma" pitchFamily="34" charset="0"/>
              </a:rPr>
              <a:t>integer</a:t>
            </a:r>
            <a:r>
              <a:rPr lang="en-US" sz="1600" noProof="1">
                <a:latin typeface="Tahoma" pitchFamily="34" charset="0"/>
              </a:rPr>
              <a:t>);</a:t>
            </a:r>
          </a:p>
          <a:p>
            <a:pPr>
              <a:spcBef>
                <a:spcPts val="0"/>
              </a:spcBef>
              <a:spcAft>
                <a:spcPts val="0"/>
              </a:spcAft>
            </a:pPr>
            <a:r>
              <a:rPr lang="en-US" sz="1600" b="1" noProof="1">
                <a:latin typeface="Tahoma" pitchFamily="34" charset="0"/>
              </a:rPr>
              <a:t>var</a:t>
            </a:r>
            <a:r>
              <a:rPr lang="en-US" sz="1600" b="1">
                <a:latin typeface="Tahoma" pitchFamily="34" charset="0"/>
              </a:rPr>
              <a:t> </a:t>
            </a:r>
            <a:r>
              <a:rPr lang="en-US" sz="1600">
                <a:latin typeface="Tahoma" pitchFamily="34" charset="0"/>
              </a:rPr>
              <a:t>  </a:t>
            </a:r>
            <a:r>
              <a:rPr lang="en-US" sz="1600" noProof="1">
                <a:latin typeface="Tahoma" pitchFamily="34" charset="0"/>
              </a:rPr>
              <a:t>x, y: </a:t>
            </a:r>
            <a:r>
              <a:rPr lang="en-US" sz="1600" b="1" noProof="1">
                <a:latin typeface="Tahoma" pitchFamily="34" charset="0"/>
              </a:rPr>
              <a:t>integer</a:t>
            </a:r>
            <a:r>
              <a:rPr lang="en-US" sz="1600" noProof="1">
                <a:latin typeface="Tahoma" pitchFamily="34" charset="0"/>
              </a:rPr>
              <a:t>; d1, d2: </a:t>
            </a:r>
            <a:r>
              <a:rPr lang="en-US" sz="1600" b="1" noProof="1">
                <a:latin typeface="Tahoma" pitchFamily="34" charset="0"/>
              </a:rPr>
              <a:t>real</a:t>
            </a:r>
            <a:r>
              <a:rPr lang="en-US" sz="1600" noProof="1">
                <a:latin typeface="Tahoma" pitchFamily="34" charset="0"/>
              </a:rPr>
              <a:t>;</a:t>
            </a:r>
          </a:p>
          <a:p>
            <a:pPr>
              <a:spcBef>
                <a:spcPts val="0"/>
              </a:spcBef>
              <a:spcAft>
                <a:spcPts val="0"/>
              </a:spcAft>
            </a:pPr>
            <a:r>
              <a:rPr lang="en-US" sz="1600" b="1" noProof="1">
                <a:latin typeface="Tahoma" pitchFamily="34" charset="0"/>
              </a:rPr>
              <a:t>begin</a:t>
            </a:r>
            <a:endParaRPr lang="en-US" sz="1600" noProof="1">
              <a:latin typeface="Tahoma" pitchFamily="34" charset="0"/>
            </a:endParaRPr>
          </a:p>
          <a:p>
            <a:pPr>
              <a:spcBef>
                <a:spcPts val="0"/>
              </a:spcBef>
              <a:spcAft>
                <a:spcPts val="0"/>
              </a:spcAft>
            </a:pPr>
            <a:r>
              <a:rPr lang="en-US" sz="1600">
                <a:latin typeface="Tahoma" pitchFamily="34" charset="0"/>
              </a:rPr>
              <a:t>     </a:t>
            </a:r>
            <a:r>
              <a:rPr lang="en-US" sz="1600" noProof="1">
                <a:latin typeface="Tahoma" pitchFamily="34" charset="0"/>
              </a:rPr>
              <a:t>x:=0;   {Khởi </a:t>
            </a:r>
            <a:r>
              <a:rPr lang="vi-VN" sz="1600" noProof="1">
                <a:latin typeface="Tahoma" pitchFamily="34" charset="0"/>
              </a:rPr>
              <a:t>động}</a:t>
            </a:r>
          </a:p>
          <a:p>
            <a:pPr>
              <a:spcBef>
                <a:spcPts val="0"/>
              </a:spcBef>
              <a:spcAft>
                <a:spcPts val="0"/>
              </a:spcAft>
            </a:pPr>
            <a:r>
              <a:rPr lang="en-US" sz="1600">
                <a:latin typeface="Tahoma" pitchFamily="34" charset="0"/>
              </a:rPr>
              <a:t>     </a:t>
            </a:r>
            <a:r>
              <a:rPr lang="en-US" sz="1600" noProof="1">
                <a:latin typeface="Tahoma" pitchFamily="34" charset="0"/>
              </a:rPr>
              <a:t>y:=b;</a:t>
            </a:r>
          </a:p>
          <a:p>
            <a:pPr>
              <a:spcBef>
                <a:spcPts val="0"/>
              </a:spcBef>
              <a:spcAft>
                <a:spcPts val="0"/>
              </a:spcAft>
            </a:pPr>
            <a:r>
              <a:rPr lang="en-US" sz="1600">
                <a:latin typeface="Tahoma" pitchFamily="34" charset="0"/>
              </a:rPr>
              <a:t>     </a:t>
            </a:r>
            <a:r>
              <a:rPr lang="en-US" sz="1600" noProof="1">
                <a:latin typeface="Tahoma" pitchFamily="34" charset="0"/>
              </a:rPr>
              <a:t>d1:=b</a:t>
            </a:r>
            <a:r>
              <a:rPr lang="en-US" sz="1600" baseline="30000" noProof="1">
                <a:latin typeface="Tahoma" pitchFamily="34" charset="0"/>
              </a:rPr>
              <a:t>2</a:t>
            </a:r>
            <a:r>
              <a:rPr lang="en-US" sz="1600" noProof="1">
                <a:latin typeface="Tahoma" pitchFamily="34" charset="0"/>
              </a:rPr>
              <a:t>-a</a:t>
            </a:r>
            <a:r>
              <a:rPr lang="en-US" sz="1600" baseline="30000" noProof="1">
                <a:latin typeface="Tahoma" pitchFamily="34" charset="0"/>
              </a:rPr>
              <a:t>2</a:t>
            </a:r>
            <a:r>
              <a:rPr lang="en-US" sz="1600" noProof="1">
                <a:latin typeface="Tahoma" pitchFamily="34" charset="0"/>
              </a:rPr>
              <a:t>b+a</a:t>
            </a:r>
            <a:r>
              <a:rPr lang="en-US" sz="1600" baseline="30000" noProof="1">
                <a:latin typeface="Tahoma" pitchFamily="34" charset="0"/>
              </a:rPr>
              <a:t>2</a:t>
            </a:r>
            <a:r>
              <a:rPr lang="en-US" sz="1600" noProof="1">
                <a:latin typeface="Tahoma" pitchFamily="34" charset="0"/>
              </a:rPr>
              <a:t>/4;</a:t>
            </a:r>
          </a:p>
          <a:p>
            <a:pPr>
              <a:spcBef>
                <a:spcPts val="0"/>
              </a:spcBef>
              <a:spcAft>
                <a:spcPts val="0"/>
              </a:spcAft>
            </a:pPr>
            <a:r>
              <a:rPr lang="en-US" sz="1600">
                <a:latin typeface="Tahoma" pitchFamily="34" charset="0"/>
              </a:rPr>
              <a:t>     </a:t>
            </a:r>
            <a:r>
              <a:rPr lang="en-US" sz="1600" noProof="1">
                <a:latin typeface="Tahoma" pitchFamily="34" charset="0"/>
              </a:rPr>
              <a:t>EllipsePoints(x, y, color);</a:t>
            </a:r>
          </a:p>
          <a:p>
            <a:pPr>
              <a:spcBef>
                <a:spcPts val="0"/>
              </a:spcBef>
              <a:spcAft>
                <a:spcPts val="0"/>
              </a:spcAft>
            </a:pPr>
            <a:r>
              <a:rPr lang="en-US" sz="1600" b="1">
                <a:latin typeface="Tahoma" pitchFamily="34" charset="0"/>
              </a:rPr>
              <a:t>     </a:t>
            </a:r>
            <a:r>
              <a:rPr lang="en-US" sz="1600" b="1" noProof="1">
                <a:latin typeface="Tahoma" pitchFamily="34" charset="0"/>
              </a:rPr>
              <a:t>while</a:t>
            </a:r>
            <a:r>
              <a:rPr lang="en-US" sz="1600" noProof="1">
                <a:latin typeface="Tahoma" pitchFamily="34" charset="0"/>
              </a:rPr>
              <a:t> (a</a:t>
            </a:r>
            <a:r>
              <a:rPr lang="en-US" sz="1600" baseline="30000" noProof="1">
                <a:latin typeface="Tahoma" pitchFamily="34" charset="0"/>
              </a:rPr>
              <a:t>2</a:t>
            </a:r>
            <a:r>
              <a:rPr lang="en-US" sz="1600" noProof="1">
                <a:latin typeface="Tahoma" pitchFamily="34" charset="0"/>
              </a:rPr>
              <a:t>(y-1/2)&gt;b</a:t>
            </a:r>
            <a:r>
              <a:rPr lang="en-US" sz="1600" baseline="30000" noProof="1">
                <a:latin typeface="Tahoma" pitchFamily="34" charset="0"/>
              </a:rPr>
              <a:t>2</a:t>
            </a:r>
            <a:r>
              <a:rPr lang="en-US" sz="1600" noProof="1">
                <a:latin typeface="Tahoma" pitchFamily="34" charset="0"/>
              </a:rPr>
              <a:t>(x+1))  </a:t>
            </a:r>
            <a:r>
              <a:rPr lang="en-US" sz="1600" b="1" noProof="1">
                <a:latin typeface="Tahoma" pitchFamily="34" charset="0"/>
              </a:rPr>
              <a:t>do </a:t>
            </a:r>
            <a:r>
              <a:rPr lang="en-US" sz="1600" noProof="1">
                <a:latin typeface="Tahoma" pitchFamily="34" charset="0"/>
              </a:rPr>
              <a:t>{Vùng 1} </a:t>
            </a:r>
          </a:p>
          <a:p>
            <a:pPr>
              <a:spcBef>
                <a:spcPts val="0"/>
              </a:spcBef>
              <a:spcAft>
                <a:spcPts val="0"/>
              </a:spcAft>
            </a:pPr>
            <a:r>
              <a:rPr lang="en-US" sz="1600" noProof="1">
                <a:latin typeface="Tahoma" pitchFamily="34" charset="0"/>
              </a:rPr>
              <a:t>	</a:t>
            </a:r>
            <a:r>
              <a:rPr lang="en-US" sz="1600" b="1" noProof="1">
                <a:latin typeface="Tahoma" pitchFamily="34" charset="0"/>
              </a:rPr>
              <a:t>begin</a:t>
            </a:r>
          </a:p>
          <a:p>
            <a:pPr>
              <a:spcBef>
                <a:spcPts val="0"/>
              </a:spcBef>
              <a:spcAft>
                <a:spcPts val="0"/>
              </a:spcAft>
            </a:pPr>
            <a:r>
              <a:rPr lang="en-US" sz="1600">
                <a:latin typeface="Tahoma" pitchFamily="34" charset="0"/>
              </a:rPr>
              <a:t> </a:t>
            </a:r>
            <a:r>
              <a:rPr lang="en-US" sz="1600" noProof="1">
                <a:latin typeface="Tahoma" pitchFamily="34" charset="0"/>
              </a:rPr>
              <a:t>	</a:t>
            </a:r>
            <a:r>
              <a:rPr lang="en-US" sz="1600">
                <a:latin typeface="Tahoma" pitchFamily="34" charset="0"/>
              </a:rPr>
              <a:t>     </a:t>
            </a:r>
            <a:r>
              <a:rPr lang="en-US" sz="1600" b="1" noProof="1">
                <a:latin typeface="Tahoma" pitchFamily="34" charset="0"/>
              </a:rPr>
              <a:t>if</a:t>
            </a:r>
            <a:r>
              <a:rPr lang="en-US" sz="1600" noProof="1">
                <a:latin typeface="Tahoma" pitchFamily="34" charset="0"/>
              </a:rPr>
              <a:t> d1&lt;0  </a:t>
            </a:r>
            <a:r>
              <a:rPr lang="en-US" sz="1600" b="1" noProof="1">
                <a:latin typeface="Tahoma" pitchFamily="34" charset="0"/>
              </a:rPr>
              <a:t>then</a:t>
            </a:r>
            <a:r>
              <a:rPr lang="en-US" sz="1600" noProof="1">
                <a:latin typeface="Tahoma" pitchFamily="34" charset="0"/>
              </a:rPr>
              <a:t> {Chọn E}</a:t>
            </a:r>
          </a:p>
          <a:p>
            <a:pPr>
              <a:spcBef>
                <a:spcPts val="0"/>
              </a:spcBef>
              <a:spcAft>
                <a:spcPts val="0"/>
              </a:spcAft>
            </a:pPr>
            <a:r>
              <a:rPr lang="en-US" sz="1600" noProof="1">
                <a:latin typeface="Tahoma" pitchFamily="34" charset="0"/>
              </a:rPr>
              <a:t>	</a:t>
            </a:r>
            <a:r>
              <a:rPr lang="en-US" sz="1600">
                <a:latin typeface="Tahoma" pitchFamily="34" charset="0"/>
              </a:rPr>
              <a:t>            </a:t>
            </a:r>
            <a:r>
              <a:rPr lang="en-US" sz="1600" b="1" noProof="1">
                <a:latin typeface="Tahoma" pitchFamily="34" charset="0"/>
              </a:rPr>
              <a:t>begin</a:t>
            </a:r>
          </a:p>
          <a:p>
            <a:pPr>
              <a:spcBef>
                <a:spcPts val="0"/>
              </a:spcBef>
              <a:spcAft>
                <a:spcPts val="0"/>
              </a:spcAft>
            </a:pPr>
            <a:r>
              <a:rPr lang="en-US" sz="1600">
                <a:latin typeface="Tahoma" pitchFamily="34" charset="0"/>
              </a:rPr>
              <a:t>	            </a:t>
            </a:r>
            <a:r>
              <a:rPr lang="en-US" sz="1600" noProof="1">
                <a:latin typeface="Tahoma" pitchFamily="34" charset="0"/>
              </a:rPr>
              <a:t>d1:=d1+b</a:t>
            </a:r>
            <a:r>
              <a:rPr lang="en-US" sz="1600" baseline="30000" noProof="1">
                <a:latin typeface="Tahoma" pitchFamily="34" charset="0"/>
              </a:rPr>
              <a:t>2</a:t>
            </a:r>
            <a:r>
              <a:rPr lang="en-US" sz="1600" noProof="1">
                <a:latin typeface="Tahoma" pitchFamily="34" charset="0"/>
              </a:rPr>
              <a:t>(2*x+3);</a:t>
            </a:r>
          </a:p>
          <a:p>
            <a:pPr>
              <a:spcBef>
                <a:spcPts val="0"/>
              </a:spcBef>
              <a:spcAft>
                <a:spcPts val="0"/>
              </a:spcAft>
            </a:pPr>
            <a:r>
              <a:rPr lang="en-US" sz="1600" noProof="1">
                <a:latin typeface="Tahoma" pitchFamily="34" charset="0"/>
              </a:rPr>
              <a:t>	</a:t>
            </a:r>
            <a:r>
              <a:rPr lang="en-US" sz="1600">
                <a:latin typeface="Tahoma" pitchFamily="34" charset="0"/>
              </a:rPr>
              <a:t>            </a:t>
            </a:r>
            <a:r>
              <a:rPr lang="en-US" sz="1600" noProof="1">
                <a:latin typeface="Tahoma" pitchFamily="34" charset="0"/>
              </a:rPr>
              <a:t>x:=x+1</a:t>
            </a:r>
          </a:p>
          <a:p>
            <a:pPr>
              <a:spcBef>
                <a:spcPts val="0"/>
              </a:spcBef>
              <a:spcAft>
                <a:spcPts val="0"/>
              </a:spcAft>
            </a:pPr>
            <a:r>
              <a:rPr lang="en-US" sz="1600" noProof="1">
                <a:latin typeface="Tahoma" pitchFamily="34" charset="0"/>
              </a:rPr>
              <a:t>	</a:t>
            </a:r>
            <a:r>
              <a:rPr lang="en-US" sz="1600">
                <a:latin typeface="Tahoma" pitchFamily="34" charset="0"/>
              </a:rPr>
              <a:t>            </a:t>
            </a:r>
            <a:r>
              <a:rPr lang="en-US" sz="1600" b="1" noProof="1">
                <a:latin typeface="Tahoma" pitchFamily="34" charset="0"/>
              </a:rPr>
              <a:t>end</a:t>
            </a:r>
          </a:p>
          <a:p>
            <a:pPr>
              <a:spcBef>
                <a:spcPts val="0"/>
              </a:spcBef>
              <a:spcAft>
                <a:spcPts val="0"/>
              </a:spcAft>
            </a:pPr>
            <a:r>
              <a:rPr lang="en-US" sz="1600" noProof="1">
                <a:latin typeface="Tahoma" pitchFamily="34" charset="0"/>
              </a:rPr>
              <a:t>	</a:t>
            </a:r>
            <a:r>
              <a:rPr lang="en-US" sz="1600">
                <a:latin typeface="Tahoma" pitchFamily="34" charset="0"/>
              </a:rPr>
              <a:t>      </a:t>
            </a:r>
            <a:r>
              <a:rPr lang="en-US" sz="1600" b="1" noProof="1">
                <a:latin typeface="Tahoma" pitchFamily="34" charset="0"/>
              </a:rPr>
              <a:t>else</a:t>
            </a:r>
            <a:r>
              <a:rPr lang="en-US" sz="1600" noProof="1">
                <a:latin typeface="Tahoma" pitchFamily="34" charset="0"/>
              </a:rPr>
              <a:t>	{Chọn SE}</a:t>
            </a:r>
          </a:p>
          <a:p>
            <a:pPr>
              <a:spcBef>
                <a:spcPts val="0"/>
              </a:spcBef>
              <a:spcAft>
                <a:spcPts val="0"/>
              </a:spcAft>
            </a:pPr>
            <a:r>
              <a:rPr lang="en-US" sz="1600" noProof="1">
                <a:latin typeface="Tahoma" pitchFamily="34" charset="0"/>
              </a:rPr>
              <a:t>	</a:t>
            </a:r>
            <a:r>
              <a:rPr lang="en-US" sz="1600">
                <a:latin typeface="Tahoma" pitchFamily="34" charset="0"/>
              </a:rPr>
              <a:t>            </a:t>
            </a:r>
            <a:r>
              <a:rPr lang="en-US" sz="1600" b="1" noProof="1">
                <a:latin typeface="Tahoma" pitchFamily="34" charset="0"/>
              </a:rPr>
              <a:t>begin</a:t>
            </a:r>
          </a:p>
          <a:p>
            <a:pPr>
              <a:spcBef>
                <a:spcPts val="0"/>
              </a:spcBef>
              <a:spcAft>
                <a:spcPts val="0"/>
              </a:spcAft>
            </a:pPr>
            <a:r>
              <a:rPr lang="en-US" sz="1600">
                <a:latin typeface="Tahoma" pitchFamily="34" charset="0"/>
              </a:rPr>
              <a:t>	            </a:t>
            </a:r>
            <a:r>
              <a:rPr lang="en-US" sz="1600" noProof="1">
                <a:latin typeface="Tahoma" pitchFamily="34" charset="0"/>
              </a:rPr>
              <a:t>d1:=d1+b</a:t>
            </a:r>
            <a:r>
              <a:rPr lang="en-US" sz="1600" baseline="30000" noProof="1">
                <a:latin typeface="Tahoma" pitchFamily="34" charset="0"/>
              </a:rPr>
              <a:t>2</a:t>
            </a:r>
            <a:r>
              <a:rPr lang="en-US" sz="1600" noProof="1">
                <a:latin typeface="Tahoma" pitchFamily="34" charset="0"/>
              </a:rPr>
              <a:t>(2*x+3)+a</a:t>
            </a:r>
            <a:r>
              <a:rPr lang="en-US" sz="1600" baseline="30000" noProof="1">
                <a:latin typeface="Tahoma" pitchFamily="34" charset="0"/>
              </a:rPr>
              <a:t>2</a:t>
            </a:r>
            <a:r>
              <a:rPr lang="en-US" sz="1600" noProof="1">
                <a:latin typeface="Tahoma" pitchFamily="34" charset="0"/>
              </a:rPr>
              <a:t>(-2*y+2);</a:t>
            </a:r>
          </a:p>
          <a:p>
            <a:pPr>
              <a:spcBef>
                <a:spcPts val="0"/>
              </a:spcBef>
              <a:spcAft>
                <a:spcPts val="0"/>
              </a:spcAft>
            </a:pPr>
            <a:r>
              <a:rPr lang="en-US" sz="1600" noProof="1">
                <a:latin typeface="Tahoma" pitchFamily="34" charset="0"/>
              </a:rPr>
              <a:t>	</a:t>
            </a:r>
            <a:r>
              <a:rPr lang="en-US" sz="1600">
                <a:latin typeface="Tahoma" pitchFamily="34" charset="0"/>
              </a:rPr>
              <a:t>            </a:t>
            </a:r>
            <a:r>
              <a:rPr lang="en-US" sz="1600" noProof="1">
                <a:latin typeface="Tahoma" pitchFamily="34" charset="0"/>
              </a:rPr>
              <a:t>x:=x+1;</a:t>
            </a:r>
          </a:p>
          <a:p>
            <a:pPr>
              <a:spcBef>
                <a:spcPts val="0"/>
              </a:spcBef>
              <a:spcAft>
                <a:spcPts val="0"/>
              </a:spcAft>
            </a:pPr>
            <a:r>
              <a:rPr lang="en-US" sz="1600">
                <a:latin typeface="Tahoma" pitchFamily="34" charset="0"/>
              </a:rPr>
              <a:t>	            </a:t>
            </a:r>
            <a:r>
              <a:rPr lang="en-US" sz="1600" noProof="1">
                <a:latin typeface="Tahoma" pitchFamily="34" charset="0"/>
              </a:rPr>
              <a:t>y:=y-1</a:t>
            </a:r>
          </a:p>
          <a:p>
            <a:pPr>
              <a:spcBef>
                <a:spcPts val="0"/>
              </a:spcBef>
              <a:spcAft>
                <a:spcPts val="0"/>
              </a:spcAft>
            </a:pPr>
            <a:r>
              <a:rPr lang="en-US" sz="1600" noProof="1">
                <a:latin typeface="Tahoma" pitchFamily="34" charset="0"/>
              </a:rPr>
              <a:t>	</a:t>
            </a:r>
            <a:r>
              <a:rPr lang="en-US" sz="1600">
                <a:latin typeface="Tahoma" pitchFamily="34" charset="0"/>
              </a:rPr>
              <a:t>            </a:t>
            </a:r>
            <a:r>
              <a:rPr lang="en-US" sz="1600" b="1" noProof="1">
                <a:latin typeface="Tahoma" pitchFamily="34" charset="0"/>
              </a:rPr>
              <a:t>end;</a:t>
            </a:r>
            <a:r>
              <a:rPr lang="en-US" sz="1600" noProof="1">
                <a:latin typeface="Tahoma" pitchFamily="34" charset="0"/>
              </a:rPr>
              <a:t>	</a:t>
            </a:r>
          </a:p>
        </p:txBody>
      </p:sp>
      <p:sp>
        <p:nvSpPr>
          <p:cNvPr id="8" name="Rectangle 5"/>
          <p:cNvSpPr>
            <a:spLocks noChangeArrowheads="1"/>
          </p:cNvSpPr>
          <p:nvPr/>
        </p:nvSpPr>
        <p:spPr bwMode="auto">
          <a:xfrm>
            <a:off x="5105400" y="1192212"/>
            <a:ext cx="3962400" cy="5056188"/>
          </a:xfrm>
          <a:prstGeom prst="rect">
            <a:avLst/>
          </a:prstGeom>
          <a:solidFill>
            <a:schemeClr val="accent5"/>
          </a:solidFill>
          <a:ln w="9525">
            <a:noFill/>
            <a:miter lim="800000"/>
            <a:headEnd/>
            <a:tailEnd/>
          </a:ln>
          <a:effectLst/>
        </p:spPr>
        <p:txBody>
          <a:bodyPr wrap="square">
            <a:spAutoFit/>
          </a:bodyPr>
          <a:lstStyle/>
          <a:p>
            <a:pPr>
              <a:spcBef>
                <a:spcPts val="0"/>
              </a:spcBef>
              <a:spcAft>
                <a:spcPts val="0"/>
              </a:spcAft>
            </a:pPr>
            <a:r>
              <a:rPr lang="en-US" sz="1600">
                <a:latin typeface="Tahoma" pitchFamily="34" charset="0"/>
              </a:rPr>
              <a:t>                       </a:t>
            </a:r>
            <a:r>
              <a:rPr lang="en-US" sz="1600" noProof="1">
                <a:latin typeface="Tahoma" pitchFamily="34" charset="0"/>
              </a:rPr>
              <a:t>EllipsePoints (x, y, color);</a:t>
            </a:r>
          </a:p>
          <a:p>
            <a:pPr>
              <a:spcBef>
                <a:spcPts val="0"/>
              </a:spcBef>
              <a:spcAft>
                <a:spcPts val="0"/>
              </a:spcAft>
            </a:pPr>
            <a:r>
              <a:rPr lang="en-US" sz="1600" noProof="1">
                <a:latin typeface="Tahoma" pitchFamily="34" charset="0"/>
              </a:rPr>
              <a:t>	</a:t>
            </a:r>
            <a:r>
              <a:rPr lang="en-US" sz="1600" b="1" noProof="1">
                <a:latin typeface="Tahoma" pitchFamily="34" charset="0"/>
              </a:rPr>
              <a:t>end </a:t>
            </a:r>
            <a:r>
              <a:rPr lang="en-US" sz="1600" noProof="1">
                <a:latin typeface="Tahoma" pitchFamily="34" charset="0"/>
              </a:rPr>
              <a:t>{Vùng 1}</a:t>
            </a:r>
          </a:p>
          <a:p>
            <a:pPr>
              <a:spcBef>
                <a:spcPts val="0"/>
              </a:spcBef>
              <a:spcAft>
                <a:spcPts val="0"/>
              </a:spcAft>
            </a:pPr>
            <a:r>
              <a:rPr lang="en-US" sz="1600" noProof="1">
                <a:latin typeface="Tahoma" pitchFamily="34" charset="0"/>
              </a:rPr>
              <a:t>d2=b</a:t>
            </a:r>
            <a:r>
              <a:rPr lang="en-US" sz="1600" baseline="30000" noProof="1">
                <a:latin typeface="Tahoma" pitchFamily="34" charset="0"/>
              </a:rPr>
              <a:t>2</a:t>
            </a:r>
            <a:r>
              <a:rPr lang="en-US" sz="1600" noProof="1">
                <a:latin typeface="Tahoma" pitchFamily="34" charset="0"/>
              </a:rPr>
              <a:t>(x+1/2)</a:t>
            </a:r>
            <a:r>
              <a:rPr lang="en-US" sz="1600" baseline="30000" noProof="1">
                <a:latin typeface="Tahoma" pitchFamily="34" charset="0"/>
              </a:rPr>
              <a:t>2</a:t>
            </a:r>
            <a:r>
              <a:rPr lang="en-US" sz="1600" noProof="1">
                <a:latin typeface="Tahoma" pitchFamily="34" charset="0"/>
              </a:rPr>
              <a:t>+a</a:t>
            </a:r>
            <a:r>
              <a:rPr lang="en-US" sz="1600" baseline="30000" noProof="1">
                <a:latin typeface="Tahoma" pitchFamily="34" charset="0"/>
              </a:rPr>
              <a:t>2</a:t>
            </a:r>
            <a:r>
              <a:rPr lang="en-US" sz="1600" noProof="1">
                <a:latin typeface="Tahoma" pitchFamily="34" charset="0"/>
              </a:rPr>
              <a:t>(y-1)</a:t>
            </a:r>
            <a:r>
              <a:rPr lang="en-US" sz="1600" baseline="30000" noProof="1">
                <a:latin typeface="Tahoma" pitchFamily="34" charset="0"/>
              </a:rPr>
              <a:t>2 </a:t>
            </a:r>
            <a:r>
              <a:rPr lang="en-US" sz="1600" noProof="1">
                <a:latin typeface="Tahoma" pitchFamily="34" charset="0"/>
              </a:rPr>
              <a:t>–a</a:t>
            </a:r>
            <a:r>
              <a:rPr lang="en-US" sz="1600" baseline="30000" noProof="1">
                <a:latin typeface="Tahoma" pitchFamily="34" charset="0"/>
              </a:rPr>
              <a:t>2</a:t>
            </a:r>
            <a:r>
              <a:rPr lang="en-US" sz="1600" noProof="1">
                <a:latin typeface="Tahoma" pitchFamily="34" charset="0"/>
              </a:rPr>
              <a:t>b</a:t>
            </a:r>
            <a:r>
              <a:rPr lang="en-US" sz="1600" baseline="30000" noProof="1">
                <a:latin typeface="Tahoma" pitchFamily="34" charset="0"/>
              </a:rPr>
              <a:t>2</a:t>
            </a:r>
            <a:r>
              <a:rPr lang="en-US" sz="1600" noProof="1">
                <a:latin typeface="Tahoma" pitchFamily="34" charset="0"/>
              </a:rPr>
              <a:t>;</a:t>
            </a:r>
          </a:p>
          <a:p>
            <a:pPr>
              <a:spcBef>
                <a:spcPts val="0"/>
              </a:spcBef>
              <a:spcAft>
                <a:spcPts val="0"/>
              </a:spcAft>
            </a:pPr>
            <a:r>
              <a:rPr lang="en-US" sz="1600" b="1" noProof="1">
                <a:latin typeface="Tahoma" pitchFamily="34" charset="0"/>
              </a:rPr>
              <a:t>while</a:t>
            </a:r>
            <a:r>
              <a:rPr lang="en-US" sz="1600" noProof="1">
                <a:latin typeface="Tahoma" pitchFamily="34" charset="0"/>
              </a:rPr>
              <a:t> y&gt;0 </a:t>
            </a:r>
            <a:r>
              <a:rPr lang="en-US" sz="1600" b="1" noProof="1">
                <a:latin typeface="Tahoma" pitchFamily="34" charset="0"/>
              </a:rPr>
              <a:t>do </a:t>
            </a:r>
            <a:r>
              <a:rPr lang="en-US" sz="1600" noProof="1">
                <a:latin typeface="Tahoma" pitchFamily="34" charset="0"/>
              </a:rPr>
              <a:t>  {Vùng 2}</a:t>
            </a:r>
          </a:p>
          <a:p>
            <a:pPr>
              <a:spcBef>
                <a:spcPts val="0"/>
              </a:spcBef>
              <a:spcAft>
                <a:spcPts val="0"/>
              </a:spcAft>
            </a:pPr>
            <a:r>
              <a:rPr lang="en-US" sz="1600">
                <a:latin typeface="Tahoma" pitchFamily="34" charset="0"/>
              </a:rPr>
              <a:t>     </a:t>
            </a:r>
            <a:r>
              <a:rPr lang="en-US" sz="1600" b="1" noProof="1">
                <a:latin typeface="Tahoma" pitchFamily="34" charset="0"/>
              </a:rPr>
              <a:t>begin</a:t>
            </a:r>
          </a:p>
          <a:p>
            <a:pPr>
              <a:spcBef>
                <a:spcPts val="0"/>
              </a:spcBef>
              <a:spcAft>
                <a:spcPts val="0"/>
              </a:spcAft>
            </a:pPr>
            <a:r>
              <a:rPr lang="en-US" sz="1600" b="1">
                <a:latin typeface="Tahoma" pitchFamily="34" charset="0"/>
              </a:rPr>
              <a:t>           </a:t>
            </a:r>
            <a:r>
              <a:rPr lang="en-US" sz="1600" b="1" noProof="1">
                <a:latin typeface="Tahoma" pitchFamily="34" charset="0"/>
              </a:rPr>
              <a:t>if</a:t>
            </a:r>
            <a:r>
              <a:rPr lang="en-US" sz="1600" noProof="1">
                <a:latin typeface="Tahoma" pitchFamily="34" charset="0"/>
              </a:rPr>
              <a:t> d2&lt;0 </a:t>
            </a:r>
            <a:r>
              <a:rPr lang="en-US" sz="1600" b="1" noProof="1">
                <a:latin typeface="Tahoma" pitchFamily="34" charset="0"/>
              </a:rPr>
              <a:t>then</a:t>
            </a:r>
            <a:r>
              <a:rPr lang="en-US" sz="1600" noProof="1">
                <a:latin typeface="Tahoma" pitchFamily="34" charset="0"/>
              </a:rPr>
              <a:t>  { Chon SE }</a:t>
            </a:r>
          </a:p>
          <a:p>
            <a:pPr>
              <a:spcBef>
                <a:spcPts val="0"/>
              </a:spcBef>
              <a:spcAft>
                <a:spcPts val="0"/>
              </a:spcAft>
            </a:pPr>
            <a:r>
              <a:rPr lang="en-US" sz="1600" noProof="1">
                <a:latin typeface="Tahoma" pitchFamily="34" charset="0"/>
              </a:rPr>
              <a:t>	</a:t>
            </a:r>
            <a:r>
              <a:rPr lang="en-US" sz="1600" b="1" noProof="1">
                <a:latin typeface="Tahoma" pitchFamily="34" charset="0"/>
              </a:rPr>
              <a:t>begin</a:t>
            </a:r>
          </a:p>
          <a:p>
            <a:pPr>
              <a:spcBef>
                <a:spcPts val="0"/>
              </a:spcBef>
              <a:spcAft>
                <a:spcPts val="0"/>
              </a:spcAft>
            </a:pPr>
            <a:r>
              <a:rPr lang="en-US" sz="1600" noProof="1">
                <a:latin typeface="Tahoma" pitchFamily="34" charset="0"/>
              </a:rPr>
              <a:t>	d2:=d2+b</a:t>
            </a:r>
            <a:r>
              <a:rPr lang="en-US" sz="1600" baseline="30000" noProof="1">
                <a:latin typeface="Tahoma" pitchFamily="34" charset="0"/>
              </a:rPr>
              <a:t>2</a:t>
            </a:r>
            <a:r>
              <a:rPr lang="en-US" sz="1600" noProof="1">
                <a:latin typeface="Tahoma" pitchFamily="34" charset="0"/>
              </a:rPr>
              <a:t>(2*x+2</a:t>
            </a:r>
            <a:r>
              <a:rPr lang="en-US" sz="1600" noProof="1" smtClean="0">
                <a:latin typeface="Tahoma" pitchFamily="34" charset="0"/>
              </a:rPr>
              <a:t>)</a:t>
            </a:r>
          </a:p>
          <a:p>
            <a:pPr>
              <a:spcBef>
                <a:spcPts val="0"/>
              </a:spcBef>
              <a:spcAft>
                <a:spcPts val="0"/>
              </a:spcAft>
            </a:pPr>
            <a:r>
              <a:rPr lang="en-US" sz="1600" noProof="1">
                <a:latin typeface="Tahoma" pitchFamily="34" charset="0"/>
              </a:rPr>
              <a:t> </a:t>
            </a:r>
            <a:r>
              <a:rPr lang="en-US" sz="1600" noProof="1" smtClean="0">
                <a:latin typeface="Tahoma" pitchFamily="34" charset="0"/>
              </a:rPr>
              <a:t>                    +</a:t>
            </a:r>
            <a:r>
              <a:rPr lang="en-US" sz="1600" noProof="1">
                <a:latin typeface="Tahoma" pitchFamily="34" charset="0"/>
              </a:rPr>
              <a:t>a</a:t>
            </a:r>
            <a:r>
              <a:rPr lang="en-US" sz="1600" baseline="30000" noProof="1">
                <a:latin typeface="Tahoma" pitchFamily="34" charset="0"/>
              </a:rPr>
              <a:t>2</a:t>
            </a:r>
            <a:r>
              <a:rPr lang="en-US" sz="1600" noProof="1">
                <a:latin typeface="Tahoma" pitchFamily="34" charset="0"/>
              </a:rPr>
              <a:t>(-2*y+3);</a:t>
            </a:r>
          </a:p>
          <a:p>
            <a:pPr>
              <a:spcBef>
                <a:spcPts val="0"/>
              </a:spcBef>
              <a:spcAft>
                <a:spcPts val="0"/>
              </a:spcAft>
            </a:pPr>
            <a:r>
              <a:rPr lang="en-US" sz="1600" noProof="1">
                <a:latin typeface="Tahoma" pitchFamily="34" charset="0"/>
              </a:rPr>
              <a:t>	x:=x+1;</a:t>
            </a:r>
          </a:p>
          <a:p>
            <a:pPr>
              <a:spcBef>
                <a:spcPts val="0"/>
              </a:spcBef>
              <a:spcAft>
                <a:spcPts val="0"/>
              </a:spcAft>
            </a:pPr>
            <a:r>
              <a:rPr lang="en-US" sz="1600" noProof="1">
                <a:latin typeface="Tahoma" pitchFamily="34" charset="0"/>
              </a:rPr>
              <a:t>	y:=y-1</a:t>
            </a:r>
          </a:p>
          <a:p>
            <a:pPr>
              <a:spcBef>
                <a:spcPts val="0"/>
              </a:spcBef>
              <a:spcAft>
                <a:spcPts val="0"/>
              </a:spcAft>
            </a:pPr>
            <a:r>
              <a:rPr lang="en-US" sz="1600" noProof="1">
                <a:latin typeface="Tahoma" pitchFamily="34" charset="0"/>
              </a:rPr>
              <a:t>	</a:t>
            </a:r>
            <a:r>
              <a:rPr lang="en-US" sz="1600" b="1" noProof="1">
                <a:latin typeface="Tahoma" pitchFamily="34" charset="0"/>
              </a:rPr>
              <a:t>end</a:t>
            </a:r>
            <a:r>
              <a:rPr lang="en-US" sz="1600" noProof="1">
                <a:latin typeface="Tahoma" pitchFamily="34" charset="0"/>
              </a:rPr>
              <a:t>		</a:t>
            </a:r>
          </a:p>
          <a:p>
            <a:pPr>
              <a:spcBef>
                <a:spcPts val="0"/>
              </a:spcBef>
              <a:spcAft>
                <a:spcPts val="0"/>
              </a:spcAft>
            </a:pPr>
            <a:r>
              <a:rPr lang="en-US" sz="1600" b="1">
                <a:latin typeface="Tahoma" pitchFamily="34" charset="0"/>
              </a:rPr>
              <a:t>           </a:t>
            </a:r>
            <a:r>
              <a:rPr lang="en-US" sz="1600" b="1" noProof="1">
                <a:latin typeface="Tahoma" pitchFamily="34" charset="0"/>
              </a:rPr>
              <a:t>else</a:t>
            </a:r>
          </a:p>
          <a:p>
            <a:pPr>
              <a:spcBef>
                <a:spcPts val="0"/>
              </a:spcBef>
              <a:spcAft>
                <a:spcPts val="0"/>
              </a:spcAft>
            </a:pPr>
            <a:r>
              <a:rPr lang="en-US" sz="1600" b="1" noProof="1">
                <a:latin typeface="Tahoma" pitchFamily="34" charset="0"/>
              </a:rPr>
              <a:t>	begin</a:t>
            </a:r>
          </a:p>
          <a:p>
            <a:pPr>
              <a:spcBef>
                <a:spcPts val="0"/>
              </a:spcBef>
              <a:spcAft>
                <a:spcPts val="0"/>
              </a:spcAft>
            </a:pPr>
            <a:r>
              <a:rPr lang="en-US" sz="1600" noProof="1">
                <a:latin typeface="Tahoma" pitchFamily="34" charset="0"/>
              </a:rPr>
              <a:t>	d2:=d2+a</a:t>
            </a:r>
            <a:r>
              <a:rPr lang="en-US" sz="1600" baseline="30000" noProof="1">
                <a:latin typeface="Tahoma" pitchFamily="34" charset="0"/>
              </a:rPr>
              <a:t>2</a:t>
            </a:r>
            <a:r>
              <a:rPr lang="en-US" sz="1600" noProof="1">
                <a:latin typeface="Tahoma" pitchFamily="34" charset="0"/>
              </a:rPr>
              <a:t>(-2*y+3);</a:t>
            </a:r>
          </a:p>
          <a:p>
            <a:pPr>
              <a:spcBef>
                <a:spcPts val="0"/>
              </a:spcBef>
              <a:spcAft>
                <a:spcPts val="0"/>
              </a:spcAft>
            </a:pPr>
            <a:r>
              <a:rPr lang="en-US" sz="1600" noProof="1">
                <a:latin typeface="Tahoma" pitchFamily="34" charset="0"/>
              </a:rPr>
              <a:t>	y:=y-1</a:t>
            </a:r>
          </a:p>
          <a:p>
            <a:pPr>
              <a:spcBef>
                <a:spcPts val="0"/>
              </a:spcBef>
              <a:spcAft>
                <a:spcPts val="0"/>
              </a:spcAft>
            </a:pPr>
            <a:r>
              <a:rPr lang="en-US" sz="1600" b="1">
                <a:latin typeface="Tahoma" pitchFamily="34" charset="0"/>
              </a:rPr>
              <a:t>	</a:t>
            </a:r>
            <a:r>
              <a:rPr lang="en-US" sz="1600" b="1" noProof="1">
                <a:latin typeface="Tahoma" pitchFamily="34" charset="0"/>
              </a:rPr>
              <a:t>end</a:t>
            </a:r>
            <a:endParaRPr lang="en-US" sz="1600" noProof="1">
              <a:latin typeface="Tahoma" pitchFamily="34" charset="0"/>
            </a:endParaRPr>
          </a:p>
          <a:p>
            <a:pPr>
              <a:spcBef>
                <a:spcPts val="0"/>
              </a:spcBef>
              <a:spcAft>
                <a:spcPts val="0"/>
              </a:spcAft>
            </a:pPr>
            <a:r>
              <a:rPr lang="en-US" sz="1600">
                <a:latin typeface="Tahoma" pitchFamily="34" charset="0"/>
              </a:rPr>
              <a:t>       </a:t>
            </a:r>
            <a:r>
              <a:rPr lang="en-US" sz="1600" noProof="1">
                <a:latin typeface="Tahoma" pitchFamily="34" charset="0"/>
              </a:rPr>
              <a:t>EllipsePoints (x, y, color);</a:t>
            </a:r>
          </a:p>
          <a:p>
            <a:pPr>
              <a:spcBef>
                <a:spcPts val="0"/>
              </a:spcBef>
              <a:spcAft>
                <a:spcPts val="0"/>
              </a:spcAft>
            </a:pPr>
            <a:r>
              <a:rPr lang="en-US" sz="1600" b="1">
                <a:latin typeface="Tahoma" pitchFamily="34" charset="0"/>
              </a:rPr>
              <a:t>       </a:t>
            </a:r>
            <a:r>
              <a:rPr lang="en-US" sz="1600" b="1" noProof="1">
                <a:latin typeface="Tahoma" pitchFamily="34" charset="0"/>
              </a:rPr>
              <a:t>end </a:t>
            </a:r>
            <a:r>
              <a:rPr lang="en-US" sz="1600" noProof="1">
                <a:latin typeface="Tahoma" pitchFamily="34" charset="0"/>
              </a:rPr>
              <a:t>{Vùng 2}</a:t>
            </a:r>
          </a:p>
          <a:p>
            <a:pPr>
              <a:spcBef>
                <a:spcPts val="0"/>
              </a:spcBef>
              <a:spcAft>
                <a:spcPts val="0"/>
              </a:spcAft>
            </a:pPr>
            <a:r>
              <a:rPr lang="en-US" sz="1600" b="1">
                <a:latin typeface="Tahoma" pitchFamily="34" charset="0"/>
              </a:rPr>
              <a:t>end</a:t>
            </a:r>
          </a:p>
        </p:txBody>
      </p:sp>
      <p:sp>
        <p:nvSpPr>
          <p:cNvPr id="10" name="Slide Number Placeholder 9"/>
          <p:cNvSpPr>
            <a:spLocks noGrp="1"/>
          </p:cNvSpPr>
          <p:nvPr>
            <p:ph type="sldNum" sz="quarter" idx="12"/>
          </p:nvPr>
        </p:nvSpPr>
        <p:spPr/>
        <p:txBody>
          <a:bodyPr/>
          <a:lstStyle/>
          <a:p>
            <a:pPr>
              <a:defRPr/>
            </a:pPr>
            <a:fld id="{ED1E9C30-6A62-4C1C-95E3-8280887C64C6}" type="slidenum">
              <a:rPr lang="en-GB" smtClean="0"/>
              <a:pPr>
                <a:defRPr/>
              </a:pPr>
              <a:t>24</a:t>
            </a:fld>
            <a:r>
              <a:rPr lang="en-GB" smtClean="0"/>
              <a:t>/30</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dvduc-2006/18</a:t>
            </a:r>
            <a:endParaRPr lang="en-GB"/>
          </a:p>
        </p:txBody>
      </p:sp>
      <p:sp>
        <p:nvSpPr>
          <p:cNvPr id="16387"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6389" name="Rectangle 2"/>
          <p:cNvSpPr>
            <a:spLocks noGrp="1" noChangeArrowheads="1"/>
          </p:cNvSpPr>
          <p:nvPr>
            <p:ph type="title"/>
          </p:nvPr>
        </p:nvSpPr>
        <p:spPr/>
        <p:txBody>
          <a:bodyPr/>
          <a:lstStyle/>
          <a:p>
            <a:pPr eaLnBrk="1" hangingPunct="1"/>
            <a:r>
              <a:rPr lang="en-US" smtClean="0"/>
              <a:t>4. Vẽ đồ họa với OpenGL</a:t>
            </a:r>
          </a:p>
        </p:txBody>
      </p:sp>
      <p:sp>
        <p:nvSpPr>
          <p:cNvPr id="16390" name="Rectangle 3"/>
          <p:cNvSpPr>
            <a:spLocks noGrp="1" noChangeArrowheads="1"/>
          </p:cNvSpPr>
          <p:nvPr>
            <p:ph type="body" idx="1"/>
          </p:nvPr>
        </p:nvSpPr>
        <p:spPr>
          <a:xfrm>
            <a:off x="457200" y="990600"/>
            <a:ext cx="8534400" cy="5334000"/>
          </a:xfrm>
        </p:spPr>
        <p:txBody>
          <a:bodyPr/>
          <a:lstStyle/>
          <a:p>
            <a:pPr eaLnBrk="1" hangingPunct="1"/>
            <a:r>
              <a:rPr lang="en-US" sz="2000" smtClean="0"/>
              <a:t>Hàm vẽ</a:t>
            </a:r>
          </a:p>
        </p:txBody>
      </p:sp>
      <p:sp>
        <p:nvSpPr>
          <p:cNvPr id="16391" name="Rectangle 12"/>
          <p:cNvSpPr>
            <a:spLocks noChangeArrowheads="1"/>
          </p:cNvSpPr>
          <p:nvPr/>
        </p:nvSpPr>
        <p:spPr bwMode="auto">
          <a:xfrm>
            <a:off x="838200" y="1447800"/>
            <a:ext cx="7620000" cy="1179513"/>
          </a:xfrm>
          <a:prstGeom prst="rect">
            <a:avLst/>
          </a:prstGeom>
          <a:solidFill>
            <a:srgbClr val="E5E9F7"/>
          </a:solidFill>
          <a:ln w="9525">
            <a:noFill/>
            <a:miter lim="800000"/>
            <a:headEnd/>
            <a:tailEnd/>
          </a:ln>
        </p:spPr>
        <p:txBody>
          <a:bodyPr>
            <a:spAutoFit/>
          </a:bodyPr>
          <a:lstStyle/>
          <a:p>
            <a:pPr>
              <a:spcBef>
                <a:spcPct val="15000"/>
              </a:spcBef>
            </a:pPr>
            <a:r>
              <a:rPr lang="en-US" sz="1600"/>
              <a:t>    glBegin(</a:t>
            </a:r>
            <a:r>
              <a:rPr lang="en-US" sz="1600">
                <a:solidFill>
                  <a:schemeClr val="accent2"/>
                </a:solidFill>
              </a:rPr>
              <a:t>mode</a:t>
            </a:r>
            <a:r>
              <a:rPr lang="en-US" sz="1600"/>
              <a:t>);</a:t>
            </a:r>
          </a:p>
          <a:p>
            <a:pPr>
              <a:spcBef>
                <a:spcPct val="15000"/>
              </a:spcBef>
            </a:pPr>
            <a:r>
              <a:rPr lang="en-US" sz="1600"/>
              <a:t>	</a:t>
            </a:r>
            <a:r>
              <a:rPr lang="en-US" sz="1600" smtClean="0"/>
              <a:t>glVertex(v0</a:t>
            </a:r>
            <a:r>
              <a:rPr lang="en-US" sz="1600"/>
              <a:t>);</a:t>
            </a:r>
            <a:r>
              <a:rPr lang="en-US" sz="1600" smtClean="0"/>
              <a:t>glVertex(v1</a:t>
            </a:r>
            <a:r>
              <a:rPr lang="en-US" sz="1600"/>
              <a:t>);…</a:t>
            </a:r>
          </a:p>
          <a:p>
            <a:pPr>
              <a:spcBef>
                <a:spcPct val="15000"/>
              </a:spcBef>
            </a:pPr>
            <a:r>
              <a:rPr lang="en-US" sz="1600"/>
              <a:t>    glEnd();</a:t>
            </a:r>
          </a:p>
          <a:p>
            <a:pPr>
              <a:spcBef>
                <a:spcPct val="15000"/>
              </a:spcBef>
            </a:pPr>
            <a:r>
              <a:rPr lang="en-US" sz="1600">
                <a:solidFill>
                  <a:schemeClr val="hlink"/>
                </a:solidFill>
              </a:rPr>
              <a:t>    </a:t>
            </a:r>
            <a:r>
              <a:rPr lang="en-US" sz="1600">
                <a:solidFill>
                  <a:schemeClr val="accent2"/>
                </a:solidFill>
              </a:rPr>
              <a:t>mode</a:t>
            </a:r>
            <a:r>
              <a:rPr lang="en-US" sz="1600">
                <a:solidFill>
                  <a:schemeClr val="hlink"/>
                </a:solidFill>
              </a:rPr>
              <a:t>: GL_POINTS, GL_LINES, GL_LINE_LOOP, GL_TRIANGLES,…</a:t>
            </a:r>
          </a:p>
        </p:txBody>
      </p:sp>
      <p:grpSp>
        <p:nvGrpSpPr>
          <p:cNvPr id="16392" name="Group 24"/>
          <p:cNvGrpSpPr>
            <a:grpSpLocks/>
          </p:cNvGrpSpPr>
          <p:nvPr/>
        </p:nvGrpSpPr>
        <p:grpSpPr bwMode="auto">
          <a:xfrm>
            <a:off x="838200" y="2743200"/>
            <a:ext cx="7620000" cy="1676400"/>
            <a:chOff x="528" y="1920"/>
            <a:chExt cx="4800" cy="1056"/>
          </a:xfrm>
        </p:grpSpPr>
        <p:pic>
          <p:nvPicPr>
            <p:cNvPr id="16400" name="Picture 14"/>
            <p:cNvPicPr>
              <a:picLocks noChangeAspect="1" noChangeArrowheads="1"/>
            </p:cNvPicPr>
            <p:nvPr/>
          </p:nvPicPr>
          <p:blipFill>
            <a:blip r:embed="rId2" cstate="print"/>
            <a:srcRect/>
            <a:stretch>
              <a:fillRect/>
            </a:stretch>
          </p:blipFill>
          <p:spPr bwMode="auto">
            <a:xfrm>
              <a:off x="576" y="1920"/>
              <a:ext cx="4623" cy="889"/>
            </a:xfrm>
            <a:prstGeom prst="rect">
              <a:avLst/>
            </a:prstGeom>
            <a:noFill/>
            <a:ln w="9525">
              <a:noFill/>
              <a:miter lim="800000"/>
              <a:headEnd/>
              <a:tailEnd/>
            </a:ln>
          </p:spPr>
        </p:pic>
        <p:sp>
          <p:nvSpPr>
            <p:cNvPr id="16401" name="Rectangle 16"/>
            <p:cNvSpPr>
              <a:spLocks noChangeArrowheads="1"/>
            </p:cNvSpPr>
            <p:nvPr/>
          </p:nvSpPr>
          <p:spPr bwMode="auto">
            <a:xfrm>
              <a:off x="4446" y="2784"/>
              <a:ext cx="882" cy="192"/>
            </a:xfrm>
            <a:prstGeom prst="rect">
              <a:avLst/>
            </a:prstGeom>
            <a:noFill/>
            <a:ln w="9525">
              <a:noFill/>
              <a:miter lim="800000"/>
              <a:headEnd/>
              <a:tailEnd/>
            </a:ln>
          </p:spPr>
          <p:txBody>
            <a:bodyPr wrap="none">
              <a:spAutoFit/>
            </a:bodyPr>
            <a:lstStyle/>
            <a:p>
              <a:r>
                <a:rPr lang="en-US" sz="1400">
                  <a:solidFill>
                    <a:srgbClr val="993300"/>
                  </a:solidFill>
                </a:rPr>
                <a:t>GL_POLYGON</a:t>
              </a:r>
            </a:p>
          </p:txBody>
        </p:sp>
        <p:sp>
          <p:nvSpPr>
            <p:cNvPr id="16402" name="Rectangle 18"/>
            <p:cNvSpPr>
              <a:spLocks noChangeArrowheads="1"/>
            </p:cNvSpPr>
            <p:nvPr/>
          </p:nvSpPr>
          <p:spPr bwMode="auto">
            <a:xfrm>
              <a:off x="3408" y="2784"/>
              <a:ext cx="977" cy="192"/>
            </a:xfrm>
            <a:prstGeom prst="rect">
              <a:avLst/>
            </a:prstGeom>
            <a:noFill/>
            <a:ln w="9525">
              <a:noFill/>
              <a:miter lim="800000"/>
              <a:headEnd/>
              <a:tailEnd/>
            </a:ln>
          </p:spPr>
          <p:txBody>
            <a:bodyPr wrap="none">
              <a:spAutoFit/>
            </a:bodyPr>
            <a:lstStyle/>
            <a:p>
              <a:r>
                <a:rPr lang="en-US" sz="1400">
                  <a:solidFill>
                    <a:srgbClr val="993300"/>
                  </a:solidFill>
                </a:rPr>
                <a:t>GL_LINE_LOOP</a:t>
              </a:r>
            </a:p>
          </p:txBody>
        </p:sp>
        <p:sp>
          <p:nvSpPr>
            <p:cNvPr id="16403" name="Rectangle 19"/>
            <p:cNvSpPr>
              <a:spLocks noChangeArrowheads="1"/>
            </p:cNvSpPr>
            <p:nvPr/>
          </p:nvSpPr>
          <p:spPr bwMode="auto">
            <a:xfrm>
              <a:off x="2400" y="2784"/>
              <a:ext cx="1010" cy="192"/>
            </a:xfrm>
            <a:prstGeom prst="rect">
              <a:avLst/>
            </a:prstGeom>
            <a:noFill/>
            <a:ln w="9525">
              <a:noFill/>
              <a:miter lim="800000"/>
              <a:headEnd/>
              <a:tailEnd/>
            </a:ln>
          </p:spPr>
          <p:txBody>
            <a:bodyPr wrap="none">
              <a:spAutoFit/>
            </a:bodyPr>
            <a:lstStyle/>
            <a:p>
              <a:r>
                <a:rPr lang="en-US" sz="1400">
                  <a:solidFill>
                    <a:srgbClr val="993300"/>
                  </a:solidFill>
                </a:rPr>
                <a:t>GL_LINE_STRIP</a:t>
              </a:r>
            </a:p>
          </p:txBody>
        </p:sp>
        <p:sp>
          <p:nvSpPr>
            <p:cNvPr id="16404" name="Rectangle 20"/>
            <p:cNvSpPr>
              <a:spLocks noChangeArrowheads="1"/>
            </p:cNvSpPr>
            <p:nvPr/>
          </p:nvSpPr>
          <p:spPr bwMode="auto">
            <a:xfrm>
              <a:off x="1435" y="2784"/>
              <a:ext cx="677" cy="192"/>
            </a:xfrm>
            <a:prstGeom prst="rect">
              <a:avLst/>
            </a:prstGeom>
            <a:noFill/>
            <a:ln w="9525">
              <a:noFill/>
              <a:miter lim="800000"/>
              <a:headEnd/>
              <a:tailEnd/>
            </a:ln>
          </p:spPr>
          <p:txBody>
            <a:bodyPr wrap="none">
              <a:spAutoFit/>
            </a:bodyPr>
            <a:lstStyle/>
            <a:p>
              <a:r>
                <a:rPr lang="en-US" sz="1400">
                  <a:solidFill>
                    <a:srgbClr val="993300"/>
                  </a:solidFill>
                </a:rPr>
                <a:t>GL_LINES</a:t>
              </a:r>
            </a:p>
          </p:txBody>
        </p:sp>
        <p:sp>
          <p:nvSpPr>
            <p:cNvPr id="16405" name="Rectangle 21"/>
            <p:cNvSpPr>
              <a:spLocks noChangeArrowheads="1"/>
            </p:cNvSpPr>
            <p:nvPr/>
          </p:nvSpPr>
          <p:spPr bwMode="auto">
            <a:xfrm>
              <a:off x="528" y="2784"/>
              <a:ext cx="769" cy="192"/>
            </a:xfrm>
            <a:prstGeom prst="rect">
              <a:avLst/>
            </a:prstGeom>
            <a:noFill/>
            <a:ln w="9525">
              <a:noFill/>
              <a:miter lim="800000"/>
              <a:headEnd/>
              <a:tailEnd/>
            </a:ln>
          </p:spPr>
          <p:txBody>
            <a:bodyPr wrap="none">
              <a:spAutoFit/>
            </a:bodyPr>
            <a:lstStyle/>
            <a:p>
              <a:r>
                <a:rPr lang="en-US" sz="1400">
                  <a:solidFill>
                    <a:srgbClr val="993300"/>
                  </a:solidFill>
                </a:rPr>
                <a:t>GL_POINTS</a:t>
              </a:r>
            </a:p>
          </p:txBody>
        </p:sp>
      </p:grpSp>
      <p:grpSp>
        <p:nvGrpSpPr>
          <p:cNvPr id="16393" name="Group 27"/>
          <p:cNvGrpSpPr>
            <a:grpSpLocks/>
          </p:cNvGrpSpPr>
          <p:nvPr/>
        </p:nvGrpSpPr>
        <p:grpSpPr bwMode="auto">
          <a:xfrm>
            <a:off x="573088" y="4495800"/>
            <a:ext cx="7961312" cy="1905000"/>
            <a:chOff x="336" y="2832"/>
            <a:chExt cx="5015" cy="1200"/>
          </a:xfrm>
        </p:grpSpPr>
        <p:pic>
          <p:nvPicPr>
            <p:cNvPr id="16394" name="Picture 15"/>
            <p:cNvPicPr>
              <a:picLocks noChangeAspect="1" noChangeArrowheads="1"/>
            </p:cNvPicPr>
            <p:nvPr/>
          </p:nvPicPr>
          <p:blipFill>
            <a:blip r:embed="rId3" cstate="print"/>
            <a:srcRect/>
            <a:stretch>
              <a:fillRect/>
            </a:stretch>
          </p:blipFill>
          <p:spPr bwMode="auto">
            <a:xfrm>
              <a:off x="576" y="2832"/>
              <a:ext cx="4608" cy="859"/>
            </a:xfrm>
            <a:prstGeom prst="rect">
              <a:avLst/>
            </a:prstGeom>
            <a:noFill/>
            <a:ln w="9525">
              <a:noFill/>
              <a:miter lim="800000"/>
              <a:headEnd/>
              <a:tailEnd/>
            </a:ln>
          </p:spPr>
        </p:pic>
        <p:sp>
          <p:nvSpPr>
            <p:cNvPr id="16395" name="Rectangle 17"/>
            <p:cNvSpPr>
              <a:spLocks noChangeArrowheads="1"/>
            </p:cNvSpPr>
            <p:nvPr/>
          </p:nvSpPr>
          <p:spPr bwMode="auto">
            <a:xfrm>
              <a:off x="336" y="3643"/>
              <a:ext cx="988" cy="192"/>
            </a:xfrm>
            <a:prstGeom prst="rect">
              <a:avLst/>
            </a:prstGeom>
            <a:noFill/>
            <a:ln w="9525">
              <a:noFill/>
              <a:miter lim="800000"/>
              <a:headEnd/>
              <a:tailEnd/>
            </a:ln>
          </p:spPr>
          <p:txBody>
            <a:bodyPr wrap="none">
              <a:spAutoFit/>
            </a:bodyPr>
            <a:lstStyle/>
            <a:p>
              <a:r>
                <a:rPr lang="en-US" sz="1400">
                  <a:solidFill>
                    <a:srgbClr val="993300"/>
                  </a:solidFill>
                </a:rPr>
                <a:t>GL_TRIANGLES</a:t>
              </a:r>
            </a:p>
          </p:txBody>
        </p:sp>
        <p:sp>
          <p:nvSpPr>
            <p:cNvPr id="16396" name="Rectangle 22"/>
            <p:cNvSpPr>
              <a:spLocks noChangeArrowheads="1"/>
            </p:cNvSpPr>
            <p:nvPr/>
          </p:nvSpPr>
          <p:spPr bwMode="auto">
            <a:xfrm>
              <a:off x="1200" y="3840"/>
              <a:ext cx="1321" cy="192"/>
            </a:xfrm>
            <a:prstGeom prst="rect">
              <a:avLst/>
            </a:prstGeom>
            <a:noFill/>
            <a:ln w="9525">
              <a:noFill/>
              <a:miter lim="800000"/>
              <a:headEnd/>
              <a:tailEnd/>
            </a:ln>
          </p:spPr>
          <p:txBody>
            <a:bodyPr wrap="none">
              <a:spAutoFit/>
            </a:bodyPr>
            <a:lstStyle/>
            <a:p>
              <a:r>
                <a:rPr lang="en-US" sz="1400">
                  <a:solidFill>
                    <a:srgbClr val="993300"/>
                  </a:solidFill>
                </a:rPr>
                <a:t>GL_TRIANGLE_STRIP</a:t>
              </a:r>
            </a:p>
          </p:txBody>
        </p:sp>
        <p:sp>
          <p:nvSpPr>
            <p:cNvPr id="16397" name="Rectangle 23"/>
            <p:cNvSpPr>
              <a:spLocks noChangeArrowheads="1"/>
            </p:cNvSpPr>
            <p:nvPr/>
          </p:nvSpPr>
          <p:spPr bwMode="auto">
            <a:xfrm>
              <a:off x="2208" y="3643"/>
              <a:ext cx="1207" cy="192"/>
            </a:xfrm>
            <a:prstGeom prst="rect">
              <a:avLst/>
            </a:prstGeom>
            <a:noFill/>
            <a:ln w="9525">
              <a:noFill/>
              <a:miter lim="800000"/>
              <a:headEnd/>
              <a:tailEnd/>
            </a:ln>
          </p:spPr>
          <p:txBody>
            <a:bodyPr wrap="none">
              <a:spAutoFit/>
            </a:bodyPr>
            <a:lstStyle/>
            <a:p>
              <a:r>
                <a:rPr lang="en-US" sz="1400">
                  <a:solidFill>
                    <a:srgbClr val="993300"/>
                  </a:solidFill>
                </a:rPr>
                <a:t>GL_TRIANGLE_FAN</a:t>
              </a:r>
            </a:p>
          </p:txBody>
        </p:sp>
        <p:sp>
          <p:nvSpPr>
            <p:cNvPr id="16398" name="Rectangle 25"/>
            <p:cNvSpPr>
              <a:spLocks noChangeArrowheads="1"/>
            </p:cNvSpPr>
            <p:nvPr/>
          </p:nvSpPr>
          <p:spPr bwMode="auto">
            <a:xfrm>
              <a:off x="3552" y="3648"/>
              <a:ext cx="669" cy="192"/>
            </a:xfrm>
            <a:prstGeom prst="rect">
              <a:avLst/>
            </a:prstGeom>
            <a:noFill/>
            <a:ln w="9525">
              <a:noFill/>
              <a:miter lim="800000"/>
              <a:headEnd/>
              <a:tailEnd/>
            </a:ln>
          </p:spPr>
          <p:txBody>
            <a:bodyPr wrap="none">
              <a:spAutoFit/>
            </a:bodyPr>
            <a:lstStyle/>
            <a:p>
              <a:r>
                <a:rPr lang="en-US" sz="1400">
                  <a:solidFill>
                    <a:srgbClr val="993300"/>
                  </a:solidFill>
                </a:rPr>
                <a:t>GL_QUAD</a:t>
              </a:r>
            </a:p>
          </p:txBody>
        </p:sp>
        <p:sp>
          <p:nvSpPr>
            <p:cNvPr id="16399" name="Rectangle 26"/>
            <p:cNvSpPr>
              <a:spLocks noChangeArrowheads="1"/>
            </p:cNvSpPr>
            <p:nvPr/>
          </p:nvSpPr>
          <p:spPr bwMode="auto">
            <a:xfrm>
              <a:off x="4272" y="3648"/>
              <a:ext cx="1079" cy="192"/>
            </a:xfrm>
            <a:prstGeom prst="rect">
              <a:avLst/>
            </a:prstGeom>
            <a:noFill/>
            <a:ln w="9525">
              <a:noFill/>
              <a:miter lim="800000"/>
              <a:headEnd/>
              <a:tailEnd/>
            </a:ln>
          </p:spPr>
          <p:txBody>
            <a:bodyPr wrap="none">
              <a:spAutoFit/>
            </a:bodyPr>
            <a:lstStyle/>
            <a:p>
              <a:r>
                <a:rPr lang="en-US" sz="1400">
                  <a:solidFill>
                    <a:srgbClr val="993300"/>
                  </a:solidFill>
                </a:rPr>
                <a:t>GL_QUAD_STRIP</a:t>
              </a:r>
            </a:p>
          </p:txBody>
        </p:sp>
      </p:grpSp>
      <p:sp>
        <p:nvSpPr>
          <p:cNvPr id="23" name="Slide Number Placeholder 22"/>
          <p:cNvSpPr>
            <a:spLocks noGrp="1"/>
          </p:cNvSpPr>
          <p:nvPr>
            <p:ph type="sldNum" sz="quarter" idx="12"/>
          </p:nvPr>
        </p:nvSpPr>
        <p:spPr/>
        <p:txBody>
          <a:bodyPr/>
          <a:lstStyle/>
          <a:p>
            <a:pPr>
              <a:defRPr/>
            </a:pPr>
            <a:fld id="{ED1E9C30-6A62-4C1C-95E3-8280887C64C6}" type="slidenum">
              <a:rPr lang="en-GB" smtClean="0"/>
              <a:pPr>
                <a:defRPr/>
              </a:pPr>
              <a:t>25</a:t>
            </a:fld>
            <a:r>
              <a:rPr lang="en-GB" smtClean="0"/>
              <a:t>/30</a:t>
            </a:r>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r>
              <a:rPr lang="en-US" smtClean="0"/>
              <a:t>dvduc-2006/18</a:t>
            </a:r>
            <a:endParaRPr lang="en-GB"/>
          </a:p>
        </p:txBody>
      </p:sp>
      <p:sp>
        <p:nvSpPr>
          <p:cNvPr id="16387"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6389" name="Rectangle 2"/>
          <p:cNvSpPr>
            <a:spLocks noGrp="1" noChangeArrowheads="1"/>
          </p:cNvSpPr>
          <p:nvPr>
            <p:ph type="title"/>
          </p:nvPr>
        </p:nvSpPr>
        <p:spPr/>
        <p:txBody>
          <a:bodyPr/>
          <a:lstStyle/>
          <a:p>
            <a:pPr eaLnBrk="1" hangingPunct="1"/>
            <a:r>
              <a:rPr lang="en-US" smtClean="0"/>
              <a:t>Vẽ đồ họa với OpenGL</a:t>
            </a:r>
          </a:p>
        </p:txBody>
      </p:sp>
      <p:sp>
        <p:nvSpPr>
          <p:cNvPr id="16390" name="Rectangle 3"/>
          <p:cNvSpPr>
            <a:spLocks noGrp="1" noChangeArrowheads="1"/>
          </p:cNvSpPr>
          <p:nvPr>
            <p:ph type="body" idx="1"/>
          </p:nvPr>
        </p:nvSpPr>
        <p:spPr>
          <a:xfrm>
            <a:off x="685800" y="990600"/>
            <a:ext cx="8305800" cy="3352800"/>
          </a:xfrm>
        </p:spPr>
        <p:txBody>
          <a:bodyPr/>
          <a:lstStyle/>
          <a:p>
            <a:pPr eaLnBrk="1" hangingPunct="1"/>
            <a:r>
              <a:rPr lang="en-US" smtClean="0"/>
              <a:t>Hàm vẽ đường cong</a:t>
            </a:r>
          </a:p>
          <a:p>
            <a:pPr lvl="1" eaLnBrk="1" hangingPunct="1"/>
            <a:r>
              <a:rPr lang="en-US" smtClean="0"/>
              <a:t>Bất kỳ đường cong trơn tru nào cũng có thể xấp xỉ (với độ chính xác tùy ý) bởi các đường gấp khúc.</a:t>
            </a:r>
          </a:p>
          <a:p>
            <a:pPr lvl="1" eaLnBrk="1" hangingPunct="1"/>
            <a:r>
              <a:rPr lang="en-US" smtClean="0"/>
              <a:t>Có thể xấp xỉ đường tròn bởi các đoạn thẳng ngắn</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eaLnBrk="1" hangingPunct="1"/>
            <a:r>
              <a:rPr lang="en-US" smtClean="0"/>
              <a:t>Ví dụ vẽ đường tròn bằng OpenGL</a:t>
            </a:r>
          </a:p>
        </p:txBody>
      </p:sp>
      <p:pic>
        <p:nvPicPr>
          <p:cNvPr id="47106" name="Picture 2"/>
          <p:cNvPicPr>
            <a:picLocks noChangeAspect="1" noChangeArrowheads="1"/>
          </p:cNvPicPr>
          <p:nvPr/>
        </p:nvPicPr>
        <p:blipFill>
          <a:blip r:embed="rId2" cstate="print"/>
          <a:srcRect/>
          <a:stretch>
            <a:fillRect/>
          </a:stretch>
        </p:blipFill>
        <p:spPr bwMode="auto">
          <a:xfrm>
            <a:off x="1371600" y="2514600"/>
            <a:ext cx="6925901" cy="1371600"/>
          </a:xfrm>
          <a:prstGeom prst="rect">
            <a:avLst/>
          </a:prstGeom>
          <a:noFill/>
          <a:ln w="9525">
            <a:noFill/>
            <a:miter lim="800000"/>
            <a:headEnd/>
            <a:tailEnd/>
          </a:ln>
          <a:effectLst/>
        </p:spPr>
      </p:pic>
      <p:sp>
        <p:nvSpPr>
          <p:cNvPr id="23" name="Rectangle 22"/>
          <p:cNvSpPr/>
          <p:nvPr/>
        </p:nvSpPr>
        <p:spPr>
          <a:xfrm>
            <a:off x="1600200" y="4317642"/>
            <a:ext cx="5257800" cy="2062103"/>
          </a:xfrm>
          <a:prstGeom prst="rect">
            <a:avLst/>
          </a:prstGeom>
          <a:solidFill>
            <a:schemeClr val="accent5"/>
          </a:solidFill>
        </p:spPr>
        <p:txBody>
          <a:bodyPr wrap="square">
            <a:spAutoFit/>
          </a:bodyPr>
          <a:lstStyle/>
          <a:p>
            <a:r>
              <a:rPr lang="en-US" sz="1600" smtClean="0">
                <a:solidFill>
                  <a:srgbClr val="002060"/>
                </a:solidFill>
              </a:rPr>
              <a:t>#define PI 3.1415926535898</a:t>
            </a:r>
          </a:p>
          <a:p>
            <a:r>
              <a:rPr lang="en-US" sz="1600" smtClean="0">
                <a:solidFill>
                  <a:srgbClr val="002060"/>
                </a:solidFill>
              </a:rPr>
              <a:t>GLint circle_points = 100;</a:t>
            </a:r>
          </a:p>
          <a:p>
            <a:r>
              <a:rPr lang="en-US" sz="1600" smtClean="0">
                <a:solidFill>
                  <a:srgbClr val="002060"/>
                </a:solidFill>
              </a:rPr>
              <a:t>glBegin(GL_LINE_LOOP);</a:t>
            </a:r>
          </a:p>
          <a:p>
            <a:r>
              <a:rPr lang="en-US" sz="1600" smtClean="0">
                <a:solidFill>
                  <a:srgbClr val="002060"/>
                </a:solidFill>
              </a:rPr>
              <a:t>for (i = 0; i &lt; circle_points; i++) {</a:t>
            </a:r>
          </a:p>
          <a:p>
            <a:r>
              <a:rPr lang="en-US" sz="1600" smtClean="0">
                <a:solidFill>
                  <a:srgbClr val="002060"/>
                </a:solidFill>
              </a:rPr>
              <a:t>	angle = 2*PI*i/circle_points;</a:t>
            </a:r>
          </a:p>
          <a:p>
            <a:r>
              <a:rPr lang="en-US" sz="1600" smtClean="0">
                <a:solidFill>
                  <a:srgbClr val="002060"/>
                </a:solidFill>
              </a:rPr>
              <a:t>	glVertex2f(cos(angle), sin(angle));</a:t>
            </a:r>
          </a:p>
          <a:p>
            <a:r>
              <a:rPr lang="en-US" sz="1600" smtClean="0">
                <a:solidFill>
                  <a:srgbClr val="002060"/>
                </a:solidFill>
              </a:rPr>
              <a:t>	}</a:t>
            </a:r>
          </a:p>
          <a:p>
            <a:r>
              <a:rPr lang="en-US" sz="1600" smtClean="0">
                <a:solidFill>
                  <a:srgbClr val="002060"/>
                </a:solidFill>
              </a:rPr>
              <a:t>glEnd();</a:t>
            </a:r>
            <a:endParaRPr lang="en-US" sz="1600">
              <a:solidFill>
                <a:srgbClr val="002060"/>
              </a:solidFill>
            </a:endParaRPr>
          </a:p>
        </p:txBody>
      </p:sp>
      <p:sp>
        <p:nvSpPr>
          <p:cNvPr id="10" name="Slide Number Placeholder 9"/>
          <p:cNvSpPr>
            <a:spLocks noGrp="1"/>
          </p:cNvSpPr>
          <p:nvPr>
            <p:ph type="sldNum" sz="quarter" idx="12"/>
          </p:nvPr>
        </p:nvSpPr>
        <p:spPr/>
        <p:txBody>
          <a:bodyPr/>
          <a:lstStyle/>
          <a:p>
            <a:pPr>
              <a:defRPr/>
            </a:pPr>
            <a:fld id="{ED1E9C30-6A62-4C1C-95E3-8280887C64C6}" type="slidenum">
              <a:rPr lang="en-GB" smtClean="0"/>
              <a:pPr>
                <a:defRPr/>
              </a:pPr>
              <a:t>26</a:t>
            </a:fld>
            <a:r>
              <a:rPr lang="en-GB" smtClean="0"/>
              <a:t>/30</a:t>
            </a:r>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r>
              <a:rPr lang="en-US" smtClean="0"/>
              <a:t>dvduc-2006/18</a:t>
            </a:r>
            <a:endParaRPr lang="en-GB"/>
          </a:p>
        </p:txBody>
      </p:sp>
      <p:sp>
        <p:nvSpPr>
          <p:cNvPr id="17411"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7413" name="Rectangle 2"/>
          <p:cNvSpPr>
            <a:spLocks noGrp="1" noChangeArrowheads="1"/>
          </p:cNvSpPr>
          <p:nvPr>
            <p:ph type="title"/>
          </p:nvPr>
        </p:nvSpPr>
        <p:spPr/>
        <p:txBody>
          <a:bodyPr/>
          <a:lstStyle/>
          <a:p>
            <a:pPr eaLnBrk="1" hangingPunct="1"/>
            <a:r>
              <a:rPr lang="en-US" smtClean="0"/>
              <a:t>Vẽ đồ họa với OpenGL</a:t>
            </a:r>
          </a:p>
        </p:txBody>
      </p:sp>
      <p:sp>
        <p:nvSpPr>
          <p:cNvPr id="17414" name="Rectangle 3"/>
          <p:cNvSpPr>
            <a:spLocks noGrp="1" noChangeArrowheads="1"/>
          </p:cNvSpPr>
          <p:nvPr>
            <p:ph type="body" idx="1"/>
          </p:nvPr>
        </p:nvSpPr>
        <p:spPr/>
        <p:txBody>
          <a:bodyPr/>
          <a:lstStyle/>
          <a:p>
            <a:pPr eaLnBrk="1" hangingPunct="1"/>
            <a:r>
              <a:rPr lang="en-US" smtClean="0"/>
              <a:t>Chiếu và biến đổi khung nhìn</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pic>
        <p:nvPicPr>
          <p:cNvPr id="17415" name="Picture 5"/>
          <p:cNvPicPr>
            <a:picLocks noChangeAspect="1" noChangeArrowheads="1"/>
          </p:cNvPicPr>
          <p:nvPr/>
        </p:nvPicPr>
        <p:blipFill>
          <a:blip r:embed="rId3" cstate="print"/>
          <a:srcRect/>
          <a:stretch>
            <a:fillRect/>
          </a:stretch>
        </p:blipFill>
        <p:spPr bwMode="auto">
          <a:xfrm>
            <a:off x="1219200" y="1524000"/>
            <a:ext cx="6781800" cy="2425700"/>
          </a:xfrm>
          <a:prstGeom prst="rect">
            <a:avLst/>
          </a:prstGeom>
          <a:solidFill>
            <a:srgbClr val="E5E9F7"/>
          </a:solidFill>
          <a:ln w="9525">
            <a:noFill/>
            <a:miter lim="800000"/>
            <a:headEnd/>
            <a:tailEnd/>
          </a:ln>
        </p:spPr>
      </p:pic>
      <p:sp>
        <p:nvSpPr>
          <p:cNvPr id="17416" name="Rectangle 6"/>
          <p:cNvSpPr>
            <a:spLocks noChangeArrowheads="1"/>
          </p:cNvSpPr>
          <p:nvPr/>
        </p:nvSpPr>
        <p:spPr bwMode="auto">
          <a:xfrm>
            <a:off x="762000" y="4343400"/>
            <a:ext cx="8001000" cy="665163"/>
          </a:xfrm>
          <a:prstGeom prst="rect">
            <a:avLst/>
          </a:prstGeom>
          <a:solidFill>
            <a:srgbClr val="E5E9F7"/>
          </a:solidFill>
          <a:ln w="9525">
            <a:noFill/>
            <a:miter lim="800000"/>
            <a:headEnd/>
            <a:tailEnd/>
          </a:ln>
        </p:spPr>
        <p:txBody>
          <a:bodyPr>
            <a:spAutoFit/>
          </a:bodyPr>
          <a:lstStyle/>
          <a:p>
            <a:pPr>
              <a:lnSpc>
                <a:spcPct val="110000"/>
              </a:lnSpc>
              <a:spcBef>
                <a:spcPct val="15000"/>
              </a:spcBef>
            </a:pPr>
            <a:r>
              <a:rPr lang="en-US" sz="1600"/>
              <a:t>glViewport(GLint x, GLint y, GLsizei width, GLsizei height)</a:t>
            </a:r>
          </a:p>
          <a:p>
            <a:pPr>
              <a:lnSpc>
                <a:spcPct val="110000"/>
              </a:lnSpc>
              <a:spcBef>
                <a:spcPct val="15000"/>
              </a:spcBef>
            </a:pPr>
            <a:r>
              <a:rPr lang="en-US" sz="1600"/>
              <a:t>gluOrtho2D(GLdouble left, GLdouble right, GLdouble bottom, GLdouble top)</a:t>
            </a:r>
          </a:p>
        </p:txBody>
      </p:sp>
      <p:sp>
        <p:nvSpPr>
          <p:cNvPr id="17417" name="Rectangle 7"/>
          <p:cNvSpPr>
            <a:spLocks noChangeArrowheads="1"/>
          </p:cNvSpPr>
          <p:nvPr/>
        </p:nvSpPr>
        <p:spPr bwMode="auto">
          <a:xfrm>
            <a:off x="777875" y="5402262"/>
            <a:ext cx="7513788" cy="929485"/>
          </a:xfrm>
          <a:prstGeom prst="rect">
            <a:avLst/>
          </a:prstGeom>
          <a:solidFill>
            <a:srgbClr val="E5E9F7"/>
          </a:solidFill>
          <a:ln w="9525">
            <a:noFill/>
            <a:miter lim="800000"/>
            <a:headEnd/>
            <a:tailEnd/>
          </a:ln>
        </p:spPr>
        <p:txBody>
          <a:bodyPr wrap="none" anchor="ctr">
            <a:spAutoFit/>
          </a:bodyPr>
          <a:lstStyle/>
          <a:p>
            <a:pPr>
              <a:lnSpc>
                <a:spcPct val="110000"/>
              </a:lnSpc>
              <a:spcBef>
                <a:spcPct val="5000"/>
              </a:spcBef>
            </a:pPr>
            <a:r>
              <a:rPr lang="en-US" sz="1600"/>
              <a:t>glMatrixMode(GL_PROJECTION);	 // set projection matrix</a:t>
            </a:r>
          </a:p>
          <a:p>
            <a:pPr>
              <a:lnSpc>
                <a:spcPct val="110000"/>
              </a:lnSpc>
              <a:spcBef>
                <a:spcPct val="5000"/>
              </a:spcBef>
            </a:pPr>
            <a:r>
              <a:rPr lang="en-US" sz="1600"/>
              <a:t>glLoadIdentity();			 // initialize to identity</a:t>
            </a:r>
          </a:p>
          <a:p>
            <a:pPr>
              <a:lnSpc>
                <a:spcPct val="110000"/>
              </a:lnSpc>
              <a:spcBef>
                <a:spcPct val="5000"/>
              </a:spcBef>
            </a:pPr>
            <a:r>
              <a:rPr lang="en-US" sz="1600"/>
              <a:t>gluOrtho2D(0.0, 640.0, 0.0, 480.0); // map </a:t>
            </a:r>
            <a:r>
              <a:rPr lang="en-US" sz="1600" smtClean="0"/>
              <a:t>drawing region to </a:t>
            </a:r>
            <a:r>
              <a:rPr lang="en-US" sz="1600"/>
              <a:t>viewport</a:t>
            </a:r>
          </a:p>
        </p:txBody>
      </p:sp>
      <p:sp>
        <p:nvSpPr>
          <p:cNvPr id="10" name="TextBox 9"/>
          <p:cNvSpPr txBox="1"/>
          <p:nvPr/>
        </p:nvSpPr>
        <p:spPr>
          <a:xfrm>
            <a:off x="796490" y="3962400"/>
            <a:ext cx="1489510" cy="400110"/>
          </a:xfrm>
          <a:prstGeom prst="rect">
            <a:avLst/>
          </a:prstGeom>
          <a:noFill/>
        </p:spPr>
        <p:txBody>
          <a:bodyPr wrap="none" rtlCol="0">
            <a:spAutoFit/>
          </a:bodyPr>
          <a:lstStyle/>
          <a:p>
            <a:r>
              <a:rPr lang="en-US" smtClean="0">
                <a:solidFill>
                  <a:schemeClr val="accent2">
                    <a:lumMod val="75000"/>
                  </a:schemeClr>
                </a:solidFill>
              </a:rPr>
              <a:t>Mẫu hàm:</a:t>
            </a:r>
            <a:endParaRPr lang="en-US">
              <a:solidFill>
                <a:schemeClr val="accent2">
                  <a:lumMod val="75000"/>
                </a:schemeClr>
              </a:solidFill>
            </a:endParaRPr>
          </a:p>
        </p:txBody>
      </p:sp>
      <p:sp>
        <p:nvSpPr>
          <p:cNvPr id="11" name="Rectangle 10"/>
          <p:cNvSpPr/>
          <p:nvPr/>
        </p:nvSpPr>
        <p:spPr>
          <a:xfrm>
            <a:off x="770956" y="5029200"/>
            <a:ext cx="3483646" cy="400110"/>
          </a:xfrm>
          <a:prstGeom prst="rect">
            <a:avLst/>
          </a:prstGeom>
        </p:spPr>
        <p:txBody>
          <a:bodyPr wrap="none">
            <a:spAutoFit/>
          </a:bodyPr>
          <a:lstStyle/>
          <a:p>
            <a:r>
              <a:rPr lang="en-US" smtClean="0">
                <a:solidFill>
                  <a:schemeClr val="accent2">
                    <a:lumMod val="75000"/>
                  </a:schemeClr>
                </a:solidFill>
              </a:rPr>
              <a:t>Xác định cửa sổ hiển thị:</a:t>
            </a:r>
            <a:endParaRPr lang="en-US">
              <a:solidFill>
                <a:schemeClr val="accent2">
                  <a:lumMod val="75000"/>
                </a:schemeClr>
              </a:solidFill>
            </a:endParaRPr>
          </a:p>
        </p:txBody>
      </p:sp>
      <p:sp>
        <p:nvSpPr>
          <p:cNvPr id="13" name="Slide Number Placeholder 12"/>
          <p:cNvSpPr>
            <a:spLocks noGrp="1"/>
          </p:cNvSpPr>
          <p:nvPr>
            <p:ph type="sldNum" sz="quarter" idx="12"/>
          </p:nvPr>
        </p:nvSpPr>
        <p:spPr/>
        <p:txBody>
          <a:bodyPr/>
          <a:lstStyle/>
          <a:p>
            <a:pPr>
              <a:defRPr/>
            </a:pPr>
            <a:fld id="{ED1E9C30-6A62-4C1C-95E3-8280887C64C6}" type="slidenum">
              <a:rPr lang="en-GB" smtClean="0"/>
              <a:pPr>
                <a:defRPr/>
              </a:pPr>
              <a:t>27</a:t>
            </a:fld>
            <a:r>
              <a:rPr lang="en-GB" smtClean="0"/>
              <a:t>/30</a:t>
            </a:r>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r>
              <a:rPr lang="en-US" smtClean="0"/>
              <a:t>dvduc-2006/18</a:t>
            </a:r>
            <a:endParaRPr lang="en-GB"/>
          </a:p>
        </p:txBody>
      </p:sp>
      <p:sp>
        <p:nvSpPr>
          <p:cNvPr id="18435"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8437" name="Rectangle 2"/>
          <p:cNvSpPr>
            <a:spLocks noGrp="1" noChangeArrowheads="1"/>
          </p:cNvSpPr>
          <p:nvPr>
            <p:ph type="title"/>
          </p:nvPr>
        </p:nvSpPr>
        <p:spPr/>
        <p:txBody>
          <a:bodyPr/>
          <a:lstStyle/>
          <a:p>
            <a:pPr eaLnBrk="1" hangingPunct="1"/>
            <a:r>
              <a:rPr lang="en-US" smtClean="0"/>
              <a:t>Vẽ đồ họa với OpenGL</a:t>
            </a:r>
          </a:p>
        </p:txBody>
      </p:sp>
      <p:sp>
        <p:nvSpPr>
          <p:cNvPr id="18438" name="Rectangle 3"/>
          <p:cNvSpPr>
            <a:spLocks noGrp="1" noChangeArrowheads="1"/>
          </p:cNvSpPr>
          <p:nvPr>
            <p:ph type="body" idx="1"/>
          </p:nvPr>
        </p:nvSpPr>
        <p:spPr/>
        <p:txBody>
          <a:bodyPr/>
          <a:lstStyle/>
          <a:p>
            <a:pPr eaLnBrk="1" hangingPunct="1"/>
            <a:r>
              <a:rPr lang="en-US" smtClean="0"/>
              <a:t>Cập nhật viewport khi window thay đổi </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18439" name="Rectangle 7"/>
          <p:cNvSpPr>
            <a:spLocks noChangeArrowheads="1"/>
          </p:cNvSpPr>
          <p:nvPr/>
        </p:nvSpPr>
        <p:spPr bwMode="auto">
          <a:xfrm>
            <a:off x="838200" y="1641475"/>
            <a:ext cx="8001000" cy="4585871"/>
          </a:xfrm>
          <a:prstGeom prst="rect">
            <a:avLst/>
          </a:prstGeom>
          <a:solidFill>
            <a:schemeClr val="accent5"/>
          </a:solidFill>
          <a:ln w="9525">
            <a:noFill/>
            <a:miter lim="800000"/>
            <a:headEnd/>
            <a:tailEnd/>
          </a:ln>
        </p:spPr>
        <p:txBody>
          <a:bodyPr wrap="square" anchor="ctr">
            <a:spAutoFit/>
          </a:bodyPr>
          <a:lstStyle/>
          <a:p>
            <a:r>
              <a:rPr lang="en-US" sz="1600">
                <a:solidFill>
                  <a:schemeClr val="accent2"/>
                </a:solidFill>
              </a:rPr>
              <a:t>void myReshape(int w, int h)</a:t>
            </a:r>
            <a:r>
              <a:rPr lang="en-US" sz="1600"/>
              <a:t> 	// window is reshaped</a:t>
            </a:r>
            <a:r>
              <a:rPr lang="en-US"/>
              <a:t> </a:t>
            </a:r>
            <a:endParaRPr lang="en-US" sz="1600"/>
          </a:p>
          <a:p>
            <a:r>
              <a:rPr lang="en-US" sz="1600"/>
              <a:t>{                  		</a:t>
            </a:r>
          </a:p>
          <a:p>
            <a:r>
              <a:rPr lang="en-US" sz="1600"/>
              <a:t>   glViewport (0, 0, w, h);              // update the viewport </a:t>
            </a:r>
          </a:p>
          <a:p>
            <a:r>
              <a:rPr lang="en-US" sz="1600"/>
              <a:t>   glMatrixMode(GL_PROJECTION); 	// update projection </a:t>
            </a:r>
          </a:p>
          <a:p>
            <a:r>
              <a:rPr lang="en-US" sz="1600"/>
              <a:t>   glLoadIdentity();</a:t>
            </a:r>
          </a:p>
          <a:p>
            <a:r>
              <a:rPr lang="en-US" sz="1600"/>
              <a:t>   gluOrtho2D(0.0, </a:t>
            </a:r>
            <a:r>
              <a:rPr lang="en-US" sz="1600" smtClean="0"/>
              <a:t>(GLdouble) w, </a:t>
            </a:r>
            <a:r>
              <a:rPr lang="en-US" sz="1600"/>
              <a:t>0.0, </a:t>
            </a:r>
            <a:r>
              <a:rPr lang="en-US" sz="1600" smtClean="0"/>
              <a:t>(GLdouble)h);   </a:t>
            </a:r>
          </a:p>
          <a:p>
            <a:r>
              <a:rPr lang="en-US" sz="1600" smtClean="0"/>
              <a:t>				// </a:t>
            </a:r>
            <a:r>
              <a:rPr lang="en-US" sz="1600"/>
              <a:t>map </a:t>
            </a:r>
            <a:r>
              <a:rPr lang="en-US" sz="1600" smtClean="0"/>
              <a:t>drawing region to </a:t>
            </a:r>
            <a:r>
              <a:rPr lang="en-US" sz="1600"/>
              <a:t>viewport </a:t>
            </a:r>
          </a:p>
          <a:p>
            <a:r>
              <a:rPr lang="en-US" sz="1600"/>
              <a:t>   glMatrixMode(GL_MODELVIEW);</a:t>
            </a:r>
          </a:p>
          <a:p>
            <a:r>
              <a:rPr lang="en-US" sz="1600"/>
              <a:t>   glutPostRedisplay();           	// request redisplay</a:t>
            </a:r>
          </a:p>
          <a:p>
            <a:r>
              <a:rPr lang="en-US" sz="1600"/>
              <a:t>}</a:t>
            </a:r>
          </a:p>
          <a:p>
            <a:r>
              <a:rPr lang="en-US" sz="1600" smtClean="0"/>
              <a:t>int </a:t>
            </a:r>
            <a:r>
              <a:rPr lang="en-US" sz="1600"/>
              <a:t>main(int argc, char** argv)</a:t>
            </a:r>
          </a:p>
          <a:p>
            <a:r>
              <a:rPr lang="en-US" sz="1600"/>
              <a:t>{</a:t>
            </a:r>
          </a:p>
          <a:p>
            <a:r>
              <a:rPr lang="en-US" sz="1600"/>
              <a:t>   …</a:t>
            </a:r>
          </a:p>
          <a:p>
            <a:r>
              <a:rPr lang="en-US" sz="1600"/>
              <a:t>   glutDisplayFunc(myDisplay);             // setup callbacks </a:t>
            </a:r>
            <a:endParaRPr lang="en-US" sz="1600" b="1"/>
          </a:p>
          <a:p>
            <a:r>
              <a:rPr lang="en-US" sz="1600" b="1"/>
              <a:t>   </a:t>
            </a:r>
            <a:r>
              <a:rPr lang="en-US" sz="1600">
                <a:solidFill>
                  <a:schemeClr val="accent2"/>
                </a:solidFill>
              </a:rPr>
              <a:t>glutReshapeFunc(myReshape);</a:t>
            </a:r>
          </a:p>
          <a:p>
            <a:r>
              <a:rPr lang="en-US" sz="1600"/>
              <a:t>   glutMainLoop();                                // start it running </a:t>
            </a:r>
          </a:p>
          <a:p>
            <a:r>
              <a:rPr lang="en-US" sz="1600"/>
              <a:t>   …	</a:t>
            </a:r>
          </a:p>
          <a:p>
            <a:r>
              <a:rPr lang="en-US" sz="1600"/>
              <a:t>}</a:t>
            </a:r>
          </a:p>
        </p:txBody>
      </p:sp>
      <p:sp>
        <p:nvSpPr>
          <p:cNvPr id="9" name="Slide Number Placeholder 8"/>
          <p:cNvSpPr>
            <a:spLocks noGrp="1"/>
          </p:cNvSpPr>
          <p:nvPr>
            <p:ph type="sldNum" sz="quarter" idx="12"/>
          </p:nvPr>
        </p:nvSpPr>
        <p:spPr/>
        <p:txBody>
          <a:bodyPr/>
          <a:lstStyle/>
          <a:p>
            <a:pPr>
              <a:defRPr/>
            </a:pPr>
            <a:fld id="{ED1E9C30-6A62-4C1C-95E3-8280887C64C6}" type="slidenum">
              <a:rPr lang="en-GB" smtClean="0"/>
              <a:pPr>
                <a:defRPr/>
              </a:pPr>
              <a:t>28</a:t>
            </a:fld>
            <a:r>
              <a:rPr lang="en-GB" smtClean="0"/>
              <a:t>/30</a:t>
            </a:r>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smtClean="0"/>
              <a:t>dvduc-2006/18</a:t>
            </a:r>
            <a:endParaRPr lang="en-GB"/>
          </a:p>
        </p:txBody>
      </p:sp>
      <p:sp>
        <p:nvSpPr>
          <p:cNvPr id="19459"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9461" name="Rectangle 2"/>
          <p:cNvSpPr>
            <a:spLocks noGrp="1" noChangeArrowheads="1"/>
          </p:cNvSpPr>
          <p:nvPr>
            <p:ph type="title"/>
          </p:nvPr>
        </p:nvSpPr>
        <p:spPr/>
        <p:txBody>
          <a:bodyPr/>
          <a:lstStyle/>
          <a:p>
            <a:pPr eaLnBrk="1" hangingPunct="1"/>
            <a:r>
              <a:rPr lang="en-US" smtClean="0"/>
              <a:t>4. Thực hành</a:t>
            </a:r>
          </a:p>
        </p:txBody>
      </p:sp>
      <p:sp>
        <p:nvSpPr>
          <p:cNvPr id="19462" name="Rectangle 3"/>
          <p:cNvSpPr>
            <a:spLocks noGrp="1" noChangeArrowheads="1"/>
          </p:cNvSpPr>
          <p:nvPr>
            <p:ph type="body" idx="1"/>
          </p:nvPr>
        </p:nvSpPr>
        <p:spPr/>
        <p:txBody>
          <a:bodyPr/>
          <a:lstStyle/>
          <a:p>
            <a:pPr eaLnBrk="1" hangingPunct="1"/>
            <a:r>
              <a:rPr lang="en-US" smtClean="0"/>
              <a:t>Ví dụ 2.1</a:t>
            </a:r>
          </a:p>
          <a:p>
            <a:pPr lvl="1" eaLnBrk="1" hangingPunct="1"/>
            <a:r>
              <a:rPr lang="en-US" smtClean="0"/>
              <a:t>Viết chương trình vẽ đoạn thẳng và vẽ đường tròn sử dụng OpenGL.</a:t>
            </a:r>
          </a:p>
          <a:p>
            <a:pPr eaLnBrk="1" hangingPunct="1"/>
            <a:r>
              <a:rPr lang="en-US" smtClean="0"/>
              <a:t>Ví dụ 2.2</a:t>
            </a:r>
          </a:p>
          <a:p>
            <a:pPr lvl="1" eaLnBrk="1" hangingPunct="1"/>
            <a:r>
              <a:rPr lang="en-US" smtClean="0"/>
              <a:t>Viết chương trình vẽ đoạn thẳng có hệ số góc từ 0 đến 1, sử dụng thuật toán trung điểm.</a:t>
            </a:r>
          </a:p>
          <a:p>
            <a:pPr eaLnBrk="1" hangingPunct="1"/>
            <a:r>
              <a:rPr lang="en-US" smtClean="0"/>
              <a:t>Ví dụ 2.3</a:t>
            </a:r>
          </a:p>
          <a:p>
            <a:pPr lvl="1" eaLnBrk="1" hangingPunct="1"/>
            <a:r>
              <a:rPr lang="en-US" smtClean="0"/>
              <a:t>Sử dụng chuột để vẽ đường gấp khúc bằng OpenGL.</a:t>
            </a:r>
          </a:p>
          <a:p>
            <a:pPr eaLnBrk="1" hangingPunct="1"/>
            <a:r>
              <a:rPr lang="en-US" smtClean="0"/>
              <a:t>Bài tập 2.1</a:t>
            </a:r>
          </a:p>
          <a:p>
            <a:pPr lvl="1" eaLnBrk="1" hangingPunct="1"/>
            <a:r>
              <a:rPr lang="en-US" smtClean="0"/>
              <a:t>Vẽ đường tròn bằng thuật toán trung điểm.</a:t>
            </a:r>
          </a:p>
          <a:p>
            <a:pPr eaLnBrk="1" hangingPunct="1"/>
            <a:r>
              <a:rPr lang="en-US" smtClean="0"/>
              <a:t>Bài tập 2.2</a:t>
            </a:r>
          </a:p>
          <a:p>
            <a:pPr lvl="1" eaLnBrk="1" hangingPunct="1"/>
            <a:r>
              <a:rPr lang="en-US" smtClean="0"/>
              <a:t>Sử dụng chuột để vẽ đường gấp khúc bằng thuật toán trung điểm.</a:t>
            </a:r>
          </a:p>
        </p:txBody>
      </p:sp>
      <p:sp>
        <p:nvSpPr>
          <p:cNvPr id="8" name="Slide Number Placeholder 7"/>
          <p:cNvSpPr>
            <a:spLocks noGrp="1"/>
          </p:cNvSpPr>
          <p:nvPr>
            <p:ph type="sldNum" sz="quarter" idx="12"/>
          </p:nvPr>
        </p:nvSpPr>
        <p:spPr/>
        <p:txBody>
          <a:bodyPr/>
          <a:lstStyle/>
          <a:p>
            <a:pPr>
              <a:defRPr/>
            </a:pPr>
            <a:fld id="{ED1E9C30-6A62-4C1C-95E3-8280887C64C6}" type="slidenum">
              <a:rPr lang="en-GB" smtClean="0"/>
              <a:pPr>
                <a:defRPr/>
              </a:pPr>
              <a:t>29</a:t>
            </a:fld>
            <a:r>
              <a:rPr lang="en-GB" smtClean="0"/>
              <a:t>/30</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r>
              <a:rPr lang="en-US" smtClean="0"/>
              <a:t>dvduc-2006/18</a:t>
            </a:r>
            <a:endParaRPr lang="en-GB"/>
          </a:p>
        </p:txBody>
      </p:sp>
      <p:sp>
        <p:nvSpPr>
          <p:cNvPr id="11267"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1269" name="Rectangle 2"/>
          <p:cNvSpPr>
            <a:spLocks noGrp="1" noChangeArrowheads="1"/>
          </p:cNvSpPr>
          <p:nvPr>
            <p:ph type="title"/>
          </p:nvPr>
        </p:nvSpPr>
        <p:spPr/>
        <p:txBody>
          <a:bodyPr/>
          <a:lstStyle/>
          <a:p>
            <a:pPr eaLnBrk="1" hangingPunct="1"/>
            <a:r>
              <a:rPr lang="en-US" smtClean="0"/>
              <a:t>Nội dung các thuật toán cơ sở </a:t>
            </a:r>
          </a:p>
        </p:txBody>
      </p:sp>
      <p:sp>
        <p:nvSpPr>
          <p:cNvPr id="11270" name="Rectangle 3"/>
          <p:cNvSpPr>
            <a:spLocks noGrp="1" noChangeArrowheads="1"/>
          </p:cNvSpPr>
          <p:nvPr>
            <p:ph type="body" idx="1"/>
          </p:nvPr>
        </p:nvSpPr>
        <p:spPr/>
        <p:txBody>
          <a:bodyPr/>
          <a:lstStyle/>
          <a:p>
            <a:pPr eaLnBrk="1" hangingPunct="1"/>
            <a:r>
              <a:rPr lang="en-US" smtClean="0"/>
              <a:t>Yêu </a:t>
            </a:r>
            <a:r>
              <a:rPr lang="en-US" smtClean="0"/>
              <a:t>cầu đối với </a:t>
            </a:r>
            <a:r>
              <a:rPr lang="en-US" smtClean="0"/>
              <a:t>thuật toán vẽ đồ họa</a:t>
            </a:r>
          </a:p>
          <a:p>
            <a:pPr eaLnBrk="1" hangingPunct="1"/>
            <a:r>
              <a:rPr lang="en-US" smtClean="0"/>
              <a:t>Thuật toán vẽ đoạn thẳng</a:t>
            </a:r>
          </a:p>
          <a:p>
            <a:pPr eaLnBrk="1" hangingPunct="1"/>
            <a:r>
              <a:rPr lang="en-US" smtClean="0"/>
              <a:t>Thuật toán vẽ đường tròn</a:t>
            </a:r>
          </a:p>
          <a:p>
            <a:pPr eaLnBrk="1" hangingPunct="1"/>
            <a:r>
              <a:rPr lang="en-US" smtClean="0"/>
              <a:t>Thuật toán vẽ elíp</a:t>
            </a:r>
          </a:p>
          <a:p>
            <a:pPr eaLnBrk="1" hangingPunct="1"/>
            <a:r>
              <a:rPr lang="en-US" smtClean="0"/>
              <a:t>Vẽ đồ họa với OpenGL</a:t>
            </a:r>
          </a:p>
          <a:p>
            <a:pPr eaLnBrk="1" hangingPunct="1"/>
            <a:r>
              <a:rPr lang="en-US" smtClean="0"/>
              <a:t>Thực hành</a:t>
            </a:r>
          </a:p>
        </p:txBody>
      </p:sp>
      <p:sp>
        <p:nvSpPr>
          <p:cNvPr id="8" name="Slide Number Placeholder 7"/>
          <p:cNvSpPr>
            <a:spLocks noGrp="1"/>
          </p:cNvSpPr>
          <p:nvPr>
            <p:ph type="sldNum" sz="quarter" idx="12"/>
          </p:nvPr>
        </p:nvSpPr>
        <p:spPr/>
        <p:txBody>
          <a:bodyPr/>
          <a:lstStyle/>
          <a:p>
            <a:pPr>
              <a:defRPr/>
            </a:pPr>
            <a:fld id="{ED1E9C30-6A62-4C1C-95E3-8280887C64C6}" type="slidenum">
              <a:rPr lang="en-GB" smtClean="0"/>
              <a:pPr>
                <a:defRPr/>
              </a:pPr>
              <a:t>3</a:t>
            </a:fld>
            <a:r>
              <a:rPr lang="en-GB" smtClean="0"/>
              <a:t>/30</a:t>
            </a:r>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2667000" y="2489537"/>
            <a:ext cx="3881191" cy="1015663"/>
          </a:xfrm>
          <a:prstGeom prst="rect">
            <a:avLst/>
          </a:prstGeom>
          <a:noFill/>
        </p:spPr>
        <p:txBody>
          <a:bodyPr wrap="non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6000" b="1"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Câu hỏi?</a:t>
            </a:r>
            <a:endParaRPr lang="en-US" sz="6000" b="1">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smtClean="0"/>
              <a:t>dvduc-2006/18</a:t>
            </a:r>
            <a:endParaRPr lang="en-GB"/>
          </a:p>
        </p:txBody>
      </p:sp>
      <p:sp>
        <p:nvSpPr>
          <p:cNvPr id="12291"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2293" name="Rectangle 2"/>
          <p:cNvSpPr>
            <a:spLocks noGrp="1" noChangeArrowheads="1"/>
          </p:cNvSpPr>
          <p:nvPr>
            <p:ph type="title"/>
          </p:nvPr>
        </p:nvSpPr>
        <p:spPr/>
        <p:txBody>
          <a:bodyPr/>
          <a:lstStyle/>
          <a:p>
            <a:pPr eaLnBrk="1" hangingPunct="1"/>
            <a:r>
              <a:rPr lang="en-US" smtClean="0"/>
              <a:t>1. Yêu cầu thuật toán vẽ đồ họa</a:t>
            </a:r>
          </a:p>
        </p:txBody>
      </p:sp>
      <p:sp>
        <p:nvSpPr>
          <p:cNvPr id="12294" name="Rectangle 3"/>
          <p:cNvSpPr>
            <a:spLocks noGrp="1" noChangeArrowheads="1"/>
          </p:cNvSpPr>
          <p:nvPr>
            <p:ph type="body" idx="1"/>
          </p:nvPr>
        </p:nvSpPr>
        <p:spPr>
          <a:xfrm>
            <a:off x="762000" y="1092200"/>
            <a:ext cx="8229600" cy="5257800"/>
          </a:xfrm>
        </p:spPr>
        <p:txBody>
          <a:bodyPr/>
          <a:lstStyle/>
          <a:p>
            <a:pPr eaLnBrk="1" hangingPunct="1">
              <a:lnSpc>
                <a:spcPct val="80000"/>
              </a:lnSpc>
            </a:pPr>
            <a:r>
              <a:rPr lang="en-US" smtClean="0"/>
              <a:t>Bản chất của vẽ đoạn thẳng là:</a:t>
            </a:r>
          </a:p>
          <a:p>
            <a:pPr lvl="1" eaLnBrk="1" hangingPunct="1">
              <a:lnSpc>
                <a:spcPct val="80000"/>
              </a:lnSpc>
            </a:pPr>
            <a:r>
              <a:rPr lang="en-US" smtClean="0"/>
              <a:t>Chuyển </a:t>
            </a:r>
            <a:r>
              <a:rPr lang="en-US" smtClean="0"/>
              <a:t>đổi đường quét (Rasterization</a:t>
            </a:r>
            <a:r>
              <a:rPr lang="en-US" smtClean="0"/>
              <a:t>), hay</a:t>
            </a:r>
            <a:endParaRPr lang="en-US" smtClean="0"/>
          </a:p>
          <a:p>
            <a:pPr lvl="1" eaLnBrk="1" hangingPunct="1">
              <a:lnSpc>
                <a:spcPct val="80000"/>
              </a:lnSpc>
            </a:pPr>
            <a:r>
              <a:rPr lang="en-US" smtClean="0"/>
              <a:t>Biến đổi đường liên tục thành rời rạc (Sampling</a:t>
            </a:r>
            <a:r>
              <a:rPr lang="en-US" smtClean="0"/>
              <a:t>)</a:t>
            </a:r>
          </a:p>
          <a:p>
            <a:pPr lvl="1" eaLnBrk="1" hangingPunct="1">
              <a:lnSpc>
                <a:spcPct val="80000"/>
              </a:lnSpc>
            </a:pPr>
            <a:endParaRPr lang="en-US" smtClean="0"/>
          </a:p>
          <a:p>
            <a:pPr lvl="1" eaLnBrk="1" hangingPunct="1">
              <a:lnSpc>
                <a:spcPct val="80000"/>
              </a:lnSpc>
            </a:pPr>
            <a:endParaRPr lang="en-US" smtClean="0"/>
          </a:p>
          <a:p>
            <a:pPr lvl="1" eaLnBrk="1" hangingPunct="1">
              <a:lnSpc>
                <a:spcPct val="80000"/>
              </a:lnSpc>
            </a:pPr>
            <a:endParaRPr lang="en-US" smtClean="0"/>
          </a:p>
          <a:p>
            <a:pPr lvl="1" eaLnBrk="1" hangingPunct="1">
              <a:lnSpc>
                <a:spcPct val="80000"/>
              </a:lnSpc>
            </a:pPr>
            <a:endParaRPr lang="en-US" smtClean="0"/>
          </a:p>
          <a:p>
            <a:pPr eaLnBrk="1" hangingPunct="1">
              <a:lnSpc>
                <a:spcPct val="80000"/>
              </a:lnSpc>
            </a:pPr>
            <a:endParaRPr lang="en-US" smtClean="0"/>
          </a:p>
          <a:p>
            <a:pPr eaLnBrk="1" hangingPunct="1">
              <a:lnSpc>
                <a:spcPct val="80000"/>
              </a:lnSpc>
            </a:pPr>
            <a:endParaRPr lang="en-US" smtClean="0"/>
          </a:p>
          <a:p>
            <a:pPr eaLnBrk="1" hangingPunct="1">
              <a:lnSpc>
                <a:spcPct val="80000"/>
              </a:lnSpc>
            </a:pPr>
            <a:endParaRPr lang="en-US" smtClean="0"/>
          </a:p>
          <a:p>
            <a:pPr eaLnBrk="1" hangingPunct="1">
              <a:lnSpc>
                <a:spcPct val="80000"/>
              </a:lnSpc>
            </a:pPr>
            <a:endParaRPr lang="en-US" smtClean="0"/>
          </a:p>
          <a:p>
            <a:pPr eaLnBrk="1" hangingPunct="1">
              <a:lnSpc>
                <a:spcPct val="80000"/>
              </a:lnSpc>
            </a:pPr>
            <a:r>
              <a:rPr lang="en-US" smtClean="0"/>
              <a:t>Yêu cầu chất lượng đường vẽ</a:t>
            </a:r>
          </a:p>
          <a:p>
            <a:pPr lvl="1" eaLnBrk="1" hangingPunct="1">
              <a:lnSpc>
                <a:spcPct val="80000"/>
              </a:lnSpc>
            </a:pPr>
            <a:r>
              <a:rPr lang="en-US" smtClean="0"/>
              <a:t>Hình </a:t>
            </a:r>
            <a:r>
              <a:rPr lang="en-US" smtClean="0"/>
              <a:t>dạng của đường vẽ phải </a:t>
            </a:r>
            <a:r>
              <a:rPr lang="en-US" smtClean="0"/>
              <a:t>liên tục</a:t>
            </a:r>
          </a:p>
          <a:p>
            <a:pPr lvl="1" eaLnBrk="1" hangingPunct="1">
              <a:lnSpc>
                <a:spcPct val="80000"/>
              </a:lnSpc>
            </a:pPr>
            <a:r>
              <a:rPr lang="en-US" smtClean="0"/>
              <a:t>Độ dày và độ sáng đều</a:t>
            </a:r>
          </a:p>
          <a:p>
            <a:pPr lvl="1" eaLnBrk="1" hangingPunct="1">
              <a:lnSpc>
                <a:spcPct val="80000"/>
              </a:lnSpc>
            </a:pPr>
            <a:r>
              <a:rPr lang="en-US" smtClean="0"/>
              <a:t>Các pixel gần đường “lý tưởng” được hiển thị</a:t>
            </a:r>
          </a:p>
          <a:p>
            <a:pPr lvl="1" eaLnBrk="1" hangingPunct="1">
              <a:lnSpc>
                <a:spcPct val="80000"/>
              </a:lnSpc>
            </a:pPr>
            <a:r>
              <a:rPr lang="en-US" smtClean="0"/>
              <a:t>Tốc độ vẽ phải </a:t>
            </a:r>
            <a:r>
              <a:rPr lang="en-US" smtClean="0"/>
              <a:t>nhanh</a:t>
            </a:r>
          </a:p>
        </p:txBody>
      </p:sp>
      <p:grpSp>
        <p:nvGrpSpPr>
          <p:cNvPr id="367" name="Group 366"/>
          <p:cNvGrpSpPr/>
          <p:nvPr/>
        </p:nvGrpSpPr>
        <p:grpSpPr>
          <a:xfrm>
            <a:off x="1624131" y="2435423"/>
            <a:ext cx="3536687" cy="1665889"/>
            <a:chOff x="1624131" y="2286000"/>
            <a:chExt cx="3536687" cy="1665889"/>
          </a:xfrm>
        </p:grpSpPr>
        <p:sp>
          <p:nvSpPr>
            <p:cNvPr id="12296" name="Oval 9"/>
            <p:cNvSpPr>
              <a:spLocks noChangeArrowheads="1"/>
            </p:cNvSpPr>
            <p:nvPr/>
          </p:nvSpPr>
          <p:spPr bwMode="auto">
            <a:xfrm>
              <a:off x="3719946"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297" name="Oval 10"/>
            <p:cNvSpPr>
              <a:spLocks noChangeArrowheads="1"/>
            </p:cNvSpPr>
            <p:nvPr/>
          </p:nvSpPr>
          <p:spPr bwMode="auto">
            <a:xfrm>
              <a:off x="3850934"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298" name="Oval 11"/>
            <p:cNvSpPr>
              <a:spLocks noChangeArrowheads="1"/>
            </p:cNvSpPr>
            <p:nvPr/>
          </p:nvSpPr>
          <p:spPr bwMode="auto">
            <a:xfrm>
              <a:off x="3719946"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299" name="Oval 12"/>
            <p:cNvSpPr>
              <a:spLocks noChangeArrowheads="1"/>
            </p:cNvSpPr>
            <p:nvPr/>
          </p:nvSpPr>
          <p:spPr bwMode="auto">
            <a:xfrm>
              <a:off x="3850934"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00" name="Oval 13"/>
            <p:cNvSpPr>
              <a:spLocks noChangeArrowheads="1"/>
            </p:cNvSpPr>
            <p:nvPr/>
          </p:nvSpPr>
          <p:spPr bwMode="auto">
            <a:xfrm>
              <a:off x="3981922"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01" name="Oval 14"/>
            <p:cNvSpPr>
              <a:spLocks noChangeArrowheads="1"/>
            </p:cNvSpPr>
            <p:nvPr/>
          </p:nvSpPr>
          <p:spPr bwMode="auto">
            <a:xfrm>
              <a:off x="4112911"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02" name="Oval 15"/>
            <p:cNvSpPr>
              <a:spLocks noChangeArrowheads="1"/>
            </p:cNvSpPr>
            <p:nvPr/>
          </p:nvSpPr>
          <p:spPr bwMode="auto">
            <a:xfrm>
              <a:off x="3981922"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03" name="Oval 16"/>
            <p:cNvSpPr>
              <a:spLocks noChangeArrowheads="1"/>
            </p:cNvSpPr>
            <p:nvPr/>
          </p:nvSpPr>
          <p:spPr bwMode="auto">
            <a:xfrm>
              <a:off x="4112911"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04" name="Oval 17"/>
            <p:cNvSpPr>
              <a:spLocks noChangeArrowheads="1"/>
            </p:cNvSpPr>
            <p:nvPr/>
          </p:nvSpPr>
          <p:spPr bwMode="auto">
            <a:xfrm>
              <a:off x="3719946"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05" name="Oval 18"/>
            <p:cNvSpPr>
              <a:spLocks noChangeArrowheads="1"/>
            </p:cNvSpPr>
            <p:nvPr/>
          </p:nvSpPr>
          <p:spPr bwMode="auto">
            <a:xfrm>
              <a:off x="3850934"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06" name="Oval 19"/>
            <p:cNvSpPr>
              <a:spLocks noChangeArrowheads="1"/>
            </p:cNvSpPr>
            <p:nvPr/>
          </p:nvSpPr>
          <p:spPr bwMode="auto">
            <a:xfrm>
              <a:off x="3719946"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07" name="Oval 20"/>
            <p:cNvSpPr>
              <a:spLocks noChangeArrowheads="1"/>
            </p:cNvSpPr>
            <p:nvPr/>
          </p:nvSpPr>
          <p:spPr bwMode="auto">
            <a:xfrm>
              <a:off x="3850934"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08" name="Oval 21"/>
            <p:cNvSpPr>
              <a:spLocks noChangeArrowheads="1"/>
            </p:cNvSpPr>
            <p:nvPr/>
          </p:nvSpPr>
          <p:spPr bwMode="auto">
            <a:xfrm>
              <a:off x="3981922"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09" name="Oval 22"/>
            <p:cNvSpPr>
              <a:spLocks noChangeArrowheads="1"/>
            </p:cNvSpPr>
            <p:nvPr/>
          </p:nvSpPr>
          <p:spPr bwMode="auto">
            <a:xfrm>
              <a:off x="4112911"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10" name="Oval 23"/>
            <p:cNvSpPr>
              <a:spLocks noChangeArrowheads="1"/>
            </p:cNvSpPr>
            <p:nvPr/>
          </p:nvSpPr>
          <p:spPr bwMode="auto">
            <a:xfrm>
              <a:off x="3981922"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11" name="Oval 24"/>
            <p:cNvSpPr>
              <a:spLocks noChangeArrowheads="1"/>
            </p:cNvSpPr>
            <p:nvPr/>
          </p:nvSpPr>
          <p:spPr bwMode="auto">
            <a:xfrm>
              <a:off x="4112911"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12" name="Oval 25"/>
            <p:cNvSpPr>
              <a:spLocks noChangeArrowheads="1"/>
            </p:cNvSpPr>
            <p:nvPr/>
          </p:nvSpPr>
          <p:spPr bwMode="auto">
            <a:xfrm>
              <a:off x="4243899"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13" name="Oval 26"/>
            <p:cNvSpPr>
              <a:spLocks noChangeArrowheads="1"/>
            </p:cNvSpPr>
            <p:nvPr/>
          </p:nvSpPr>
          <p:spPr bwMode="auto">
            <a:xfrm>
              <a:off x="4374888"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14" name="Oval 27"/>
            <p:cNvSpPr>
              <a:spLocks noChangeArrowheads="1"/>
            </p:cNvSpPr>
            <p:nvPr/>
          </p:nvSpPr>
          <p:spPr bwMode="auto">
            <a:xfrm>
              <a:off x="4243899"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15" name="Oval 28"/>
            <p:cNvSpPr>
              <a:spLocks noChangeArrowheads="1"/>
            </p:cNvSpPr>
            <p:nvPr/>
          </p:nvSpPr>
          <p:spPr bwMode="auto">
            <a:xfrm>
              <a:off x="4374888"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16" name="Oval 29"/>
            <p:cNvSpPr>
              <a:spLocks noChangeArrowheads="1"/>
            </p:cNvSpPr>
            <p:nvPr/>
          </p:nvSpPr>
          <p:spPr bwMode="auto">
            <a:xfrm>
              <a:off x="4505876"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17" name="Oval 30"/>
            <p:cNvSpPr>
              <a:spLocks noChangeArrowheads="1"/>
            </p:cNvSpPr>
            <p:nvPr/>
          </p:nvSpPr>
          <p:spPr bwMode="auto">
            <a:xfrm>
              <a:off x="4636865"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18" name="Oval 31"/>
            <p:cNvSpPr>
              <a:spLocks noChangeArrowheads="1"/>
            </p:cNvSpPr>
            <p:nvPr/>
          </p:nvSpPr>
          <p:spPr bwMode="auto">
            <a:xfrm>
              <a:off x="4505876"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19" name="Oval 32"/>
            <p:cNvSpPr>
              <a:spLocks noChangeArrowheads="1"/>
            </p:cNvSpPr>
            <p:nvPr/>
          </p:nvSpPr>
          <p:spPr bwMode="auto">
            <a:xfrm>
              <a:off x="4636865"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20" name="Oval 33"/>
            <p:cNvSpPr>
              <a:spLocks noChangeArrowheads="1"/>
            </p:cNvSpPr>
            <p:nvPr/>
          </p:nvSpPr>
          <p:spPr bwMode="auto">
            <a:xfrm>
              <a:off x="4243899"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21" name="Oval 34"/>
            <p:cNvSpPr>
              <a:spLocks noChangeArrowheads="1"/>
            </p:cNvSpPr>
            <p:nvPr/>
          </p:nvSpPr>
          <p:spPr bwMode="auto">
            <a:xfrm>
              <a:off x="4374888"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22" name="Oval 35"/>
            <p:cNvSpPr>
              <a:spLocks noChangeArrowheads="1"/>
            </p:cNvSpPr>
            <p:nvPr/>
          </p:nvSpPr>
          <p:spPr bwMode="auto">
            <a:xfrm>
              <a:off x="4243899"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23" name="Oval 36"/>
            <p:cNvSpPr>
              <a:spLocks noChangeArrowheads="1"/>
            </p:cNvSpPr>
            <p:nvPr/>
          </p:nvSpPr>
          <p:spPr bwMode="auto">
            <a:xfrm>
              <a:off x="4374888"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24" name="Oval 37"/>
            <p:cNvSpPr>
              <a:spLocks noChangeArrowheads="1"/>
            </p:cNvSpPr>
            <p:nvPr/>
          </p:nvSpPr>
          <p:spPr bwMode="auto">
            <a:xfrm>
              <a:off x="4505876"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25" name="Oval 38"/>
            <p:cNvSpPr>
              <a:spLocks noChangeArrowheads="1"/>
            </p:cNvSpPr>
            <p:nvPr/>
          </p:nvSpPr>
          <p:spPr bwMode="auto">
            <a:xfrm>
              <a:off x="4636865"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26" name="Oval 39"/>
            <p:cNvSpPr>
              <a:spLocks noChangeArrowheads="1"/>
            </p:cNvSpPr>
            <p:nvPr/>
          </p:nvSpPr>
          <p:spPr bwMode="auto">
            <a:xfrm>
              <a:off x="4505876"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27" name="Oval 40"/>
            <p:cNvSpPr>
              <a:spLocks noChangeArrowheads="1"/>
            </p:cNvSpPr>
            <p:nvPr/>
          </p:nvSpPr>
          <p:spPr bwMode="auto">
            <a:xfrm>
              <a:off x="4636865"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28" name="Oval 41"/>
            <p:cNvSpPr>
              <a:spLocks noChangeArrowheads="1"/>
            </p:cNvSpPr>
            <p:nvPr/>
          </p:nvSpPr>
          <p:spPr bwMode="auto">
            <a:xfrm>
              <a:off x="4767853"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29" name="Oval 42"/>
            <p:cNvSpPr>
              <a:spLocks noChangeArrowheads="1"/>
            </p:cNvSpPr>
            <p:nvPr/>
          </p:nvSpPr>
          <p:spPr bwMode="auto">
            <a:xfrm>
              <a:off x="4898841"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30" name="Oval 43"/>
            <p:cNvSpPr>
              <a:spLocks noChangeArrowheads="1"/>
            </p:cNvSpPr>
            <p:nvPr/>
          </p:nvSpPr>
          <p:spPr bwMode="auto">
            <a:xfrm>
              <a:off x="4767853"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31" name="Oval 44"/>
            <p:cNvSpPr>
              <a:spLocks noChangeArrowheads="1"/>
            </p:cNvSpPr>
            <p:nvPr/>
          </p:nvSpPr>
          <p:spPr bwMode="auto">
            <a:xfrm>
              <a:off x="4898841"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32" name="Oval 45"/>
            <p:cNvSpPr>
              <a:spLocks noChangeArrowheads="1"/>
            </p:cNvSpPr>
            <p:nvPr/>
          </p:nvSpPr>
          <p:spPr bwMode="auto">
            <a:xfrm>
              <a:off x="5029830"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33" name="Oval 46"/>
            <p:cNvSpPr>
              <a:spLocks noChangeArrowheads="1"/>
            </p:cNvSpPr>
            <p:nvPr/>
          </p:nvSpPr>
          <p:spPr bwMode="auto">
            <a:xfrm>
              <a:off x="5029830"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34" name="Oval 47"/>
            <p:cNvSpPr>
              <a:spLocks noChangeArrowheads="1"/>
            </p:cNvSpPr>
            <p:nvPr/>
          </p:nvSpPr>
          <p:spPr bwMode="auto">
            <a:xfrm>
              <a:off x="4767853"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35" name="Oval 48"/>
            <p:cNvSpPr>
              <a:spLocks noChangeArrowheads="1"/>
            </p:cNvSpPr>
            <p:nvPr/>
          </p:nvSpPr>
          <p:spPr bwMode="auto">
            <a:xfrm>
              <a:off x="4898841"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36" name="Oval 49"/>
            <p:cNvSpPr>
              <a:spLocks noChangeArrowheads="1"/>
            </p:cNvSpPr>
            <p:nvPr/>
          </p:nvSpPr>
          <p:spPr bwMode="auto">
            <a:xfrm>
              <a:off x="4767853"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37" name="Oval 50"/>
            <p:cNvSpPr>
              <a:spLocks noChangeArrowheads="1"/>
            </p:cNvSpPr>
            <p:nvPr/>
          </p:nvSpPr>
          <p:spPr bwMode="auto">
            <a:xfrm>
              <a:off x="4898841"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38" name="Oval 51"/>
            <p:cNvSpPr>
              <a:spLocks noChangeArrowheads="1"/>
            </p:cNvSpPr>
            <p:nvPr/>
          </p:nvSpPr>
          <p:spPr bwMode="auto">
            <a:xfrm>
              <a:off x="5029830"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39" name="Oval 52"/>
            <p:cNvSpPr>
              <a:spLocks noChangeArrowheads="1"/>
            </p:cNvSpPr>
            <p:nvPr/>
          </p:nvSpPr>
          <p:spPr bwMode="auto">
            <a:xfrm>
              <a:off x="5029830"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40" name="Oval 53"/>
            <p:cNvSpPr>
              <a:spLocks noChangeArrowheads="1"/>
            </p:cNvSpPr>
            <p:nvPr/>
          </p:nvSpPr>
          <p:spPr bwMode="auto">
            <a:xfrm>
              <a:off x="1624131"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41" name="Oval 54"/>
            <p:cNvSpPr>
              <a:spLocks noChangeArrowheads="1"/>
            </p:cNvSpPr>
            <p:nvPr/>
          </p:nvSpPr>
          <p:spPr bwMode="auto">
            <a:xfrm>
              <a:off x="1755119"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42" name="Oval 55"/>
            <p:cNvSpPr>
              <a:spLocks noChangeArrowheads="1"/>
            </p:cNvSpPr>
            <p:nvPr/>
          </p:nvSpPr>
          <p:spPr bwMode="auto">
            <a:xfrm>
              <a:off x="1624131"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43" name="Oval 56"/>
            <p:cNvSpPr>
              <a:spLocks noChangeArrowheads="1"/>
            </p:cNvSpPr>
            <p:nvPr/>
          </p:nvSpPr>
          <p:spPr bwMode="auto">
            <a:xfrm>
              <a:off x="1755119"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44" name="Oval 57"/>
            <p:cNvSpPr>
              <a:spLocks noChangeArrowheads="1"/>
            </p:cNvSpPr>
            <p:nvPr/>
          </p:nvSpPr>
          <p:spPr bwMode="auto">
            <a:xfrm>
              <a:off x="1886107"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45" name="Oval 58"/>
            <p:cNvSpPr>
              <a:spLocks noChangeArrowheads="1"/>
            </p:cNvSpPr>
            <p:nvPr/>
          </p:nvSpPr>
          <p:spPr bwMode="auto">
            <a:xfrm>
              <a:off x="2017096"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46" name="Oval 59"/>
            <p:cNvSpPr>
              <a:spLocks noChangeArrowheads="1"/>
            </p:cNvSpPr>
            <p:nvPr/>
          </p:nvSpPr>
          <p:spPr bwMode="auto">
            <a:xfrm>
              <a:off x="1886107"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47" name="Oval 60"/>
            <p:cNvSpPr>
              <a:spLocks noChangeArrowheads="1"/>
            </p:cNvSpPr>
            <p:nvPr/>
          </p:nvSpPr>
          <p:spPr bwMode="auto">
            <a:xfrm>
              <a:off x="2017096"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48" name="Oval 61"/>
            <p:cNvSpPr>
              <a:spLocks noChangeArrowheads="1"/>
            </p:cNvSpPr>
            <p:nvPr/>
          </p:nvSpPr>
          <p:spPr bwMode="auto">
            <a:xfrm>
              <a:off x="1624131"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49" name="Oval 62"/>
            <p:cNvSpPr>
              <a:spLocks noChangeArrowheads="1"/>
            </p:cNvSpPr>
            <p:nvPr/>
          </p:nvSpPr>
          <p:spPr bwMode="auto">
            <a:xfrm>
              <a:off x="1755119" y="2542291"/>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350" name="Oval 63"/>
            <p:cNvSpPr>
              <a:spLocks noChangeArrowheads="1"/>
            </p:cNvSpPr>
            <p:nvPr/>
          </p:nvSpPr>
          <p:spPr bwMode="auto">
            <a:xfrm>
              <a:off x="1624131"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51" name="Oval 64"/>
            <p:cNvSpPr>
              <a:spLocks noChangeArrowheads="1"/>
            </p:cNvSpPr>
            <p:nvPr/>
          </p:nvSpPr>
          <p:spPr bwMode="auto">
            <a:xfrm>
              <a:off x="1755119"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52" name="Oval 65"/>
            <p:cNvSpPr>
              <a:spLocks noChangeArrowheads="1"/>
            </p:cNvSpPr>
            <p:nvPr/>
          </p:nvSpPr>
          <p:spPr bwMode="auto">
            <a:xfrm>
              <a:off x="1886107" y="2542291"/>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353" name="Oval 66"/>
            <p:cNvSpPr>
              <a:spLocks noChangeArrowheads="1"/>
            </p:cNvSpPr>
            <p:nvPr/>
          </p:nvSpPr>
          <p:spPr bwMode="auto">
            <a:xfrm>
              <a:off x="2017096"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54" name="Oval 67"/>
            <p:cNvSpPr>
              <a:spLocks noChangeArrowheads="1"/>
            </p:cNvSpPr>
            <p:nvPr/>
          </p:nvSpPr>
          <p:spPr bwMode="auto">
            <a:xfrm>
              <a:off x="1886107"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55" name="Oval 68"/>
            <p:cNvSpPr>
              <a:spLocks noChangeArrowheads="1"/>
            </p:cNvSpPr>
            <p:nvPr/>
          </p:nvSpPr>
          <p:spPr bwMode="auto">
            <a:xfrm>
              <a:off x="2017096" y="2670436"/>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356" name="Oval 69"/>
            <p:cNvSpPr>
              <a:spLocks noChangeArrowheads="1"/>
            </p:cNvSpPr>
            <p:nvPr/>
          </p:nvSpPr>
          <p:spPr bwMode="auto">
            <a:xfrm>
              <a:off x="2148084"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57" name="Oval 70"/>
            <p:cNvSpPr>
              <a:spLocks noChangeArrowheads="1"/>
            </p:cNvSpPr>
            <p:nvPr/>
          </p:nvSpPr>
          <p:spPr bwMode="auto">
            <a:xfrm>
              <a:off x="2279073"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58" name="Oval 71"/>
            <p:cNvSpPr>
              <a:spLocks noChangeArrowheads="1"/>
            </p:cNvSpPr>
            <p:nvPr/>
          </p:nvSpPr>
          <p:spPr bwMode="auto">
            <a:xfrm>
              <a:off x="2148084"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59" name="Oval 72"/>
            <p:cNvSpPr>
              <a:spLocks noChangeArrowheads="1"/>
            </p:cNvSpPr>
            <p:nvPr/>
          </p:nvSpPr>
          <p:spPr bwMode="auto">
            <a:xfrm>
              <a:off x="2279073"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60" name="Oval 73"/>
            <p:cNvSpPr>
              <a:spLocks noChangeArrowheads="1"/>
            </p:cNvSpPr>
            <p:nvPr/>
          </p:nvSpPr>
          <p:spPr bwMode="auto">
            <a:xfrm>
              <a:off x="2410061"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61" name="Oval 74"/>
            <p:cNvSpPr>
              <a:spLocks noChangeArrowheads="1"/>
            </p:cNvSpPr>
            <p:nvPr/>
          </p:nvSpPr>
          <p:spPr bwMode="auto">
            <a:xfrm>
              <a:off x="2541050"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62" name="Oval 75"/>
            <p:cNvSpPr>
              <a:spLocks noChangeArrowheads="1"/>
            </p:cNvSpPr>
            <p:nvPr/>
          </p:nvSpPr>
          <p:spPr bwMode="auto">
            <a:xfrm>
              <a:off x="2410061"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63" name="Oval 76"/>
            <p:cNvSpPr>
              <a:spLocks noChangeArrowheads="1"/>
            </p:cNvSpPr>
            <p:nvPr/>
          </p:nvSpPr>
          <p:spPr bwMode="auto">
            <a:xfrm>
              <a:off x="2541050"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64" name="Oval 77"/>
            <p:cNvSpPr>
              <a:spLocks noChangeArrowheads="1"/>
            </p:cNvSpPr>
            <p:nvPr/>
          </p:nvSpPr>
          <p:spPr bwMode="auto">
            <a:xfrm>
              <a:off x="2148084"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65" name="Oval 78"/>
            <p:cNvSpPr>
              <a:spLocks noChangeArrowheads="1"/>
            </p:cNvSpPr>
            <p:nvPr/>
          </p:nvSpPr>
          <p:spPr bwMode="auto">
            <a:xfrm>
              <a:off x="2279073"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66" name="Oval 79"/>
            <p:cNvSpPr>
              <a:spLocks noChangeArrowheads="1"/>
            </p:cNvSpPr>
            <p:nvPr/>
          </p:nvSpPr>
          <p:spPr bwMode="auto">
            <a:xfrm>
              <a:off x="2148084" y="2670436"/>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367" name="Oval 80"/>
            <p:cNvSpPr>
              <a:spLocks noChangeArrowheads="1"/>
            </p:cNvSpPr>
            <p:nvPr/>
          </p:nvSpPr>
          <p:spPr bwMode="auto">
            <a:xfrm>
              <a:off x="2279073"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68" name="Oval 81"/>
            <p:cNvSpPr>
              <a:spLocks noChangeArrowheads="1"/>
            </p:cNvSpPr>
            <p:nvPr/>
          </p:nvSpPr>
          <p:spPr bwMode="auto">
            <a:xfrm>
              <a:off x="2410061"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69" name="Oval 82"/>
            <p:cNvSpPr>
              <a:spLocks noChangeArrowheads="1"/>
            </p:cNvSpPr>
            <p:nvPr/>
          </p:nvSpPr>
          <p:spPr bwMode="auto">
            <a:xfrm>
              <a:off x="2541050"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70" name="Oval 83"/>
            <p:cNvSpPr>
              <a:spLocks noChangeArrowheads="1"/>
            </p:cNvSpPr>
            <p:nvPr/>
          </p:nvSpPr>
          <p:spPr bwMode="auto">
            <a:xfrm>
              <a:off x="2410061"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71" name="Oval 84"/>
            <p:cNvSpPr>
              <a:spLocks noChangeArrowheads="1"/>
            </p:cNvSpPr>
            <p:nvPr/>
          </p:nvSpPr>
          <p:spPr bwMode="auto">
            <a:xfrm>
              <a:off x="2541050"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72" name="Oval 85"/>
            <p:cNvSpPr>
              <a:spLocks noChangeArrowheads="1"/>
            </p:cNvSpPr>
            <p:nvPr/>
          </p:nvSpPr>
          <p:spPr bwMode="auto">
            <a:xfrm>
              <a:off x="2672038"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73" name="Oval 86"/>
            <p:cNvSpPr>
              <a:spLocks noChangeArrowheads="1"/>
            </p:cNvSpPr>
            <p:nvPr/>
          </p:nvSpPr>
          <p:spPr bwMode="auto">
            <a:xfrm>
              <a:off x="2803027"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74" name="Oval 87"/>
            <p:cNvSpPr>
              <a:spLocks noChangeArrowheads="1"/>
            </p:cNvSpPr>
            <p:nvPr/>
          </p:nvSpPr>
          <p:spPr bwMode="auto">
            <a:xfrm>
              <a:off x="2672038"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75" name="Oval 88"/>
            <p:cNvSpPr>
              <a:spLocks noChangeArrowheads="1"/>
            </p:cNvSpPr>
            <p:nvPr/>
          </p:nvSpPr>
          <p:spPr bwMode="auto">
            <a:xfrm>
              <a:off x="2803027"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76" name="Oval 89"/>
            <p:cNvSpPr>
              <a:spLocks noChangeArrowheads="1"/>
            </p:cNvSpPr>
            <p:nvPr/>
          </p:nvSpPr>
          <p:spPr bwMode="auto">
            <a:xfrm>
              <a:off x="2934015"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77" name="Oval 90"/>
            <p:cNvSpPr>
              <a:spLocks noChangeArrowheads="1"/>
            </p:cNvSpPr>
            <p:nvPr/>
          </p:nvSpPr>
          <p:spPr bwMode="auto">
            <a:xfrm>
              <a:off x="3065003"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78" name="Oval 91"/>
            <p:cNvSpPr>
              <a:spLocks noChangeArrowheads="1"/>
            </p:cNvSpPr>
            <p:nvPr/>
          </p:nvSpPr>
          <p:spPr bwMode="auto">
            <a:xfrm>
              <a:off x="2934015"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79" name="Oval 92"/>
            <p:cNvSpPr>
              <a:spLocks noChangeArrowheads="1"/>
            </p:cNvSpPr>
            <p:nvPr/>
          </p:nvSpPr>
          <p:spPr bwMode="auto">
            <a:xfrm>
              <a:off x="3065003"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80" name="Oval 93"/>
            <p:cNvSpPr>
              <a:spLocks noChangeArrowheads="1"/>
            </p:cNvSpPr>
            <p:nvPr/>
          </p:nvSpPr>
          <p:spPr bwMode="auto">
            <a:xfrm>
              <a:off x="2672038"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81" name="Oval 94"/>
            <p:cNvSpPr>
              <a:spLocks noChangeArrowheads="1"/>
            </p:cNvSpPr>
            <p:nvPr/>
          </p:nvSpPr>
          <p:spPr bwMode="auto">
            <a:xfrm>
              <a:off x="2803027"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82" name="Oval 95"/>
            <p:cNvSpPr>
              <a:spLocks noChangeArrowheads="1"/>
            </p:cNvSpPr>
            <p:nvPr/>
          </p:nvSpPr>
          <p:spPr bwMode="auto">
            <a:xfrm>
              <a:off x="2672038"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83" name="Oval 96"/>
            <p:cNvSpPr>
              <a:spLocks noChangeArrowheads="1"/>
            </p:cNvSpPr>
            <p:nvPr/>
          </p:nvSpPr>
          <p:spPr bwMode="auto">
            <a:xfrm>
              <a:off x="2803027"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84" name="Oval 97"/>
            <p:cNvSpPr>
              <a:spLocks noChangeArrowheads="1"/>
            </p:cNvSpPr>
            <p:nvPr/>
          </p:nvSpPr>
          <p:spPr bwMode="auto">
            <a:xfrm>
              <a:off x="2934015"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85" name="Oval 98"/>
            <p:cNvSpPr>
              <a:spLocks noChangeArrowheads="1"/>
            </p:cNvSpPr>
            <p:nvPr/>
          </p:nvSpPr>
          <p:spPr bwMode="auto">
            <a:xfrm>
              <a:off x="3065003"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86" name="Oval 99"/>
            <p:cNvSpPr>
              <a:spLocks noChangeArrowheads="1"/>
            </p:cNvSpPr>
            <p:nvPr/>
          </p:nvSpPr>
          <p:spPr bwMode="auto">
            <a:xfrm>
              <a:off x="2934015"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87" name="Oval 100"/>
            <p:cNvSpPr>
              <a:spLocks noChangeArrowheads="1"/>
            </p:cNvSpPr>
            <p:nvPr/>
          </p:nvSpPr>
          <p:spPr bwMode="auto">
            <a:xfrm>
              <a:off x="3065003"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88" name="Oval 101"/>
            <p:cNvSpPr>
              <a:spLocks noChangeArrowheads="1"/>
            </p:cNvSpPr>
            <p:nvPr/>
          </p:nvSpPr>
          <p:spPr bwMode="auto">
            <a:xfrm>
              <a:off x="3195992"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89" name="Oval 102"/>
            <p:cNvSpPr>
              <a:spLocks noChangeArrowheads="1"/>
            </p:cNvSpPr>
            <p:nvPr/>
          </p:nvSpPr>
          <p:spPr bwMode="auto">
            <a:xfrm>
              <a:off x="3326980"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90" name="Oval 103"/>
            <p:cNvSpPr>
              <a:spLocks noChangeArrowheads="1"/>
            </p:cNvSpPr>
            <p:nvPr/>
          </p:nvSpPr>
          <p:spPr bwMode="auto">
            <a:xfrm>
              <a:off x="3195992"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91" name="Oval 104"/>
            <p:cNvSpPr>
              <a:spLocks noChangeArrowheads="1"/>
            </p:cNvSpPr>
            <p:nvPr/>
          </p:nvSpPr>
          <p:spPr bwMode="auto">
            <a:xfrm>
              <a:off x="3326980"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92" name="Oval 105"/>
            <p:cNvSpPr>
              <a:spLocks noChangeArrowheads="1"/>
            </p:cNvSpPr>
            <p:nvPr/>
          </p:nvSpPr>
          <p:spPr bwMode="auto">
            <a:xfrm>
              <a:off x="3457969"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93" name="Oval 106"/>
            <p:cNvSpPr>
              <a:spLocks noChangeArrowheads="1"/>
            </p:cNvSpPr>
            <p:nvPr/>
          </p:nvSpPr>
          <p:spPr bwMode="auto">
            <a:xfrm>
              <a:off x="3588957" y="2286000"/>
              <a:ext cx="130988" cy="128145"/>
            </a:xfrm>
            <a:prstGeom prst="ellipse">
              <a:avLst/>
            </a:prstGeom>
            <a:noFill/>
            <a:ln w="12700">
              <a:solidFill>
                <a:schemeClr val="tx1"/>
              </a:solidFill>
              <a:round/>
              <a:headEnd/>
              <a:tailEnd/>
            </a:ln>
          </p:spPr>
          <p:txBody>
            <a:bodyPr wrap="none" anchor="ctr"/>
            <a:lstStyle/>
            <a:p>
              <a:endParaRPr lang="en-US" sz="1800"/>
            </a:p>
          </p:txBody>
        </p:sp>
        <p:sp>
          <p:nvSpPr>
            <p:cNvPr id="12394" name="Oval 107"/>
            <p:cNvSpPr>
              <a:spLocks noChangeArrowheads="1"/>
            </p:cNvSpPr>
            <p:nvPr/>
          </p:nvSpPr>
          <p:spPr bwMode="auto">
            <a:xfrm>
              <a:off x="3457969"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95" name="Oval 108"/>
            <p:cNvSpPr>
              <a:spLocks noChangeArrowheads="1"/>
            </p:cNvSpPr>
            <p:nvPr/>
          </p:nvSpPr>
          <p:spPr bwMode="auto">
            <a:xfrm>
              <a:off x="3588957" y="2414145"/>
              <a:ext cx="130988" cy="128145"/>
            </a:xfrm>
            <a:prstGeom prst="ellipse">
              <a:avLst/>
            </a:prstGeom>
            <a:noFill/>
            <a:ln w="12700">
              <a:solidFill>
                <a:schemeClr val="tx1"/>
              </a:solidFill>
              <a:round/>
              <a:headEnd/>
              <a:tailEnd/>
            </a:ln>
          </p:spPr>
          <p:txBody>
            <a:bodyPr wrap="none" anchor="ctr"/>
            <a:lstStyle/>
            <a:p>
              <a:endParaRPr lang="en-US" sz="1800"/>
            </a:p>
          </p:txBody>
        </p:sp>
        <p:sp>
          <p:nvSpPr>
            <p:cNvPr id="12396" name="Oval 109"/>
            <p:cNvSpPr>
              <a:spLocks noChangeArrowheads="1"/>
            </p:cNvSpPr>
            <p:nvPr/>
          </p:nvSpPr>
          <p:spPr bwMode="auto">
            <a:xfrm>
              <a:off x="3195992"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97" name="Oval 110"/>
            <p:cNvSpPr>
              <a:spLocks noChangeArrowheads="1"/>
            </p:cNvSpPr>
            <p:nvPr/>
          </p:nvSpPr>
          <p:spPr bwMode="auto">
            <a:xfrm>
              <a:off x="3326980"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398" name="Oval 111"/>
            <p:cNvSpPr>
              <a:spLocks noChangeArrowheads="1"/>
            </p:cNvSpPr>
            <p:nvPr/>
          </p:nvSpPr>
          <p:spPr bwMode="auto">
            <a:xfrm>
              <a:off x="3195992"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399" name="Oval 112"/>
            <p:cNvSpPr>
              <a:spLocks noChangeArrowheads="1"/>
            </p:cNvSpPr>
            <p:nvPr/>
          </p:nvSpPr>
          <p:spPr bwMode="auto">
            <a:xfrm>
              <a:off x="3326980"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400" name="Oval 113"/>
            <p:cNvSpPr>
              <a:spLocks noChangeArrowheads="1"/>
            </p:cNvSpPr>
            <p:nvPr/>
          </p:nvSpPr>
          <p:spPr bwMode="auto">
            <a:xfrm>
              <a:off x="3457969"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401" name="Oval 114"/>
            <p:cNvSpPr>
              <a:spLocks noChangeArrowheads="1"/>
            </p:cNvSpPr>
            <p:nvPr/>
          </p:nvSpPr>
          <p:spPr bwMode="auto">
            <a:xfrm>
              <a:off x="3588957" y="2542291"/>
              <a:ext cx="130988" cy="128145"/>
            </a:xfrm>
            <a:prstGeom prst="ellipse">
              <a:avLst/>
            </a:prstGeom>
            <a:noFill/>
            <a:ln w="12700">
              <a:solidFill>
                <a:schemeClr val="tx1"/>
              </a:solidFill>
              <a:round/>
              <a:headEnd/>
              <a:tailEnd/>
            </a:ln>
          </p:spPr>
          <p:txBody>
            <a:bodyPr wrap="none" anchor="ctr"/>
            <a:lstStyle/>
            <a:p>
              <a:endParaRPr lang="en-US" sz="1800"/>
            </a:p>
          </p:txBody>
        </p:sp>
        <p:sp>
          <p:nvSpPr>
            <p:cNvPr id="12402" name="Oval 115"/>
            <p:cNvSpPr>
              <a:spLocks noChangeArrowheads="1"/>
            </p:cNvSpPr>
            <p:nvPr/>
          </p:nvSpPr>
          <p:spPr bwMode="auto">
            <a:xfrm>
              <a:off x="3457969"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403" name="Oval 116"/>
            <p:cNvSpPr>
              <a:spLocks noChangeArrowheads="1"/>
            </p:cNvSpPr>
            <p:nvPr/>
          </p:nvSpPr>
          <p:spPr bwMode="auto">
            <a:xfrm>
              <a:off x="3588957" y="2670436"/>
              <a:ext cx="130988" cy="128145"/>
            </a:xfrm>
            <a:prstGeom prst="ellipse">
              <a:avLst/>
            </a:prstGeom>
            <a:noFill/>
            <a:ln w="12700">
              <a:solidFill>
                <a:schemeClr val="tx1"/>
              </a:solidFill>
              <a:round/>
              <a:headEnd/>
              <a:tailEnd/>
            </a:ln>
          </p:spPr>
          <p:txBody>
            <a:bodyPr wrap="none" anchor="ctr"/>
            <a:lstStyle/>
            <a:p>
              <a:endParaRPr lang="en-US" sz="1800"/>
            </a:p>
          </p:txBody>
        </p:sp>
        <p:sp>
          <p:nvSpPr>
            <p:cNvPr id="12404" name="Oval 117"/>
            <p:cNvSpPr>
              <a:spLocks noChangeArrowheads="1"/>
            </p:cNvSpPr>
            <p:nvPr/>
          </p:nvSpPr>
          <p:spPr bwMode="auto">
            <a:xfrm>
              <a:off x="3719946"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05" name="Oval 118"/>
            <p:cNvSpPr>
              <a:spLocks noChangeArrowheads="1"/>
            </p:cNvSpPr>
            <p:nvPr/>
          </p:nvSpPr>
          <p:spPr bwMode="auto">
            <a:xfrm>
              <a:off x="3850934"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06" name="Oval 119"/>
            <p:cNvSpPr>
              <a:spLocks noChangeArrowheads="1"/>
            </p:cNvSpPr>
            <p:nvPr/>
          </p:nvSpPr>
          <p:spPr bwMode="auto">
            <a:xfrm>
              <a:off x="3719946"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07" name="Oval 120"/>
            <p:cNvSpPr>
              <a:spLocks noChangeArrowheads="1"/>
            </p:cNvSpPr>
            <p:nvPr/>
          </p:nvSpPr>
          <p:spPr bwMode="auto">
            <a:xfrm>
              <a:off x="3850934"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08" name="Oval 121"/>
            <p:cNvSpPr>
              <a:spLocks noChangeArrowheads="1"/>
            </p:cNvSpPr>
            <p:nvPr/>
          </p:nvSpPr>
          <p:spPr bwMode="auto">
            <a:xfrm>
              <a:off x="3981922"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09" name="Oval 122"/>
            <p:cNvSpPr>
              <a:spLocks noChangeArrowheads="1"/>
            </p:cNvSpPr>
            <p:nvPr/>
          </p:nvSpPr>
          <p:spPr bwMode="auto">
            <a:xfrm>
              <a:off x="4112911"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10" name="Oval 123"/>
            <p:cNvSpPr>
              <a:spLocks noChangeArrowheads="1"/>
            </p:cNvSpPr>
            <p:nvPr/>
          </p:nvSpPr>
          <p:spPr bwMode="auto">
            <a:xfrm>
              <a:off x="3981922"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11" name="Oval 124"/>
            <p:cNvSpPr>
              <a:spLocks noChangeArrowheads="1"/>
            </p:cNvSpPr>
            <p:nvPr/>
          </p:nvSpPr>
          <p:spPr bwMode="auto">
            <a:xfrm>
              <a:off x="4112911"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12" name="Oval 125"/>
            <p:cNvSpPr>
              <a:spLocks noChangeArrowheads="1"/>
            </p:cNvSpPr>
            <p:nvPr/>
          </p:nvSpPr>
          <p:spPr bwMode="auto">
            <a:xfrm>
              <a:off x="3719946"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13" name="Oval 126"/>
            <p:cNvSpPr>
              <a:spLocks noChangeArrowheads="1"/>
            </p:cNvSpPr>
            <p:nvPr/>
          </p:nvSpPr>
          <p:spPr bwMode="auto">
            <a:xfrm>
              <a:off x="3850934"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14" name="Oval 127"/>
            <p:cNvSpPr>
              <a:spLocks noChangeArrowheads="1"/>
            </p:cNvSpPr>
            <p:nvPr/>
          </p:nvSpPr>
          <p:spPr bwMode="auto">
            <a:xfrm>
              <a:off x="3719946"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15" name="Oval 128"/>
            <p:cNvSpPr>
              <a:spLocks noChangeArrowheads="1"/>
            </p:cNvSpPr>
            <p:nvPr/>
          </p:nvSpPr>
          <p:spPr bwMode="auto">
            <a:xfrm>
              <a:off x="3850934"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16" name="Oval 129"/>
            <p:cNvSpPr>
              <a:spLocks noChangeArrowheads="1"/>
            </p:cNvSpPr>
            <p:nvPr/>
          </p:nvSpPr>
          <p:spPr bwMode="auto">
            <a:xfrm>
              <a:off x="3981922"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17" name="Oval 130"/>
            <p:cNvSpPr>
              <a:spLocks noChangeArrowheads="1"/>
            </p:cNvSpPr>
            <p:nvPr/>
          </p:nvSpPr>
          <p:spPr bwMode="auto">
            <a:xfrm>
              <a:off x="4112911"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18" name="Oval 131"/>
            <p:cNvSpPr>
              <a:spLocks noChangeArrowheads="1"/>
            </p:cNvSpPr>
            <p:nvPr/>
          </p:nvSpPr>
          <p:spPr bwMode="auto">
            <a:xfrm>
              <a:off x="3981922"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19" name="Oval 132"/>
            <p:cNvSpPr>
              <a:spLocks noChangeArrowheads="1"/>
            </p:cNvSpPr>
            <p:nvPr/>
          </p:nvSpPr>
          <p:spPr bwMode="auto">
            <a:xfrm>
              <a:off x="4112911"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20" name="Oval 133"/>
            <p:cNvSpPr>
              <a:spLocks noChangeArrowheads="1"/>
            </p:cNvSpPr>
            <p:nvPr/>
          </p:nvSpPr>
          <p:spPr bwMode="auto">
            <a:xfrm>
              <a:off x="4243899"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21" name="Oval 134"/>
            <p:cNvSpPr>
              <a:spLocks noChangeArrowheads="1"/>
            </p:cNvSpPr>
            <p:nvPr/>
          </p:nvSpPr>
          <p:spPr bwMode="auto">
            <a:xfrm>
              <a:off x="4374888"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22" name="Oval 135"/>
            <p:cNvSpPr>
              <a:spLocks noChangeArrowheads="1"/>
            </p:cNvSpPr>
            <p:nvPr/>
          </p:nvSpPr>
          <p:spPr bwMode="auto">
            <a:xfrm>
              <a:off x="4243899"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23" name="Oval 136"/>
            <p:cNvSpPr>
              <a:spLocks noChangeArrowheads="1"/>
            </p:cNvSpPr>
            <p:nvPr/>
          </p:nvSpPr>
          <p:spPr bwMode="auto">
            <a:xfrm>
              <a:off x="4374888"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24" name="Oval 137"/>
            <p:cNvSpPr>
              <a:spLocks noChangeArrowheads="1"/>
            </p:cNvSpPr>
            <p:nvPr/>
          </p:nvSpPr>
          <p:spPr bwMode="auto">
            <a:xfrm>
              <a:off x="4505876"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25" name="Oval 138"/>
            <p:cNvSpPr>
              <a:spLocks noChangeArrowheads="1"/>
            </p:cNvSpPr>
            <p:nvPr/>
          </p:nvSpPr>
          <p:spPr bwMode="auto">
            <a:xfrm>
              <a:off x="4636865"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26" name="Oval 139"/>
            <p:cNvSpPr>
              <a:spLocks noChangeArrowheads="1"/>
            </p:cNvSpPr>
            <p:nvPr/>
          </p:nvSpPr>
          <p:spPr bwMode="auto">
            <a:xfrm>
              <a:off x="4505876"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27" name="Oval 140"/>
            <p:cNvSpPr>
              <a:spLocks noChangeArrowheads="1"/>
            </p:cNvSpPr>
            <p:nvPr/>
          </p:nvSpPr>
          <p:spPr bwMode="auto">
            <a:xfrm>
              <a:off x="4636865"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28" name="Oval 141"/>
            <p:cNvSpPr>
              <a:spLocks noChangeArrowheads="1"/>
            </p:cNvSpPr>
            <p:nvPr/>
          </p:nvSpPr>
          <p:spPr bwMode="auto">
            <a:xfrm>
              <a:off x="4243899"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29" name="Oval 142"/>
            <p:cNvSpPr>
              <a:spLocks noChangeArrowheads="1"/>
            </p:cNvSpPr>
            <p:nvPr/>
          </p:nvSpPr>
          <p:spPr bwMode="auto">
            <a:xfrm>
              <a:off x="4374888"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30" name="Oval 143"/>
            <p:cNvSpPr>
              <a:spLocks noChangeArrowheads="1"/>
            </p:cNvSpPr>
            <p:nvPr/>
          </p:nvSpPr>
          <p:spPr bwMode="auto">
            <a:xfrm>
              <a:off x="4243899"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31" name="Oval 144"/>
            <p:cNvSpPr>
              <a:spLocks noChangeArrowheads="1"/>
            </p:cNvSpPr>
            <p:nvPr/>
          </p:nvSpPr>
          <p:spPr bwMode="auto">
            <a:xfrm>
              <a:off x="4374888"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32" name="Oval 145"/>
            <p:cNvSpPr>
              <a:spLocks noChangeArrowheads="1"/>
            </p:cNvSpPr>
            <p:nvPr/>
          </p:nvSpPr>
          <p:spPr bwMode="auto">
            <a:xfrm>
              <a:off x="4505876"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33" name="Oval 146"/>
            <p:cNvSpPr>
              <a:spLocks noChangeArrowheads="1"/>
            </p:cNvSpPr>
            <p:nvPr/>
          </p:nvSpPr>
          <p:spPr bwMode="auto">
            <a:xfrm>
              <a:off x="4636865"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34" name="Oval 147"/>
            <p:cNvSpPr>
              <a:spLocks noChangeArrowheads="1"/>
            </p:cNvSpPr>
            <p:nvPr/>
          </p:nvSpPr>
          <p:spPr bwMode="auto">
            <a:xfrm>
              <a:off x="4505876"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35" name="Oval 148"/>
            <p:cNvSpPr>
              <a:spLocks noChangeArrowheads="1"/>
            </p:cNvSpPr>
            <p:nvPr/>
          </p:nvSpPr>
          <p:spPr bwMode="auto">
            <a:xfrm>
              <a:off x="4636865"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36" name="Oval 149"/>
            <p:cNvSpPr>
              <a:spLocks noChangeArrowheads="1"/>
            </p:cNvSpPr>
            <p:nvPr/>
          </p:nvSpPr>
          <p:spPr bwMode="auto">
            <a:xfrm>
              <a:off x="4767853"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37" name="Oval 150"/>
            <p:cNvSpPr>
              <a:spLocks noChangeArrowheads="1"/>
            </p:cNvSpPr>
            <p:nvPr/>
          </p:nvSpPr>
          <p:spPr bwMode="auto">
            <a:xfrm>
              <a:off x="4898841"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38" name="Oval 151"/>
            <p:cNvSpPr>
              <a:spLocks noChangeArrowheads="1"/>
            </p:cNvSpPr>
            <p:nvPr/>
          </p:nvSpPr>
          <p:spPr bwMode="auto">
            <a:xfrm>
              <a:off x="4767853"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39" name="Oval 152"/>
            <p:cNvSpPr>
              <a:spLocks noChangeArrowheads="1"/>
            </p:cNvSpPr>
            <p:nvPr/>
          </p:nvSpPr>
          <p:spPr bwMode="auto">
            <a:xfrm>
              <a:off x="4898841"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40" name="Oval 153"/>
            <p:cNvSpPr>
              <a:spLocks noChangeArrowheads="1"/>
            </p:cNvSpPr>
            <p:nvPr/>
          </p:nvSpPr>
          <p:spPr bwMode="auto">
            <a:xfrm>
              <a:off x="5029830"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41" name="Oval 154"/>
            <p:cNvSpPr>
              <a:spLocks noChangeArrowheads="1"/>
            </p:cNvSpPr>
            <p:nvPr/>
          </p:nvSpPr>
          <p:spPr bwMode="auto">
            <a:xfrm>
              <a:off x="5029830"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42" name="Oval 155"/>
            <p:cNvSpPr>
              <a:spLocks noChangeArrowheads="1"/>
            </p:cNvSpPr>
            <p:nvPr/>
          </p:nvSpPr>
          <p:spPr bwMode="auto">
            <a:xfrm>
              <a:off x="4767853"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43" name="Oval 156"/>
            <p:cNvSpPr>
              <a:spLocks noChangeArrowheads="1"/>
            </p:cNvSpPr>
            <p:nvPr/>
          </p:nvSpPr>
          <p:spPr bwMode="auto">
            <a:xfrm>
              <a:off x="4898841"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44" name="Oval 157"/>
            <p:cNvSpPr>
              <a:spLocks noChangeArrowheads="1"/>
            </p:cNvSpPr>
            <p:nvPr/>
          </p:nvSpPr>
          <p:spPr bwMode="auto">
            <a:xfrm>
              <a:off x="4767853"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45" name="Oval 158"/>
            <p:cNvSpPr>
              <a:spLocks noChangeArrowheads="1"/>
            </p:cNvSpPr>
            <p:nvPr/>
          </p:nvSpPr>
          <p:spPr bwMode="auto">
            <a:xfrm>
              <a:off x="4898841"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46" name="Oval 159"/>
            <p:cNvSpPr>
              <a:spLocks noChangeArrowheads="1"/>
            </p:cNvSpPr>
            <p:nvPr/>
          </p:nvSpPr>
          <p:spPr bwMode="auto">
            <a:xfrm>
              <a:off x="5029830"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47" name="Oval 160"/>
            <p:cNvSpPr>
              <a:spLocks noChangeArrowheads="1"/>
            </p:cNvSpPr>
            <p:nvPr/>
          </p:nvSpPr>
          <p:spPr bwMode="auto">
            <a:xfrm>
              <a:off x="5029830"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48" name="Oval 161"/>
            <p:cNvSpPr>
              <a:spLocks noChangeArrowheads="1"/>
            </p:cNvSpPr>
            <p:nvPr/>
          </p:nvSpPr>
          <p:spPr bwMode="auto">
            <a:xfrm>
              <a:off x="1624131"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49" name="Oval 162"/>
            <p:cNvSpPr>
              <a:spLocks noChangeArrowheads="1"/>
            </p:cNvSpPr>
            <p:nvPr/>
          </p:nvSpPr>
          <p:spPr bwMode="auto">
            <a:xfrm>
              <a:off x="1755119"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50" name="Oval 163"/>
            <p:cNvSpPr>
              <a:spLocks noChangeArrowheads="1"/>
            </p:cNvSpPr>
            <p:nvPr/>
          </p:nvSpPr>
          <p:spPr bwMode="auto">
            <a:xfrm>
              <a:off x="1624131"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51" name="Oval 164"/>
            <p:cNvSpPr>
              <a:spLocks noChangeArrowheads="1"/>
            </p:cNvSpPr>
            <p:nvPr/>
          </p:nvSpPr>
          <p:spPr bwMode="auto">
            <a:xfrm>
              <a:off x="1755119"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52" name="Oval 165"/>
            <p:cNvSpPr>
              <a:spLocks noChangeArrowheads="1"/>
            </p:cNvSpPr>
            <p:nvPr/>
          </p:nvSpPr>
          <p:spPr bwMode="auto">
            <a:xfrm>
              <a:off x="1886107"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53" name="Oval 166"/>
            <p:cNvSpPr>
              <a:spLocks noChangeArrowheads="1"/>
            </p:cNvSpPr>
            <p:nvPr/>
          </p:nvSpPr>
          <p:spPr bwMode="auto">
            <a:xfrm>
              <a:off x="2017096"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54" name="Oval 167"/>
            <p:cNvSpPr>
              <a:spLocks noChangeArrowheads="1"/>
            </p:cNvSpPr>
            <p:nvPr/>
          </p:nvSpPr>
          <p:spPr bwMode="auto">
            <a:xfrm>
              <a:off x="1886107"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55" name="Oval 168"/>
            <p:cNvSpPr>
              <a:spLocks noChangeArrowheads="1"/>
            </p:cNvSpPr>
            <p:nvPr/>
          </p:nvSpPr>
          <p:spPr bwMode="auto">
            <a:xfrm>
              <a:off x="2017096"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56" name="Oval 169"/>
            <p:cNvSpPr>
              <a:spLocks noChangeArrowheads="1"/>
            </p:cNvSpPr>
            <p:nvPr/>
          </p:nvSpPr>
          <p:spPr bwMode="auto">
            <a:xfrm>
              <a:off x="1624131"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57" name="Oval 170"/>
            <p:cNvSpPr>
              <a:spLocks noChangeArrowheads="1"/>
            </p:cNvSpPr>
            <p:nvPr/>
          </p:nvSpPr>
          <p:spPr bwMode="auto">
            <a:xfrm>
              <a:off x="1755119"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58" name="Oval 171"/>
            <p:cNvSpPr>
              <a:spLocks noChangeArrowheads="1"/>
            </p:cNvSpPr>
            <p:nvPr/>
          </p:nvSpPr>
          <p:spPr bwMode="auto">
            <a:xfrm>
              <a:off x="1624131"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59" name="Oval 172"/>
            <p:cNvSpPr>
              <a:spLocks noChangeArrowheads="1"/>
            </p:cNvSpPr>
            <p:nvPr/>
          </p:nvSpPr>
          <p:spPr bwMode="auto">
            <a:xfrm>
              <a:off x="1755119"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60" name="Oval 173"/>
            <p:cNvSpPr>
              <a:spLocks noChangeArrowheads="1"/>
            </p:cNvSpPr>
            <p:nvPr/>
          </p:nvSpPr>
          <p:spPr bwMode="auto">
            <a:xfrm>
              <a:off x="1886107"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61" name="Oval 174"/>
            <p:cNvSpPr>
              <a:spLocks noChangeArrowheads="1"/>
            </p:cNvSpPr>
            <p:nvPr/>
          </p:nvSpPr>
          <p:spPr bwMode="auto">
            <a:xfrm>
              <a:off x="2017096"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62" name="Oval 175"/>
            <p:cNvSpPr>
              <a:spLocks noChangeArrowheads="1"/>
            </p:cNvSpPr>
            <p:nvPr/>
          </p:nvSpPr>
          <p:spPr bwMode="auto">
            <a:xfrm>
              <a:off x="1886107"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63" name="Oval 176"/>
            <p:cNvSpPr>
              <a:spLocks noChangeArrowheads="1"/>
            </p:cNvSpPr>
            <p:nvPr/>
          </p:nvSpPr>
          <p:spPr bwMode="auto">
            <a:xfrm>
              <a:off x="2017096"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64" name="Oval 177"/>
            <p:cNvSpPr>
              <a:spLocks noChangeArrowheads="1"/>
            </p:cNvSpPr>
            <p:nvPr/>
          </p:nvSpPr>
          <p:spPr bwMode="auto">
            <a:xfrm>
              <a:off x="2148084"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65" name="Oval 178"/>
            <p:cNvSpPr>
              <a:spLocks noChangeArrowheads="1"/>
            </p:cNvSpPr>
            <p:nvPr/>
          </p:nvSpPr>
          <p:spPr bwMode="auto">
            <a:xfrm>
              <a:off x="2279073" y="2798581"/>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466" name="Oval 179"/>
            <p:cNvSpPr>
              <a:spLocks noChangeArrowheads="1"/>
            </p:cNvSpPr>
            <p:nvPr/>
          </p:nvSpPr>
          <p:spPr bwMode="auto">
            <a:xfrm>
              <a:off x="2148084"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67" name="Oval 180"/>
            <p:cNvSpPr>
              <a:spLocks noChangeArrowheads="1"/>
            </p:cNvSpPr>
            <p:nvPr/>
          </p:nvSpPr>
          <p:spPr bwMode="auto">
            <a:xfrm>
              <a:off x="2279073"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68" name="Oval 181"/>
            <p:cNvSpPr>
              <a:spLocks noChangeArrowheads="1"/>
            </p:cNvSpPr>
            <p:nvPr/>
          </p:nvSpPr>
          <p:spPr bwMode="auto">
            <a:xfrm>
              <a:off x="2410061" y="2798581"/>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469" name="Oval 182"/>
            <p:cNvSpPr>
              <a:spLocks noChangeArrowheads="1"/>
            </p:cNvSpPr>
            <p:nvPr/>
          </p:nvSpPr>
          <p:spPr bwMode="auto">
            <a:xfrm>
              <a:off x="2541050" y="2798581"/>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470" name="Oval 183"/>
            <p:cNvSpPr>
              <a:spLocks noChangeArrowheads="1"/>
            </p:cNvSpPr>
            <p:nvPr/>
          </p:nvSpPr>
          <p:spPr bwMode="auto">
            <a:xfrm>
              <a:off x="2410061"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71" name="Oval 184"/>
            <p:cNvSpPr>
              <a:spLocks noChangeArrowheads="1"/>
            </p:cNvSpPr>
            <p:nvPr/>
          </p:nvSpPr>
          <p:spPr bwMode="auto">
            <a:xfrm>
              <a:off x="2541050"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72" name="Oval 185"/>
            <p:cNvSpPr>
              <a:spLocks noChangeArrowheads="1"/>
            </p:cNvSpPr>
            <p:nvPr/>
          </p:nvSpPr>
          <p:spPr bwMode="auto">
            <a:xfrm>
              <a:off x="2148084"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73" name="Oval 186"/>
            <p:cNvSpPr>
              <a:spLocks noChangeArrowheads="1"/>
            </p:cNvSpPr>
            <p:nvPr/>
          </p:nvSpPr>
          <p:spPr bwMode="auto">
            <a:xfrm>
              <a:off x="2279073"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74" name="Oval 187"/>
            <p:cNvSpPr>
              <a:spLocks noChangeArrowheads="1"/>
            </p:cNvSpPr>
            <p:nvPr/>
          </p:nvSpPr>
          <p:spPr bwMode="auto">
            <a:xfrm>
              <a:off x="2148084"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75" name="Oval 188"/>
            <p:cNvSpPr>
              <a:spLocks noChangeArrowheads="1"/>
            </p:cNvSpPr>
            <p:nvPr/>
          </p:nvSpPr>
          <p:spPr bwMode="auto">
            <a:xfrm>
              <a:off x="2279073"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76" name="Oval 189"/>
            <p:cNvSpPr>
              <a:spLocks noChangeArrowheads="1"/>
            </p:cNvSpPr>
            <p:nvPr/>
          </p:nvSpPr>
          <p:spPr bwMode="auto">
            <a:xfrm>
              <a:off x="2410061"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77" name="Oval 190"/>
            <p:cNvSpPr>
              <a:spLocks noChangeArrowheads="1"/>
            </p:cNvSpPr>
            <p:nvPr/>
          </p:nvSpPr>
          <p:spPr bwMode="auto">
            <a:xfrm>
              <a:off x="2541050"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78" name="Oval 191"/>
            <p:cNvSpPr>
              <a:spLocks noChangeArrowheads="1"/>
            </p:cNvSpPr>
            <p:nvPr/>
          </p:nvSpPr>
          <p:spPr bwMode="auto">
            <a:xfrm>
              <a:off x="2410061"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79" name="Oval 192"/>
            <p:cNvSpPr>
              <a:spLocks noChangeArrowheads="1"/>
            </p:cNvSpPr>
            <p:nvPr/>
          </p:nvSpPr>
          <p:spPr bwMode="auto">
            <a:xfrm>
              <a:off x="2541050"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80" name="Oval 193"/>
            <p:cNvSpPr>
              <a:spLocks noChangeArrowheads="1"/>
            </p:cNvSpPr>
            <p:nvPr/>
          </p:nvSpPr>
          <p:spPr bwMode="auto">
            <a:xfrm>
              <a:off x="2672038"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81" name="Oval 194"/>
            <p:cNvSpPr>
              <a:spLocks noChangeArrowheads="1"/>
            </p:cNvSpPr>
            <p:nvPr/>
          </p:nvSpPr>
          <p:spPr bwMode="auto">
            <a:xfrm>
              <a:off x="2803027"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82" name="Oval 195"/>
            <p:cNvSpPr>
              <a:spLocks noChangeArrowheads="1"/>
            </p:cNvSpPr>
            <p:nvPr/>
          </p:nvSpPr>
          <p:spPr bwMode="auto">
            <a:xfrm>
              <a:off x="2672038" y="2926727"/>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483" name="Oval 196"/>
            <p:cNvSpPr>
              <a:spLocks noChangeArrowheads="1"/>
            </p:cNvSpPr>
            <p:nvPr/>
          </p:nvSpPr>
          <p:spPr bwMode="auto">
            <a:xfrm>
              <a:off x="2803027" y="2926727"/>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484" name="Oval 197"/>
            <p:cNvSpPr>
              <a:spLocks noChangeArrowheads="1"/>
            </p:cNvSpPr>
            <p:nvPr/>
          </p:nvSpPr>
          <p:spPr bwMode="auto">
            <a:xfrm>
              <a:off x="2934015"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85" name="Oval 198"/>
            <p:cNvSpPr>
              <a:spLocks noChangeArrowheads="1"/>
            </p:cNvSpPr>
            <p:nvPr/>
          </p:nvSpPr>
          <p:spPr bwMode="auto">
            <a:xfrm>
              <a:off x="3065003"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86" name="Oval 199"/>
            <p:cNvSpPr>
              <a:spLocks noChangeArrowheads="1"/>
            </p:cNvSpPr>
            <p:nvPr/>
          </p:nvSpPr>
          <p:spPr bwMode="auto">
            <a:xfrm>
              <a:off x="2934015"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87" name="Oval 200"/>
            <p:cNvSpPr>
              <a:spLocks noChangeArrowheads="1"/>
            </p:cNvSpPr>
            <p:nvPr/>
          </p:nvSpPr>
          <p:spPr bwMode="auto">
            <a:xfrm>
              <a:off x="3065003"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88" name="Oval 201"/>
            <p:cNvSpPr>
              <a:spLocks noChangeArrowheads="1"/>
            </p:cNvSpPr>
            <p:nvPr/>
          </p:nvSpPr>
          <p:spPr bwMode="auto">
            <a:xfrm>
              <a:off x="2672038"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89" name="Oval 202"/>
            <p:cNvSpPr>
              <a:spLocks noChangeArrowheads="1"/>
            </p:cNvSpPr>
            <p:nvPr/>
          </p:nvSpPr>
          <p:spPr bwMode="auto">
            <a:xfrm>
              <a:off x="2803027"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490" name="Oval 203"/>
            <p:cNvSpPr>
              <a:spLocks noChangeArrowheads="1"/>
            </p:cNvSpPr>
            <p:nvPr/>
          </p:nvSpPr>
          <p:spPr bwMode="auto">
            <a:xfrm>
              <a:off x="2672038"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91" name="Oval 204"/>
            <p:cNvSpPr>
              <a:spLocks noChangeArrowheads="1"/>
            </p:cNvSpPr>
            <p:nvPr/>
          </p:nvSpPr>
          <p:spPr bwMode="auto">
            <a:xfrm>
              <a:off x="2803027"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92" name="Oval 205"/>
            <p:cNvSpPr>
              <a:spLocks noChangeArrowheads="1"/>
            </p:cNvSpPr>
            <p:nvPr/>
          </p:nvSpPr>
          <p:spPr bwMode="auto">
            <a:xfrm>
              <a:off x="2934015" y="3054872"/>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493" name="Oval 206"/>
            <p:cNvSpPr>
              <a:spLocks noChangeArrowheads="1"/>
            </p:cNvSpPr>
            <p:nvPr/>
          </p:nvSpPr>
          <p:spPr bwMode="auto">
            <a:xfrm>
              <a:off x="3065003" y="3054872"/>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494" name="Oval 207"/>
            <p:cNvSpPr>
              <a:spLocks noChangeArrowheads="1"/>
            </p:cNvSpPr>
            <p:nvPr/>
          </p:nvSpPr>
          <p:spPr bwMode="auto">
            <a:xfrm>
              <a:off x="2934015"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95" name="Oval 208"/>
            <p:cNvSpPr>
              <a:spLocks noChangeArrowheads="1"/>
            </p:cNvSpPr>
            <p:nvPr/>
          </p:nvSpPr>
          <p:spPr bwMode="auto">
            <a:xfrm>
              <a:off x="3065003"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496" name="Oval 209"/>
            <p:cNvSpPr>
              <a:spLocks noChangeArrowheads="1"/>
            </p:cNvSpPr>
            <p:nvPr/>
          </p:nvSpPr>
          <p:spPr bwMode="auto">
            <a:xfrm>
              <a:off x="3195992"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97" name="Oval 210"/>
            <p:cNvSpPr>
              <a:spLocks noChangeArrowheads="1"/>
            </p:cNvSpPr>
            <p:nvPr/>
          </p:nvSpPr>
          <p:spPr bwMode="auto">
            <a:xfrm>
              <a:off x="3326980"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498" name="Oval 211"/>
            <p:cNvSpPr>
              <a:spLocks noChangeArrowheads="1"/>
            </p:cNvSpPr>
            <p:nvPr/>
          </p:nvSpPr>
          <p:spPr bwMode="auto">
            <a:xfrm>
              <a:off x="3195992"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499" name="Oval 212"/>
            <p:cNvSpPr>
              <a:spLocks noChangeArrowheads="1"/>
            </p:cNvSpPr>
            <p:nvPr/>
          </p:nvSpPr>
          <p:spPr bwMode="auto">
            <a:xfrm>
              <a:off x="3326980"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500" name="Oval 213"/>
            <p:cNvSpPr>
              <a:spLocks noChangeArrowheads="1"/>
            </p:cNvSpPr>
            <p:nvPr/>
          </p:nvSpPr>
          <p:spPr bwMode="auto">
            <a:xfrm>
              <a:off x="3457969"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501" name="Oval 214"/>
            <p:cNvSpPr>
              <a:spLocks noChangeArrowheads="1"/>
            </p:cNvSpPr>
            <p:nvPr/>
          </p:nvSpPr>
          <p:spPr bwMode="auto">
            <a:xfrm>
              <a:off x="3588957" y="2798581"/>
              <a:ext cx="130988" cy="128145"/>
            </a:xfrm>
            <a:prstGeom prst="ellipse">
              <a:avLst/>
            </a:prstGeom>
            <a:noFill/>
            <a:ln w="12700">
              <a:solidFill>
                <a:schemeClr val="tx1"/>
              </a:solidFill>
              <a:round/>
              <a:headEnd/>
              <a:tailEnd/>
            </a:ln>
          </p:spPr>
          <p:txBody>
            <a:bodyPr wrap="none" anchor="ctr"/>
            <a:lstStyle/>
            <a:p>
              <a:endParaRPr lang="en-US" sz="1800"/>
            </a:p>
          </p:txBody>
        </p:sp>
        <p:sp>
          <p:nvSpPr>
            <p:cNvPr id="12502" name="Oval 215"/>
            <p:cNvSpPr>
              <a:spLocks noChangeArrowheads="1"/>
            </p:cNvSpPr>
            <p:nvPr/>
          </p:nvSpPr>
          <p:spPr bwMode="auto">
            <a:xfrm>
              <a:off x="3457969"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503" name="Oval 216"/>
            <p:cNvSpPr>
              <a:spLocks noChangeArrowheads="1"/>
            </p:cNvSpPr>
            <p:nvPr/>
          </p:nvSpPr>
          <p:spPr bwMode="auto">
            <a:xfrm>
              <a:off x="3588957" y="2926727"/>
              <a:ext cx="130988" cy="128145"/>
            </a:xfrm>
            <a:prstGeom prst="ellipse">
              <a:avLst/>
            </a:prstGeom>
            <a:noFill/>
            <a:ln w="12700">
              <a:solidFill>
                <a:schemeClr val="tx1"/>
              </a:solidFill>
              <a:round/>
              <a:headEnd/>
              <a:tailEnd/>
            </a:ln>
          </p:spPr>
          <p:txBody>
            <a:bodyPr wrap="none" anchor="ctr"/>
            <a:lstStyle/>
            <a:p>
              <a:endParaRPr lang="en-US" sz="1800"/>
            </a:p>
          </p:txBody>
        </p:sp>
        <p:sp>
          <p:nvSpPr>
            <p:cNvPr id="12504" name="Oval 217"/>
            <p:cNvSpPr>
              <a:spLocks noChangeArrowheads="1"/>
            </p:cNvSpPr>
            <p:nvPr/>
          </p:nvSpPr>
          <p:spPr bwMode="auto">
            <a:xfrm>
              <a:off x="3195992" y="3054872"/>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05" name="Oval 218"/>
            <p:cNvSpPr>
              <a:spLocks noChangeArrowheads="1"/>
            </p:cNvSpPr>
            <p:nvPr/>
          </p:nvSpPr>
          <p:spPr bwMode="auto">
            <a:xfrm>
              <a:off x="3326980"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506" name="Oval 219"/>
            <p:cNvSpPr>
              <a:spLocks noChangeArrowheads="1"/>
            </p:cNvSpPr>
            <p:nvPr/>
          </p:nvSpPr>
          <p:spPr bwMode="auto">
            <a:xfrm>
              <a:off x="3195992" y="3183017"/>
              <a:ext cx="130988" cy="128145"/>
            </a:xfrm>
            <a:prstGeom prst="ellipse">
              <a:avLst/>
            </a:prstGeom>
            <a:noFill/>
            <a:ln w="12700">
              <a:solidFill>
                <a:schemeClr val="tx1"/>
              </a:solidFill>
              <a:round/>
              <a:headEnd/>
              <a:tailEnd/>
            </a:ln>
          </p:spPr>
          <p:txBody>
            <a:bodyPr wrap="none" anchor="ctr"/>
            <a:lstStyle/>
            <a:p>
              <a:endParaRPr lang="en-US" sz="1800"/>
            </a:p>
          </p:txBody>
        </p:sp>
        <p:sp>
          <p:nvSpPr>
            <p:cNvPr id="12507" name="Oval 220"/>
            <p:cNvSpPr>
              <a:spLocks noChangeArrowheads="1"/>
            </p:cNvSpPr>
            <p:nvPr/>
          </p:nvSpPr>
          <p:spPr bwMode="auto">
            <a:xfrm>
              <a:off x="3326980" y="3183017"/>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08" name="Oval 221"/>
            <p:cNvSpPr>
              <a:spLocks noChangeArrowheads="1"/>
            </p:cNvSpPr>
            <p:nvPr/>
          </p:nvSpPr>
          <p:spPr bwMode="auto">
            <a:xfrm>
              <a:off x="3457969"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509" name="Oval 222"/>
            <p:cNvSpPr>
              <a:spLocks noChangeArrowheads="1"/>
            </p:cNvSpPr>
            <p:nvPr/>
          </p:nvSpPr>
          <p:spPr bwMode="auto">
            <a:xfrm>
              <a:off x="3588957" y="3054872"/>
              <a:ext cx="130988" cy="128145"/>
            </a:xfrm>
            <a:prstGeom prst="ellipse">
              <a:avLst/>
            </a:prstGeom>
            <a:noFill/>
            <a:ln w="12700">
              <a:solidFill>
                <a:schemeClr val="tx1"/>
              </a:solidFill>
              <a:round/>
              <a:headEnd/>
              <a:tailEnd/>
            </a:ln>
          </p:spPr>
          <p:txBody>
            <a:bodyPr wrap="none" anchor="ctr"/>
            <a:lstStyle/>
            <a:p>
              <a:endParaRPr lang="en-US" sz="1800"/>
            </a:p>
          </p:txBody>
        </p:sp>
        <p:sp>
          <p:nvSpPr>
            <p:cNvPr id="12510" name="Oval 223"/>
            <p:cNvSpPr>
              <a:spLocks noChangeArrowheads="1"/>
            </p:cNvSpPr>
            <p:nvPr/>
          </p:nvSpPr>
          <p:spPr bwMode="auto">
            <a:xfrm>
              <a:off x="3457969" y="3183017"/>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11" name="Oval 224"/>
            <p:cNvSpPr>
              <a:spLocks noChangeArrowheads="1"/>
            </p:cNvSpPr>
            <p:nvPr/>
          </p:nvSpPr>
          <p:spPr bwMode="auto">
            <a:xfrm>
              <a:off x="3588957" y="3183017"/>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12" name="Oval 225"/>
            <p:cNvSpPr>
              <a:spLocks noChangeArrowheads="1"/>
            </p:cNvSpPr>
            <p:nvPr/>
          </p:nvSpPr>
          <p:spPr bwMode="auto">
            <a:xfrm>
              <a:off x="3719946" y="3311163"/>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13" name="Oval 226"/>
            <p:cNvSpPr>
              <a:spLocks noChangeArrowheads="1"/>
            </p:cNvSpPr>
            <p:nvPr/>
          </p:nvSpPr>
          <p:spPr bwMode="auto">
            <a:xfrm>
              <a:off x="3850934" y="3311163"/>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14" name="Oval 227"/>
            <p:cNvSpPr>
              <a:spLocks noChangeArrowheads="1"/>
            </p:cNvSpPr>
            <p:nvPr/>
          </p:nvSpPr>
          <p:spPr bwMode="auto">
            <a:xfrm>
              <a:off x="3719946"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15" name="Oval 228"/>
            <p:cNvSpPr>
              <a:spLocks noChangeArrowheads="1"/>
            </p:cNvSpPr>
            <p:nvPr/>
          </p:nvSpPr>
          <p:spPr bwMode="auto">
            <a:xfrm>
              <a:off x="3850934"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16" name="Oval 229"/>
            <p:cNvSpPr>
              <a:spLocks noChangeArrowheads="1"/>
            </p:cNvSpPr>
            <p:nvPr/>
          </p:nvSpPr>
          <p:spPr bwMode="auto">
            <a:xfrm>
              <a:off x="3981922"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17" name="Oval 230"/>
            <p:cNvSpPr>
              <a:spLocks noChangeArrowheads="1"/>
            </p:cNvSpPr>
            <p:nvPr/>
          </p:nvSpPr>
          <p:spPr bwMode="auto">
            <a:xfrm>
              <a:off x="4112911"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18" name="Oval 231"/>
            <p:cNvSpPr>
              <a:spLocks noChangeArrowheads="1"/>
            </p:cNvSpPr>
            <p:nvPr/>
          </p:nvSpPr>
          <p:spPr bwMode="auto">
            <a:xfrm>
              <a:off x="3981922" y="3439308"/>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19" name="Oval 232"/>
            <p:cNvSpPr>
              <a:spLocks noChangeArrowheads="1"/>
            </p:cNvSpPr>
            <p:nvPr/>
          </p:nvSpPr>
          <p:spPr bwMode="auto">
            <a:xfrm>
              <a:off x="4112911" y="3439308"/>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20" name="Oval 233"/>
            <p:cNvSpPr>
              <a:spLocks noChangeArrowheads="1"/>
            </p:cNvSpPr>
            <p:nvPr/>
          </p:nvSpPr>
          <p:spPr bwMode="auto">
            <a:xfrm>
              <a:off x="3719946"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21" name="Oval 234"/>
            <p:cNvSpPr>
              <a:spLocks noChangeArrowheads="1"/>
            </p:cNvSpPr>
            <p:nvPr/>
          </p:nvSpPr>
          <p:spPr bwMode="auto">
            <a:xfrm>
              <a:off x="3850934"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22" name="Oval 235"/>
            <p:cNvSpPr>
              <a:spLocks noChangeArrowheads="1"/>
            </p:cNvSpPr>
            <p:nvPr/>
          </p:nvSpPr>
          <p:spPr bwMode="auto">
            <a:xfrm>
              <a:off x="3719946"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23" name="Oval 236"/>
            <p:cNvSpPr>
              <a:spLocks noChangeArrowheads="1"/>
            </p:cNvSpPr>
            <p:nvPr/>
          </p:nvSpPr>
          <p:spPr bwMode="auto">
            <a:xfrm>
              <a:off x="3850934"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24" name="Oval 237"/>
            <p:cNvSpPr>
              <a:spLocks noChangeArrowheads="1"/>
            </p:cNvSpPr>
            <p:nvPr/>
          </p:nvSpPr>
          <p:spPr bwMode="auto">
            <a:xfrm>
              <a:off x="3981922"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25" name="Oval 238"/>
            <p:cNvSpPr>
              <a:spLocks noChangeArrowheads="1"/>
            </p:cNvSpPr>
            <p:nvPr/>
          </p:nvSpPr>
          <p:spPr bwMode="auto">
            <a:xfrm>
              <a:off x="4112911"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26" name="Oval 239"/>
            <p:cNvSpPr>
              <a:spLocks noChangeArrowheads="1"/>
            </p:cNvSpPr>
            <p:nvPr/>
          </p:nvSpPr>
          <p:spPr bwMode="auto">
            <a:xfrm>
              <a:off x="3981922"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27" name="Oval 240"/>
            <p:cNvSpPr>
              <a:spLocks noChangeArrowheads="1"/>
            </p:cNvSpPr>
            <p:nvPr/>
          </p:nvSpPr>
          <p:spPr bwMode="auto">
            <a:xfrm>
              <a:off x="4112911"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28" name="Oval 241"/>
            <p:cNvSpPr>
              <a:spLocks noChangeArrowheads="1"/>
            </p:cNvSpPr>
            <p:nvPr/>
          </p:nvSpPr>
          <p:spPr bwMode="auto">
            <a:xfrm>
              <a:off x="4243899"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29" name="Oval 242"/>
            <p:cNvSpPr>
              <a:spLocks noChangeArrowheads="1"/>
            </p:cNvSpPr>
            <p:nvPr/>
          </p:nvSpPr>
          <p:spPr bwMode="auto">
            <a:xfrm>
              <a:off x="4374888"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30" name="Oval 243"/>
            <p:cNvSpPr>
              <a:spLocks noChangeArrowheads="1"/>
            </p:cNvSpPr>
            <p:nvPr/>
          </p:nvSpPr>
          <p:spPr bwMode="auto">
            <a:xfrm>
              <a:off x="4243899" y="3439308"/>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31" name="Oval 244"/>
            <p:cNvSpPr>
              <a:spLocks noChangeArrowheads="1"/>
            </p:cNvSpPr>
            <p:nvPr/>
          </p:nvSpPr>
          <p:spPr bwMode="auto">
            <a:xfrm>
              <a:off x="4374888"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32" name="Oval 245"/>
            <p:cNvSpPr>
              <a:spLocks noChangeArrowheads="1"/>
            </p:cNvSpPr>
            <p:nvPr/>
          </p:nvSpPr>
          <p:spPr bwMode="auto">
            <a:xfrm>
              <a:off x="4505876"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33" name="Oval 246"/>
            <p:cNvSpPr>
              <a:spLocks noChangeArrowheads="1"/>
            </p:cNvSpPr>
            <p:nvPr/>
          </p:nvSpPr>
          <p:spPr bwMode="auto">
            <a:xfrm>
              <a:off x="4636865"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34" name="Oval 247"/>
            <p:cNvSpPr>
              <a:spLocks noChangeArrowheads="1"/>
            </p:cNvSpPr>
            <p:nvPr/>
          </p:nvSpPr>
          <p:spPr bwMode="auto">
            <a:xfrm>
              <a:off x="4505876"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35" name="Oval 248"/>
            <p:cNvSpPr>
              <a:spLocks noChangeArrowheads="1"/>
            </p:cNvSpPr>
            <p:nvPr/>
          </p:nvSpPr>
          <p:spPr bwMode="auto">
            <a:xfrm>
              <a:off x="4636865"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36" name="Oval 249"/>
            <p:cNvSpPr>
              <a:spLocks noChangeArrowheads="1"/>
            </p:cNvSpPr>
            <p:nvPr/>
          </p:nvSpPr>
          <p:spPr bwMode="auto">
            <a:xfrm>
              <a:off x="4243899"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37" name="Oval 250"/>
            <p:cNvSpPr>
              <a:spLocks noChangeArrowheads="1"/>
            </p:cNvSpPr>
            <p:nvPr/>
          </p:nvSpPr>
          <p:spPr bwMode="auto">
            <a:xfrm>
              <a:off x="4374888" y="3567454"/>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38" name="Oval 251"/>
            <p:cNvSpPr>
              <a:spLocks noChangeArrowheads="1"/>
            </p:cNvSpPr>
            <p:nvPr/>
          </p:nvSpPr>
          <p:spPr bwMode="auto">
            <a:xfrm>
              <a:off x="4243899"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39" name="Oval 252"/>
            <p:cNvSpPr>
              <a:spLocks noChangeArrowheads="1"/>
            </p:cNvSpPr>
            <p:nvPr/>
          </p:nvSpPr>
          <p:spPr bwMode="auto">
            <a:xfrm>
              <a:off x="4374888"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40" name="Oval 253"/>
            <p:cNvSpPr>
              <a:spLocks noChangeArrowheads="1"/>
            </p:cNvSpPr>
            <p:nvPr/>
          </p:nvSpPr>
          <p:spPr bwMode="auto">
            <a:xfrm>
              <a:off x="4505876" y="3567454"/>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41" name="Oval 254"/>
            <p:cNvSpPr>
              <a:spLocks noChangeArrowheads="1"/>
            </p:cNvSpPr>
            <p:nvPr/>
          </p:nvSpPr>
          <p:spPr bwMode="auto">
            <a:xfrm>
              <a:off x="4636865"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42" name="Oval 255"/>
            <p:cNvSpPr>
              <a:spLocks noChangeArrowheads="1"/>
            </p:cNvSpPr>
            <p:nvPr/>
          </p:nvSpPr>
          <p:spPr bwMode="auto">
            <a:xfrm>
              <a:off x="4505876"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43" name="Oval 256"/>
            <p:cNvSpPr>
              <a:spLocks noChangeArrowheads="1"/>
            </p:cNvSpPr>
            <p:nvPr/>
          </p:nvSpPr>
          <p:spPr bwMode="auto">
            <a:xfrm>
              <a:off x="4636865" y="3695599"/>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44" name="Oval 257"/>
            <p:cNvSpPr>
              <a:spLocks noChangeArrowheads="1"/>
            </p:cNvSpPr>
            <p:nvPr/>
          </p:nvSpPr>
          <p:spPr bwMode="auto">
            <a:xfrm>
              <a:off x="4767853"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45" name="Oval 258"/>
            <p:cNvSpPr>
              <a:spLocks noChangeArrowheads="1"/>
            </p:cNvSpPr>
            <p:nvPr/>
          </p:nvSpPr>
          <p:spPr bwMode="auto">
            <a:xfrm>
              <a:off x="4898841"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46" name="Oval 259"/>
            <p:cNvSpPr>
              <a:spLocks noChangeArrowheads="1"/>
            </p:cNvSpPr>
            <p:nvPr/>
          </p:nvSpPr>
          <p:spPr bwMode="auto">
            <a:xfrm>
              <a:off x="4767853"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47" name="Oval 260"/>
            <p:cNvSpPr>
              <a:spLocks noChangeArrowheads="1"/>
            </p:cNvSpPr>
            <p:nvPr/>
          </p:nvSpPr>
          <p:spPr bwMode="auto">
            <a:xfrm>
              <a:off x="4898841"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48" name="Oval 261"/>
            <p:cNvSpPr>
              <a:spLocks noChangeArrowheads="1"/>
            </p:cNvSpPr>
            <p:nvPr/>
          </p:nvSpPr>
          <p:spPr bwMode="auto">
            <a:xfrm>
              <a:off x="5029830"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49" name="Oval 262"/>
            <p:cNvSpPr>
              <a:spLocks noChangeArrowheads="1"/>
            </p:cNvSpPr>
            <p:nvPr/>
          </p:nvSpPr>
          <p:spPr bwMode="auto">
            <a:xfrm>
              <a:off x="5029830"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50" name="Oval 263"/>
            <p:cNvSpPr>
              <a:spLocks noChangeArrowheads="1"/>
            </p:cNvSpPr>
            <p:nvPr/>
          </p:nvSpPr>
          <p:spPr bwMode="auto">
            <a:xfrm>
              <a:off x="4767853"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51" name="Oval 264"/>
            <p:cNvSpPr>
              <a:spLocks noChangeArrowheads="1"/>
            </p:cNvSpPr>
            <p:nvPr/>
          </p:nvSpPr>
          <p:spPr bwMode="auto">
            <a:xfrm>
              <a:off x="4898841"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52" name="Oval 265"/>
            <p:cNvSpPr>
              <a:spLocks noChangeArrowheads="1"/>
            </p:cNvSpPr>
            <p:nvPr/>
          </p:nvSpPr>
          <p:spPr bwMode="auto">
            <a:xfrm>
              <a:off x="4767853" y="3695599"/>
              <a:ext cx="130988" cy="128145"/>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2553" name="Oval 266"/>
            <p:cNvSpPr>
              <a:spLocks noChangeArrowheads="1"/>
            </p:cNvSpPr>
            <p:nvPr/>
          </p:nvSpPr>
          <p:spPr bwMode="auto">
            <a:xfrm>
              <a:off x="4898841"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54" name="Oval 267"/>
            <p:cNvSpPr>
              <a:spLocks noChangeArrowheads="1"/>
            </p:cNvSpPr>
            <p:nvPr/>
          </p:nvSpPr>
          <p:spPr bwMode="auto">
            <a:xfrm>
              <a:off x="5029830"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55" name="Oval 268"/>
            <p:cNvSpPr>
              <a:spLocks noChangeArrowheads="1"/>
            </p:cNvSpPr>
            <p:nvPr/>
          </p:nvSpPr>
          <p:spPr bwMode="auto">
            <a:xfrm>
              <a:off x="5029830"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56" name="Oval 269"/>
            <p:cNvSpPr>
              <a:spLocks noChangeArrowheads="1"/>
            </p:cNvSpPr>
            <p:nvPr/>
          </p:nvSpPr>
          <p:spPr bwMode="auto">
            <a:xfrm>
              <a:off x="1624131"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57" name="Oval 270"/>
            <p:cNvSpPr>
              <a:spLocks noChangeArrowheads="1"/>
            </p:cNvSpPr>
            <p:nvPr/>
          </p:nvSpPr>
          <p:spPr bwMode="auto">
            <a:xfrm>
              <a:off x="1755119"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58" name="Oval 271"/>
            <p:cNvSpPr>
              <a:spLocks noChangeArrowheads="1"/>
            </p:cNvSpPr>
            <p:nvPr/>
          </p:nvSpPr>
          <p:spPr bwMode="auto">
            <a:xfrm>
              <a:off x="1624131"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59" name="Oval 272"/>
            <p:cNvSpPr>
              <a:spLocks noChangeArrowheads="1"/>
            </p:cNvSpPr>
            <p:nvPr/>
          </p:nvSpPr>
          <p:spPr bwMode="auto">
            <a:xfrm>
              <a:off x="1755119"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60" name="Oval 273"/>
            <p:cNvSpPr>
              <a:spLocks noChangeArrowheads="1"/>
            </p:cNvSpPr>
            <p:nvPr/>
          </p:nvSpPr>
          <p:spPr bwMode="auto">
            <a:xfrm>
              <a:off x="1886107"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61" name="Oval 274"/>
            <p:cNvSpPr>
              <a:spLocks noChangeArrowheads="1"/>
            </p:cNvSpPr>
            <p:nvPr/>
          </p:nvSpPr>
          <p:spPr bwMode="auto">
            <a:xfrm>
              <a:off x="2017096"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62" name="Oval 275"/>
            <p:cNvSpPr>
              <a:spLocks noChangeArrowheads="1"/>
            </p:cNvSpPr>
            <p:nvPr/>
          </p:nvSpPr>
          <p:spPr bwMode="auto">
            <a:xfrm>
              <a:off x="1886107"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63" name="Oval 276"/>
            <p:cNvSpPr>
              <a:spLocks noChangeArrowheads="1"/>
            </p:cNvSpPr>
            <p:nvPr/>
          </p:nvSpPr>
          <p:spPr bwMode="auto">
            <a:xfrm>
              <a:off x="2017096"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64" name="Oval 277"/>
            <p:cNvSpPr>
              <a:spLocks noChangeArrowheads="1"/>
            </p:cNvSpPr>
            <p:nvPr/>
          </p:nvSpPr>
          <p:spPr bwMode="auto">
            <a:xfrm>
              <a:off x="1624131"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65" name="Oval 278"/>
            <p:cNvSpPr>
              <a:spLocks noChangeArrowheads="1"/>
            </p:cNvSpPr>
            <p:nvPr/>
          </p:nvSpPr>
          <p:spPr bwMode="auto">
            <a:xfrm>
              <a:off x="1755119"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66" name="Oval 279"/>
            <p:cNvSpPr>
              <a:spLocks noChangeArrowheads="1"/>
            </p:cNvSpPr>
            <p:nvPr/>
          </p:nvSpPr>
          <p:spPr bwMode="auto">
            <a:xfrm>
              <a:off x="1624131"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67" name="Oval 280"/>
            <p:cNvSpPr>
              <a:spLocks noChangeArrowheads="1"/>
            </p:cNvSpPr>
            <p:nvPr/>
          </p:nvSpPr>
          <p:spPr bwMode="auto">
            <a:xfrm>
              <a:off x="1755119"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68" name="Oval 281"/>
            <p:cNvSpPr>
              <a:spLocks noChangeArrowheads="1"/>
            </p:cNvSpPr>
            <p:nvPr/>
          </p:nvSpPr>
          <p:spPr bwMode="auto">
            <a:xfrm>
              <a:off x="1886107"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69" name="Oval 282"/>
            <p:cNvSpPr>
              <a:spLocks noChangeArrowheads="1"/>
            </p:cNvSpPr>
            <p:nvPr/>
          </p:nvSpPr>
          <p:spPr bwMode="auto">
            <a:xfrm>
              <a:off x="2017096"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70" name="Oval 283"/>
            <p:cNvSpPr>
              <a:spLocks noChangeArrowheads="1"/>
            </p:cNvSpPr>
            <p:nvPr/>
          </p:nvSpPr>
          <p:spPr bwMode="auto">
            <a:xfrm>
              <a:off x="1886107"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71" name="Oval 284"/>
            <p:cNvSpPr>
              <a:spLocks noChangeArrowheads="1"/>
            </p:cNvSpPr>
            <p:nvPr/>
          </p:nvSpPr>
          <p:spPr bwMode="auto">
            <a:xfrm>
              <a:off x="2017096"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72" name="Oval 285"/>
            <p:cNvSpPr>
              <a:spLocks noChangeArrowheads="1"/>
            </p:cNvSpPr>
            <p:nvPr/>
          </p:nvSpPr>
          <p:spPr bwMode="auto">
            <a:xfrm>
              <a:off x="2148084"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73" name="Oval 286"/>
            <p:cNvSpPr>
              <a:spLocks noChangeArrowheads="1"/>
            </p:cNvSpPr>
            <p:nvPr/>
          </p:nvSpPr>
          <p:spPr bwMode="auto">
            <a:xfrm>
              <a:off x="2279073"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74" name="Oval 287"/>
            <p:cNvSpPr>
              <a:spLocks noChangeArrowheads="1"/>
            </p:cNvSpPr>
            <p:nvPr/>
          </p:nvSpPr>
          <p:spPr bwMode="auto">
            <a:xfrm>
              <a:off x="2148084"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75" name="Oval 288"/>
            <p:cNvSpPr>
              <a:spLocks noChangeArrowheads="1"/>
            </p:cNvSpPr>
            <p:nvPr/>
          </p:nvSpPr>
          <p:spPr bwMode="auto">
            <a:xfrm>
              <a:off x="2279073"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76" name="Oval 289"/>
            <p:cNvSpPr>
              <a:spLocks noChangeArrowheads="1"/>
            </p:cNvSpPr>
            <p:nvPr/>
          </p:nvSpPr>
          <p:spPr bwMode="auto">
            <a:xfrm>
              <a:off x="2410061"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77" name="Oval 290"/>
            <p:cNvSpPr>
              <a:spLocks noChangeArrowheads="1"/>
            </p:cNvSpPr>
            <p:nvPr/>
          </p:nvSpPr>
          <p:spPr bwMode="auto">
            <a:xfrm>
              <a:off x="2541050"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78" name="Oval 291"/>
            <p:cNvSpPr>
              <a:spLocks noChangeArrowheads="1"/>
            </p:cNvSpPr>
            <p:nvPr/>
          </p:nvSpPr>
          <p:spPr bwMode="auto">
            <a:xfrm>
              <a:off x="2410061"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79" name="Oval 292"/>
            <p:cNvSpPr>
              <a:spLocks noChangeArrowheads="1"/>
            </p:cNvSpPr>
            <p:nvPr/>
          </p:nvSpPr>
          <p:spPr bwMode="auto">
            <a:xfrm>
              <a:off x="2541050"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80" name="Oval 293"/>
            <p:cNvSpPr>
              <a:spLocks noChangeArrowheads="1"/>
            </p:cNvSpPr>
            <p:nvPr/>
          </p:nvSpPr>
          <p:spPr bwMode="auto">
            <a:xfrm>
              <a:off x="2148084"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81" name="Oval 294"/>
            <p:cNvSpPr>
              <a:spLocks noChangeArrowheads="1"/>
            </p:cNvSpPr>
            <p:nvPr/>
          </p:nvSpPr>
          <p:spPr bwMode="auto">
            <a:xfrm>
              <a:off x="2279073"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82" name="Oval 295"/>
            <p:cNvSpPr>
              <a:spLocks noChangeArrowheads="1"/>
            </p:cNvSpPr>
            <p:nvPr/>
          </p:nvSpPr>
          <p:spPr bwMode="auto">
            <a:xfrm>
              <a:off x="2148084"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83" name="Oval 296"/>
            <p:cNvSpPr>
              <a:spLocks noChangeArrowheads="1"/>
            </p:cNvSpPr>
            <p:nvPr/>
          </p:nvSpPr>
          <p:spPr bwMode="auto">
            <a:xfrm>
              <a:off x="2279073"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84" name="Oval 297"/>
            <p:cNvSpPr>
              <a:spLocks noChangeArrowheads="1"/>
            </p:cNvSpPr>
            <p:nvPr/>
          </p:nvSpPr>
          <p:spPr bwMode="auto">
            <a:xfrm>
              <a:off x="2410061"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85" name="Oval 298"/>
            <p:cNvSpPr>
              <a:spLocks noChangeArrowheads="1"/>
            </p:cNvSpPr>
            <p:nvPr/>
          </p:nvSpPr>
          <p:spPr bwMode="auto">
            <a:xfrm>
              <a:off x="2541050"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86" name="Oval 299"/>
            <p:cNvSpPr>
              <a:spLocks noChangeArrowheads="1"/>
            </p:cNvSpPr>
            <p:nvPr/>
          </p:nvSpPr>
          <p:spPr bwMode="auto">
            <a:xfrm>
              <a:off x="2410061"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87" name="Oval 300"/>
            <p:cNvSpPr>
              <a:spLocks noChangeArrowheads="1"/>
            </p:cNvSpPr>
            <p:nvPr/>
          </p:nvSpPr>
          <p:spPr bwMode="auto">
            <a:xfrm>
              <a:off x="2541050"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88" name="Oval 301"/>
            <p:cNvSpPr>
              <a:spLocks noChangeArrowheads="1"/>
            </p:cNvSpPr>
            <p:nvPr/>
          </p:nvSpPr>
          <p:spPr bwMode="auto">
            <a:xfrm>
              <a:off x="2672038"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89" name="Oval 302"/>
            <p:cNvSpPr>
              <a:spLocks noChangeArrowheads="1"/>
            </p:cNvSpPr>
            <p:nvPr/>
          </p:nvSpPr>
          <p:spPr bwMode="auto">
            <a:xfrm>
              <a:off x="2803027"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90" name="Oval 303"/>
            <p:cNvSpPr>
              <a:spLocks noChangeArrowheads="1"/>
            </p:cNvSpPr>
            <p:nvPr/>
          </p:nvSpPr>
          <p:spPr bwMode="auto">
            <a:xfrm>
              <a:off x="2672038"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91" name="Oval 304"/>
            <p:cNvSpPr>
              <a:spLocks noChangeArrowheads="1"/>
            </p:cNvSpPr>
            <p:nvPr/>
          </p:nvSpPr>
          <p:spPr bwMode="auto">
            <a:xfrm>
              <a:off x="2803027"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92" name="Oval 305"/>
            <p:cNvSpPr>
              <a:spLocks noChangeArrowheads="1"/>
            </p:cNvSpPr>
            <p:nvPr/>
          </p:nvSpPr>
          <p:spPr bwMode="auto">
            <a:xfrm>
              <a:off x="2934015"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93" name="Oval 306"/>
            <p:cNvSpPr>
              <a:spLocks noChangeArrowheads="1"/>
            </p:cNvSpPr>
            <p:nvPr/>
          </p:nvSpPr>
          <p:spPr bwMode="auto">
            <a:xfrm>
              <a:off x="3065003"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594" name="Oval 307"/>
            <p:cNvSpPr>
              <a:spLocks noChangeArrowheads="1"/>
            </p:cNvSpPr>
            <p:nvPr/>
          </p:nvSpPr>
          <p:spPr bwMode="auto">
            <a:xfrm>
              <a:off x="2934015"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95" name="Oval 308"/>
            <p:cNvSpPr>
              <a:spLocks noChangeArrowheads="1"/>
            </p:cNvSpPr>
            <p:nvPr/>
          </p:nvSpPr>
          <p:spPr bwMode="auto">
            <a:xfrm>
              <a:off x="3065003"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596" name="Oval 309"/>
            <p:cNvSpPr>
              <a:spLocks noChangeArrowheads="1"/>
            </p:cNvSpPr>
            <p:nvPr/>
          </p:nvSpPr>
          <p:spPr bwMode="auto">
            <a:xfrm>
              <a:off x="2672038"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97" name="Oval 310"/>
            <p:cNvSpPr>
              <a:spLocks noChangeArrowheads="1"/>
            </p:cNvSpPr>
            <p:nvPr/>
          </p:nvSpPr>
          <p:spPr bwMode="auto">
            <a:xfrm>
              <a:off x="2803027"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598" name="Oval 311"/>
            <p:cNvSpPr>
              <a:spLocks noChangeArrowheads="1"/>
            </p:cNvSpPr>
            <p:nvPr/>
          </p:nvSpPr>
          <p:spPr bwMode="auto">
            <a:xfrm>
              <a:off x="2672038"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599" name="Oval 312"/>
            <p:cNvSpPr>
              <a:spLocks noChangeArrowheads="1"/>
            </p:cNvSpPr>
            <p:nvPr/>
          </p:nvSpPr>
          <p:spPr bwMode="auto">
            <a:xfrm>
              <a:off x="2803027"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600" name="Oval 313"/>
            <p:cNvSpPr>
              <a:spLocks noChangeArrowheads="1"/>
            </p:cNvSpPr>
            <p:nvPr/>
          </p:nvSpPr>
          <p:spPr bwMode="auto">
            <a:xfrm>
              <a:off x="2934015"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601" name="Oval 314"/>
            <p:cNvSpPr>
              <a:spLocks noChangeArrowheads="1"/>
            </p:cNvSpPr>
            <p:nvPr/>
          </p:nvSpPr>
          <p:spPr bwMode="auto">
            <a:xfrm>
              <a:off x="3065003"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602" name="Oval 315"/>
            <p:cNvSpPr>
              <a:spLocks noChangeArrowheads="1"/>
            </p:cNvSpPr>
            <p:nvPr/>
          </p:nvSpPr>
          <p:spPr bwMode="auto">
            <a:xfrm>
              <a:off x="2934015"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603" name="Oval 316"/>
            <p:cNvSpPr>
              <a:spLocks noChangeArrowheads="1"/>
            </p:cNvSpPr>
            <p:nvPr/>
          </p:nvSpPr>
          <p:spPr bwMode="auto">
            <a:xfrm>
              <a:off x="3065003"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604" name="Oval 317"/>
            <p:cNvSpPr>
              <a:spLocks noChangeArrowheads="1"/>
            </p:cNvSpPr>
            <p:nvPr/>
          </p:nvSpPr>
          <p:spPr bwMode="auto">
            <a:xfrm>
              <a:off x="3195992"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605" name="Oval 318"/>
            <p:cNvSpPr>
              <a:spLocks noChangeArrowheads="1"/>
            </p:cNvSpPr>
            <p:nvPr/>
          </p:nvSpPr>
          <p:spPr bwMode="auto">
            <a:xfrm>
              <a:off x="3326980"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606" name="Oval 319"/>
            <p:cNvSpPr>
              <a:spLocks noChangeArrowheads="1"/>
            </p:cNvSpPr>
            <p:nvPr/>
          </p:nvSpPr>
          <p:spPr bwMode="auto">
            <a:xfrm>
              <a:off x="3195992"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607" name="Oval 320"/>
            <p:cNvSpPr>
              <a:spLocks noChangeArrowheads="1"/>
            </p:cNvSpPr>
            <p:nvPr/>
          </p:nvSpPr>
          <p:spPr bwMode="auto">
            <a:xfrm>
              <a:off x="3326980"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608" name="Oval 321"/>
            <p:cNvSpPr>
              <a:spLocks noChangeArrowheads="1"/>
            </p:cNvSpPr>
            <p:nvPr/>
          </p:nvSpPr>
          <p:spPr bwMode="auto">
            <a:xfrm>
              <a:off x="3457969"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609" name="Oval 322"/>
            <p:cNvSpPr>
              <a:spLocks noChangeArrowheads="1"/>
            </p:cNvSpPr>
            <p:nvPr/>
          </p:nvSpPr>
          <p:spPr bwMode="auto">
            <a:xfrm>
              <a:off x="3588957" y="3311163"/>
              <a:ext cx="130988" cy="128145"/>
            </a:xfrm>
            <a:prstGeom prst="ellipse">
              <a:avLst/>
            </a:prstGeom>
            <a:noFill/>
            <a:ln w="12700">
              <a:solidFill>
                <a:schemeClr val="tx1"/>
              </a:solidFill>
              <a:round/>
              <a:headEnd/>
              <a:tailEnd/>
            </a:ln>
          </p:spPr>
          <p:txBody>
            <a:bodyPr wrap="none" anchor="ctr"/>
            <a:lstStyle/>
            <a:p>
              <a:endParaRPr lang="en-US" sz="1800"/>
            </a:p>
          </p:txBody>
        </p:sp>
        <p:sp>
          <p:nvSpPr>
            <p:cNvPr id="12610" name="Oval 323"/>
            <p:cNvSpPr>
              <a:spLocks noChangeArrowheads="1"/>
            </p:cNvSpPr>
            <p:nvPr/>
          </p:nvSpPr>
          <p:spPr bwMode="auto">
            <a:xfrm>
              <a:off x="3457969"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611" name="Oval 324"/>
            <p:cNvSpPr>
              <a:spLocks noChangeArrowheads="1"/>
            </p:cNvSpPr>
            <p:nvPr/>
          </p:nvSpPr>
          <p:spPr bwMode="auto">
            <a:xfrm>
              <a:off x="3588957" y="3439308"/>
              <a:ext cx="130988" cy="128145"/>
            </a:xfrm>
            <a:prstGeom prst="ellipse">
              <a:avLst/>
            </a:prstGeom>
            <a:noFill/>
            <a:ln w="12700">
              <a:solidFill>
                <a:schemeClr val="tx1"/>
              </a:solidFill>
              <a:round/>
              <a:headEnd/>
              <a:tailEnd/>
            </a:ln>
          </p:spPr>
          <p:txBody>
            <a:bodyPr wrap="none" anchor="ctr"/>
            <a:lstStyle/>
            <a:p>
              <a:endParaRPr lang="en-US" sz="1800"/>
            </a:p>
          </p:txBody>
        </p:sp>
        <p:sp>
          <p:nvSpPr>
            <p:cNvPr id="12612" name="Oval 325"/>
            <p:cNvSpPr>
              <a:spLocks noChangeArrowheads="1"/>
            </p:cNvSpPr>
            <p:nvPr/>
          </p:nvSpPr>
          <p:spPr bwMode="auto">
            <a:xfrm>
              <a:off x="3195992"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613" name="Oval 326"/>
            <p:cNvSpPr>
              <a:spLocks noChangeArrowheads="1"/>
            </p:cNvSpPr>
            <p:nvPr/>
          </p:nvSpPr>
          <p:spPr bwMode="auto">
            <a:xfrm>
              <a:off x="3326980"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614" name="Oval 327"/>
            <p:cNvSpPr>
              <a:spLocks noChangeArrowheads="1"/>
            </p:cNvSpPr>
            <p:nvPr/>
          </p:nvSpPr>
          <p:spPr bwMode="auto">
            <a:xfrm>
              <a:off x="3195992"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615" name="Oval 328"/>
            <p:cNvSpPr>
              <a:spLocks noChangeArrowheads="1"/>
            </p:cNvSpPr>
            <p:nvPr/>
          </p:nvSpPr>
          <p:spPr bwMode="auto">
            <a:xfrm>
              <a:off x="3326980"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616" name="Oval 329"/>
            <p:cNvSpPr>
              <a:spLocks noChangeArrowheads="1"/>
            </p:cNvSpPr>
            <p:nvPr/>
          </p:nvSpPr>
          <p:spPr bwMode="auto">
            <a:xfrm>
              <a:off x="3457969"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617" name="Oval 330"/>
            <p:cNvSpPr>
              <a:spLocks noChangeArrowheads="1"/>
            </p:cNvSpPr>
            <p:nvPr/>
          </p:nvSpPr>
          <p:spPr bwMode="auto">
            <a:xfrm>
              <a:off x="3588957" y="3567454"/>
              <a:ext cx="130988" cy="128145"/>
            </a:xfrm>
            <a:prstGeom prst="ellipse">
              <a:avLst/>
            </a:prstGeom>
            <a:noFill/>
            <a:ln w="12700">
              <a:solidFill>
                <a:schemeClr val="tx1"/>
              </a:solidFill>
              <a:round/>
              <a:headEnd/>
              <a:tailEnd/>
            </a:ln>
          </p:spPr>
          <p:txBody>
            <a:bodyPr wrap="none" anchor="ctr"/>
            <a:lstStyle/>
            <a:p>
              <a:endParaRPr lang="en-US" sz="1800"/>
            </a:p>
          </p:txBody>
        </p:sp>
        <p:sp>
          <p:nvSpPr>
            <p:cNvPr id="12618" name="Oval 331"/>
            <p:cNvSpPr>
              <a:spLocks noChangeArrowheads="1"/>
            </p:cNvSpPr>
            <p:nvPr/>
          </p:nvSpPr>
          <p:spPr bwMode="auto">
            <a:xfrm>
              <a:off x="3457969"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619" name="Oval 332"/>
            <p:cNvSpPr>
              <a:spLocks noChangeArrowheads="1"/>
            </p:cNvSpPr>
            <p:nvPr/>
          </p:nvSpPr>
          <p:spPr bwMode="auto">
            <a:xfrm>
              <a:off x="3588957" y="3695599"/>
              <a:ext cx="130988" cy="128145"/>
            </a:xfrm>
            <a:prstGeom prst="ellipse">
              <a:avLst/>
            </a:prstGeom>
            <a:noFill/>
            <a:ln w="12700">
              <a:solidFill>
                <a:schemeClr val="tx1"/>
              </a:solidFill>
              <a:round/>
              <a:headEnd/>
              <a:tailEnd/>
            </a:ln>
          </p:spPr>
          <p:txBody>
            <a:bodyPr wrap="none" anchor="ctr"/>
            <a:lstStyle/>
            <a:p>
              <a:endParaRPr lang="en-US" sz="1800"/>
            </a:p>
          </p:txBody>
        </p:sp>
        <p:sp>
          <p:nvSpPr>
            <p:cNvPr id="12620" name="Oval 333"/>
            <p:cNvSpPr>
              <a:spLocks noChangeArrowheads="1"/>
            </p:cNvSpPr>
            <p:nvPr/>
          </p:nvSpPr>
          <p:spPr bwMode="auto">
            <a:xfrm>
              <a:off x="3719946"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1" name="Oval 334"/>
            <p:cNvSpPr>
              <a:spLocks noChangeArrowheads="1"/>
            </p:cNvSpPr>
            <p:nvPr/>
          </p:nvSpPr>
          <p:spPr bwMode="auto">
            <a:xfrm>
              <a:off x="3850934"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2" name="Oval 335"/>
            <p:cNvSpPr>
              <a:spLocks noChangeArrowheads="1"/>
            </p:cNvSpPr>
            <p:nvPr/>
          </p:nvSpPr>
          <p:spPr bwMode="auto">
            <a:xfrm>
              <a:off x="3981922"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3" name="Oval 336"/>
            <p:cNvSpPr>
              <a:spLocks noChangeArrowheads="1"/>
            </p:cNvSpPr>
            <p:nvPr/>
          </p:nvSpPr>
          <p:spPr bwMode="auto">
            <a:xfrm>
              <a:off x="4112911"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4" name="Oval 337"/>
            <p:cNvSpPr>
              <a:spLocks noChangeArrowheads="1"/>
            </p:cNvSpPr>
            <p:nvPr/>
          </p:nvSpPr>
          <p:spPr bwMode="auto">
            <a:xfrm>
              <a:off x="4243899"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5" name="Oval 338"/>
            <p:cNvSpPr>
              <a:spLocks noChangeArrowheads="1"/>
            </p:cNvSpPr>
            <p:nvPr/>
          </p:nvSpPr>
          <p:spPr bwMode="auto">
            <a:xfrm>
              <a:off x="4374888"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6" name="Oval 339"/>
            <p:cNvSpPr>
              <a:spLocks noChangeArrowheads="1"/>
            </p:cNvSpPr>
            <p:nvPr/>
          </p:nvSpPr>
          <p:spPr bwMode="auto">
            <a:xfrm>
              <a:off x="4505876"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7" name="Oval 340"/>
            <p:cNvSpPr>
              <a:spLocks noChangeArrowheads="1"/>
            </p:cNvSpPr>
            <p:nvPr/>
          </p:nvSpPr>
          <p:spPr bwMode="auto">
            <a:xfrm>
              <a:off x="4636865"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8" name="Oval 341"/>
            <p:cNvSpPr>
              <a:spLocks noChangeArrowheads="1"/>
            </p:cNvSpPr>
            <p:nvPr/>
          </p:nvSpPr>
          <p:spPr bwMode="auto">
            <a:xfrm>
              <a:off x="4767853"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29" name="Oval 342"/>
            <p:cNvSpPr>
              <a:spLocks noChangeArrowheads="1"/>
            </p:cNvSpPr>
            <p:nvPr/>
          </p:nvSpPr>
          <p:spPr bwMode="auto">
            <a:xfrm>
              <a:off x="4898841"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0" name="Oval 343"/>
            <p:cNvSpPr>
              <a:spLocks noChangeArrowheads="1"/>
            </p:cNvSpPr>
            <p:nvPr/>
          </p:nvSpPr>
          <p:spPr bwMode="auto">
            <a:xfrm>
              <a:off x="5029830"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1" name="Oval 344"/>
            <p:cNvSpPr>
              <a:spLocks noChangeArrowheads="1"/>
            </p:cNvSpPr>
            <p:nvPr/>
          </p:nvSpPr>
          <p:spPr bwMode="auto">
            <a:xfrm>
              <a:off x="1624131"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2" name="Oval 345"/>
            <p:cNvSpPr>
              <a:spLocks noChangeArrowheads="1"/>
            </p:cNvSpPr>
            <p:nvPr/>
          </p:nvSpPr>
          <p:spPr bwMode="auto">
            <a:xfrm>
              <a:off x="1755119"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3" name="Oval 346"/>
            <p:cNvSpPr>
              <a:spLocks noChangeArrowheads="1"/>
            </p:cNvSpPr>
            <p:nvPr/>
          </p:nvSpPr>
          <p:spPr bwMode="auto">
            <a:xfrm>
              <a:off x="1886107"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4" name="Oval 347"/>
            <p:cNvSpPr>
              <a:spLocks noChangeArrowheads="1"/>
            </p:cNvSpPr>
            <p:nvPr/>
          </p:nvSpPr>
          <p:spPr bwMode="auto">
            <a:xfrm>
              <a:off x="2017096"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5" name="Oval 348"/>
            <p:cNvSpPr>
              <a:spLocks noChangeArrowheads="1"/>
            </p:cNvSpPr>
            <p:nvPr/>
          </p:nvSpPr>
          <p:spPr bwMode="auto">
            <a:xfrm>
              <a:off x="2148084"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6" name="Oval 349"/>
            <p:cNvSpPr>
              <a:spLocks noChangeArrowheads="1"/>
            </p:cNvSpPr>
            <p:nvPr/>
          </p:nvSpPr>
          <p:spPr bwMode="auto">
            <a:xfrm>
              <a:off x="2279073"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7" name="Oval 350"/>
            <p:cNvSpPr>
              <a:spLocks noChangeArrowheads="1"/>
            </p:cNvSpPr>
            <p:nvPr/>
          </p:nvSpPr>
          <p:spPr bwMode="auto">
            <a:xfrm>
              <a:off x="2410061"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8" name="Oval 351"/>
            <p:cNvSpPr>
              <a:spLocks noChangeArrowheads="1"/>
            </p:cNvSpPr>
            <p:nvPr/>
          </p:nvSpPr>
          <p:spPr bwMode="auto">
            <a:xfrm>
              <a:off x="2541050"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39" name="Oval 352"/>
            <p:cNvSpPr>
              <a:spLocks noChangeArrowheads="1"/>
            </p:cNvSpPr>
            <p:nvPr/>
          </p:nvSpPr>
          <p:spPr bwMode="auto">
            <a:xfrm>
              <a:off x="2672038"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0" name="Oval 353"/>
            <p:cNvSpPr>
              <a:spLocks noChangeArrowheads="1"/>
            </p:cNvSpPr>
            <p:nvPr/>
          </p:nvSpPr>
          <p:spPr bwMode="auto">
            <a:xfrm>
              <a:off x="2803027"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1" name="Oval 354"/>
            <p:cNvSpPr>
              <a:spLocks noChangeArrowheads="1"/>
            </p:cNvSpPr>
            <p:nvPr/>
          </p:nvSpPr>
          <p:spPr bwMode="auto">
            <a:xfrm>
              <a:off x="2934015"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2" name="Oval 355"/>
            <p:cNvSpPr>
              <a:spLocks noChangeArrowheads="1"/>
            </p:cNvSpPr>
            <p:nvPr/>
          </p:nvSpPr>
          <p:spPr bwMode="auto">
            <a:xfrm>
              <a:off x="3065003"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3" name="Oval 356"/>
            <p:cNvSpPr>
              <a:spLocks noChangeArrowheads="1"/>
            </p:cNvSpPr>
            <p:nvPr/>
          </p:nvSpPr>
          <p:spPr bwMode="auto">
            <a:xfrm>
              <a:off x="3195992"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4" name="Oval 357"/>
            <p:cNvSpPr>
              <a:spLocks noChangeArrowheads="1"/>
            </p:cNvSpPr>
            <p:nvPr/>
          </p:nvSpPr>
          <p:spPr bwMode="auto">
            <a:xfrm>
              <a:off x="3326980"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5" name="Oval 358"/>
            <p:cNvSpPr>
              <a:spLocks noChangeArrowheads="1"/>
            </p:cNvSpPr>
            <p:nvPr/>
          </p:nvSpPr>
          <p:spPr bwMode="auto">
            <a:xfrm>
              <a:off x="3457969"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6" name="Oval 359"/>
            <p:cNvSpPr>
              <a:spLocks noChangeArrowheads="1"/>
            </p:cNvSpPr>
            <p:nvPr/>
          </p:nvSpPr>
          <p:spPr bwMode="auto">
            <a:xfrm>
              <a:off x="3588957" y="3823744"/>
              <a:ext cx="130988" cy="128145"/>
            </a:xfrm>
            <a:prstGeom prst="ellipse">
              <a:avLst/>
            </a:prstGeom>
            <a:noFill/>
            <a:ln w="12700">
              <a:solidFill>
                <a:schemeClr val="tx1"/>
              </a:solidFill>
              <a:round/>
              <a:headEnd/>
              <a:tailEnd/>
            </a:ln>
          </p:spPr>
          <p:txBody>
            <a:bodyPr wrap="none" anchor="ctr"/>
            <a:lstStyle/>
            <a:p>
              <a:endParaRPr lang="en-US" sz="1800"/>
            </a:p>
          </p:txBody>
        </p:sp>
        <p:sp>
          <p:nvSpPr>
            <p:cNvPr id="12648" name="Line 361"/>
            <p:cNvSpPr>
              <a:spLocks noChangeShapeType="1"/>
            </p:cNvSpPr>
            <p:nvPr/>
          </p:nvSpPr>
          <p:spPr bwMode="auto">
            <a:xfrm>
              <a:off x="1820613" y="2606363"/>
              <a:ext cx="3012734" cy="1153308"/>
            </a:xfrm>
            <a:prstGeom prst="line">
              <a:avLst/>
            </a:prstGeom>
            <a:noFill/>
            <a:ln w="28575">
              <a:solidFill>
                <a:schemeClr val="accent2"/>
              </a:solidFill>
              <a:miter lim="800000"/>
              <a:headEnd type="oval" w="med" len="med"/>
              <a:tailEnd type="oval" w="med" len="med"/>
            </a:ln>
          </p:spPr>
          <p:txBody>
            <a:bodyPr wrap="none" anchor="ctr"/>
            <a:lstStyle/>
            <a:p>
              <a:endParaRPr lang="en-US" sz="1800"/>
            </a:p>
          </p:txBody>
        </p:sp>
      </p:grpSp>
      <p:sp>
        <p:nvSpPr>
          <p:cNvPr id="12650" name="Line 363"/>
          <p:cNvSpPr>
            <a:spLocks noChangeShapeType="1"/>
          </p:cNvSpPr>
          <p:nvPr/>
        </p:nvSpPr>
        <p:spPr bwMode="auto">
          <a:xfrm>
            <a:off x="4069458" y="4416623"/>
            <a:ext cx="654942" cy="0"/>
          </a:xfrm>
          <a:prstGeom prst="line">
            <a:avLst/>
          </a:prstGeom>
          <a:noFill/>
          <a:ln w="28575">
            <a:solidFill>
              <a:schemeClr val="accent2"/>
            </a:solidFill>
            <a:miter lim="800000"/>
            <a:headEnd/>
            <a:tailEnd/>
          </a:ln>
        </p:spPr>
        <p:txBody>
          <a:bodyPr wrap="none" anchor="ctr"/>
          <a:lstStyle/>
          <a:p>
            <a:endParaRPr lang="en-US" sz="1800"/>
          </a:p>
        </p:txBody>
      </p:sp>
      <p:sp>
        <p:nvSpPr>
          <p:cNvPr id="12651" name="Text Box 364"/>
          <p:cNvSpPr txBox="1">
            <a:spLocks noChangeArrowheads="1"/>
          </p:cNvSpPr>
          <p:nvPr/>
        </p:nvSpPr>
        <p:spPr bwMode="auto">
          <a:xfrm>
            <a:off x="4816712" y="4264223"/>
            <a:ext cx="2955688" cy="307777"/>
          </a:xfrm>
          <a:prstGeom prst="rect">
            <a:avLst/>
          </a:prstGeom>
          <a:noFill/>
          <a:ln w="9525">
            <a:noFill/>
            <a:miter lim="800000"/>
            <a:headEnd/>
            <a:tailEnd/>
          </a:ln>
        </p:spPr>
        <p:txBody>
          <a:bodyPr wrap="square">
            <a:spAutoFit/>
          </a:bodyPr>
          <a:lstStyle/>
          <a:p>
            <a:r>
              <a:rPr kumimoji="1" lang="en-US" sz="1400">
                <a:latin typeface="Arial" charset="0"/>
              </a:rPr>
              <a:t>Đường </a:t>
            </a:r>
            <a:r>
              <a:rPr kumimoji="1" lang="en-US" sz="1400" smtClean="0">
                <a:latin typeface="Arial" charset="0"/>
              </a:rPr>
              <a:t>“</a:t>
            </a:r>
            <a:r>
              <a:rPr kumimoji="1" lang="en-US" sz="1400">
                <a:latin typeface="Arial" charset="0"/>
              </a:rPr>
              <a:t>lý tưởng</a:t>
            </a:r>
            <a:r>
              <a:rPr kumimoji="1" lang="en-US" sz="1400" smtClean="0">
                <a:latin typeface="Arial" charset="0"/>
              </a:rPr>
              <a:t>”, “toán học”</a:t>
            </a:r>
            <a:endParaRPr kumimoji="1" lang="en-US" sz="1400">
              <a:latin typeface="Arial" charset="0"/>
            </a:endParaRPr>
          </a:p>
        </p:txBody>
      </p:sp>
      <p:pic>
        <p:nvPicPr>
          <p:cNvPr id="23554" name="Picture 2"/>
          <p:cNvPicPr>
            <a:picLocks noChangeAspect="1" noChangeArrowheads="1"/>
          </p:cNvPicPr>
          <p:nvPr/>
        </p:nvPicPr>
        <p:blipFill>
          <a:blip r:embed="rId2" cstate="print"/>
          <a:srcRect/>
          <a:stretch>
            <a:fillRect/>
          </a:stretch>
        </p:blipFill>
        <p:spPr bwMode="auto">
          <a:xfrm>
            <a:off x="6096000" y="2206823"/>
            <a:ext cx="1905000" cy="1932214"/>
          </a:xfrm>
          <a:prstGeom prst="rect">
            <a:avLst/>
          </a:prstGeom>
          <a:noFill/>
          <a:ln w="9525">
            <a:noFill/>
            <a:miter lim="800000"/>
            <a:headEnd/>
            <a:tailEnd/>
          </a:ln>
          <a:effectLst/>
        </p:spPr>
      </p:pic>
      <p:sp>
        <p:nvSpPr>
          <p:cNvPr id="364" name="Slide Number Placeholder 363"/>
          <p:cNvSpPr>
            <a:spLocks noGrp="1"/>
          </p:cNvSpPr>
          <p:nvPr>
            <p:ph type="sldNum" sz="quarter" idx="12"/>
          </p:nvPr>
        </p:nvSpPr>
        <p:spPr/>
        <p:txBody>
          <a:bodyPr/>
          <a:lstStyle/>
          <a:p>
            <a:pPr>
              <a:defRPr/>
            </a:pPr>
            <a:fld id="{ED1E9C30-6A62-4C1C-95E3-8280887C64C6}" type="slidenum">
              <a:rPr lang="en-GB" smtClean="0"/>
              <a:pPr>
                <a:defRPr/>
              </a:pPr>
              <a:t>4</a:t>
            </a:fld>
            <a:r>
              <a:rPr lang="en-GB" smtClean="0"/>
              <a:t>/30</a:t>
            </a:r>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Date Placeholder 3"/>
          <p:cNvSpPr>
            <a:spLocks noGrp="1"/>
          </p:cNvSpPr>
          <p:nvPr>
            <p:ph type="dt" sz="quarter" idx="10"/>
          </p:nvPr>
        </p:nvSpPr>
        <p:spPr>
          <a:noFill/>
        </p:spPr>
        <p:txBody>
          <a:bodyPr/>
          <a:lstStyle/>
          <a:p>
            <a:r>
              <a:rPr lang="en-US" smtClean="0"/>
              <a:t>dvduc-2006/18</a:t>
            </a:r>
            <a:endParaRPr lang="en-GB"/>
          </a:p>
        </p:txBody>
      </p:sp>
      <p:sp>
        <p:nvSpPr>
          <p:cNvPr id="1031"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033" name="Rectangle 2"/>
          <p:cNvSpPr>
            <a:spLocks noGrp="1" noChangeArrowheads="1"/>
          </p:cNvSpPr>
          <p:nvPr>
            <p:ph type="title"/>
          </p:nvPr>
        </p:nvSpPr>
        <p:spPr/>
        <p:txBody>
          <a:bodyPr/>
          <a:lstStyle/>
          <a:p>
            <a:pPr eaLnBrk="1" hangingPunct="1"/>
            <a:r>
              <a:rPr lang="en-US" smtClean="0"/>
              <a:t>2. Thuật toán vẽ đoạn thẳng</a:t>
            </a:r>
          </a:p>
        </p:txBody>
      </p:sp>
      <p:sp>
        <p:nvSpPr>
          <p:cNvPr id="1034" name="Rectangle 3"/>
          <p:cNvSpPr>
            <a:spLocks noGrp="1" noChangeArrowheads="1"/>
          </p:cNvSpPr>
          <p:nvPr>
            <p:ph type="body" idx="1"/>
          </p:nvPr>
        </p:nvSpPr>
        <p:spPr>
          <a:xfrm>
            <a:off x="533400" y="1295400"/>
            <a:ext cx="8458200" cy="4953000"/>
          </a:xfrm>
        </p:spPr>
        <p:txBody>
          <a:bodyPr/>
          <a:lstStyle/>
          <a:p>
            <a:pPr eaLnBrk="1" hangingPunct="1"/>
            <a:r>
              <a:rPr lang="en-US" smtClean="0">
                <a:solidFill>
                  <a:schemeClr val="tx2"/>
                </a:solidFill>
              </a:rPr>
              <a:t>Input:</a:t>
            </a:r>
            <a:r>
              <a:rPr lang="en-US" smtClean="0"/>
              <a:t> điểm đầu (x</a:t>
            </a:r>
            <a:r>
              <a:rPr lang="en-US" baseline="-25000" smtClean="0"/>
              <a:t>0</a:t>
            </a:r>
            <a:r>
              <a:rPr lang="en-US" smtClean="0"/>
              <a:t>, y</a:t>
            </a:r>
            <a:r>
              <a:rPr lang="en-US" baseline="-25000" smtClean="0"/>
              <a:t>0</a:t>
            </a:r>
            <a:r>
              <a:rPr lang="en-US" smtClean="0"/>
              <a:t>), điểm cuối (x</a:t>
            </a:r>
            <a:r>
              <a:rPr lang="en-US" baseline="-25000" smtClean="0"/>
              <a:t>1</a:t>
            </a:r>
            <a:r>
              <a:rPr lang="en-US" smtClean="0"/>
              <a:t>, y</a:t>
            </a:r>
            <a:r>
              <a:rPr lang="en-US" baseline="-25000" smtClean="0"/>
              <a:t>1</a:t>
            </a:r>
            <a:r>
              <a:rPr lang="en-US" smtClean="0"/>
              <a:t>), màu vẽ C</a:t>
            </a:r>
          </a:p>
          <a:p>
            <a:pPr eaLnBrk="1" hangingPunct="1"/>
            <a:r>
              <a:rPr lang="en-US" smtClean="0"/>
              <a:t>Phương trình đoạn thẳng đi qua hai điểm</a:t>
            </a:r>
          </a:p>
          <a:p>
            <a:pPr eaLnBrk="1" hangingPunct="1"/>
            <a:endParaRPr lang="en-US" smtClean="0"/>
          </a:p>
          <a:p>
            <a:pPr eaLnBrk="1" hangingPunct="1"/>
            <a:endParaRPr lang="en-US" smtClean="0"/>
          </a:p>
          <a:p>
            <a:pPr eaLnBrk="1" hangingPunct="1"/>
            <a:endParaRPr lang="en-US" smtClean="0"/>
          </a:p>
          <a:p>
            <a:pPr lvl="1" eaLnBrk="1" hangingPunct="1">
              <a:buFont typeface="Wingdings" pitchFamily="2" charset="2"/>
              <a:buNone/>
            </a:pPr>
            <a:r>
              <a:rPr lang="en-US" smtClean="0"/>
              <a:t>     Đặt:</a:t>
            </a:r>
          </a:p>
          <a:p>
            <a:pPr lvl="1" eaLnBrk="1" hangingPunct="1">
              <a:buFont typeface="Wingdings" pitchFamily="2" charset="2"/>
              <a:buNone/>
            </a:pPr>
            <a:endParaRPr lang="en-US" smtClean="0"/>
          </a:p>
          <a:p>
            <a:pPr lvl="1" eaLnBrk="1" hangingPunct="1">
              <a:buFont typeface="Wingdings" pitchFamily="2" charset="2"/>
              <a:buNone/>
            </a:pPr>
            <a:endParaRPr lang="en-US" smtClean="0"/>
          </a:p>
          <a:p>
            <a:pPr lvl="1" eaLnBrk="1" hangingPunct="1">
              <a:buFont typeface="Wingdings" pitchFamily="2" charset="2"/>
              <a:buNone/>
            </a:pPr>
            <a:r>
              <a:rPr lang="en-US" smtClean="0"/>
              <a:t>     ta có:</a:t>
            </a:r>
          </a:p>
          <a:p>
            <a:pPr eaLnBrk="1" hangingPunct="1"/>
            <a:endParaRPr lang="en-US" smtClean="0"/>
          </a:p>
        </p:txBody>
      </p:sp>
      <p:graphicFrame>
        <p:nvGraphicFramePr>
          <p:cNvPr id="1026" name="Object 4"/>
          <p:cNvGraphicFramePr>
            <a:graphicFrameLocks noChangeAspect="1"/>
          </p:cNvGraphicFramePr>
          <p:nvPr/>
        </p:nvGraphicFramePr>
        <p:xfrm>
          <a:off x="2667000" y="2286000"/>
          <a:ext cx="3200400" cy="955675"/>
        </p:xfrm>
        <a:graphic>
          <a:graphicData uri="http://schemas.openxmlformats.org/presentationml/2006/ole">
            <mc:AlternateContent xmlns:mc="http://schemas.openxmlformats.org/markup-compatibility/2006">
              <mc:Choice xmlns:v="urn:schemas-microsoft-com:vml" Requires="v">
                <p:oleObj spid="_x0000_s1062" name="Equation" r:id="rId3" imgW="1447560" imgH="431640" progId="Equation.3">
                  <p:embed/>
                </p:oleObj>
              </mc:Choice>
              <mc:Fallback>
                <p:oleObj name="Equation" r:id="rId3" imgW="14475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86000"/>
                        <a:ext cx="3200400"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2743200" y="3429000"/>
          <a:ext cx="1143000" cy="1012825"/>
        </p:xfrm>
        <a:graphic>
          <a:graphicData uri="http://schemas.openxmlformats.org/presentationml/2006/ole">
            <mc:AlternateContent xmlns:mc="http://schemas.openxmlformats.org/markup-compatibility/2006">
              <mc:Choice xmlns:v="urn:schemas-microsoft-com:vml" Requires="v">
                <p:oleObj spid="_x0000_s1063" name="Equation" r:id="rId5" imgW="711000" imgH="431640" progId="Equation.3">
                  <p:embed/>
                </p:oleObj>
              </mc:Choice>
              <mc:Fallback>
                <p:oleObj name="Equation" r:id="rId5" imgW="7110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429000"/>
                        <a:ext cx="1143000"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4800600" y="3657600"/>
          <a:ext cx="1319213" cy="512763"/>
        </p:xfrm>
        <a:graphic>
          <a:graphicData uri="http://schemas.openxmlformats.org/presentationml/2006/ole">
            <mc:AlternateContent xmlns:mc="http://schemas.openxmlformats.org/markup-compatibility/2006">
              <mc:Choice xmlns:v="urn:schemas-microsoft-com:vml" Requires="v">
                <p:oleObj spid="_x0000_s1064" name="Equation" r:id="rId7" imgW="736560" imgH="228600" progId="Equation.3">
                  <p:embed/>
                </p:oleObj>
              </mc:Choice>
              <mc:Fallback>
                <p:oleObj name="Equation" r:id="rId7" imgW="73656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3657600"/>
                        <a:ext cx="131921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7"/>
          <p:cNvGraphicFramePr>
            <a:graphicFrameLocks noChangeAspect="1"/>
          </p:cNvGraphicFramePr>
          <p:nvPr/>
        </p:nvGraphicFramePr>
        <p:xfrm>
          <a:off x="2819400" y="4648200"/>
          <a:ext cx="1600200" cy="492125"/>
        </p:xfrm>
        <a:graphic>
          <a:graphicData uri="http://schemas.openxmlformats.org/presentationml/2006/ole">
            <mc:AlternateContent xmlns:mc="http://schemas.openxmlformats.org/markup-compatibility/2006">
              <mc:Choice xmlns:v="urn:schemas-microsoft-com:vml" Requires="v">
                <p:oleObj spid="_x0000_s1065" name="Microsoft Equation 3.0" r:id="rId9" imgW="660240" imgH="203040" progId="Equation.3">
                  <p:embed/>
                </p:oleObj>
              </mc:Choice>
              <mc:Fallback>
                <p:oleObj name="Microsoft Equation 3.0" r:id="rId9" imgW="660240" imgH="2030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4648200"/>
                        <a:ext cx="16002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lide Number Placeholder 11"/>
          <p:cNvSpPr>
            <a:spLocks noGrp="1"/>
          </p:cNvSpPr>
          <p:nvPr>
            <p:ph type="sldNum" sz="quarter" idx="12"/>
          </p:nvPr>
        </p:nvSpPr>
        <p:spPr/>
        <p:txBody>
          <a:bodyPr/>
          <a:lstStyle/>
          <a:p>
            <a:pPr>
              <a:defRPr/>
            </a:pPr>
            <a:fld id="{ED1E9C30-6A62-4C1C-95E3-8280887C64C6}" type="slidenum">
              <a:rPr lang="en-GB" smtClean="0"/>
              <a:pPr>
                <a:defRPr/>
              </a:pPr>
              <a:t>5</a:t>
            </a:fld>
            <a:r>
              <a:rPr lang="en-GB" smtClean="0"/>
              <a:t>/30</a:t>
            </a: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763000" cy="685800"/>
          </a:xfrm>
        </p:spPr>
        <p:txBody>
          <a:bodyPr/>
          <a:lstStyle/>
          <a:p>
            <a:pPr algn="ctr"/>
            <a:r>
              <a:rPr lang="en-US" smtClean="0"/>
              <a:t>Thuật toán DDA (Digital Differencial Analyzer) </a:t>
            </a:r>
            <a:endParaRPr lang="en-US"/>
          </a:p>
        </p:txBody>
      </p:sp>
      <p:sp>
        <p:nvSpPr>
          <p:cNvPr id="3" name="Content Placeholder 2"/>
          <p:cNvSpPr>
            <a:spLocks noGrp="1"/>
          </p:cNvSpPr>
          <p:nvPr>
            <p:ph idx="1"/>
          </p:nvPr>
        </p:nvSpPr>
        <p:spPr>
          <a:xfrm>
            <a:off x="609600" y="1143000"/>
            <a:ext cx="8382000" cy="5105400"/>
          </a:xfrm>
        </p:spPr>
        <p:txBody>
          <a:bodyPr/>
          <a:lstStyle/>
          <a:p>
            <a:r>
              <a:rPr lang="en-US" smtClean="0"/>
              <a:t>Cho giá trị bước </a:t>
            </a:r>
            <a:r>
              <a:rPr lang="en-US" smtClean="0"/>
              <a:t>nhảy (ví dụ 1 pixel) </a:t>
            </a:r>
            <a:r>
              <a:rPr lang="en-US" smtClean="0"/>
              <a:t>trên một trục tính giá trị bước nhảy trên trục kia theo phương trình y=ax+b</a:t>
            </a:r>
          </a:p>
          <a:p>
            <a:r>
              <a:rPr lang="en-US" smtClean="0"/>
              <a:t>Với hệ số góc a trong khoảng [0, 1]:</a:t>
            </a:r>
          </a:p>
          <a:p>
            <a:pPr lvl="1"/>
            <a:r>
              <a:rPr lang="en-US" smtClean="0"/>
              <a:t>dy=a.dx</a:t>
            </a:r>
          </a:p>
          <a:p>
            <a:pPr lvl="1"/>
            <a:r>
              <a:rPr lang="en-US" smtClean="0"/>
              <a:t>Nếu dx=1 thì y</a:t>
            </a:r>
            <a:r>
              <a:rPr lang="en-US" baseline="-25000" smtClean="0"/>
              <a:t>i+1</a:t>
            </a:r>
            <a:r>
              <a:rPr lang="en-US" smtClean="0"/>
              <a:t>=y</a:t>
            </a:r>
            <a:r>
              <a:rPr lang="en-US" baseline="-25000" smtClean="0"/>
              <a:t>i</a:t>
            </a:r>
            <a:r>
              <a:rPr lang="en-US" smtClean="0"/>
              <a:t>+a</a:t>
            </a:r>
          </a:p>
          <a:p>
            <a:pPr lvl="1"/>
            <a:r>
              <a:rPr lang="en-US" smtClean="0"/>
              <a:t>Cần phải làm </a:t>
            </a:r>
            <a:r>
              <a:rPr lang="en-US" smtClean="0"/>
              <a:t>tròn </a:t>
            </a:r>
            <a:r>
              <a:rPr lang="en-US" smtClean="0"/>
              <a:t>số để vẽ trên hệ trục tọa độ nguyên </a:t>
            </a:r>
            <a:r>
              <a:rPr lang="en-US" smtClean="0"/>
              <a:t>vì a bất kỳ</a:t>
            </a:r>
          </a:p>
          <a:p>
            <a:r>
              <a:rPr lang="en-US" smtClean="0">
                <a:solidFill>
                  <a:srgbClr val="A50021"/>
                </a:solidFill>
              </a:rPr>
              <a:t>Ý tưởng thuật </a:t>
            </a:r>
            <a:r>
              <a:rPr lang="en-US" smtClean="0">
                <a:solidFill>
                  <a:srgbClr val="A50021"/>
                </a:solidFill>
              </a:rPr>
              <a:t>toán DDA</a:t>
            </a:r>
            <a:r>
              <a:rPr lang="en-US" smtClean="0"/>
              <a:t>: </a:t>
            </a:r>
            <a:r>
              <a:rPr lang="en-US" smtClean="0"/>
              <a:t>Với mỗi bước hãy tính số gia trên cơ sở bước trước đó.</a:t>
            </a:r>
            <a:endParaRPr lang="en-US"/>
          </a:p>
        </p:txBody>
      </p:sp>
      <p:sp>
        <p:nvSpPr>
          <p:cNvPr id="4" name="Date Placeholder 3"/>
          <p:cNvSpPr>
            <a:spLocks noGrp="1"/>
          </p:cNvSpPr>
          <p:nvPr>
            <p:ph type="dt" sz="half" idx="10"/>
          </p:nvPr>
        </p:nvSpPr>
        <p:spPr/>
        <p:txBody>
          <a:bodyPr/>
          <a:lstStyle/>
          <a:p>
            <a:pPr>
              <a:defRPr/>
            </a:pPr>
            <a:r>
              <a:rPr lang="en-US" smtClean="0"/>
              <a:t>dvduc-2006/18</a:t>
            </a:r>
            <a:endParaRPr lang="en-GB"/>
          </a:p>
        </p:txBody>
      </p:sp>
      <p:sp>
        <p:nvSpPr>
          <p:cNvPr id="5" name="Footer Placeholder 4"/>
          <p:cNvSpPr>
            <a:spLocks noGrp="1"/>
          </p:cNvSpPr>
          <p:nvPr>
            <p:ph type="ftr" sz="quarter" idx="11"/>
          </p:nvPr>
        </p:nvSpPr>
        <p:spPr/>
        <p:txBody>
          <a:bodyPr/>
          <a:lstStyle/>
          <a:p>
            <a:pPr>
              <a:defRPr/>
            </a:pPr>
            <a:r>
              <a:rPr lang="vi-VN" smtClean="0"/>
              <a:t>Bài 2 - Thuật toán cơ sở vẽ đồ họa</a:t>
            </a:r>
            <a:endParaRPr lang="en-GB"/>
          </a:p>
        </p:txBody>
      </p:sp>
      <p:pic>
        <p:nvPicPr>
          <p:cNvPr id="7" name="Picture 7" descr="C:\_Tmp\Image3.jpg"/>
          <p:cNvPicPr>
            <a:picLocks noChangeAspect="1" noChangeArrowheads="1"/>
          </p:cNvPicPr>
          <p:nvPr/>
        </p:nvPicPr>
        <p:blipFill>
          <a:blip r:embed="rId2" cstate="print"/>
          <a:srcRect/>
          <a:stretch>
            <a:fillRect/>
          </a:stretch>
        </p:blipFill>
        <p:spPr bwMode="auto">
          <a:xfrm>
            <a:off x="5080000" y="4255008"/>
            <a:ext cx="3403600" cy="1981200"/>
          </a:xfrm>
          <a:prstGeom prst="rect">
            <a:avLst/>
          </a:prstGeom>
          <a:noFill/>
        </p:spPr>
      </p:pic>
      <p:sp>
        <p:nvSpPr>
          <p:cNvPr id="9" name="Slide Number Placeholder 8"/>
          <p:cNvSpPr>
            <a:spLocks noGrp="1"/>
          </p:cNvSpPr>
          <p:nvPr>
            <p:ph type="sldNum" sz="quarter" idx="12"/>
          </p:nvPr>
        </p:nvSpPr>
        <p:spPr/>
        <p:txBody>
          <a:bodyPr/>
          <a:lstStyle/>
          <a:p>
            <a:pPr>
              <a:defRPr/>
            </a:pPr>
            <a:fld id="{ED1E9C30-6A62-4C1C-95E3-8280887C64C6}" type="slidenum">
              <a:rPr lang="en-GB" smtClean="0"/>
              <a:pPr>
                <a:defRPr/>
              </a:pPr>
              <a:t>6</a:t>
            </a:fld>
            <a:r>
              <a:rPr lang="en-GB" smtClean="0"/>
              <a:t>/30</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763000" cy="685800"/>
          </a:xfrm>
        </p:spPr>
        <p:txBody>
          <a:bodyPr/>
          <a:lstStyle/>
          <a:p>
            <a:pPr algn="ctr"/>
            <a:r>
              <a:rPr lang="en-US" smtClean="0"/>
              <a:t>Thuật toán DDA (Digital Differencial Analyzer) </a:t>
            </a:r>
            <a:endParaRPr lang="en-US"/>
          </a:p>
        </p:txBody>
      </p:sp>
      <p:sp>
        <p:nvSpPr>
          <p:cNvPr id="4" name="Date Placeholder 3"/>
          <p:cNvSpPr>
            <a:spLocks noGrp="1"/>
          </p:cNvSpPr>
          <p:nvPr>
            <p:ph type="dt" sz="half" idx="10"/>
          </p:nvPr>
        </p:nvSpPr>
        <p:spPr/>
        <p:txBody>
          <a:bodyPr/>
          <a:lstStyle/>
          <a:p>
            <a:pPr>
              <a:defRPr/>
            </a:pPr>
            <a:r>
              <a:rPr lang="en-US" smtClean="0"/>
              <a:t>dvduc-2006/18</a:t>
            </a:r>
            <a:endParaRPr lang="en-GB"/>
          </a:p>
        </p:txBody>
      </p:sp>
      <p:sp>
        <p:nvSpPr>
          <p:cNvPr id="5" name="Footer Placeholder 4"/>
          <p:cNvSpPr>
            <a:spLocks noGrp="1"/>
          </p:cNvSpPr>
          <p:nvPr>
            <p:ph type="ftr" sz="quarter" idx="11"/>
          </p:nvPr>
        </p:nvSpPr>
        <p:spPr/>
        <p:txBody>
          <a:bodyPr/>
          <a:lstStyle/>
          <a:p>
            <a:pPr>
              <a:defRPr/>
            </a:pPr>
            <a:r>
              <a:rPr lang="vi-VN" smtClean="0"/>
              <a:t>Bài 2 - Thuật toán cơ sở vẽ đồ họa</a:t>
            </a:r>
            <a:endParaRPr lang="en-GB"/>
          </a:p>
        </p:txBody>
      </p:sp>
      <p:sp>
        <p:nvSpPr>
          <p:cNvPr id="8" name="Rectangle 3"/>
          <p:cNvSpPr txBox="1">
            <a:spLocks noChangeArrowheads="1"/>
          </p:cNvSpPr>
          <p:nvPr/>
        </p:nvSpPr>
        <p:spPr bwMode="auto">
          <a:xfrm>
            <a:off x="1752600" y="1295400"/>
            <a:ext cx="6324600" cy="4800600"/>
          </a:xfrm>
          <a:prstGeom prst="rect">
            <a:avLst/>
          </a:prstGeom>
          <a:solidFill>
            <a:schemeClr val="accent3">
              <a:lumMod val="85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procedure</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a:t>
            </a:r>
            <a:r>
              <a:rPr kumimoji="0" lang="en-US" sz="1800" b="0" i="0" u="none" strike="noStrike" kern="0" cap="none" spc="0" normalizeH="0" baseline="0" noProof="0" smtClean="0">
                <a:ln>
                  <a:noFill/>
                </a:ln>
                <a:solidFill>
                  <a:schemeClr val="tx1"/>
                </a:solidFill>
                <a:effectLst/>
                <a:uLnTx/>
                <a:uFillTx/>
                <a:latin typeface="+mn-lt"/>
                <a:ea typeface="+mn-ea"/>
                <a:cs typeface="Times New Roman" pitchFamily="18" charset="0"/>
              </a:rPr>
              <a:t>DDA</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Line(x0, y0, x1, y1, value: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integer</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var</a:t>
            </a:r>
            <a:endPar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endParaRP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x: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integer;</a:t>
            </a:r>
            <a:endPar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endParaRP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dx, dy, y, m: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real</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begin</a:t>
            </a:r>
            <a:endPar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endParaRP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dx := x1 – x0;</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dy := y1 – y0;</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m := dy/dx;</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y := y0;</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for</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x:=x0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to </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x1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do</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	</a:t>
            </a:r>
            <a:r>
              <a:rPr kumimoji="0" lang="en-US" sz="1800" b="1" i="0" u="none" strike="noStrike" kern="0" cap="none" spc="0" normalizeH="0" baseline="0" noProof="0" smtClean="0">
                <a:ln>
                  <a:noFill/>
                </a:ln>
                <a:solidFill>
                  <a:schemeClr val="tx1"/>
                </a:solidFill>
                <a:effectLst/>
                <a:uLnTx/>
                <a:uFillTx/>
                <a:latin typeface="+mn-lt"/>
                <a:ea typeface="+mn-ea"/>
                <a:cs typeface="Times New Roman" pitchFamily="18" charset="0"/>
              </a:rPr>
              <a:t>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begin</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		</a:t>
            </a:r>
            <a:r>
              <a:rPr kumimoji="0" lang="en-US" sz="1800" b="1" i="0" u="none" strike="noStrike" kern="0" cap="none" spc="0" normalizeH="0" baseline="0" noProof="0" smtClean="0">
                <a:ln>
                  <a:noFill/>
                </a:ln>
                <a:solidFill>
                  <a:schemeClr val="tx1"/>
                </a:solidFill>
                <a:effectLst/>
                <a:uLnTx/>
                <a:uFillTx/>
                <a:latin typeface="+mn-lt"/>
                <a:ea typeface="+mn-ea"/>
                <a:cs typeface="Times New Roman" pitchFamily="18" charset="0"/>
              </a:rPr>
              <a:t>         </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WritePixel(x, Round(y), value);</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a:t>
            </a:r>
            <a:r>
              <a:rPr kumimoji="0" lang="en-US" sz="1800" b="0" i="0" u="none" strike="noStrike" kern="0" cap="none" spc="0" normalizeH="0" baseline="0" noProof="0" smtClean="0">
                <a:ln>
                  <a:noFill/>
                </a:ln>
                <a:solidFill>
                  <a:schemeClr val="tx1"/>
                </a:solidFill>
                <a:effectLst/>
                <a:uLnTx/>
                <a:uFillTx/>
                <a:latin typeface="+mn-lt"/>
                <a:ea typeface="+mn-ea"/>
                <a:cs typeface="Times New Roman" pitchFamily="18" charset="0"/>
              </a:rPr>
              <a:t>         </a:t>
            </a: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y := y+m</a:t>
            </a: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rPr>
              <a:t>	</a:t>
            </a:r>
            <a:r>
              <a:rPr kumimoji="0" lang="en-US" sz="1800" b="0" i="0" u="none" strike="noStrike" kern="0" cap="none" spc="0" normalizeH="0" baseline="0" noProof="0" smtClean="0">
                <a:ln>
                  <a:noFill/>
                </a:ln>
                <a:solidFill>
                  <a:schemeClr val="tx1"/>
                </a:solidFill>
                <a:effectLst/>
                <a:uLnTx/>
                <a:uFillTx/>
                <a:latin typeface="+mn-lt"/>
                <a:ea typeface="+mn-ea"/>
                <a:cs typeface="Times New Roman" pitchFamily="18" charset="0"/>
              </a:rPr>
              <a:t>        </a:t>
            </a: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end</a:t>
            </a:r>
            <a:endParaRPr kumimoji="0" lang="en-US" sz="1800" b="0" i="0" u="none" strike="noStrike" kern="0" cap="none" spc="0" normalizeH="0" baseline="0" noProof="1" smtClean="0">
              <a:ln>
                <a:noFill/>
              </a:ln>
              <a:solidFill>
                <a:schemeClr val="tx1"/>
              </a:solidFill>
              <a:effectLst/>
              <a:uLnTx/>
              <a:uFillTx/>
              <a:latin typeface="+mn-lt"/>
              <a:ea typeface="+mn-ea"/>
              <a:cs typeface="Times New Roman" pitchFamily="18" charset="0"/>
            </a:endParaRPr>
          </a:p>
          <a:p>
            <a:pPr marL="469900" marR="0" lvl="0" indent="-469900" algn="l" defTabSz="914400" rtl="0" eaLnBrk="0" fontAlgn="base" latinLnBrk="0" hangingPunct="0">
              <a:lnSpc>
                <a:spcPct val="108000"/>
              </a:lnSpc>
              <a:spcBef>
                <a:spcPts val="0"/>
              </a:spcBef>
              <a:spcAft>
                <a:spcPts val="0"/>
              </a:spcAft>
              <a:buClr>
                <a:schemeClr val="accent2"/>
              </a:buClr>
              <a:buSzTx/>
              <a:buFont typeface="Wingdings" pitchFamily="2" charset="2"/>
              <a:buNone/>
              <a:tabLst/>
              <a:defRPr/>
            </a:pPr>
            <a:r>
              <a:rPr kumimoji="0" lang="en-US" sz="1800" b="1" i="0" u="none" strike="noStrike" kern="0" cap="none" spc="0" normalizeH="0" baseline="0" noProof="1" smtClean="0">
                <a:ln>
                  <a:noFill/>
                </a:ln>
                <a:solidFill>
                  <a:schemeClr val="tx1"/>
                </a:solidFill>
                <a:effectLst/>
                <a:uLnTx/>
                <a:uFillTx/>
                <a:latin typeface="+mn-lt"/>
                <a:ea typeface="+mn-ea"/>
                <a:cs typeface="Times New Roman" pitchFamily="18" charset="0"/>
              </a:rPr>
              <a:t>end;</a:t>
            </a:r>
            <a:endParaRPr kumimoji="0" lang="en-GB" sz="1800" b="0" i="0" u="none" strike="noStrike" kern="0" cap="none" spc="0" normalizeH="0" baseline="0" noProof="0">
              <a:ln>
                <a:noFill/>
              </a:ln>
              <a:solidFill>
                <a:schemeClr val="tx1"/>
              </a:solidFill>
              <a:effectLst/>
              <a:uLnTx/>
              <a:uFillTx/>
              <a:latin typeface="+mn-lt"/>
              <a:ea typeface="+mn-ea"/>
              <a:cs typeface="Times New Roman" pitchFamily="18" charset="0"/>
            </a:endParaRPr>
          </a:p>
        </p:txBody>
      </p:sp>
      <p:sp>
        <p:nvSpPr>
          <p:cNvPr id="9" name="Slide Number Placeholder 8"/>
          <p:cNvSpPr>
            <a:spLocks noGrp="1"/>
          </p:cNvSpPr>
          <p:nvPr>
            <p:ph type="sldNum" sz="quarter" idx="12"/>
          </p:nvPr>
        </p:nvSpPr>
        <p:spPr/>
        <p:txBody>
          <a:bodyPr/>
          <a:lstStyle/>
          <a:p>
            <a:pPr>
              <a:defRPr/>
            </a:pPr>
            <a:fld id="{ED1E9C30-6A62-4C1C-95E3-8280887C64C6}" type="slidenum">
              <a:rPr lang="en-GB" smtClean="0"/>
              <a:pPr>
                <a:defRPr/>
              </a:pPr>
              <a:t>7</a:t>
            </a:fld>
            <a:r>
              <a:rPr lang="en-GB" smtClean="0"/>
              <a:t>/30</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763000" cy="685800"/>
          </a:xfrm>
        </p:spPr>
        <p:txBody>
          <a:bodyPr/>
          <a:lstStyle/>
          <a:p>
            <a:pPr algn="ctr"/>
            <a:r>
              <a:rPr lang="en-US" smtClean="0"/>
              <a:t>Thuật toán DDA (Digital Differencial Analyzer) </a:t>
            </a:r>
            <a:endParaRPr lang="en-US"/>
          </a:p>
        </p:txBody>
      </p:sp>
      <p:sp>
        <p:nvSpPr>
          <p:cNvPr id="3" name="Content Placeholder 2"/>
          <p:cNvSpPr>
            <a:spLocks noGrp="1"/>
          </p:cNvSpPr>
          <p:nvPr>
            <p:ph idx="1"/>
          </p:nvPr>
        </p:nvSpPr>
        <p:spPr/>
        <p:txBody>
          <a:bodyPr/>
          <a:lstStyle/>
          <a:p>
            <a:r>
              <a:rPr lang="en-US" smtClean="0"/>
              <a:t>Nhận xét thuật toán DDA</a:t>
            </a:r>
          </a:p>
          <a:p>
            <a:pPr lvl="1"/>
            <a:r>
              <a:rPr lang="en-US" smtClean="0"/>
              <a:t>Không có phép nhân</a:t>
            </a:r>
          </a:p>
          <a:p>
            <a:pPr lvl="1"/>
            <a:r>
              <a:rPr lang="en-US" smtClean="0"/>
              <a:t>Có phép chia và làm tròn </a:t>
            </a:r>
            <a:r>
              <a:rPr lang="en-US" smtClean="0"/>
              <a:t>số trong tính toán </a:t>
            </a:r>
            <a:r>
              <a:rPr lang="en-US" smtClean="0"/>
              <a:t>-&gt; </a:t>
            </a:r>
            <a:r>
              <a:rPr lang="en-US" smtClean="0"/>
              <a:t>vẽ chậm</a:t>
            </a:r>
            <a:endParaRPr lang="en-US" smtClean="0"/>
          </a:p>
          <a:p>
            <a:pPr lvl="1"/>
            <a:r>
              <a:rPr lang="en-US" smtClean="0"/>
              <a:t>Cần có thuật toán tốt hơn.</a:t>
            </a:r>
          </a:p>
          <a:p>
            <a:r>
              <a:rPr lang="en-US" smtClean="0"/>
              <a:t>Quy tắc tổng quát khi vẽ đồ họa:</a:t>
            </a:r>
          </a:p>
          <a:p>
            <a:pPr lvl="1"/>
            <a:r>
              <a:rPr lang="en-US" smtClean="0"/>
              <a:t>Cộng và trừ nhanh hơn nhân</a:t>
            </a:r>
          </a:p>
          <a:p>
            <a:pPr lvl="1"/>
            <a:r>
              <a:rPr lang="en-US" smtClean="0"/>
              <a:t>Nhân nhanh hơn chia</a:t>
            </a:r>
          </a:p>
          <a:p>
            <a:pPr lvl="1"/>
            <a:r>
              <a:rPr lang="en-US" smtClean="0"/>
              <a:t>Sử dụng bảng để đánh giá hàm rời rạc nhanh hơn tính toán</a:t>
            </a:r>
          </a:p>
          <a:p>
            <a:pPr lvl="1"/>
            <a:r>
              <a:rPr lang="en-US" smtClean="0"/>
              <a:t>Tính toán số nguyên nhanh hơn số thực</a:t>
            </a:r>
          </a:p>
          <a:p>
            <a:pPr lvl="1"/>
            <a:r>
              <a:rPr lang="en-US" smtClean="0"/>
              <a:t>Tránh các tính toán không cần thiết nhờ nhận ra các trường hợp đặc biệt của đường vẽ.</a:t>
            </a:r>
          </a:p>
          <a:p>
            <a:endParaRPr lang="en-US"/>
          </a:p>
        </p:txBody>
      </p:sp>
      <p:sp>
        <p:nvSpPr>
          <p:cNvPr id="4" name="Date Placeholder 3"/>
          <p:cNvSpPr>
            <a:spLocks noGrp="1"/>
          </p:cNvSpPr>
          <p:nvPr>
            <p:ph type="dt" sz="half" idx="10"/>
          </p:nvPr>
        </p:nvSpPr>
        <p:spPr/>
        <p:txBody>
          <a:bodyPr/>
          <a:lstStyle/>
          <a:p>
            <a:pPr>
              <a:defRPr/>
            </a:pPr>
            <a:r>
              <a:rPr lang="en-US" smtClean="0"/>
              <a:t>dvduc-2006/18</a:t>
            </a:r>
            <a:endParaRPr lang="en-GB"/>
          </a:p>
        </p:txBody>
      </p:sp>
      <p:sp>
        <p:nvSpPr>
          <p:cNvPr id="5" name="Footer Placeholder 4"/>
          <p:cNvSpPr>
            <a:spLocks noGrp="1"/>
          </p:cNvSpPr>
          <p:nvPr>
            <p:ph type="ftr" sz="quarter" idx="11"/>
          </p:nvPr>
        </p:nvSpPr>
        <p:spPr/>
        <p:txBody>
          <a:bodyPr/>
          <a:lstStyle/>
          <a:p>
            <a:pPr>
              <a:defRPr/>
            </a:pPr>
            <a:r>
              <a:rPr lang="vi-VN" smtClean="0"/>
              <a:t>Bài 2 - Thuật toán cơ sở vẽ đồ họa</a:t>
            </a:r>
            <a:endParaRPr lang="en-GB"/>
          </a:p>
        </p:txBody>
      </p:sp>
      <p:sp>
        <p:nvSpPr>
          <p:cNvPr id="8" name="Slide Number Placeholder 7"/>
          <p:cNvSpPr>
            <a:spLocks noGrp="1"/>
          </p:cNvSpPr>
          <p:nvPr>
            <p:ph type="sldNum" sz="quarter" idx="12"/>
          </p:nvPr>
        </p:nvSpPr>
        <p:spPr/>
        <p:txBody>
          <a:bodyPr/>
          <a:lstStyle/>
          <a:p>
            <a:pPr>
              <a:defRPr/>
            </a:pPr>
            <a:fld id="{ED1E9C30-6A62-4C1C-95E3-8280887C64C6}" type="slidenum">
              <a:rPr lang="en-GB" smtClean="0"/>
              <a:pPr>
                <a:defRPr/>
              </a:pPr>
              <a:t>8</a:t>
            </a:fld>
            <a:r>
              <a:rPr lang="en-GB" smtClean="0"/>
              <a:t>/30</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r>
              <a:rPr lang="en-US" smtClean="0"/>
              <a:t>dvduc-2006/18</a:t>
            </a:r>
            <a:endParaRPr lang="en-GB"/>
          </a:p>
        </p:txBody>
      </p:sp>
      <p:sp>
        <p:nvSpPr>
          <p:cNvPr id="13315" name="Footer Placeholder 4"/>
          <p:cNvSpPr>
            <a:spLocks noGrp="1"/>
          </p:cNvSpPr>
          <p:nvPr>
            <p:ph type="ftr" sz="quarter" idx="11"/>
          </p:nvPr>
        </p:nvSpPr>
        <p:spPr>
          <a:noFill/>
        </p:spPr>
        <p:txBody>
          <a:bodyPr/>
          <a:lstStyle/>
          <a:p>
            <a:r>
              <a:rPr lang="vi-VN" smtClean="0"/>
              <a:t>Bài 2 - Thuật toán cơ sở vẽ đồ họa</a:t>
            </a:r>
            <a:endParaRPr lang="en-GB"/>
          </a:p>
        </p:txBody>
      </p:sp>
      <p:sp>
        <p:nvSpPr>
          <p:cNvPr id="13317" name="Rectangle 2"/>
          <p:cNvSpPr>
            <a:spLocks noGrp="1" noChangeArrowheads="1"/>
          </p:cNvSpPr>
          <p:nvPr>
            <p:ph type="title"/>
          </p:nvPr>
        </p:nvSpPr>
        <p:spPr/>
        <p:txBody>
          <a:bodyPr/>
          <a:lstStyle/>
          <a:p>
            <a:pPr eaLnBrk="1" hangingPunct="1"/>
            <a:r>
              <a:rPr lang="en-US" smtClean="0"/>
              <a:t>Thuật toán trung điểm vẽ đoạn thẳng</a:t>
            </a:r>
          </a:p>
        </p:txBody>
      </p:sp>
      <p:sp>
        <p:nvSpPr>
          <p:cNvPr id="13318" name="Rectangle 3"/>
          <p:cNvSpPr>
            <a:spLocks noGrp="1" noChangeArrowheads="1"/>
          </p:cNvSpPr>
          <p:nvPr>
            <p:ph type="body" idx="1"/>
          </p:nvPr>
        </p:nvSpPr>
        <p:spPr>
          <a:xfrm>
            <a:off x="457200" y="1143000"/>
            <a:ext cx="8534400" cy="5105400"/>
          </a:xfrm>
        </p:spPr>
        <p:txBody>
          <a:bodyPr/>
          <a:lstStyle/>
          <a:p>
            <a:pPr eaLnBrk="1" hangingPunct="1">
              <a:lnSpc>
                <a:spcPct val="110000"/>
              </a:lnSpc>
            </a:pPr>
            <a:r>
              <a:rPr lang="en-US" sz="2200" smtClean="0"/>
              <a:t>Nguồn gốc từ thuật toán Bresenham. Pitteway, Van Aken cải </a:t>
            </a:r>
            <a:r>
              <a:rPr lang="en-US" sz="2200" smtClean="0"/>
              <a:t>tiến thành thuật toán này.</a:t>
            </a:r>
            <a:endParaRPr lang="en-US" sz="2200" smtClean="0"/>
          </a:p>
          <a:p>
            <a:pPr eaLnBrk="1" hangingPunct="1">
              <a:lnSpc>
                <a:spcPct val="110000"/>
              </a:lnSpc>
            </a:pPr>
            <a:r>
              <a:rPr lang="en-US" sz="2200" smtClean="0"/>
              <a:t>Giả sử ta đã chọn P để vẽ, xác định pixel tiếp theo tại E hay NE</a:t>
            </a:r>
          </a:p>
          <a:p>
            <a:pPr lvl="1" eaLnBrk="1" hangingPunct="1">
              <a:lnSpc>
                <a:spcPct val="110000"/>
              </a:lnSpc>
            </a:pPr>
            <a:r>
              <a:rPr lang="en-US" sz="1800" smtClean="0"/>
              <a:t>Giao của đường thẳng với Xp+1 tại Q, M là trung điểm của NE và E</a:t>
            </a:r>
          </a:p>
          <a:p>
            <a:pPr eaLnBrk="1" hangingPunct="1">
              <a:lnSpc>
                <a:spcPct val="110000"/>
              </a:lnSpc>
            </a:pPr>
            <a:r>
              <a:rPr lang="en-US" sz="2000" u="sng" smtClean="0"/>
              <a:t>Ý tưởng</a:t>
            </a:r>
            <a:r>
              <a:rPr lang="en-US" sz="2000" smtClean="0"/>
              <a:t>: </a:t>
            </a:r>
            <a:r>
              <a:rPr lang="en-US" sz="2000" smtClean="0"/>
              <a:t>Hãy xét xem M </a:t>
            </a:r>
            <a:r>
              <a:rPr lang="en-US" sz="2000" smtClean="0"/>
              <a:t>nằm phía nào của đường </a:t>
            </a:r>
            <a:r>
              <a:rPr lang="en-US" sz="2000" smtClean="0"/>
              <a:t>thẳng. Nếu </a:t>
            </a:r>
            <a:r>
              <a:rPr lang="en-US" sz="2000" smtClean="0"/>
              <a:t>M </a:t>
            </a:r>
            <a:r>
              <a:rPr lang="en-US" sz="2000" smtClean="0"/>
              <a:t>ở phía </a:t>
            </a:r>
            <a:r>
              <a:rPr lang="en-US" sz="2000" smtClean="0"/>
              <a:t>trên đường thẳng thì chọn E, ngược lại chọn NE.</a:t>
            </a:r>
          </a:p>
          <a:p>
            <a:pPr eaLnBrk="1" hangingPunct="1">
              <a:lnSpc>
                <a:spcPct val="110000"/>
              </a:lnSpc>
            </a:pPr>
            <a:r>
              <a:rPr lang="en-US" sz="2000" u="sng" smtClean="0"/>
              <a:t>Nhiệm vụ:</a:t>
            </a:r>
            <a:r>
              <a:rPr lang="en-US" sz="2000" smtClean="0"/>
              <a:t> Xác định M.</a:t>
            </a:r>
          </a:p>
          <a:p>
            <a:pPr lvl="1" eaLnBrk="1" hangingPunct="1">
              <a:lnSpc>
                <a:spcPct val="110000"/>
              </a:lnSpc>
            </a:pPr>
            <a:r>
              <a:rPr lang="en-US" sz="1800" smtClean="0"/>
              <a:t>Xem xét trường hợp</a:t>
            </a:r>
          </a:p>
          <a:p>
            <a:pPr lvl="1" eaLnBrk="1" hangingPunct="1">
              <a:lnSpc>
                <a:spcPct val="110000"/>
              </a:lnSpc>
              <a:buFont typeface="Wingdings" pitchFamily="2" charset="2"/>
              <a:buNone/>
            </a:pPr>
            <a:r>
              <a:rPr lang="en-US" sz="1800" smtClean="0"/>
              <a:t>       Hệ số góc từ 0 đến 1.</a:t>
            </a:r>
          </a:p>
          <a:p>
            <a:pPr eaLnBrk="1" hangingPunct="1">
              <a:lnSpc>
                <a:spcPct val="80000"/>
              </a:lnSpc>
            </a:pPr>
            <a:endParaRPr lang="en-US" smtClean="0"/>
          </a:p>
        </p:txBody>
      </p:sp>
      <p:grpSp>
        <p:nvGrpSpPr>
          <p:cNvPr id="13319" name="Group 361"/>
          <p:cNvGrpSpPr>
            <a:grpSpLocks/>
          </p:cNvGrpSpPr>
          <p:nvPr/>
        </p:nvGrpSpPr>
        <p:grpSpPr bwMode="auto">
          <a:xfrm>
            <a:off x="4876800" y="3429000"/>
            <a:ext cx="3889375" cy="2971800"/>
            <a:chOff x="1584" y="1968"/>
            <a:chExt cx="2450" cy="1872"/>
          </a:xfrm>
        </p:grpSpPr>
        <p:sp>
          <p:nvSpPr>
            <p:cNvPr id="13320" name="Line 362"/>
            <p:cNvSpPr>
              <a:spLocks noChangeShapeType="1"/>
            </p:cNvSpPr>
            <p:nvPr/>
          </p:nvSpPr>
          <p:spPr bwMode="auto">
            <a:xfrm flipV="1">
              <a:off x="2455" y="2258"/>
              <a:ext cx="1247" cy="1"/>
            </a:xfrm>
            <a:prstGeom prst="line">
              <a:avLst/>
            </a:prstGeom>
            <a:noFill/>
            <a:ln w="9525">
              <a:solidFill>
                <a:srgbClr val="000000"/>
              </a:solidFill>
              <a:round/>
              <a:headEnd/>
              <a:tailEnd/>
            </a:ln>
          </p:spPr>
          <p:txBody>
            <a:bodyPr/>
            <a:lstStyle/>
            <a:p>
              <a:endParaRPr lang="en-US"/>
            </a:p>
          </p:txBody>
        </p:sp>
        <p:sp>
          <p:nvSpPr>
            <p:cNvPr id="13321" name="Line 363"/>
            <p:cNvSpPr>
              <a:spLocks noChangeShapeType="1"/>
            </p:cNvSpPr>
            <p:nvPr/>
          </p:nvSpPr>
          <p:spPr bwMode="auto">
            <a:xfrm flipH="1">
              <a:off x="3390" y="2000"/>
              <a:ext cx="2" cy="1640"/>
            </a:xfrm>
            <a:prstGeom prst="line">
              <a:avLst/>
            </a:prstGeom>
            <a:noFill/>
            <a:ln w="9525">
              <a:solidFill>
                <a:srgbClr val="000000"/>
              </a:solidFill>
              <a:round/>
              <a:headEnd/>
              <a:tailEnd/>
            </a:ln>
          </p:spPr>
          <p:txBody>
            <a:bodyPr/>
            <a:lstStyle/>
            <a:p>
              <a:endParaRPr lang="en-US"/>
            </a:p>
          </p:txBody>
        </p:sp>
        <p:sp>
          <p:nvSpPr>
            <p:cNvPr id="13322" name="Line 364"/>
            <p:cNvSpPr>
              <a:spLocks noChangeShapeType="1"/>
            </p:cNvSpPr>
            <p:nvPr/>
          </p:nvSpPr>
          <p:spPr bwMode="auto">
            <a:xfrm flipV="1">
              <a:off x="1790" y="3416"/>
              <a:ext cx="2016" cy="9"/>
            </a:xfrm>
            <a:prstGeom prst="line">
              <a:avLst/>
            </a:prstGeom>
            <a:noFill/>
            <a:ln w="9525">
              <a:solidFill>
                <a:srgbClr val="000000"/>
              </a:solidFill>
              <a:round/>
              <a:headEnd/>
              <a:tailEnd/>
            </a:ln>
          </p:spPr>
          <p:txBody>
            <a:bodyPr/>
            <a:lstStyle/>
            <a:p>
              <a:endParaRPr lang="en-US"/>
            </a:p>
          </p:txBody>
        </p:sp>
        <p:sp>
          <p:nvSpPr>
            <p:cNvPr id="13323" name="Line 365"/>
            <p:cNvSpPr>
              <a:spLocks noChangeShapeType="1"/>
            </p:cNvSpPr>
            <p:nvPr/>
          </p:nvSpPr>
          <p:spPr bwMode="auto">
            <a:xfrm>
              <a:off x="1824" y="2809"/>
              <a:ext cx="1974" cy="2"/>
            </a:xfrm>
            <a:prstGeom prst="line">
              <a:avLst/>
            </a:prstGeom>
            <a:noFill/>
            <a:ln w="9525">
              <a:solidFill>
                <a:srgbClr val="000000"/>
              </a:solidFill>
              <a:round/>
              <a:headEnd/>
              <a:tailEnd/>
            </a:ln>
          </p:spPr>
          <p:txBody>
            <a:bodyPr/>
            <a:lstStyle/>
            <a:p>
              <a:endParaRPr lang="en-US"/>
            </a:p>
          </p:txBody>
        </p:sp>
        <p:sp>
          <p:nvSpPr>
            <p:cNvPr id="13324" name="Line 366"/>
            <p:cNvSpPr>
              <a:spLocks noChangeShapeType="1"/>
            </p:cNvSpPr>
            <p:nvPr/>
          </p:nvSpPr>
          <p:spPr bwMode="auto">
            <a:xfrm>
              <a:off x="2048" y="2649"/>
              <a:ext cx="0" cy="924"/>
            </a:xfrm>
            <a:prstGeom prst="line">
              <a:avLst/>
            </a:prstGeom>
            <a:noFill/>
            <a:ln w="9525">
              <a:solidFill>
                <a:srgbClr val="000000"/>
              </a:solidFill>
              <a:round/>
              <a:headEnd/>
              <a:tailEnd/>
            </a:ln>
          </p:spPr>
          <p:txBody>
            <a:bodyPr/>
            <a:lstStyle/>
            <a:p>
              <a:endParaRPr lang="en-US"/>
            </a:p>
          </p:txBody>
        </p:sp>
        <p:sp>
          <p:nvSpPr>
            <p:cNvPr id="13325" name="Line 367"/>
            <p:cNvSpPr>
              <a:spLocks noChangeShapeType="1"/>
            </p:cNvSpPr>
            <p:nvPr/>
          </p:nvSpPr>
          <p:spPr bwMode="auto">
            <a:xfrm flipH="1">
              <a:off x="2706" y="1968"/>
              <a:ext cx="2" cy="1640"/>
            </a:xfrm>
            <a:prstGeom prst="line">
              <a:avLst/>
            </a:prstGeom>
            <a:noFill/>
            <a:ln w="9525">
              <a:solidFill>
                <a:srgbClr val="000000"/>
              </a:solidFill>
              <a:round/>
              <a:headEnd/>
              <a:tailEnd/>
            </a:ln>
          </p:spPr>
          <p:txBody>
            <a:bodyPr/>
            <a:lstStyle/>
            <a:p>
              <a:endParaRPr lang="en-US"/>
            </a:p>
          </p:txBody>
        </p:sp>
        <p:sp>
          <p:nvSpPr>
            <p:cNvPr id="13326" name="Line 368"/>
            <p:cNvSpPr>
              <a:spLocks noChangeShapeType="1"/>
            </p:cNvSpPr>
            <p:nvPr/>
          </p:nvSpPr>
          <p:spPr bwMode="auto">
            <a:xfrm flipV="1">
              <a:off x="1790" y="2777"/>
              <a:ext cx="1330" cy="541"/>
            </a:xfrm>
            <a:prstGeom prst="line">
              <a:avLst/>
            </a:prstGeom>
            <a:noFill/>
            <a:ln w="19050">
              <a:solidFill>
                <a:srgbClr val="A50021"/>
              </a:solidFill>
              <a:round/>
              <a:headEnd/>
              <a:tailEnd/>
            </a:ln>
          </p:spPr>
          <p:txBody>
            <a:bodyPr/>
            <a:lstStyle/>
            <a:p>
              <a:endParaRPr lang="en-US"/>
            </a:p>
          </p:txBody>
        </p:sp>
        <p:sp>
          <p:nvSpPr>
            <p:cNvPr id="13327" name="Oval 369"/>
            <p:cNvSpPr>
              <a:spLocks noChangeArrowheads="1"/>
            </p:cNvSpPr>
            <p:nvPr/>
          </p:nvSpPr>
          <p:spPr bwMode="auto">
            <a:xfrm>
              <a:off x="1956" y="3349"/>
              <a:ext cx="167" cy="154"/>
            </a:xfrm>
            <a:prstGeom prst="ellipse">
              <a:avLst/>
            </a:prstGeom>
            <a:solidFill>
              <a:srgbClr val="000000"/>
            </a:solidFill>
            <a:ln w="9525">
              <a:solidFill>
                <a:srgbClr val="000000"/>
              </a:solidFill>
              <a:round/>
              <a:headEnd/>
              <a:tailEnd/>
            </a:ln>
          </p:spPr>
          <p:txBody>
            <a:bodyPr/>
            <a:lstStyle/>
            <a:p>
              <a:endParaRPr lang="en-US"/>
            </a:p>
          </p:txBody>
        </p:sp>
        <p:sp>
          <p:nvSpPr>
            <p:cNvPr id="13328" name="Oval 370"/>
            <p:cNvSpPr>
              <a:spLocks noChangeArrowheads="1"/>
            </p:cNvSpPr>
            <p:nvPr/>
          </p:nvSpPr>
          <p:spPr bwMode="auto">
            <a:xfrm>
              <a:off x="2621" y="2729"/>
              <a:ext cx="166" cy="154"/>
            </a:xfrm>
            <a:prstGeom prst="ellipse">
              <a:avLst/>
            </a:prstGeom>
            <a:solidFill>
              <a:srgbClr val="969696"/>
            </a:solidFill>
            <a:ln w="9525">
              <a:solidFill>
                <a:srgbClr val="000000"/>
              </a:solidFill>
              <a:round/>
              <a:headEnd/>
              <a:tailEnd/>
            </a:ln>
          </p:spPr>
          <p:txBody>
            <a:bodyPr/>
            <a:lstStyle/>
            <a:p>
              <a:endParaRPr lang="en-US"/>
            </a:p>
          </p:txBody>
        </p:sp>
        <p:sp>
          <p:nvSpPr>
            <p:cNvPr id="13329" name="Oval 371"/>
            <p:cNvSpPr>
              <a:spLocks noChangeArrowheads="1"/>
            </p:cNvSpPr>
            <p:nvPr/>
          </p:nvSpPr>
          <p:spPr bwMode="auto">
            <a:xfrm>
              <a:off x="2621" y="3349"/>
              <a:ext cx="166" cy="154"/>
            </a:xfrm>
            <a:prstGeom prst="ellipse">
              <a:avLst/>
            </a:prstGeom>
            <a:solidFill>
              <a:srgbClr val="969696"/>
            </a:solidFill>
            <a:ln w="9525">
              <a:solidFill>
                <a:srgbClr val="000000"/>
              </a:solidFill>
              <a:round/>
              <a:headEnd/>
              <a:tailEnd/>
            </a:ln>
          </p:spPr>
          <p:txBody>
            <a:bodyPr/>
            <a:lstStyle/>
            <a:p>
              <a:endParaRPr lang="en-US"/>
            </a:p>
          </p:txBody>
        </p:sp>
        <p:sp>
          <p:nvSpPr>
            <p:cNvPr id="13330" name="Oval 372"/>
            <p:cNvSpPr>
              <a:spLocks noChangeArrowheads="1"/>
            </p:cNvSpPr>
            <p:nvPr/>
          </p:nvSpPr>
          <p:spPr bwMode="auto">
            <a:xfrm>
              <a:off x="1956" y="2727"/>
              <a:ext cx="167" cy="155"/>
            </a:xfrm>
            <a:prstGeom prst="ellipse">
              <a:avLst/>
            </a:prstGeom>
            <a:noFill/>
            <a:ln w="9525">
              <a:solidFill>
                <a:srgbClr val="000000"/>
              </a:solidFill>
              <a:round/>
              <a:headEnd/>
              <a:tailEnd/>
            </a:ln>
          </p:spPr>
          <p:txBody>
            <a:bodyPr/>
            <a:lstStyle/>
            <a:p>
              <a:endParaRPr lang="en-US"/>
            </a:p>
          </p:txBody>
        </p:sp>
        <p:sp>
          <p:nvSpPr>
            <p:cNvPr id="13331" name="Text Box 373"/>
            <p:cNvSpPr txBox="1">
              <a:spLocks noChangeArrowheads="1"/>
            </p:cNvSpPr>
            <p:nvPr/>
          </p:nvSpPr>
          <p:spPr bwMode="auto">
            <a:xfrm>
              <a:off x="1584" y="3600"/>
              <a:ext cx="748" cy="231"/>
            </a:xfrm>
            <a:prstGeom prst="rect">
              <a:avLst/>
            </a:prstGeom>
            <a:noFill/>
            <a:ln w="9525">
              <a:noFill/>
              <a:miter lim="800000"/>
              <a:headEnd/>
              <a:tailEnd/>
            </a:ln>
          </p:spPr>
          <p:txBody>
            <a:bodyPr/>
            <a:lstStyle/>
            <a:p>
              <a:pPr algn="ctr" eaLnBrk="0" hangingPunct="0"/>
              <a:r>
                <a:rPr lang="en-US" sz="1400">
                  <a:latin typeface="Tahoma" pitchFamily="34" charset="0"/>
                </a:rPr>
                <a:t>P=(x</a:t>
              </a:r>
              <a:r>
                <a:rPr lang="en-US" sz="1400" baseline="-25000">
                  <a:latin typeface="Tahoma" pitchFamily="34" charset="0"/>
                </a:rPr>
                <a:t>p</a:t>
              </a:r>
              <a:r>
                <a:rPr lang="en-US" sz="1400">
                  <a:latin typeface="Tahoma" pitchFamily="34" charset="0"/>
                </a:rPr>
                <a:t>, y</a:t>
              </a:r>
              <a:r>
                <a:rPr lang="en-US" sz="1400" baseline="-25000">
                  <a:latin typeface="Tahoma" pitchFamily="34" charset="0"/>
                </a:rPr>
                <a:t>p</a:t>
              </a:r>
              <a:r>
                <a:rPr lang="en-US" sz="1400">
                  <a:latin typeface="Tahoma" pitchFamily="34" charset="0"/>
                </a:rPr>
                <a:t>)</a:t>
              </a:r>
            </a:p>
          </p:txBody>
        </p:sp>
        <p:sp>
          <p:nvSpPr>
            <p:cNvPr id="13332" name="Text Box 374"/>
            <p:cNvSpPr txBox="1">
              <a:spLocks noChangeArrowheads="1"/>
            </p:cNvSpPr>
            <p:nvPr/>
          </p:nvSpPr>
          <p:spPr bwMode="auto">
            <a:xfrm>
              <a:off x="2705" y="3425"/>
              <a:ext cx="332" cy="232"/>
            </a:xfrm>
            <a:prstGeom prst="rect">
              <a:avLst/>
            </a:prstGeom>
            <a:noFill/>
            <a:ln w="9525">
              <a:noFill/>
              <a:miter lim="800000"/>
              <a:headEnd/>
              <a:tailEnd/>
            </a:ln>
          </p:spPr>
          <p:txBody>
            <a:bodyPr/>
            <a:lstStyle/>
            <a:p>
              <a:pPr algn="ctr" eaLnBrk="0" hangingPunct="0"/>
              <a:r>
                <a:rPr lang="en-US" sz="1400">
                  <a:latin typeface="Tahoma" pitchFamily="34" charset="0"/>
                </a:rPr>
                <a:t>E</a:t>
              </a:r>
            </a:p>
          </p:txBody>
        </p:sp>
        <p:sp>
          <p:nvSpPr>
            <p:cNvPr id="13333" name="Text Box 375"/>
            <p:cNvSpPr txBox="1">
              <a:spLocks noChangeArrowheads="1"/>
            </p:cNvSpPr>
            <p:nvPr/>
          </p:nvSpPr>
          <p:spPr bwMode="auto">
            <a:xfrm>
              <a:off x="2705" y="2546"/>
              <a:ext cx="332" cy="231"/>
            </a:xfrm>
            <a:prstGeom prst="rect">
              <a:avLst/>
            </a:prstGeom>
            <a:noFill/>
            <a:ln w="9525">
              <a:noFill/>
              <a:miter lim="800000"/>
              <a:headEnd/>
              <a:tailEnd/>
            </a:ln>
          </p:spPr>
          <p:txBody>
            <a:bodyPr/>
            <a:lstStyle/>
            <a:p>
              <a:pPr algn="ctr" eaLnBrk="0" hangingPunct="0"/>
              <a:r>
                <a:rPr lang="en-US" sz="1400">
                  <a:latin typeface="Tahoma" pitchFamily="34" charset="0"/>
                </a:rPr>
                <a:t>NE</a:t>
              </a:r>
            </a:p>
          </p:txBody>
        </p:sp>
        <p:sp>
          <p:nvSpPr>
            <p:cNvPr id="13334" name="Line 376"/>
            <p:cNvSpPr>
              <a:spLocks noChangeShapeType="1"/>
            </p:cNvSpPr>
            <p:nvPr/>
          </p:nvSpPr>
          <p:spPr bwMode="auto">
            <a:xfrm>
              <a:off x="2621" y="3087"/>
              <a:ext cx="166" cy="1"/>
            </a:xfrm>
            <a:prstGeom prst="line">
              <a:avLst/>
            </a:prstGeom>
            <a:noFill/>
            <a:ln w="9525">
              <a:solidFill>
                <a:srgbClr val="000000"/>
              </a:solidFill>
              <a:round/>
              <a:headEnd/>
              <a:tailEnd/>
            </a:ln>
          </p:spPr>
          <p:txBody>
            <a:bodyPr/>
            <a:lstStyle/>
            <a:p>
              <a:endParaRPr lang="en-US"/>
            </a:p>
          </p:txBody>
        </p:sp>
        <p:sp>
          <p:nvSpPr>
            <p:cNvPr id="13335" name="Oval 377"/>
            <p:cNvSpPr>
              <a:spLocks noChangeArrowheads="1"/>
            </p:cNvSpPr>
            <p:nvPr/>
          </p:nvSpPr>
          <p:spPr bwMode="auto">
            <a:xfrm>
              <a:off x="2680" y="2932"/>
              <a:ext cx="49" cy="46"/>
            </a:xfrm>
            <a:prstGeom prst="ellipse">
              <a:avLst/>
            </a:prstGeom>
            <a:solidFill>
              <a:srgbClr val="000000"/>
            </a:solidFill>
            <a:ln w="9525">
              <a:solidFill>
                <a:srgbClr val="000000"/>
              </a:solidFill>
              <a:round/>
              <a:headEnd/>
              <a:tailEnd/>
            </a:ln>
          </p:spPr>
          <p:txBody>
            <a:bodyPr/>
            <a:lstStyle/>
            <a:p>
              <a:endParaRPr lang="en-US"/>
            </a:p>
          </p:txBody>
        </p:sp>
        <p:sp>
          <p:nvSpPr>
            <p:cNvPr id="13336" name="Text Box 378"/>
            <p:cNvSpPr txBox="1">
              <a:spLocks noChangeArrowheads="1"/>
            </p:cNvSpPr>
            <p:nvPr/>
          </p:nvSpPr>
          <p:spPr bwMode="auto">
            <a:xfrm>
              <a:off x="2513" y="3063"/>
              <a:ext cx="248" cy="232"/>
            </a:xfrm>
            <a:prstGeom prst="rect">
              <a:avLst/>
            </a:prstGeom>
            <a:noFill/>
            <a:ln w="9525">
              <a:noFill/>
              <a:miter lim="800000"/>
              <a:headEnd/>
              <a:tailEnd/>
            </a:ln>
          </p:spPr>
          <p:txBody>
            <a:bodyPr/>
            <a:lstStyle/>
            <a:p>
              <a:pPr algn="ctr" eaLnBrk="0" hangingPunct="0"/>
              <a:r>
                <a:rPr lang="en-US" sz="1400">
                  <a:latin typeface="Tahoma" pitchFamily="34" charset="0"/>
                </a:rPr>
                <a:t>M</a:t>
              </a:r>
            </a:p>
          </p:txBody>
        </p:sp>
        <p:sp>
          <p:nvSpPr>
            <p:cNvPr id="13337" name="Text Box 379"/>
            <p:cNvSpPr txBox="1">
              <a:spLocks noChangeArrowheads="1"/>
            </p:cNvSpPr>
            <p:nvPr/>
          </p:nvSpPr>
          <p:spPr bwMode="auto">
            <a:xfrm>
              <a:off x="2644" y="2887"/>
              <a:ext cx="332" cy="232"/>
            </a:xfrm>
            <a:prstGeom prst="rect">
              <a:avLst/>
            </a:prstGeom>
            <a:noFill/>
            <a:ln w="9525">
              <a:noFill/>
              <a:miter lim="800000"/>
              <a:headEnd/>
              <a:tailEnd/>
            </a:ln>
          </p:spPr>
          <p:txBody>
            <a:bodyPr/>
            <a:lstStyle/>
            <a:p>
              <a:pPr algn="ctr" eaLnBrk="0" hangingPunct="0"/>
              <a:r>
                <a:rPr lang="en-US" sz="1400">
                  <a:latin typeface="Tahoma" pitchFamily="34" charset="0"/>
                </a:rPr>
                <a:t>Q</a:t>
              </a:r>
            </a:p>
          </p:txBody>
        </p:sp>
        <p:sp>
          <p:nvSpPr>
            <p:cNvPr id="13338" name="Text Box 380"/>
            <p:cNvSpPr txBox="1">
              <a:spLocks noChangeArrowheads="1"/>
            </p:cNvSpPr>
            <p:nvPr/>
          </p:nvSpPr>
          <p:spPr bwMode="auto">
            <a:xfrm>
              <a:off x="2455" y="3576"/>
              <a:ext cx="500" cy="231"/>
            </a:xfrm>
            <a:prstGeom prst="rect">
              <a:avLst/>
            </a:prstGeom>
            <a:noFill/>
            <a:ln w="9525">
              <a:noFill/>
              <a:miter lim="800000"/>
              <a:headEnd/>
              <a:tailEnd/>
            </a:ln>
          </p:spPr>
          <p:txBody>
            <a:bodyPr/>
            <a:lstStyle/>
            <a:p>
              <a:pPr algn="ctr" eaLnBrk="0" hangingPunct="0"/>
              <a:r>
                <a:rPr lang="en-US" sz="1400">
                  <a:latin typeface="Tahoma" pitchFamily="34" charset="0"/>
                </a:rPr>
                <a:t>x</a:t>
              </a:r>
              <a:r>
                <a:rPr lang="en-US" sz="1400" baseline="-25000">
                  <a:latin typeface="Tahoma" pitchFamily="34" charset="0"/>
                </a:rPr>
                <a:t>p</a:t>
              </a:r>
              <a:r>
                <a:rPr lang="en-US" sz="1400">
                  <a:latin typeface="Tahoma" pitchFamily="34" charset="0"/>
                </a:rPr>
                <a:t>+1</a:t>
              </a:r>
            </a:p>
          </p:txBody>
        </p:sp>
        <p:sp>
          <p:nvSpPr>
            <p:cNvPr id="13339" name="Text Box 381"/>
            <p:cNvSpPr txBox="1">
              <a:spLocks noChangeArrowheads="1"/>
            </p:cNvSpPr>
            <p:nvPr/>
          </p:nvSpPr>
          <p:spPr bwMode="auto">
            <a:xfrm>
              <a:off x="2539" y="3059"/>
              <a:ext cx="747" cy="232"/>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+1/2</a:t>
              </a:r>
            </a:p>
          </p:txBody>
        </p:sp>
        <p:sp>
          <p:nvSpPr>
            <p:cNvPr id="13340" name="Oval 382"/>
            <p:cNvSpPr>
              <a:spLocks noChangeArrowheads="1"/>
            </p:cNvSpPr>
            <p:nvPr/>
          </p:nvSpPr>
          <p:spPr bwMode="auto">
            <a:xfrm>
              <a:off x="3312" y="2740"/>
              <a:ext cx="166" cy="154"/>
            </a:xfrm>
            <a:prstGeom prst="ellipse">
              <a:avLst/>
            </a:prstGeom>
            <a:solidFill>
              <a:srgbClr val="969696"/>
            </a:solidFill>
            <a:ln w="9525">
              <a:solidFill>
                <a:srgbClr val="000000"/>
              </a:solidFill>
              <a:round/>
              <a:headEnd/>
              <a:tailEnd/>
            </a:ln>
          </p:spPr>
          <p:txBody>
            <a:bodyPr/>
            <a:lstStyle/>
            <a:p>
              <a:endParaRPr lang="en-US"/>
            </a:p>
          </p:txBody>
        </p:sp>
        <p:sp>
          <p:nvSpPr>
            <p:cNvPr id="13341" name="Oval 383"/>
            <p:cNvSpPr>
              <a:spLocks noChangeArrowheads="1"/>
            </p:cNvSpPr>
            <p:nvPr/>
          </p:nvSpPr>
          <p:spPr bwMode="auto">
            <a:xfrm>
              <a:off x="3302" y="3341"/>
              <a:ext cx="166" cy="155"/>
            </a:xfrm>
            <a:prstGeom prst="ellipse">
              <a:avLst/>
            </a:prstGeom>
            <a:solidFill>
              <a:srgbClr val="969696"/>
            </a:solidFill>
            <a:ln w="9525">
              <a:solidFill>
                <a:srgbClr val="000000"/>
              </a:solidFill>
              <a:round/>
              <a:headEnd/>
              <a:tailEnd/>
            </a:ln>
          </p:spPr>
          <p:txBody>
            <a:bodyPr/>
            <a:lstStyle/>
            <a:p>
              <a:endParaRPr lang="en-US"/>
            </a:p>
          </p:txBody>
        </p:sp>
        <p:sp>
          <p:nvSpPr>
            <p:cNvPr id="13342" name="Oval 384"/>
            <p:cNvSpPr>
              <a:spLocks noChangeArrowheads="1"/>
            </p:cNvSpPr>
            <p:nvPr/>
          </p:nvSpPr>
          <p:spPr bwMode="auto">
            <a:xfrm>
              <a:off x="3311" y="2177"/>
              <a:ext cx="166" cy="154"/>
            </a:xfrm>
            <a:prstGeom prst="ellipse">
              <a:avLst/>
            </a:prstGeom>
            <a:solidFill>
              <a:srgbClr val="969696"/>
            </a:solidFill>
            <a:ln w="9525">
              <a:solidFill>
                <a:srgbClr val="000000"/>
              </a:solidFill>
              <a:round/>
              <a:headEnd/>
              <a:tailEnd/>
            </a:ln>
          </p:spPr>
          <p:txBody>
            <a:bodyPr/>
            <a:lstStyle/>
            <a:p>
              <a:endParaRPr lang="en-US"/>
            </a:p>
          </p:txBody>
        </p:sp>
        <p:sp>
          <p:nvSpPr>
            <p:cNvPr id="13343" name="Text Box 385"/>
            <p:cNvSpPr txBox="1">
              <a:spLocks noChangeArrowheads="1"/>
            </p:cNvSpPr>
            <p:nvPr/>
          </p:nvSpPr>
          <p:spPr bwMode="auto">
            <a:xfrm>
              <a:off x="3266" y="3098"/>
              <a:ext cx="748" cy="232"/>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+1/2</a:t>
              </a:r>
            </a:p>
          </p:txBody>
        </p:sp>
        <p:sp>
          <p:nvSpPr>
            <p:cNvPr id="13344" name="Text Box 386"/>
            <p:cNvSpPr txBox="1">
              <a:spLocks noChangeArrowheads="1"/>
            </p:cNvSpPr>
            <p:nvPr/>
          </p:nvSpPr>
          <p:spPr bwMode="auto">
            <a:xfrm>
              <a:off x="3286" y="2482"/>
              <a:ext cx="748" cy="231"/>
            </a:xfrm>
            <a:prstGeom prst="rect">
              <a:avLst/>
            </a:prstGeom>
            <a:noFill/>
            <a:ln w="9525">
              <a:noFill/>
              <a:miter lim="800000"/>
              <a:headEnd/>
              <a:tailEnd/>
            </a:ln>
          </p:spPr>
          <p:txBody>
            <a:bodyPr/>
            <a:lstStyle/>
            <a:p>
              <a:pPr algn="ctr" eaLnBrk="0" hangingPunct="0"/>
              <a:r>
                <a:rPr lang="en-US" sz="1400">
                  <a:latin typeface="Tahoma" pitchFamily="34" charset="0"/>
                </a:rPr>
                <a:t> y</a:t>
              </a:r>
              <a:r>
                <a:rPr lang="en-US" sz="1400" baseline="-25000">
                  <a:latin typeface="Tahoma" pitchFamily="34" charset="0"/>
                </a:rPr>
                <a:t>p</a:t>
              </a:r>
              <a:r>
                <a:rPr lang="en-US" sz="1400">
                  <a:latin typeface="Tahoma" pitchFamily="34" charset="0"/>
                </a:rPr>
                <a:t>+3/2</a:t>
              </a:r>
            </a:p>
          </p:txBody>
        </p:sp>
        <p:sp>
          <p:nvSpPr>
            <p:cNvPr id="13345" name="Text Box 387"/>
            <p:cNvSpPr txBox="1">
              <a:spLocks noChangeArrowheads="1"/>
            </p:cNvSpPr>
            <p:nvPr/>
          </p:nvSpPr>
          <p:spPr bwMode="auto">
            <a:xfrm>
              <a:off x="3132" y="2925"/>
              <a:ext cx="328" cy="230"/>
            </a:xfrm>
            <a:prstGeom prst="rect">
              <a:avLst/>
            </a:prstGeom>
            <a:noFill/>
            <a:ln w="9525">
              <a:noFill/>
              <a:miter lim="800000"/>
              <a:headEnd/>
              <a:tailEnd/>
            </a:ln>
          </p:spPr>
          <p:txBody>
            <a:bodyPr/>
            <a:lstStyle/>
            <a:p>
              <a:pPr algn="ctr" eaLnBrk="0" hangingPunct="0"/>
              <a:r>
                <a:rPr lang="en-US" sz="1400">
                  <a:latin typeface="Tahoma" pitchFamily="34" charset="0"/>
                </a:rPr>
                <a:t>M’</a:t>
              </a:r>
            </a:p>
          </p:txBody>
        </p:sp>
        <p:sp>
          <p:nvSpPr>
            <p:cNvPr id="13346" name="Text Box 388"/>
            <p:cNvSpPr txBox="1">
              <a:spLocks noChangeArrowheads="1"/>
            </p:cNvSpPr>
            <p:nvPr/>
          </p:nvSpPr>
          <p:spPr bwMode="auto">
            <a:xfrm>
              <a:off x="3123" y="2330"/>
              <a:ext cx="328" cy="231"/>
            </a:xfrm>
            <a:prstGeom prst="rect">
              <a:avLst/>
            </a:prstGeom>
            <a:noFill/>
            <a:ln w="9525">
              <a:noFill/>
              <a:miter lim="800000"/>
              <a:headEnd/>
              <a:tailEnd/>
            </a:ln>
          </p:spPr>
          <p:txBody>
            <a:bodyPr/>
            <a:lstStyle/>
            <a:p>
              <a:pPr algn="ctr" eaLnBrk="0" hangingPunct="0"/>
              <a:r>
                <a:rPr lang="en-US" sz="1400">
                  <a:latin typeface="Tahoma" pitchFamily="34" charset="0"/>
                </a:rPr>
                <a:t>M”</a:t>
              </a:r>
            </a:p>
          </p:txBody>
        </p:sp>
        <p:sp>
          <p:nvSpPr>
            <p:cNvPr id="13347" name="Line 389"/>
            <p:cNvSpPr>
              <a:spLocks noChangeShapeType="1"/>
            </p:cNvSpPr>
            <p:nvPr/>
          </p:nvSpPr>
          <p:spPr bwMode="auto">
            <a:xfrm flipV="1">
              <a:off x="3286" y="3102"/>
              <a:ext cx="208" cy="1"/>
            </a:xfrm>
            <a:prstGeom prst="line">
              <a:avLst/>
            </a:prstGeom>
            <a:noFill/>
            <a:ln w="9525">
              <a:solidFill>
                <a:srgbClr val="000000"/>
              </a:solidFill>
              <a:round/>
              <a:headEnd/>
              <a:tailEnd/>
            </a:ln>
          </p:spPr>
          <p:txBody>
            <a:bodyPr/>
            <a:lstStyle/>
            <a:p>
              <a:endParaRPr lang="en-US"/>
            </a:p>
          </p:txBody>
        </p:sp>
        <p:sp>
          <p:nvSpPr>
            <p:cNvPr id="13348" name="Line 390"/>
            <p:cNvSpPr>
              <a:spLocks noChangeShapeType="1"/>
            </p:cNvSpPr>
            <p:nvPr/>
          </p:nvSpPr>
          <p:spPr bwMode="auto">
            <a:xfrm>
              <a:off x="3295" y="2507"/>
              <a:ext cx="208" cy="1"/>
            </a:xfrm>
            <a:prstGeom prst="line">
              <a:avLst/>
            </a:prstGeom>
            <a:noFill/>
            <a:ln w="9525">
              <a:solidFill>
                <a:srgbClr val="000000"/>
              </a:solidFill>
              <a:round/>
              <a:headEnd/>
              <a:tailEnd/>
            </a:ln>
          </p:spPr>
          <p:txBody>
            <a:bodyPr/>
            <a:lstStyle/>
            <a:p>
              <a:endParaRPr lang="en-US"/>
            </a:p>
          </p:txBody>
        </p:sp>
        <p:sp>
          <p:nvSpPr>
            <p:cNvPr id="13349" name="Text Box 391"/>
            <p:cNvSpPr txBox="1">
              <a:spLocks noChangeArrowheads="1"/>
            </p:cNvSpPr>
            <p:nvPr/>
          </p:nvSpPr>
          <p:spPr bwMode="auto">
            <a:xfrm>
              <a:off x="3142" y="3608"/>
              <a:ext cx="499" cy="232"/>
            </a:xfrm>
            <a:prstGeom prst="rect">
              <a:avLst/>
            </a:prstGeom>
            <a:noFill/>
            <a:ln w="9525">
              <a:noFill/>
              <a:miter lim="800000"/>
              <a:headEnd/>
              <a:tailEnd/>
            </a:ln>
          </p:spPr>
          <p:txBody>
            <a:bodyPr/>
            <a:lstStyle/>
            <a:p>
              <a:pPr algn="ctr" eaLnBrk="0" hangingPunct="0"/>
              <a:r>
                <a:rPr lang="en-US" sz="1400">
                  <a:latin typeface="Tahoma" pitchFamily="34" charset="0"/>
                </a:rPr>
                <a:t>x</a:t>
              </a:r>
              <a:r>
                <a:rPr lang="en-US" sz="1400" baseline="-25000">
                  <a:latin typeface="Tahoma" pitchFamily="34" charset="0"/>
                </a:rPr>
                <a:t>p</a:t>
              </a:r>
              <a:r>
                <a:rPr lang="en-US" sz="1400">
                  <a:latin typeface="Tahoma" pitchFamily="34" charset="0"/>
                </a:rPr>
                <a:t>+2</a:t>
              </a:r>
            </a:p>
          </p:txBody>
        </p:sp>
      </p:grpSp>
      <p:sp>
        <p:nvSpPr>
          <p:cNvPr id="39" name="Slide Number Placeholder 38"/>
          <p:cNvSpPr>
            <a:spLocks noGrp="1"/>
          </p:cNvSpPr>
          <p:nvPr>
            <p:ph type="sldNum" sz="quarter" idx="12"/>
          </p:nvPr>
        </p:nvSpPr>
        <p:spPr/>
        <p:txBody>
          <a:bodyPr/>
          <a:lstStyle/>
          <a:p>
            <a:pPr>
              <a:defRPr/>
            </a:pPr>
            <a:fld id="{ED1E9C30-6A62-4C1C-95E3-8280887C64C6}" type="slidenum">
              <a:rPr lang="en-GB" smtClean="0"/>
              <a:pPr>
                <a:defRPr/>
              </a:pPr>
              <a:t>9</a:t>
            </a:fld>
            <a:r>
              <a:rPr lang="en-GB" smtClean="0"/>
              <a:t>/30</a:t>
            </a:r>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3922</TotalTime>
  <Words>2384</Words>
  <Application>Microsoft Office PowerPoint</Application>
  <PresentationFormat>On-screen Show (4:3)</PresentationFormat>
  <Paragraphs>591</Paragraphs>
  <Slides>30</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2" baseType="lpstr">
      <vt:lpstr>.VnTime</vt:lpstr>
      <vt:lpstr>Algerian</vt:lpstr>
      <vt:lpstr>Arial</vt:lpstr>
      <vt:lpstr>Arial Rounded MT Bold</vt:lpstr>
      <vt:lpstr>Symbol</vt:lpstr>
      <vt:lpstr>Tahoma</vt:lpstr>
      <vt:lpstr>Times New Roman</vt:lpstr>
      <vt:lpstr>Verdana</vt:lpstr>
      <vt:lpstr>Wingdings</vt:lpstr>
      <vt:lpstr>Profile</vt:lpstr>
      <vt:lpstr>Equation</vt:lpstr>
      <vt:lpstr>Microsoft Equation 3.0</vt:lpstr>
      <vt:lpstr>CÁC THUẬT TOÁN CƠ SỞ VẼ ĐỒ HỌA</vt:lpstr>
      <vt:lpstr>Nhắc lại các chủ đề</vt:lpstr>
      <vt:lpstr>Nội dung các thuật toán cơ sở </vt:lpstr>
      <vt:lpstr>1. Yêu cầu thuật toán vẽ đồ họa</vt:lpstr>
      <vt:lpstr>2. Thuật toán vẽ đoạn thẳng</vt:lpstr>
      <vt:lpstr>Thuật toán DDA (Digital Differencial Analyzer) </vt:lpstr>
      <vt:lpstr>Thuật toán DDA (Digital Differencial Analyzer) </vt:lpstr>
      <vt:lpstr>Thuật toán DDA (Digital Differencial Analyzer) </vt:lpstr>
      <vt:lpstr>Thuật toán trung điểm vẽ đoạn thẳng</vt:lpstr>
      <vt:lpstr>Thuật toán trung điểm vẽ đoạn thẳng</vt:lpstr>
      <vt:lpstr>Thuật toán trung điểm vẽ đoạn thẳng</vt:lpstr>
      <vt:lpstr>Thuật toán trung điểm vẽ line</vt:lpstr>
      <vt:lpstr>Thuật toán trung điểm vẽ đoạn thẳng</vt:lpstr>
      <vt:lpstr>2. Thuật toán vẽ đường tròn</vt:lpstr>
      <vt:lpstr>Thuật toán trung điểm vẽ đường tròn</vt:lpstr>
      <vt:lpstr>Thuật toán trung điểm vẽ đường tròn</vt:lpstr>
      <vt:lpstr>Thuật toán trung điểm vẽ đường tròn</vt:lpstr>
      <vt:lpstr>Thuật toán trung điểm vẽ đường tròn</vt:lpstr>
      <vt:lpstr>3. Thuật toán trung điểm vẽ elíp</vt:lpstr>
      <vt:lpstr>Thuật toán trung điểm vẽ elíp</vt:lpstr>
      <vt:lpstr>Thuật toán trung điểm vẽ elíp</vt:lpstr>
      <vt:lpstr>Thuật toán trung điểm vẽ elíp</vt:lpstr>
      <vt:lpstr>Thuật toán trung điểm vẽ elíp</vt:lpstr>
      <vt:lpstr>Thuật toán trung điểm vẽ elíp</vt:lpstr>
      <vt:lpstr>4. Vẽ đồ họa với OpenGL</vt:lpstr>
      <vt:lpstr>Vẽ đồ họa với OpenGL</vt:lpstr>
      <vt:lpstr>Vẽ đồ họa với OpenGL</vt:lpstr>
      <vt:lpstr>Vẽ đồ họa với OpenGL</vt:lpstr>
      <vt:lpstr>4. Thực hành</vt:lpstr>
      <vt:lpstr>PowerPoint Presentation</vt:lpstr>
    </vt:vector>
  </TitlesOfParts>
  <Company>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 thuat toan ve co so</dc:title>
  <dc:creator>Dang Van Duc</dc:creator>
  <cp:lastModifiedBy>dvduc</cp:lastModifiedBy>
  <cp:revision>588</cp:revision>
  <dcterms:created xsi:type="dcterms:W3CDTF">2003-10-08T09:52:31Z</dcterms:created>
  <dcterms:modified xsi:type="dcterms:W3CDTF">2018-12-01T09:08:18Z</dcterms:modified>
</cp:coreProperties>
</file>