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2"/>
  </p:notesMasterIdLst>
  <p:handoutMasterIdLst>
    <p:handoutMasterId r:id="rId33"/>
  </p:handoutMasterIdLst>
  <p:sldIdLst>
    <p:sldId id="261" r:id="rId2"/>
    <p:sldId id="327" r:id="rId3"/>
    <p:sldId id="307" r:id="rId4"/>
    <p:sldId id="280" r:id="rId5"/>
    <p:sldId id="305" r:id="rId6"/>
    <p:sldId id="338" r:id="rId7"/>
    <p:sldId id="308" r:id="rId8"/>
    <p:sldId id="315" r:id="rId9"/>
    <p:sldId id="333" r:id="rId10"/>
    <p:sldId id="325" r:id="rId11"/>
    <p:sldId id="317" r:id="rId12"/>
    <p:sldId id="326" r:id="rId13"/>
    <p:sldId id="282" r:id="rId14"/>
    <p:sldId id="336" r:id="rId15"/>
    <p:sldId id="286" r:id="rId16"/>
    <p:sldId id="337" r:id="rId17"/>
    <p:sldId id="316" r:id="rId18"/>
    <p:sldId id="312" r:id="rId19"/>
    <p:sldId id="329" r:id="rId20"/>
    <p:sldId id="331" r:id="rId21"/>
    <p:sldId id="289" r:id="rId22"/>
    <p:sldId id="334" r:id="rId23"/>
    <p:sldId id="314" r:id="rId24"/>
    <p:sldId id="322" r:id="rId25"/>
    <p:sldId id="323" r:id="rId26"/>
    <p:sldId id="321" r:id="rId27"/>
    <p:sldId id="324" r:id="rId28"/>
    <p:sldId id="274" r:id="rId29"/>
    <p:sldId id="335" r:id="rId30"/>
    <p:sldId id="328" r:id="rId31"/>
  </p:sldIdLst>
  <p:sldSz cx="9144000" cy="6858000" type="screen4x3"/>
  <p:notesSz cx="9144000" cy="6858000"/>
  <p:defaultTextStyle>
    <a:defPPr>
      <a:defRPr lang="en-GB"/>
    </a:defPPr>
    <a:lvl1pPr algn="l" rtl="0" fontAlgn="base">
      <a:spcBef>
        <a:spcPct val="0"/>
      </a:spcBef>
      <a:spcAft>
        <a:spcPct val="0"/>
      </a:spcAft>
      <a:defRPr sz="2000" kern="1200">
        <a:solidFill>
          <a:schemeClr val="tx1"/>
        </a:solidFill>
        <a:latin typeface="Verdana" pitchFamily="34" charset="0"/>
        <a:ea typeface="+mn-ea"/>
        <a:cs typeface="Arial" charset="0"/>
      </a:defRPr>
    </a:lvl1pPr>
    <a:lvl2pPr marL="457200" algn="l" rtl="0" fontAlgn="base">
      <a:spcBef>
        <a:spcPct val="0"/>
      </a:spcBef>
      <a:spcAft>
        <a:spcPct val="0"/>
      </a:spcAft>
      <a:defRPr sz="2000" kern="1200">
        <a:solidFill>
          <a:schemeClr val="tx1"/>
        </a:solidFill>
        <a:latin typeface="Verdana" pitchFamily="34" charset="0"/>
        <a:ea typeface="+mn-ea"/>
        <a:cs typeface="Arial" charset="0"/>
      </a:defRPr>
    </a:lvl2pPr>
    <a:lvl3pPr marL="914400" algn="l" rtl="0" fontAlgn="base">
      <a:spcBef>
        <a:spcPct val="0"/>
      </a:spcBef>
      <a:spcAft>
        <a:spcPct val="0"/>
      </a:spcAft>
      <a:defRPr sz="2000" kern="1200">
        <a:solidFill>
          <a:schemeClr val="tx1"/>
        </a:solidFill>
        <a:latin typeface="Verdana" pitchFamily="34" charset="0"/>
        <a:ea typeface="+mn-ea"/>
        <a:cs typeface="Arial" charset="0"/>
      </a:defRPr>
    </a:lvl3pPr>
    <a:lvl4pPr marL="1371600" algn="l" rtl="0" fontAlgn="base">
      <a:spcBef>
        <a:spcPct val="0"/>
      </a:spcBef>
      <a:spcAft>
        <a:spcPct val="0"/>
      </a:spcAft>
      <a:defRPr sz="2000" kern="1200">
        <a:solidFill>
          <a:schemeClr val="tx1"/>
        </a:solidFill>
        <a:latin typeface="Verdana" pitchFamily="34" charset="0"/>
        <a:ea typeface="+mn-ea"/>
        <a:cs typeface="Arial" charset="0"/>
      </a:defRPr>
    </a:lvl4pPr>
    <a:lvl5pPr marL="1828800" algn="l" rtl="0" fontAlgn="base">
      <a:spcBef>
        <a:spcPct val="0"/>
      </a:spcBef>
      <a:spcAft>
        <a:spcPct val="0"/>
      </a:spcAft>
      <a:defRPr sz="2000" kern="1200">
        <a:solidFill>
          <a:schemeClr val="tx1"/>
        </a:solidFill>
        <a:latin typeface="Verdana" pitchFamily="34" charset="0"/>
        <a:ea typeface="+mn-ea"/>
        <a:cs typeface="Arial" charset="0"/>
      </a:defRPr>
    </a:lvl5pPr>
    <a:lvl6pPr marL="2286000" algn="l" defTabSz="914400" rtl="0" eaLnBrk="1" latinLnBrk="0" hangingPunct="1">
      <a:defRPr sz="2000" kern="1200">
        <a:solidFill>
          <a:schemeClr val="tx1"/>
        </a:solidFill>
        <a:latin typeface="Verdana" pitchFamily="34" charset="0"/>
        <a:ea typeface="+mn-ea"/>
        <a:cs typeface="Arial" charset="0"/>
      </a:defRPr>
    </a:lvl6pPr>
    <a:lvl7pPr marL="2743200" algn="l" defTabSz="914400" rtl="0" eaLnBrk="1" latinLnBrk="0" hangingPunct="1">
      <a:defRPr sz="2000" kern="1200">
        <a:solidFill>
          <a:schemeClr val="tx1"/>
        </a:solidFill>
        <a:latin typeface="Verdana" pitchFamily="34" charset="0"/>
        <a:ea typeface="+mn-ea"/>
        <a:cs typeface="Arial" charset="0"/>
      </a:defRPr>
    </a:lvl7pPr>
    <a:lvl8pPr marL="3200400" algn="l" defTabSz="914400" rtl="0" eaLnBrk="1" latinLnBrk="0" hangingPunct="1">
      <a:defRPr sz="2000" kern="1200">
        <a:solidFill>
          <a:schemeClr val="tx1"/>
        </a:solidFill>
        <a:latin typeface="Verdana" pitchFamily="34" charset="0"/>
        <a:ea typeface="+mn-ea"/>
        <a:cs typeface="Arial" charset="0"/>
      </a:defRPr>
    </a:lvl8pPr>
    <a:lvl9pPr marL="3657600" algn="l" defTabSz="914400" rtl="0" eaLnBrk="1" latinLnBrk="0" hangingPunct="1">
      <a:defRPr sz="2000"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9EF8"/>
    <a:srgbClr val="987EF6"/>
    <a:srgbClr val="8466F4"/>
    <a:srgbClr val="6741F1"/>
    <a:srgbClr val="E5E9F7"/>
    <a:srgbClr val="FFCCFF"/>
    <a:srgbClr val="0099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19" autoAdjust="0"/>
    <p:restoredTop sz="94671" autoAdjust="0"/>
  </p:normalViewPr>
  <p:slideViewPr>
    <p:cSldViewPr>
      <p:cViewPr>
        <p:scale>
          <a:sx n="50" d="100"/>
          <a:sy n="50" d="100"/>
        </p:scale>
        <p:origin x="1646" y="1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30.wmf"/><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p>
        </p:txBody>
      </p:sp>
      <p:sp>
        <p:nvSpPr>
          <p:cNvPr id="108547" name="Rectangle 3"/>
          <p:cNvSpPr>
            <a:spLocks noGrp="1" noChangeArrowheads="1"/>
          </p:cNvSpPr>
          <p:nvPr>
            <p:ph type="dt" sz="quarter"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p>
        </p:txBody>
      </p:sp>
      <p:sp>
        <p:nvSpPr>
          <p:cNvPr id="108548" name="Rectangle 4"/>
          <p:cNvSpPr>
            <a:spLocks noGrp="1" noChangeArrowheads="1"/>
          </p:cNvSpPr>
          <p:nvPr>
            <p:ph type="ftr" sz="quarter" idx="2"/>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p>
        </p:txBody>
      </p:sp>
      <p:sp>
        <p:nvSpPr>
          <p:cNvPr id="108549" name="Rectangle 5"/>
          <p:cNvSpPr>
            <a:spLocks noGrp="1" noChangeArrowheads="1"/>
          </p:cNvSpPr>
          <p:nvPr>
            <p:ph type="sldNum" sz="quarter" idx="3"/>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8C5407E5-B756-4170-8DF5-414BB3C24BA9}" type="slidenum">
              <a:rPr lang="en-US"/>
              <a:pPr/>
              <a:t>‹#›</a:t>
            </a:fld>
            <a:endParaRPr lang="en-US"/>
          </a:p>
        </p:txBody>
      </p:sp>
    </p:spTree>
    <p:extLst>
      <p:ext uri="{BB962C8B-B14F-4D97-AF65-F5344CB8AC3E}">
        <p14:creationId xmlns:p14="http://schemas.microsoft.com/office/powerpoint/2010/main" val="3630934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GB"/>
          </a:p>
        </p:txBody>
      </p:sp>
      <p:sp>
        <p:nvSpPr>
          <p:cNvPr id="9219" name="Rectangle 3"/>
          <p:cNvSpPr>
            <a:spLocks noGrp="1" noChangeArrowheads="1"/>
          </p:cNvSpPr>
          <p:nvPr>
            <p:ph type="dt"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GB"/>
          </a:p>
        </p:txBody>
      </p:sp>
      <p:sp>
        <p:nvSpPr>
          <p:cNvPr id="9220"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9222" name="Rectangle 6"/>
          <p:cNvSpPr>
            <a:spLocks noGrp="1" noChangeArrowheads="1"/>
          </p:cNvSpPr>
          <p:nvPr>
            <p:ph type="ftr" sz="quarter" idx="4"/>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GB"/>
          </a:p>
        </p:txBody>
      </p:sp>
      <p:sp>
        <p:nvSpPr>
          <p:cNvPr id="9223" name="Rectangle 7"/>
          <p:cNvSpPr>
            <a:spLocks noGrp="1" noChangeArrowheads="1"/>
          </p:cNvSpPr>
          <p:nvPr>
            <p:ph type="sldNum" sz="quarter" idx="5"/>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A0734E2C-BF71-4CF9-82F1-F94B46BDB0D1}" type="slidenum">
              <a:rPr lang="en-GB"/>
              <a:pPr/>
              <a:t>‹#›</a:t>
            </a:fld>
            <a:endParaRPr lang="en-GB"/>
          </a:p>
        </p:txBody>
      </p:sp>
    </p:spTree>
    <p:extLst>
      <p:ext uri="{BB962C8B-B14F-4D97-AF65-F5344CB8AC3E}">
        <p14:creationId xmlns:p14="http://schemas.microsoft.com/office/powerpoint/2010/main" val="10889337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64178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734E2C-BF71-4CF9-82F1-F94B46BDB0D1}" type="slidenum">
              <a:rPr lang="en-GB" smtClean="0"/>
              <a:pPr/>
              <a:t>2</a:t>
            </a:fld>
            <a:endParaRPr lang="en-GB"/>
          </a:p>
        </p:txBody>
      </p:sp>
    </p:spTree>
    <p:extLst>
      <p:ext uri="{BB962C8B-B14F-4D97-AF65-F5344CB8AC3E}">
        <p14:creationId xmlns:p14="http://schemas.microsoft.com/office/powerpoint/2010/main" val="29881862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219200" y="2220913"/>
            <a:ext cx="7010400" cy="1371600"/>
          </a:xfrm>
        </p:spPr>
        <p:txBody>
          <a:bodyPr/>
          <a:lstStyle>
            <a:lvl1pPr>
              <a:defRPr sz="4000"/>
            </a:lvl1pPr>
          </a:lstStyle>
          <a:p>
            <a:r>
              <a:rPr lang="en-GB"/>
              <a:t>Click to edit Master title style</a:t>
            </a:r>
          </a:p>
        </p:txBody>
      </p:sp>
      <p:sp>
        <p:nvSpPr>
          <p:cNvPr id="5123" name="Rectangle 3"/>
          <p:cNvSpPr>
            <a:spLocks noGrp="1" noChangeArrowheads="1"/>
          </p:cNvSpPr>
          <p:nvPr>
            <p:ph type="subTitle" idx="1"/>
          </p:nvPr>
        </p:nvSpPr>
        <p:spPr>
          <a:xfrm>
            <a:off x="1219200" y="3962400"/>
            <a:ext cx="6477000" cy="1600200"/>
          </a:xfrm>
        </p:spPr>
        <p:txBody>
          <a:bodyPr/>
          <a:lstStyle>
            <a:lvl1pPr marL="0" indent="0">
              <a:buFont typeface="Wingdings" pitchFamily="2" charset="2"/>
              <a:buNone/>
              <a:defRPr/>
            </a:lvl1pPr>
          </a:lstStyle>
          <a:p>
            <a:r>
              <a:rPr lang="en-GB"/>
              <a:t>Click to edit Master subtitle style</a:t>
            </a:r>
          </a:p>
        </p:txBody>
      </p:sp>
      <p:sp>
        <p:nvSpPr>
          <p:cNvPr id="5127" name="AutoShape 7"/>
          <p:cNvSpPr>
            <a:spLocks noChangeArrowheads="1"/>
          </p:cNvSpPr>
          <p:nvPr/>
        </p:nvSpPr>
        <p:spPr bwMode="auto">
          <a:xfrm>
            <a:off x="1219200" y="3657600"/>
            <a:ext cx="7010400" cy="76200"/>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2400">
              <a:latin typeface="Times New Roman" pitchFamily="18" charset="0"/>
            </a:endParaRPr>
          </a:p>
        </p:txBody>
      </p:sp>
      <p:pic>
        <p:nvPicPr>
          <p:cNvPr id="6" name="Picture 5"/>
          <p:cNvPicPr>
            <a:picLocks noChangeAspect="1" noChangeArrowheads="1"/>
          </p:cNvPicPr>
          <p:nvPr userDrawn="1"/>
        </p:nvPicPr>
        <p:blipFill>
          <a:blip r:embed="rId2" cstate="print"/>
          <a:srcRect/>
          <a:stretch>
            <a:fillRect/>
          </a:stretch>
        </p:blipFill>
        <p:spPr bwMode="auto">
          <a:xfrm>
            <a:off x="0" y="0"/>
            <a:ext cx="9144000" cy="116840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dvduc-2006/18</a:t>
            </a:r>
            <a:endParaRPr lang="en-GB"/>
          </a:p>
        </p:txBody>
      </p:sp>
      <p:sp>
        <p:nvSpPr>
          <p:cNvPr id="5" name="Footer Placeholder 4"/>
          <p:cNvSpPr>
            <a:spLocks noGrp="1"/>
          </p:cNvSpPr>
          <p:nvPr>
            <p:ph type="ftr" sz="quarter" idx="11"/>
          </p:nvPr>
        </p:nvSpPr>
        <p:spPr/>
        <p:txBody>
          <a:bodyPr/>
          <a:lstStyle>
            <a:lvl1pPr>
              <a:defRPr/>
            </a:lvl1pPr>
          </a:lstStyle>
          <a:p>
            <a:r>
              <a:rPr lang="en-GB"/>
              <a:t>Bài 5 - Quan sát 3 chiều</a:t>
            </a:r>
          </a:p>
        </p:txBody>
      </p:sp>
      <p:sp>
        <p:nvSpPr>
          <p:cNvPr id="6" name="Slide Number Placeholder 5"/>
          <p:cNvSpPr>
            <a:spLocks noGrp="1"/>
          </p:cNvSpPr>
          <p:nvPr>
            <p:ph type="sldNum" sz="quarter" idx="12"/>
          </p:nvPr>
        </p:nvSpPr>
        <p:spPr/>
        <p:txBody>
          <a:bodyPr/>
          <a:lstStyle>
            <a:lvl1pPr>
              <a:defRPr/>
            </a:lvl1pPr>
          </a:lstStyle>
          <a:p>
            <a:fld id="{E8F32297-9E90-476A-8E10-B7653CE2A9EE}" type="slidenum">
              <a:rPr lang="en-GB"/>
              <a:pPr/>
              <a:t>‹#›</a:t>
            </a:fld>
            <a:r>
              <a:rPr lang="en-GB"/>
              <a:t>/19</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1524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dvduc-2006/18</a:t>
            </a:r>
            <a:endParaRPr lang="en-GB"/>
          </a:p>
        </p:txBody>
      </p:sp>
      <p:sp>
        <p:nvSpPr>
          <p:cNvPr id="5" name="Footer Placeholder 4"/>
          <p:cNvSpPr>
            <a:spLocks noGrp="1"/>
          </p:cNvSpPr>
          <p:nvPr>
            <p:ph type="ftr" sz="quarter" idx="11"/>
          </p:nvPr>
        </p:nvSpPr>
        <p:spPr/>
        <p:txBody>
          <a:bodyPr/>
          <a:lstStyle>
            <a:lvl1pPr>
              <a:defRPr/>
            </a:lvl1pPr>
          </a:lstStyle>
          <a:p>
            <a:r>
              <a:rPr lang="en-GB"/>
              <a:t>Bài 5 - Quan sát 3 chiều</a:t>
            </a:r>
          </a:p>
        </p:txBody>
      </p:sp>
      <p:sp>
        <p:nvSpPr>
          <p:cNvPr id="6" name="Slide Number Placeholder 5"/>
          <p:cNvSpPr>
            <a:spLocks noGrp="1"/>
          </p:cNvSpPr>
          <p:nvPr>
            <p:ph type="sldNum" sz="quarter" idx="12"/>
          </p:nvPr>
        </p:nvSpPr>
        <p:spPr/>
        <p:txBody>
          <a:bodyPr/>
          <a:lstStyle>
            <a:lvl1pPr>
              <a:defRPr/>
            </a:lvl1pPr>
          </a:lstStyle>
          <a:p>
            <a:fld id="{850B9716-E7C3-457B-8427-56ABBCB31969}" type="slidenum">
              <a:rPr lang="en-GB"/>
              <a:pPr/>
              <a:t>‹#›</a:t>
            </a:fld>
            <a:r>
              <a:rPr lang="en-GB"/>
              <a:t>/19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a:buClr>
                <a:schemeClr val="accent2">
                  <a:lumMod val="50000"/>
                </a:schemeClr>
              </a:buClr>
              <a:defRPr>
                <a:solidFill>
                  <a:schemeClr val="accent2">
                    <a:lumMod val="50000"/>
                  </a:schemeClr>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dvduc-2006/18</a:t>
            </a:r>
            <a:endParaRPr lang="en-GB"/>
          </a:p>
        </p:txBody>
      </p:sp>
      <p:sp>
        <p:nvSpPr>
          <p:cNvPr id="5" name="Footer Placeholder 4"/>
          <p:cNvSpPr>
            <a:spLocks noGrp="1"/>
          </p:cNvSpPr>
          <p:nvPr>
            <p:ph type="ftr" sz="quarter" idx="11"/>
          </p:nvPr>
        </p:nvSpPr>
        <p:spPr/>
        <p:txBody>
          <a:bodyPr/>
          <a:lstStyle>
            <a:lvl1pPr>
              <a:defRPr/>
            </a:lvl1pPr>
          </a:lstStyle>
          <a:p>
            <a:r>
              <a:rPr lang="en-GB"/>
              <a:t>Bài 5 - Quan sát 3 chiều</a:t>
            </a:r>
          </a:p>
        </p:txBody>
      </p:sp>
      <p:sp>
        <p:nvSpPr>
          <p:cNvPr id="6" name="Slide Number Placeholder 5"/>
          <p:cNvSpPr>
            <a:spLocks noGrp="1"/>
          </p:cNvSpPr>
          <p:nvPr>
            <p:ph type="sldNum" sz="quarter" idx="12"/>
          </p:nvPr>
        </p:nvSpPr>
        <p:spPr/>
        <p:txBody>
          <a:bodyPr/>
          <a:lstStyle>
            <a:lvl1pPr>
              <a:defRPr/>
            </a:lvl1pPr>
          </a:lstStyle>
          <a:p>
            <a:fld id="{A80CDAAF-A013-41DD-A08F-031638BA3D86}" type="slidenum">
              <a:rPr lang="en-GB" smtClean="0"/>
              <a:pPr/>
              <a:t>‹#›</a:t>
            </a:fld>
            <a:r>
              <a:rPr lang="en-GB" smtClean="0"/>
              <a:t>/29</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dvduc-2006/18</a:t>
            </a:r>
            <a:endParaRPr lang="en-GB"/>
          </a:p>
        </p:txBody>
      </p:sp>
      <p:sp>
        <p:nvSpPr>
          <p:cNvPr id="5" name="Footer Placeholder 4"/>
          <p:cNvSpPr>
            <a:spLocks noGrp="1"/>
          </p:cNvSpPr>
          <p:nvPr>
            <p:ph type="ftr" sz="quarter" idx="11"/>
          </p:nvPr>
        </p:nvSpPr>
        <p:spPr/>
        <p:txBody>
          <a:bodyPr/>
          <a:lstStyle>
            <a:lvl1pPr>
              <a:defRPr/>
            </a:lvl1pPr>
          </a:lstStyle>
          <a:p>
            <a:r>
              <a:rPr lang="en-GB"/>
              <a:t>Bài 5 - Quan sát 3 chiều</a:t>
            </a:r>
          </a:p>
        </p:txBody>
      </p:sp>
      <p:sp>
        <p:nvSpPr>
          <p:cNvPr id="6" name="Slide Number Placeholder 5"/>
          <p:cNvSpPr>
            <a:spLocks noGrp="1"/>
          </p:cNvSpPr>
          <p:nvPr>
            <p:ph type="sldNum" sz="quarter" idx="12"/>
          </p:nvPr>
        </p:nvSpPr>
        <p:spPr/>
        <p:txBody>
          <a:bodyPr/>
          <a:lstStyle>
            <a:lvl1pPr>
              <a:defRPr/>
            </a:lvl1pPr>
          </a:lstStyle>
          <a:p>
            <a:fld id="{F35CD8A0-CEF9-4D33-BB95-AF0F3A8533E8}" type="slidenum">
              <a:rPr lang="en-GB"/>
              <a:pPr/>
              <a:t>‹#›</a:t>
            </a:fld>
            <a:r>
              <a:rPr lang="en-GB"/>
              <a:t>/19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1430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1430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dvduc-2006/18</a:t>
            </a:r>
            <a:endParaRPr lang="en-GB"/>
          </a:p>
        </p:txBody>
      </p:sp>
      <p:sp>
        <p:nvSpPr>
          <p:cNvPr id="6" name="Footer Placeholder 5"/>
          <p:cNvSpPr>
            <a:spLocks noGrp="1"/>
          </p:cNvSpPr>
          <p:nvPr>
            <p:ph type="ftr" sz="quarter" idx="11"/>
          </p:nvPr>
        </p:nvSpPr>
        <p:spPr/>
        <p:txBody>
          <a:bodyPr/>
          <a:lstStyle>
            <a:lvl1pPr>
              <a:defRPr/>
            </a:lvl1pPr>
          </a:lstStyle>
          <a:p>
            <a:r>
              <a:rPr lang="en-GB"/>
              <a:t>Bài 5 - Quan sát 3 chiều</a:t>
            </a:r>
          </a:p>
        </p:txBody>
      </p:sp>
      <p:sp>
        <p:nvSpPr>
          <p:cNvPr id="7" name="Slide Number Placeholder 6"/>
          <p:cNvSpPr>
            <a:spLocks noGrp="1"/>
          </p:cNvSpPr>
          <p:nvPr>
            <p:ph type="sldNum" sz="quarter" idx="12"/>
          </p:nvPr>
        </p:nvSpPr>
        <p:spPr/>
        <p:txBody>
          <a:bodyPr/>
          <a:lstStyle>
            <a:lvl1pPr>
              <a:defRPr/>
            </a:lvl1pPr>
          </a:lstStyle>
          <a:p>
            <a:fld id="{A6E60341-97C2-49C9-BEF6-D974B902040E}" type="slidenum">
              <a:rPr lang="en-GB"/>
              <a:pPr/>
              <a:t>‹#›</a:t>
            </a:fld>
            <a:r>
              <a:rPr lang="en-GB"/>
              <a:t>/19</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dvduc-2006/18</a:t>
            </a:r>
            <a:endParaRPr lang="en-GB"/>
          </a:p>
        </p:txBody>
      </p:sp>
      <p:sp>
        <p:nvSpPr>
          <p:cNvPr id="8" name="Footer Placeholder 7"/>
          <p:cNvSpPr>
            <a:spLocks noGrp="1"/>
          </p:cNvSpPr>
          <p:nvPr>
            <p:ph type="ftr" sz="quarter" idx="11"/>
          </p:nvPr>
        </p:nvSpPr>
        <p:spPr/>
        <p:txBody>
          <a:bodyPr/>
          <a:lstStyle>
            <a:lvl1pPr>
              <a:defRPr/>
            </a:lvl1pPr>
          </a:lstStyle>
          <a:p>
            <a:r>
              <a:rPr lang="en-GB"/>
              <a:t>Bài 5 - Quan sát 3 chiều</a:t>
            </a:r>
          </a:p>
        </p:txBody>
      </p:sp>
      <p:sp>
        <p:nvSpPr>
          <p:cNvPr id="9" name="Slide Number Placeholder 8"/>
          <p:cNvSpPr>
            <a:spLocks noGrp="1"/>
          </p:cNvSpPr>
          <p:nvPr>
            <p:ph type="sldNum" sz="quarter" idx="12"/>
          </p:nvPr>
        </p:nvSpPr>
        <p:spPr/>
        <p:txBody>
          <a:bodyPr/>
          <a:lstStyle>
            <a:lvl1pPr>
              <a:defRPr/>
            </a:lvl1pPr>
          </a:lstStyle>
          <a:p>
            <a:fld id="{656A57F2-8F4D-47A6-ACCC-3DBD95BDE340}" type="slidenum">
              <a:rPr lang="en-GB"/>
              <a:pPr/>
              <a:t>‹#›</a:t>
            </a:fld>
            <a:r>
              <a:rPr lang="en-GB"/>
              <a:t>/19</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dvduc-2006/18</a:t>
            </a:r>
            <a:endParaRPr lang="en-GB"/>
          </a:p>
        </p:txBody>
      </p:sp>
      <p:sp>
        <p:nvSpPr>
          <p:cNvPr id="4" name="Footer Placeholder 3"/>
          <p:cNvSpPr>
            <a:spLocks noGrp="1"/>
          </p:cNvSpPr>
          <p:nvPr>
            <p:ph type="ftr" sz="quarter" idx="11"/>
          </p:nvPr>
        </p:nvSpPr>
        <p:spPr/>
        <p:txBody>
          <a:bodyPr/>
          <a:lstStyle>
            <a:lvl1pPr>
              <a:defRPr/>
            </a:lvl1pPr>
          </a:lstStyle>
          <a:p>
            <a:r>
              <a:rPr lang="en-GB"/>
              <a:t>Bài 5 - Quan sát 3 chiều</a:t>
            </a:r>
          </a:p>
        </p:txBody>
      </p:sp>
      <p:sp>
        <p:nvSpPr>
          <p:cNvPr id="5" name="Slide Number Placeholder 4"/>
          <p:cNvSpPr>
            <a:spLocks noGrp="1"/>
          </p:cNvSpPr>
          <p:nvPr>
            <p:ph type="sldNum" sz="quarter" idx="12"/>
          </p:nvPr>
        </p:nvSpPr>
        <p:spPr/>
        <p:txBody>
          <a:bodyPr/>
          <a:lstStyle>
            <a:lvl1pPr>
              <a:defRPr/>
            </a:lvl1pPr>
          </a:lstStyle>
          <a:p>
            <a:fld id="{9CF5510F-BAEA-4B0E-8136-D92BF2AA6919}" type="slidenum">
              <a:rPr lang="en-GB"/>
              <a:pPr/>
              <a:t>‹#›</a:t>
            </a:fld>
            <a:r>
              <a:rPr lang="en-GB"/>
              <a:t>/19</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dvduc-2006/18</a:t>
            </a:r>
            <a:endParaRPr lang="en-GB"/>
          </a:p>
        </p:txBody>
      </p:sp>
      <p:sp>
        <p:nvSpPr>
          <p:cNvPr id="3" name="Footer Placeholder 2"/>
          <p:cNvSpPr>
            <a:spLocks noGrp="1"/>
          </p:cNvSpPr>
          <p:nvPr>
            <p:ph type="ftr" sz="quarter" idx="11"/>
          </p:nvPr>
        </p:nvSpPr>
        <p:spPr/>
        <p:txBody>
          <a:bodyPr/>
          <a:lstStyle>
            <a:lvl1pPr>
              <a:defRPr/>
            </a:lvl1pPr>
          </a:lstStyle>
          <a:p>
            <a:r>
              <a:rPr lang="en-GB"/>
              <a:t>Bài 5 - Quan sát 3 chiều</a:t>
            </a:r>
          </a:p>
        </p:txBody>
      </p:sp>
      <p:sp>
        <p:nvSpPr>
          <p:cNvPr id="4" name="Slide Number Placeholder 3"/>
          <p:cNvSpPr>
            <a:spLocks noGrp="1"/>
          </p:cNvSpPr>
          <p:nvPr>
            <p:ph type="sldNum" sz="quarter" idx="12"/>
          </p:nvPr>
        </p:nvSpPr>
        <p:spPr/>
        <p:txBody>
          <a:bodyPr/>
          <a:lstStyle>
            <a:lvl1pPr>
              <a:defRPr/>
            </a:lvl1pPr>
          </a:lstStyle>
          <a:p>
            <a:fld id="{B1BF4D43-D565-4370-812D-0449F77A272A}" type="slidenum">
              <a:rPr lang="en-GB"/>
              <a:pPr/>
              <a:t>‹#›</a:t>
            </a:fld>
            <a:r>
              <a:rPr lang="en-GB"/>
              <a:t>/19</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dvduc-2006/18</a:t>
            </a:r>
            <a:endParaRPr lang="en-GB"/>
          </a:p>
        </p:txBody>
      </p:sp>
      <p:sp>
        <p:nvSpPr>
          <p:cNvPr id="6" name="Footer Placeholder 5"/>
          <p:cNvSpPr>
            <a:spLocks noGrp="1"/>
          </p:cNvSpPr>
          <p:nvPr>
            <p:ph type="ftr" sz="quarter" idx="11"/>
          </p:nvPr>
        </p:nvSpPr>
        <p:spPr/>
        <p:txBody>
          <a:bodyPr/>
          <a:lstStyle>
            <a:lvl1pPr>
              <a:defRPr/>
            </a:lvl1pPr>
          </a:lstStyle>
          <a:p>
            <a:r>
              <a:rPr lang="en-GB"/>
              <a:t>Bài 5 - Quan sát 3 chiều</a:t>
            </a:r>
          </a:p>
        </p:txBody>
      </p:sp>
      <p:sp>
        <p:nvSpPr>
          <p:cNvPr id="7" name="Slide Number Placeholder 6"/>
          <p:cNvSpPr>
            <a:spLocks noGrp="1"/>
          </p:cNvSpPr>
          <p:nvPr>
            <p:ph type="sldNum" sz="quarter" idx="12"/>
          </p:nvPr>
        </p:nvSpPr>
        <p:spPr/>
        <p:txBody>
          <a:bodyPr/>
          <a:lstStyle>
            <a:lvl1pPr>
              <a:defRPr/>
            </a:lvl1pPr>
          </a:lstStyle>
          <a:p>
            <a:fld id="{F9B8EE69-CD40-4949-A3E1-135B35EBDEE3}" type="slidenum">
              <a:rPr lang="en-GB"/>
              <a:pPr/>
              <a:t>‹#›</a:t>
            </a:fld>
            <a:r>
              <a:rPr lang="en-GB"/>
              <a:t>/19</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dvduc-2006/18</a:t>
            </a:r>
            <a:endParaRPr lang="en-GB"/>
          </a:p>
        </p:txBody>
      </p:sp>
      <p:sp>
        <p:nvSpPr>
          <p:cNvPr id="6" name="Footer Placeholder 5"/>
          <p:cNvSpPr>
            <a:spLocks noGrp="1"/>
          </p:cNvSpPr>
          <p:nvPr>
            <p:ph type="ftr" sz="quarter" idx="11"/>
          </p:nvPr>
        </p:nvSpPr>
        <p:spPr/>
        <p:txBody>
          <a:bodyPr/>
          <a:lstStyle>
            <a:lvl1pPr>
              <a:defRPr/>
            </a:lvl1pPr>
          </a:lstStyle>
          <a:p>
            <a:r>
              <a:rPr lang="en-GB"/>
              <a:t>Bài 5 - Quan sát 3 chiều</a:t>
            </a:r>
          </a:p>
        </p:txBody>
      </p:sp>
      <p:sp>
        <p:nvSpPr>
          <p:cNvPr id="7" name="Slide Number Placeholder 6"/>
          <p:cNvSpPr>
            <a:spLocks noGrp="1"/>
          </p:cNvSpPr>
          <p:nvPr>
            <p:ph type="sldNum" sz="quarter" idx="12"/>
          </p:nvPr>
        </p:nvSpPr>
        <p:spPr/>
        <p:txBody>
          <a:bodyPr/>
          <a:lstStyle>
            <a:lvl1pPr>
              <a:defRPr/>
            </a:lvl1pPr>
          </a:lstStyle>
          <a:p>
            <a:fld id="{69614412-27F5-4A15-96C7-CDE1985428C2}" type="slidenum">
              <a:rPr lang="en-GB"/>
              <a:pPr/>
              <a:t>‹#›</a:t>
            </a:fld>
            <a:r>
              <a:rPr lang="en-GB"/>
              <a:t>/19</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rgbClr val="EAEAEA"/>
          </a:fgClr>
          <a:bgClr>
            <a:schemeClr val="bg1"/>
          </a:bgClr>
        </a:patt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762000" y="152400"/>
            <a:ext cx="8229600" cy="685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
        <p:nvSpPr>
          <p:cNvPr id="4099" name="Rectangle 3"/>
          <p:cNvSpPr>
            <a:spLocks noGrp="1" noChangeArrowheads="1"/>
          </p:cNvSpPr>
          <p:nvPr>
            <p:ph type="body" idx="1"/>
          </p:nvPr>
        </p:nvSpPr>
        <p:spPr bwMode="auto">
          <a:xfrm>
            <a:off x="762000" y="1143000"/>
            <a:ext cx="8229600"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4100" name="AutoShape 4"/>
          <p:cNvSpPr>
            <a:spLocks noChangeArrowheads="1"/>
          </p:cNvSpPr>
          <p:nvPr/>
        </p:nvSpPr>
        <p:spPr bwMode="auto">
          <a:xfrm>
            <a:off x="762000" y="838200"/>
            <a:ext cx="7958138"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2400">
              <a:latin typeface="Times New Roman" pitchFamily="18" charset="0"/>
            </a:endParaRPr>
          </a:p>
        </p:txBody>
      </p:sp>
      <p:sp>
        <p:nvSpPr>
          <p:cNvPr id="4101" name="Line 5"/>
          <p:cNvSpPr>
            <a:spLocks noChangeShapeType="1"/>
          </p:cNvSpPr>
          <p:nvPr/>
        </p:nvSpPr>
        <p:spPr bwMode="auto">
          <a:xfrm flipV="1">
            <a:off x="609600" y="6396038"/>
            <a:ext cx="8153400" cy="0"/>
          </a:xfrm>
          <a:prstGeom prst="line">
            <a:avLst/>
          </a:prstGeom>
          <a:noFill/>
          <a:ln w="3175">
            <a:solidFill>
              <a:schemeClr val="accent2"/>
            </a:solidFill>
            <a:round/>
            <a:headEnd/>
            <a:tailEnd/>
          </a:ln>
          <a:effectLst/>
        </p:spPr>
        <p:txBody>
          <a:bodyPr/>
          <a:lstStyle/>
          <a:p>
            <a:endParaRPr lang="en-US"/>
          </a:p>
        </p:txBody>
      </p:sp>
      <p:sp>
        <p:nvSpPr>
          <p:cNvPr id="4102" name="Rectangle 6"/>
          <p:cNvSpPr>
            <a:spLocks noGrp="1" noChangeArrowheads="1"/>
          </p:cNvSpPr>
          <p:nvPr>
            <p:ph type="dt" sz="half" idx="2"/>
          </p:nvPr>
        </p:nvSpPr>
        <p:spPr bwMode="auto">
          <a:xfrm>
            <a:off x="609600" y="6400800"/>
            <a:ext cx="19812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r>
              <a:rPr lang="en-US" smtClean="0"/>
              <a:t>dvduc-2006/18</a:t>
            </a:r>
            <a:endParaRPr lang="en-GB"/>
          </a:p>
        </p:txBody>
      </p:sp>
      <p:sp>
        <p:nvSpPr>
          <p:cNvPr id="4103" name="Rectangle 7"/>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r>
              <a:rPr lang="en-GB"/>
              <a:t>Bài 5 - Quan sát 3 chiều</a:t>
            </a:r>
          </a:p>
        </p:txBody>
      </p:sp>
      <p:sp>
        <p:nvSpPr>
          <p:cNvPr id="4104" name="Rectangle 8"/>
          <p:cNvSpPr>
            <a:spLocks noGrp="1" noChangeArrowheads="1"/>
          </p:cNvSpPr>
          <p:nvPr>
            <p:ph type="sldNum" sz="quarter" idx="4"/>
          </p:nvPr>
        </p:nvSpPr>
        <p:spPr bwMode="auto">
          <a:xfrm>
            <a:off x="6781800" y="6400800"/>
            <a:ext cx="19812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0730E9C2-36EC-4831-8E73-9449C8413D9E}" type="slidenum">
              <a:rPr lang="en-GB"/>
              <a:pPr/>
              <a:t>‹#›</a:t>
            </a:fld>
            <a:r>
              <a:rPr lang="en-GB"/>
              <a:t>/19</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p:txStyles>
    <p:titleStyle>
      <a:lvl1pPr algn="l" rtl="0" fontAlgn="base">
        <a:spcBef>
          <a:spcPct val="0"/>
        </a:spcBef>
        <a:spcAft>
          <a:spcPct val="0"/>
        </a:spcAft>
        <a:defRPr sz="3000" b="1">
          <a:solidFill>
            <a:schemeClr val="folHlink"/>
          </a:solidFill>
          <a:latin typeface="+mj-lt"/>
          <a:ea typeface="+mj-ea"/>
          <a:cs typeface="+mj-cs"/>
        </a:defRPr>
      </a:lvl1pPr>
      <a:lvl2pPr algn="l" rtl="0" fontAlgn="base">
        <a:spcBef>
          <a:spcPct val="0"/>
        </a:spcBef>
        <a:spcAft>
          <a:spcPct val="0"/>
        </a:spcAft>
        <a:defRPr sz="3000" b="1">
          <a:solidFill>
            <a:schemeClr val="folHlink"/>
          </a:solidFill>
          <a:latin typeface="Arial" charset="0"/>
          <a:cs typeface="Arial" charset="0"/>
        </a:defRPr>
      </a:lvl2pPr>
      <a:lvl3pPr algn="l" rtl="0" fontAlgn="base">
        <a:spcBef>
          <a:spcPct val="0"/>
        </a:spcBef>
        <a:spcAft>
          <a:spcPct val="0"/>
        </a:spcAft>
        <a:defRPr sz="3000" b="1">
          <a:solidFill>
            <a:schemeClr val="folHlink"/>
          </a:solidFill>
          <a:latin typeface="Arial" charset="0"/>
          <a:cs typeface="Arial" charset="0"/>
        </a:defRPr>
      </a:lvl3pPr>
      <a:lvl4pPr algn="l" rtl="0" fontAlgn="base">
        <a:spcBef>
          <a:spcPct val="0"/>
        </a:spcBef>
        <a:spcAft>
          <a:spcPct val="0"/>
        </a:spcAft>
        <a:defRPr sz="3000" b="1">
          <a:solidFill>
            <a:schemeClr val="folHlink"/>
          </a:solidFill>
          <a:latin typeface="Arial" charset="0"/>
          <a:cs typeface="Arial" charset="0"/>
        </a:defRPr>
      </a:lvl4pPr>
      <a:lvl5pPr algn="l" rtl="0" fontAlgn="base">
        <a:spcBef>
          <a:spcPct val="0"/>
        </a:spcBef>
        <a:spcAft>
          <a:spcPct val="0"/>
        </a:spcAft>
        <a:defRPr sz="3000" b="1">
          <a:solidFill>
            <a:schemeClr val="folHlink"/>
          </a:solidFill>
          <a:latin typeface="Arial" charset="0"/>
          <a:cs typeface="Arial" charset="0"/>
        </a:defRPr>
      </a:lvl5pPr>
      <a:lvl6pPr marL="457200" algn="l" rtl="0" fontAlgn="base">
        <a:spcBef>
          <a:spcPct val="0"/>
        </a:spcBef>
        <a:spcAft>
          <a:spcPct val="0"/>
        </a:spcAft>
        <a:defRPr sz="3000" b="1">
          <a:solidFill>
            <a:schemeClr val="folHlink"/>
          </a:solidFill>
          <a:latin typeface="Arial" charset="0"/>
          <a:cs typeface="Arial" charset="0"/>
        </a:defRPr>
      </a:lvl6pPr>
      <a:lvl7pPr marL="914400" algn="l" rtl="0" fontAlgn="base">
        <a:spcBef>
          <a:spcPct val="0"/>
        </a:spcBef>
        <a:spcAft>
          <a:spcPct val="0"/>
        </a:spcAft>
        <a:defRPr sz="3000" b="1">
          <a:solidFill>
            <a:schemeClr val="folHlink"/>
          </a:solidFill>
          <a:latin typeface="Arial" charset="0"/>
          <a:cs typeface="Arial" charset="0"/>
        </a:defRPr>
      </a:lvl7pPr>
      <a:lvl8pPr marL="1371600" algn="l" rtl="0" fontAlgn="base">
        <a:spcBef>
          <a:spcPct val="0"/>
        </a:spcBef>
        <a:spcAft>
          <a:spcPct val="0"/>
        </a:spcAft>
        <a:defRPr sz="3000" b="1">
          <a:solidFill>
            <a:schemeClr val="folHlink"/>
          </a:solidFill>
          <a:latin typeface="Arial" charset="0"/>
          <a:cs typeface="Arial" charset="0"/>
        </a:defRPr>
      </a:lvl8pPr>
      <a:lvl9pPr marL="1828800" algn="l" rtl="0" fontAlgn="base">
        <a:spcBef>
          <a:spcPct val="0"/>
        </a:spcBef>
        <a:spcAft>
          <a:spcPct val="0"/>
        </a:spcAft>
        <a:defRPr sz="3000" b="1">
          <a:solidFill>
            <a:schemeClr val="folHlink"/>
          </a:solidFill>
          <a:latin typeface="Arial" charset="0"/>
          <a:cs typeface="Arial" charset="0"/>
        </a:defRPr>
      </a:lvl9pPr>
    </p:titleStyle>
    <p:bodyStyle>
      <a:lvl1pPr marL="469900" indent="-469900" algn="l" rtl="0" fontAlgn="base">
        <a:spcBef>
          <a:spcPct val="5000"/>
        </a:spcBef>
        <a:spcAft>
          <a:spcPct val="5000"/>
        </a:spcAft>
        <a:buClr>
          <a:schemeClr val="accent2"/>
        </a:buClr>
        <a:buFont typeface="Wingdings" pitchFamily="2" charset="2"/>
        <a:buChar char="o"/>
        <a:defRPr sz="2400">
          <a:solidFill>
            <a:schemeClr val="tx1"/>
          </a:solidFill>
          <a:latin typeface="+mn-lt"/>
          <a:ea typeface="+mn-ea"/>
          <a:cs typeface="+mn-cs"/>
        </a:defRPr>
      </a:lvl1pPr>
      <a:lvl2pPr marL="908050" indent="-436563" algn="l" rtl="0" fontAlgn="base">
        <a:spcBef>
          <a:spcPct val="15000"/>
        </a:spcBef>
        <a:spcAft>
          <a:spcPct val="0"/>
        </a:spcAft>
        <a:buClr>
          <a:schemeClr val="accent2"/>
        </a:buClr>
        <a:buSzPct val="80000"/>
        <a:buFont typeface="Wingdings" pitchFamily="2" charset="2"/>
        <a:buChar char="n"/>
        <a:defRPr sz="2000">
          <a:solidFill>
            <a:schemeClr val="folHlink"/>
          </a:solidFill>
          <a:latin typeface="+mn-lt"/>
          <a:cs typeface="+mn-cs"/>
        </a:defRPr>
      </a:lvl2pPr>
      <a:lvl3pPr marL="1304925" indent="-395288" algn="l" rtl="0" fontAlgn="base">
        <a:spcBef>
          <a:spcPct val="15000"/>
        </a:spcBef>
        <a:spcAft>
          <a:spcPct val="0"/>
        </a:spcAft>
        <a:buClr>
          <a:schemeClr val="accent2"/>
        </a:buClr>
        <a:buSzPct val="80000"/>
        <a:buFont typeface="Wingdings" pitchFamily="2" charset="2"/>
        <a:buChar char="o"/>
        <a:defRPr>
          <a:solidFill>
            <a:schemeClr val="accent2"/>
          </a:solidFill>
          <a:latin typeface="+mn-lt"/>
          <a:cs typeface="+mn-cs"/>
        </a:defRPr>
      </a:lvl3pPr>
      <a:lvl4pPr marL="1693863" indent="-387350" algn="l" rtl="0" fontAlgn="base">
        <a:spcBef>
          <a:spcPct val="15000"/>
        </a:spcBef>
        <a:spcAft>
          <a:spcPct val="0"/>
        </a:spcAft>
        <a:buClr>
          <a:schemeClr val="accent2"/>
        </a:buClr>
        <a:buSzPct val="80000"/>
        <a:buFont typeface="Wingdings" pitchFamily="2" charset="2"/>
        <a:buChar char="n"/>
        <a:defRPr sz="1600">
          <a:solidFill>
            <a:schemeClr val="tx1"/>
          </a:solidFill>
          <a:latin typeface="+mn-lt"/>
          <a:cs typeface="+mn-cs"/>
        </a:defRPr>
      </a:lvl4pPr>
      <a:lvl5pPr marL="2093913" indent="-398463" algn="l" rtl="0" fontAlgn="base">
        <a:spcBef>
          <a:spcPct val="15000"/>
        </a:spcBef>
        <a:spcAft>
          <a:spcPct val="0"/>
        </a:spcAft>
        <a:buClr>
          <a:schemeClr val="accent2"/>
        </a:buClr>
        <a:buFont typeface="Wingdings" pitchFamily="2" charset="2"/>
        <a:buChar char="§"/>
        <a:defRPr sz="1600">
          <a:solidFill>
            <a:schemeClr val="tx1"/>
          </a:solidFill>
          <a:latin typeface="+mn-lt"/>
          <a:cs typeface="+mn-cs"/>
        </a:defRPr>
      </a:lvl5pPr>
      <a:lvl6pPr marL="2551113" indent="-398463" algn="l" rtl="0" fontAlgn="base">
        <a:spcBef>
          <a:spcPct val="15000"/>
        </a:spcBef>
        <a:spcAft>
          <a:spcPct val="0"/>
        </a:spcAft>
        <a:buClr>
          <a:schemeClr val="accent2"/>
        </a:buClr>
        <a:buFont typeface="Wingdings" pitchFamily="2" charset="2"/>
        <a:buChar char="§"/>
        <a:defRPr sz="1600">
          <a:solidFill>
            <a:schemeClr val="tx1"/>
          </a:solidFill>
          <a:latin typeface="+mn-lt"/>
          <a:cs typeface="+mn-cs"/>
        </a:defRPr>
      </a:lvl6pPr>
      <a:lvl7pPr marL="3008313" indent="-398463" algn="l" rtl="0" fontAlgn="base">
        <a:spcBef>
          <a:spcPct val="15000"/>
        </a:spcBef>
        <a:spcAft>
          <a:spcPct val="0"/>
        </a:spcAft>
        <a:buClr>
          <a:schemeClr val="accent2"/>
        </a:buClr>
        <a:buFont typeface="Wingdings" pitchFamily="2" charset="2"/>
        <a:buChar char="§"/>
        <a:defRPr sz="1600">
          <a:solidFill>
            <a:schemeClr val="tx1"/>
          </a:solidFill>
          <a:latin typeface="+mn-lt"/>
          <a:cs typeface="+mn-cs"/>
        </a:defRPr>
      </a:lvl7pPr>
      <a:lvl8pPr marL="3465513" indent="-398463" algn="l" rtl="0" fontAlgn="base">
        <a:spcBef>
          <a:spcPct val="15000"/>
        </a:spcBef>
        <a:spcAft>
          <a:spcPct val="0"/>
        </a:spcAft>
        <a:buClr>
          <a:schemeClr val="accent2"/>
        </a:buClr>
        <a:buFont typeface="Wingdings" pitchFamily="2" charset="2"/>
        <a:buChar char="§"/>
        <a:defRPr sz="1600">
          <a:solidFill>
            <a:schemeClr val="tx1"/>
          </a:solidFill>
          <a:latin typeface="+mn-lt"/>
          <a:cs typeface="+mn-cs"/>
        </a:defRPr>
      </a:lvl8pPr>
      <a:lvl9pPr marL="3922713" indent="-398463" algn="l" rtl="0" fontAlgn="base">
        <a:spcBef>
          <a:spcPct val="15000"/>
        </a:spcBef>
        <a:spcAft>
          <a:spcPct val="0"/>
        </a:spcAft>
        <a:buClr>
          <a:schemeClr val="accent2"/>
        </a:buClr>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vduc@ioit.ac.v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5.bin"/><Relationship Id="rId3" Type="http://schemas.openxmlformats.org/officeDocument/2006/relationships/image" Target="../media/image18.wmf"/><Relationship Id="rId7" Type="http://schemas.openxmlformats.org/officeDocument/2006/relationships/image" Target="../media/image13.wmf"/><Relationship Id="rId12" Type="http://schemas.openxmlformats.org/officeDocument/2006/relationships/image" Target="../media/image19.wmf"/><Relationship Id="rId2" Type="http://schemas.openxmlformats.org/officeDocument/2006/relationships/slideLayout" Target="../slideLayouts/slideLayout2.xml"/><Relationship Id="rId16" Type="http://schemas.openxmlformats.org/officeDocument/2006/relationships/image" Target="../media/image17.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5.wmf"/><Relationship Id="rId5" Type="http://schemas.openxmlformats.org/officeDocument/2006/relationships/image" Target="../media/image12.wmf"/><Relationship Id="rId15" Type="http://schemas.openxmlformats.org/officeDocument/2006/relationships/oleObject" Target="../embeddings/oleObject6.bin"/><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4.wmf"/><Relationship Id="rId14" Type="http://schemas.openxmlformats.org/officeDocument/2006/relationships/image" Target="../media/image16.wmf"/></Relationships>
</file>

<file path=ppt/slides/_rels/slide12.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7.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1.gif"/><Relationship Id="rId5" Type="http://schemas.openxmlformats.org/officeDocument/2006/relationships/image" Target="../media/image11.png"/><Relationship Id="rId4" Type="http://schemas.openxmlformats.org/officeDocument/2006/relationships/image" Target="../media/image20.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http://www.cs.fit.edu/wds/classes/cse5255/thesis/images/proj/pers2pt.gif" TargetMode="External"/><Relationship Id="rId5" Type="http://schemas.openxmlformats.org/officeDocument/2006/relationships/image" Target="../media/image25.png"/><Relationship Id="rId4" Type="http://schemas.openxmlformats.org/officeDocument/2006/relationships/image" Target="../media/image24.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8.wmf"/></Relationships>
</file>

<file path=ppt/slides/_rels/slide22.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0.wmf"/><Relationship Id="rId5" Type="http://schemas.openxmlformats.org/officeDocument/2006/relationships/oleObject" Target="../embeddings/oleObject12.bin"/><Relationship Id="rId4" Type="http://schemas.openxmlformats.org/officeDocument/2006/relationships/image" Target="../media/image29.wmf"/></Relationships>
</file>

<file path=ppt/slides/_rels/slide2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ctrTitle"/>
          </p:nvPr>
        </p:nvSpPr>
        <p:spPr>
          <a:xfrm>
            <a:off x="1828800" y="2743200"/>
            <a:ext cx="5791200" cy="914400"/>
          </a:xfrm>
        </p:spPr>
        <p:txBody>
          <a:bodyPr/>
          <a:lstStyle/>
          <a:p>
            <a:r>
              <a:rPr lang="en-GB" sz="4800">
                <a:solidFill>
                  <a:srgbClr val="A50021"/>
                </a:solidFill>
                <a:effectLst>
                  <a:outerShdw blurRad="38100" dist="38100" dir="2700000" algn="tl">
                    <a:srgbClr val="C0C0C0"/>
                  </a:outerShdw>
                </a:effectLst>
                <a:latin typeface="Algerian" pitchFamily="82" charset="0"/>
              </a:rPr>
              <a:t>Q</a:t>
            </a:r>
            <a:r>
              <a:rPr lang="en-GB" sz="3600">
                <a:solidFill>
                  <a:schemeClr val="tx1"/>
                </a:solidFill>
                <a:effectLst>
                  <a:outerShdw blurRad="38100" dist="38100" dir="2700000" algn="tl">
                    <a:srgbClr val="C0C0C0"/>
                  </a:outerShdw>
                </a:effectLst>
                <a:latin typeface="Arial Rounded MT Bold" pitchFamily="34" charset="0"/>
              </a:rPr>
              <a:t>UAN SÁT BA CHIỀU</a:t>
            </a:r>
          </a:p>
        </p:txBody>
      </p:sp>
      <p:sp>
        <p:nvSpPr>
          <p:cNvPr id="117764" name="Text Box 4"/>
          <p:cNvSpPr txBox="1">
            <a:spLocks noChangeArrowheads="1"/>
          </p:cNvSpPr>
          <p:nvPr/>
        </p:nvSpPr>
        <p:spPr bwMode="auto">
          <a:xfrm>
            <a:off x="3810000" y="2286000"/>
            <a:ext cx="912813" cy="457200"/>
          </a:xfrm>
          <a:prstGeom prst="rect">
            <a:avLst/>
          </a:prstGeom>
          <a:noFill/>
          <a:ln w="9525">
            <a:noFill/>
            <a:miter lim="800000"/>
            <a:headEnd/>
            <a:tailEnd/>
          </a:ln>
          <a:effectLst/>
        </p:spPr>
        <p:txBody>
          <a:bodyPr wrap="none">
            <a:spAutoFit/>
          </a:bodyPr>
          <a:lstStyle/>
          <a:p>
            <a:r>
              <a:rPr lang="en-US" sz="2400" b="1" i="1">
                <a:solidFill>
                  <a:schemeClr val="folHlink"/>
                </a:solidFill>
                <a:latin typeface="Arial" charset="0"/>
              </a:rPr>
              <a:t>Bài 5</a:t>
            </a:r>
          </a:p>
        </p:txBody>
      </p:sp>
      <p:sp>
        <p:nvSpPr>
          <p:cNvPr id="117771" name="Text Box 11"/>
          <p:cNvSpPr txBox="1">
            <a:spLocks noChangeArrowheads="1"/>
          </p:cNvSpPr>
          <p:nvPr/>
        </p:nvSpPr>
        <p:spPr bwMode="auto">
          <a:xfrm>
            <a:off x="3243263" y="4038600"/>
            <a:ext cx="2547937" cy="581025"/>
          </a:xfrm>
          <a:prstGeom prst="rect">
            <a:avLst/>
          </a:prstGeom>
          <a:noFill/>
          <a:ln w="9525">
            <a:noFill/>
            <a:miter lim="800000"/>
            <a:headEnd/>
            <a:tailEnd/>
          </a:ln>
          <a:effectLst/>
        </p:spPr>
        <p:txBody>
          <a:bodyPr wrap="none">
            <a:spAutoFit/>
          </a:bodyPr>
          <a:lstStyle/>
          <a:p>
            <a:pPr algn="ctr"/>
            <a:r>
              <a:rPr lang="en-US" sz="1600"/>
              <a:t>PGS.TS. Đặng Văn Đức</a:t>
            </a:r>
          </a:p>
          <a:p>
            <a:pPr algn="ctr"/>
            <a:r>
              <a:rPr lang="en-US" sz="1600">
                <a:hlinkClick r:id="rId3"/>
              </a:rPr>
              <a:t>dvduc@ioit.ac.vn</a:t>
            </a:r>
            <a:r>
              <a:rPr lang="en-US" sz="1600"/>
              <a:t> </a:t>
            </a:r>
          </a:p>
        </p:txBody>
      </p:sp>
      <p:sp>
        <p:nvSpPr>
          <p:cNvPr id="7" name="Text Box 11"/>
          <p:cNvSpPr txBox="1">
            <a:spLocks noChangeArrowheads="1"/>
          </p:cNvSpPr>
          <p:nvPr/>
        </p:nvSpPr>
        <p:spPr bwMode="auto">
          <a:xfrm>
            <a:off x="3379505" y="6096000"/>
            <a:ext cx="2383986" cy="338554"/>
          </a:xfrm>
          <a:prstGeom prst="rect">
            <a:avLst/>
          </a:prstGeom>
          <a:noFill/>
          <a:ln w="9525">
            <a:noFill/>
            <a:miter lim="800000"/>
            <a:headEnd/>
            <a:tailEnd/>
          </a:ln>
        </p:spPr>
        <p:txBody>
          <a:bodyPr wrap="none">
            <a:spAutoFit/>
          </a:bodyPr>
          <a:lstStyle/>
          <a:p>
            <a:r>
              <a:rPr lang="en-US" sz="1600" b="1">
                <a:solidFill>
                  <a:schemeClr val="folHlink"/>
                </a:solidFill>
                <a:latin typeface="Tahoma" pitchFamily="34" charset="0"/>
              </a:rPr>
              <a:t>HÀ NỘI – </a:t>
            </a:r>
            <a:r>
              <a:rPr lang="en-US" sz="1600" b="1" smtClean="0">
                <a:solidFill>
                  <a:schemeClr val="folHlink"/>
                </a:solidFill>
                <a:latin typeface="Tahoma" pitchFamily="34" charset="0"/>
              </a:rPr>
              <a:t>2006/2018</a:t>
            </a:r>
            <a:endParaRPr lang="en-US" sz="1600" b="1">
              <a:solidFill>
                <a:schemeClr val="folHlink"/>
              </a:solidFill>
              <a:latin typeface="Tahom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3"/>
          <p:cNvSpPr>
            <a:spLocks noGrp="1"/>
          </p:cNvSpPr>
          <p:nvPr>
            <p:ph type="dt" sz="half" idx="10"/>
          </p:nvPr>
        </p:nvSpPr>
        <p:spPr/>
        <p:txBody>
          <a:bodyPr/>
          <a:lstStyle/>
          <a:p>
            <a:r>
              <a:rPr lang="en-US" smtClean="0"/>
              <a:t>dvduc-2006/18</a:t>
            </a:r>
            <a:endParaRPr lang="en-GB"/>
          </a:p>
        </p:txBody>
      </p:sp>
      <p:sp>
        <p:nvSpPr>
          <p:cNvPr id="33" name="Footer Placeholder 4"/>
          <p:cNvSpPr>
            <a:spLocks noGrp="1"/>
          </p:cNvSpPr>
          <p:nvPr>
            <p:ph type="ftr" sz="quarter" idx="11"/>
          </p:nvPr>
        </p:nvSpPr>
        <p:spPr/>
        <p:txBody>
          <a:bodyPr/>
          <a:lstStyle/>
          <a:p>
            <a:r>
              <a:rPr lang="en-GB"/>
              <a:t>Bài 5 - Quan sát 3 chiều</a:t>
            </a:r>
          </a:p>
        </p:txBody>
      </p:sp>
      <p:sp>
        <p:nvSpPr>
          <p:cNvPr id="216066" name="Rectangle 2"/>
          <p:cNvSpPr>
            <a:spLocks noGrp="1" noChangeArrowheads="1"/>
          </p:cNvSpPr>
          <p:nvPr>
            <p:ph type="title"/>
          </p:nvPr>
        </p:nvSpPr>
        <p:spPr/>
        <p:txBody>
          <a:bodyPr/>
          <a:lstStyle/>
          <a:p>
            <a:r>
              <a:rPr lang="en-US" smtClean="0"/>
              <a:t>Quan </a:t>
            </a:r>
            <a:r>
              <a:rPr lang="en-US"/>
              <a:t>sát </a:t>
            </a:r>
            <a:r>
              <a:rPr lang="en-US" smtClean="0"/>
              <a:t>trong OpenGL</a:t>
            </a:r>
            <a:endParaRPr lang="en-US"/>
          </a:p>
        </p:txBody>
      </p:sp>
      <p:sp>
        <p:nvSpPr>
          <p:cNvPr id="216067" name="Rectangle 3"/>
          <p:cNvSpPr>
            <a:spLocks noGrp="1" noChangeArrowheads="1"/>
          </p:cNvSpPr>
          <p:nvPr>
            <p:ph type="body" idx="1"/>
          </p:nvPr>
        </p:nvSpPr>
        <p:spPr>
          <a:xfrm>
            <a:off x="762000" y="3200400"/>
            <a:ext cx="8229600" cy="2819400"/>
          </a:xfrm>
        </p:spPr>
        <p:txBody>
          <a:bodyPr/>
          <a:lstStyle/>
          <a:p>
            <a:r>
              <a:rPr lang="en-US" smtClean="0"/>
              <a:t>Trường hợp đơn giản</a:t>
            </a:r>
          </a:p>
          <a:p>
            <a:pPr lvl="1"/>
            <a:r>
              <a:rPr lang="en-US" smtClean="0"/>
              <a:t>Quan sát từ gốc tọa độ</a:t>
            </a:r>
          </a:p>
          <a:p>
            <a:pPr lvl="1"/>
            <a:r>
              <a:rPr lang="en-US" smtClean="0"/>
              <a:t>Mặt phẳng quan sát vuông góc với trục z, gọi z là trục quan sát</a:t>
            </a:r>
          </a:p>
          <a:p>
            <a:r>
              <a:rPr lang="en-US" smtClean="0"/>
              <a:t>Trường hợp tổng quát</a:t>
            </a:r>
          </a:p>
          <a:p>
            <a:pPr lvl="1"/>
            <a:r>
              <a:rPr lang="en-US" smtClean="0"/>
              <a:t>Sử dụng hàm </a:t>
            </a:r>
            <a:r>
              <a:rPr lang="en-US" i="1" smtClean="0">
                <a:solidFill>
                  <a:schemeClr val="tx1"/>
                </a:solidFill>
              </a:rPr>
              <a:t>gluLookAt() </a:t>
            </a:r>
            <a:r>
              <a:rPr lang="en-US" smtClean="0"/>
              <a:t>để tính toán ma trận quan sát</a:t>
            </a:r>
            <a:endParaRPr lang="en-US"/>
          </a:p>
        </p:txBody>
      </p:sp>
      <p:grpSp>
        <p:nvGrpSpPr>
          <p:cNvPr id="18" name="Group 17"/>
          <p:cNvGrpSpPr/>
          <p:nvPr/>
        </p:nvGrpSpPr>
        <p:grpSpPr>
          <a:xfrm>
            <a:off x="1733468" y="1143000"/>
            <a:ext cx="5903913" cy="2077740"/>
            <a:chOff x="1733468" y="1143000"/>
            <a:chExt cx="5903913" cy="2077740"/>
          </a:xfrm>
        </p:grpSpPr>
        <p:pic>
          <p:nvPicPr>
            <p:cNvPr id="9" name="Picture 8"/>
            <p:cNvPicPr>
              <a:picLocks noChangeAspect="1" noChangeArrowheads="1"/>
            </p:cNvPicPr>
            <p:nvPr/>
          </p:nvPicPr>
          <p:blipFill>
            <a:blip r:embed="rId2" cstate="print"/>
            <a:srcRect/>
            <a:stretch>
              <a:fillRect/>
            </a:stretch>
          </p:blipFill>
          <p:spPr bwMode="auto">
            <a:xfrm>
              <a:off x="1733468" y="1143000"/>
              <a:ext cx="5903913" cy="2077740"/>
            </a:xfrm>
            <a:prstGeom prst="rect">
              <a:avLst/>
            </a:prstGeom>
            <a:noFill/>
            <a:ln w="9525">
              <a:noFill/>
              <a:miter lim="800000"/>
              <a:headEnd/>
              <a:tailEnd/>
            </a:ln>
            <a:effectLst/>
          </p:spPr>
        </p:pic>
        <p:sp>
          <p:nvSpPr>
            <p:cNvPr id="10" name="TextBox 9"/>
            <p:cNvSpPr txBox="1"/>
            <p:nvPr/>
          </p:nvSpPr>
          <p:spPr>
            <a:xfrm>
              <a:off x="1735219" y="2553237"/>
              <a:ext cx="779381" cy="307777"/>
            </a:xfrm>
            <a:prstGeom prst="rect">
              <a:avLst/>
            </a:prstGeom>
            <a:noFill/>
          </p:spPr>
          <p:txBody>
            <a:bodyPr wrap="none" rtlCol="0">
              <a:spAutoFit/>
            </a:bodyPr>
            <a:lstStyle/>
            <a:p>
              <a:r>
                <a:rPr lang="en-US" sz="1400" smtClean="0">
                  <a:solidFill>
                    <a:schemeClr val="accent6">
                      <a:lumMod val="75000"/>
                    </a:schemeClr>
                  </a:solidFill>
                </a:rPr>
                <a:t>viewer</a:t>
              </a:r>
              <a:endParaRPr lang="en-US" sz="1400">
                <a:solidFill>
                  <a:schemeClr val="accent6">
                    <a:lumMod val="75000"/>
                  </a:schemeClr>
                </a:solidFill>
              </a:endParaRPr>
            </a:p>
          </p:txBody>
        </p:sp>
        <p:sp>
          <p:nvSpPr>
            <p:cNvPr id="11" name="TextBox 10"/>
            <p:cNvSpPr txBox="1"/>
            <p:nvPr/>
          </p:nvSpPr>
          <p:spPr>
            <a:xfrm>
              <a:off x="2509529" y="2740223"/>
              <a:ext cx="1148071" cy="307777"/>
            </a:xfrm>
            <a:prstGeom prst="rect">
              <a:avLst/>
            </a:prstGeom>
            <a:noFill/>
          </p:spPr>
          <p:txBody>
            <a:bodyPr wrap="none" rtlCol="0">
              <a:spAutoFit/>
            </a:bodyPr>
            <a:lstStyle/>
            <a:p>
              <a:r>
                <a:rPr lang="en-US" sz="1400" smtClean="0">
                  <a:solidFill>
                    <a:schemeClr val="accent6">
                      <a:lumMod val="75000"/>
                    </a:schemeClr>
                  </a:solidFill>
                </a:rPr>
                <a:t>view plane</a:t>
              </a:r>
              <a:endParaRPr lang="en-US" sz="1400">
                <a:solidFill>
                  <a:schemeClr val="accent6">
                    <a:lumMod val="75000"/>
                  </a:schemeClr>
                </a:solidFill>
              </a:endParaRPr>
            </a:p>
          </p:txBody>
        </p:sp>
        <p:sp>
          <p:nvSpPr>
            <p:cNvPr id="12" name="TextBox 11"/>
            <p:cNvSpPr txBox="1"/>
            <p:nvPr/>
          </p:nvSpPr>
          <p:spPr>
            <a:xfrm>
              <a:off x="6317297" y="1274126"/>
              <a:ext cx="963725" cy="307777"/>
            </a:xfrm>
            <a:prstGeom prst="rect">
              <a:avLst/>
            </a:prstGeom>
            <a:noFill/>
          </p:spPr>
          <p:txBody>
            <a:bodyPr wrap="none" rtlCol="0">
              <a:spAutoFit/>
            </a:bodyPr>
            <a:lstStyle/>
            <a:p>
              <a:r>
                <a:rPr lang="en-US" sz="1400" smtClean="0">
                  <a:solidFill>
                    <a:schemeClr val="accent6">
                      <a:lumMod val="75000"/>
                    </a:schemeClr>
                  </a:solidFill>
                </a:rPr>
                <a:t>viewport</a:t>
              </a:r>
              <a:endParaRPr lang="en-US" sz="1400">
                <a:solidFill>
                  <a:schemeClr val="accent6">
                    <a:lumMod val="75000"/>
                  </a:schemeClr>
                </a:solidFill>
              </a:endParaRPr>
            </a:p>
          </p:txBody>
        </p:sp>
        <p:cxnSp>
          <p:nvCxnSpPr>
            <p:cNvPr id="13" name="Straight Arrow Connector 12"/>
            <p:cNvCxnSpPr/>
            <p:nvPr/>
          </p:nvCxnSpPr>
          <p:spPr>
            <a:xfrm rot="5400000" flipH="1" flipV="1">
              <a:off x="1884281" y="2268240"/>
              <a:ext cx="3810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3027281" y="2573040"/>
              <a:ext cx="22860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96457" y="2874326"/>
              <a:ext cx="2358403" cy="307777"/>
            </a:xfrm>
            <a:prstGeom prst="rect">
              <a:avLst/>
            </a:prstGeom>
            <a:noFill/>
          </p:spPr>
          <p:txBody>
            <a:bodyPr wrap="none" rtlCol="0">
              <a:spAutoFit/>
            </a:bodyPr>
            <a:lstStyle/>
            <a:p>
              <a:r>
                <a:rPr lang="en-US" sz="1400" smtClean="0">
                  <a:solidFill>
                    <a:schemeClr val="accent6">
                      <a:lumMod val="75000"/>
                    </a:schemeClr>
                  </a:solidFill>
                </a:rPr>
                <a:t>viewport transformation</a:t>
              </a:r>
              <a:endParaRPr lang="en-US" sz="1400">
                <a:solidFill>
                  <a:schemeClr val="accent6">
                    <a:lumMod val="75000"/>
                  </a:schemeClr>
                </a:solidFill>
              </a:endParaRPr>
            </a:p>
          </p:txBody>
        </p:sp>
        <p:sp>
          <p:nvSpPr>
            <p:cNvPr id="16" name="TextBox 15"/>
            <p:cNvSpPr txBox="1"/>
            <p:nvPr/>
          </p:nvSpPr>
          <p:spPr>
            <a:xfrm>
              <a:off x="4665581" y="1925340"/>
              <a:ext cx="699230" cy="307777"/>
            </a:xfrm>
            <a:prstGeom prst="rect">
              <a:avLst/>
            </a:prstGeom>
            <a:noFill/>
          </p:spPr>
          <p:txBody>
            <a:bodyPr wrap="none" rtlCol="0">
              <a:spAutoFit/>
            </a:bodyPr>
            <a:lstStyle/>
            <a:p>
              <a:r>
                <a:rPr lang="en-US" sz="1400" smtClean="0">
                  <a:solidFill>
                    <a:schemeClr val="accent6">
                      <a:lumMod val="75000"/>
                    </a:schemeClr>
                  </a:solidFill>
                </a:rPr>
                <a:t>scene</a:t>
              </a:r>
              <a:endParaRPr lang="en-US" sz="1400">
                <a:solidFill>
                  <a:schemeClr val="accent6">
                    <a:lumMod val="75000"/>
                  </a:schemeClr>
                </a:solidFill>
              </a:endParaRPr>
            </a:p>
          </p:txBody>
        </p:sp>
        <p:sp>
          <p:nvSpPr>
            <p:cNvPr id="17" name="Freeform 16"/>
            <p:cNvSpPr/>
            <p:nvPr/>
          </p:nvSpPr>
          <p:spPr>
            <a:xfrm>
              <a:off x="3802696" y="2473765"/>
              <a:ext cx="2665927" cy="399245"/>
            </a:xfrm>
            <a:custGeom>
              <a:avLst/>
              <a:gdLst>
                <a:gd name="connsiteX0" fmla="*/ 0 w 2665927"/>
                <a:gd name="connsiteY0" fmla="*/ 154547 h 399245"/>
                <a:gd name="connsiteX1" fmla="*/ 321972 w 2665927"/>
                <a:gd name="connsiteY1" fmla="*/ 399245 h 399245"/>
                <a:gd name="connsiteX2" fmla="*/ 2382592 w 2665927"/>
                <a:gd name="connsiteY2" fmla="*/ 399245 h 399245"/>
                <a:gd name="connsiteX3" fmla="*/ 2665927 w 2665927"/>
                <a:gd name="connsiteY3" fmla="*/ 0 h 399245"/>
              </a:gdLst>
              <a:ahLst/>
              <a:cxnLst>
                <a:cxn ang="0">
                  <a:pos x="connsiteX0" y="connsiteY0"/>
                </a:cxn>
                <a:cxn ang="0">
                  <a:pos x="connsiteX1" y="connsiteY1"/>
                </a:cxn>
                <a:cxn ang="0">
                  <a:pos x="connsiteX2" y="connsiteY2"/>
                </a:cxn>
                <a:cxn ang="0">
                  <a:pos x="connsiteX3" y="connsiteY3"/>
                </a:cxn>
              </a:cxnLst>
              <a:rect l="l" t="t" r="r" b="b"/>
              <a:pathLst>
                <a:path w="2665927" h="399245">
                  <a:moveTo>
                    <a:pt x="0" y="154547"/>
                  </a:moveTo>
                  <a:lnTo>
                    <a:pt x="321972" y="399245"/>
                  </a:lnTo>
                  <a:lnTo>
                    <a:pt x="2382592" y="399245"/>
                  </a:lnTo>
                  <a:lnTo>
                    <a:pt x="2665927" y="0"/>
                  </a:lnTo>
                </a:path>
              </a:pathLst>
            </a:cu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9" name="Text Box 4"/>
          <p:cNvSpPr txBox="1">
            <a:spLocks noChangeArrowheads="1"/>
          </p:cNvSpPr>
          <p:nvPr/>
        </p:nvSpPr>
        <p:spPr bwMode="auto">
          <a:xfrm>
            <a:off x="1524000" y="5181600"/>
            <a:ext cx="6454775" cy="1069975"/>
          </a:xfrm>
          <a:prstGeom prst="rect">
            <a:avLst/>
          </a:prstGeom>
          <a:solidFill>
            <a:schemeClr val="bg2"/>
          </a:solidFill>
          <a:ln w="9525">
            <a:noFill/>
            <a:miter lim="800000"/>
            <a:headEnd/>
            <a:tailEnd/>
          </a:ln>
          <a:effectLst/>
        </p:spPr>
        <p:txBody>
          <a:bodyPr wrap="none">
            <a:spAutoFit/>
          </a:bodyPr>
          <a:lstStyle/>
          <a:p>
            <a:r>
              <a:rPr lang="en-US" sz="1600"/>
              <a:t>// đang trong Modelview</a:t>
            </a:r>
          </a:p>
          <a:p>
            <a:r>
              <a:rPr lang="en-US" sz="1600"/>
              <a:t>glLoadIdentity();</a:t>
            </a:r>
          </a:p>
          <a:p>
            <a:r>
              <a:rPr lang="en-US" sz="1600"/>
              <a:t>gluLookAt(eyeX, eyeY</a:t>
            </a:r>
            <a:r>
              <a:rPr lang="en-US" sz="1600" smtClean="0"/>
              <a:t>, eyeZ</a:t>
            </a:r>
            <a:r>
              <a:rPr lang="en-US" sz="1600"/>
              <a:t>, ctrX, ctrY, ctrZ, upX, upY, upZ);</a:t>
            </a:r>
          </a:p>
          <a:p>
            <a:r>
              <a:rPr lang="en-US" sz="1600"/>
              <a:t>//…. </a:t>
            </a:r>
          </a:p>
        </p:txBody>
      </p:sp>
      <p:sp>
        <p:nvSpPr>
          <p:cNvPr id="20" name="Slide Number Placeholder 19"/>
          <p:cNvSpPr>
            <a:spLocks noGrp="1"/>
          </p:cNvSpPr>
          <p:nvPr>
            <p:ph type="sldNum" sz="quarter" idx="12"/>
          </p:nvPr>
        </p:nvSpPr>
        <p:spPr/>
        <p:txBody>
          <a:bodyPr/>
          <a:lstStyle/>
          <a:p>
            <a:fld id="{A80CDAAF-A013-41DD-A08F-031638BA3D86}" type="slidenum">
              <a:rPr lang="en-GB" smtClean="0"/>
              <a:pPr/>
              <a:t>10</a:t>
            </a:fld>
            <a:r>
              <a:rPr lang="en-GB" smtClean="0"/>
              <a:t>/29</a:t>
            </a:r>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6"/>
          <p:cNvPicPr>
            <a:picLocks noChangeAspect="1" noChangeArrowheads="1"/>
          </p:cNvPicPr>
          <p:nvPr/>
        </p:nvPicPr>
        <p:blipFill>
          <a:blip r:embed="rId3" cstate="print"/>
          <a:srcRect/>
          <a:stretch>
            <a:fillRect/>
          </a:stretch>
        </p:blipFill>
        <p:spPr bwMode="auto">
          <a:xfrm>
            <a:off x="2698750" y="3417918"/>
            <a:ext cx="2863850" cy="2906682"/>
          </a:xfrm>
          <a:prstGeom prst="rect">
            <a:avLst/>
          </a:prstGeom>
          <a:noFill/>
          <a:ln w="9525">
            <a:noFill/>
            <a:miter lim="800000"/>
            <a:headEnd/>
            <a:tailEnd/>
          </a:ln>
          <a:effectLst/>
        </p:spPr>
      </p:pic>
      <p:sp>
        <p:nvSpPr>
          <p:cNvPr id="6" name="Date Placeholder 3"/>
          <p:cNvSpPr>
            <a:spLocks noGrp="1"/>
          </p:cNvSpPr>
          <p:nvPr>
            <p:ph type="dt" sz="half" idx="10"/>
          </p:nvPr>
        </p:nvSpPr>
        <p:spPr/>
        <p:txBody>
          <a:bodyPr/>
          <a:lstStyle/>
          <a:p>
            <a:r>
              <a:rPr lang="en-US" smtClean="0"/>
              <a:t>dvduc-2006/18</a:t>
            </a:r>
            <a:endParaRPr lang="en-GB"/>
          </a:p>
        </p:txBody>
      </p:sp>
      <p:sp>
        <p:nvSpPr>
          <p:cNvPr id="7" name="Footer Placeholder 4"/>
          <p:cNvSpPr>
            <a:spLocks noGrp="1"/>
          </p:cNvSpPr>
          <p:nvPr>
            <p:ph type="ftr" sz="quarter" idx="11"/>
          </p:nvPr>
        </p:nvSpPr>
        <p:spPr/>
        <p:txBody>
          <a:bodyPr/>
          <a:lstStyle/>
          <a:p>
            <a:r>
              <a:rPr lang="en-GB"/>
              <a:t>Bài 5 - Quan sát 3 chiều</a:t>
            </a:r>
          </a:p>
        </p:txBody>
      </p:sp>
      <p:sp>
        <p:nvSpPr>
          <p:cNvPr id="218114" name="Rectangle 2"/>
          <p:cNvSpPr>
            <a:spLocks noGrp="1" noChangeArrowheads="1"/>
          </p:cNvSpPr>
          <p:nvPr>
            <p:ph type="title"/>
          </p:nvPr>
        </p:nvSpPr>
        <p:spPr/>
        <p:txBody>
          <a:bodyPr/>
          <a:lstStyle/>
          <a:p>
            <a:r>
              <a:rPr lang="en-US" smtClean="0"/>
              <a:t>Sử dụng hàm </a:t>
            </a:r>
            <a:r>
              <a:rPr lang="en-US" b="0" smtClean="0">
                <a:solidFill>
                  <a:schemeClr val="tx1"/>
                </a:solidFill>
              </a:rPr>
              <a:t>gluLookAt()</a:t>
            </a:r>
            <a:endParaRPr lang="en-US"/>
          </a:p>
        </p:txBody>
      </p:sp>
      <p:sp>
        <p:nvSpPr>
          <p:cNvPr id="218115" name="Rectangle 3"/>
          <p:cNvSpPr>
            <a:spLocks noGrp="1" noChangeArrowheads="1"/>
          </p:cNvSpPr>
          <p:nvPr>
            <p:ph type="body" idx="1"/>
          </p:nvPr>
        </p:nvSpPr>
        <p:spPr>
          <a:xfrm>
            <a:off x="762000" y="1066800"/>
            <a:ext cx="8229600" cy="2362200"/>
          </a:xfrm>
        </p:spPr>
        <p:txBody>
          <a:bodyPr/>
          <a:lstStyle/>
          <a:p>
            <a:r>
              <a:rPr lang="en-US" smtClean="0"/>
              <a:t>Các tham số của </a:t>
            </a:r>
            <a:r>
              <a:rPr lang="en-US" i="1" smtClean="0"/>
              <a:t>gluLookAt()</a:t>
            </a:r>
            <a:endParaRPr lang="en-US" i="1"/>
          </a:p>
          <a:p>
            <a:pPr lvl="1">
              <a:spcBef>
                <a:spcPct val="5000"/>
              </a:spcBef>
              <a:spcAft>
                <a:spcPts val="100"/>
              </a:spcAft>
            </a:pPr>
            <a:r>
              <a:rPr lang="en-US"/>
              <a:t>Tọa độ camera</a:t>
            </a:r>
            <a:r>
              <a:rPr lang="en-US" smtClean="0"/>
              <a:t>: </a:t>
            </a:r>
            <a:endParaRPr lang="en-US" baseline="30000"/>
          </a:p>
          <a:p>
            <a:pPr lvl="1">
              <a:spcBef>
                <a:spcPct val="5000"/>
              </a:spcBef>
              <a:spcAft>
                <a:spcPts val="100"/>
              </a:spcAft>
            </a:pPr>
            <a:r>
              <a:rPr lang="en-US"/>
              <a:t>Điểm quan sát mà camera hướng tới: </a:t>
            </a:r>
          </a:p>
          <a:p>
            <a:pPr lvl="1">
              <a:spcBef>
                <a:spcPct val="5000"/>
              </a:spcBef>
              <a:spcAft>
                <a:spcPts val="100"/>
              </a:spcAft>
            </a:pPr>
            <a:r>
              <a:rPr lang="en-US"/>
              <a:t>Véctơ hướng lên của camera</a:t>
            </a:r>
            <a:r>
              <a:rPr lang="en-US" smtClean="0"/>
              <a:t>:</a:t>
            </a:r>
          </a:p>
          <a:p>
            <a:pPr lvl="1">
              <a:spcBef>
                <a:spcPct val="5000"/>
              </a:spcBef>
              <a:spcAft>
                <a:spcPts val="100"/>
              </a:spcAft>
            </a:pPr>
            <a:r>
              <a:rPr lang="en-US" baseline="30000" smtClean="0"/>
              <a:t>	 </a:t>
            </a:r>
            <a:r>
              <a:rPr lang="en-US" smtClean="0"/>
              <a:t>Trục dương z của mặt quan sát có hướng theo</a:t>
            </a:r>
          </a:p>
          <a:p>
            <a:pPr lvl="2">
              <a:spcBef>
                <a:spcPts val="600"/>
              </a:spcBef>
              <a:spcAft>
                <a:spcPts val="100"/>
              </a:spcAft>
              <a:buNone/>
            </a:pPr>
            <a:r>
              <a:rPr lang="en-US" smtClean="0"/>
              <a:t>        không cần vuông góc (nhưng không song song) với véctor pháp tuyến của mặt quan sát      .</a:t>
            </a:r>
            <a:endParaRPr lang="en-US"/>
          </a:p>
        </p:txBody>
      </p:sp>
      <p:graphicFrame>
        <p:nvGraphicFramePr>
          <p:cNvPr id="9" name="Object 8"/>
          <p:cNvGraphicFramePr>
            <a:graphicFrameLocks noChangeAspect="1"/>
          </p:cNvGraphicFramePr>
          <p:nvPr/>
        </p:nvGraphicFramePr>
        <p:xfrm>
          <a:off x="3513138" y="1447800"/>
          <a:ext cx="2981325" cy="419100"/>
        </p:xfrm>
        <a:graphic>
          <a:graphicData uri="http://schemas.openxmlformats.org/presentationml/2006/ole">
            <mc:AlternateContent xmlns:mc="http://schemas.openxmlformats.org/markup-compatibility/2006">
              <mc:Choice xmlns:v="urn:schemas-microsoft-com:vml" Requires="v">
                <p:oleObj spid="_x0000_s181394" name="Equation" r:id="rId4" imgW="1625400" imgH="228600" progId="Equation.3">
                  <p:embed/>
                </p:oleObj>
              </mc:Choice>
              <mc:Fallback>
                <p:oleObj name="Equation" r:id="rId4" imgW="1625400" imgH="22860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3138" y="1447800"/>
                        <a:ext cx="298132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1250" name="Object 2"/>
          <p:cNvGraphicFramePr>
            <a:graphicFrameLocks noChangeAspect="1"/>
          </p:cNvGraphicFramePr>
          <p:nvPr/>
        </p:nvGraphicFramePr>
        <p:xfrm>
          <a:off x="6124575" y="1790700"/>
          <a:ext cx="2771775" cy="419100"/>
        </p:xfrm>
        <a:graphic>
          <a:graphicData uri="http://schemas.openxmlformats.org/presentationml/2006/ole">
            <mc:AlternateContent xmlns:mc="http://schemas.openxmlformats.org/markup-compatibility/2006">
              <mc:Choice xmlns:v="urn:schemas-microsoft-com:vml" Requires="v">
                <p:oleObj spid="_x0000_s181395" name="Equation" r:id="rId6" imgW="1511280" imgH="228600" progId="Equation.3">
                  <p:embed/>
                </p:oleObj>
              </mc:Choice>
              <mc:Fallback>
                <p:oleObj name="Equation" r:id="rId6" imgW="1511280" imgH="228600" progId="Equation.3">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24575" y="1790700"/>
                        <a:ext cx="277177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7" name="Group 16"/>
          <p:cNvGrpSpPr/>
          <p:nvPr/>
        </p:nvGrpSpPr>
        <p:grpSpPr>
          <a:xfrm>
            <a:off x="5279198" y="2080284"/>
            <a:ext cx="2933700" cy="479425"/>
            <a:chOff x="5124450" y="2236788"/>
            <a:chExt cx="2933700" cy="479425"/>
          </a:xfrm>
        </p:grpSpPr>
        <p:graphicFrame>
          <p:nvGraphicFramePr>
            <p:cNvPr id="12" name="Object 11"/>
            <p:cNvGraphicFramePr>
              <a:graphicFrameLocks noChangeAspect="1"/>
            </p:cNvGraphicFramePr>
            <p:nvPr/>
          </p:nvGraphicFramePr>
          <p:xfrm>
            <a:off x="5124450" y="2236788"/>
            <a:ext cx="2933700" cy="479425"/>
          </p:xfrm>
          <a:graphic>
            <a:graphicData uri="http://schemas.openxmlformats.org/presentationml/2006/ole">
              <mc:AlternateContent xmlns:mc="http://schemas.openxmlformats.org/markup-compatibility/2006">
                <mc:Choice xmlns:v="urn:schemas-microsoft-com:vml" Requires="v">
                  <p:oleObj spid="_x0000_s181396" name="Equation" r:id="rId8" imgW="1396800" imgH="228600" progId="Equation.3">
                    <p:embed/>
                  </p:oleObj>
                </mc:Choice>
                <mc:Fallback>
                  <p:oleObj name="Equation" r:id="rId8" imgW="1396800" imgH="2286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24450" y="2236788"/>
                          <a:ext cx="2933700"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4" name="Straight Arrow Connector 13"/>
            <p:cNvCxnSpPr/>
            <p:nvPr/>
          </p:nvCxnSpPr>
          <p:spPr>
            <a:xfrm>
              <a:off x="5321121" y="2374005"/>
              <a:ext cx="304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181253" name="Object 5"/>
          <p:cNvGraphicFramePr>
            <a:graphicFrameLocks noChangeAspect="1"/>
          </p:cNvGraphicFramePr>
          <p:nvPr/>
        </p:nvGraphicFramePr>
        <p:xfrm>
          <a:off x="7162800" y="2552700"/>
          <a:ext cx="1654175" cy="373063"/>
        </p:xfrm>
        <a:graphic>
          <a:graphicData uri="http://schemas.openxmlformats.org/presentationml/2006/ole">
            <mc:AlternateContent xmlns:mc="http://schemas.openxmlformats.org/markup-compatibility/2006">
              <mc:Choice xmlns:v="urn:schemas-microsoft-com:vml" Requires="v">
                <p:oleObj spid="_x0000_s181397" name="Equation" r:id="rId10" imgW="901440" imgH="203040" progId="Equation.3">
                  <p:embed/>
                </p:oleObj>
              </mc:Choice>
              <mc:Fallback>
                <p:oleObj name="Equation" r:id="rId10" imgW="901440" imgH="20304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62800" y="2552700"/>
                        <a:ext cx="1654175" cy="373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6" name="Straight Arrow Connector 15"/>
          <p:cNvCxnSpPr/>
          <p:nvPr/>
        </p:nvCxnSpPr>
        <p:spPr>
          <a:xfrm>
            <a:off x="7188558" y="2577384"/>
            <a:ext cx="304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9" name="Picture 7"/>
          <p:cNvPicPr>
            <a:picLocks noChangeAspect="1" noChangeArrowheads="1"/>
          </p:cNvPicPr>
          <p:nvPr/>
        </p:nvPicPr>
        <p:blipFill>
          <a:blip r:embed="rId12" cstate="print"/>
          <a:srcRect/>
          <a:stretch>
            <a:fillRect/>
          </a:stretch>
        </p:blipFill>
        <p:spPr bwMode="auto">
          <a:xfrm>
            <a:off x="5804442" y="3429000"/>
            <a:ext cx="2882358" cy="2895600"/>
          </a:xfrm>
          <a:prstGeom prst="rect">
            <a:avLst/>
          </a:prstGeom>
          <a:noFill/>
          <a:ln w="9525">
            <a:noFill/>
            <a:miter lim="800000"/>
            <a:headEnd/>
            <a:tailEnd/>
          </a:ln>
          <a:effectLst/>
        </p:spPr>
      </p:pic>
      <p:graphicFrame>
        <p:nvGraphicFramePr>
          <p:cNvPr id="181254" name="Object 6"/>
          <p:cNvGraphicFramePr>
            <a:graphicFrameLocks noChangeAspect="1"/>
          </p:cNvGraphicFramePr>
          <p:nvPr/>
        </p:nvGraphicFramePr>
        <p:xfrm>
          <a:off x="1752600" y="2882184"/>
          <a:ext cx="482600" cy="392113"/>
        </p:xfrm>
        <a:graphic>
          <a:graphicData uri="http://schemas.openxmlformats.org/presentationml/2006/ole">
            <mc:AlternateContent xmlns:mc="http://schemas.openxmlformats.org/markup-compatibility/2006">
              <mc:Choice xmlns:v="urn:schemas-microsoft-com:vml" Requires="v">
                <p:oleObj spid="_x0000_s181398" name="Equation" r:id="rId13" imgW="203040" imgH="164880" progId="Equation.3">
                  <p:embed/>
                </p:oleObj>
              </mc:Choice>
              <mc:Fallback>
                <p:oleObj name="Equation" r:id="rId13" imgW="203040" imgH="164880" progId="Equation.3">
                  <p:embed/>
                  <p:pic>
                    <p:nvPicPr>
                      <p:cNvPr id="0"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52600" y="2882184"/>
                        <a:ext cx="482600"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1255" name="Object 7"/>
          <p:cNvGraphicFramePr>
            <a:graphicFrameLocks noChangeAspect="1"/>
          </p:cNvGraphicFramePr>
          <p:nvPr>
            <p:extLst>
              <p:ext uri="{D42A27DB-BD31-4B8C-83A1-F6EECF244321}">
                <p14:modId xmlns:p14="http://schemas.microsoft.com/office/powerpoint/2010/main" val="1938717658"/>
              </p:ext>
            </p:extLst>
          </p:nvPr>
        </p:nvGraphicFramePr>
        <p:xfrm>
          <a:off x="4635500" y="3187700"/>
          <a:ext cx="317500" cy="317500"/>
        </p:xfrm>
        <a:graphic>
          <a:graphicData uri="http://schemas.openxmlformats.org/presentationml/2006/ole">
            <mc:AlternateContent xmlns:mc="http://schemas.openxmlformats.org/markup-compatibility/2006">
              <mc:Choice xmlns:v="urn:schemas-microsoft-com:vml" Requires="v">
                <p:oleObj spid="_x0000_s181399" name="Equation" r:id="rId15" imgW="177480" imgH="177480" progId="Equation.3">
                  <p:embed/>
                </p:oleObj>
              </mc:Choice>
              <mc:Fallback>
                <p:oleObj name="Equation" r:id="rId15" imgW="177480" imgH="177480" progId="Equation.3">
                  <p:embed/>
                  <p:pic>
                    <p:nvPicPr>
                      <p:cNvPr id="0"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35500" y="3187700"/>
                        <a:ext cx="3175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0" name="Straight Arrow Connector 19"/>
          <p:cNvCxnSpPr/>
          <p:nvPr/>
        </p:nvCxnSpPr>
        <p:spPr>
          <a:xfrm>
            <a:off x="4648200" y="3220747"/>
            <a:ext cx="304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828800" y="2882184"/>
            <a:ext cx="304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 Box 9"/>
          <p:cNvSpPr txBox="1">
            <a:spLocks noChangeArrowheads="1"/>
          </p:cNvSpPr>
          <p:nvPr/>
        </p:nvSpPr>
        <p:spPr bwMode="auto">
          <a:xfrm>
            <a:off x="5867400" y="5833646"/>
            <a:ext cx="3124200" cy="338554"/>
          </a:xfrm>
          <a:prstGeom prst="rect">
            <a:avLst/>
          </a:prstGeom>
          <a:noFill/>
          <a:ln w="9525">
            <a:noFill/>
            <a:miter lim="800000"/>
            <a:headEnd/>
            <a:tailEnd/>
          </a:ln>
          <a:effectLst/>
        </p:spPr>
        <p:txBody>
          <a:bodyPr>
            <a:spAutoFit/>
          </a:bodyPr>
          <a:lstStyle/>
          <a:p>
            <a:pPr algn="ctr"/>
            <a:r>
              <a:rPr lang="en-US" sz="1600">
                <a:solidFill>
                  <a:schemeClr val="accent2">
                    <a:lumMod val="50000"/>
                  </a:schemeClr>
                </a:solidFill>
              </a:rPr>
              <a:t>Sử dụng gluLookAt()</a:t>
            </a:r>
          </a:p>
        </p:txBody>
      </p:sp>
      <p:sp>
        <p:nvSpPr>
          <p:cNvPr id="23" name="Text Box 8"/>
          <p:cNvSpPr txBox="1">
            <a:spLocks noChangeArrowheads="1"/>
          </p:cNvSpPr>
          <p:nvPr/>
        </p:nvSpPr>
        <p:spPr bwMode="auto">
          <a:xfrm>
            <a:off x="533400" y="4038600"/>
            <a:ext cx="2362200" cy="1697901"/>
          </a:xfrm>
          <a:prstGeom prst="rect">
            <a:avLst/>
          </a:prstGeom>
          <a:noFill/>
          <a:ln w="9525">
            <a:noFill/>
            <a:miter lim="800000"/>
            <a:headEnd/>
            <a:tailEnd/>
          </a:ln>
          <a:effectLst/>
        </p:spPr>
        <p:txBody>
          <a:bodyPr wrap="square">
            <a:spAutoFit/>
          </a:bodyPr>
          <a:lstStyle/>
          <a:p>
            <a:r>
              <a:rPr lang="en-US" sz="1600">
                <a:solidFill>
                  <a:schemeClr val="accent2">
                    <a:lumMod val="50000"/>
                  </a:schemeClr>
                </a:solidFill>
              </a:rPr>
              <a:t>Mặc định, không sử </a:t>
            </a:r>
            <a:r>
              <a:rPr lang="en-US" sz="1600" smtClean="0">
                <a:solidFill>
                  <a:schemeClr val="accent2">
                    <a:lumMod val="50000"/>
                  </a:schemeClr>
                </a:solidFill>
              </a:rPr>
              <a:t>dụng gluLookAt</a:t>
            </a:r>
            <a:r>
              <a:rPr lang="en-US" sz="1600">
                <a:solidFill>
                  <a:schemeClr val="accent2">
                    <a:lumMod val="50000"/>
                  </a:schemeClr>
                </a:solidFill>
              </a:rPr>
              <a:t>()</a:t>
            </a:r>
          </a:p>
          <a:p>
            <a:endParaRPr lang="en-US" sz="1600">
              <a:solidFill>
                <a:schemeClr val="accent2">
                  <a:lumMod val="50000"/>
                </a:schemeClr>
              </a:solidFill>
            </a:endParaRPr>
          </a:p>
          <a:p>
            <a:pPr>
              <a:spcBef>
                <a:spcPts val="200"/>
              </a:spcBef>
              <a:spcAft>
                <a:spcPts val="200"/>
              </a:spcAft>
            </a:pPr>
            <a:r>
              <a:rPr lang="en-US" sz="1600">
                <a:solidFill>
                  <a:schemeClr val="accent2">
                    <a:lumMod val="50000"/>
                  </a:schemeClr>
                </a:solidFill>
              </a:rPr>
              <a:t>Eye = (0, 0, 0)</a:t>
            </a:r>
            <a:r>
              <a:rPr lang="en-US" sz="1600" baseline="30000">
                <a:solidFill>
                  <a:schemeClr val="accent2">
                    <a:lumMod val="50000"/>
                  </a:schemeClr>
                </a:solidFill>
              </a:rPr>
              <a:t>T</a:t>
            </a:r>
          </a:p>
          <a:p>
            <a:pPr>
              <a:spcBef>
                <a:spcPts val="200"/>
              </a:spcBef>
              <a:spcAft>
                <a:spcPts val="200"/>
              </a:spcAft>
            </a:pPr>
            <a:r>
              <a:rPr lang="en-US" sz="1600">
                <a:solidFill>
                  <a:schemeClr val="accent2">
                    <a:lumMod val="50000"/>
                  </a:schemeClr>
                </a:solidFill>
              </a:rPr>
              <a:t>Ctr = (0, 0, -1)</a:t>
            </a:r>
            <a:r>
              <a:rPr lang="en-US" sz="1600" baseline="30000">
                <a:solidFill>
                  <a:schemeClr val="accent2">
                    <a:lumMod val="50000"/>
                  </a:schemeClr>
                </a:solidFill>
              </a:rPr>
              <a:t>T</a:t>
            </a:r>
            <a:endParaRPr lang="en-US" sz="1600">
              <a:solidFill>
                <a:schemeClr val="accent2">
                  <a:lumMod val="50000"/>
                </a:schemeClr>
              </a:solidFill>
            </a:endParaRPr>
          </a:p>
          <a:p>
            <a:pPr>
              <a:spcBef>
                <a:spcPts val="200"/>
              </a:spcBef>
              <a:spcAft>
                <a:spcPts val="200"/>
              </a:spcAft>
            </a:pPr>
            <a:r>
              <a:rPr lang="en-US" sz="1600" smtClean="0">
                <a:solidFill>
                  <a:schemeClr val="accent2">
                    <a:lumMod val="50000"/>
                  </a:schemeClr>
                </a:solidFill>
              </a:rPr>
              <a:t>Up</a:t>
            </a:r>
            <a:r>
              <a:rPr lang="en-US" sz="1600" b="1" smtClean="0">
                <a:solidFill>
                  <a:schemeClr val="accent2">
                    <a:lumMod val="50000"/>
                  </a:schemeClr>
                </a:solidFill>
              </a:rPr>
              <a:t> </a:t>
            </a:r>
            <a:r>
              <a:rPr lang="en-US" sz="1600" smtClean="0">
                <a:solidFill>
                  <a:schemeClr val="accent2">
                    <a:lumMod val="50000"/>
                  </a:schemeClr>
                </a:solidFill>
              </a:rPr>
              <a:t>= </a:t>
            </a:r>
            <a:r>
              <a:rPr lang="en-US" sz="1600">
                <a:solidFill>
                  <a:schemeClr val="accent2">
                    <a:lumMod val="50000"/>
                  </a:schemeClr>
                </a:solidFill>
              </a:rPr>
              <a:t>( 0, 1, 0)</a:t>
            </a:r>
            <a:r>
              <a:rPr lang="en-US" sz="1600" baseline="30000">
                <a:solidFill>
                  <a:schemeClr val="accent2">
                    <a:lumMod val="50000"/>
                  </a:schemeClr>
                </a:solidFill>
              </a:rPr>
              <a:t>T</a:t>
            </a:r>
          </a:p>
        </p:txBody>
      </p:sp>
      <p:cxnSp>
        <p:nvCxnSpPr>
          <p:cNvPr id="24" name="Straight Arrow Connector 23"/>
          <p:cNvCxnSpPr/>
          <p:nvPr/>
        </p:nvCxnSpPr>
        <p:spPr>
          <a:xfrm>
            <a:off x="634284" y="5421491"/>
            <a:ext cx="304800" cy="1588"/>
          </a:xfrm>
          <a:prstGeom prst="straightConnector1">
            <a:avLst/>
          </a:prstGeom>
          <a:ln w="1270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Slide Number Placeholder 24"/>
          <p:cNvSpPr>
            <a:spLocks noGrp="1"/>
          </p:cNvSpPr>
          <p:nvPr>
            <p:ph type="sldNum" sz="quarter" idx="12"/>
          </p:nvPr>
        </p:nvSpPr>
        <p:spPr/>
        <p:txBody>
          <a:bodyPr/>
          <a:lstStyle/>
          <a:p>
            <a:fld id="{A80CDAAF-A013-41DD-A08F-031638BA3D86}" type="slidenum">
              <a:rPr lang="en-GB" smtClean="0"/>
              <a:pPr/>
              <a:t>11</a:t>
            </a:fld>
            <a:r>
              <a:rPr lang="en-GB" smtClean="0"/>
              <a:t>/29</a:t>
            </a:r>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Sử dụng hàm </a:t>
            </a:r>
            <a:r>
              <a:rPr lang="en-US" b="0" smtClean="0">
                <a:solidFill>
                  <a:schemeClr val="tx1"/>
                </a:solidFill>
              </a:rPr>
              <a:t>gluLookAt()</a:t>
            </a:r>
            <a:r>
              <a:rPr lang="en-US" smtClean="0"/>
              <a:t> </a:t>
            </a:r>
            <a:endParaRPr lang="en-US"/>
          </a:p>
        </p:txBody>
      </p:sp>
      <p:sp>
        <p:nvSpPr>
          <p:cNvPr id="3" name="Content Placeholder 2"/>
          <p:cNvSpPr>
            <a:spLocks noGrp="1"/>
          </p:cNvSpPr>
          <p:nvPr>
            <p:ph idx="1"/>
          </p:nvPr>
        </p:nvSpPr>
        <p:spPr>
          <a:xfrm>
            <a:off x="762000" y="1066800"/>
            <a:ext cx="8229600" cy="5105400"/>
          </a:xfrm>
        </p:spPr>
        <p:txBody>
          <a:bodyPr/>
          <a:lstStyle/>
          <a:p>
            <a:r>
              <a:rPr lang="en-US" smtClean="0"/>
              <a:t>Hệ thống tọa độ quan sát: </a:t>
            </a:r>
          </a:p>
          <a:p>
            <a:pPr lvl="1"/>
            <a:r>
              <a:rPr lang="en-US" smtClean="0"/>
              <a:t>Sử dụng hệ thống tọa độ bàn tay phải: </a:t>
            </a:r>
          </a:p>
          <a:p>
            <a:pPr lvl="1"/>
            <a:r>
              <a:rPr lang="en-US" smtClean="0"/>
              <a:t>Trục x hướng phải, trục y hướng lên đối với người quan sát</a:t>
            </a:r>
          </a:p>
          <a:p>
            <a:pPr lvl="1"/>
            <a:r>
              <a:rPr lang="en-US" smtClean="0"/>
              <a:t>Trục z hướng ra khỏi người quan sát</a:t>
            </a:r>
          </a:p>
          <a:p>
            <a:r>
              <a:rPr lang="en-US" i="1" smtClean="0"/>
              <a:t>gluLookAt() </a:t>
            </a:r>
            <a:r>
              <a:rPr lang="en-US" smtClean="0"/>
              <a:t>tạo lập ma trận quan sát như sau: </a:t>
            </a:r>
          </a:p>
          <a:p>
            <a:pPr lvl="1"/>
            <a:r>
              <a:rPr lang="en-US" smtClean="0"/>
              <a:t>Ánh xạ tâm của cảnh vào trục z âm, sau đó cảnh được ánh xạ vào tâm viewport.</a:t>
            </a:r>
          </a:p>
          <a:p>
            <a:pPr lvl="1"/>
            <a:r>
              <a:rPr lang="en-US" smtClean="0"/>
              <a:t>Ánh xạ véctơ         vào trục dương y, sau đó nó là trục hướng lên trong </a:t>
            </a:r>
            <a:r>
              <a:rPr lang="en-US" i="1" smtClean="0"/>
              <a:t>viewport</a:t>
            </a:r>
            <a:r>
              <a:rPr lang="en-US" smtClean="0"/>
              <a:t>.</a:t>
            </a:r>
          </a:p>
        </p:txBody>
      </p:sp>
      <p:sp>
        <p:nvSpPr>
          <p:cNvPr id="4" name="Date Placeholder 3"/>
          <p:cNvSpPr>
            <a:spLocks noGrp="1"/>
          </p:cNvSpPr>
          <p:nvPr>
            <p:ph type="dt" sz="half" idx="10"/>
          </p:nvPr>
        </p:nvSpPr>
        <p:spPr/>
        <p:txBody>
          <a:bodyPr/>
          <a:lstStyle/>
          <a:p>
            <a:r>
              <a:rPr lang="en-US" smtClean="0"/>
              <a:t>dvduc-2006/18</a:t>
            </a:r>
            <a:endParaRPr lang="en-GB"/>
          </a:p>
        </p:txBody>
      </p:sp>
      <p:sp>
        <p:nvSpPr>
          <p:cNvPr id="5" name="Footer Placeholder 4"/>
          <p:cNvSpPr>
            <a:spLocks noGrp="1"/>
          </p:cNvSpPr>
          <p:nvPr>
            <p:ph type="ftr" sz="quarter" idx="11"/>
          </p:nvPr>
        </p:nvSpPr>
        <p:spPr/>
        <p:txBody>
          <a:bodyPr/>
          <a:lstStyle/>
          <a:p>
            <a:r>
              <a:rPr lang="en-GB" smtClean="0"/>
              <a:t>Bài 5 - Quan sát 3 chiều</a:t>
            </a:r>
            <a:endParaRPr lang="en-GB"/>
          </a:p>
        </p:txBody>
      </p:sp>
      <p:graphicFrame>
        <p:nvGraphicFramePr>
          <p:cNvPr id="27" name="Object 26"/>
          <p:cNvGraphicFramePr>
            <a:graphicFrameLocks noChangeAspect="1"/>
          </p:cNvGraphicFramePr>
          <p:nvPr/>
        </p:nvGraphicFramePr>
        <p:xfrm>
          <a:off x="6134279" y="1433847"/>
          <a:ext cx="1541463" cy="533400"/>
        </p:xfrm>
        <a:graphic>
          <a:graphicData uri="http://schemas.openxmlformats.org/presentationml/2006/ole">
            <mc:AlternateContent xmlns:mc="http://schemas.openxmlformats.org/markup-compatibility/2006">
              <mc:Choice xmlns:v="urn:schemas-microsoft-com:vml" Requires="v">
                <p:oleObj spid="_x0000_s208946" name="Equation" r:id="rId3" imgW="698400" imgH="241200" progId="Equation.3">
                  <p:embed/>
                </p:oleObj>
              </mc:Choice>
              <mc:Fallback>
                <p:oleObj name="Equation" r:id="rId3" imgW="69840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4279" y="1433847"/>
                        <a:ext cx="154146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 name="Group 17"/>
          <p:cNvGrpSpPr/>
          <p:nvPr/>
        </p:nvGrpSpPr>
        <p:grpSpPr>
          <a:xfrm>
            <a:off x="3200400" y="4419600"/>
            <a:ext cx="5486400" cy="1905000"/>
            <a:chOff x="3131730" y="4299376"/>
            <a:chExt cx="5486400" cy="1905000"/>
          </a:xfrm>
        </p:grpSpPr>
        <p:pic>
          <p:nvPicPr>
            <p:cNvPr id="9" name="Picture 8"/>
            <p:cNvPicPr>
              <a:picLocks noChangeAspect="1" noChangeArrowheads="1"/>
            </p:cNvPicPr>
            <p:nvPr/>
          </p:nvPicPr>
          <p:blipFill>
            <a:blip r:embed="rId5" cstate="print"/>
            <a:srcRect/>
            <a:stretch>
              <a:fillRect/>
            </a:stretch>
          </p:blipFill>
          <p:spPr bwMode="auto">
            <a:xfrm>
              <a:off x="3131730" y="4299376"/>
              <a:ext cx="5486400" cy="1905000"/>
            </a:xfrm>
            <a:prstGeom prst="rect">
              <a:avLst/>
            </a:prstGeom>
            <a:noFill/>
            <a:ln w="9525">
              <a:noFill/>
              <a:miter lim="800000"/>
              <a:headEnd/>
              <a:tailEnd/>
            </a:ln>
            <a:effectLst/>
          </p:spPr>
        </p:pic>
        <p:sp>
          <p:nvSpPr>
            <p:cNvPr id="10" name="TextBox 9"/>
            <p:cNvSpPr txBox="1"/>
            <p:nvPr/>
          </p:nvSpPr>
          <p:spPr>
            <a:xfrm>
              <a:off x="3133357" y="5592368"/>
              <a:ext cx="724265" cy="282189"/>
            </a:xfrm>
            <a:prstGeom prst="rect">
              <a:avLst/>
            </a:prstGeom>
            <a:noFill/>
          </p:spPr>
          <p:txBody>
            <a:bodyPr wrap="none" rtlCol="0">
              <a:spAutoFit/>
            </a:bodyPr>
            <a:lstStyle/>
            <a:p>
              <a:r>
                <a:rPr lang="en-US" sz="1400" smtClean="0">
                  <a:solidFill>
                    <a:schemeClr val="accent6">
                      <a:lumMod val="75000"/>
                    </a:schemeClr>
                  </a:solidFill>
                </a:rPr>
                <a:t>viewer</a:t>
              </a:r>
              <a:endParaRPr lang="en-US" sz="1400">
                <a:solidFill>
                  <a:schemeClr val="accent6">
                    <a:lumMod val="75000"/>
                  </a:schemeClr>
                </a:solidFill>
              </a:endParaRPr>
            </a:p>
          </p:txBody>
        </p:sp>
        <p:sp>
          <p:nvSpPr>
            <p:cNvPr id="11" name="TextBox 10"/>
            <p:cNvSpPr txBox="1"/>
            <p:nvPr/>
          </p:nvSpPr>
          <p:spPr>
            <a:xfrm>
              <a:off x="3852910" y="5763808"/>
              <a:ext cx="1066882" cy="282189"/>
            </a:xfrm>
            <a:prstGeom prst="rect">
              <a:avLst/>
            </a:prstGeom>
            <a:noFill/>
          </p:spPr>
          <p:txBody>
            <a:bodyPr wrap="none" rtlCol="0">
              <a:spAutoFit/>
            </a:bodyPr>
            <a:lstStyle/>
            <a:p>
              <a:r>
                <a:rPr lang="en-US" sz="1400" smtClean="0">
                  <a:solidFill>
                    <a:schemeClr val="accent6">
                      <a:lumMod val="75000"/>
                    </a:schemeClr>
                  </a:solidFill>
                </a:rPr>
                <a:t>view plane</a:t>
              </a:r>
              <a:endParaRPr lang="en-US" sz="1400">
                <a:solidFill>
                  <a:schemeClr val="accent6">
                    <a:lumMod val="75000"/>
                  </a:schemeClr>
                </a:solidFill>
              </a:endParaRPr>
            </a:p>
          </p:txBody>
        </p:sp>
        <p:sp>
          <p:nvSpPr>
            <p:cNvPr id="12" name="TextBox 11"/>
            <p:cNvSpPr txBox="1"/>
            <p:nvPr/>
          </p:nvSpPr>
          <p:spPr>
            <a:xfrm>
              <a:off x="7339884" y="4380963"/>
              <a:ext cx="895572" cy="282189"/>
            </a:xfrm>
            <a:prstGeom prst="rect">
              <a:avLst/>
            </a:prstGeom>
            <a:noFill/>
          </p:spPr>
          <p:txBody>
            <a:bodyPr wrap="none" rtlCol="0">
              <a:spAutoFit/>
            </a:bodyPr>
            <a:lstStyle/>
            <a:p>
              <a:r>
                <a:rPr lang="en-US" sz="1400" smtClean="0">
                  <a:solidFill>
                    <a:schemeClr val="accent6">
                      <a:lumMod val="75000"/>
                    </a:schemeClr>
                  </a:solidFill>
                </a:rPr>
                <a:t>viewport</a:t>
              </a:r>
              <a:endParaRPr lang="en-US" sz="1400">
                <a:solidFill>
                  <a:schemeClr val="accent6">
                    <a:lumMod val="75000"/>
                  </a:schemeClr>
                </a:solidFill>
              </a:endParaRPr>
            </a:p>
          </p:txBody>
        </p:sp>
        <p:cxnSp>
          <p:nvCxnSpPr>
            <p:cNvPr id="13" name="Straight Arrow Connector 12"/>
            <p:cNvCxnSpPr/>
            <p:nvPr/>
          </p:nvCxnSpPr>
          <p:spPr>
            <a:xfrm rot="5400000" flipH="1" flipV="1">
              <a:off x="3274244" y="5329172"/>
              <a:ext cx="349324" cy="2832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4335467" y="5609578"/>
              <a:ext cx="209595" cy="1416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34685" y="5886762"/>
              <a:ext cx="2191621" cy="282189"/>
            </a:xfrm>
            <a:prstGeom prst="rect">
              <a:avLst/>
            </a:prstGeom>
            <a:noFill/>
          </p:spPr>
          <p:txBody>
            <a:bodyPr wrap="none" rtlCol="0">
              <a:spAutoFit/>
            </a:bodyPr>
            <a:lstStyle/>
            <a:p>
              <a:r>
                <a:rPr lang="en-US" sz="1400" smtClean="0">
                  <a:solidFill>
                    <a:schemeClr val="accent6">
                      <a:lumMod val="75000"/>
                    </a:schemeClr>
                  </a:solidFill>
                </a:rPr>
                <a:t>viewport transformation</a:t>
              </a:r>
              <a:endParaRPr lang="en-US" sz="1400">
                <a:solidFill>
                  <a:schemeClr val="accent6">
                    <a:lumMod val="75000"/>
                  </a:schemeClr>
                </a:solidFill>
              </a:endParaRPr>
            </a:p>
          </p:txBody>
        </p:sp>
        <p:sp>
          <p:nvSpPr>
            <p:cNvPr id="16" name="TextBox 15"/>
            <p:cNvSpPr txBox="1"/>
            <p:nvPr/>
          </p:nvSpPr>
          <p:spPr>
            <a:xfrm>
              <a:off x="5856490" y="5016673"/>
              <a:ext cx="649782" cy="282189"/>
            </a:xfrm>
            <a:prstGeom prst="rect">
              <a:avLst/>
            </a:prstGeom>
            <a:noFill/>
          </p:spPr>
          <p:txBody>
            <a:bodyPr wrap="none" rtlCol="0">
              <a:spAutoFit/>
            </a:bodyPr>
            <a:lstStyle/>
            <a:p>
              <a:r>
                <a:rPr lang="en-US" sz="1400" smtClean="0">
                  <a:solidFill>
                    <a:schemeClr val="accent6">
                      <a:lumMod val="75000"/>
                    </a:schemeClr>
                  </a:solidFill>
                </a:rPr>
                <a:t>scene</a:t>
              </a:r>
              <a:endParaRPr lang="en-US" sz="1400">
                <a:solidFill>
                  <a:schemeClr val="accent6">
                    <a:lumMod val="75000"/>
                  </a:schemeClr>
                </a:solidFill>
              </a:endParaRPr>
            </a:p>
          </p:txBody>
        </p:sp>
        <p:sp>
          <p:nvSpPr>
            <p:cNvPr id="17" name="Freeform 16"/>
            <p:cNvSpPr/>
            <p:nvPr/>
          </p:nvSpPr>
          <p:spPr>
            <a:xfrm>
              <a:off x="5054626" y="5519503"/>
              <a:ext cx="2477398" cy="366052"/>
            </a:xfrm>
            <a:custGeom>
              <a:avLst/>
              <a:gdLst>
                <a:gd name="connsiteX0" fmla="*/ 0 w 2665927"/>
                <a:gd name="connsiteY0" fmla="*/ 154547 h 399245"/>
                <a:gd name="connsiteX1" fmla="*/ 321972 w 2665927"/>
                <a:gd name="connsiteY1" fmla="*/ 399245 h 399245"/>
                <a:gd name="connsiteX2" fmla="*/ 2382592 w 2665927"/>
                <a:gd name="connsiteY2" fmla="*/ 399245 h 399245"/>
                <a:gd name="connsiteX3" fmla="*/ 2665927 w 2665927"/>
                <a:gd name="connsiteY3" fmla="*/ 0 h 399245"/>
              </a:gdLst>
              <a:ahLst/>
              <a:cxnLst>
                <a:cxn ang="0">
                  <a:pos x="connsiteX0" y="connsiteY0"/>
                </a:cxn>
                <a:cxn ang="0">
                  <a:pos x="connsiteX1" y="connsiteY1"/>
                </a:cxn>
                <a:cxn ang="0">
                  <a:pos x="connsiteX2" y="connsiteY2"/>
                </a:cxn>
                <a:cxn ang="0">
                  <a:pos x="connsiteX3" y="connsiteY3"/>
                </a:cxn>
              </a:cxnLst>
              <a:rect l="l" t="t" r="r" b="b"/>
              <a:pathLst>
                <a:path w="2665927" h="399245">
                  <a:moveTo>
                    <a:pt x="0" y="154547"/>
                  </a:moveTo>
                  <a:lnTo>
                    <a:pt x="321972" y="399245"/>
                  </a:lnTo>
                  <a:lnTo>
                    <a:pt x="2382592" y="399245"/>
                  </a:lnTo>
                  <a:lnTo>
                    <a:pt x="2665927" y="0"/>
                  </a:lnTo>
                </a:path>
              </a:pathLst>
            </a:cu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19" name="Picture 18" descr="rhr-1-4m"/>
          <p:cNvPicPr>
            <a:picLocks noChangeAspect="1" noChangeArrowheads="1" noCrop="1"/>
          </p:cNvPicPr>
          <p:nvPr/>
        </p:nvPicPr>
        <p:blipFill>
          <a:blip r:embed="rId6" cstate="print"/>
          <a:srcRect/>
          <a:stretch>
            <a:fillRect/>
          </a:stretch>
        </p:blipFill>
        <p:spPr bwMode="auto">
          <a:xfrm>
            <a:off x="710484" y="4563434"/>
            <a:ext cx="2057400" cy="1494801"/>
          </a:xfrm>
          <a:prstGeom prst="rect">
            <a:avLst/>
          </a:prstGeom>
          <a:noFill/>
        </p:spPr>
      </p:pic>
      <p:grpSp>
        <p:nvGrpSpPr>
          <p:cNvPr id="22" name="Group 21"/>
          <p:cNvGrpSpPr/>
          <p:nvPr/>
        </p:nvGrpSpPr>
        <p:grpSpPr>
          <a:xfrm>
            <a:off x="3340279" y="3671171"/>
            <a:ext cx="482600" cy="392113"/>
            <a:chOff x="3327400" y="3722687"/>
            <a:chExt cx="482600" cy="392113"/>
          </a:xfrm>
        </p:grpSpPr>
        <p:graphicFrame>
          <p:nvGraphicFramePr>
            <p:cNvPr id="208899" name="Object 3"/>
            <p:cNvGraphicFramePr>
              <a:graphicFrameLocks noChangeAspect="1"/>
            </p:cNvGraphicFramePr>
            <p:nvPr/>
          </p:nvGraphicFramePr>
          <p:xfrm>
            <a:off x="3327400" y="3722687"/>
            <a:ext cx="482600" cy="392113"/>
          </p:xfrm>
          <a:graphic>
            <a:graphicData uri="http://schemas.openxmlformats.org/presentationml/2006/ole">
              <mc:AlternateContent xmlns:mc="http://schemas.openxmlformats.org/markup-compatibility/2006">
                <mc:Choice xmlns:v="urn:schemas-microsoft-com:vml" Requires="v">
                  <p:oleObj spid="_x0000_s208947" name="Equation" r:id="rId7" imgW="203040" imgH="164880" progId="Equation.3">
                    <p:embed/>
                  </p:oleObj>
                </mc:Choice>
                <mc:Fallback>
                  <p:oleObj name="Equation" r:id="rId7" imgW="203040" imgH="16488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27400" y="3722687"/>
                          <a:ext cx="482600"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1" name="Straight Arrow Connector 20"/>
            <p:cNvCxnSpPr/>
            <p:nvPr/>
          </p:nvCxnSpPr>
          <p:spPr>
            <a:xfrm>
              <a:off x="3403242" y="3732212"/>
              <a:ext cx="304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3" name="Slide Number Placeholder 22"/>
          <p:cNvSpPr>
            <a:spLocks noGrp="1"/>
          </p:cNvSpPr>
          <p:nvPr>
            <p:ph type="sldNum" sz="quarter" idx="12"/>
          </p:nvPr>
        </p:nvSpPr>
        <p:spPr/>
        <p:txBody>
          <a:bodyPr/>
          <a:lstStyle/>
          <a:p>
            <a:fld id="{A80CDAAF-A013-41DD-A08F-031638BA3D86}" type="slidenum">
              <a:rPr lang="en-GB" smtClean="0"/>
              <a:pPr/>
              <a:t>12</a:t>
            </a:fld>
            <a:r>
              <a:rPr lang="en-GB" smtClean="0"/>
              <a:t>/29</a:t>
            </a:r>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3"/>
          <p:cNvSpPr>
            <a:spLocks noGrp="1"/>
          </p:cNvSpPr>
          <p:nvPr>
            <p:ph type="dt" sz="half" idx="10"/>
          </p:nvPr>
        </p:nvSpPr>
        <p:spPr/>
        <p:txBody>
          <a:bodyPr/>
          <a:lstStyle/>
          <a:p>
            <a:r>
              <a:rPr lang="en-US" smtClean="0"/>
              <a:t>dvduc-2006/18</a:t>
            </a:r>
            <a:endParaRPr lang="en-GB"/>
          </a:p>
        </p:txBody>
      </p:sp>
      <p:sp>
        <p:nvSpPr>
          <p:cNvPr id="40" name="Footer Placeholder 4"/>
          <p:cNvSpPr>
            <a:spLocks noGrp="1"/>
          </p:cNvSpPr>
          <p:nvPr>
            <p:ph type="ftr" sz="quarter" idx="11"/>
          </p:nvPr>
        </p:nvSpPr>
        <p:spPr/>
        <p:txBody>
          <a:bodyPr/>
          <a:lstStyle/>
          <a:p>
            <a:r>
              <a:rPr lang="en-GB"/>
              <a:t>Bài 5 - Quan sát 3 chiều</a:t>
            </a:r>
          </a:p>
        </p:txBody>
      </p:sp>
      <p:sp>
        <p:nvSpPr>
          <p:cNvPr id="164866" name="Rectangle 2"/>
          <p:cNvSpPr>
            <a:spLocks noGrp="1" noChangeArrowheads="1"/>
          </p:cNvSpPr>
          <p:nvPr>
            <p:ph type="title"/>
          </p:nvPr>
        </p:nvSpPr>
        <p:spPr/>
        <p:txBody>
          <a:bodyPr/>
          <a:lstStyle/>
          <a:p>
            <a:r>
              <a:rPr lang="en-US"/>
              <a:t>2. Chiếu hình</a:t>
            </a:r>
          </a:p>
        </p:txBody>
      </p:sp>
      <p:sp>
        <p:nvSpPr>
          <p:cNvPr id="164867" name="Rectangle 3"/>
          <p:cNvSpPr>
            <a:spLocks noGrp="1" noChangeArrowheads="1"/>
          </p:cNvSpPr>
          <p:nvPr>
            <p:ph type="body" idx="1"/>
          </p:nvPr>
        </p:nvSpPr>
        <p:spPr>
          <a:xfrm>
            <a:off x="685800" y="990600"/>
            <a:ext cx="8229600" cy="5105400"/>
          </a:xfrm>
        </p:spPr>
        <p:txBody>
          <a:bodyPr/>
          <a:lstStyle/>
          <a:p>
            <a:r>
              <a:rPr lang="en-US"/>
              <a:t>Chiếu hình là biến đổi hệ tọa độ </a:t>
            </a:r>
            <a:r>
              <a:rPr lang="en-US" smtClean="0"/>
              <a:t>n-chiều (nD) </a:t>
            </a:r>
            <a:r>
              <a:rPr lang="en-US"/>
              <a:t>sang </a:t>
            </a:r>
            <a:r>
              <a:rPr lang="en-US" smtClean="0"/>
              <a:t>hệ tọa độ m-chiều (mD) </a:t>
            </a:r>
            <a:r>
              <a:rPr lang="en-US"/>
              <a:t>với </a:t>
            </a:r>
            <a:r>
              <a:rPr lang="en-US" smtClean="0"/>
              <a:t>m&lt;n.</a:t>
            </a:r>
          </a:p>
          <a:p>
            <a:endParaRPr lang="en-US"/>
          </a:p>
        </p:txBody>
      </p:sp>
      <p:grpSp>
        <p:nvGrpSpPr>
          <p:cNvPr id="76" name="Group 75"/>
          <p:cNvGrpSpPr/>
          <p:nvPr/>
        </p:nvGrpSpPr>
        <p:grpSpPr>
          <a:xfrm>
            <a:off x="381000" y="1828800"/>
            <a:ext cx="8534400" cy="4419600"/>
            <a:chOff x="381000" y="1752600"/>
            <a:chExt cx="8534400" cy="4419600"/>
          </a:xfrm>
        </p:grpSpPr>
        <p:sp>
          <p:nvSpPr>
            <p:cNvPr id="71" name="Line 32"/>
            <p:cNvSpPr>
              <a:spLocks noChangeShapeType="1"/>
            </p:cNvSpPr>
            <p:nvPr/>
          </p:nvSpPr>
          <p:spPr bwMode="auto">
            <a:xfrm flipH="1">
              <a:off x="4114800" y="5181600"/>
              <a:ext cx="76200" cy="381000"/>
            </a:xfrm>
            <a:prstGeom prst="line">
              <a:avLst/>
            </a:prstGeom>
            <a:noFill/>
            <a:ln w="28575">
              <a:solidFill>
                <a:srgbClr val="002060"/>
              </a:solidFill>
              <a:miter lim="800000"/>
              <a:headEnd/>
              <a:tailEnd type="triangle" w="med" len="med"/>
            </a:ln>
            <a:effectLst/>
          </p:spPr>
          <p:txBody>
            <a:bodyPr wrap="none" anchor="ctr"/>
            <a:lstStyle/>
            <a:p>
              <a:endParaRPr lang="en-US" sz="1400"/>
            </a:p>
          </p:txBody>
        </p:sp>
        <p:sp>
          <p:nvSpPr>
            <p:cNvPr id="44" name="Rectangle 4"/>
            <p:cNvSpPr>
              <a:spLocks noChangeArrowheads="1"/>
            </p:cNvSpPr>
            <p:nvPr/>
          </p:nvSpPr>
          <p:spPr bwMode="auto">
            <a:xfrm>
              <a:off x="4013200" y="1752600"/>
              <a:ext cx="1752600" cy="609600"/>
            </a:xfrm>
            <a:prstGeom prst="rect">
              <a:avLst/>
            </a:prstGeom>
            <a:solidFill>
              <a:srgbClr val="FFFF66"/>
            </a:solidFill>
            <a:ln w="28575">
              <a:solidFill>
                <a:srgbClr val="002060"/>
              </a:solidFill>
              <a:miter lim="800000"/>
              <a:headEnd/>
              <a:tailEnd/>
            </a:ln>
            <a:effectLst>
              <a:outerShdw dist="35921" dir="2700000" algn="ctr" rotWithShape="0">
                <a:schemeClr val="bg2"/>
              </a:outerShdw>
            </a:effectLst>
          </p:spPr>
          <p:txBody>
            <a:bodyPr anchor="ctr"/>
            <a:lstStyle/>
            <a:p>
              <a:pPr algn="ctr"/>
              <a:r>
                <a:rPr lang="en-US" sz="1400"/>
                <a:t>Phép chiếu lên mặt phẳng</a:t>
              </a:r>
            </a:p>
          </p:txBody>
        </p:sp>
        <p:sp>
          <p:nvSpPr>
            <p:cNvPr id="45" name="Rectangle 5"/>
            <p:cNvSpPr>
              <a:spLocks noChangeArrowheads="1"/>
            </p:cNvSpPr>
            <p:nvPr/>
          </p:nvSpPr>
          <p:spPr bwMode="auto">
            <a:xfrm>
              <a:off x="1828800" y="2692400"/>
              <a:ext cx="1600200" cy="609600"/>
            </a:xfrm>
            <a:prstGeom prst="rect">
              <a:avLst/>
            </a:prstGeom>
            <a:solidFill>
              <a:srgbClr val="CCFFFF"/>
            </a:solidFill>
            <a:ln w="28575">
              <a:solidFill>
                <a:srgbClr val="002060"/>
              </a:solidFill>
              <a:miter lim="800000"/>
              <a:headEnd/>
              <a:tailEnd/>
            </a:ln>
            <a:effectLst>
              <a:outerShdw dist="35921" dir="2700000" algn="ctr" rotWithShape="0">
                <a:schemeClr val="bg2"/>
              </a:outerShdw>
            </a:effectLst>
          </p:spPr>
          <p:txBody>
            <a:bodyPr anchor="ctr"/>
            <a:lstStyle/>
            <a:p>
              <a:pPr algn="ctr"/>
              <a:r>
                <a:rPr lang="en-US" sz="1400"/>
                <a:t>Phép chiếu song song</a:t>
              </a:r>
            </a:p>
          </p:txBody>
        </p:sp>
        <p:sp>
          <p:nvSpPr>
            <p:cNvPr id="46" name="Rectangle 6"/>
            <p:cNvSpPr>
              <a:spLocks noChangeArrowheads="1"/>
            </p:cNvSpPr>
            <p:nvPr/>
          </p:nvSpPr>
          <p:spPr bwMode="auto">
            <a:xfrm>
              <a:off x="6400800" y="2692400"/>
              <a:ext cx="1371600" cy="609600"/>
            </a:xfrm>
            <a:prstGeom prst="rect">
              <a:avLst/>
            </a:prstGeom>
            <a:solidFill>
              <a:srgbClr val="CCFFFF"/>
            </a:solidFill>
            <a:ln w="28575">
              <a:solidFill>
                <a:srgbClr val="002060"/>
              </a:solidFill>
              <a:miter lim="800000"/>
              <a:headEnd/>
              <a:tailEnd/>
            </a:ln>
            <a:effectLst>
              <a:outerShdw dist="35921" dir="2700000" algn="ctr" rotWithShape="0">
                <a:schemeClr val="bg2"/>
              </a:outerShdw>
            </a:effectLst>
          </p:spPr>
          <p:txBody>
            <a:bodyPr anchor="ctr"/>
            <a:lstStyle/>
            <a:p>
              <a:pPr algn="ctr"/>
              <a:r>
                <a:rPr lang="en-US" sz="1400"/>
                <a:t>Phép chiếu phối cảnh</a:t>
              </a:r>
            </a:p>
          </p:txBody>
        </p:sp>
        <p:sp>
          <p:nvSpPr>
            <p:cNvPr id="47" name="Rectangle 7"/>
            <p:cNvSpPr>
              <a:spLocks noChangeArrowheads="1"/>
            </p:cNvSpPr>
            <p:nvPr/>
          </p:nvSpPr>
          <p:spPr bwMode="auto">
            <a:xfrm>
              <a:off x="1066800" y="3606800"/>
              <a:ext cx="1447800" cy="609600"/>
            </a:xfrm>
            <a:prstGeom prst="rect">
              <a:avLst/>
            </a:prstGeom>
            <a:solidFill>
              <a:srgbClr val="FFCCFF"/>
            </a:solidFill>
            <a:ln w="28575">
              <a:solidFill>
                <a:srgbClr val="002060"/>
              </a:solidFill>
              <a:miter lim="800000"/>
              <a:headEnd/>
              <a:tailEnd/>
            </a:ln>
            <a:effectLst>
              <a:outerShdw dist="35921" dir="2700000" algn="ctr" rotWithShape="0">
                <a:schemeClr val="bg2"/>
              </a:outerShdw>
            </a:effectLst>
          </p:spPr>
          <p:txBody>
            <a:bodyPr anchor="ctr"/>
            <a:lstStyle/>
            <a:p>
              <a:pPr algn="ctr"/>
              <a:r>
                <a:rPr lang="en-US" sz="1400"/>
                <a:t>Phép chiếu xiên</a:t>
              </a:r>
            </a:p>
          </p:txBody>
        </p:sp>
        <p:sp>
          <p:nvSpPr>
            <p:cNvPr id="48" name="Rectangle 8"/>
            <p:cNvSpPr>
              <a:spLocks noChangeArrowheads="1"/>
            </p:cNvSpPr>
            <p:nvPr/>
          </p:nvSpPr>
          <p:spPr bwMode="auto">
            <a:xfrm>
              <a:off x="3048000" y="3606800"/>
              <a:ext cx="1447800" cy="609600"/>
            </a:xfrm>
            <a:prstGeom prst="rect">
              <a:avLst/>
            </a:prstGeom>
            <a:solidFill>
              <a:srgbClr val="FFCCFF"/>
            </a:solidFill>
            <a:ln w="28575">
              <a:solidFill>
                <a:srgbClr val="002060"/>
              </a:solidFill>
              <a:miter lim="800000"/>
              <a:headEnd/>
              <a:tailEnd/>
            </a:ln>
            <a:effectLst>
              <a:outerShdw dist="35921" dir="2700000" algn="ctr" rotWithShape="0">
                <a:schemeClr val="bg2"/>
              </a:outerShdw>
            </a:effectLst>
          </p:spPr>
          <p:txBody>
            <a:bodyPr anchor="ctr"/>
            <a:lstStyle/>
            <a:p>
              <a:pPr algn="ctr"/>
              <a:r>
                <a:rPr lang="en-US" sz="1400"/>
                <a:t>Phép chiếu trực giao</a:t>
              </a:r>
            </a:p>
          </p:txBody>
        </p:sp>
        <p:sp>
          <p:nvSpPr>
            <p:cNvPr id="49" name="Rectangle 9"/>
            <p:cNvSpPr>
              <a:spLocks noChangeArrowheads="1"/>
            </p:cNvSpPr>
            <p:nvPr/>
          </p:nvSpPr>
          <p:spPr bwMode="auto">
            <a:xfrm>
              <a:off x="5181600" y="3606800"/>
              <a:ext cx="1066800" cy="609600"/>
            </a:xfrm>
            <a:prstGeom prst="rect">
              <a:avLst/>
            </a:prstGeom>
            <a:solidFill>
              <a:srgbClr val="D7FFED"/>
            </a:solidFill>
            <a:ln w="28575">
              <a:solidFill>
                <a:srgbClr val="002060"/>
              </a:solidFill>
              <a:miter lim="800000"/>
              <a:headEnd/>
              <a:tailEnd/>
            </a:ln>
            <a:effectLst>
              <a:outerShdw dist="35921" dir="2700000" algn="ctr" rotWithShape="0">
                <a:schemeClr val="bg2"/>
              </a:outerShdw>
            </a:effectLst>
          </p:spPr>
          <p:txBody>
            <a:bodyPr anchor="ctr"/>
            <a:lstStyle/>
            <a:p>
              <a:pPr algn="ctr"/>
              <a:r>
                <a:rPr lang="en-US" sz="1400"/>
                <a:t>Một tâm chiếu </a:t>
              </a:r>
            </a:p>
          </p:txBody>
        </p:sp>
        <p:sp>
          <p:nvSpPr>
            <p:cNvPr id="50" name="Rectangle 10"/>
            <p:cNvSpPr>
              <a:spLocks noChangeArrowheads="1"/>
            </p:cNvSpPr>
            <p:nvPr/>
          </p:nvSpPr>
          <p:spPr bwMode="auto">
            <a:xfrm>
              <a:off x="6629400" y="3606800"/>
              <a:ext cx="914400" cy="609600"/>
            </a:xfrm>
            <a:prstGeom prst="rect">
              <a:avLst/>
            </a:prstGeom>
            <a:solidFill>
              <a:srgbClr val="D7FFED"/>
            </a:solidFill>
            <a:ln w="28575">
              <a:solidFill>
                <a:srgbClr val="002060"/>
              </a:solidFill>
              <a:miter lim="800000"/>
              <a:headEnd/>
              <a:tailEnd/>
            </a:ln>
            <a:effectLst>
              <a:outerShdw dist="35921" dir="2700000" algn="ctr" rotWithShape="0">
                <a:schemeClr val="bg2"/>
              </a:outerShdw>
            </a:effectLst>
          </p:spPr>
          <p:txBody>
            <a:bodyPr anchor="ctr"/>
            <a:lstStyle/>
            <a:p>
              <a:pPr algn="ctr"/>
              <a:r>
                <a:rPr lang="en-US" sz="1400"/>
                <a:t>Hai tâm chiếu </a:t>
              </a:r>
            </a:p>
          </p:txBody>
        </p:sp>
        <p:sp>
          <p:nvSpPr>
            <p:cNvPr id="51" name="Rectangle 11"/>
            <p:cNvSpPr>
              <a:spLocks noChangeArrowheads="1"/>
            </p:cNvSpPr>
            <p:nvPr/>
          </p:nvSpPr>
          <p:spPr bwMode="auto">
            <a:xfrm>
              <a:off x="7924800" y="3606800"/>
              <a:ext cx="990600" cy="609600"/>
            </a:xfrm>
            <a:prstGeom prst="rect">
              <a:avLst/>
            </a:prstGeom>
            <a:solidFill>
              <a:srgbClr val="D7FFED"/>
            </a:solidFill>
            <a:ln w="28575">
              <a:solidFill>
                <a:srgbClr val="002060"/>
              </a:solidFill>
              <a:miter lim="800000"/>
              <a:headEnd/>
              <a:tailEnd/>
            </a:ln>
            <a:effectLst>
              <a:outerShdw dist="35921" dir="2700000" algn="ctr" rotWithShape="0">
                <a:schemeClr val="bg2"/>
              </a:outerShdw>
            </a:effectLst>
          </p:spPr>
          <p:txBody>
            <a:bodyPr anchor="ctr"/>
            <a:lstStyle/>
            <a:p>
              <a:pPr algn="ctr"/>
              <a:r>
                <a:rPr lang="en-US" sz="1400"/>
                <a:t>Ba tâm chiếu </a:t>
              </a:r>
            </a:p>
          </p:txBody>
        </p:sp>
        <p:sp>
          <p:nvSpPr>
            <p:cNvPr id="52" name="Rectangle 12"/>
            <p:cNvSpPr>
              <a:spLocks noChangeArrowheads="1"/>
            </p:cNvSpPr>
            <p:nvPr/>
          </p:nvSpPr>
          <p:spPr bwMode="auto">
            <a:xfrm>
              <a:off x="381000" y="4597400"/>
              <a:ext cx="1447800" cy="609600"/>
            </a:xfrm>
            <a:prstGeom prst="rect">
              <a:avLst/>
            </a:prstGeom>
            <a:solidFill>
              <a:srgbClr val="FFCC99"/>
            </a:solidFill>
            <a:ln w="28575">
              <a:solidFill>
                <a:srgbClr val="002060"/>
              </a:solidFill>
              <a:miter lim="800000"/>
              <a:headEnd/>
              <a:tailEnd/>
            </a:ln>
            <a:effectLst>
              <a:outerShdw dist="35921" dir="2700000" algn="ctr" rotWithShape="0">
                <a:schemeClr val="bg2"/>
              </a:outerShdw>
            </a:effectLst>
          </p:spPr>
          <p:txBody>
            <a:bodyPr anchor="ctr"/>
            <a:lstStyle/>
            <a:p>
              <a:pPr algn="ctr"/>
              <a:r>
                <a:rPr lang="en-US" sz="1400"/>
                <a:t>Phép chiếu xiên đều</a:t>
              </a:r>
            </a:p>
          </p:txBody>
        </p:sp>
        <p:sp>
          <p:nvSpPr>
            <p:cNvPr id="53" name="Rectangle 13"/>
            <p:cNvSpPr>
              <a:spLocks noChangeArrowheads="1"/>
            </p:cNvSpPr>
            <p:nvPr/>
          </p:nvSpPr>
          <p:spPr bwMode="auto">
            <a:xfrm>
              <a:off x="1981200" y="4597400"/>
              <a:ext cx="1447800" cy="609600"/>
            </a:xfrm>
            <a:prstGeom prst="rect">
              <a:avLst/>
            </a:prstGeom>
            <a:solidFill>
              <a:srgbClr val="FFCC99"/>
            </a:solidFill>
            <a:ln w="28575">
              <a:solidFill>
                <a:srgbClr val="002060"/>
              </a:solidFill>
              <a:miter lim="800000"/>
              <a:headEnd/>
              <a:tailEnd/>
            </a:ln>
            <a:effectLst>
              <a:outerShdw dist="35921" dir="2700000" algn="ctr" rotWithShape="0">
                <a:schemeClr val="bg2"/>
              </a:outerShdw>
            </a:effectLst>
          </p:spPr>
          <p:txBody>
            <a:bodyPr anchor="ctr"/>
            <a:lstStyle/>
            <a:p>
              <a:pPr algn="ctr"/>
              <a:r>
                <a:rPr lang="en-US" sz="1400"/>
                <a:t>Phép chiếu xiên cân</a:t>
              </a:r>
            </a:p>
          </p:txBody>
        </p:sp>
        <p:sp>
          <p:nvSpPr>
            <p:cNvPr id="54" name="Rectangle 14"/>
            <p:cNvSpPr>
              <a:spLocks noChangeArrowheads="1"/>
            </p:cNvSpPr>
            <p:nvPr/>
          </p:nvSpPr>
          <p:spPr bwMode="auto">
            <a:xfrm>
              <a:off x="3581400" y="4597400"/>
              <a:ext cx="1295400" cy="609600"/>
            </a:xfrm>
            <a:prstGeom prst="rect">
              <a:avLst/>
            </a:prstGeom>
            <a:solidFill>
              <a:srgbClr val="00FF00"/>
            </a:solidFill>
            <a:ln w="28575">
              <a:solidFill>
                <a:srgbClr val="002060"/>
              </a:solidFill>
              <a:miter lim="800000"/>
              <a:headEnd/>
              <a:tailEnd/>
            </a:ln>
            <a:effectLst>
              <a:outerShdw dist="35921" dir="2700000" algn="ctr" rotWithShape="0">
                <a:schemeClr val="bg2"/>
              </a:outerShdw>
            </a:effectLst>
          </p:spPr>
          <p:txBody>
            <a:bodyPr anchor="ctr"/>
            <a:lstStyle/>
            <a:p>
              <a:pPr algn="ctr"/>
              <a:r>
                <a:rPr lang="en-US" sz="1400"/>
                <a:t>Phép chiếu trục đo</a:t>
              </a:r>
            </a:p>
          </p:txBody>
        </p:sp>
        <p:sp>
          <p:nvSpPr>
            <p:cNvPr id="55" name="Rectangle 15"/>
            <p:cNvSpPr>
              <a:spLocks noChangeArrowheads="1"/>
            </p:cNvSpPr>
            <p:nvPr/>
          </p:nvSpPr>
          <p:spPr bwMode="auto">
            <a:xfrm>
              <a:off x="5029200" y="4597400"/>
              <a:ext cx="1295400" cy="609600"/>
            </a:xfrm>
            <a:prstGeom prst="rect">
              <a:avLst/>
            </a:prstGeom>
            <a:solidFill>
              <a:srgbClr val="00FF00"/>
            </a:solidFill>
            <a:ln w="28575">
              <a:solidFill>
                <a:srgbClr val="002060"/>
              </a:solidFill>
              <a:miter lim="800000"/>
              <a:headEnd/>
              <a:tailEnd/>
            </a:ln>
            <a:effectLst>
              <a:outerShdw dist="35921" dir="2700000" algn="ctr" rotWithShape="0">
                <a:schemeClr val="bg2"/>
              </a:outerShdw>
            </a:effectLst>
          </p:spPr>
          <p:txBody>
            <a:bodyPr anchor="ctr"/>
            <a:lstStyle/>
            <a:p>
              <a:pPr algn="ctr"/>
              <a:r>
                <a:rPr lang="en-US" sz="1400"/>
                <a:t>Nhiều hình chiếu</a:t>
              </a:r>
            </a:p>
          </p:txBody>
        </p:sp>
        <p:sp>
          <p:nvSpPr>
            <p:cNvPr id="56" name="Rectangle 16"/>
            <p:cNvSpPr>
              <a:spLocks noChangeArrowheads="1"/>
            </p:cNvSpPr>
            <p:nvPr/>
          </p:nvSpPr>
          <p:spPr bwMode="auto">
            <a:xfrm>
              <a:off x="1447800" y="5562600"/>
              <a:ext cx="1676400" cy="609600"/>
            </a:xfrm>
            <a:prstGeom prst="rect">
              <a:avLst/>
            </a:prstGeom>
            <a:solidFill>
              <a:srgbClr val="00FFFF"/>
            </a:solidFill>
            <a:ln w="28575">
              <a:solidFill>
                <a:srgbClr val="002060"/>
              </a:solidFill>
              <a:miter lim="800000"/>
              <a:headEnd/>
              <a:tailEnd/>
            </a:ln>
            <a:effectLst>
              <a:outerShdw dist="35921" dir="2700000" algn="ctr" rotWithShape="0">
                <a:schemeClr val="bg2"/>
              </a:outerShdw>
            </a:effectLst>
          </p:spPr>
          <p:txBody>
            <a:bodyPr anchor="ctr"/>
            <a:lstStyle/>
            <a:p>
              <a:pPr algn="ctr"/>
              <a:r>
                <a:rPr lang="en-US" sz="1400"/>
                <a:t>Phép chiếu vuông góc đều</a:t>
              </a:r>
            </a:p>
          </p:txBody>
        </p:sp>
        <p:sp>
          <p:nvSpPr>
            <p:cNvPr id="57" name="Rectangle 17"/>
            <p:cNvSpPr>
              <a:spLocks noChangeArrowheads="1"/>
            </p:cNvSpPr>
            <p:nvPr/>
          </p:nvSpPr>
          <p:spPr bwMode="auto">
            <a:xfrm>
              <a:off x="3352800" y="5562600"/>
              <a:ext cx="1676400" cy="609600"/>
            </a:xfrm>
            <a:prstGeom prst="rect">
              <a:avLst/>
            </a:prstGeom>
            <a:solidFill>
              <a:srgbClr val="00FFFF"/>
            </a:solidFill>
            <a:ln w="28575">
              <a:solidFill>
                <a:srgbClr val="002060"/>
              </a:solidFill>
              <a:miter lim="800000"/>
              <a:headEnd/>
              <a:tailEnd/>
            </a:ln>
            <a:effectLst>
              <a:outerShdw dist="35921" dir="2700000" algn="ctr" rotWithShape="0">
                <a:schemeClr val="bg2"/>
              </a:outerShdw>
            </a:effectLst>
          </p:spPr>
          <p:txBody>
            <a:bodyPr anchor="ctr"/>
            <a:lstStyle/>
            <a:p>
              <a:pPr algn="ctr"/>
              <a:r>
                <a:rPr lang="en-US" sz="1400"/>
                <a:t>Phép chiếu vuông góc cân</a:t>
              </a:r>
            </a:p>
          </p:txBody>
        </p:sp>
        <p:sp>
          <p:nvSpPr>
            <p:cNvPr id="58" name="Rectangle 18"/>
            <p:cNvSpPr>
              <a:spLocks noChangeArrowheads="1"/>
            </p:cNvSpPr>
            <p:nvPr/>
          </p:nvSpPr>
          <p:spPr bwMode="auto">
            <a:xfrm>
              <a:off x="5181600" y="5562600"/>
              <a:ext cx="1676400" cy="609600"/>
            </a:xfrm>
            <a:prstGeom prst="rect">
              <a:avLst/>
            </a:prstGeom>
            <a:solidFill>
              <a:srgbClr val="00FFFF"/>
            </a:solidFill>
            <a:ln w="28575">
              <a:solidFill>
                <a:srgbClr val="002060"/>
              </a:solidFill>
              <a:miter lim="800000"/>
              <a:headEnd/>
              <a:tailEnd/>
            </a:ln>
            <a:effectLst>
              <a:outerShdw dist="35921" dir="2700000" algn="ctr" rotWithShape="0">
                <a:schemeClr val="bg2"/>
              </a:outerShdw>
            </a:effectLst>
          </p:spPr>
          <p:txBody>
            <a:bodyPr anchor="ctr"/>
            <a:lstStyle/>
            <a:p>
              <a:pPr algn="ctr"/>
              <a:r>
                <a:rPr lang="en-US" sz="1400"/>
                <a:t>Phép chiếu vuông góc lệch</a:t>
              </a:r>
            </a:p>
          </p:txBody>
        </p:sp>
        <p:sp>
          <p:nvSpPr>
            <p:cNvPr id="59" name="Line 19"/>
            <p:cNvSpPr>
              <a:spLocks noChangeShapeType="1"/>
            </p:cNvSpPr>
            <p:nvPr/>
          </p:nvSpPr>
          <p:spPr bwMode="auto">
            <a:xfrm>
              <a:off x="2590800" y="2527300"/>
              <a:ext cx="4572000" cy="0"/>
            </a:xfrm>
            <a:prstGeom prst="line">
              <a:avLst/>
            </a:prstGeom>
            <a:noFill/>
            <a:ln w="28575">
              <a:solidFill>
                <a:srgbClr val="002060"/>
              </a:solidFill>
              <a:miter lim="800000"/>
              <a:headEnd/>
              <a:tailEnd/>
            </a:ln>
            <a:effectLst/>
          </p:spPr>
          <p:txBody>
            <a:bodyPr wrap="none" anchor="ctr"/>
            <a:lstStyle/>
            <a:p>
              <a:endParaRPr lang="en-US" sz="1400"/>
            </a:p>
          </p:txBody>
        </p:sp>
        <p:sp>
          <p:nvSpPr>
            <p:cNvPr id="60" name="Line 20"/>
            <p:cNvSpPr>
              <a:spLocks noChangeShapeType="1"/>
            </p:cNvSpPr>
            <p:nvPr/>
          </p:nvSpPr>
          <p:spPr bwMode="auto">
            <a:xfrm>
              <a:off x="7162800" y="2540000"/>
              <a:ext cx="0" cy="152400"/>
            </a:xfrm>
            <a:prstGeom prst="line">
              <a:avLst/>
            </a:prstGeom>
            <a:noFill/>
            <a:ln w="28575">
              <a:solidFill>
                <a:srgbClr val="002060"/>
              </a:solidFill>
              <a:miter lim="800000"/>
              <a:headEnd/>
              <a:tailEnd type="triangle" w="med" len="med"/>
            </a:ln>
            <a:effectLst/>
          </p:spPr>
          <p:txBody>
            <a:bodyPr wrap="none" anchor="ctr"/>
            <a:lstStyle/>
            <a:p>
              <a:endParaRPr lang="en-US" sz="1400"/>
            </a:p>
          </p:txBody>
        </p:sp>
        <p:sp>
          <p:nvSpPr>
            <p:cNvPr id="61" name="Line 22"/>
            <p:cNvSpPr>
              <a:spLocks noChangeShapeType="1"/>
            </p:cNvSpPr>
            <p:nvPr/>
          </p:nvSpPr>
          <p:spPr bwMode="auto">
            <a:xfrm>
              <a:off x="2590800" y="2540000"/>
              <a:ext cx="0" cy="152400"/>
            </a:xfrm>
            <a:prstGeom prst="line">
              <a:avLst/>
            </a:prstGeom>
            <a:noFill/>
            <a:ln w="28575">
              <a:solidFill>
                <a:srgbClr val="002060"/>
              </a:solidFill>
              <a:miter lim="800000"/>
              <a:headEnd/>
              <a:tailEnd type="triangle" w="med" len="med"/>
            </a:ln>
            <a:effectLst/>
          </p:spPr>
          <p:txBody>
            <a:bodyPr wrap="none" anchor="ctr"/>
            <a:lstStyle/>
            <a:p>
              <a:endParaRPr lang="en-US" sz="1400"/>
            </a:p>
          </p:txBody>
        </p:sp>
        <p:sp>
          <p:nvSpPr>
            <p:cNvPr id="62" name="Line 23"/>
            <p:cNvSpPr>
              <a:spLocks noChangeShapeType="1"/>
            </p:cNvSpPr>
            <p:nvPr/>
          </p:nvSpPr>
          <p:spPr bwMode="auto">
            <a:xfrm>
              <a:off x="4876800" y="2374900"/>
              <a:ext cx="0" cy="152400"/>
            </a:xfrm>
            <a:prstGeom prst="line">
              <a:avLst/>
            </a:prstGeom>
            <a:noFill/>
            <a:ln w="28575">
              <a:solidFill>
                <a:srgbClr val="002060"/>
              </a:solidFill>
              <a:miter lim="800000"/>
              <a:headEnd/>
              <a:tailEnd/>
            </a:ln>
            <a:effectLst/>
          </p:spPr>
          <p:txBody>
            <a:bodyPr wrap="none" anchor="ctr"/>
            <a:lstStyle/>
            <a:p>
              <a:endParaRPr lang="en-US" sz="1400"/>
            </a:p>
          </p:txBody>
        </p:sp>
        <p:sp>
          <p:nvSpPr>
            <p:cNvPr id="63" name="Line 24"/>
            <p:cNvSpPr>
              <a:spLocks noChangeShapeType="1"/>
            </p:cNvSpPr>
            <p:nvPr/>
          </p:nvSpPr>
          <p:spPr bwMode="auto">
            <a:xfrm flipH="1">
              <a:off x="1752600" y="3302000"/>
              <a:ext cx="533400" cy="304800"/>
            </a:xfrm>
            <a:prstGeom prst="line">
              <a:avLst/>
            </a:prstGeom>
            <a:noFill/>
            <a:ln w="28575">
              <a:solidFill>
                <a:srgbClr val="002060"/>
              </a:solidFill>
              <a:miter lim="800000"/>
              <a:headEnd/>
              <a:tailEnd type="triangle" w="med" len="med"/>
            </a:ln>
            <a:effectLst/>
          </p:spPr>
          <p:txBody>
            <a:bodyPr wrap="none" anchor="ctr"/>
            <a:lstStyle/>
            <a:p>
              <a:endParaRPr lang="en-US" sz="1400"/>
            </a:p>
          </p:txBody>
        </p:sp>
        <p:sp>
          <p:nvSpPr>
            <p:cNvPr id="64" name="Line 25"/>
            <p:cNvSpPr>
              <a:spLocks noChangeShapeType="1"/>
            </p:cNvSpPr>
            <p:nvPr/>
          </p:nvSpPr>
          <p:spPr bwMode="auto">
            <a:xfrm>
              <a:off x="2895600" y="3302000"/>
              <a:ext cx="685800" cy="304800"/>
            </a:xfrm>
            <a:prstGeom prst="line">
              <a:avLst/>
            </a:prstGeom>
            <a:noFill/>
            <a:ln w="28575">
              <a:solidFill>
                <a:srgbClr val="002060"/>
              </a:solidFill>
              <a:miter lim="800000"/>
              <a:headEnd/>
              <a:tailEnd type="triangle" w="med" len="med"/>
            </a:ln>
            <a:effectLst/>
          </p:spPr>
          <p:txBody>
            <a:bodyPr wrap="none" anchor="ctr"/>
            <a:lstStyle/>
            <a:p>
              <a:endParaRPr lang="en-US" sz="1400"/>
            </a:p>
          </p:txBody>
        </p:sp>
        <p:sp>
          <p:nvSpPr>
            <p:cNvPr id="65" name="Line 26"/>
            <p:cNvSpPr>
              <a:spLocks noChangeShapeType="1"/>
            </p:cNvSpPr>
            <p:nvPr/>
          </p:nvSpPr>
          <p:spPr bwMode="auto">
            <a:xfrm flipH="1">
              <a:off x="990600" y="4216400"/>
              <a:ext cx="457200" cy="381000"/>
            </a:xfrm>
            <a:prstGeom prst="line">
              <a:avLst/>
            </a:prstGeom>
            <a:noFill/>
            <a:ln w="28575">
              <a:solidFill>
                <a:srgbClr val="002060"/>
              </a:solidFill>
              <a:miter lim="800000"/>
              <a:headEnd/>
              <a:tailEnd type="triangle" w="med" len="med"/>
            </a:ln>
            <a:effectLst/>
          </p:spPr>
          <p:txBody>
            <a:bodyPr wrap="none" anchor="ctr"/>
            <a:lstStyle/>
            <a:p>
              <a:endParaRPr lang="en-US" sz="1400"/>
            </a:p>
          </p:txBody>
        </p:sp>
        <p:sp>
          <p:nvSpPr>
            <p:cNvPr id="66" name="Line 27"/>
            <p:cNvSpPr>
              <a:spLocks noChangeShapeType="1"/>
            </p:cNvSpPr>
            <p:nvPr/>
          </p:nvSpPr>
          <p:spPr bwMode="auto">
            <a:xfrm>
              <a:off x="2057400" y="4216400"/>
              <a:ext cx="381000" cy="381000"/>
            </a:xfrm>
            <a:prstGeom prst="line">
              <a:avLst/>
            </a:prstGeom>
            <a:noFill/>
            <a:ln w="28575">
              <a:solidFill>
                <a:srgbClr val="002060"/>
              </a:solidFill>
              <a:miter lim="800000"/>
              <a:headEnd/>
              <a:tailEnd type="triangle" w="med" len="med"/>
            </a:ln>
            <a:effectLst/>
          </p:spPr>
          <p:txBody>
            <a:bodyPr wrap="none" anchor="ctr"/>
            <a:lstStyle/>
            <a:p>
              <a:endParaRPr lang="en-US" sz="1400"/>
            </a:p>
          </p:txBody>
        </p:sp>
        <p:sp>
          <p:nvSpPr>
            <p:cNvPr id="67" name="Line 28"/>
            <p:cNvSpPr>
              <a:spLocks noChangeShapeType="1"/>
            </p:cNvSpPr>
            <p:nvPr/>
          </p:nvSpPr>
          <p:spPr bwMode="auto">
            <a:xfrm>
              <a:off x="3962400" y="4216400"/>
              <a:ext cx="0" cy="381000"/>
            </a:xfrm>
            <a:prstGeom prst="line">
              <a:avLst/>
            </a:prstGeom>
            <a:noFill/>
            <a:ln w="28575">
              <a:solidFill>
                <a:srgbClr val="002060"/>
              </a:solidFill>
              <a:miter lim="800000"/>
              <a:headEnd/>
              <a:tailEnd type="triangle" w="med" len="med"/>
            </a:ln>
            <a:effectLst/>
          </p:spPr>
          <p:txBody>
            <a:bodyPr wrap="none" anchor="ctr"/>
            <a:lstStyle/>
            <a:p>
              <a:endParaRPr lang="en-US" sz="1400"/>
            </a:p>
          </p:txBody>
        </p:sp>
        <p:sp>
          <p:nvSpPr>
            <p:cNvPr id="68" name="Line 29"/>
            <p:cNvSpPr>
              <a:spLocks noChangeShapeType="1"/>
            </p:cNvSpPr>
            <p:nvPr/>
          </p:nvSpPr>
          <p:spPr bwMode="auto">
            <a:xfrm>
              <a:off x="3962400" y="4368800"/>
              <a:ext cx="1676400" cy="0"/>
            </a:xfrm>
            <a:prstGeom prst="line">
              <a:avLst/>
            </a:prstGeom>
            <a:noFill/>
            <a:ln w="28575">
              <a:solidFill>
                <a:srgbClr val="002060"/>
              </a:solidFill>
              <a:miter lim="800000"/>
              <a:headEnd/>
              <a:tailEnd/>
            </a:ln>
            <a:effectLst/>
          </p:spPr>
          <p:txBody>
            <a:bodyPr wrap="none" anchor="ctr"/>
            <a:lstStyle/>
            <a:p>
              <a:endParaRPr lang="en-US" sz="1400"/>
            </a:p>
          </p:txBody>
        </p:sp>
        <p:sp>
          <p:nvSpPr>
            <p:cNvPr id="69" name="Line 30"/>
            <p:cNvSpPr>
              <a:spLocks noChangeShapeType="1"/>
            </p:cNvSpPr>
            <p:nvPr/>
          </p:nvSpPr>
          <p:spPr bwMode="auto">
            <a:xfrm>
              <a:off x="5638800" y="4368800"/>
              <a:ext cx="0" cy="228600"/>
            </a:xfrm>
            <a:prstGeom prst="line">
              <a:avLst/>
            </a:prstGeom>
            <a:noFill/>
            <a:ln w="28575">
              <a:solidFill>
                <a:srgbClr val="002060"/>
              </a:solidFill>
              <a:miter lim="800000"/>
              <a:headEnd/>
              <a:tailEnd type="triangle" w="med" len="med"/>
            </a:ln>
            <a:effectLst/>
          </p:spPr>
          <p:txBody>
            <a:bodyPr wrap="none" anchor="ctr"/>
            <a:lstStyle/>
            <a:p>
              <a:endParaRPr lang="en-US" sz="1400"/>
            </a:p>
          </p:txBody>
        </p:sp>
        <p:sp>
          <p:nvSpPr>
            <p:cNvPr id="70" name="Line 31"/>
            <p:cNvSpPr>
              <a:spLocks noChangeShapeType="1"/>
            </p:cNvSpPr>
            <p:nvPr/>
          </p:nvSpPr>
          <p:spPr bwMode="auto">
            <a:xfrm flipH="1">
              <a:off x="2819400" y="5207000"/>
              <a:ext cx="1066800" cy="355600"/>
            </a:xfrm>
            <a:prstGeom prst="line">
              <a:avLst/>
            </a:prstGeom>
            <a:noFill/>
            <a:ln w="28575">
              <a:solidFill>
                <a:srgbClr val="002060"/>
              </a:solidFill>
              <a:miter lim="800000"/>
              <a:headEnd/>
              <a:tailEnd type="triangle" w="med" len="med"/>
            </a:ln>
            <a:effectLst/>
          </p:spPr>
          <p:txBody>
            <a:bodyPr wrap="none" anchor="ctr"/>
            <a:lstStyle/>
            <a:p>
              <a:endParaRPr lang="en-US" sz="1400"/>
            </a:p>
          </p:txBody>
        </p:sp>
        <p:sp>
          <p:nvSpPr>
            <p:cNvPr id="72" name="Line 33"/>
            <p:cNvSpPr>
              <a:spLocks noChangeShapeType="1"/>
            </p:cNvSpPr>
            <p:nvPr/>
          </p:nvSpPr>
          <p:spPr bwMode="auto">
            <a:xfrm>
              <a:off x="4495800" y="5207000"/>
              <a:ext cx="1295400" cy="355600"/>
            </a:xfrm>
            <a:prstGeom prst="line">
              <a:avLst/>
            </a:prstGeom>
            <a:noFill/>
            <a:ln w="28575">
              <a:solidFill>
                <a:srgbClr val="002060"/>
              </a:solidFill>
              <a:miter lim="800000"/>
              <a:headEnd/>
              <a:tailEnd type="triangle" w="med" len="med"/>
            </a:ln>
            <a:effectLst/>
          </p:spPr>
          <p:txBody>
            <a:bodyPr wrap="none" anchor="ctr"/>
            <a:lstStyle/>
            <a:p>
              <a:endParaRPr lang="en-US" sz="1400"/>
            </a:p>
          </p:txBody>
        </p:sp>
        <p:sp>
          <p:nvSpPr>
            <p:cNvPr id="73" name="Line 34"/>
            <p:cNvSpPr>
              <a:spLocks noChangeShapeType="1"/>
            </p:cNvSpPr>
            <p:nvPr/>
          </p:nvSpPr>
          <p:spPr bwMode="auto">
            <a:xfrm flipH="1">
              <a:off x="5715000" y="3302000"/>
              <a:ext cx="914400" cy="304800"/>
            </a:xfrm>
            <a:prstGeom prst="line">
              <a:avLst/>
            </a:prstGeom>
            <a:noFill/>
            <a:ln w="28575">
              <a:solidFill>
                <a:srgbClr val="002060"/>
              </a:solidFill>
              <a:miter lim="800000"/>
              <a:headEnd/>
              <a:tailEnd type="triangle" w="med" len="med"/>
            </a:ln>
            <a:effectLst/>
          </p:spPr>
          <p:txBody>
            <a:bodyPr wrap="none" anchor="ctr"/>
            <a:lstStyle/>
            <a:p>
              <a:endParaRPr lang="en-US" sz="1400"/>
            </a:p>
          </p:txBody>
        </p:sp>
        <p:sp>
          <p:nvSpPr>
            <p:cNvPr id="74" name="Line 35"/>
            <p:cNvSpPr>
              <a:spLocks noChangeShapeType="1"/>
            </p:cNvSpPr>
            <p:nvPr/>
          </p:nvSpPr>
          <p:spPr bwMode="auto">
            <a:xfrm>
              <a:off x="7467600" y="3302000"/>
              <a:ext cx="838200" cy="304800"/>
            </a:xfrm>
            <a:prstGeom prst="line">
              <a:avLst/>
            </a:prstGeom>
            <a:noFill/>
            <a:ln w="28575">
              <a:solidFill>
                <a:srgbClr val="002060"/>
              </a:solidFill>
              <a:miter lim="800000"/>
              <a:headEnd/>
              <a:tailEnd type="triangle" w="med" len="med"/>
            </a:ln>
            <a:effectLst/>
          </p:spPr>
          <p:txBody>
            <a:bodyPr wrap="none" anchor="ctr"/>
            <a:lstStyle/>
            <a:p>
              <a:endParaRPr lang="en-US" sz="1400"/>
            </a:p>
          </p:txBody>
        </p:sp>
        <p:sp>
          <p:nvSpPr>
            <p:cNvPr id="75" name="Line 36"/>
            <p:cNvSpPr>
              <a:spLocks noChangeShapeType="1"/>
            </p:cNvSpPr>
            <p:nvPr/>
          </p:nvSpPr>
          <p:spPr bwMode="auto">
            <a:xfrm>
              <a:off x="7086600" y="3302000"/>
              <a:ext cx="0" cy="304800"/>
            </a:xfrm>
            <a:prstGeom prst="line">
              <a:avLst/>
            </a:prstGeom>
            <a:noFill/>
            <a:ln w="28575">
              <a:solidFill>
                <a:srgbClr val="002060"/>
              </a:solidFill>
              <a:miter lim="800000"/>
              <a:headEnd/>
              <a:tailEnd type="triangle" w="med" len="med"/>
            </a:ln>
            <a:effectLst/>
          </p:spPr>
          <p:txBody>
            <a:bodyPr wrap="none" anchor="ctr"/>
            <a:lstStyle/>
            <a:p>
              <a:endParaRPr lang="en-US" sz="1400"/>
            </a:p>
          </p:txBody>
        </p:sp>
      </p:grpSp>
      <p:sp>
        <p:nvSpPr>
          <p:cNvPr id="41" name="Slide Number Placeholder 40"/>
          <p:cNvSpPr>
            <a:spLocks noGrp="1"/>
          </p:cNvSpPr>
          <p:nvPr>
            <p:ph type="sldNum" sz="quarter" idx="12"/>
          </p:nvPr>
        </p:nvSpPr>
        <p:spPr/>
        <p:txBody>
          <a:bodyPr/>
          <a:lstStyle/>
          <a:p>
            <a:fld id="{A80CDAAF-A013-41DD-A08F-031638BA3D86}" type="slidenum">
              <a:rPr lang="en-GB" smtClean="0"/>
              <a:pPr/>
              <a:t>13</a:t>
            </a:fld>
            <a:r>
              <a:rPr lang="en-GB" smtClean="0"/>
              <a:t>/29</a:t>
            </a:r>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3"/>
          <p:cNvSpPr>
            <a:spLocks noGrp="1"/>
          </p:cNvSpPr>
          <p:nvPr>
            <p:ph type="dt" sz="half" idx="10"/>
          </p:nvPr>
        </p:nvSpPr>
        <p:spPr/>
        <p:txBody>
          <a:bodyPr/>
          <a:lstStyle/>
          <a:p>
            <a:r>
              <a:rPr lang="en-US" smtClean="0"/>
              <a:t>dvduc-2006/18</a:t>
            </a:r>
            <a:endParaRPr lang="en-GB"/>
          </a:p>
        </p:txBody>
      </p:sp>
      <p:sp>
        <p:nvSpPr>
          <p:cNvPr id="40" name="Footer Placeholder 4"/>
          <p:cNvSpPr>
            <a:spLocks noGrp="1"/>
          </p:cNvSpPr>
          <p:nvPr>
            <p:ph type="ftr" sz="quarter" idx="11"/>
          </p:nvPr>
        </p:nvSpPr>
        <p:spPr/>
        <p:txBody>
          <a:bodyPr/>
          <a:lstStyle/>
          <a:p>
            <a:r>
              <a:rPr lang="en-GB"/>
              <a:t>Bài 5 - Quan sát 3 chiều</a:t>
            </a:r>
          </a:p>
        </p:txBody>
      </p:sp>
      <p:sp>
        <p:nvSpPr>
          <p:cNvPr id="164866" name="Rectangle 2"/>
          <p:cNvSpPr>
            <a:spLocks noGrp="1" noChangeArrowheads="1"/>
          </p:cNvSpPr>
          <p:nvPr>
            <p:ph type="title"/>
          </p:nvPr>
        </p:nvSpPr>
        <p:spPr/>
        <p:txBody>
          <a:bodyPr/>
          <a:lstStyle/>
          <a:p>
            <a:r>
              <a:rPr lang="en-US" smtClean="0"/>
              <a:t>Chiếu </a:t>
            </a:r>
            <a:r>
              <a:rPr lang="en-US"/>
              <a:t>hình</a:t>
            </a:r>
          </a:p>
        </p:txBody>
      </p:sp>
      <p:sp>
        <p:nvSpPr>
          <p:cNvPr id="164867" name="Rectangle 3"/>
          <p:cNvSpPr>
            <a:spLocks noGrp="1" noChangeArrowheads="1"/>
          </p:cNvSpPr>
          <p:nvPr>
            <p:ph type="body" idx="1"/>
          </p:nvPr>
        </p:nvSpPr>
        <p:spPr/>
        <p:txBody>
          <a:bodyPr/>
          <a:lstStyle/>
          <a:p>
            <a:r>
              <a:rPr lang="en-US" smtClean="0"/>
              <a:t>Hai </a:t>
            </a:r>
            <a:r>
              <a:rPr lang="en-US"/>
              <a:t>phép chiếu cơ bản trong đồ họa máy tính:</a:t>
            </a:r>
          </a:p>
          <a:p>
            <a:pPr lvl="1"/>
            <a:r>
              <a:rPr lang="en-US"/>
              <a:t>Phép chiếu song song: Các tia chiếu song song với nhau</a:t>
            </a:r>
          </a:p>
          <a:p>
            <a:pPr lvl="1"/>
            <a:r>
              <a:rPr lang="en-US"/>
              <a:t>Chiếu phối cảnh: Các tia chiếu hội tụ tại một điểm.</a:t>
            </a:r>
          </a:p>
          <a:p>
            <a:endParaRPr lang="en-US"/>
          </a:p>
        </p:txBody>
      </p:sp>
      <p:grpSp>
        <p:nvGrpSpPr>
          <p:cNvPr id="2" name="Group 45"/>
          <p:cNvGrpSpPr>
            <a:grpSpLocks/>
          </p:cNvGrpSpPr>
          <p:nvPr/>
        </p:nvGrpSpPr>
        <p:grpSpPr bwMode="auto">
          <a:xfrm>
            <a:off x="5257800" y="2895600"/>
            <a:ext cx="3424238" cy="2640013"/>
            <a:chOff x="528" y="1400"/>
            <a:chExt cx="2477" cy="1947"/>
          </a:xfrm>
        </p:grpSpPr>
        <p:sp>
          <p:nvSpPr>
            <p:cNvPr id="164874" name="Line 10"/>
            <p:cNvSpPr>
              <a:spLocks noChangeShapeType="1"/>
            </p:cNvSpPr>
            <p:nvPr/>
          </p:nvSpPr>
          <p:spPr bwMode="auto">
            <a:xfrm>
              <a:off x="2322" y="1536"/>
              <a:ext cx="528" cy="624"/>
            </a:xfrm>
            <a:prstGeom prst="line">
              <a:avLst/>
            </a:prstGeom>
            <a:noFill/>
            <a:ln w="28575">
              <a:solidFill>
                <a:srgbClr val="993300"/>
              </a:solidFill>
              <a:round/>
              <a:headEnd/>
              <a:tailEnd/>
            </a:ln>
            <a:effectLst/>
          </p:spPr>
          <p:txBody>
            <a:bodyPr/>
            <a:lstStyle/>
            <a:p>
              <a:endParaRPr lang="en-US"/>
            </a:p>
          </p:txBody>
        </p:sp>
        <p:sp>
          <p:nvSpPr>
            <p:cNvPr id="164878" name="Oval 14"/>
            <p:cNvSpPr>
              <a:spLocks noChangeArrowheads="1"/>
            </p:cNvSpPr>
            <p:nvPr/>
          </p:nvSpPr>
          <p:spPr bwMode="auto">
            <a:xfrm>
              <a:off x="528" y="313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64881" name="Line 17"/>
            <p:cNvSpPr>
              <a:spLocks noChangeShapeType="1"/>
            </p:cNvSpPr>
            <p:nvPr/>
          </p:nvSpPr>
          <p:spPr bwMode="auto">
            <a:xfrm flipV="1">
              <a:off x="1924" y="1536"/>
              <a:ext cx="398" cy="373"/>
            </a:xfrm>
            <a:prstGeom prst="line">
              <a:avLst/>
            </a:prstGeom>
            <a:noFill/>
            <a:ln w="9525">
              <a:solidFill>
                <a:schemeClr val="tx1"/>
              </a:solidFill>
              <a:round/>
              <a:headEnd/>
              <a:tailEnd/>
            </a:ln>
            <a:effectLst/>
          </p:spPr>
          <p:txBody>
            <a:bodyPr/>
            <a:lstStyle/>
            <a:p>
              <a:endParaRPr lang="en-US"/>
            </a:p>
          </p:txBody>
        </p:sp>
        <p:sp>
          <p:nvSpPr>
            <p:cNvPr id="164882" name="Line 18"/>
            <p:cNvSpPr>
              <a:spLocks noChangeShapeType="1"/>
            </p:cNvSpPr>
            <p:nvPr/>
          </p:nvSpPr>
          <p:spPr bwMode="auto">
            <a:xfrm flipH="1">
              <a:off x="2225" y="2160"/>
              <a:ext cx="625" cy="264"/>
            </a:xfrm>
            <a:prstGeom prst="line">
              <a:avLst/>
            </a:prstGeom>
            <a:noFill/>
            <a:ln w="9525">
              <a:solidFill>
                <a:schemeClr val="tx1"/>
              </a:solidFill>
              <a:round/>
              <a:headEnd/>
              <a:tailEnd/>
            </a:ln>
            <a:effectLst/>
          </p:spPr>
          <p:txBody>
            <a:bodyPr/>
            <a:lstStyle/>
            <a:p>
              <a:endParaRPr lang="en-US"/>
            </a:p>
          </p:txBody>
        </p:sp>
        <p:sp>
          <p:nvSpPr>
            <p:cNvPr id="164873" name="AutoShape 9"/>
            <p:cNvSpPr>
              <a:spLocks noChangeArrowheads="1"/>
            </p:cNvSpPr>
            <p:nvPr/>
          </p:nvSpPr>
          <p:spPr bwMode="auto">
            <a:xfrm rot="5400000">
              <a:off x="1095" y="1869"/>
              <a:ext cx="1296" cy="960"/>
            </a:xfrm>
            <a:prstGeom prst="parallelogram">
              <a:avLst>
                <a:gd name="adj" fmla="val 33750"/>
              </a:avLst>
            </a:prstGeom>
            <a:solidFill>
              <a:srgbClr val="E5E9F7"/>
            </a:solidFill>
            <a:ln w="9525">
              <a:solidFill>
                <a:schemeClr val="tx1"/>
              </a:solidFill>
              <a:miter lim="800000"/>
              <a:headEnd/>
              <a:tailEnd/>
            </a:ln>
            <a:effectLst/>
          </p:spPr>
          <p:txBody>
            <a:bodyPr rot="10800000" vert="eaVert" wrap="none" anchor="ctr"/>
            <a:lstStyle/>
            <a:p>
              <a:pPr algn="ctr"/>
              <a:endParaRPr lang="en-US" sz="1400"/>
            </a:p>
          </p:txBody>
        </p:sp>
        <p:sp>
          <p:nvSpPr>
            <p:cNvPr id="164883" name="Text Box 19"/>
            <p:cNvSpPr txBox="1">
              <a:spLocks noChangeArrowheads="1"/>
            </p:cNvSpPr>
            <p:nvPr/>
          </p:nvSpPr>
          <p:spPr bwMode="auto">
            <a:xfrm rot="1085555">
              <a:off x="1177" y="1653"/>
              <a:ext cx="1175" cy="225"/>
            </a:xfrm>
            <a:prstGeom prst="rect">
              <a:avLst/>
            </a:prstGeom>
            <a:noFill/>
            <a:ln w="9525">
              <a:noFill/>
              <a:miter lim="800000"/>
              <a:headEnd/>
              <a:tailEnd/>
            </a:ln>
            <a:effectLst/>
          </p:spPr>
          <p:txBody>
            <a:bodyPr wrap="none">
              <a:spAutoFit/>
            </a:bodyPr>
            <a:lstStyle/>
            <a:p>
              <a:r>
                <a:rPr lang="en-US" sz="1400"/>
                <a:t>Projection plane</a:t>
              </a:r>
            </a:p>
          </p:txBody>
        </p:sp>
        <p:sp>
          <p:nvSpPr>
            <p:cNvPr id="164884" name="Text Box 20"/>
            <p:cNvSpPr txBox="1">
              <a:spLocks noChangeArrowheads="1"/>
            </p:cNvSpPr>
            <p:nvPr/>
          </p:nvSpPr>
          <p:spPr bwMode="auto">
            <a:xfrm rot="-2567661">
              <a:off x="544" y="2557"/>
              <a:ext cx="717" cy="225"/>
            </a:xfrm>
            <a:prstGeom prst="rect">
              <a:avLst/>
            </a:prstGeom>
            <a:noFill/>
            <a:ln w="9525">
              <a:noFill/>
              <a:miter lim="800000"/>
              <a:headEnd/>
              <a:tailEnd/>
            </a:ln>
            <a:effectLst/>
          </p:spPr>
          <p:txBody>
            <a:bodyPr wrap="none">
              <a:spAutoFit/>
            </a:bodyPr>
            <a:lstStyle/>
            <a:p>
              <a:r>
                <a:rPr lang="en-US" sz="1400"/>
                <a:t>Projector</a:t>
              </a:r>
            </a:p>
          </p:txBody>
        </p:sp>
        <p:sp>
          <p:nvSpPr>
            <p:cNvPr id="164877" name="Line 13"/>
            <p:cNvSpPr>
              <a:spLocks noChangeShapeType="1"/>
            </p:cNvSpPr>
            <p:nvPr/>
          </p:nvSpPr>
          <p:spPr bwMode="auto">
            <a:xfrm>
              <a:off x="1602" y="2208"/>
              <a:ext cx="336" cy="336"/>
            </a:xfrm>
            <a:prstGeom prst="line">
              <a:avLst/>
            </a:prstGeom>
            <a:noFill/>
            <a:ln w="28575">
              <a:solidFill>
                <a:srgbClr val="993300"/>
              </a:solidFill>
              <a:round/>
              <a:headEnd/>
              <a:tailEnd/>
            </a:ln>
            <a:effectLst/>
          </p:spPr>
          <p:txBody>
            <a:bodyPr/>
            <a:lstStyle/>
            <a:p>
              <a:endParaRPr lang="en-US"/>
            </a:p>
          </p:txBody>
        </p:sp>
        <p:sp>
          <p:nvSpPr>
            <p:cNvPr id="164879" name="Line 15"/>
            <p:cNvSpPr>
              <a:spLocks noChangeShapeType="1"/>
            </p:cNvSpPr>
            <p:nvPr/>
          </p:nvSpPr>
          <p:spPr bwMode="auto">
            <a:xfrm flipV="1">
              <a:off x="1593" y="1911"/>
              <a:ext cx="336" cy="288"/>
            </a:xfrm>
            <a:prstGeom prst="line">
              <a:avLst/>
            </a:prstGeom>
            <a:noFill/>
            <a:ln w="9525">
              <a:solidFill>
                <a:schemeClr val="tx1"/>
              </a:solidFill>
              <a:prstDash val="dash"/>
              <a:round/>
              <a:headEnd/>
              <a:tailEnd/>
            </a:ln>
            <a:effectLst/>
          </p:spPr>
          <p:txBody>
            <a:bodyPr/>
            <a:lstStyle/>
            <a:p>
              <a:endParaRPr lang="en-US"/>
            </a:p>
          </p:txBody>
        </p:sp>
        <p:sp>
          <p:nvSpPr>
            <p:cNvPr id="164880" name="Line 16"/>
            <p:cNvSpPr>
              <a:spLocks noChangeShapeType="1"/>
            </p:cNvSpPr>
            <p:nvPr/>
          </p:nvSpPr>
          <p:spPr bwMode="auto">
            <a:xfrm flipV="1">
              <a:off x="1938" y="2424"/>
              <a:ext cx="287" cy="120"/>
            </a:xfrm>
            <a:prstGeom prst="line">
              <a:avLst/>
            </a:prstGeom>
            <a:noFill/>
            <a:ln w="9525">
              <a:solidFill>
                <a:schemeClr val="tx1"/>
              </a:solidFill>
              <a:prstDash val="dash"/>
              <a:round/>
              <a:headEnd/>
              <a:tailEnd/>
            </a:ln>
            <a:effectLst/>
          </p:spPr>
          <p:txBody>
            <a:bodyPr/>
            <a:lstStyle/>
            <a:p>
              <a:endParaRPr lang="en-US"/>
            </a:p>
          </p:txBody>
        </p:sp>
        <p:sp>
          <p:nvSpPr>
            <p:cNvPr id="164876" name="Line 12"/>
            <p:cNvSpPr>
              <a:spLocks noChangeShapeType="1"/>
            </p:cNvSpPr>
            <p:nvPr/>
          </p:nvSpPr>
          <p:spPr bwMode="auto">
            <a:xfrm flipH="1">
              <a:off x="546" y="2544"/>
              <a:ext cx="1392" cy="624"/>
            </a:xfrm>
            <a:prstGeom prst="line">
              <a:avLst/>
            </a:prstGeom>
            <a:noFill/>
            <a:ln w="9525">
              <a:solidFill>
                <a:schemeClr val="tx1"/>
              </a:solidFill>
              <a:round/>
              <a:headEnd/>
              <a:tailEnd/>
            </a:ln>
            <a:effectLst/>
          </p:spPr>
          <p:txBody>
            <a:bodyPr/>
            <a:lstStyle/>
            <a:p>
              <a:endParaRPr lang="en-US"/>
            </a:p>
          </p:txBody>
        </p:sp>
        <p:sp>
          <p:nvSpPr>
            <p:cNvPr id="164875" name="Line 11"/>
            <p:cNvSpPr>
              <a:spLocks noChangeShapeType="1"/>
            </p:cNvSpPr>
            <p:nvPr/>
          </p:nvSpPr>
          <p:spPr bwMode="auto">
            <a:xfrm flipH="1">
              <a:off x="546" y="2208"/>
              <a:ext cx="1056" cy="960"/>
            </a:xfrm>
            <a:prstGeom prst="line">
              <a:avLst/>
            </a:prstGeom>
            <a:noFill/>
            <a:ln w="9525">
              <a:solidFill>
                <a:schemeClr val="tx1"/>
              </a:solidFill>
              <a:round/>
              <a:headEnd/>
              <a:tailEnd/>
            </a:ln>
            <a:effectLst/>
          </p:spPr>
          <p:txBody>
            <a:bodyPr/>
            <a:lstStyle/>
            <a:p>
              <a:endParaRPr lang="en-US"/>
            </a:p>
          </p:txBody>
        </p:sp>
        <p:sp>
          <p:nvSpPr>
            <p:cNvPr id="164889" name="Text Box 25"/>
            <p:cNvSpPr txBox="1">
              <a:spLocks noChangeArrowheads="1"/>
            </p:cNvSpPr>
            <p:nvPr/>
          </p:nvSpPr>
          <p:spPr bwMode="auto">
            <a:xfrm>
              <a:off x="554" y="3123"/>
              <a:ext cx="1424" cy="224"/>
            </a:xfrm>
            <a:prstGeom prst="rect">
              <a:avLst/>
            </a:prstGeom>
            <a:noFill/>
            <a:ln w="9525">
              <a:noFill/>
              <a:miter lim="800000"/>
              <a:headEnd/>
              <a:tailEnd/>
            </a:ln>
            <a:effectLst/>
          </p:spPr>
          <p:txBody>
            <a:bodyPr wrap="none">
              <a:spAutoFit/>
            </a:bodyPr>
            <a:lstStyle/>
            <a:p>
              <a:r>
                <a:rPr lang="en-US" sz="1400"/>
                <a:t>Center of projection</a:t>
              </a:r>
            </a:p>
          </p:txBody>
        </p:sp>
        <p:sp>
          <p:nvSpPr>
            <p:cNvPr id="164901" name="Text Box 37"/>
            <p:cNvSpPr txBox="1">
              <a:spLocks noChangeArrowheads="1"/>
            </p:cNvSpPr>
            <p:nvPr/>
          </p:nvSpPr>
          <p:spPr bwMode="auto">
            <a:xfrm>
              <a:off x="2065" y="1400"/>
              <a:ext cx="221" cy="225"/>
            </a:xfrm>
            <a:prstGeom prst="rect">
              <a:avLst/>
            </a:prstGeom>
            <a:noFill/>
            <a:ln w="9525">
              <a:noFill/>
              <a:miter lim="800000"/>
              <a:headEnd/>
              <a:tailEnd/>
            </a:ln>
            <a:effectLst/>
          </p:spPr>
          <p:txBody>
            <a:bodyPr wrap="none">
              <a:spAutoFit/>
            </a:bodyPr>
            <a:lstStyle/>
            <a:p>
              <a:r>
                <a:rPr lang="en-US" sz="1400"/>
                <a:t>A</a:t>
              </a:r>
            </a:p>
          </p:txBody>
        </p:sp>
        <p:sp>
          <p:nvSpPr>
            <p:cNvPr id="164902" name="Text Box 38"/>
            <p:cNvSpPr txBox="1">
              <a:spLocks noChangeArrowheads="1"/>
            </p:cNvSpPr>
            <p:nvPr/>
          </p:nvSpPr>
          <p:spPr bwMode="auto">
            <a:xfrm>
              <a:off x="2783" y="1976"/>
              <a:ext cx="222" cy="225"/>
            </a:xfrm>
            <a:prstGeom prst="rect">
              <a:avLst/>
            </a:prstGeom>
            <a:noFill/>
            <a:ln w="9525">
              <a:noFill/>
              <a:miter lim="800000"/>
              <a:headEnd/>
              <a:tailEnd/>
            </a:ln>
            <a:effectLst/>
          </p:spPr>
          <p:txBody>
            <a:bodyPr wrap="none">
              <a:spAutoFit/>
            </a:bodyPr>
            <a:lstStyle/>
            <a:p>
              <a:r>
                <a:rPr lang="en-US" sz="1400"/>
                <a:t>B</a:t>
              </a:r>
            </a:p>
          </p:txBody>
        </p:sp>
        <p:sp>
          <p:nvSpPr>
            <p:cNvPr id="164903" name="Text Box 39"/>
            <p:cNvSpPr txBox="1">
              <a:spLocks noChangeArrowheads="1"/>
            </p:cNvSpPr>
            <p:nvPr/>
          </p:nvSpPr>
          <p:spPr bwMode="auto">
            <a:xfrm>
              <a:off x="1384" y="2063"/>
              <a:ext cx="256" cy="224"/>
            </a:xfrm>
            <a:prstGeom prst="rect">
              <a:avLst/>
            </a:prstGeom>
            <a:noFill/>
            <a:ln w="9525">
              <a:noFill/>
              <a:miter lim="800000"/>
              <a:headEnd/>
              <a:tailEnd/>
            </a:ln>
            <a:effectLst/>
          </p:spPr>
          <p:txBody>
            <a:bodyPr wrap="none">
              <a:spAutoFit/>
            </a:bodyPr>
            <a:lstStyle/>
            <a:p>
              <a:r>
                <a:rPr lang="en-US" sz="1400"/>
                <a:t>A’</a:t>
              </a:r>
            </a:p>
          </p:txBody>
        </p:sp>
        <p:sp>
          <p:nvSpPr>
            <p:cNvPr id="164904" name="Text Box 40"/>
            <p:cNvSpPr txBox="1">
              <a:spLocks noChangeArrowheads="1"/>
            </p:cNvSpPr>
            <p:nvPr/>
          </p:nvSpPr>
          <p:spPr bwMode="auto">
            <a:xfrm>
              <a:off x="1872" y="2544"/>
              <a:ext cx="269" cy="225"/>
            </a:xfrm>
            <a:prstGeom prst="rect">
              <a:avLst/>
            </a:prstGeom>
            <a:noFill/>
            <a:ln w="9525">
              <a:noFill/>
              <a:miter lim="800000"/>
              <a:headEnd/>
              <a:tailEnd/>
            </a:ln>
            <a:effectLst/>
          </p:spPr>
          <p:txBody>
            <a:bodyPr>
              <a:spAutoFit/>
            </a:bodyPr>
            <a:lstStyle/>
            <a:p>
              <a:r>
                <a:rPr lang="en-US" sz="1400"/>
                <a:t>B’</a:t>
              </a:r>
            </a:p>
          </p:txBody>
        </p:sp>
      </p:grpSp>
      <p:grpSp>
        <p:nvGrpSpPr>
          <p:cNvPr id="3" name="Group 46"/>
          <p:cNvGrpSpPr>
            <a:grpSpLocks/>
          </p:cNvGrpSpPr>
          <p:nvPr/>
        </p:nvGrpSpPr>
        <p:grpSpPr bwMode="auto">
          <a:xfrm>
            <a:off x="1066800" y="2743200"/>
            <a:ext cx="3011488" cy="3144838"/>
            <a:chOff x="2819" y="1638"/>
            <a:chExt cx="2110" cy="2234"/>
          </a:xfrm>
        </p:grpSpPr>
        <p:sp>
          <p:nvSpPr>
            <p:cNvPr id="164887" name="AutoShape 23"/>
            <p:cNvSpPr>
              <a:spLocks noChangeArrowheads="1"/>
            </p:cNvSpPr>
            <p:nvPr/>
          </p:nvSpPr>
          <p:spPr bwMode="auto">
            <a:xfrm rot="5400000">
              <a:off x="3432" y="2088"/>
              <a:ext cx="1296" cy="960"/>
            </a:xfrm>
            <a:prstGeom prst="parallelogram">
              <a:avLst>
                <a:gd name="adj" fmla="val 33750"/>
              </a:avLst>
            </a:prstGeom>
            <a:solidFill>
              <a:srgbClr val="E5E9F7"/>
            </a:solidFill>
            <a:ln w="9525">
              <a:solidFill>
                <a:schemeClr val="tx1"/>
              </a:solidFill>
              <a:miter lim="800000"/>
              <a:headEnd/>
              <a:tailEnd/>
            </a:ln>
            <a:effectLst/>
          </p:spPr>
          <p:txBody>
            <a:bodyPr wrap="none" anchor="ctr"/>
            <a:lstStyle/>
            <a:p>
              <a:endParaRPr lang="en-US"/>
            </a:p>
          </p:txBody>
        </p:sp>
        <p:sp>
          <p:nvSpPr>
            <p:cNvPr id="164888" name="Text Box 24"/>
            <p:cNvSpPr txBox="1">
              <a:spLocks noChangeArrowheads="1"/>
            </p:cNvSpPr>
            <p:nvPr/>
          </p:nvSpPr>
          <p:spPr bwMode="auto">
            <a:xfrm rot="1085555">
              <a:off x="3462" y="1875"/>
              <a:ext cx="1138" cy="216"/>
            </a:xfrm>
            <a:prstGeom prst="rect">
              <a:avLst/>
            </a:prstGeom>
            <a:noFill/>
            <a:ln w="9525">
              <a:noFill/>
              <a:miter lim="800000"/>
              <a:headEnd/>
              <a:tailEnd/>
            </a:ln>
            <a:effectLst/>
          </p:spPr>
          <p:txBody>
            <a:bodyPr wrap="none">
              <a:spAutoFit/>
            </a:bodyPr>
            <a:lstStyle/>
            <a:p>
              <a:r>
                <a:rPr lang="en-US" sz="1400"/>
                <a:t>Projection plane</a:t>
              </a:r>
            </a:p>
          </p:txBody>
        </p:sp>
        <p:sp>
          <p:nvSpPr>
            <p:cNvPr id="164891" name="Line 27"/>
            <p:cNvSpPr>
              <a:spLocks noChangeShapeType="1"/>
            </p:cNvSpPr>
            <p:nvPr/>
          </p:nvSpPr>
          <p:spPr bwMode="auto">
            <a:xfrm>
              <a:off x="4416" y="1824"/>
              <a:ext cx="336" cy="528"/>
            </a:xfrm>
            <a:prstGeom prst="line">
              <a:avLst/>
            </a:prstGeom>
            <a:noFill/>
            <a:ln w="28575">
              <a:solidFill>
                <a:srgbClr val="993300"/>
              </a:solidFill>
              <a:round/>
              <a:headEnd/>
              <a:tailEnd/>
            </a:ln>
            <a:effectLst/>
          </p:spPr>
          <p:txBody>
            <a:bodyPr/>
            <a:lstStyle/>
            <a:p>
              <a:endParaRPr lang="en-US"/>
            </a:p>
          </p:txBody>
        </p:sp>
        <p:sp>
          <p:nvSpPr>
            <p:cNvPr id="164892" name="Line 28"/>
            <p:cNvSpPr>
              <a:spLocks noChangeShapeType="1"/>
            </p:cNvSpPr>
            <p:nvPr/>
          </p:nvSpPr>
          <p:spPr bwMode="auto">
            <a:xfrm>
              <a:off x="3840" y="2352"/>
              <a:ext cx="432" cy="432"/>
            </a:xfrm>
            <a:prstGeom prst="line">
              <a:avLst/>
            </a:prstGeom>
            <a:noFill/>
            <a:ln w="28575">
              <a:solidFill>
                <a:srgbClr val="993300"/>
              </a:solidFill>
              <a:round/>
              <a:headEnd/>
              <a:tailEnd/>
            </a:ln>
            <a:effectLst/>
          </p:spPr>
          <p:txBody>
            <a:bodyPr/>
            <a:lstStyle/>
            <a:p>
              <a:endParaRPr lang="en-US"/>
            </a:p>
          </p:txBody>
        </p:sp>
        <p:sp>
          <p:nvSpPr>
            <p:cNvPr id="164893" name="Line 29"/>
            <p:cNvSpPr>
              <a:spLocks noChangeShapeType="1"/>
            </p:cNvSpPr>
            <p:nvPr/>
          </p:nvSpPr>
          <p:spPr bwMode="auto">
            <a:xfrm flipH="1">
              <a:off x="2880" y="2338"/>
              <a:ext cx="946" cy="830"/>
            </a:xfrm>
            <a:prstGeom prst="line">
              <a:avLst/>
            </a:prstGeom>
            <a:noFill/>
            <a:ln w="9525">
              <a:solidFill>
                <a:schemeClr val="tx1"/>
              </a:solidFill>
              <a:round/>
              <a:headEnd/>
              <a:tailEnd/>
            </a:ln>
            <a:effectLst/>
          </p:spPr>
          <p:txBody>
            <a:bodyPr/>
            <a:lstStyle/>
            <a:p>
              <a:endParaRPr lang="en-US"/>
            </a:p>
          </p:txBody>
        </p:sp>
        <p:sp>
          <p:nvSpPr>
            <p:cNvPr id="164894" name="Line 30"/>
            <p:cNvSpPr>
              <a:spLocks noChangeShapeType="1"/>
            </p:cNvSpPr>
            <p:nvPr/>
          </p:nvSpPr>
          <p:spPr bwMode="auto">
            <a:xfrm flipH="1">
              <a:off x="3216" y="2784"/>
              <a:ext cx="1056" cy="912"/>
            </a:xfrm>
            <a:prstGeom prst="line">
              <a:avLst/>
            </a:prstGeom>
            <a:noFill/>
            <a:ln w="9525">
              <a:solidFill>
                <a:schemeClr val="tx1"/>
              </a:solidFill>
              <a:round/>
              <a:headEnd/>
              <a:tailEnd/>
            </a:ln>
            <a:effectLst/>
          </p:spPr>
          <p:txBody>
            <a:bodyPr/>
            <a:lstStyle/>
            <a:p>
              <a:endParaRPr lang="en-US"/>
            </a:p>
          </p:txBody>
        </p:sp>
        <p:sp>
          <p:nvSpPr>
            <p:cNvPr id="164895" name="Line 31"/>
            <p:cNvSpPr>
              <a:spLocks noChangeShapeType="1"/>
            </p:cNvSpPr>
            <p:nvPr/>
          </p:nvSpPr>
          <p:spPr bwMode="auto">
            <a:xfrm flipH="1">
              <a:off x="3826" y="2112"/>
              <a:ext cx="254" cy="226"/>
            </a:xfrm>
            <a:prstGeom prst="line">
              <a:avLst/>
            </a:prstGeom>
            <a:noFill/>
            <a:ln w="9525">
              <a:solidFill>
                <a:schemeClr val="tx1"/>
              </a:solidFill>
              <a:prstDash val="dash"/>
              <a:round/>
              <a:headEnd/>
              <a:tailEnd/>
            </a:ln>
            <a:effectLst/>
          </p:spPr>
          <p:txBody>
            <a:bodyPr/>
            <a:lstStyle/>
            <a:p>
              <a:endParaRPr lang="en-US"/>
            </a:p>
          </p:txBody>
        </p:sp>
        <p:sp>
          <p:nvSpPr>
            <p:cNvPr id="164896" name="Line 32"/>
            <p:cNvSpPr>
              <a:spLocks noChangeShapeType="1"/>
            </p:cNvSpPr>
            <p:nvPr/>
          </p:nvSpPr>
          <p:spPr bwMode="auto">
            <a:xfrm flipH="1">
              <a:off x="4256" y="2528"/>
              <a:ext cx="300" cy="249"/>
            </a:xfrm>
            <a:prstGeom prst="line">
              <a:avLst/>
            </a:prstGeom>
            <a:noFill/>
            <a:ln w="9525">
              <a:solidFill>
                <a:schemeClr val="tx1"/>
              </a:solidFill>
              <a:prstDash val="dash"/>
              <a:round/>
              <a:headEnd/>
              <a:tailEnd/>
            </a:ln>
            <a:effectLst/>
          </p:spPr>
          <p:txBody>
            <a:bodyPr/>
            <a:lstStyle/>
            <a:p>
              <a:endParaRPr lang="en-US"/>
            </a:p>
          </p:txBody>
        </p:sp>
        <p:sp>
          <p:nvSpPr>
            <p:cNvPr id="164897" name="Line 33"/>
            <p:cNvSpPr>
              <a:spLocks noChangeShapeType="1"/>
            </p:cNvSpPr>
            <p:nvPr/>
          </p:nvSpPr>
          <p:spPr bwMode="auto">
            <a:xfrm flipH="1">
              <a:off x="4556" y="2352"/>
              <a:ext cx="196" cy="176"/>
            </a:xfrm>
            <a:prstGeom prst="line">
              <a:avLst/>
            </a:prstGeom>
            <a:noFill/>
            <a:ln w="9525">
              <a:solidFill>
                <a:schemeClr val="tx1"/>
              </a:solidFill>
              <a:round/>
              <a:headEnd/>
              <a:tailEnd/>
            </a:ln>
            <a:effectLst/>
          </p:spPr>
          <p:txBody>
            <a:bodyPr/>
            <a:lstStyle/>
            <a:p>
              <a:endParaRPr lang="en-US"/>
            </a:p>
          </p:txBody>
        </p:sp>
        <p:sp>
          <p:nvSpPr>
            <p:cNvPr id="164898" name="Line 34"/>
            <p:cNvSpPr>
              <a:spLocks noChangeShapeType="1"/>
            </p:cNvSpPr>
            <p:nvPr/>
          </p:nvSpPr>
          <p:spPr bwMode="auto">
            <a:xfrm flipH="1">
              <a:off x="4109" y="1824"/>
              <a:ext cx="307" cy="265"/>
            </a:xfrm>
            <a:prstGeom prst="line">
              <a:avLst/>
            </a:prstGeom>
            <a:noFill/>
            <a:ln w="9525">
              <a:solidFill>
                <a:schemeClr val="tx1"/>
              </a:solidFill>
              <a:round/>
              <a:headEnd/>
              <a:tailEnd/>
            </a:ln>
            <a:effectLst/>
          </p:spPr>
          <p:txBody>
            <a:bodyPr/>
            <a:lstStyle/>
            <a:p>
              <a:endParaRPr lang="en-US"/>
            </a:p>
          </p:txBody>
        </p:sp>
        <p:sp>
          <p:nvSpPr>
            <p:cNvPr id="164899" name="Text Box 35"/>
            <p:cNvSpPr txBox="1">
              <a:spLocks noChangeArrowheads="1"/>
            </p:cNvSpPr>
            <p:nvPr/>
          </p:nvSpPr>
          <p:spPr bwMode="auto">
            <a:xfrm rot="-2316779">
              <a:off x="2819" y="2681"/>
              <a:ext cx="694" cy="217"/>
            </a:xfrm>
            <a:prstGeom prst="rect">
              <a:avLst/>
            </a:prstGeom>
            <a:noFill/>
            <a:ln w="9525">
              <a:noFill/>
              <a:miter lim="800000"/>
              <a:headEnd/>
              <a:tailEnd/>
            </a:ln>
            <a:effectLst/>
          </p:spPr>
          <p:txBody>
            <a:bodyPr wrap="none">
              <a:spAutoFit/>
            </a:bodyPr>
            <a:lstStyle/>
            <a:p>
              <a:r>
                <a:rPr lang="en-US" sz="1400"/>
                <a:t>Projector</a:t>
              </a:r>
            </a:p>
          </p:txBody>
        </p:sp>
        <p:sp>
          <p:nvSpPr>
            <p:cNvPr id="164900" name="Text Box 36"/>
            <p:cNvSpPr txBox="1">
              <a:spLocks noChangeArrowheads="1"/>
            </p:cNvSpPr>
            <p:nvPr/>
          </p:nvSpPr>
          <p:spPr bwMode="auto">
            <a:xfrm rot="3538769">
              <a:off x="2561" y="3384"/>
              <a:ext cx="762" cy="213"/>
            </a:xfrm>
            <a:prstGeom prst="rect">
              <a:avLst/>
            </a:prstGeom>
            <a:noFill/>
            <a:ln w="9525">
              <a:noFill/>
              <a:miter lim="800000"/>
              <a:headEnd/>
              <a:tailEnd/>
            </a:ln>
            <a:effectLst/>
          </p:spPr>
          <p:txBody>
            <a:bodyPr wrap="none">
              <a:spAutoFit/>
            </a:bodyPr>
            <a:lstStyle/>
            <a:p>
              <a:r>
                <a:rPr lang="en-US" sz="1400"/>
                <a:t>To infinity</a:t>
              </a:r>
            </a:p>
          </p:txBody>
        </p:sp>
        <p:sp>
          <p:nvSpPr>
            <p:cNvPr id="164905" name="Text Box 41"/>
            <p:cNvSpPr txBox="1">
              <a:spLocks noChangeArrowheads="1"/>
            </p:cNvSpPr>
            <p:nvPr/>
          </p:nvSpPr>
          <p:spPr bwMode="auto">
            <a:xfrm>
              <a:off x="4224" y="1638"/>
              <a:ext cx="215" cy="217"/>
            </a:xfrm>
            <a:prstGeom prst="rect">
              <a:avLst/>
            </a:prstGeom>
            <a:noFill/>
            <a:ln w="9525">
              <a:noFill/>
              <a:miter lim="800000"/>
              <a:headEnd/>
              <a:tailEnd/>
            </a:ln>
            <a:effectLst/>
          </p:spPr>
          <p:txBody>
            <a:bodyPr wrap="none">
              <a:spAutoFit/>
            </a:bodyPr>
            <a:lstStyle/>
            <a:p>
              <a:r>
                <a:rPr lang="en-US" sz="1400"/>
                <a:t>C</a:t>
              </a:r>
            </a:p>
          </p:txBody>
        </p:sp>
        <p:sp>
          <p:nvSpPr>
            <p:cNvPr id="164906" name="Text Box 42"/>
            <p:cNvSpPr txBox="1">
              <a:spLocks noChangeArrowheads="1"/>
            </p:cNvSpPr>
            <p:nvPr/>
          </p:nvSpPr>
          <p:spPr bwMode="auto">
            <a:xfrm>
              <a:off x="4704" y="2406"/>
              <a:ext cx="225" cy="216"/>
            </a:xfrm>
            <a:prstGeom prst="rect">
              <a:avLst/>
            </a:prstGeom>
            <a:noFill/>
            <a:ln w="9525">
              <a:noFill/>
              <a:miter lim="800000"/>
              <a:headEnd/>
              <a:tailEnd/>
            </a:ln>
            <a:effectLst/>
          </p:spPr>
          <p:txBody>
            <a:bodyPr wrap="none">
              <a:spAutoFit/>
            </a:bodyPr>
            <a:lstStyle/>
            <a:p>
              <a:r>
                <a:rPr lang="en-US" sz="1400"/>
                <a:t>D</a:t>
              </a:r>
            </a:p>
          </p:txBody>
        </p:sp>
        <p:sp>
          <p:nvSpPr>
            <p:cNvPr id="164907" name="Text Box 43"/>
            <p:cNvSpPr txBox="1">
              <a:spLocks noChangeArrowheads="1"/>
            </p:cNvSpPr>
            <p:nvPr/>
          </p:nvSpPr>
          <p:spPr bwMode="auto">
            <a:xfrm>
              <a:off x="3648" y="2169"/>
              <a:ext cx="249" cy="217"/>
            </a:xfrm>
            <a:prstGeom prst="rect">
              <a:avLst/>
            </a:prstGeom>
            <a:noFill/>
            <a:ln w="9525">
              <a:noFill/>
              <a:miter lim="800000"/>
              <a:headEnd/>
              <a:tailEnd/>
            </a:ln>
            <a:effectLst/>
          </p:spPr>
          <p:txBody>
            <a:bodyPr wrap="none">
              <a:spAutoFit/>
            </a:bodyPr>
            <a:lstStyle/>
            <a:p>
              <a:r>
                <a:rPr lang="en-US" sz="1400"/>
                <a:t>C’</a:t>
              </a:r>
            </a:p>
          </p:txBody>
        </p:sp>
        <p:sp>
          <p:nvSpPr>
            <p:cNvPr id="164908" name="Text Box 44"/>
            <p:cNvSpPr txBox="1">
              <a:spLocks noChangeArrowheads="1"/>
            </p:cNvSpPr>
            <p:nvPr/>
          </p:nvSpPr>
          <p:spPr bwMode="auto">
            <a:xfrm>
              <a:off x="4224" y="2838"/>
              <a:ext cx="258" cy="216"/>
            </a:xfrm>
            <a:prstGeom prst="rect">
              <a:avLst/>
            </a:prstGeom>
            <a:noFill/>
            <a:ln w="9525">
              <a:noFill/>
              <a:miter lim="800000"/>
              <a:headEnd/>
              <a:tailEnd/>
            </a:ln>
            <a:effectLst/>
          </p:spPr>
          <p:txBody>
            <a:bodyPr wrap="none">
              <a:spAutoFit/>
            </a:bodyPr>
            <a:lstStyle/>
            <a:p>
              <a:r>
                <a:rPr lang="en-US" sz="1400"/>
                <a:t>D’</a:t>
              </a:r>
            </a:p>
          </p:txBody>
        </p:sp>
      </p:grpSp>
      <p:sp>
        <p:nvSpPr>
          <p:cNvPr id="42" name="Slide Number Placeholder 41"/>
          <p:cNvSpPr>
            <a:spLocks noGrp="1"/>
          </p:cNvSpPr>
          <p:nvPr>
            <p:ph type="sldNum" sz="quarter" idx="12"/>
          </p:nvPr>
        </p:nvSpPr>
        <p:spPr/>
        <p:txBody>
          <a:bodyPr/>
          <a:lstStyle/>
          <a:p>
            <a:fld id="{A80CDAAF-A013-41DD-A08F-031638BA3D86}" type="slidenum">
              <a:rPr lang="en-GB" smtClean="0"/>
              <a:pPr/>
              <a:t>14</a:t>
            </a:fld>
            <a:r>
              <a:rPr lang="en-GB" smtClean="0"/>
              <a:t>/29</a:t>
            </a:r>
            <a:endParaRPr lang="en-GB"/>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3"/>
          <p:cNvSpPr>
            <a:spLocks noGrp="1"/>
          </p:cNvSpPr>
          <p:nvPr>
            <p:ph type="dt" sz="half" idx="10"/>
          </p:nvPr>
        </p:nvSpPr>
        <p:spPr/>
        <p:txBody>
          <a:bodyPr/>
          <a:lstStyle/>
          <a:p>
            <a:r>
              <a:rPr lang="en-US" smtClean="0"/>
              <a:t>dvduc-2006/18</a:t>
            </a:r>
            <a:endParaRPr lang="en-GB"/>
          </a:p>
        </p:txBody>
      </p:sp>
      <p:sp>
        <p:nvSpPr>
          <p:cNvPr id="20" name="Footer Placeholder 4"/>
          <p:cNvSpPr>
            <a:spLocks noGrp="1"/>
          </p:cNvSpPr>
          <p:nvPr>
            <p:ph type="ftr" sz="quarter" idx="11"/>
          </p:nvPr>
        </p:nvSpPr>
        <p:spPr/>
        <p:txBody>
          <a:bodyPr/>
          <a:lstStyle/>
          <a:p>
            <a:r>
              <a:rPr lang="en-GB"/>
              <a:t>Bài 5 - Quan sát 3 chiều</a:t>
            </a:r>
          </a:p>
        </p:txBody>
      </p:sp>
      <p:sp>
        <p:nvSpPr>
          <p:cNvPr id="172034" name="Rectangle 2"/>
          <p:cNvSpPr>
            <a:spLocks noGrp="1" noChangeArrowheads="1"/>
          </p:cNvSpPr>
          <p:nvPr>
            <p:ph type="title"/>
          </p:nvPr>
        </p:nvSpPr>
        <p:spPr/>
        <p:txBody>
          <a:bodyPr/>
          <a:lstStyle/>
          <a:p>
            <a:r>
              <a:rPr lang="en-US"/>
              <a:t>Chiếu trực giao</a:t>
            </a:r>
          </a:p>
        </p:txBody>
      </p:sp>
      <p:sp>
        <p:nvSpPr>
          <p:cNvPr id="172035" name="Rectangle 3"/>
          <p:cNvSpPr>
            <a:spLocks noGrp="1" noChangeArrowheads="1"/>
          </p:cNvSpPr>
          <p:nvPr>
            <p:ph type="body" idx="1"/>
          </p:nvPr>
        </p:nvSpPr>
        <p:spPr>
          <a:xfrm>
            <a:off x="457200" y="1143000"/>
            <a:ext cx="8534400" cy="5105400"/>
          </a:xfrm>
        </p:spPr>
        <p:txBody>
          <a:bodyPr/>
          <a:lstStyle/>
          <a:p>
            <a:r>
              <a:rPr lang="en-US"/>
              <a:t>Phép chiếu trực giao (</a:t>
            </a:r>
            <a:r>
              <a:rPr lang="en-US" i="1">
                <a:solidFill>
                  <a:srgbClr val="002060"/>
                </a:solidFill>
              </a:rPr>
              <a:t>Orthogonal/Orthographic</a:t>
            </a:r>
            <a:r>
              <a:rPr lang="en-US" smtClean="0"/>
              <a:t>): </a:t>
            </a:r>
            <a:r>
              <a:rPr lang="en-US"/>
              <a:t>toàn bộ tia chiếu song song với véctơ pháp </a:t>
            </a:r>
            <a:r>
              <a:rPr lang="en-US" smtClean="0"/>
              <a:t>tuyến (vuông góc với mặt chiếu).</a:t>
            </a:r>
            <a:endParaRPr lang="en-US"/>
          </a:p>
          <a:p>
            <a:r>
              <a:rPr lang="en-US"/>
              <a:t>Phép chiếu trực giao là một dạng chiếu song song. </a:t>
            </a:r>
          </a:p>
          <a:p>
            <a:pPr lvl="1"/>
            <a:r>
              <a:rPr lang="en-US" smtClean="0"/>
              <a:t>Ví dụ, tia </a:t>
            </a:r>
            <a:r>
              <a:rPr lang="en-US"/>
              <a:t>chiếu song song với trục </a:t>
            </a:r>
            <a:r>
              <a:rPr lang="en-US" smtClean="0"/>
              <a:t>e</a:t>
            </a:r>
            <a:r>
              <a:rPr lang="en-US" baseline="-25000" smtClean="0"/>
              <a:t>z</a:t>
            </a:r>
          </a:p>
          <a:p>
            <a:pPr lvl="1"/>
            <a:r>
              <a:rPr lang="en-US" smtClean="0"/>
              <a:t>Chiếu trực giao biến đổi điểm trong không gian 3D vào mặt phẳng xy.</a:t>
            </a:r>
            <a:endParaRPr lang="en-US"/>
          </a:p>
        </p:txBody>
      </p:sp>
      <p:grpSp>
        <p:nvGrpSpPr>
          <p:cNvPr id="27" name="Group 26"/>
          <p:cNvGrpSpPr/>
          <p:nvPr/>
        </p:nvGrpSpPr>
        <p:grpSpPr>
          <a:xfrm>
            <a:off x="2310638" y="3548061"/>
            <a:ext cx="5918962" cy="2776539"/>
            <a:chOff x="2310638" y="3548061"/>
            <a:chExt cx="5918962" cy="2776539"/>
          </a:xfrm>
        </p:grpSpPr>
        <p:sp>
          <p:nvSpPr>
            <p:cNvPr id="172077" name="Freeform 45"/>
            <p:cNvSpPr>
              <a:spLocks/>
            </p:cNvSpPr>
            <p:nvPr/>
          </p:nvSpPr>
          <p:spPr bwMode="auto">
            <a:xfrm>
              <a:off x="3156775" y="3730624"/>
              <a:ext cx="1260475" cy="2408238"/>
            </a:xfrm>
            <a:custGeom>
              <a:avLst/>
              <a:gdLst/>
              <a:ahLst/>
              <a:cxnLst>
                <a:cxn ang="0">
                  <a:pos x="30" y="815"/>
                </a:cxn>
                <a:cxn ang="0">
                  <a:pos x="0" y="211"/>
                </a:cxn>
                <a:cxn ang="0">
                  <a:pos x="503" y="0"/>
                </a:cxn>
                <a:cxn ang="0">
                  <a:pos x="527" y="625"/>
                </a:cxn>
                <a:cxn ang="0">
                  <a:pos x="32" y="811"/>
                </a:cxn>
              </a:cxnLst>
              <a:rect l="0" t="0" r="r" b="b"/>
              <a:pathLst>
                <a:path w="527" h="815">
                  <a:moveTo>
                    <a:pt x="30" y="815"/>
                  </a:moveTo>
                  <a:lnTo>
                    <a:pt x="0" y="211"/>
                  </a:lnTo>
                  <a:lnTo>
                    <a:pt x="503" y="0"/>
                  </a:lnTo>
                  <a:lnTo>
                    <a:pt x="527" y="625"/>
                  </a:lnTo>
                  <a:lnTo>
                    <a:pt x="32" y="811"/>
                  </a:lnTo>
                </a:path>
              </a:pathLst>
            </a:custGeom>
            <a:solidFill>
              <a:srgbClr val="E5E9F7"/>
            </a:solidFill>
            <a:ln w="9525">
              <a:solidFill>
                <a:schemeClr val="accent2"/>
              </a:solidFill>
              <a:round/>
              <a:headEnd/>
              <a:tailEnd/>
            </a:ln>
            <a:effectLst/>
          </p:spPr>
          <p:txBody>
            <a:bodyPr/>
            <a:lstStyle/>
            <a:p>
              <a:endParaRPr lang="en-US"/>
            </a:p>
          </p:txBody>
        </p:sp>
        <p:sp>
          <p:nvSpPr>
            <p:cNvPr id="172043" name="Text Box 11"/>
            <p:cNvSpPr txBox="1">
              <a:spLocks noChangeArrowheads="1"/>
            </p:cNvSpPr>
            <p:nvPr/>
          </p:nvSpPr>
          <p:spPr bwMode="auto">
            <a:xfrm>
              <a:off x="2334450" y="4724399"/>
              <a:ext cx="400050" cy="366713"/>
            </a:xfrm>
            <a:prstGeom prst="rect">
              <a:avLst/>
            </a:prstGeom>
            <a:noFill/>
            <a:ln w="9525">
              <a:noFill/>
              <a:miter lim="800000"/>
              <a:headEnd/>
              <a:tailEnd/>
            </a:ln>
            <a:effectLst/>
          </p:spPr>
          <p:txBody>
            <a:bodyPr wrap="none">
              <a:spAutoFit/>
            </a:bodyPr>
            <a:lstStyle/>
            <a:p>
              <a:r>
                <a:rPr lang="en-US" sz="1800"/>
                <a:t>e</a:t>
              </a:r>
              <a:r>
                <a:rPr lang="en-US" sz="1800" baseline="-25000"/>
                <a:t>z</a:t>
              </a:r>
              <a:endParaRPr lang="en-US" sz="1800"/>
            </a:p>
          </p:txBody>
        </p:sp>
        <p:sp>
          <p:nvSpPr>
            <p:cNvPr id="172044" name="Text Box 12"/>
            <p:cNvSpPr txBox="1">
              <a:spLocks noChangeArrowheads="1"/>
            </p:cNvSpPr>
            <p:nvPr/>
          </p:nvSpPr>
          <p:spPr bwMode="auto">
            <a:xfrm>
              <a:off x="2310638" y="5881687"/>
              <a:ext cx="411162" cy="366713"/>
            </a:xfrm>
            <a:prstGeom prst="rect">
              <a:avLst/>
            </a:prstGeom>
            <a:noFill/>
            <a:ln w="9525">
              <a:noFill/>
              <a:miter lim="800000"/>
              <a:headEnd/>
              <a:tailEnd/>
            </a:ln>
            <a:effectLst/>
          </p:spPr>
          <p:txBody>
            <a:bodyPr wrap="none">
              <a:spAutoFit/>
            </a:bodyPr>
            <a:lstStyle/>
            <a:p>
              <a:r>
                <a:rPr lang="en-US" sz="1800"/>
                <a:t>e</a:t>
              </a:r>
              <a:r>
                <a:rPr lang="en-US" sz="1800" baseline="-25000"/>
                <a:t>x</a:t>
              </a:r>
              <a:endParaRPr lang="en-US" sz="1800"/>
            </a:p>
          </p:txBody>
        </p:sp>
        <p:sp>
          <p:nvSpPr>
            <p:cNvPr id="172078" name="Freeform 46"/>
            <p:cNvSpPr>
              <a:spLocks/>
            </p:cNvSpPr>
            <p:nvPr/>
          </p:nvSpPr>
          <p:spPr bwMode="auto">
            <a:xfrm>
              <a:off x="3572700" y="4440237"/>
              <a:ext cx="574675" cy="1276350"/>
            </a:xfrm>
            <a:custGeom>
              <a:avLst/>
              <a:gdLst/>
              <a:ahLst/>
              <a:cxnLst>
                <a:cxn ang="0">
                  <a:pos x="0" y="432"/>
                </a:cxn>
                <a:cxn ang="0">
                  <a:pos x="0" y="0"/>
                </a:cxn>
                <a:cxn ang="0">
                  <a:pos x="240" y="192"/>
                </a:cxn>
                <a:cxn ang="0">
                  <a:pos x="0" y="432"/>
                </a:cxn>
              </a:cxnLst>
              <a:rect l="0" t="0" r="r" b="b"/>
              <a:pathLst>
                <a:path w="240" h="432">
                  <a:moveTo>
                    <a:pt x="0" y="432"/>
                  </a:moveTo>
                  <a:lnTo>
                    <a:pt x="0" y="0"/>
                  </a:lnTo>
                  <a:lnTo>
                    <a:pt x="240" y="192"/>
                  </a:lnTo>
                  <a:lnTo>
                    <a:pt x="0" y="432"/>
                  </a:lnTo>
                  <a:close/>
                </a:path>
              </a:pathLst>
            </a:custGeom>
            <a:solidFill>
              <a:schemeClr val="accent1"/>
            </a:solidFill>
            <a:ln w="9525">
              <a:solidFill>
                <a:schemeClr val="tx1"/>
              </a:solidFill>
              <a:round/>
              <a:headEnd/>
              <a:tailEnd/>
            </a:ln>
            <a:effectLst/>
          </p:spPr>
          <p:txBody>
            <a:bodyPr/>
            <a:lstStyle/>
            <a:p>
              <a:endParaRPr lang="en-US"/>
            </a:p>
          </p:txBody>
        </p:sp>
        <p:sp>
          <p:nvSpPr>
            <p:cNvPr id="172040" name="Line 8"/>
            <p:cNvSpPr>
              <a:spLocks noChangeShapeType="1"/>
            </p:cNvSpPr>
            <p:nvPr/>
          </p:nvSpPr>
          <p:spPr bwMode="auto">
            <a:xfrm>
              <a:off x="3771331" y="3622853"/>
              <a:ext cx="45719" cy="1524000"/>
            </a:xfrm>
            <a:prstGeom prst="line">
              <a:avLst/>
            </a:prstGeom>
            <a:noFill/>
            <a:ln w="19050">
              <a:solidFill>
                <a:schemeClr val="tx1"/>
              </a:solidFill>
              <a:round/>
              <a:headEnd type="arrow" w="med" len="med"/>
              <a:tailEnd/>
            </a:ln>
            <a:effectLst/>
          </p:spPr>
          <p:txBody>
            <a:bodyPr/>
            <a:lstStyle/>
            <a:p>
              <a:endParaRPr lang="en-US"/>
            </a:p>
          </p:txBody>
        </p:sp>
        <p:sp>
          <p:nvSpPr>
            <p:cNvPr id="172041" name="Line 9"/>
            <p:cNvSpPr>
              <a:spLocks noChangeShapeType="1"/>
            </p:cNvSpPr>
            <p:nvPr/>
          </p:nvSpPr>
          <p:spPr bwMode="auto">
            <a:xfrm flipH="1">
              <a:off x="2418588" y="5148262"/>
              <a:ext cx="1376362" cy="709613"/>
            </a:xfrm>
            <a:prstGeom prst="line">
              <a:avLst/>
            </a:prstGeom>
            <a:noFill/>
            <a:ln w="19050">
              <a:solidFill>
                <a:schemeClr val="tx1"/>
              </a:solidFill>
              <a:round/>
              <a:headEnd/>
              <a:tailEnd type="arrow" w="med" len="med"/>
            </a:ln>
            <a:effectLst/>
          </p:spPr>
          <p:txBody>
            <a:bodyPr/>
            <a:lstStyle/>
            <a:p>
              <a:endParaRPr lang="en-US"/>
            </a:p>
          </p:txBody>
        </p:sp>
        <p:sp>
          <p:nvSpPr>
            <p:cNvPr id="172042" name="Line 10"/>
            <p:cNvSpPr>
              <a:spLocks noChangeShapeType="1"/>
            </p:cNvSpPr>
            <p:nvPr/>
          </p:nvSpPr>
          <p:spPr bwMode="auto">
            <a:xfrm>
              <a:off x="2655125" y="4749799"/>
              <a:ext cx="1147762" cy="398463"/>
            </a:xfrm>
            <a:prstGeom prst="line">
              <a:avLst/>
            </a:prstGeom>
            <a:noFill/>
            <a:ln w="19050">
              <a:solidFill>
                <a:schemeClr val="tx1"/>
              </a:solidFill>
              <a:round/>
              <a:headEnd type="arrow" w="med" len="med"/>
              <a:tailEnd type="oval" w="med" len="med"/>
            </a:ln>
            <a:effectLst/>
          </p:spPr>
          <p:txBody>
            <a:bodyPr/>
            <a:lstStyle/>
            <a:p>
              <a:endParaRPr lang="en-US"/>
            </a:p>
          </p:txBody>
        </p:sp>
        <p:sp>
          <p:nvSpPr>
            <p:cNvPr id="172045" name="Text Box 13"/>
            <p:cNvSpPr txBox="1">
              <a:spLocks noChangeArrowheads="1"/>
            </p:cNvSpPr>
            <p:nvPr/>
          </p:nvSpPr>
          <p:spPr bwMode="auto">
            <a:xfrm>
              <a:off x="3325050" y="3548061"/>
              <a:ext cx="411162" cy="366713"/>
            </a:xfrm>
            <a:prstGeom prst="rect">
              <a:avLst/>
            </a:prstGeom>
            <a:noFill/>
            <a:ln w="9525">
              <a:noFill/>
              <a:miter lim="800000"/>
              <a:headEnd/>
              <a:tailEnd/>
            </a:ln>
            <a:effectLst/>
          </p:spPr>
          <p:txBody>
            <a:bodyPr wrap="none">
              <a:spAutoFit/>
            </a:bodyPr>
            <a:lstStyle/>
            <a:p>
              <a:r>
                <a:rPr lang="en-US" sz="1800"/>
                <a:t>e</a:t>
              </a:r>
              <a:r>
                <a:rPr lang="en-US" sz="1800" baseline="-25000"/>
                <a:t>y</a:t>
              </a:r>
              <a:endParaRPr lang="en-US" sz="1800"/>
            </a:p>
          </p:txBody>
        </p:sp>
        <p:sp>
          <p:nvSpPr>
            <p:cNvPr id="172081" name="Line 49"/>
            <p:cNvSpPr>
              <a:spLocks noChangeShapeType="1"/>
            </p:cNvSpPr>
            <p:nvPr/>
          </p:nvSpPr>
          <p:spPr bwMode="auto">
            <a:xfrm>
              <a:off x="3572700" y="4440237"/>
              <a:ext cx="1836737" cy="450850"/>
            </a:xfrm>
            <a:prstGeom prst="line">
              <a:avLst/>
            </a:prstGeom>
            <a:noFill/>
            <a:ln w="9525">
              <a:solidFill>
                <a:schemeClr val="tx1"/>
              </a:solidFill>
              <a:prstDash val="dash"/>
              <a:round/>
              <a:headEnd type="arrow" w="med" len="med"/>
              <a:tailEnd/>
            </a:ln>
            <a:effectLst/>
          </p:spPr>
          <p:txBody>
            <a:bodyPr/>
            <a:lstStyle/>
            <a:p>
              <a:endParaRPr lang="en-US"/>
            </a:p>
          </p:txBody>
        </p:sp>
        <p:sp>
          <p:nvSpPr>
            <p:cNvPr id="172082" name="Line 50"/>
            <p:cNvSpPr>
              <a:spLocks noChangeAspect="1" noChangeShapeType="1"/>
            </p:cNvSpPr>
            <p:nvPr/>
          </p:nvSpPr>
          <p:spPr bwMode="auto">
            <a:xfrm>
              <a:off x="4193818" y="5043307"/>
              <a:ext cx="2606275" cy="694669"/>
            </a:xfrm>
            <a:prstGeom prst="line">
              <a:avLst/>
            </a:prstGeom>
            <a:noFill/>
            <a:ln w="9525">
              <a:solidFill>
                <a:schemeClr val="accent2"/>
              </a:solidFill>
              <a:prstDash val="dash"/>
              <a:round/>
              <a:headEnd type="arrow" w="med" len="med"/>
              <a:tailEnd type="oval" w="med" len="med"/>
            </a:ln>
            <a:effectLst/>
          </p:spPr>
          <p:txBody>
            <a:bodyPr/>
            <a:lstStyle/>
            <a:p>
              <a:endParaRPr lang="en-US"/>
            </a:p>
          </p:txBody>
        </p:sp>
        <p:sp>
          <p:nvSpPr>
            <p:cNvPr id="172083" name="Line 51"/>
            <p:cNvSpPr>
              <a:spLocks noChangeShapeType="1"/>
            </p:cNvSpPr>
            <p:nvPr/>
          </p:nvSpPr>
          <p:spPr bwMode="auto">
            <a:xfrm>
              <a:off x="3572700" y="5716587"/>
              <a:ext cx="2409825" cy="593725"/>
            </a:xfrm>
            <a:prstGeom prst="line">
              <a:avLst/>
            </a:prstGeom>
            <a:noFill/>
            <a:ln w="9525">
              <a:solidFill>
                <a:schemeClr val="tx1"/>
              </a:solidFill>
              <a:prstDash val="dash"/>
              <a:round/>
              <a:headEnd type="arrow" w="med" len="med"/>
              <a:tailEnd/>
            </a:ln>
            <a:effectLst/>
          </p:spPr>
          <p:txBody>
            <a:bodyPr/>
            <a:lstStyle/>
            <a:p>
              <a:endParaRPr lang="en-US"/>
            </a:p>
          </p:txBody>
        </p:sp>
        <p:sp>
          <p:nvSpPr>
            <p:cNvPr id="172079" name="Freeform 47"/>
            <p:cNvSpPr>
              <a:spLocks/>
            </p:cNvSpPr>
            <p:nvPr/>
          </p:nvSpPr>
          <p:spPr bwMode="auto">
            <a:xfrm>
              <a:off x="5409438" y="4891087"/>
              <a:ext cx="1379537" cy="1433513"/>
            </a:xfrm>
            <a:custGeom>
              <a:avLst/>
              <a:gdLst/>
              <a:ahLst/>
              <a:cxnLst>
                <a:cxn ang="0">
                  <a:pos x="236" y="485"/>
                </a:cxn>
                <a:cxn ang="0">
                  <a:pos x="0" y="0"/>
                </a:cxn>
                <a:cxn ang="0">
                  <a:pos x="577" y="282"/>
                </a:cxn>
                <a:cxn ang="0">
                  <a:pos x="236" y="485"/>
                </a:cxn>
              </a:cxnLst>
              <a:rect l="0" t="0" r="r" b="b"/>
              <a:pathLst>
                <a:path w="577" h="485">
                  <a:moveTo>
                    <a:pt x="236" y="485"/>
                  </a:moveTo>
                  <a:lnTo>
                    <a:pt x="0" y="0"/>
                  </a:lnTo>
                  <a:lnTo>
                    <a:pt x="577" y="282"/>
                  </a:lnTo>
                  <a:lnTo>
                    <a:pt x="236" y="485"/>
                  </a:lnTo>
                  <a:close/>
                </a:path>
              </a:pathLst>
            </a:custGeom>
            <a:solidFill>
              <a:schemeClr val="bg2"/>
            </a:solidFill>
            <a:ln w="9525">
              <a:solidFill>
                <a:schemeClr val="tx1"/>
              </a:solidFill>
              <a:round/>
              <a:headEnd/>
              <a:tailEnd/>
            </a:ln>
            <a:effectLst/>
          </p:spPr>
          <p:txBody>
            <a:bodyPr/>
            <a:lstStyle/>
            <a:p>
              <a:endParaRPr lang="en-US"/>
            </a:p>
          </p:txBody>
        </p:sp>
        <p:sp>
          <p:nvSpPr>
            <p:cNvPr id="172084" name="Text Box 52"/>
            <p:cNvSpPr txBox="1">
              <a:spLocks noChangeArrowheads="1"/>
            </p:cNvSpPr>
            <p:nvPr/>
          </p:nvSpPr>
          <p:spPr bwMode="auto">
            <a:xfrm>
              <a:off x="6660388" y="5348287"/>
              <a:ext cx="1569212" cy="369332"/>
            </a:xfrm>
            <a:prstGeom prst="rect">
              <a:avLst/>
            </a:prstGeom>
            <a:noFill/>
            <a:ln w="9525">
              <a:noFill/>
              <a:miter lim="800000"/>
              <a:headEnd/>
              <a:tailEnd/>
            </a:ln>
            <a:effectLst/>
          </p:spPr>
          <p:txBody>
            <a:bodyPr wrap="none">
              <a:spAutoFit/>
            </a:bodyPr>
            <a:lstStyle/>
            <a:p>
              <a:r>
                <a:rPr lang="en-US" sz="1800" smtClean="0">
                  <a:solidFill>
                    <a:schemeClr val="accent2">
                      <a:lumMod val="50000"/>
                    </a:schemeClr>
                  </a:solidFill>
                </a:rPr>
                <a:t>P=(p</a:t>
              </a:r>
              <a:r>
                <a:rPr lang="en-US" sz="1800" baseline="-25000" smtClean="0">
                  <a:solidFill>
                    <a:schemeClr val="accent2">
                      <a:lumMod val="50000"/>
                    </a:schemeClr>
                  </a:solidFill>
                </a:rPr>
                <a:t>x</a:t>
              </a:r>
              <a:r>
                <a:rPr lang="en-US" sz="1800" smtClean="0">
                  <a:solidFill>
                    <a:schemeClr val="accent2">
                      <a:lumMod val="50000"/>
                    </a:schemeClr>
                  </a:solidFill>
                </a:rPr>
                <a:t>,p</a:t>
              </a:r>
              <a:r>
                <a:rPr lang="en-US" sz="1800" baseline="-25000" smtClean="0">
                  <a:solidFill>
                    <a:schemeClr val="accent2">
                      <a:lumMod val="50000"/>
                    </a:schemeClr>
                  </a:solidFill>
                </a:rPr>
                <a:t>y</a:t>
              </a:r>
              <a:r>
                <a:rPr lang="en-US" sz="1800" smtClean="0">
                  <a:solidFill>
                    <a:schemeClr val="accent2">
                      <a:lumMod val="50000"/>
                    </a:schemeClr>
                  </a:solidFill>
                </a:rPr>
                <a:t>,p</a:t>
              </a:r>
              <a:r>
                <a:rPr lang="en-US" sz="1800" baseline="-25000" smtClean="0">
                  <a:solidFill>
                    <a:schemeClr val="accent2">
                      <a:lumMod val="50000"/>
                    </a:schemeClr>
                  </a:solidFill>
                </a:rPr>
                <a:t>z</a:t>
              </a:r>
              <a:r>
                <a:rPr lang="en-US" sz="1800" smtClean="0">
                  <a:solidFill>
                    <a:schemeClr val="accent2">
                      <a:lumMod val="50000"/>
                    </a:schemeClr>
                  </a:solidFill>
                </a:rPr>
                <a:t>)</a:t>
              </a:r>
              <a:endParaRPr lang="en-US" sz="1800">
                <a:solidFill>
                  <a:schemeClr val="accent2">
                    <a:lumMod val="50000"/>
                  </a:schemeClr>
                </a:solidFill>
              </a:endParaRPr>
            </a:p>
          </p:txBody>
        </p:sp>
        <p:sp>
          <p:nvSpPr>
            <p:cNvPr id="172085" name="Text Box 53"/>
            <p:cNvSpPr txBox="1">
              <a:spLocks noChangeArrowheads="1"/>
            </p:cNvSpPr>
            <p:nvPr/>
          </p:nvSpPr>
          <p:spPr bwMode="auto">
            <a:xfrm>
              <a:off x="4648200" y="4038600"/>
              <a:ext cx="1554785" cy="369332"/>
            </a:xfrm>
            <a:prstGeom prst="rect">
              <a:avLst/>
            </a:prstGeom>
            <a:noFill/>
            <a:ln w="9525">
              <a:noFill/>
              <a:miter lim="800000"/>
              <a:headEnd/>
              <a:tailEnd/>
            </a:ln>
            <a:effectLst/>
          </p:spPr>
          <p:txBody>
            <a:bodyPr wrap="none">
              <a:spAutoFit/>
            </a:bodyPr>
            <a:lstStyle/>
            <a:p>
              <a:r>
                <a:rPr lang="en-US" sz="1800">
                  <a:solidFill>
                    <a:schemeClr val="accent2">
                      <a:lumMod val="50000"/>
                    </a:schemeClr>
                  </a:solidFill>
                </a:rPr>
                <a:t>P</a:t>
              </a:r>
              <a:r>
                <a:rPr lang="en-US" sz="1800" smtClean="0">
                  <a:solidFill>
                    <a:schemeClr val="accent2">
                      <a:lumMod val="50000"/>
                    </a:schemeClr>
                  </a:solidFill>
                </a:rPr>
                <a:t>’=(p</a:t>
              </a:r>
              <a:r>
                <a:rPr lang="en-US" sz="1800" baseline="-25000" smtClean="0">
                  <a:solidFill>
                    <a:schemeClr val="accent2">
                      <a:lumMod val="50000"/>
                    </a:schemeClr>
                  </a:solidFill>
                </a:rPr>
                <a:t>x</a:t>
              </a:r>
              <a:r>
                <a:rPr lang="en-US" sz="1800" smtClean="0">
                  <a:solidFill>
                    <a:schemeClr val="accent2">
                      <a:lumMod val="50000"/>
                    </a:schemeClr>
                  </a:solidFill>
                </a:rPr>
                <a:t>,p</a:t>
              </a:r>
              <a:r>
                <a:rPr lang="en-US" sz="1800" baseline="-25000" smtClean="0">
                  <a:solidFill>
                    <a:schemeClr val="accent2">
                      <a:lumMod val="50000"/>
                    </a:schemeClr>
                  </a:solidFill>
                </a:rPr>
                <a:t>y</a:t>
              </a:r>
              <a:r>
                <a:rPr lang="en-US" sz="1800" smtClean="0">
                  <a:solidFill>
                    <a:schemeClr val="accent2">
                      <a:lumMod val="50000"/>
                    </a:schemeClr>
                  </a:solidFill>
                </a:rPr>
                <a:t>,0)</a:t>
              </a:r>
              <a:endParaRPr lang="en-US" sz="1800">
                <a:solidFill>
                  <a:schemeClr val="accent2">
                    <a:lumMod val="50000"/>
                  </a:schemeClr>
                </a:solidFill>
              </a:endParaRPr>
            </a:p>
          </p:txBody>
        </p:sp>
        <p:sp>
          <p:nvSpPr>
            <p:cNvPr id="22" name="Oval 21"/>
            <p:cNvSpPr/>
            <p:nvPr/>
          </p:nvSpPr>
          <p:spPr>
            <a:xfrm>
              <a:off x="4115874" y="5004516"/>
              <a:ext cx="73152" cy="7315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a:p>
          </p:txBody>
        </p:sp>
        <p:cxnSp>
          <p:nvCxnSpPr>
            <p:cNvPr id="26" name="Shape 25"/>
            <p:cNvCxnSpPr>
              <a:stCxn id="172085" idx="1"/>
            </p:cNvCxnSpPr>
            <p:nvPr/>
          </p:nvCxnSpPr>
          <p:spPr>
            <a:xfrm rot="10800000" flipV="1">
              <a:off x="4191000" y="4223266"/>
              <a:ext cx="457200" cy="653534"/>
            </a:xfrm>
            <a:prstGeom prst="curvedConnector2">
              <a:avLst/>
            </a:prstGeom>
            <a:ln>
              <a:tailEnd type="arrow"/>
            </a:ln>
          </p:spPr>
          <p:style>
            <a:lnRef idx="1">
              <a:schemeClr val="accent4"/>
            </a:lnRef>
            <a:fillRef idx="0">
              <a:schemeClr val="accent4"/>
            </a:fillRef>
            <a:effectRef idx="0">
              <a:schemeClr val="accent4"/>
            </a:effectRef>
            <a:fontRef idx="minor">
              <a:schemeClr val="tx1"/>
            </a:fontRef>
          </p:style>
        </p:cxnSp>
      </p:grpSp>
      <p:sp>
        <p:nvSpPr>
          <p:cNvPr id="25" name="Slide Number Placeholder 24"/>
          <p:cNvSpPr>
            <a:spLocks noGrp="1"/>
          </p:cNvSpPr>
          <p:nvPr>
            <p:ph type="sldNum" sz="quarter" idx="12"/>
          </p:nvPr>
        </p:nvSpPr>
        <p:spPr/>
        <p:txBody>
          <a:bodyPr/>
          <a:lstStyle/>
          <a:p>
            <a:fld id="{A80CDAAF-A013-41DD-A08F-031638BA3D86}" type="slidenum">
              <a:rPr lang="en-GB" smtClean="0"/>
              <a:pPr/>
              <a:t>15</a:t>
            </a:fld>
            <a:r>
              <a:rPr lang="en-GB" smtClean="0"/>
              <a:t>/29</a:t>
            </a:r>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3"/>
          <p:cNvSpPr>
            <a:spLocks noGrp="1"/>
          </p:cNvSpPr>
          <p:nvPr>
            <p:ph type="dt" sz="half" idx="10"/>
          </p:nvPr>
        </p:nvSpPr>
        <p:spPr/>
        <p:txBody>
          <a:bodyPr/>
          <a:lstStyle/>
          <a:p>
            <a:r>
              <a:rPr lang="en-US" smtClean="0"/>
              <a:t>dvduc-2006/18</a:t>
            </a:r>
            <a:endParaRPr lang="en-GB"/>
          </a:p>
        </p:txBody>
      </p:sp>
      <p:sp>
        <p:nvSpPr>
          <p:cNvPr id="20" name="Footer Placeholder 4"/>
          <p:cNvSpPr>
            <a:spLocks noGrp="1"/>
          </p:cNvSpPr>
          <p:nvPr>
            <p:ph type="ftr" sz="quarter" idx="11"/>
          </p:nvPr>
        </p:nvSpPr>
        <p:spPr/>
        <p:txBody>
          <a:bodyPr/>
          <a:lstStyle/>
          <a:p>
            <a:r>
              <a:rPr lang="en-GB"/>
              <a:t>Bài 5 - Quan sát 3 chiều</a:t>
            </a:r>
          </a:p>
        </p:txBody>
      </p:sp>
      <p:sp>
        <p:nvSpPr>
          <p:cNvPr id="172034" name="Rectangle 2"/>
          <p:cNvSpPr>
            <a:spLocks noGrp="1" noChangeArrowheads="1"/>
          </p:cNvSpPr>
          <p:nvPr>
            <p:ph type="title"/>
          </p:nvPr>
        </p:nvSpPr>
        <p:spPr/>
        <p:txBody>
          <a:bodyPr/>
          <a:lstStyle/>
          <a:p>
            <a:r>
              <a:rPr lang="en-US"/>
              <a:t>Chiếu trực giao</a:t>
            </a:r>
          </a:p>
        </p:txBody>
      </p:sp>
      <p:sp>
        <p:nvSpPr>
          <p:cNvPr id="172035" name="Rectangle 3"/>
          <p:cNvSpPr>
            <a:spLocks noGrp="1" noChangeArrowheads="1"/>
          </p:cNvSpPr>
          <p:nvPr>
            <p:ph type="body" idx="1"/>
          </p:nvPr>
        </p:nvSpPr>
        <p:spPr>
          <a:xfrm>
            <a:off x="457200" y="1143000"/>
            <a:ext cx="8534400" cy="5105400"/>
          </a:xfrm>
        </p:spPr>
        <p:txBody>
          <a:bodyPr/>
          <a:lstStyle/>
          <a:p>
            <a:r>
              <a:rPr lang="en-US" smtClean="0"/>
              <a:t>Ví dụ:</a:t>
            </a:r>
            <a:endParaRPr lang="en-US"/>
          </a:p>
        </p:txBody>
      </p:sp>
      <p:pic>
        <p:nvPicPr>
          <p:cNvPr id="222210" name="Picture 2"/>
          <p:cNvPicPr>
            <a:picLocks noChangeAspect="1" noChangeArrowheads="1"/>
          </p:cNvPicPr>
          <p:nvPr/>
        </p:nvPicPr>
        <p:blipFill>
          <a:blip r:embed="rId2" cstate="print"/>
          <a:srcRect/>
          <a:stretch>
            <a:fillRect/>
          </a:stretch>
        </p:blipFill>
        <p:spPr bwMode="auto">
          <a:xfrm>
            <a:off x="2133600" y="1689100"/>
            <a:ext cx="5181600" cy="41783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A80CDAAF-A013-41DD-A08F-031638BA3D86}" type="slidenum">
              <a:rPr lang="en-GB" smtClean="0"/>
              <a:pPr/>
              <a:t>16</a:t>
            </a:fld>
            <a:r>
              <a:rPr lang="en-GB" smtClean="0"/>
              <a:t>/29</a:t>
            </a:r>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dvduc-2006/18</a:t>
            </a:r>
            <a:endParaRPr lang="en-GB"/>
          </a:p>
        </p:txBody>
      </p:sp>
      <p:sp>
        <p:nvSpPr>
          <p:cNvPr id="6" name="Footer Placeholder 4"/>
          <p:cNvSpPr>
            <a:spLocks noGrp="1"/>
          </p:cNvSpPr>
          <p:nvPr>
            <p:ph type="ftr" sz="quarter" idx="11"/>
          </p:nvPr>
        </p:nvSpPr>
        <p:spPr/>
        <p:txBody>
          <a:bodyPr/>
          <a:lstStyle/>
          <a:p>
            <a:r>
              <a:rPr lang="en-GB"/>
              <a:t>Bài 5 - Quan sát 3 chiều</a:t>
            </a:r>
          </a:p>
        </p:txBody>
      </p:sp>
      <p:pic>
        <p:nvPicPr>
          <p:cNvPr id="217090" name="Picture 2"/>
          <p:cNvPicPr>
            <a:picLocks noChangeAspect="1" noChangeArrowheads="1"/>
          </p:cNvPicPr>
          <p:nvPr/>
        </p:nvPicPr>
        <p:blipFill>
          <a:blip r:embed="rId2" cstate="print"/>
          <a:srcRect/>
          <a:stretch>
            <a:fillRect/>
          </a:stretch>
        </p:blipFill>
        <p:spPr bwMode="auto">
          <a:xfrm>
            <a:off x="2590800" y="3810000"/>
            <a:ext cx="4953000" cy="2540000"/>
          </a:xfrm>
          <a:prstGeom prst="rect">
            <a:avLst/>
          </a:prstGeom>
          <a:noFill/>
          <a:ln w="9525">
            <a:noFill/>
            <a:miter lim="800000"/>
            <a:headEnd/>
            <a:tailEnd/>
          </a:ln>
          <a:effectLst/>
        </p:spPr>
      </p:pic>
      <p:sp>
        <p:nvSpPr>
          <p:cNvPr id="217091" name="Rectangle 3"/>
          <p:cNvSpPr>
            <a:spLocks noGrp="1" noChangeArrowheads="1"/>
          </p:cNvSpPr>
          <p:nvPr>
            <p:ph type="title"/>
          </p:nvPr>
        </p:nvSpPr>
        <p:spPr/>
        <p:txBody>
          <a:bodyPr/>
          <a:lstStyle/>
          <a:p>
            <a:r>
              <a:rPr lang="en-US"/>
              <a:t>Chiếu trực </a:t>
            </a:r>
            <a:r>
              <a:rPr lang="en-US" smtClean="0"/>
              <a:t>giao trong OpenGL</a:t>
            </a:r>
            <a:endParaRPr lang="en-US"/>
          </a:p>
        </p:txBody>
      </p:sp>
      <p:sp>
        <p:nvSpPr>
          <p:cNvPr id="217092" name="Rectangle 4"/>
          <p:cNvSpPr>
            <a:spLocks noGrp="1" noChangeArrowheads="1"/>
          </p:cNvSpPr>
          <p:nvPr>
            <p:ph type="body" idx="1"/>
          </p:nvPr>
        </p:nvSpPr>
        <p:spPr>
          <a:xfrm>
            <a:off x="457200" y="1066800"/>
            <a:ext cx="8534400" cy="5105400"/>
          </a:xfrm>
        </p:spPr>
        <p:txBody>
          <a:bodyPr/>
          <a:lstStyle/>
          <a:p>
            <a:r>
              <a:rPr lang="en-US" smtClean="0"/>
              <a:t>OpenGL thực </a:t>
            </a:r>
            <a:r>
              <a:rPr lang="en-US"/>
              <a:t>hiện chiếu trực giao như sau:</a:t>
            </a:r>
          </a:p>
          <a:p>
            <a:pPr lvl="1"/>
            <a:r>
              <a:rPr lang="en-US" smtClean="0"/>
              <a:t>Định nghĩa </a:t>
            </a:r>
            <a:r>
              <a:rPr lang="en-US"/>
              <a:t>window trên mặt phẳng xy bằng các giá trị (</a:t>
            </a:r>
            <a:r>
              <a:rPr lang="en-US" b="1">
                <a:solidFill>
                  <a:schemeClr val="accent2">
                    <a:lumMod val="50000"/>
                  </a:schemeClr>
                </a:solidFill>
              </a:rPr>
              <a:t>l</a:t>
            </a:r>
            <a:r>
              <a:rPr lang="en-US"/>
              <a:t>eft, </a:t>
            </a:r>
            <a:r>
              <a:rPr lang="en-US" b="1">
                <a:solidFill>
                  <a:schemeClr val="accent2">
                    <a:lumMod val="50000"/>
                  </a:schemeClr>
                </a:solidFill>
              </a:rPr>
              <a:t>r</a:t>
            </a:r>
            <a:r>
              <a:rPr lang="en-US"/>
              <a:t>ight) và (</a:t>
            </a:r>
            <a:r>
              <a:rPr lang="en-US" b="1">
                <a:solidFill>
                  <a:schemeClr val="accent2">
                    <a:lumMod val="50000"/>
                  </a:schemeClr>
                </a:solidFill>
              </a:rPr>
              <a:t>b</a:t>
            </a:r>
            <a:r>
              <a:rPr lang="en-US"/>
              <a:t>ottom, </a:t>
            </a:r>
            <a:r>
              <a:rPr lang="en-US" b="1">
                <a:solidFill>
                  <a:schemeClr val="accent2">
                    <a:lumMod val="50000"/>
                  </a:schemeClr>
                </a:solidFill>
              </a:rPr>
              <a:t>t</a:t>
            </a:r>
            <a:r>
              <a:rPr lang="en-US"/>
              <a:t>op). </a:t>
            </a:r>
          </a:p>
          <a:p>
            <a:pPr lvl="1"/>
            <a:r>
              <a:rPr lang="en-US" smtClean="0"/>
              <a:t>Định nghĩa </a:t>
            </a:r>
            <a:r>
              <a:rPr lang="en-US"/>
              <a:t>các khoảng cách trên trục z để loại bỏ mặt khuất. Mặt phẳng cắt xén tại </a:t>
            </a:r>
            <a:r>
              <a:rPr lang="en-US" b="1">
                <a:solidFill>
                  <a:schemeClr val="accent2">
                    <a:lumMod val="50000"/>
                  </a:schemeClr>
                </a:solidFill>
              </a:rPr>
              <a:t>n</a:t>
            </a:r>
            <a:r>
              <a:rPr lang="en-US" i="1"/>
              <a:t>ear</a:t>
            </a:r>
            <a:r>
              <a:rPr lang="en-US"/>
              <a:t> và </a:t>
            </a:r>
            <a:r>
              <a:rPr lang="en-US" b="1">
                <a:solidFill>
                  <a:schemeClr val="accent2">
                    <a:lumMod val="50000"/>
                  </a:schemeClr>
                </a:solidFill>
              </a:rPr>
              <a:t>f</a:t>
            </a:r>
            <a:r>
              <a:rPr lang="en-US" i="1"/>
              <a:t>ar</a:t>
            </a:r>
            <a:r>
              <a:rPr lang="en-US"/>
              <a:t> trên trục –z. Sáu giá trị </a:t>
            </a:r>
            <a:r>
              <a:rPr lang="en-US" b="1">
                <a:solidFill>
                  <a:schemeClr val="accent2">
                    <a:lumMod val="50000"/>
                  </a:schemeClr>
                </a:solidFill>
              </a:rPr>
              <a:t>l, r, b, t, n, f </a:t>
            </a:r>
            <a:r>
              <a:rPr lang="en-US"/>
              <a:t>xác định hình hộp R. Mọi điểm ngoài R bị loại bỏ.</a:t>
            </a:r>
          </a:p>
          <a:p>
            <a:pPr lvl="1"/>
            <a:r>
              <a:rPr lang="en-US"/>
              <a:t>Ánh xạ hình hộp R vào khối vuông 2x2x2 (</a:t>
            </a:r>
            <a:r>
              <a:rPr lang="en-US" i="1"/>
              <a:t>canonical view volume</a:t>
            </a:r>
            <a:r>
              <a:rPr lang="en-US" smtClean="0"/>
              <a:t>) -&gt; Để đơn giản hóa việc cắt xén và tô màu sau này.</a:t>
            </a:r>
            <a:endParaRPr lang="en-US"/>
          </a:p>
        </p:txBody>
      </p:sp>
      <p:sp>
        <p:nvSpPr>
          <p:cNvPr id="8" name="Slide Number Placeholder 7"/>
          <p:cNvSpPr>
            <a:spLocks noGrp="1"/>
          </p:cNvSpPr>
          <p:nvPr>
            <p:ph type="sldNum" sz="quarter" idx="12"/>
          </p:nvPr>
        </p:nvSpPr>
        <p:spPr/>
        <p:txBody>
          <a:bodyPr/>
          <a:lstStyle/>
          <a:p>
            <a:fld id="{A80CDAAF-A013-41DD-A08F-031638BA3D86}" type="slidenum">
              <a:rPr lang="en-GB" smtClean="0"/>
              <a:pPr/>
              <a:t>17</a:t>
            </a:fld>
            <a:r>
              <a:rPr lang="en-GB" smtClean="0"/>
              <a:t>/29</a:t>
            </a:r>
            <a:endParaRPr lang="en-GB"/>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smtClean="0"/>
              <a:t>dvduc-2006/18</a:t>
            </a:r>
            <a:endParaRPr lang="en-GB"/>
          </a:p>
        </p:txBody>
      </p:sp>
      <p:sp>
        <p:nvSpPr>
          <p:cNvPr id="8" name="Footer Placeholder 4"/>
          <p:cNvSpPr>
            <a:spLocks noGrp="1"/>
          </p:cNvSpPr>
          <p:nvPr>
            <p:ph type="ftr" sz="quarter" idx="11"/>
          </p:nvPr>
        </p:nvSpPr>
        <p:spPr/>
        <p:txBody>
          <a:bodyPr/>
          <a:lstStyle/>
          <a:p>
            <a:r>
              <a:rPr lang="en-GB"/>
              <a:t>Bài 5 - Quan sát 3 chiều</a:t>
            </a:r>
          </a:p>
        </p:txBody>
      </p:sp>
      <p:sp>
        <p:nvSpPr>
          <p:cNvPr id="212995" name="Rectangle 3"/>
          <p:cNvSpPr>
            <a:spLocks noGrp="1" noChangeArrowheads="1"/>
          </p:cNvSpPr>
          <p:nvPr>
            <p:ph type="title"/>
          </p:nvPr>
        </p:nvSpPr>
        <p:spPr/>
        <p:txBody>
          <a:bodyPr/>
          <a:lstStyle/>
          <a:p>
            <a:r>
              <a:rPr lang="en-US"/>
              <a:t>Chiếu trực giao</a:t>
            </a:r>
          </a:p>
        </p:txBody>
      </p:sp>
      <p:sp>
        <p:nvSpPr>
          <p:cNvPr id="212996" name="Rectangle 4"/>
          <p:cNvSpPr>
            <a:spLocks noGrp="1" noChangeArrowheads="1"/>
          </p:cNvSpPr>
          <p:nvPr>
            <p:ph type="body" idx="1"/>
          </p:nvPr>
        </p:nvSpPr>
        <p:spPr>
          <a:xfrm>
            <a:off x="457200" y="1066800"/>
            <a:ext cx="8534400" cy="5257800"/>
          </a:xfrm>
        </p:spPr>
        <p:txBody>
          <a:bodyPr/>
          <a:lstStyle/>
          <a:p>
            <a:r>
              <a:rPr lang="en-US"/>
              <a:t>Các lệnh OpenGL thực hiện tính toán ma trận chiếu trực giao và nhân với ma trận biến đổi hiện hành </a:t>
            </a:r>
            <a:r>
              <a:rPr lang="en-US" smtClean="0"/>
              <a:t>trong stack:</a:t>
            </a:r>
            <a:endParaRPr lang="en-US"/>
          </a:p>
        </p:txBody>
      </p:sp>
      <p:pic>
        <p:nvPicPr>
          <p:cNvPr id="212994" name="Picture 2"/>
          <p:cNvPicPr>
            <a:picLocks noChangeAspect="1" noChangeArrowheads="1"/>
          </p:cNvPicPr>
          <p:nvPr/>
        </p:nvPicPr>
        <p:blipFill>
          <a:blip r:embed="rId2" cstate="print"/>
          <a:srcRect/>
          <a:stretch>
            <a:fillRect/>
          </a:stretch>
        </p:blipFill>
        <p:spPr bwMode="auto">
          <a:xfrm>
            <a:off x="2438400" y="3733800"/>
            <a:ext cx="4648200" cy="2382838"/>
          </a:xfrm>
          <a:prstGeom prst="rect">
            <a:avLst/>
          </a:prstGeom>
          <a:noFill/>
          <a:ln w="9525">
            <a:noFill/>
            <a:miter lim="800000"/>
            <a:headEnd/>
            <a:tailEnd/>
          </a:ln>
          <a:effectLst/>
        </p:spPr>
      </p:pic>
      <p:sp>
        <p:nvSpPr>
          <p:cNvPr id="213014" name="Text Box 22"/>
          <p:cNvSpPr txBox="1">
            <a:spLocks noChangeArrowheads="1"/>
          </p:cNvSpPr>
          <p:nvPr/>
        </p:nvSpPr>
        <p:spPr bwMode="auto">
          <a:xfrm>
            <a:off x="1066800" y="2038350"/>
            <a:ext cx="4400550" cy="1314450"/>
          </a:xfrm>
          <a:prstGeom prst="rect">
            <a:avLst/>
          </a:prstGeom>
          <a:solidFill>
            <a:schemeClr val="bg2"/>
          </a:solidFill>
          <a:ln w="9525">
            <a:noFill/>
            <a:miter lim="800000"/>
            <a:headEnd/>
            <a:tailEnd/>
          </a:ln>
          <a:effectLst/>
        </p:spPr>
        <p:txBody>
          <a:bodyPr wrap="none">
            <a:spAutoFit/>
          </a:bodyPr>
          <a:lstStyle/>
          <a:p>
            <a:pPr>
              <a:spcBef>
                <a:spcPct val="15000"/>
              </a:spcBef>
            </a:pPr>
            <a:r>
              <a:rPr lang="en-US" sz="1800">
                <a:latin typeface="Arial" charset="0"/>
              </a:rPr>
              <a:t>glMatrixMode(GL_PROJECTION);</a:t>
            </a:r>
          </a:p>
          <a:p>
            <a:pPr>
              <a:spcBef>
                <a:spcPct val="15000"/>
              </a:spcBef>
            </a:pPr>
            <a:r>
              <a:rPr lang="en-US" sz="1800">
                <a:latin typeface="Arial" charset="0"/>
              </a:rPr>
              <a:t>glLoadIdentity();</a:t>
            </a:r>
          </a:p>
          <a:p>
            <a:pPr>
              <a:spcBef>
                <a:spcPct val="15000"/>
              </a:spcBef>
            </a:pPr>
            <a:r>
              <a:rPr lang="en-US" sz="1800">
                <a:latin typeface="Arial" charset="0"/>
              </a:rPr>
              <a:t>gluOrtho(left, right, bottom, top, near, far);</a:t>
            </a:r>
          </a:p>
          <a:p>
            <a:pPr>
              <a:spcBef>
                <a:spcPct val="15000"/>
              </a:spcBef>
            </a:pPr>
            <a:r>
              <a:rPr lang="en-US" sz="1800">
                <a:latin typeface="Arial" charset="0"/>
              </a:rPr>
              <a:t>glMatrixMode(GL_MODELVIEW);</a:t>
            </a:r>
          </a:p>
        </p:txBody>
      </p:sp>
      <p:sp>
        <p:nvSpPr>
          <p:cNvPr id="213015" name="Text Box 23"/>
          <p:cNvSpPr txBox="1">
            <a:spLocks noChangeArrowheads="1"/>
          </p:cNvSpPr>
          <p:nvPr/>
        </p:nvSpPr>
        <p:spPr bwMode="auto">
          <a:xfrm>
            <a:off x="6096000" y="1981200"/>
            <a:ext cx="2717732" cy="1477328"/>
          </a:xfrm>
          <a:prstGeom prst="rect">
            <a:avLst/>
          </a:prstGeom>
          <a:solidFill>
            <a:schemeClr val="bg2"/>
          </a:solidFill>
          <a:ln w="9525">
            <a:noFill/>
            <a:miter lim="800000"/>
            <a:headEnd/>
            <a:tailEnd/>
          </a:ln>
          <a:effectLst/>
        </p:spPr>
        <p:txBody>
          <a:bodyPr wrap="none">
            <a:spAutoFit/>
          </a:bodyPr>
          <a:lstStyle/>
          <a:p>
            <a:r>
              <a:rPr lang="en-US" sz="1800">
                <a:solidFill>
                  <a:schemeClr val="folHlink"/>
                </a:solidFill>
              </a:rPr>
              <a:t>Các tham số</a:t>
            </a:r>
          </a:p>
          <a:p>
            <a:r>
              <a:rPr lang="en-US" sz="1800">
                <a:solidFill>
                  <a:schemeClr val="folHlink"/>
                </a:solidFill>
              </a:rPr>
              <a:t>của hàm gluOrtho</a:t>
            </a:r>
            <a:r>
              <a:rPr lang="en-US" sz="1800" smtClean="0">
                <a:solidFill>
                  <a:schemeClr val="folHlink"/>
                </a:solidFill>
              </a:rPr>
              <a:t>() </a:t>
            </a:r>
          </a:p>
          <a:p>
            <a:r>
              <a:rPr lang="en-US" sz="1800" smtClean="0">
                <a:solidFill>
                  <a:schemeClr val="folHlink"/>
                </a:solidFill>
              </a:rPr>
              <a:t>có kiểu Gldouble và</a:t>
            </a:r>
            <a:endParaRPr lang="en-US" sz="1800">
              <a:solidFill>
                <a:schemeClr val="folHlink"/>
              </a:solidFill>
            </a:endParaRPr>
          </a:p>
          <a:p>
            <a:r>
              <a:rPr lang="en-US" sz="1800" smtClean="0">
                <a:solidFill>
                  <a:schemeClr val="folHlink"/>
                </a:solidFill>
              </a:rPr>
              <a:t>giá </a:t>
            </a:r>
            <a:r>
              <a:rPr lang="en-US" sz="1800">
                <a:solidFill>
                  <a:schemeClr val="folHlink"/>
                </a:solidFill>
              </a:rPr>
              <a:t>trị mặc định</a:t>
            </a:r>
          </a:p>
          <a:p>
            <a:r>
              <a:rPr lang="en-US" sz="1800">
                <a:solidFill>
                  <a:schemeClr val="folHlink"/>
                </a:solidFill>
              </a:rPr>
              <a:t>là (-</a:t>
            </a:r>
            <a:r>
              <a:rPr lang="en-US" sz="1800" smtClean="0">
                <a:solidFill>
                  <a:schemeClr val="folHlink"/>
                </a:solidFill>
              </a:rPr>
              <a:t>1.,1.,-1.,1.,-1.,</a:t>
            </a:r>
            <a:r>
              <a:rPr lang="en-US" sz="1800">
                <a:solidFill>
                  <a:schemeClr val="folHlink"/>
                </a:solidFill>
              </a:rPr>
              <a:t>1</a:t>
            </a:r>
            <a:r>
              <a:rPr lang="en-US" sz="1800" smtClean="0">
                <a:solidFill>
                  <a:schemeClr val="folHlink"/>
                </a:solidFill>
              </a:rPr>
              <a:t>).</a:t>
            </a:r>
            <a:endParaRPr lang="en-US" sz="1800">
              <a:solidFill>
                <a:schemeClr val="folHlink"/>
              </a:solidFill>
            </a:endParaRPr>
          </a:p>
        </p:txBody>
      </p:sp>
      <p:sp>
        <p:nvSpPr>
          <p:cNvPr id="10" name="Slide Number Placeholder 9"/>
          <p:cNvSpPr>
            <a:spLocks noGrp="1"/>
          </p:cNvSpPr>
          <p:nvPr>
            <p:ph type="sldNum" sz="quarter" idx="12"/>
          </p:nvPr>
        </p:nvSpPr>
        <p:spPr/>
        <p:txBody>
          <a:bodyPr/>
          <a:lstStyle/>
          <a:p>
            <a:fld id="{A80CDAAF-A013-41DD-A08F-031638BA3D86}" type="slidenum">
              <a:rPr lang="en-GB" smtClean="0"/>
              <a:pPr/>
              <a:t>18</a:t>
            </a:fld>
            <a:r>
              <a:rPr lang="en-GB" smtClean="0"/>
              <a:t>/29</a:t>
            </a:r>
            <a:endParaRPr lang="en-GB"/>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Chiếu phối cảnh</a:t>
            </a:r>
            <a:endParaRPr lang="en-US"/>
          </a:p>
        </p:txBody>
      </p:sp>
      <p:sp>
        <p:nvSpPr>
          <p:cNvPr id="3" name="Content Placeholder 2"/>
          <p:cNvSpPr>
            <a:spLocks noGrp="1"/>
          </p:cNvSpPr>
          <p:nvPr>
            <p:ph idx="1"/>
          </p:nvPr>
        </p:nvSpPr>
        <p:spPr/>
        <p:txBody>
          <a:bodyPr/>
          <a:lstStyle/>
          <a:p>
            <a:r>
              <a:rPr lang="en-US" smtClean="0"/>
              <a:t>Chiếu phối cảnh có các tia chiếu gặp nhau tại tâm chiếu </a:t>
            </a:r>
            <a:r>
              <a:rPr lang="en-US" smtClean="0">
                <a:solidFill>
                  <a:schemeClr val="folHlink"/>
                </a:solidFill>
              </a:rPr>
              <a:t>(</a:t>
            </a:r>
            <a:r>
              <a:rPr lang="en-US" i="1" smtClean="0">
                <a:solidFill>
                  <a:schemeClr val="folHlink"/>
                </a:solidFill>
              </a:rPr>
              <a:t>vanishing point</a:t>
            </a:r>
            <a:r>
              <a:rPr lang="en-US" smtClean="0">
                <a:solidFill>
                  <a:schemeClr val="folHlink"/>
                </a:solidFill>
              </a:rPr>
              <a:t>)</a:t>
            </a:r>
          </a:p>
          <a:p>
            <a:endParaRPr lang="en-US"/>
          </a:p>
        </p:txBody>
      </p:sp>
      <p:sp>
        <p:nvSpPr>
          <p:cNvPr id="4" name="Date Placeholder 3"/>
          <p:cNvSpPr>
            <a:spLocks noGrp="1"/>
          </p:cNvSpPr>
          <p:nvPr>
            <p:ph type="dt" sz="half" idx="10"/>
          </p:nvPr>
        </p:nvSpPr>
        <p:spPr/>
        <p:txBody>
          <a:bodyPr/>
          <a:lstStyle/>
          <a:p>
            <a:r>
              <a:rPr lang="en-US" smtClean="0"/>
              <a:t>dvduc-2006/18</a:t>
            </a:r>
            <a:endParaRPr lang="en-GB"/>
          </a:p>
        </p:txBody>
      </p:sp>
      <p:sp>
        <p:nvSpPr>
          <p:cNvPr id="5" name="Footer Placeholder 4"/>
          <p:cNvSpPr>
            <a:spLocks noGrp="1"/>
          </p:cNvSpPr>
          <p:nvPr>
            <p:ph type="ftr" sz="quarter" idx="11"/>
          </p:nvPr>
        </p:nvSpPr>
        <p:spPr/>
        <p:txBody>
          <a:bodyPr/>
          <a:lstStyle/>
          <a:p>
            <a:r>
              <a:rPr lang="en-GB" smtClean="0"/>
              <a:t>Bài 5 - Quan sát 3 chiều</a:t>
            </a:r>
            <a:endParaRPr lang="en-GB"/>
          </a:p>
        </p:txBody>
      </p:sp>
      <p:graphicFrame>
        <p:nvGraphicFramePr>
          <p:cNvPr id="7" name="Object 1024"/>
          <p:cNvGraphicFramePr>
            <a:graphicFrameLocks noChangeAspect="1"/>
          </p:cNvGraphicFramePr>
          <p:nvPr/>
        </p:nvGraphicFramePr>
        <p:xfrm>
          <a:off x="762000" y="2301875"/>
          <a:ext cx="2890837" cy="2116138"/>
        </p:xfrm>
        <a:graphic>
          <a:graphicData uri="http://schemas.openxmlformats.org/presentationml/2006/ole">
            <mc:AlternateContent xmlns:mc="http://schemas.openxmlformats.org/markup-compatibility/2006">
              <mc:Choice xmlns:v="urn:schemas-microsoft-com:vml" Requires="v">
                <p:oleObj spid="_x0000_s214042" name="Picture" r:id="rId3" imgW="2906268" imgH="1924812" progId="Word.Picture.8">
                  <p:embed/>
                </p:oleObj>
              </mc:Choice>
              <mc:Fallback>
                <p:oleObj name="Picture" r:id="rId3" imgW="2906268" imgH="1924812"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301875"/>
                        <a:ext cx="2890837" cy="2116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6" descr="http://www.cs.fit.edu/wds/classes/cse5255/thesis/images/proj/pers2pt.gif"/>
          <p:cNvPicPr>
            <a:picLocks noChangeAspect="1" noChangeArrowheads="1"/>
          </p:cNvPicPr>
          <p:nvPr/>
        </p:nvPicPr>
        <p:blipFill>
          <a:blip r:embed="rId5" r:link="rId6" cstate="print"/>
          <a:srcRect/>
          <a:stretch>
            <a:fillRect/>
          </a:stretch>
        </p:blipFill>
        <p:spPr bwMode="auto">
          <a:xfrm>
            <a:off x="4567237" y="2378075"/>
            <a:ext cx="4114800" cy="1912938"/>
          </a:xfrm>
          <a:prstGeom prst="rect">
            <a:avLst/>
          </a:prstGeom>
          <a:noFill/>
        </p:spPr>
      </p:pic>
      <p:sp>
        <p:nvSpPr>
          <p:cNvPr id="10" name="Text Box 11"/>
          <p:cNvSpPr txBox="1">
            <a:spLocks noChangeArrowheads="1"/>
          </p:cNvSpPr>
          <p:nvPr/>
        </p:nvSpPr>
        <p:spPr bwMode="auto">
          <a:xfrm>
            <a:off x="762000" y="4520625"/>
            <a:ext cx="3128963" cy="584775"/>
          </a:xfrm>
          <a:prstGeom prst="rect">
            <a:avLst/>
          </a:prstGeom>
          <a:noFill/>
          <a:ln w="9525">
            <a:noFill/>
            <a:miter lim="800000"/>
            <a:headEnd/>
            <a:tailEnd/>
          </a:ln>
          <a:effectLst/>
        </p:spPr>
        <p:txBody>
          <a:bodyPr wrap="square">
            <a:spAutoFit/>
          </a:bodyPr>
          <a:lstStyle/>
          <a:p>
            <a:pPr algn="ctr"/>
            <a:r>
              <a:rPr lang="en-US" sz="1600">
                <a:solidFill>
                  <a:srgbClr val="A50021"/>
                </a:solidFill>
              </a:rPr>
              <a:t>1 tâm chiếu</a:t>
            </a:r>
            <a:r>
              <a:rPr lang="en-US" sz="1600"/>
              <a:t>: Mặt chiếu song song với hai trục tọa độ</a:t>
            </a:r>
          </a:p>
        </p:txBody>
      </p:sp>
      <p:sp>
        <p:nvSpPr>
          <p:cNvPr id="11" name="Text Box 12"/>
          <p:cNvSpPr txBox="1">
            <a:spLocks noChangeArrowheads="1"/>
          </p:cNvSpPr>
          <p:nvPr/>
        </p:nvSpPr>
        <p:spPr bwMode="auto">
          <a:xfrm>
            <a:off x="5405437" y="4435475"/>
            <a:ext cx="3128963" cy="584775"/>
          </a:xfrm>
          <a:prstGeom prst="rect">
            <a:avLst/>
          </a:prstGeom>
          <a:noFill/>
          <a:ln w="9525">
            <a:noFill/>
            <a:miter lim="800000"/>
            <a:headEnd/>
            <a:tailEnd/>
          </a:ln>
          <a:effectLst/>
        </p:spPr>
        <p:txBody>
          <a:bodyPr wrap="square">
            <a:spAutoFit/>
          </a:bodyPr>
          <a:lstStyle/>
          <a:p>
            <a:pPr algn="ctr"/>
            <a:r>
              <a:rPr lang="en-US" sz="1600">
                <a:solidFill>
                  <a:srgbClr val="A50021"/>
                </a:solidFill>
              </a:rPr>
              <a:t>2 tâm chiếu</a:t>
            </a:r>
            <a:r>
              <a:rPr lang="en-US" sz="1600"/>
              <a:t>: Mặt chiếu song song với một trục tọa độ</a:t>
            </a:r>
          </a:p>
        </p:txBody>
      </p:sp>
      <p:sp>
        <p:nvSpPr>
          <p:cNvPr id="12" name="Slide Number Placeholder 11"/>
          <p:cNvSpPr>
            <a:spLocks noGrp="1"/>
          </p:cNvSpPr>
          <p:nvPr>
            <p:ph type="sldNum" sz="quarter" idx="12"/>
          </p:nvPr>
        </p:nvSpPr>
        <p:spPr/>
        <p:txBody>
          <a:bodyPr/>
          <a:lstStyle/>
          <a:p>
            <a:fld id="{A80CDAAF-A013-41DD-A08F-031638BA3D86}" type="slidenum">
              <a:rPr lang="en-GB" smtClean="0"/>
              <a:pPr/>
              <a:t>19</a:t>
            </a:fld>
            <a:r>
              <a:rPr lang="en-GB" smtClean="0"/>
              <a:t>/29</a:t>
            </a:r>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p:spPr>
        <p:txBody>
          <a:bodyPr/>
          <a:lstStyle/>
          <a:p>
            <a:r>
              <a:rPr lang="en-US" smtClean="0"/>
              <a:t>dvduc-2006/18</a:t>
            </a:r>
            <a:endParaRPr lang="en-GB" smtClean="0"/>
          </a:p>
        </p:txBody>
      </p:sp>
      <p:sp>
        <p:nvSpPr>
          <p:cNvPr id="8195" name="Footer Placeholder 4"/>
          <p:cNvSpPr>
            <a:spLocks noGrp="1"/>
          </p:cNvSpPr>
          <p:nvPr>
            <p:ph type="ftr" sz="quarter" idx="11"/>
          </p:nvPr>
        </p:nvSpPr>
        <p:spPr>
          <a:noFill/>
        </p:spPr>
        <p:txBody>
          <a:bodyPr/>
          <a:lstStyle/>
          <a:p>
            <a:r>
              <a:rPr lang="en-GB" smtClean="0"/>
              <a:t>Bài 5 - Quan sát 3 chiều</a:t>
            </a:r>
            <a:endParaRPr lang="en-GB"/>
          </a:p>
        </p:txBody>
      </p:sp>
      <p:sp>
        <p:nvSpPr>
          <p:cNvPr id="8197" name="Rectangle 2"/>
          <p:cNvSpPr>
            <a:spLocks noGrp="1" noChangeArrowheads="1"/>
          </p:cNvSpPr>
          <p:nvPr>
            <p:ph type="title"/>
          </p:nvPr>
        </p:nvSpPr>
        <p:spPr/>
        <p:txBody>
          <a:bodyPr/>
          <a:lstStyle/>
          <a:p>
            <a:pPr eaLnBrk="1" hangingPunct="1"/>
            <a:r>
              <a:rPr lang="en-US" smtClean="0"/>
              <a:t>Các chủ đề</a:t>
            </a:r>
          </a:p>
        </p:txBody>
      </p:sp>
      <p:sp>
        <p:nvSpPr>
          <p:cNvPr id="8198" name="Rectangle 3"/>
          <p:cNvSpPr>
            <a:spLocks noGrp="1" noChangeArrowheads="1"/>
          </p:cNvSpPr>
          <p:nvPr>
            <p:ph type="body" idx="1"/>
          </p:nvPr>
        </p:nvSpPr>
        <p:spPr>
          <a:xfrm>
            <a:off x="762000" y="1295400"/>
            <a:ext cx="7696200" cy="4878388"/>
          </a:xfrm>
          <a:scene3d>
            <a:camera prst="orthographicFront"/>
            <a:lightRig rig="threePt" dir="t"/>
          </a:scene3d>
          <a:sp3d>
            <a:bevelT/>
          </a:sp3d>
        </p:spPr>
        <p:txBody>
          <a:bodyPr/>
          <a:lstStyle/>
          <a:p>
            <a:pPr>
              <a:spcAft>
                <a:spcPct val="15000"/>
              </a:spcAft>
              <a:buClr>
                <a:schemeClr val="accent5">
                  <a:lumMod val="75000"/>
                </a:schemeClr>
              </a:buClr>
            </a:pPr>
            <a:r>
              <a:rPr lang="en-US" smtClean="0">
                <a:solidFill>
                  <a:srgbClr val="002060"/>
                </a:solidFill>
              </a:rPr>
              <a:t>Giới thiệu hệ thống đồ họa máy tính</a:t>
            </a:r>
          </a:p>
          <a:p>
            <a:pPr>
              <a:spcAft>
                <a:spcPct val="15000"/>
              </a:spcAft>
              <a:buClr>
                <a:schemeClr val="accent5">
                  <a:lumMod val="75000"/>
                </a:schemeClr>
              </a:buClr>
            </a:pPr>
            <a:r>
              <a:rPr lang="en-US" smtClean="0">
                <a:solidFill>
                  <a:srgbClr val="002060"/>
                </a:solidFill>
              </a:rPr>
              <a:t>Các thuật toán cơ sở trong đồ họa hai chiều</a:t>
            </a:r>
          </a:p>
          <a:p>
            <a:pPr>
              <a:spcAft>
                <a:spcPct val="15000"/>
              </a:spcAft>
              <a:buClr>
                <a:schemeClr val="accent5">
                  <a:lumMod val="75000"/>
                </a:schemeClr>
              </a:buClr>
            </a:pPr>
            <a:r>
              <a:rPr lang="en-US" smtClean="0">
                <a:solidFill>
                  <a:srgbClr val="002060"/>
                </a:solidFill>
              </a:rPr>
              <a:t>Thuộc tính hình vẽ</a:t>
            </a:r>
          </a:p>
          <a:p>
            <a:pPr>
              <a:spcAft>
                <a:spcPct val="15000"/>
              </a:spcAft>
              <a:buClr>
                <a:schemeClr val="accent5">
                  <a:lumMod val="75000"/>
                </a:schemeClr>
              </a:buClr>
            </a:pPr>
            <a:r>
              <a:rPr lang="en-US" smtClean="0">
                <a:solidFill>
                  <a:srgbClr val="002060"/>
                </a:solidFill>
              </a:rPr>
              <a:t>Biến đổi hình học hai chiều, ba chiều</a:t>
            </a:r>
          </a:p>
          <a:p>
            <a:pPr eaLnBrk="1" hangingPunct="1"/>
            <a:r>
              <a:rPr lang="en-US" smtClean="0"/>
              <a:t>Quan sát trong không gian ba chiều</a:t>
            </a:r>
          </a:p>
          <a:p>
            <a:pPr eaLnBrk="1" hangingPunct="1"/>
            <a:r>
              <a:rPr lang="en-US" smtClean="0"/>
              <a:t>Mô hình hóa bề mặt vật thể</a:t>
            </a:r>
          </a:p>
          <a:p>
            <a:pPr eaLnBrk="1" hangingPunct="1"/>
            <a:r>
              <a:rPr lang="en-US" smtClean="0"/>
              <a:t>Loại bỏ mặt khuất</a:t>
            </a:r>
          </a:p>
          <a:p>
            <a:pPr eaLnBrk="1" hangingPunct="1"/>
            <a:r>
              <a:rPr lang="en-US" smtClean="0"/>
              <a:t>Chiếu sáng và tô bóng</a:t>
            </a:r>
          </a:p>
          <a:p>
            <a:pPr eaLnBrk="1" hangingPunct="1"/>
            <a:r>
              <a:rPr lang="en-US" smtClean="0"/>
              <a:t>Ôn tập</a:t>
            </a:r>
          </a:p>
        </p:txBody>
      </p:sp>
      <p:sp>
        <p:nvSpPr>
          <p:cNvPr id="7" name="Slide Number Placeholder 6"/>
          <p:cNvSpPr>
            <a:spLocks noGrp="1"/>
          </p:cNvSpPr>
          <p:nvPr>
            <p:ph type="sldNum" sz="quarter" idx="12"/>
          </p:nvPr>
        </p:nvSpPr>
        <p:spPr/>
        <p:txBody>
          <a:bodyPr/>
          <a:lstStyle/>
          <a:p>
            <a:fld id="{A80CDAAF-A013-41DD-A08F-031638BA3D86}" type="slidenum">
              <a:rPr lang="en-GB" smtClean="0"/>
              <a:pPr/>
              <a:t>2</a:t>
            </a:fld>
            <a:r>
              <a:rPr lang="en-GB" smtClean="0"/>
              <a:t>/29</a:t>
            </a:r>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Chiếu phối cảnh</a:t>
            </a:r>
            <a:endParaRPr lang="en-US"/>
          </a:p>
        </p:txBody>
      </p:sp>
      <p:pic>
        <p:nvPicPr>
          <p:cNvPr id="8" name="Content Placeholder 7" descr="canaletto_1PointPerspective.jpg"/>
          <p:cNvPicPr>
            <a:picLocks noGrp="1" noChangeAspect="1"/>
          </p:cNvPicPr>
          <p:nvPr>
            <p:ph idx="1"/>
          </p:nvPr>
        </p:nvPicPr>
        <p:blipFill>
          <a:blip r:embed="rId2" cstate="print"/>
          <a:stretch>
            <a:fillRect/>
          </a:stretch>
        </p:blipFill>
        <p:spPr>
          <a:xfrm>
            <a:off x="152400" y="1295400"/>
            <a:ext cx="4805584" cy="3085185"/>
          </a:xfrm>
        </p:spPr>
      </p:pic>
      <p:sp>
        <p:nvSpPr>
          <p:cNvPr id="4" name="Date Placeholder 3"/>
          <p:cNvSpPr>
            <a:spLocks noGrp="1"/>
          </p:cNvSpPr>
          <p:nvPr>
            <p:ph type="dt" sz="half" idx="10"/>
          </p:nvPr>
        </p:nvSpPr>
        <p:spPr/>
        <p:txBody>
          <a:bodyPr/>
          <a:lstStyle/>
          <a:p>
            <a:r>
              <a:rPr lang="en-US" smtClean="0"/>
              <a:t>dvduc-2006/18</a:t>
            </a:r>
            <a:endParaRPr lang="en-GB"/>
          </a:p>
        </p:txBody>
      </p:sp>
      <p:sp>
        <p:nvSpPr>
          <p:cNvPr id="5" name="Footer Placeholder 4"/>
          <p:cNvSpPr>
            <a:spLocks noGrp="1"/>
          </p:cNvSpPr>
          <p:nvPr>
            <p:ph type="ftr" sz="quarter" idx="11"/>
          </p:nvPr>
        </p:nvSpPr>
        <p:spPr/>
        <p:txBody>
          <a:bodyPr/>
          <a:lstStyle/>
          <a:p>
            <a:r>
              <a:rPr lang="en-GB" smtClean="0"/>
              <a:t>Bài 5 - Quan sát 3 chiều</a:t>
            </a:r>
            <a:endParaRPr lang="en-GB"/>
          </a:p>
        </p:txBody>
      </p:sp>
      <p:pic>
        <p:nvPicPr>
          <p:cNvPr id="9" name="Picture 8" descr="hopper_NY_2PointPerspective.jpg"/>
          <p:cNvPicPr>
            <a:picLocks noChangeAspect="1"/>
          </p:cNvPicPr>
          <p:nvPr/>
        </p:nvPicPr>
        <p:blipFill>
          <a:blip r:embed="rId3" cstate="print"/>
          <a:stretch>
            <a:fillRect/>
          </a:stretch>
        </p:blipFill>
        <p:spPr>
          <a:xfrm>
            <a:off x="4610100" y="3276600"/>
            <a:ext cx="4381500" cy="3075813"/>
          </a:xfrm>
          <a:prstGeom prst="rect">
            <a:avLst/>
          </a:prstGeom>
        </p:spPr>
      </p:pic>
      <p:sp>
        <p:nvSpPr>
          <p:cNvPr id="10" name="Slide Number Placeholder 9"/>
          <p:cNvSpPr>
            <a:spLocks noGrp="1"/>
          </p:cNvSpPr>
          <p:nvPr>
            <p:ph type="sldNum" sz="quarter" idx="12"/>
          </p:nvPr>
        </p:nvSpPr>
        <p:spPr/>
        <p:txBody>
          <a:bodyPr/>
          <a:lstStyle/>
          <a:p>
            <a:fld id="{A80CDAAF-A013-41DD-A08F-031638BA3D86}" type="slidenum">
              <a:rPr lang="en-GB" smtClean="0"/>
              <a:pPr/>
              <a:t>20</a:t>
            </a:fld>
            <a:r>
              <a:rPr lang="en-GB" smtClean="0"/>
              <a:t>/29</a:t>
            </a:r>
            <a:endParaRPr lang="en-GB"/>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Date Placeholder 3"/>
          <p:cNvSpPr>
            <a:spLocks noGrp="1"/>
          </p:cNvSpPr>
          <p:nvPr>
            <p:ph type="dt" sz="half" idx="10"/>
          </p:nvPr>
        </p:nvSpPr>
        <p:spPr/>
        <p:txBody>
          <a:bodyPr/>
          <a:lstStyle/>
          <a:p>
            <a:r>
              <a:rPr lang="en-US" smtClean="0"/>
              <a:t>dvduc-2006/18</a:t>
            </a:r>
            <a:endParaRPr lang="en-GB"/>
          </a:p>
        </p:txBody>
      </p:sp>
      <p:sp>
        <p:nvSpPr>
          <p:cNvPr id="44" name="Footer Placeholder 4"/>
          <p:cNvSpPr>
            <a:spLocks noGrp="1"/>
          </p:cNvSpPr>
          <p:nvPr>
            <p:ph type="ftr" sz="quarter" idx="11"/>
          </p:nvPr>
        </p:nvSpPr>
        <p:spPr/>
        <p:txBody>
          <a:bodyPr/>
          <a:lstStyle/>
          <a:p>
            <a:r>
              <a:rPr lang="en-GB"/>
              <a:t>Bài 5 - Quan sát 3 chiều</a:t>
            </a:r>
          </a:p>
        </p:txBody>
      </p:sp>
      <p:sp>
        <p:nvSpPr>
          <p:cNvPr id="175106" name="Rectangle 2"/>
          <p:cNvSpPr>
            <a:spLocks noGrp="1" noChangeArrowheads="1"/>
          </p:cNvSpPr>
          <p:nvPr>
            <p:ph type="title"/>
          </p:nvPr>
        </p:nvSpPr>
        <p:spPr/>
        <p:txBody>
          <a:bodyPr/>
          <a:lstStyle/>
          <a:p>
            <a:r>
              <a:rPr lang="en-US"/>
              <a:t>Chiếu phối cảnh</a:t>
            </a:r>
          </a:p>
        </p:txBody>
      </p:sp>
      <p:sp>
        <p:nvSpPr>
          <p:cNvPr id="175107" name="Rectangle 3"/>
          <p:cNvSpPr>
            <a:spLocks noGrp="1" noChangeArrowheads="1"/>
          </p:cNvSpPr>
          <p:nvPr>
            <p:ph type="body" idx="1"/>
          </p:nvPr>
        </p:nvSpPr>
        <p:spPr>
          <a:xfrm>
            <a:off x="609600" y="1066800"/>
            <a:ext cx="8382000" cy="2667000"/>
          </a:xfrm>
        </p:spPr>
        <p:txBody>
          <a:bodyPr/>
          <a:lstStyle/>
          <a:p>
            <a:r>
              <a:rPr lang="en-US"/>
              <a:t>Giả sử người quan sát nhìn về hướng trục –z, </a:t>
            </a:r>
            <a:r>
              <a:rPr lang="en-US" smtClean="0"/>
              <a:t>tọa </a:t>
            </a:r>
            <a:r>
              <a:rPr lang="en-US"/>
              <a:t>độ x ở phía phải người quán sát.</a:t>
            </a:r>
          </a:p>
          <a:p>
            <a:r>
              <a:rPr lang="en-US"/>
              <a:t>Chiếu phối cảnh (</a:t>
            </a:r>
            <a:r>
              <a:rPr lang="en-US" i="1"/>
              <a:t>perspective</a:t>
            </a:r>
            <a:r>
              <a:rPr lang="en-US"/>
              <a:t>): Mặt chiếu vuông góc với trục z, ở phía trục –z, cách gốc tọa độ một khoảng d.</a:t>
            </a:r>
          </a:p>
          <a:p>
            <a:r>
              <a:rPr lang="en-US" smtClean="0"/>
              <a:t>Giả sử P </a:t>
            </a:r>
            <a:r>
              <a:rPr lang="en-US"/>
              <a:t>là điểm trên mặt phẳng (y, z). P’ là tọa độ chiếu của </a:t>
            </a:r>
            <a:r>
              <a:rPr lang="en-US" smtClean="0"/>
              <a:t>P sẽ được tính bằng qui tắc tam giác đồng dạng.</a:t>
            </a:r>
          </a:p>
          <a:p>
            <a:pPr lvl="1">
              <a:buNone/>
            </a:pPr>
            <a:r>
              <a:rPr lang="en-US" smtClean="0"/>
              <a:t>-&gt; Tính toán ma trận 4x4 biến đổi chiếu phối cảnh.</a:t>
            </a:r>
            <a:endParaRPr lang="en-US"/>
          </a:p>
        </p:txBody>
      </p:sp>
      <p:grpSp>
        <p:nvGrpSpPr>
          <p:cNvPr id="47" name="Group 46"/>
          <p:cNvGrpSpPr/>
          <p:nvPr/>
        </p:nvGrpSpPr>
        <p:grpSpPr>
          <a:xfrm>
            <a:off x="4729163" y="3733800"/>
            <a:ext cx="3424237" cy="2590800"/>
            <a:chOff x="4729163" y="3733800"/>
            <a:chExt cx="3424237" cy="2590800"/>
          </a:xfrm>
        </p:grpSpPr>
        <p:sp>
          <p:nvSpPr>
            <p:cNvPr id="175163" name="Line 59"/>
            <p:cNvSpPr>
              <a:spLocks noChangeShapeType="1"/>
            </p:cNvSpPr>
            <p:nvPr/>
          </p:nvSpPr>
          <p:spPr bwMode="auto">
            <a:xfrm>
              <a:off x="4800600" y="5029200"/>
              <a:ext cx="3352800" cy="0"/>
            </a:xfrm>
            <a:prstGeom prst="line">
              <a:avLst/>
            </a:prstGeom>
            <a:noFill/>
            <a:ln w="19050">
              <a:solidFill>
                <a:schemeClr val="tx1"/>
              </a:solidFill>
              <a:round/>
              <a:headEnd type="triangle" w="med" len="med"/>
              <a:tailEnd/>
            </a:ln>
            <a:effectLst/>
          </p:spPr>
          <p:txBody>
            <a:bodyPr/>
            <a:lstStyle/>
            <a:p>
              <a:endParaRPr lang="en-US"/>
            </a:p>
          </p:txBody>
        </p:sp>
        <p:sp>
          <p:nvSpPr>
            <p:cNvPr id="175164" name="Line 60"/>
            <p:cNvSpPr>
              <a:spLocks noChangeShapeType="1"/>
            </p:cNvSpPr>
            <p:nvPr/>
          </p:nvSpPr>
          <p:spPr bwMode="auto">
            <a:xfrm flipV="1">
              <a:off x="5181600" y="4648200"/>
              <a:ext cx="0" cy="381000"/>
            </a:xfrm>
            <a:prstGeom prst="line">
              <a:avLst/>
            </a:prstGeom>
            <a:noFill/>
            <a:ln w="19050">
              <a:solidFill>
                <a:schemeClr val="tx1"/>
              </a:solidFill>
              <a:round/>
              <a:headEnd/>
              <a:tailEnd type="triangle" w="med" len="med"/>
            </a:ln>
            <a:effectLst/>
          </p:spPr>
          <p:txBody>
            <a:bodyPr/>
            <a:lstStyle/>
            <a:p>
              <a:endParaRPr lang="en-US"/>
            </a:p>
          </p:txBody>
        </p:sp>
        <p:sp>
          <p:nvSpPr>
            <p:cNvPr id="175165" name="Line 61"/>
            <p:cNvSpPr>
              <a:spLocks noChangeShapeType="1"/>
            </p:cNvSpPr>
            <p:nvPr/>
          </p:nvSpPr>
          <p:spPr bwMode="auto">
            <a:xfrm flipV="1">
              <a:off x="5181600" y="3733800"/>
              <a:ext cx="2286000" cy="1295400"/>
            </a:xfrm>
            <a:prstGeom prst="line">
              <a:avLst/>
            </a:prstGeom>
            <a:noFill/>
            <a:ln w="9525">
              <a:solidFill>
                <a:schemeClr val="tx1"/>
              </a:solidFill>
              <a:prstDash val="dash"/>
              <a:round/>
              <a:headEnd/>
              <a:tailEnd type="triangle" w="med" len="med"/>
            </a:ln>
            <a:effectLst/>
          </p:spPr>
          <p:txBody>
            <a:bodyPr/>
            <a:lstStyle/>
            <a:p>
              <a:endParaRPr lang="en-US"/>
            </a:p>
          </p:txBody>
        </p:sp>
        <p:sp>
          <p:nvSpPr>
            <p:cNvPr id="175166" name="Line 62"/>
            <p:cNvSpPr>
              <a:spLocks noChangeShapeType="1"/>
            </p:cNvSpPr>
            <p:nvPr/>
          </p:nvSpPr>
          <p:spPr bwMode="auto">
            <a:xfrm>
              <a:off x="5181600" y="5029200"/>
              <a:ext cx="2438400" cy="1295400"/>
            </a:xfrm>
            <a:prstGeom prst="line">
              <a:avLst/>
            </a:prstGeom>
            <a:noFill/>
            <a:ln w="9525">
              <a:solidFill>
                <a:schemeClr val="tx1"/>
              </a:solidFill>
              <a:prstDash val="dash"/>
              <a:round/>
              <a:headEnd/>
              <a:tailEnd type="triangle" w="med" len="med"/>
            </a:ln>
            <a:effectLst/>
          </p:spPr>
          <p:txBody>
            <a:bodyPr/>
            <a:lstStyle/>
            <a:p>
              <a:endParaRPr lang="en-US"/>
            </a:p>
          </p:txBody>
        </p:sp>
        <p:sp>
          <p:nvSpPr>
            <p:cNvPr id="175167" name="Line 63"/>
            <p:cNvSpPr>
              <a:spLocks noChangeShapeType="1"/>
            </p:cNvSpPr>
            <p:nvPr/>
          </p:nvSpPr>
          <p:spPr bwMode="auto">
            <a:xfrm flipV="1">
              <a:off x="5181600" y="4343400"/>
              <a:ext cx="1905000" cy="685800"/>
            </a:xfrm>
            <a:prstGeom prst="line">
              <a:avLst/>
            </a:prstGeom>
            <a:noFill/>
            <a:ln w="9525">
              <a:solidFill>
                <a:schemeClr val="tx1"/>
              </a:solidFill>
              <a:round/>
              <a:headEnd type="oval" w="med" len="med"/>
              <a:tailEnd type="oval" w="med" len="med"/>
            </a:ln>
            <a:effectLst/>
          </p:spPr>
          <p:txBody>
            <a:bodyPr/>
            <a:lstStyle/>
            <a:p>
              <a:endParaRPr lang="en-US"/>
            </a:p>
          </p:txBody>
        </p:sp>
        <p:sp>
          <p:nvSpPr>
            <p:cNvPr id="175168" name="Line 64"/>
            <p:cNvSpPr>
              <a:spLocks noChangeShapeType="1"/>
            </p:cNvSpPr>
            <p:nvPr/>
          </p:nvSpPr>
          <p:spPr bwMode="auto">
            <a:xfrm>
              <a:off x="7086600" y="4343400"/>
              <a:ext cx="0" cy="685800"/>
            </a:xfrm>
            <a:prstGeom prst="line">
              <a:avLst/>
            </a:prstGeom>
            <a:noFill/>
            <a:ln w="9525">
              <a:solidFill>
                <a:schemeClr val="tx1"/>
              </a:solidFill>
              <a:round/>
              <a:headEnd type="arrow" w="med" len="med"/>
              <a:tailEnd type="arrow" w="med" len="med"/>
            </a:ln>
            <a:effectLst/>
          </p:spPr>
          <p:txBody>
            <a:bodyPr/>
            <a:lstStyle/>
            <a:p>
              <a:endParaRPr lang="en-US"/>
            </a:p>
          </p:txBody>
        </p:sp>
        <p:sp>
          <p:nvSpPr>
            <p:cNvPr id="175169" name="Line 65"/>
            <p:cNvSpPr>
              <a:spLocks noChangeShapeType="1"/>
            </p:cNvSpPr>
            <p:nvPr/>
          </p:nvSpPr>
          <p:spPr bwMode="auto">
            <a:xfrm>
              <a:off x="6248400" y="4419600"/>
              <a:ext cx="0" cy="1143000"/>
            </a:xfrm>
            <a:prstGeom prst="line">
              <a:avLst/>
            </a:prstGeom>
            <a:noFill/>
            <a:ln w="9525">
              <a:solidFill>
                <a:schemeClr val="tx1"/>
              </a:solidFill>
              <a:round/>
              <a:headEnd/>
              <a:tailEnd/>
            </a:ln>
            <a:effectLst/>
          </p:spPr>
          <p:txBody>
            <a:bodyPr/>
            <a:lstStyle/>
            <a:p>
              <a:endParaRPr lang="en-US"/>
            </a:p>
          </p:txBody>
        </p:sp>
        <p:sp>
          <p:nvSpPr>
            <p:cNvPr id="175170" name="Oval 66"/>
            <p:cNvSpPr>
              <a:spLocks noChangeArrowheads="1"/>
            </p:cNvSpPr>
            <p:nvPr/>
          </p:nvSpPr>
          <p:spPr bwMode="auto">
            <a:xfrm>
              <a:off x="6219825" y="4605338"/>
              <a:ext cx="76200" cy="76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75171" name="Line 67"/>
            <p:cNvSpPr>
              <a:spLocks noChangeShapeType="1"/>
            </p:cNvSpPr>
            <p:nvPr/>
          </p:nvSpPr>
          <p:spPr bwMode="auto">
            <a:xfrm flipH="1">
              <a:off x="5257800" y="5715000"/>
              <a:ext cx="990600" cy="0"/>
            </a:xfrm>
            <a:prstGeom prst="line">
              <a:avLst/>
            </a:prstGeom>
            <a:noFill/>
            <a:ln w="9525">
              <a:solidFill>
                <a:schemeClr val="tx1"/>
              </a:solidFill>
              <a:prstDash val="dashDot"/>
              <a:round/>
              <a:headEnd type="arrow" w="med" len="med"/>
              <a:tailEnd type="arrow" w="med" len="med"/>
            </a:ln>
            <a:effectLst/>
          </p:spPr>
          <p:txBody>
            <a:bodyPr/>
            <a:lstStyle/>
            <a:p>
              <a:endParaRPr lang="en-US"/>
            </a:p>
          </p:txBody>
        </p:sp>
        <p:sp>
          <p:nvSpPr>
            <p:cNvPr id="175172" name="Line 68"/>
            <p:cNvSpPr>
              <a:spLocks noChangeShapeType="1"/>
            </p:cNvSpPr>
            <p:nvPr/>
          </p:nvSpPr>
          <p:spPr bwMode="auto">
            <a:xfrm flipH="1">
              <a:off x="5257800" y="6096000"/>
              <a:ext cx="1828800" cy="0"/>
            </a:xfrm>
            <a:prstGeom prst="line">
              <a:avLst/>
            </a:prstGeom>
            <a:noFill/>
            <a:ln w="9525">
              <a:solidFill>
                <a:schemeClr val="tx1"/>
              </a:solidFill>
              <a:prstDash val="dashDot"/>
              <a:round/>
              <a:headEnd type="arrow" w="med" len="med"/>
              <a:tailEnd type="arrow" w="med" len="med"/>
            </a:ln>
            <a:effectLst/>
          </p:spPr>
          <p:txBody>
            <a:bodyPr/>
            <a:lstStyle/>
            <a:p>
              <a:endParaRPr lang="en-US"/>
            </a:p>
          </p:txBody>
        </p:sp>
        <p:sp>
          <p:nvSpPr>
            <p:cNvPr id="175173" name="Text Box 69"/>
            <p:cNvSpPr txBox="1">
              <a:spLocks noChangeArrowheads="1"/>
            </p:cNvSpPr>
            <p:nvPr/>
          </p:nvSpPr>
          <p:spPr bwMode="auto">
            <a:xfrm>
              <a:off x="4729163" y="4986338"/>
              <a:ext cx="274638" cy="336550"/>
            </a:xfrm>
            <a:prstGeom prst="rect">
              <a:avLst/>
            </a:prstGeom>
            <a:noFill/>
            <a:ln w="9525">
              <a:noFill/>
              <a:miter lim="800000"/>
              <a:headEnd/>
              <a:tailEnd/>
            </a:ln>
            <a:effectLst/>
          </p:spPr>
          <p:txBody>
            <a:bodyPr wrap="none">
              <a:spAutoFit/>
            </a:bodyPr>
            <a:lstStyle/>
            <a:p>
              <a:r>
                <a:rPr lang="en-US" sz="1600">
                  <a:latin typeface="Tahoma" pitchFamily="34" charset="0"/>
                </a:rPr>
                <a:t>z</a:t>
              </a:r>
            </a:p>
          </p:txBody>
        </p:sp>
        <p:sp>
          <p:nvSpPr>
            <p:cNvPr id="175174" name="Text Box 70"/>
            <p:cNvSpPr txBox="1">
              <a:spLocks noChangeArrowheads="1"/>
            </p:cNvSpPr>
            <p:nvPr/>
          </p:nvSpPr>
          <p:spPr bwMode="auto">
            <a:xfrm>
              <a:off x="4881563" y="4419600"/>
              <a:ext cx="285750" cy="336550"/>
            </a:xfrm>
            <a:prstGeom prst="rect">
              <a:avLst/>
            </a:prstGeom>
            <a:noFill/>
            <a:ln w="9525">
              <a:noFill/>
              <a:miter lim="800000"/>
              <a:headEnd/>
              <a:tailEnd/>
            </a:ln>
            <a:effectLst/>
          </p:spPr>
          <p:txBody>
            <a:bodyPr wrap="none">
              <a:spAutoFit/>
            </a:bodyPr>
            <a:lstStyle/>
            <a:p>
              <a:r>
                <a:rPr lang="en-US" sz="1600">
                  <a:latin typeface="Tahoma" pitchFamily="34" charset="0"/>
                </a:rPr>
                <a:t>y</a:t>
              </a:r>
            </a:p>
          </p:txBody>
        </p:sp>
        <p:sp>
          <p:nvSpPr>
            <p:cNvPr id="175175" name="Text Box 71"/>
            <p:cNvSpPr txBox="1">
              <a:spLocks noChangeArrowheads="1"/>
            </p:cNvSpPr>
            <p:nvPr/>
          </p:nvSpPr>
          <p:spPr bwMode="auto">
            <a:xfrm>
              <a:off x="7086600" y="4065588"/>
              <a:ext cx="769938" cy="304800"/>
            </a:xfrm>
            <a:prstGeom prst="rect">
              <a:avLst/>
            </a:prstGeom>
            <a:noFill/>
            <a:ln w="9525">
              <a:noFill/>
              <a:miter lim="800000"/>
              <a:headEnd/>
              <a:tailEnd/>
            </a:ln>
            <a:effectLst/>
          </p:spPr>
          <p:txBody>
            <a:bodyPr wrap="none">
              <a:spAutoFit/>
            </a:bodyPr>
            <a:lstStyle/>
            <a:p>
              <a:r>
                <a:rPr lang="en-US" sz="1400">
                  <a:latin typeface="Tahoma" pitchFamily="34" charset="0"/>
                </a:rPr>
                <a:t>P=(y,z)</a:t>
              </a:r>
            </a:p>
          </p:txBody>
        </p:sp>
        <p:sp>
          <p:nvSpPr>
            <p:cNvPr id="175176" name="Text Box 72"/>
            <p:cNvSpPr txBox="1">
              <a:spLocks noChangeArrowheads="1"/>
            </p:cNvSpPr>
            <p:nvPr/>
          </p:nvSpPr>
          <p:spPr bwMode="auto">
            <a:xfrm>
              <a:off x="7053263" y="4471988"/>
              <a:ext cx="285750" cy="336550"/>
            </a:xfrm>
            <a:prstGeom prst="rect">
              <a:avLst/>
            </a:prstGeom>
            <a:noFill/>
            <a:ln w="9525">
              <a:noFill/>
              <a:miter lim="800000"/>
              <a:headEnd/>
              <a:tailEnd/>
            </a:ln>
            <a:effectLst/>
          </p:spPr>
          <p:txBody>
            <a:bodyPr wrap="none">
              <a:spAutoFit/>
            </a:bodyPr>
            <a:lstStyle/>
            <a:p>
              <a:r>
                <a:rPr lang="en-US" sz="1600">
                  <a:latin typeface="Tahoma" pitchFamily="34" charset="0"/>
                </a:rPr>
                <a:t>y</a:t>
              </a:r>
            </a:p>
          </p:txBody>
        </p:sp>
        <p:sp>
          <p:nvSpPr>
            <p:cNvPr id="175177" name="Text Box 73"/>
            <p:cNvSpPr txBox="1">
              <a:spLocks noChangeArrowheads="1"/>
            </p:cNvSpPr>
            <p:nvPr/>
          </p:nvSpPr>
          <p:spPr bwMode="auto">
            <a:xfrm>
              <a:off x="5562600" y="5376863"/>
              <a:ext cx="296863" cy="336550"/>
            </a:xfrm>
            <a:prstGeom prst="rect">
              <a:avLst/>
            </a:prstGeom>
            <a:noFill/>
            <a:ln w="9525">
              <a:noFill/>
              <a:miter lim="800000"/>
              <a:headEnd/>
              <a:tailEnd/>
            </a:ln>
            <a:effectLst/>
          </p:spPr>
          <p:txBody>
            <a:bodyPr wrap="none">
              <a:spAutoFit/>
            </a:bodyPr>
            <a:lstStyle/>
            <a:p>
              <a:r>
                <a:rPr lang="en-US" sz="1600">
                  <a:latin typeface="Tahoma" pitchFamily="34" charset="0"/>
                </a:rPr>
                <a:t>d</a:t>
              </a:r>
            </a:p>
          </p:txBody>
        </p:sp>
        <p:sp>
          <p:nvSpPr>
            <p:cNvPr id="175178" name="Text Box 74"/>
            <p:cNvSpPr txBox="1">
              <a:spLocks noChangeArrowheads="1"/>
            </p:cNvSpPr>
            <p:nvPr/>
          </p:nvSpPr>
          <p:spPr bwMode="auto">
            <a:xfrm>
              <a:off x="5867400" y="5762625"/>
              <a:ext cx="349250" cy="336550"/>
            </a:xfrm>
            <a:prstGeom prst="rect">
              <a:avLst/>
            </a:prstGeom>
            <a:noFill/>
            <a:ln w="9525">
              <a:noFill/>
              <a:miter lim="800000"/>
              <a:headEnd/>
              <a:tailEnd/>
            </a:ln>
            <a:effectLst/>
          </p:spPr>
          <p:txBody>
            <a:bodyPr wrap="none">
              <a:spAutoFit/>
            </a:bodyPr>
            <a:lstStyle/>
            <a:p>
              <a:r>
                <a:rPr lang="en-US" sz="1600">
                  <a:latin typeface="Tahoma" pitchFamily="34" charset="0"/>
                </a:rPr>
                <a:t>-z</a:t>
              </a:r>
            </a:p>
          </p:txBody>
        </p:sp>
        <p:graphicFrame>
          <p:nvGraphicFramePr>
            <p:cNvPr id="175180" name="Object 76"/>
            <p:cNvGraphicFramePr>
              <a:graphicFrameLocks noChangeAspect="1"/>
            </p:cNvGraphicFramePr>
            <p:nvPr/>
          </p:nvGraphicFramePr>
          <p:xfrm>
            <a:off x="4763037" y="3816171"/>
            <a:ext cx="1600200" cy="590550"/>
          </p:xfrm>
          <a:graphic>
            <a:graphicData uri="http://schemas.openxmlformats.org/presentationml/2006/ole">
              <mc:AlternateContent xmlns:mc="http://schemas.openxmlformats.org/markup-compatibility/2006">
                <mc:Choice xmlns:v="urn:schemas-microsoft-com:vml" Requires="v">
                  <p:oleObj spid="_x0000_s175204" name="Equation" r:id="rId3" imgW="1066680" imgH="393480" progId="Equation.3">
                    <p:embed/>
                  </p:oleObj>
                </mc:Choice>
                <mc:Fallback>
                  <p:oleObj name="Equation" r:id="rId3" imgW="1066680" imgH="393480" progId="Equation.3">
                    <p:embed/>
                    <p:pic>
                      <p:nvPicPr>
                        <p:cNvPr id="0" name="Picture 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3037" y="3816171"/>
                          <a:ext cx="1600200"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81" name="Freeform 77"/>
            <p:cNvSpPr>
              <a:spLocks/>
            </p:cNvSpPr>
            <p:nvPr/>
          </p:nvSpPr>
          <p:spPr bwMode="auto">
            <a:xfrm>
              <a:off x="5574429" y="4393841"/>
              <a:ext cx="635000" cy="240071"/>
            </a:xfrm>
            <a:custGeom>
              <a:avLst/>
              <a:gdLst/>
              <a:ahLst/>
              <a:cxnLst>
                <a:cxn ang="0">
                  <a:pos x="16" y="0"/>
                </a:cxn>
                <a:cxn ang="0">
                  <a:pos x="64" y="192"/>
                </a:cxn>
                <a:cxn ang="0">
                  <a:pos x="400" y="240"/>
                </a:cxn>
              </a:cxnLst>
              <a:rect l="0" t="0" r="r" b="b"/>
              <a:pathLst>
                <a:path w="400" h="240">
                  <a:moveTo>
                    <a:pt x="16" y="0"/>
                  </a:moveTo>
                  <a:cubicBezTo>
                    <a:pt x="8" y="76"/>
                    <a:pt x="0" y="152"/>
                    <a:pt x="64" y="192"/>
                  </a:cubicBezTo>
                  <a:cubicBezTo>
                    <a:pt x="128" y="232"/>
                    <a:pt x="264" y="236"/>
                    <a:pt x="400" y="240"/>
                  </a:cubicBezTo>
                </a:path>
              </a:pathLst>
            </a:custGeom>
            <a:noFill/>
            <a:ln w="12700" cmpd="sng">
              <a:solidFill>
                <a:schemeClr val="hlink"/>
              </a:solidFill>
              <a:round/>
              <a:headEnd type="none" w="med" len="med"/>
              <a:tailEnd type="arrow" w="med" len="med"/>
            </a:ln>
            <a:effectLst/>
          </p:spPr>
          <p:txBody>
            <a:bodyPr/>
            <a:lstStyle/>
            <a:p>
              <a:endParaRPr lang="en-US"/>
            </a:p>
          </p:txBody>
        </p:sp>
      </p:grpSp>
      <p:grpSp>
        <p:nvGrpSpPr>
          <p:cNvPr id="46" name="Group 45"/>
          <p:cNvGrpSpPr/>
          <p:nvPr/>
        </p:nvGrpSpPr>
        <p:grpSpPr>
          <a:xfrm>
            <a:off x="842091" y="3962400"/>
            <a:ext cx="2967909" cy="2209800"/>
            <a:chOff x="813516" y="3429000"/>
            <a:chExt cx="2967909" cy="2209800"/>
          </a:xfrm>
        </p:grpSpPr>
        <p:sp>
          <p:nvSpPr>
            <p:cNvPr id="175157" name="Line 53"/>
            <p:cNvSpPr>
              <a:spLocks noChangeShapeType="1"/>
            </p:cNvSpPr>
            <p:nvPr/>
          </p:nvSpPr>
          <p:spPr bwMode="auto">
            <a:xfrm flipV="1">
              <a:off x="1600200" y="3733800"/>
              <a:ext cx="1524000" cy="1066800"/>
            </a:xfrm>
            <a:prstGeom prst="line">
              <a:avLst/>
            </a:prstGeom>
            <a:noFill/>
            <a:ln w="9525">
              <a:solidFill>
                <a:schemeClr val="tx1"/>
              </a:solidFill>
              <a:prstDash val="dash"/>
              <a:round/>
              <a:headEnd/>
              <a:tailEnd/>
            </a:ln>
            <a:effectLst/>
          </p:spPr>
          <p:txBody>
            <a:bodyPr/>
            <a:lstStyle/>
            <a:p>
              <a:endParaRPr lang="en-US"/>
            </a:p>
          </p:txBody>
        </p:sp>
        <p:sp>
          <p:nvSpPr>
            <p:cNvPr id="175158" name="Freeform 54"/>
            <p:cNvSpPr>
              <a:spLocks/>
            </p:cNvSpPr>
            <p:nvPr/>
          </p:nvSpPr>
          <p:spPr bwMode="auto">
            <a:xfrm>
              <a:off x="2057400" y="3962400"/>
              <a:ext cx="685800" cy="762000"/>
            </a:xfrm>
            <a:custGeom>
              <a:avLst/>
              <a:gdLst/>
              <a:ahLst/>
              <a:cxnLst>
                <a:cxn ang="0">
                  <a:pos x="0" y="0"/>
                </a:cxn>
                <a:cxn ang="0">
                  <a:pos x="0" y="336"/>
                </a:cxn>
                <a:cxn ang="0">
                  <a:pos x="288" y="480"/>
                </a:cxn>
                <a:cxn ang="0">
                  <a:pos x="288" y="144"/>
                </a:cxn>
                <a:cxn ang="0">
                  <a:pos x="0" y="0"/>
                </a:cxn>
              </a:cxnLst>
              <a:rect l="0" t="0" r="r" b="b"/>
              <a:pathLst>
                <a:path w="288" h="480">
                  <a:moveTo>
                    <a:pt x="0" y="0"/>
                  </a:moveTo>
                  <a:lnTo>
                    <a:pt x="0" y="336"/>
                  </a:lnTo>
                  <a:lnTo>
                    <a:pt x="288" y="480"/>
                  </a:lnTo>
                  <a:lnTo>
                    <a:pt x="288" y="144"/>
                  </a:lnTo>
                  <a:lnTo>
                    <a:pt x="0" y="0"/>
                  </a:lnTo>
                  <a:close/>
                </a:path>
              </a:pathLst>
            </a:custGeom>
            <a:solidFill>
              <a:schemeClr val="accent1"/>
            </a:solidFill>
            <a:ln w="9525">
              <a:solidFill>
                <a:schemeClr val="tx1"/>
              </a:solidFill>
              <a:round/>
              <a:headEnd/>
              <a:tailEnd/>
            </a:ln>
            <a:effectLst/>
          </p:spPr>
          <p:txBody>
            <a:bodyPr/>
            <a:lstStyle/>
            <a:p>
              <a:endParaRPr lang="en-US"/>
            </a:p>
          </p:txBody>
        </p:sp>
        <p:sp>
          <p:nvSpPr>
            <p:cNvPr id="175156" name="Line 52"/>
            <p:cNvSpPr>
              <a:spLocks noChangeShapeType="1"/>
            </p:cNvSpPr>
            <p:nvPr/>
          </p:nvSpPr>
          <p:spPr bwMode="auto">
            <a:xfrm flipV="1">
              <a:off x="1600200" y="4694238"/>
              <a:ext cx="1484313" cy="106363"/>
            </a:xfrm>
            <a:prstGeom prst="line">
              <a:avLst/>
            </a:prstGeom>
            <a:noFill/>
            <a:ln w="9525">
              <a:solidFill>
                <a:schemeClr val="tx1"/>
              </a:solidFill>
              <a:prstDash val="dash"/>
              <a:round/>
              <a:headEnd/>
              <a:tailEnd/>
            </a:ln>
            <a:effectLst/>
          </p:spPr>
          <p:txBody>
            <a:bodyPr/>
            <a:lstStyle/>
            <a:p>
              <a:endParaRPr lang="en-US"/>
            </a:p>
          </p:txBody>
        </p:sp>
        <p:sp>
          <p:nvSpPr>
            <p:cNvPr id="175135" name="Line 31"/>
            <p:cNvSpPr>
              <a:spLocks noChangeShapeType="1"/>
            </p:cNvSpPr>
            <p:nvPr/>
          </p:nvSpPr>
          <p:spPr bwMode="auto">
            <a:xfrm flipH="1">
              <a:off x="1585913" y="4286250"/>
              <a:ext cx="4763" cy="519113"/>
            </a:xfrm>
            <a:prstGeom prst="line">
              <a:avLst/>
            </a:prstGeom>
            <a:noFill/>
            <a:ln w="19050">
              <a:solidFill>
                <a:schemeClr val="tx1"/>
              </a:solidFill>
              <a:round/>
              <a:headEnd type="arrow" w="med" len="med"/>
              <a:tailEnd/>
            </a:ln>
            <a:effectLst/>
          </p:spPr>
          <p:txBody>
            <a:bodyPr/>
            <a:lstStyle/>
            <a:p>
              <a:endParaRPr lang="en-US"/>
            </a:p>
          </p:txBody>
        </p:sp>
        <p:sp>
          <p:nvSpPr>
            <p:cNvPr id="175136" name="Line 32"/>
            <p:cNvSpPr>
              <a:spLocks noChangeShapeType="1"/>
            </p:cNvSpPr>
            <p:nvPr/>
          </p:nvSpPr>
          <p:spPr bwMode="auto">
            <a:xfrm flipH="1">
              <a:off x="1056068" y="4805362"/>
              <a:ext cx="529845" cy="333308"/>
            </a:xfrm>
            <a:prstGeom prst="line">
              <a:avLst/>
            </a:prstGeom>
            <a:noFill/>
            <a:ln w="19050">
              <a:solidFill>
                <a:schemeClr val="tx1"/>
              </a:solidFill>
              <a:round/>
              <a:headEnd/>
              <a:tailEnd type="arrow" w="med" len="med"/>
            </a:ln>
            <a:effectLst/>
          </p:spPr>
          <p:txBody>
            <a:bodyPr/>
            <a:lstStyle/>
            <a:p>
              <a:endParaRPr lang="en-US"/>
            </a:p>
          </p:txBody>
        </p:sp>
        <p:sp>
          <p:nvSpPr>
            <p:cNvPr id="175137" name="Line 33"/>
            <p:cNvSpPr>
              <a:spLocks noChangeShapeType="1"/>
            </p:cNvSpPr>
            <p:nvPr/>
          </p:nvSpPr>
          <p:spPr bwMode="auto">
            <a:xfrm>
              <a:off x="1590675" y="4805363"/>
              <a:ext cx="381000" cy="166688"/>
            </a:xfrm>
            <a:prstGeom prst="line">
              <a:avLst/>
            </a:prstGeom>
            <a:noFill/>
            <a:ln w="19050">
              <a:solidFill>
                <a:schemeClr val="tx1"/>
              </a:solidFill>
              <a:round/>
              <a:headEnd/>
              <a:tailEnd type="arrow" w="med" len="med"/>
            </a:ln>
            <a:effectLst/>
          </p:spPr>
          <p:txBody>
            <a:bodyPr/>
            <a:lstStyle/>
            <a:p>
              <a:endParaRPr lang="en-US"/>
            </a:p>
          </p:txBody>
        </p:sp>
        <p:sp>
          <p:nvSpPr>
            <p:cNvPr id="175138" name="Text Box 34"/>
            <p:cNvSpPr txBox="1">
              <a:spLocks noChangeArrowheads="1"/>
            </p:cNvSpPr>
            <p:nvPr/>
          </p:nvSpPr>
          <p:spPr bwMode="auto">
            <a:xfrm>
              <a:off x="813516" y="4870450"/>
              <a:ext cx="277813" cy="304800"/>
            </a:xfrm>
            <a:prstGeom prst="rect">
              <a:avLst/>
            </a:prstGeom>
            <a:noFill/>
            <a:ln w="9525">
              <a:noFill/>
              <a:miter lim="800000"/>
              <a:headEnd/>
              <a:tailEnd/>
            </a:ln>
            <a:effectLst/>
          </p:spPr>
          <p:txBody>
            <a:bodyPr wrap="none">
              <a:spAutoFit/>
            </a:bodyPr>
            <a:lstStyle/>
            <a:p>
              <a:r>
                <a:rPr lang="en-US" sz="1400"/>
                <a:t>z</a:t>
              </a:r>
            </a:p>
          </p:txBody>
        </p:sp>
        <p:sp>
          <p:nvSpPr>
            <p:cNvPr id="175139" name="Text Box 35"/>
            <p:cNvSpPr txBox="1">
              <a:spLocks noChangeArrowheads="1"/>
            </p:cNvSpPr>
            <p:nvPr/>
          </p:nvSpPr>
          <p:spPr bwMode="auto">
            <a:xfrm>
              <a:off x="1709738" y="4895850"/>
              <a:ext cx="390525" cy="304800"/>
            </a:xfrm>
            <a:prstGeom prst="rect">
              <a:avLst/>
            </a:prstGeom>
            <a:noFill/>
            <a:ln w="9525">
              <a:noFill/>
              <a:miter lim="800000"/>
              <a:headEnd/>
              <a:tailEnd/>
            </a:ln>
            <a:effectLst/>
          </p:spPr>
          <p:txBody>
            <a:bodyPr>
              <a:spAutoFit/>
            </a:bodyPr>
            <a:lstStyle/>
            <a:p>
              <a:r>
                <a:rPr lang="en-US" sz="1400"/>
                <a:t>x</a:t>
              </a:r>
            </a:p>
          </p:txBody>
        </p:sp>
        <p:sp>
          <p:nvSpPr>
            <p:cNvPr id="175140" name="Text Box 36"/>
            <p:cNvSpPr txBox="1">
              <a:spLocks noChangeArrowheads="1"/>
            </p:cNvSpPr>
            <p:nvPr/>
          </p:nvSpPr>
          <p:spPr bwMode="auto">
            <a:xfrm>
              <a:off x="1277938" y="4108450"/>
              <a:ext cx="288925" cy="304800"/>
            </a:xfrm>
            <a:prstGeom prst="rect">
              <a:avLst/>
            </a:prstGeom>
            <a:noFill/>
            <a:ln w="9525">
              <a:noFill/>
              <a:miter lim="800000"/>
              <a:headEnd/>
              <a:tailEnd/>
            </a:ln>
            <a:effectLst/>
          </p:spPr>
          <p:txBody>
            <a:bodyPr wrap="none">
              <a:spAutoFit/>
            </a:bodyPr>
            <a:lstStyle/>
            <a:p>
              <a:pPr algn="r"/>
              <a:r>
                <a:rPr lang="en-US" sz="1400"/>
                <a:t>y</a:t>
              </a:r>
            </a:p>
          </p:txBody>
        </p:sp>
        <p:sp>
          <p:nvSpPr>
            <p:cNvPr id="175151" name="Line 47"/>
            <p:cNvSpPr>
              <a:spLocks noChangeShapeType="1"/>
            </p:cNvSpPr>
            <p:nvPr/>
          </p:nvSpPr>
          <p:spPr bwMode="auto">
            <a:xfrm flipV="1">
              <a:off x="1600200" y="4343400"/>
              <a:ext cx="762000" cy="457200"/>
            </a:xfrm>
            <a:prstGeom prst="line">
              <a:avLst/>
            </a:prstGeom>
            <a:noFill/>
            <a:ln w="19050">
              <a:solidFill>
                <a:schemeClr val="accent6">
                  <a:lumMod val="75000"/>
                </a:schemeClr>
              </a:solidFill>
              <a:prstDash val="solid"/>
              <a:round/>
              <a:headEnd/>
              <a:tailEnd type="triangle" w="med" len="med"/>
            </a:ln>
            <a:effectLst/>
          </p:spPr>
          <p:txBody>
            <a:bodyPr/>
            <a:lstStyle/>
            <a:p>
              <a:endParaRPr lang="en-US"/>
            </a:p>
          </p:txBody>
        </p:sp>
        <p:sp>
          <p:nvSpPr>
            <p:cNvPr id="175152" name="Line 48"/>
            <p:cNvSpPr>
              <a:spLocks noChangeShapeType="1"/>
            </p:cNvSpPr>
            <p:nvPr/>
          </p:nvSpPr>
          <p:spPr bwMode="auto">
            <a:xfrm flipV="1">
              <a:off x="1600200" y="3429000"/>
              <a:ext cx="762000" cy="1371600"/>
            </a:xfrm>
            <a:prstGeom prst="line">
              <a:avLst/>
            </a:prstGeom>
            <a:noFill/>
            <a:ln w="9525">
              <a:solidFill>
                <a:schemeClr val="tx1"/>
              </a:solidFill>
              <a:prstDash val="dash"/>
              <a:round/>
              <a:headEnd/>
              <a:tailEnd/>
            </a:ln>
            <a:effectLst/>
          </p:spPr>
          <p:txBody>
            <a:bodyPr/>
            <a:lstStyle/>
            <a:p>
              <a:endParaRPr lang="en-US"/>
            </a:p>
          </p:txBody>
        </p:sp>
        <p:sp>
          <p:nvSpPr>
            <p:cNvPr id="175154" name="Line 50"/>
            <p:cNvSpPr>
              <a:spLocks noChangeShapeType="1"/>
            </p:cNvSpPr>
            <p:nvPr/>
          </p:nvSpPr>
          <p:spPr bwMode="auto">
            <a:xfrm>
              <a:off x="1600200" y="4800600"/>
              <a:ext cx="1447800" cy="304800"/>
            </a:xfrm>
            <a:prstGeom prst="line">
              <a:avLst/>
            </a:prstGeom>
            <a:noFill/>
            <a:ln w="9525">
              <a:solidFill>
                <a:schemeClr val="tx1"/>
              </a:solidFill>
              <a:round/>
              <a:headEnd/>
              <a:tailEnd/>
            </a:ln>
            <a:effectLst/>
          </p:spPr>
          <p:txBody>
            <a:bodyPr/>
            <a:lstStyle/>
            <a:p>
              <a:endParaRPr lang="en-US"/>
            </a:p>
          </p:txBody>
        </p:sp>
        <p:sp>
          <p:nvSpPr>
            <p:cNvPr id="175159" name="Line 55"/>
            <p:cNvSpPr>
              <a:spLocks noChangeShapeType="1"/>
            </p:cNvSpPr>
            <p:nvPr/>
          </p:nvSpPr>
          <p:spPr bwMode="auto">
            <a:xfrm flipV="1">
              <a:off x="1600200" y="3944938"/>
              <a:ext cx="1622425" cy="855663"/>
            </a:xfrm>
            <a:prstGeom prst="line">
              <a:avLst/>
            </a:prstGeom>
            <a:noFill/>
            <a:ln w="9525">
              <a:solidFill>
                <a:schemeClr val="tx1"/>
              </a:solidFill>
              <a:prstDash val="dash"/>
              <a:round/>
              <a:headEnd/>
              <a:tailEnd/>
            </a:ln>
            <a:effectLst/>
          </p:spPr>
          <p:txBody>
            <a:bodyPr/>
            <a:lstStyle/>
            <a:p>
              <a:endParaRPr lang="en-US"/>
            </a:p>
          </p:txBody>
        </p:sp>
        <p:sp>
          <p:nvSpPr>
            <p:cNvPr id="175160" name="Line 56"/>
            <p:cNvSpPr>
              <a:spLocks noChangeShapeType="1"/>
            </p:cNvSpPr>
            <p:nvPr/>
          </p:nvSpPr>
          <p:spPr bwMode="auto">
            <a:xfrm>
              <a:off x="2057400" y="4248150"/>
              <a:ext cx="693738" cy="215900"/>
            </a:xfrm>
            <a:prstGeom prst="line">
              <a:avLst/>
            </a:prstGeom>
            <a:noFill/>
            <a:ln w="9525">
              <a:solidFill>
                <a:schemeClr val="hlink"/>
              </a:solidFill>
              <a:round/>
              <a:headEnd/>
              <a:tailEnd/>
            </a:ln>
            <a:effectLst/>
          </p:spPr>
          <p:txBody>
            <a:bodyPr/>
            <a:lstStyle/>
            <a:p>
              <a:endParaRPr lang="en-US"/>
            </a:p>
          </p:txBody>
        </p:sp>
        <p:sp>
          <p:nvSpPr>
            <p:cNvPr id="175161" name="Line 57"/>
            <p:cNvSpPr>
              <a:spLocks noChangeShapeType="1"/>
            </p:cNvSpPr>
            <p:nvPr/>
          </p:nvSpPr>
          <p:spPr bwMode="auto">
            <a:xfrm>
              <a:off x="2362200" y="4052888"/>
              <a:ext cx="0" cy="533400"/>
            </a:xfrm>
            <a:prstGeom prst="line">
              <a:avLst/>
            </a:prstGeom>
            <a:noFill/>
            <a:ln w="9525">
              <a:solidFill>
                <a:schemeClr val="hlink"/>
              </a:solidFill>
              <a:round/>
              <a:headEnd/>
              <a:tailEnd/>
            </a:ln>
            <a:effectLst/>
          </p:spPr>
          <p:txBody>
            <a:bodyPr/>
            <a:lstStyle/>
            <a:p>
              <a:endParaRPr lang="en-US"/>
            </a:p>
          </p:txBody>
        </p:sp>
        <p:sp>
          <p:nvSpPr>
            <p:cNvPr id="175184" name="Text Box 80"/>
            <p:cNvSpPr txBox="1">
              <a:spLocks noChangeArrowheads="1"/>
            </p:cNvSpPr>
            <p:nvPr/>
          </p:nvSpPr>
          <p:spPr bwMode="auto">
            <a:xfrm>
              <a:off x="2743200" y="4267200"/>
              <a:ext cx="1038225" cy="304800"/>
            </a:xfrm>
            <a:prstGeom prst="rect">
              <a:avLst/>
            </a:prstGeom>
            <a:noFill/>
            <a:ln w="9525">
              <a:noFill/>
              <a:miter lim="800000"/>
              <a:headEnd/>
              <a:tailEnd/>
            </a:ln>
            <a:effectLst/>
          </p:spPr>
          <p:txBody>
            <a:bodyPr wrap="none">
              <a:spAutoFit/>
            </a:bodyPr>
            <a:lstStyle/>
            <a:p>
              <a:r>
                <a:rPr lang="en-US" sz="1400">
                  <a:solidFill>
                    <a:srgbClr val="993300"/>
                  </a:solidFill>
                  <a:latin typeface="Tahoma" pitchFamily="34" charset="0"/>
                </a:rPr>
                <a:t>View plane</a:t>
              </a:r>
            </a:p>
          </p:txBody>
        </p:sp>
        <p:sp>
          <p:nvSpPr>
            <p:cNvPr id="175185" name="Text Box 81"/>
            <p:cNvSpPr txBox="1">
              <a:spLocks noChangeArrowheads="1"/>
            </p:cNvSpPr>
            <p:nvPr/>
          </p:nvSpPr>
          <p:spPr bwMode="auto">
            <a:xfrm>
              <a:off x="838200" y="5334000"/>
              <a:ext cx="1744663" cy="304800"/>
            </a:xfrm>
            <a:prstGeom prst="rect">
              <a:avLst/>
            </a:prstGeom>
            <a:noFill/>
            <a:ln w="9525">
              <a:noFill/>
              <a:miter lim="800000"/>
              <a:headEnd/>
              <a:tailEnd/>
            </a:ln>
            <a:effectLst/>
          </p:spPr>
          <p:txBody>
            <a:bodyPr wrap="none">
              <a:spAutoFit/>
            </a:bodyPr>
            <a:lstStyle/>
            <a:p>
              <a:r>
                <a:rPr lang="en-US" sz="1400">
                  <a:solidFill>
                    <a:srgbClr val="993300"/>
                  </a:solidFill>
                  <a:latin typeface="Tahoma" pitchFamily="34" charset="0"/>
                </a:rPr>
                <a:t>Center of projection</a:t>
              </a:r>
            </a:p>
          </p:txBody>
        </p:sp>
        <p:sp>
          <p:nvSpPr>
            <p:cNvPr id="175186" name="Line 82"/>
            <p:cNvSpPr>
              <a:spLocks noChangeShapeType="1"/>
            </p:cNvSpPr>
            <p:nvPr/>
          </p:nvSpPr>
          <p:spPr bwMode="auto">
            <a:xfrm flipV="1">
              <a:off x="1447800" y="4854574"/>
              <a:ext cx="131763" cy="555625"/>
            </a:xfrm>
            <a:prstGeom prst="line">
              <a:avLst/>
            </a:prstGeom>
            <a:noFill/>
            <a:ln w="9525">
              <a:solidFill>
                <a:schemeClr val="hlink"/>
              </a:solidFill>
              <a:round/>
              <a:headEnd/>
              <a:tailEnd type="triangle" w="med" len="med"/>
            </a:ln>
            <a:effectLst/>
          </p:spPr>
          <p:txBody>
            <a:bodyPr/>
            <a:lstStyle/>
            <a:p>
              <a:endParaRPr lang="en-US"/>
            </a:p>
          </p:txBody>
        </p:sp>
      </p:grpSp>
      <p:sp>
        <p:nvSpPr>
          <p:cNvPr id="45" name="Slide Number Placeholder 44"/>
          <p:cNvSpPr>
            <a:spLocks noGrp="1"/>
          </p:cNvSpPr>
          <p:nvPr>
            <p:ph type="sldNum" sz="quarter" idx="12"/>
          </p:nvPr>
        </p:nvSpPr>
        <p:spPr/>
        <p:txBody>
          <a:bodyPr/>
          <a:lstStyle/>
          <a:p>
            <a:fld id="{A80CDAAF-A013-41DD-A08F-031638BA3D86}" type="slidenum">
              <a:rPr lang="en-GB" smtClean="0"/>
              <a:pPr/>
              <a:t>21</a:t>
            </a:fld>
            <a:r>
              <a:rPr lang="en-GB" smtClean="0"/>
              <a:t>/29</a:t>
            </a:r>
            <a:endParaRPr lang="en-GB"/>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 trận chiếu phối cảnh</a:t>
            </a:r>
            <a:endParaRPr lang="en-US"/>
          </a:p>
        </p:txBody>
      </p:sp>
      <p:sp>
        <p:nvSpPr>
          <p:cNvPr id="4" name="Date Placeholder 3"/>
          <p:cNvSpPr>
            <a:spLocks noGrp="1"/>
          </p:cNvSpPr>
          <p:nvPr>
            <p:ph type="dt" sz="half" idx="10"/>
          </p:nvPr>
        </p:nvSpPr>
        <p:spPr/>
        <p:txBody>
          <a:bodyPr/>
          <a:lstStyle/>
          <a:p>
            <a:r>
              <a:rPr lang="en-US" smtClean="0"/>
              <a:t>dvduc-2006/18</a:t>
            </a:r>
            <a:endParaRPr lang="en-GB"/>
          </a:p>
        </p:txBody>
      </p:sp>
      <p:sp>
        <p:nvSpPr>
          <p:cNvPr id="5" name="Footer Placeholder 4"/>
          <p:cNvSpPr>
            <a:spLocks noGrp="1"/>
          </p:cNvSpPr>
          <p:nvPr>
            <p:ph type="ftr" sz="quarter" idx="11"/>
          </p:nvPr>
        </p:nvSpPr>
        <p:spPr/>
        <p:txBody>
          <a:bodyPr/>
          <a:lstStyle/>
          <a:p>
            <a:r>
              <a:rPr lang="en-GB" smtClean="0"/>
              <a:t>Bài 5 - Quan sát 3 chiều</a:t>
            </a:r>
            <a:endParaRPr lang="en-GB"/>
          </a:p>
        </p:txBody>
      </p:sp>
      <p:graphicFrame>
        <p:nvGraphicFramePr>
          <p:cNvPr id="216066" name="Object 2"/>
          <p:cNvGraphicFramePr>
            <a:graphicFrameLocks noGrp="1" noChangeAspect="1"/>
          </p:cNvGraphicFramePr>
          <p:nvPr>
            <p:ph idx="1"/>
          </p:nvPr>
        </p:nvGraphicFramePr>
        <p:xfrm>
          <a:off x="1066800" y="3810000"/>
          <a:ext cx="6371167" cy="2286000"/>
        </p:xfrm>
        <a:graphic>
          <a:graphicData uri="http://schemas.openxmlformats.org/presentationml/2006/ole">
            <mc:AlternateContent xmlns:mc="http://schemas.openxmlformats.org/markup-compatibility/2006">
              <mc:Choice xmlns:v="urn:schemas-microsoft-com:vml" Requires="v">
                <p:oleObj spid="_x0000_s216139" name="Equation" r:id="rId3" imgW="2831760" imgH="1015920" progId="Equation.3">
                  <p:embed/>
                </p:oleObj>
              </mc:Choice>
              <mc:Fallback>
                <p:oleObj name="Equation" r:id="rId3" imgW="2831760" imgH="10159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810000"/>
                        <a:ext cx="6371167"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6067" name="Object 3"/>
          <p:cNvGraphicFramePr>
            <a:graphicFrameLocks noChangeAspect="1"/>
          </p:cNvGraphicFramePr>
          <p:nvPr/>
        </p:nvGraphicFramePr>
        <p:xfrm>
          <a:off x="960438" y="1346200"/>
          <a:ext cx="2927350" cy="1954213"/>
        </p:xfrm>
        <a:graphic>
          <a:graphicData uri="http://schemas.openxmlformats.org/presentationml/2006/ole">
            <mc:AlternateContent xmlns:mc="http://schemas.openxmlformats.org/markup-compatibility/2006">
              <mc:Choice xmlns:v="urn:schemas-microsoft-com:vml" Requires="v">
                <p:oleObj spid="_x0000_s216140" name="Equation" r:id="rId5" imgW="1434960" imgH="965160" progId="Equation.3">
                  <p:embed/>
                </p:oleObj>
              </mc:Choice>
              <mc:Fallback>
                <p:oleObj name="Equation" r:id="rId5" imgW="1434960" imgH="96516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438" y="1346200"/>
                        <a:ext cx="2927350" cy="195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2" name="Group 51"/>
          <p:cNvGrpSpPr/>
          <p:nvPr/>
        </p:nvGrpSpPr>
        <p:grpSpPr>
          <a:xfrm>
            <a:off x="5186363" y="990600"/>
            <a:ext cx="3424237" cy="2590800"/>
            <a:chOff x="5105400" y="914400"/>
            <a:chExt cx="3424237" cy="2590800"/>
          </a:xfrm>
        </p:grpSpPr>
        <p:sp>
          <p:nvSpPr>
            <p:cNvPr id="34" name="Line 59"/>
            <p:cNvSpPr>
              <a:spLocks noChangeShapeType="1"/>
            </p:cNvSpPr>
            <p:nvPr/>
          </p:nvSpPr>
          <p:spPr bwMode="auto">
            <a:xfrm>
              <a:off x="5176837" y="2209800"/>
              <a:ext cx="3352800" cy="0"/>
            </a:xfrm>
            <a:prstGeom prst="line">
              <a:avLst/>
            </a:prstGeom>
            <a:noFill/>
            <a:ln w="19050">
              <a:solidFill>
                <a:schemeClr val="tx1"/>
              </a:solidFill>
              <a:round/>
              <a:headEnd type="triangle" w="med" len="med"/>
              <a:tailEnd/>
            </a:ln>
            <a:effectLst/>
          </p:spPr>
          <p:txBody>
            <a:bodyPr/>
            <a:lstStyle/>
            <a:p>
              <a:endParaRPr lang="en-US"/>
            </a:p>
          </p:txBody>
        </p:sp>
        <p:sp>
          <p:nvSpPr>
            <p:cNvPr id="35" name="Line 60"/>
            <p:cNvSpPr>
              <a:spLocks noChangeShapeType="1"/>
            </p:cNvSpPr>
            <p:nvPr/>
          </p:nvSpPr>
          <p:spPr bwMode="auto">
            <a:xfrm flipV="1">
              <a:off x="5557837" y="1828800"/>
              <a:ext cx="0" cy="381000"/>
            </a:xfrm>
            <a:prstGeom prst="line">
              <a:avLst/>
            </a:prstGeom>
            <a:noFill/>
            <a:ln w="19050">
              <a:solidFill>
                <a:schemeClr val="tx1"/>
              </a:solidFill>
              <a:round/>
              <a:headEnd/>
              <a:tailEnd type="triangle" w="med" len="med"/>
            </a:ln>
            <a:effectLst/>
          </p:spPr>
          <p:txBody>
            <a:bodyPr/>
            <a:lstStyle/>
            <a:p>
              <a:endParaRPr lang="en-US"/>
            </a:p>
          </p:txBody>
        </p:sp>
        <p:sp>
          <p:nvSpPr>
            <p:cNvPr id="36" name="Line 61"/>
            <p:cNvSpPr>
              <a:spLocks noChangeShapeType="1"/>
            </p:cNvSpPr>
            <p:nvPr/>
          </p:nvSpPr>
          <p:spPr bwMode="auto">
            <a:xfrm flipV="1">
              <a:off x="5557837" y="914400"/>
              <a:ext cx="2286000" cy="1295400"/>
            </a:xfrm>
            <a:prstGeom prst="line">
              <a:avLst/>
            </a:prstGeom>
            <a:noFill/>
            <a:ln w="9525">
              <a:solidFill>
                <a:schemeClr val="tx1"/>
              </a:solidFill>
              <a:prstDash val="dash"/>
              <a:round/>
              <a:headEnd/>
              <a:tailEnd type="triangle" w="med" len="med"/>
            </a:ln>
            <a:effectLst/>
          </p:spPr>
          <p:txBody>
            <a:bodyPr/>
            <a:lstStyle/>
            <a:p>
              <a:endParaRPr lang="en-US"/>
            </a:p>
          </p:txBody>
        </p:sp>
        <p:sp>
          <p:nvSpPr>
            <p:cNvPr id="37" name="Line 62"/>
            <p:cNvSpPr>
              <a:spLocks noChangeShapeType="1"/>
            </p:cNvSpPr>
            <p:nvPr/>
          </p:nvSpPr>
          <p:spPr bwMode="auto">
            <a:xfrm>
              <a:off x="5557837" y="2209800"/>
              <a:ext cx="2438400" cy="1295400"/>
            </a:xfrm>
            <a:prstGeom prst="line">
              <a:avLst/>
            </a:prstGeom>
            <a:noFill/>
            <a:ln w="9525">
              <a:solidFill>
                <a:schemeClr val="tx1"/>
              </a:solidFill>
              <a:prstDash val="dash"/>
              <a:round/>
              <a:headEnd/>
              <a:tailEnd type="triangle" w="med" len="med"/>
            </a:ln>
            <a:effectLst/>
          </p:spPr>
          <p:txBody>
            <a:bodyPr/>
            <a:lstStyle/>
            <a:p>
              <a:endParaRPr lang="en-US"/>
            </a:p>
          </p:txBody>
        </p:sp>
        <p:sp>
          <p:nvSpPr>
            <p:cNvPr id="38" name="Line 63"/>
            <p:cNvSpPr>
              <a:spLocks noChangeShapeType="1"/>
            </p:cNvSpPr>
            <p:nvPr/>
          </p:nvSpPr>
          <p:spPr bwMode="auto">
            <a:xfrm flipV="1">
              <a:off x="5557837" y="1524000"/>
              <a:ext cx="1905000" cy="685800"/>
            </a:xfrm>
            <a:prstGeom prst="line">
              <a:avLst/>
            </a:prstGeom>
            <a:noFill/>
            <a:ln w="9525">
              <a:solidFill>
                <a:schemeClr val="tx1"/>
              </a:solidFill>
              <a:round/>
              <a:headEnd type="oval" w="med" len="med"/>
              <a:tailEnd type="oval" w="med" len="med"/>
            </a:ln>
            <a:effectLst/>
          </p:spPr>
          <p:txBody>
            <a:bodyPr/>
            <a:lstStyle/>
            <a:p>
              <a:endParaRPr lang="en-US"/>
            </a:p>
          </p:txBody>
        </p:sp>
        <p:sp>
          <p:nvSpPr>
            <p:cNvPr id="39" name="Line 64"/>
            <p:cNvSpPr>
              <a:spLocks noChangeShapeType="1"/>
            </p:cNvSpPr>
            <p:nvPr/>
          </p:nvSpPr>
          <p:spPr bwMode="auto">
            <a:xfrm>
              <a:off x="7462837" y="1524000"/>
              <a:ext cx="0" cy="685800"/>
            </a:xfrm>
            <a:prstGeom prst="line">
              <a:avLst/>
            </a:prstGeom>
            <a:noFill/>
            <a:ln w="9525">
              <a:solidFill>
                <a:schemeClr val="tx1"/>
              </a:solidFill>
              <a:round/>
              <a:headEnd type="arrow" w="med" len="med"/>
              <a:tailEnd type="arrow" w="med" len="med"/>
            </a:ln>
            <a:effectLst/>
          </p:spPr>
          <p:txBody>
            <a:bodyPr/>
            <a:lstStyle/>
            <a:p>
              <a:endParaRPr lang="en-US"/>
            </a:p>
          </p:txBody>
        </p:sp>
        <p:sp>
          <p:nvSpPr>
            <p:cNvPr id="40" name="Line 65"/>
            <p:cNvSpPr>
              <a:spLocks noChangeShapeType="1"/>
            </p:cNvSpPr>
            <p:nvPr/>
          </p:nvSpPr>
          <p:spPr bwMode="auto">
            <a:xfrm>
              <a:off x="6637516" y="1613079"/>
              <a:ext cx="0" cy="1143000"/>
            </a:xfrm>
            <a:prstGeom prst="line">
              <a:avLst/>
            </a:prstGeom>
            <a:noFill/>
            <a:ln w="25400">
              <a:solidFill>
                <a:schemeClr val="accent2">
                  <a:lumMod val="75000"/>
                </a:schemeClr>
              </a:solidFill>
              <a:round/>
              <a:headEnd/>
              <a:tailEnd/>
            </a:ln>
            <a:effectLst/>
          </p:spPr>
          <p:txBody>
            <a:bodyPr/>
            <a:lstStyle/>
            <a:p>
              <a:endParaRPr lang="en-US"/>
            </a:p>
          </p:txBody>
        </p:sp>
        <p:sp>
          <p:nvSpPr>
            <p:cNvPr id="41" name="Oval 66"/>
            <p:cNvSpPr>
              <a:spLocks noChangeArrowheads="1"/>
            </p:cNvSpPr>
            <p:nvPr/>
          </p:nvSpPr>
          <p:spPr bwMode="auto">
            <a:xfrm>
              <a:off x="6596062" y="1785938"/>
              <a:ext cx="76200" cy="762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2" name="Line 67"/>
            <p:cNvSpPr>
              <a:spLocks noChangeShapeType="1"/>
            </p:cNvSpPr>
            <p:nvPr/>
          </p:nvSpPr>
          <p:spPr bwMode="auto">
            <a:xfrm flipH="1">
              <a:off x="5634037" y="2895600"/>
              <a:ext cx="990600" cy="0"/>
            </a:xfrm>
            <a:prstGeom prst="line">
              <a:avLst/>
            </a:prstGeom>
            <a:noFill/>
            <a:ln w="9525">
              <a:solidFill>
                <a:schemeClr val="tx1"/>
              </a:solidFill>
              <a:prstDash val="dashDot"/>
              <a:round/>
              <a:headEnd type="arrow" w="med" len="med"/>
              <a:tailEnd type="arrow" w="med" len="med"/>
            </a:ln>
            <a:effectLst/>
          </p:spPr>
          <p:txBody>
            <a:bodyPr/>
            <a:lstStyle/>
            <a:p>
              <a:endParaRPr lang="en-US"/>
            </a:p>
          </p:txBody>
        </p:sp>
        <p:sp>
          <p:nvSpPr>
            <p:cNvPr id="43" name="Line 68"/>
            <p:cNvSpPr>
              <a:spLocks noChangeShapeType="1"/>
            </p:cNvSpPr>
            <p:nvPr/>
          </p:nvSpPr>
          <p:spPr bwMode="auto">
            <a:xfrm flipH="1">
              <a:off x="5634037" y="3276600"/>
              <a:ext cx="1828800" cy="0"/>
            </a:xfrm>
            <a:prstGeom prst="line">
              <a:avLst/>
            </a:prstGeom>
            <a:noFill/>
            <a:ln w="9525">
              <a:solidFill>
                <a:schemeClr val="tx1"/>
              </a:solidFill>
              <a:prstDash val="dashDot"/>
              <a:round/>
              <a:headEnd type="arrow" w="med" len="med"/>
              <a:tailEnd type="arrow" w="med" len="med"/>
            </a:ln>
            <a:effectLst/>
          </p:spPr>
          <p:txBody>
            <a:bodyPr/>
            <a:lstStyle/>
            <a:p>
              <a:endParaRPr lang="en-US"/>
            </a:p>
          </p:txBody>
        </p:sp>
        <p:sp>
          <p:nvSpPr>
            <p:cNvPr id="44" name="Text Box 69"/>
            <p:cNvSpPr txBox="1">
              <a:spLocks noChangeArrowheads="1"/>
            </p:cNvSpPr>
            <p:nvPr/>
          </p:nvSpPr>
          <p:spPr bwMode="auto">
            <a:xfrm>
              <a:off x="5105400" y="2166938"/>
              <a:ext cx="274638" cy="336550"/>
            </a:xfrm>
            <a:prstGeom prst="rect">
              <a:avLst/>
            </a:prstGeom>
            <a:noFill/>
            <a:ln w="9525">
              <a:noFill/>
              <a:miter lim="800000"/>
              <a:headEnd/>
              <a:tailEnd/>
            </a:ln>
            <a:effectLst/>
          </p:spPr>
          <p:txBody>
            <a:bodyPr wrap="none">
              <a:spAutoFit/>
            </a:bodyPr>
            <a:lstStyle/>
            <a:p>
              <a:r>
                <a:rPr lang="en-US" sz="1600">
                  <a:latin typeface="Tahoma" pitchFamily="34" charset="0"/>
                </a:rPr>
                <a:t>z</a:t>
              </a:r>
            </a:p>
          </p:txBody>
        </p:sp>
        <p:sp>
          <p:nvSpPr>
            <p:cNvPr id="45" name="Text Box 70"/>
            <p:cNvSpPr txBox="1">
              <a:spLocks noChangeArrowheads="1"/>
            </p:cNvSpPr>
            <p:nvPr/>
          </p:nvSpPr>
          <p:spPr bwMode="auto">
            <a:xfrm>
              <a:off x="5257800" y="1600200"/>
              <a:ext cx="285750" cy="336550"/>
            </a:xfrm>
            <a:prstGeom prst="rect">
              <a:avLst/>
            </a:prstGeom>
            <a:noFill/>
            <a:ln w="9525">
              <a:noFill/>
              <a:miter lim="800000"/>
              <a:headEnd/>
              <a:tailEnd/>
            </a:ln>
            <a:effectLst/>
          </p:spPr>
          <p:txBody>
            <a:bodyPr wrap="none">
              <a:spAutoFit/>
            </a:bodyPr>
            <a:lstStyle/>
            <a:p>
              <a:r>
                <a:rPr lang="en-US" sz="1600">
                  <a:latin typeface="Tahoma" pitchFamily="34" charset="0"/>
                </a:rPr>
                <a:t>y</a:t>
              </a:r>
            </a:p>
          </p:txBody>
        </p:sp>
        <p:sp>
          <p:nvSpPr>
            <p:cNvPr id="46" name="Text Box 71"/>
            <p:cNvSpPr txBox="1">
              <a:spLocks noChangeArrowheads="1"/>
            </p:cNvSpPr>
            <p:nvPr/>
          </p:nvSpPr>
          <p:spPr bwMode="auto">
            <a:xfrm>
              <a:off x="7462837" y="1246188"/>
              <a:ext cx="769938" cy="304800"/>
            </a:xfrm>
            <a:prstGeom prst="rect">
              <a:avLst/>
            </a:prstGeom>
            <a:noFill/>
            <a:ln w="9525">
              <a:noFill/>
              <a:miter lim="800000"/>
              <a:headEnd/>
              <a:tailEnd/>
            </a:ln>
            <a:effectLst/>
          </p:spPr>
          <p:txBody>
            <a:bodyPr wrap="none">
              <a:spAutoFit/>
            </a:bodyPr>
            <a:lstStyle/>
            <a:p>
              <a:r>
                <a:rPr lang="en-US" sz="1400">
                  <a:latin typeface="Tahoma" pitchFamily="34" charset="0"/>
                </a:rPr>
                <a:t>P=(y,z)</a:t>
              </a:r>
            </a:p>
          </p:txBody>
        </p:sp>
        <p:sp>
          <p:nvSpPr>
            <p:cNvPr id="47" name="Text Box 72"/>
            <p:cNvSpPr txBox="1">
              <a:spLocks noChangeArrowheads="1"/>
            </p:cNvSpPr>
            <p:nvPr/>
          </p:nvSpPr>
          <p:spPr bwMode="auto">
            <a:xfrm>
              <a:off x="7429500" y="1652588"/>
              <a:ext cx="285750" cy="336550"/>
            </a:xfrm>
            <a:prstGeom prst="rect">
              <a:avLst/>
            </a:prstGeom>
            <a:noFill/>
            <a:ln w="9525">
              <a:noFill/>
              <a:miter lim="800000"/>
              <a:headEnd/>
              <a:tailEnd/>
            </a:ln>
            <a:effectLst/>
          </p:spPr>
          <p:txBody>
            <a:bodyPr wrap="none">
              <a:spAutoFit/>
            </a:bodyPr>
            <a:lstStyle/>
            <a:p>
              <a:r>
                <a:rPr lang="en-US" sz="1600">
                  <a:latin typeface="Tahoma" pitchFamily="34" charset="0"/>
                </a:rPr>
                <a:t>y</a:t>
              </a:r>
            </a:p>
          </p:txBody>
        </p:sp>
        <p:sp>
          <p:nvSpPr>
            <p:cNvPr id="48" name="Text Box 73"/>
            <p:cNvSpPr txBox="1">
              <a:spLocks noChangeArrowheads="1"/>
            </p:cNvSpPr>
            <p:nvPr/>
          </p:nvSpPr>
          <p:spPr bwMode="auto">
            <a:xfrm>
              <a:off x="5938837" y="2557463"/>
              <a:ext cx="296863" cy="336550"/>
            </a:xfrm>
            <a:prstGeom prst="rect">
              <a:avLst/>
            </a:prstGeom>
            <a:noFill/>
            <a:ln w="9525">
              <a:noFill/>
              <a:miter lim="800000"/>
              <a:headEnd/>
              <a:tailEnd/>
            </a:ln>
            <a:effectLst/>
          </p:spPr>
          <p:txBody>
            <a:bodyPr wrap="none">
              <a:spAutoFit/>
            </a:bodyPr>
            <a:lstStyle/>
            <a:p>
              <a:r>
                <a:rPr lang="en-US" sz="1600">
                  <a:latin typeface="Tahoma" pitchFamily="34" charset="0"/>
                </a:rPr>
                <a:t>d</a:t>
              </a:r>
            </a:p>
          </p:txBody>
        </p:sp>
        <p:sp>
          <p:nvSpPr>
            <p:cNvPr id="49" name="Text Box 74"/>
            <p:cNvSpPr txBox="1">
              <a:spLocks noChangeArrowheads="1"/>
            </p:cNvSpPr>
            <p:nvPr/>
          </p:nvSpPr>
          <p:spPr bwMode="auto">
            <a:xfrm>
              <a:off x="6243637" y="2943225"/>
              <a:ext cx="349250" cy="336550"/>
            </a:xfrm>
            <a:prstGeom prst="rect">
              <a:avLst/>
            </a:prstGeom>
            <a:noFill/>
            <a:ln w="9525">
              <a:noFill/>
              <a:miter lim="800000"/>
              <a:headEnd/>
              <a:tailEnd/>
            </a:ln>
            <a:effectLst/>
          </p:spPr>
          <p:txBody>
            <a:bodyPr wrap="none">
              <a:spAutoFit/>
            </a:bodyPr>
            <a:lstStyle/>
            <a:p>
              <a:r>
                <a:rPr lang="en-US" sz="1600">
                  <a:latin typeface="Tahoma" pitchFamily="34" charset="0"/>
                </a:rPr>
                <a:t>-z</a:t>
              </a:r>
            </a:p>
          </p:txBody>
        </p:sp>
        <p:graphicFrame>
          <p:nvGraphicFramePr>
            <p:cNvPr id="50" name="Object 76"/>
            <p:cNvGraphicFramePr>
              <a:graphicFrameLocks noChangeAspect="1"/>
            </p:cNvGraphicFramePr>
            <p:nvPr/>
          </p:nvGraphicFramePr>
          <p:xfrm>
            <a:off x="5139274" y="996771"/>
            <a:ext cx="1600200" cy="590550"/>
          </p:xfrm>
          <a:graphic>
            <a:graphicData uri="http://schemas.openxmlformats.org/presentationml/2006/ole">
              <mc:AlternateContent xmlns:mc="http://schemas.openxmlformats.org/markup-compatibility/2006">
                <mc:Choice xmlns:v="urn:schemas-microsoft-com:vml" Requires="v">
                  <p:oleObj spid="_x0000_s216141" name="Equation" r:id="rId7" imgW="1066680" imgH="393480" progId="Equation.3">
                    <p:embed/>
                  </p:oleObj>
                </mc:Choice>
                <mc:Fallback>
                  <p:oleObj name="Equation" r:id="rId7" imgW="1066680" imgH="39348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39274" y="996771"/>
                          <a:ext cx="1600200"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 name="Freeform 77"/>
            <p:cNvSpPr>
              <a:spLocks/>
            </p:cNvSpPr>
            <p:nvPr/>
          </p:nvSpPr>
          <p:spPr bwMode="auto">
            <a:xfrm>
              <a:off x="5950666" y="1574441"/>
              <a:ext cx="635000" cy="240071"/>
            </a:xfrm>
            <a:custGeom>
              <a:avLst/>
              <a:gdLst/>
              <a:ahLst/>
              <a:cxnLst>
                <a:cxn ang="0">
                  <a:pos x="16" y="0"/>
                </a:cxn>
                <a:cxn ang="0">
                  <a:pos x="64" y="192"/>
                </a:cxn>
                <a:cxn ang="0">
                  <a:pos x="400" y="240"/>
                </a:cxn>
              </a:cxnLst>
              <a:rect l="0" t="0" r="r" b="b"/>
              <a:pathLst>
                <a:path w="400" h="240">
                  <a:moveTo>
                    <a:pt x="16" y="0"/>
                  </a:moveTo>
                  <a:cubicBezTo>
                    <a:pt x="8" y="76"/>
                    <a:pt x="0" y="152"/>
                    <a:pt x="64" y="192"/>
                  </a:cubicBezTo>
                  <a:cubicBezTo>
                    <a:pt x="128" y="232"/>
                    <a:pt x="264" y="236"/>
                    <a:pt x="400" y="240"/>
                  </a:cubicBezTo>
                </a:path>
              </a:pathLst>
            </a:custGeom>
            <a:noFill/>
            <a:ln w="12700" cmpd="sng">
              <a:solidFill>
                <a:schemeClr val="hlink"/>
              </a:solidFill>
              <a:round/>
              <a:headEnd type="none" w="med" len="med"/>
              <a:tailEnd type="arrow" w="med" len="med"/>
            </a:ln>
            <a:effectLst/>
          </p:spPr>
          <p:txBody>
            <a:bodyPr/>
            <a:lstStyle/>
            <a:p>
              <a:endParaRPr lang="en-US"/>
            </a:p>
          </p:txBody>
        </p:sp>
      </p:grpSp>
      <p:sp>
        <p:nvSpPr>
          <p:cNvPr id="27" name="Slide Number Placeholder 26"/>
          <p:cNvSpPr>
            <a:spLocks noGrp="1"/>
          </p:cNvSpPr>
          <p:nvPr>
            <p:ph type="sldNum" sz="quarter" idx="12"/>
          </p:nvPr>
        </p:nvSpPr>
        <p:spPr/>
        <p:txBody>
          <a:bodyPr/>
          <a:lstStyle/>
          <a:p>
            <a:fld id="{A80CDAAF-A013-41DD-A08F-031638BA3D86}" type="slidenum">
              <a:rPr lang="en-GB" smtClean="0"/>
              <a:pPr/>
              <a:t>22</a:t>
            </a:fld>
            <a:r>
              <a:rPr lang="en-GB" smtClean="0"/>
              <a:t>/29</a:t>
            </a:r>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dvduc-2006/18</a:t>
            </a:r>
            <a:endParaRPr lang="en-GB"/>
          </a:p>
        </p:txBody>
      </p:sp>
      <p:sp>
        <p:nvSpPr>
          <p:cNvPr id="6" name="Footer Placeholder 4"/>
          <p:cNvSpPr>
            <a:spLocks noGrp="1"/>
          </p:cNvSpPr>
          <p:nvPr>
            <p:ph type="ftr" sz="quarter" idx="11"/>
          </p:nvPr>
        </p:nvSpPr>
        <p:spPr/>
        <p:txBody>
          <a:bodyPr/>
          <a:lstStyle/>
          <a:p>
            <a:r>
              <a:rPr lang="en-GB"/>
              <a:t>Bài 5 - Quan sát 3 chiều</a:t>
            </a:r>
          </a:p>
        </p:txBody>
      </p:sp>
      <p:sp>
        <p:nvSpPr>
          <p:cNvPr id="215042" name="Rectangle 2"/>
          <p:cNvSpPr>
            <a:spLocks noGrp="1" noChangeArrowheads="1"/>
          </p:cNvSpPr>
          <p:nvPr>
            <p:ph type="title"/>
          </p:nvPr>
        </p:nvSpPr>
        <p:spPr/>
        <p:txBody>
          <a:bodyPr/>
          <a:lstStyle/>
          <a:p>
            <a:r>
              <a:rPr lang="en-US"/>
              <a:t>Chiếu phối </a:t>
            </a:r>
            <a:r>
              <a:rPr lang="en-US" smtClean="0"/>
              <a:t>cảnh trong OpenGL</a:t>
            </a:r>
            <a:endParaRPr lang="en-US"/>
          </a:p>
        </p:txBody>
      </p:sp>
      <p:sp>
        <p:nvSpPr>
          <p:cNvPr id="215043" name="Rectangle 3"/>
          <p:cNvSpPr>
            <a:spLocks noGrp="1" noChangeArrowheads="1"/>
          </p:cNvSpPr>
          <p:nvPr>
            <p:ph type="body" idx="1"/>
          </p:nvPr>
        </p:nvSpPr>
        <p:spPr>
          <a:xfrm>
            <a:off x="762000" y="990600"/>
            <a:ext cx="8229600" cy="5257800"/>
          </a:xfrm>
        </p:spPr>
        <p:txBody>
          <a:bodyPr/>
          <a:lstStyle/>
          <a:p>
            <a:r>
              <a:rPr lang="en-US"/>
              <a:t>Đặc tả khối quan sát của chiếu phối cảnh:</a:t>
            </a:r>
          </a:p>
          <a:p>
            <a:pPr lvl="1"/>
            <a:r>
              <a:rPr lang="en-US"/>
              <a:t>Khối quan sát chiếu phối cảnh là </a:t>
            </a:r>
            <a:r>
              <a:rPr lang="en-US" i="1"/>
              <a:t>pyramid</a:t>
            </a:r>
            <a:r>
              <a:rPr lang="en-US"/>
              <a:t> quan sát</a:t>
            </a:r>
          </a:p>
          <a:p>
            <a:pPr lvl="1"/>
            <a:r>
              <a:rPr lang="en-US"/>
              <a:t>Bổ sung các mặt phẳng cắt xén ta có nón cụt (</a:t>
            </a:r>
            <a:r>
              <a:rPr lang="en-US" i="1"/>
              <a:t>frustum</a:t>
            </a:r>
            <a:r>
              <a:rPr lang="en-US"/>
              <a:t>)</a:t>
            </a:r>
          </a:p>
          <a:p>
            <a:pPr lvl="1"/>
            <a:r>
              <a:rPr lang="en-US"/>
              <a:t>Phép biến </a:t>
            </a:r>
            <a:r>
              <a:rPr lang="en-US" smtClean="0"/>
              <a:t>đổi chiếu </a:t>
            </a:r>
            <a:r>
              <a:rPr lang="en-US"/>
              <a:t>phối cảnh sẽ ánh xạ các vị trí trong </a:t>
            </a:r>
            <a:r>
              <a:rPr lang="en-US" i="1"/>
              <a:t>frustum</a:t>
            </a:r>
            <a:r>
              <a:rPr lang="en-US"/>
              <a:t> sang tọa độ trong hình lập phương 2x2x2 (chuẩn hóa).</a:t>
            </a:r>
          </a:p>
        </p:txBody>
      </p:sp>
      <p:pic>
        <p:nvPicPr>
          <p:cNvPr id="215049" name="Picture 9" descr="001frustum"/>
          <p:cNvPicPr>
            <a:picLocks noChangeAspect="1" noChangeArrowheads="1"/>
          </p:cNvPicPr>
          <p:nvPr/>
        </p:nvPicPr>
        <p:blipFill>
          <a:blip r:embed="rId2" cstate="print"/>
          <a:srcRect/>
          <a:stretch>
            <a:fillRect/>
          </a:stretch>
        </p:blipFill>
        <p:spPr bwMode="auto">
          <a:xfrm>
            <a:off x="2819400" y="3208631"/>
            <a:ext cx="3505200" cy="2201569"/>
          </a:xfrm>
          <a:prstGeom prst="rect">
            <a:avLst/>
          </a:prstGeom>
          <a:noFill/>
        </p:spPr>
      </p:pic>
      <p:sp>
        <p:nvSpPr>
          <p:cNvPr id="8" name="Slide Number Placeholder 7"/>
          <p:cNvSpPr>
            <a:spLocks noGrp="1"/>
          </p:cNvSpPr>
          <p:nvPr>
            <p:ph type="sldNum" sz="quarter" idx="12"/>
          </p:nvPr>
        </p:nvSpPr>
        <p:spPr/>
        <p:txBody>
          <a:bodyPr/>
          <a:lstStyle/>
          <a:p>
            <a:fld id="{A80CDAAF-A013-41DD-A08F-031638BA3D86}" type="slidenum">
              <a:rPr lang="en-GB" smtClean="0"/>
              <a:pPr/>
              <a:t>23</a:t>
            </a:fld>
            <a:r>
              <a:rPr lang="en-GB" smtClean="0"/>
              <a:t>/29</a:t>
            </a:r>
            <a:endParaRPr lang="en-GB"/>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dvduc-2006/18</a:t>
            </a:r>
            <a:endParaRPr lang="en-GB"/>
          </a:p>
        </p:txBody>
      </p:sp>
      <p:sp>
        <p:nvSpPr>
          <p:cNvPr id="5" name="Footer Placeholder 4"/>
          <p:cNvSpPr>
            <a:spLocks noGrp="1"/>
          </p:cNvSpPr>
          <p:nvPr>
            <p:ph type="ftr" sz="quarter" idx="11"/>
          </p:nvPr>
        </p:nvSpPr>
        <p:spPr/>
        <p:txBody>
          <a:bodyPr/>
          <a:lstStyle/>
          <a:p>
            <a:r>
              <a:rPr lang="en-GB"/>
              <a:t>Bài 5 - Quan sát 3 chiều</a:t>
            </a:r>
          </a:p>
        </p:txBody>
      </p:sp>
      <p:sp>
        <p:nvSpPr>
          <p:cNvPr id="223234" name="Rectangle 2"/>
          <p:cNvSpPr>
            <a:spLocks noGrp="1" noChangeArrowheads="1"/>
          </p:cNvSpPr>
          <p:nvPr>
            <p:ph type="title"/>
          </p:nvPr>
        </p:nvSpPr>
        <p:spPr/>
        <p:txBody>
          <a:bodyPr/>
          <a:lstStyle/>
          <a:p>
            <a:r>
              <a:rPr lang="en-US"/>
              <a:t>Chiếu phối </a:t>
            </a:r>
            <a:r>
              <a:rPr lang="en-US" smtClean="0"/>
              <a:t>cảnh trong OpenGL</a:t>
            </a:r>
            <a:endParaRPr lang="en-US"/>
          </a:p>
        </p:txBody>
      </p:sp>
      <p:sp>
        <p:nvSpPr>
          <p:cNvPr id="223235" name="Rectangle 3"/>
          <p:cNvSpPr>
            <a:spLocks noGrp="1" noChangeArrowheads="1"/>
          </p:cNvSpPr>
          <p:nvPr>
            <p:ph type="body" idx="1"/>
          </p:nvPr>
        </p:nvSpPr>
        <p:spPr>
          <a:xfrm>
            <a:off x="762000" y="1066800"/>
            <a:ext cx="8229600" cy="5181600"/>
          </a:xfrm>
        </p:spPr>
        <p:txBody>
          <a:bodyPr/>
          <a:lstStyle/>
          <a:p>
            <a:r>
              <a:rPr lang="en-US"/>
              <a:t>Có hai cách xác định chiếu phối cảnh trong OpenGL</a:t>
            </a:r>
          </a:p>
          <a:p>
            <a:pPr lvl="1"/>
            <a:r>
              <a:rPr lang="en-US"/>
              <a:t>Phương pháp đơn giản: </a:t>
            </a:r>
          </a:p>
          <a:p>
            <a:pPr lvl="2"/>
            <a:r>
              <a:rPr lang="en-US"/>
              <a:t>Sử dụng </a:t>
            </a:r>
            <a:r>
              <a:rPr lang="en-US" i="1"/>
              <a:t>gluPerspective</a:t>
            </a:r>
            <a:r>
              <a:rPr lang="en-US" i="1" smtClean="0"/>
              <a:t>()</a:t>
            </a:r>
            <a:endParaRPr lang="en-US"/>
          </a:p>
          <a:p>
            <a:pPr lvl="1"/>
            <a:r>
              <a:rPr lang="en-US"/>
              <a:t>Phương pháp chung: </a:t>
            </a:r>
          </a:p>
          <a:p>
            <a:pPr lvl="2"/>
            <a:r>
              <a:rPr lang="en-US"/>
              <a:t>Sử dụng </a:t>
            </a:r>
            <a:r>
              <a:rPr lang="en-US" i="1"/>
              <a:t>glFrustum()</a:t>
            </a:r>
          </a:p>
          <a:p>
            <a:r>
              <a:rPr lang="en-US"/>
              <a:t>Nếu không chỉ ra chiếu phối cảnh thì OpenGL mặc định áp dụng phép chiếu trực giao.</a:t>
            </a:r>
          </a:p>
        </p:txBody>
      </p:sp>
      <p:sp>
        <p:nvSpPr>
          <p:cNvPr id="7" name="Slide Number Placeholder 6"/>
          <p:cNvSpPr>
            <a:spLocks noGrp="1"/>
          </p:cNvSpPr>
          <p:nvPr>
            <p:ph type="sldNum" sz="quarter" idx="12"/>
          </p:nvPr>
        </p:nvSpPr>
        <p:spPr/>
        <p:txBody>
          <a:bodyPr/>
          <a:lstStyle/>
          <a:p>
            <a:fld id="{A80CDAAF-A013-41DD-A08F-031638BA3D86}" type="slidenum">
              <a:rPr lang="en-GB" smtClean="0"/>
              <a:pPr/>
              <a:t>24</a:t>
            </a:fld>
            <a:r>
              <a:rPr lang="en-GB" smtClean="0"/>
              <a:t>/29</a:t>
            </a:r>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3"/>
          <p:cNvSpPr>
            <a:spLocks noGrp="1"/>
          </p:cNvSpPr>
          <p:nvPr>
            <p:ph type="dt" sz="half" idx="10"/>
          </p:nvPr>
        </p:nvSpPr>
        <p:spPr/>
        <p:txBody>
          <a:bodyPr/>
          <a:lstStyle/>
          <a:p>
            <a:r>
              <a:rPr lang="en-US" smtClean="0"/>
              <a:t>dvduc-2006/18</a:t>
            </a:r>
            <a:endParaRPr lang="en-GB"/>
          </a:p>
        </p:txBody>
      </p:sp>
      <p:sp>
        <p:nvSpPr>
          <p:cNvPr id="10" name="Footer Placeholder 4"/>
          <p:cNvSpPr>
            <a:spLocks noGrp="1"/>
          </p:cNvSpPr>
          <p:nvPr>
            <p:ph type="ftr" sz="quarter" idx="11"/>
          </p:nvPr>
        </p:nvSpPr>
        <p:spPr/>
        <p:txBody>
          <a:bodyPr/>
          <a:lstStyle/>
          <a:p>
            <a:r>
              <a:rPr lang="en-GB"/>
              <a:t>Bài 5 - Quan sát 3 chiều</a:t>
            </a:r>
          </a:p>
        </p:txBody>
      </p:sp>
      <p:sp>
        <p:nvSpPr>
          <p:cNvPr id="224258" name="Rectangle 2"/>
          <p:cNvSpPr>
            <a:spLocks noGrp="1" noChangeArrowheads="1"/>
          </p:cNvSpPr>
          <p:nvPr>
            <p:ph type="title"/>
          </p:nvPr>
        </p:nvSpPr>
        <p:spPr/>
        <p:txBody>
          <a:bodyPr/>
          <a:lstStyle/>
          <a:p>
            <a:r>
              <a:rPr lang="en-US"/>
              <a:t>Chiếu phối </a:t>
            </a:r>
            <a:r>
              <a:rPr lang="en-US" smtClean="0"/>
              <a:t>cảnh trong OpenGL</a:t>
            </a:r>
            <a:endParaRPr lang="en-US"/>
          </a:p>
        </p:txBody>
      </p:sp>
      <p:sp>
        <p:nvSpPr>
          <p:cNvPr id="224259" name="Rectangle 3"/>
          <p:cNvSpPr>
            <a:spLocks noGrp="1" noChangeArrowheads="1"/>
          </p:cNvSpPr>
          <p:nvPr>
            <p:ph type="body" idx="1"/>
          </p:nvPr>
        </p:nvSpPr>
        <p:spPr>
          <a:xfrm>
            <a:off x="762000" y="1066800"/>
            <a:ext cx="8229600" cy="5105400"/>
          </a:xfrm>
        </p:spPr>
        <p:txBody>
          <a:bodyPr/>
          <a:lstStyle/>
          <a:p>
            <a:r>
              <a:rPr lang="en-US"/>
              <a:t>Đặc tả phương pháp </a:t>
            </a:r>
            <a:r>
              <a:rPr lang="en-US" smtClean="0"/>
              <a:t>chiếu phối cảnh đơn </a:t>
            </a:r>
            <a:r>
              <a:rPr lang="en-US"/>
              <a:t>giản:</a:t>
            </a:r>
          </a:p>
          <a:p>
            <a:pPr lvl="1"/>
            <a:r>
              <a:rPr lang="en-US"/>
              <a:t>Khối quan sát </a:t>
            </a:r>
            <a:r>
              <a:rPr lang="en-US" i="1"/>
              <a:t>Frustum</a:t>
            </a:r>
            <a:r>
              <a:rPr lang="en-US"/>
              <a:t> đối xứng quanh trục </a:t>
            </a:r>
            <a:r>
              <a:rPr lang="en-US" smtClean="0"/>
              <a:t>âm z</a:t>
            </a:r>
            <a:r>
              <a:rPr lang="en-US"/>
              <a:t>.</a:t>
            </a:r>
          </a:p>
        </p:txBody>
      </p:sp>
      <p:grpSp>
        <p:nvGrpSpPr>
          <p:cNvPr id="224260" name="Group 4"/>
          <p:cNvGrpSpPr>
            <a:grpSpLocks/>
          </p:cNvGrpSpPr>
          <p:nvPr/>
        </p:nvGrpSpPr>
        <p:grpSpPr bwMode="auto">
          <a:xfrm>
            <a:off x="1524000" y="1981200"/>
            <a:ext cx="6083300" cy="2362200"/>
            <a:chOff x="960" y="768"/>
            <a:chExt cx="4074" cy="1665"/>
          </a:xfrm>
        </p:grpSpPr>
        <p:pic>
          <p:nvPicPr>
            <p:cNvPr id="224261" name="Picture 5"/>
            <p:cNvPicPr>
              <a:picLocks noChangeAspect="1" noChangeArrowheads="1"/>
            </p:cNvPicPr>
            <p:nvPr/>
          </p:nvPicPr>
          <p:blipFill>
            <a:blip r:embed="rId2" cstate="print"/>
            <a:srcRect/>
            <a:stretch>
              <a:fillRect/>
            </a:stretch>
          </p:blipFill>
          <p:spPr bwMode="auto">
            <a:xfrm>
              <a:off x="960" y="768"/>
              <a:ext cx="3650" cy="1665"/>
            </a:xfrm>
            <a:prstGeom prst="rect">
              <a:avLst/>
            </a:prstGeom>
            <a:noFill/>
            <a:ln w="9525">
              <a:noFill/>
              <a:miter lim="800000"/>
              <a:headEnd/>
              <a:tailEnd/>
            </a:ln>
            <a:effectLst/>
          </p:spPr>
        </p:pic>
        <p:sp>
          <p:nvSpPr>
            <p:cNvPr id="224262" name="Text Box 6"/>
            <p:cNvSpPr txBox="1">
              <a:spLocks noChangeArrowheads="1"/>
            </p:cNvSpPr>
            <p:nvPr/>
          </p:nvSpPr>
          <p:spPr bwMode="auto">
            <a:xfrm>
              <a:off x="4416" y="816"/>
              <a:ext cx="618" cy="215"/>
            </a:xfrm>
            <a:prstGeom prst="rect">
              <a:avLst/>
            </a:prstGeom>
            <a:noFill/>
            <a:ln w="9525">
              <a:noFill/>
              <a:miter lim="800000"/>
              <a:headEnd/>
              <a:tailEnd/>
            </a:ln>
            <a:effectLst/>
          </p:spPr>
          <p:txBody>
            <a:bodyPr wrap="none">
              <a:spAutoFit/>
            </a:bodyPr>
            <a:lstStyle/>
            <a:p>
              <a:r>
                <a:rPr lang="en-US" sz="1400"/>
                <a:t>Frustum</a:t>
              </a:r>
            </a:p>
          </p:txBody>
        </p:sp>
        <p:sp>
          <p:nvSpPr>
            <p:cNvPr id="224263" name="Line 7"/>
            <p:cNvSpPr>
              <a:spLocks noChangeShapeType="1"/>
            </p:cNvSpPr>
            <p:nvPr/>
          </p:nvSpPr>
          <p:spPr bwMode="auto">
            <a:xfrm flipH="1">
              <a:off x="4032" y="1008"/>
              <a:ext cx="432" cy="240"/>
            </a:xfrm>
            <a:prstGeom prst="line">
              <a:avLst/>
            </a:prstGeom>
            <a:noFill/>
            <a:ln w="9525">
              <a:solidFill>
                <a:schemeClr val="tx1"/>
              </a:solidFill>
              <a:round/>
              <a:headEnd/>
              <a:tailEnd type="triangle" w="med" len="med"/>
            </a:ln>
            <a:effectLst/>
          </p:spPr>
          <p:txBody>
            <a:bodyPr/>
            <a:lstStyle/>
            <a:p>
              <a:endParaRPr lang="en-US"/>
            </a:p>
          </p:txBody>
        </p:sp>
      </p:grpSp>
      <p:sp>
        <p:nvSpPr>
          <p:cNvPr id="224264" name="Text Box 8"/>
          <p:cNvSpPr txBox="1">
            <a:spLocks noChangeArrowheads="1"/>
          </p:cNvSpPr>
          <p:nvPr/>
        </p:nvSpPr>
        <p:spPr bwMode="auto">
          <a:xfrm>
            <a:off x="1504950" y="4419600"/>
            <a:ext cx="6404317" cy="1661993"/>
          </a:xfrm>
          <a:prstGeom prst="rect">
            <a:avLst/>
          </a:prstGeom>
          <a:noFill/>
          <a:ln w="9525">
            <a:noFill/>
            <a:miter lim="800000"/>
            <a:headEnd/>
            <a:tailEnd/>
          </a:ln>
          <a:effectLst/>
        </p:spPr>
        <p:txBody>
          <a:bodyPr wrap="none">
            <a:spAutoFit/>
          </a:bodyPr>
          <a:lstStyle/>
          <a:p>
            <a:pPr>
              <a:lnSpc>
                <a:spcPct val="150000"/>
              </a:lnSpc>
            </a:pPr>
            <a:r>
              <a:rPr lang="en-US">
                <a:latin typeface="Arial" charset="0"/>
              </a:rPr>
              <a:t>Lệnh OpenGL dành cho chiếu phối cảnh</a:t>
            </a:r>
            <a:r>
              <a:rPr lang="en-US" smtClean="0">
                <a:latin typeface="Arial" charset="0"/>
              </a:rPr>
              <a:t>:</a:t>
            </a:r>
            <a:endParaRPr lang="en-US">
              <a:solidFill>
                <a:schemeClr val="folHlink"/>
              </a:solidFill>
              <a:latin typeface="Arial" charset="0"/>
            </a:endParaRPr>
          </a:p>
          <a:p>
            <a:r>
              <a:rPr lang="en-US" sz="1800" smtClean="0">
                <a:solidFill>
                  <a:schemeClr val="folHlink"/>
                </a:solidFill>
                <a:latin typeface="Arial" charset="0"/>
              </a:rPr>
              <a:t>glMatrixMode(GL_PROJECTION); </a:t>
            </a:r>
            <a:r>
              <a:rPr lang="en-US" sz="1800">
                <a:solidFill>
                  <a:schemeClr val="folHlink"/>
                </a:solidFill>
                <a:latin typeface="Arial" charset="0"/>
              </a:rPr>
              <a:t>	// projection matrix mode</a:t>
            </a:r>
          </a:p>
          <a:p>
            <a:r>
              <a:rPr lang="en-US" sz="1800">
                <a:solidFill>
                  <a:schemeClr val="folHlink"/>
                </a:solidFill>
                <a:latin typeface="Arial" charset="0"/>
              </a:rPr>
              <a:t>glLoadIdentity();  			// initialize to identity</a:t>
            </a:r>
          </a:p>
          <a:p>
            <a:r>
              <a:rPr lang="en-US" sz="1800">
                <a:solidFill>
                  <a:schemeClr val="folHlink"/>
                </a:solidFill>
                <a:latin typeface="Arial" charset="0"/>
              </a:rPr>
              <a:t>gluPerspective (fovy, aspect, near, far);</a:t>
            </a:r>
          </a:p>
          <a:p>
            <a:r>
              <a:rPr lang="en-US" sz="1800">
                <a:solidFill>
                  <a:schemeClr val="folHlink"/>
                </a:solidFill>
                <a:latin typeface="Arial" charset="0"/>
              </a:rPr>
              <a:t>glMatrixMode(GL_MODELVIEW);</a:t>
            </a:r>
          </a:p>
        </p:txBody>
      </p:sp>
      <p:sp>
        <p:nvSpPr>
          <p:cNvPr id="12" name="Slide Number Placeholder 11"/>
          <p:cNvSpPr>
            <a:spLocks noGrp="1"/>
          </p:cNvSpPr>
          <p:nvPr>
            <p:ph type="sldNum" sz="quarter" idx="12"/>
          </p:nvPr>
        </p:nvSpPr>
        <p:spPr/>
        <p:txBody>
          <a:bodyPr/>
          <a:lstStyle/>
          <a:p>
            <a:fld id="{A80CDAAF-A013-41DD-A08F-031638BA3D86}" type="slidenum">
              <a:rPr lang="en-GB" smtClean="0"/>
              <a:pPr/>
              <a:t>25</a:t>
            </a:fld>
            <a:r>
              <a:rPr lang="en-GB" smtClean="0"/>
              <a:t>/29</a:t>
            </a:r>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dvduc-2006/18</a:t>
            </a:r>
            <a:endParaRPr lang="en-GB"/>
          </a:p>
        </p:txBody>
      </p:sp>
      <p:sp>
        <p:nvSpPr>
          <p:cNvPr id="6" name="Footer Placeholder 4"/>
          <p:cNvSpPr>
            <a:spLocks noGrp="1"/>
          </p:cNvSpPr>
          <p:nvPr>
            <p:ph type="ftr" sz="quarter" idx="11"/>
          </p:nvPr>
        </p:nvSpPr>
        <p:spPr/>
        <p:txBody>
          <a:bodyPr/>
          <a:lstStyle/>
          <a:p>
            <a:r>
              <a:rPr lang="en-GB"/>
              <a:t>Bài 5 - Quan sát 3 chiều</a:t>
            </a:r>
          </a:p>
        </p:txBody>
      </p:sp>
      <p:sp>
        <p:nvSpPr>
          <p:cNvPr id="222210" name="Rectangle 2"/>
          <p:cNvSpPr>
            <a:spLocks noGrp="1" noChangeArrowheads="1"/>
          </p:cNvSpPr>
          <p:nvPr>
            <p:ph type="title"/>
          </p:nvPr>
        </p:nvSpPr>
        <p:spPr/>
        <p:txBody>
          <a:bodyPr/>
          <a:lstStyle/>
          <a:p>
            <a:r>
              <a:rPr lang="en-US"/>
              <a:t>Chiếu phối </a:t>
            </a:r>
            <a:r>
              <a:rPr lang="en-US" smtClean="0"/>
              <a:t>cảnh trong OpenGL</a:t>
            </a:r>
            <a:endParaRPr lang="en-US"/>
          </a:p>
        </p:txBody>
      </p:sp>
      <p:sp>
        <p:nvSpPr>
          <p:cNvPr id="222211" name="Rectangle 3"/>
          <p:cNvSpPr>
            <a:spLocks noGrp="1" noChangeArrowheads="1"/>
          </p:cNvSpPr>
          <p:nvPr>
            <p:ph type="body" idx="1"/>
          </p:nvPr>
        </p:nvSpPr>
        <p:spPr>
          <a:xfrm>
            <a:off x="609600" y="1143000"/>
            <a:ext cx="8458200" cy="5105400"/>
          </a:xfrm>
        </p:spPr>
        <p:txBody>
          <a:bodyPr/>
          <a:lstStyle/>
          <a:p>
            <a:r>
              <a:rPr lang="en-US"/>
              <a:t>Đặc tả phương pháp </a:t>
            </a:r>
            <a:r>
              <a:rPr lang="en-US" smtClean="0"/>
              <a:t>chiếu phối cảnh tổng </a:t>
            </a:r>
            <a:r>
              <a:rPr lang="en-US"/>
              <a:t>quát:</a:t>
            </a:r>
          </a:p>
          <a:p>
            <a:pPr lvl="1"/>
            <a:r>
              <a:rPr lang="en-US"/>
              <a:t>Lệnh OpenGL xác định </a:t>
            </a:r>
            <a:r>
              <a:rPr lang="en-US" i="1"/>
              <a:t>Frustum</a:t>
            </a:r>
            <a:r>
              <a:rPr lang="en-US"/>
              <a:t> (khối quán sát phối cảnh):</a:t>
            </a:r>
          </a:p>
          <a:p>
            <a:pPr lvl="1">
              <a:buFont typeface="Wingdings" pitchFamily="2" charset="2"/>
              <a:buNone/>
            </a:pPr>
            <a:r>
              <a:rPr lang="en-US" i="1"/>
              <a:t>      </a:t>
            </a:r>
            <a:r>
              <a:rPr lang="en-US">
                <a:solidFill>
                  <a:schemeClr val="tx1"/>
                </a:solidFill>
              </a:rPr>
              <a:t>void </a:t>
            </a:r>
            <a:r>
              <a:rPr lang="en-US" b="1">
                <a:solidFill>
                  <a:schemeClr val="tx1"/>
                </a:solidFill>
              </a:rPr>
              <a:t>glFrustum</a:t>
            </a:r>
            <a:r>
              <a:rPr lang="en-US">
                <a:solidFill>
                  <a:schemeClr val="tx1"/>
                </a:solidFill>
              </a:rPr>
              <a:t>(GLdouble left, GLdouble right, </a:t>
            </a:r>
            <a:r>
              <a:rPr lang="en-US" smtClean="0">
                <a:solidFill>
                  <a:schemeClr val="tx1"/>
                </a:solidFill>
              </a:rPr>
              <a:t>GLdouble bottom,</a:t>
            </a:r>
          </a:p>
          <a:p>
            <a:pPr lvl="1">
              <a:buFont typeface="Wingdings" pitchFamily="2" charset="2"/>
              <a:buNone/>
            </a:pPr>
            <a:r>
              <a:rPr lang="en-US" smtClean="0">
                <a:solidFill>
                  <a:schemeClr val="tx1"/>
                </a:solidFill>
              </a:rPr>
              <a:t>                                GLdouble </a:t>
            </a:r>
            <a:r>
              <a:rPr lang="en-US">
                <a:solidFill>
                  <a:schemeClr val="tx1"/>
                </a:solidFill>
              </a:rPr>
              <a:t>top, GLdouble near, GLdouble far);</a:t>
            </a:r>
          </a:p>
          <a:p>
            <a:pPr lvl="1"/>
            <a:r>
              <a:rPr lang="en-US"/>
              <a:t>Hàm </a:t>
            </a:r>
            <a:r>
              <a:rPr lang="en-US" i="1"/>
              <a:t>glFrustum()</a:t>
            </a:r>
            <a:r>
              <a:rPr lang="en-US"/>
              <a:t> thực hiện tính toán ma trận chiếu và nhân với ma trận hiện hành.</a:t>
            </a:r>
          </a:p>
        </p:txBody>
      </p:sp>
      <p:grpSp>
        <p:nvGrpSpPr>
          <p:cNvPr id="16" name="Group 15"/>
          <p:cNvGrpSpPr/>
          <p:nvPr/>
        </p:nvGrpSpPr>
        <p:grpSpPr>
          <a:xfrm>
            <a:off x="1737572" y="3324065"/>
            <a:ext cx="6187228" cy="2924335"/>
            <a:chOff x="1585173" y="3276600"/>
            <a:chExt cx="6187228" cy="2924335"/>
          </a:xfrm>
        </p:grpSpPr>
        <p:pic>
          <p:nvPicPr>
            <p:cNvPr id="202754" name="Picture 2"/>
            <p:cNvPicPr>
              <a:picLocks noChangeAspect="1" noChangeArrowheads="1"/>
            </p:cNvPicPr>
            <p:nvPr/>
          </p:nvPicPr>
          <p:blipFill>
            <a:blip r:embed="rId2" cstate="print"/>
            <a:srcRect/>
            <a:stretch>
              <a:fillRect/>
            </a:stretch>
          </p:blipFill>
          <p:spPr bwMode="auto">
            <a:xfrm>
              <a:off x="1600201" y="3523392"/>
              <a:ext cx="6172200" cy="2548586"/>
            </a:xfrm>
            <a:prstGeom prst="rect">
              <a:avLst/>
            </a:prstGeom>
            <a:noFill/>
            <a:ln w="9525">
              <a:noFill/>
              <a:miter lim="800000"/>
              <a:headEnd/>
              <a:tailEnd/>
            </a:ln>
            <a:effectLst/>
          </p:spPr>
        </p:pic>
        <p:sp>
          <p:nvSpPr>
            <p:cNvPr id="9" name="TextBox 8"/>
            <p:cNvSpPr txBox="1"/>
            <p:nvPr/>
          </p:nvSpPr>
          <p:spPr>
            <a:xfrm>
              <a:off x="1585173" y="4721178"/>
              <a:ext cx="930063" cy="307777"/>
            </a:xfrm>
            <a:prstGeom prst="rect">
              <a:avLst/>
            </a:prstGeom>
            <a:noFill/>
          </p:spPr>
          <p:txBody>
            <a:bodyPr wrap="none" rtlCol="0">
              <a:spAutoFit/>
            </a:bodyPr>
            <a:lstStyle/>
            <a:p>
              <a:r>
                <a:rPr lang="en-US" sz="1400" smtClean="0"/>
                <a:t>Frustum</a:t>
              </a:r>
              <a:endParaRPr lang="en-US" sz="1400"/>
            </a:p>
          </p:txBody>
        </p:sp>
        <p:sp>
          <p:nvSpPr>
            <p:cNvPr id="10" name="TextBox 9"/>
            <p:cNvSpPr txBox="1"/>
            <p:nvPr/>
          </p:nvSpPr>
          <p:spPr>
            <a:xfrm>
              <a:off x="3886200" y="5893158"/>
              <a:ext cx="462819" cy="307777"/>
            </a:xfrm>
            <a:prstGeom prst="rect">
              <a:avLst/>
            </a:prstGeom>
            <a:noFill/>
          </p:spPr>
          <p:txBody>
            <a:bodyPr wrap="none" rtlCol="0">
              <a:spAutoFit/>
            </a:bodyPr>
            <a:lstStyle/>
            <a:p>
              <a:r>
                <a:rPr lang="en-US" sz="1400" smtClean="0"/>
                <a:t>Far</a:t>
              </a:r>
              <a:endParaRPr lang="en-US" sz="1400"/>
            </a:p>
          </p:txBody>
        </p:sp>
        <p:sp>
          <p:nvSpPr>
            <p:cNvPr id="11" name="TextBox 10"/>
            <p:cNvSpPr txBox="1"/>
            <p:nvPr/>
          </p:nvSpPr>
          <p:spPr>
            <a:xfrm>
              <a:off x="3200400" y="5502501"/>
              <a:ext cx="611065" cy="307777"/>
            </a:xfrm>
            <a:prstGeom prst="rect">
              <a:avLst/>
            </a:prstGeom>
            <a:noFill/>
          </p:spPr>
          <p:txBody>
            <a:bodyPr wrap="none" rtlCol="0">
              <a:spAutoFit/>
            </a:bodyPr>
            <a:lstStyle/>
            <a:p>
              <a:r>
                <a:rPr lang="en-US" sz="1400" smtClean="0"/>
                <a:t>Near</a:t>
              </a:r>
              <a:endParaRPr lang="en-US" sz="1400"/>
            </a:p>
          </p:txBody>
        </p:sp>
        <p:sp>
          <p:nvSpPr>
            <p:cNvPr id="12" name="TextBox 11"/>
            <p:cNvSpPr txBox="1"/>
            <p:nvPr/>
          </p:nvSpPr>
          <p:spPr>
            <a:xfrm>
              <a:off x="3593205" y="5041005"/>
              <a:ext cx="841897" cy="307777"/>
            </a:xfrm>
            <a:prstGeom prst="rect">
              <a:avLst/>
            </a:prstGeom>
            <a:noFill/>
          </p:spPr>
          <p:txBody>
            <a:bodyPr wrap="none" rtlCol="0">
              <a:spAutoFit/>
            </a:bodyPr>
            <a:lstStyle/>
            <a:p>
              <a:r>
                <a:rPr lang="en-US" sz="1400" smtClean="0"/>
                <a:t>Bottom</a:t>
              </a:r>
              <a:endParaRPr lang="en-US" sz="1400"/>
            </a:p>
          </p:txBody>
        </p:sp>
        <p:sp>
          <p:nvSpPr>
            <p:cNvPr id="13" name="TextBox 12"/>
            <p:cNvSpPr txBox="1"/>
            <p:nvPr/>
          </p:nvSpPr>
          <p:spPr>
            <a:xfrm>
              <a:off x="6172200" y="5029200"/>
              <a:ext cx="655949" cy="307777"/>
            </a:xfrm>
            <a:prstGeom prst="rect">
              <a:avLst/>
            </a:prstGeom>
            <a:noFill/>
          </p:spPr>
          <p:txBody>
            <a:bodyPr wrap="none" rtlCol="0">
              <a:spAutoFit/>
            </a:bodyPr>
            <a:lstStyle/>
            <a:p>
              <a:r>
                <a:rPr lang="en-US" sz="1400" smtClean="0"/>
                <a:t>Right</a:t>
              </a:r>
              <a:endParaRPr lang="en-US" sz="1400"/>
            </a:p>
          </p:txBody>
        </p:sp>
        <p:sp>
          <p:nvSpPr>
            <p:cNvPr id="14" name="TextBox 13"/>
            <p:cNvSpPr txBox="1"/>
            <p:nvPr/>
          </p:nvSpPr>
          <p:spPr>
            <a:xfrm>
              <a:off x="5334000" y="3276600"/>
              <a:ext cx="497187" cy="307777"/>
            </a:xfrm>
            <a:prstGeom prst="rect">
              <a:avLst/>
            </a:prstGeom>
            <a:noFill/>
          </p:spPr>
          <p:txBody>
            <a:bodyPr wrap="none" rtlCol="0">
              <a:spAutoFit/>
            </a:bodyPr>
            <a:lstStyle/>
            <a:p>
              <a:r>
                <a:rPr lang="en-US" sz="1400" smtClean="0"/>
                <a:t>Top</a:t>
              </a:r>
              <a:endParaRPr lang="en-US" sz="1400"/>
            </a:p>
          </p:txBody>
        </p:sp>
        <p:sp>
          <p:nvSpPr>
            <p:cNvPr id="15" name="TextBox 14"/>
            <p:cNvSpPr txBox="1"/>
            <p:nvPr/>
          </p:nvSpPr>
          <p:spPr>
            <a:xfrm>
              <a:off x="3263721" y="3632916"/>
              <a:ext cx="524503" cy="307777"/>
            </a:xfrm>
            <a:prstGeom prst="rect">
              <a:avLst/>
            </a:prstGeom>
            <a:noFill/>
          </p:spPr>
          <p:txBody>
            <a:bodyPr wrap="none" rtlCol="0">
              <a:spAutoFit/>
            </a:bodyPr>
            <a:lstStyle/>
            <a:p>
              <a:r>
                <a:rPr lang="en-US" sz="1400" smtClean="0"/>
                <a:t>Left</a:t>
              </a:r>
              <a:endParaRPr lang="en-US" sz="1400"/>
            </a:p>
          </p:txBody>
        </p:sp>
      </p:grpSp>
      <p:sp>
        <p:nvSpPr>
          <p:cNvPr id="17" name="Slide Number Placeholder 16"/>
          <p:cNvSpPr>
            <a:spLocks noGrp="1"/>
          </p:cNvSpPr>
          <p:nvPr>
            <p:ph type="sldNum" sz="quarter" idx="12"/>
          </p:nvPr>
        </p:nvSpPr>
        <p:spPr/>
        <p:txBody>
          <a:bodyPr/>
          <a:lstStyle/>
          <a:p>
            <a:fld id="{A80CDAAF-A013-41DD-A08F-031638BA3D86}" type="slidenum">
              <a:rPr lang="en-GB" smtClean="0"/>
              <a:pPr/>
              <a:t>26</a:t>
            </a:fld>
            <a:r>
              <a:rPr lang="en-GB" smtClean="0"/>
              <a:t>/29</a:t>
            </a:r>
            <a:endParaRPr lang="en-GB"/>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type="body" idx="1"/>
          </p:nvPr>
        </p:nvSpPr>
        <p:spPr/>
        <p:txBody>
          <a:bodyPr/>
          <a:lstStyle/>
          <a:p>
            <a:r>
              <a:rPr lang="en-US"/>
              <a:t>Sau khi cắt </a:t>
            </a:r>
            <a:r>
              <a:rPr lang="en-US" smtClean="0"/>
              <a:t>xén đối tượng </a:t>
            </a:r>
            <a:r>
              <a:rPr lang="en-US"/>
              <a:t>theo hệ trục tọa độ chuẩn hóa, cửa sổ cắt xén được chuyển đổi sang hệ tọa độ màn hình </a:t>
            </a:r>
            <a:r>
              <a:rPr lang="en-US" smtClean="0"/>
              <a:t>2D</a:t>
            </a:r>
            <a:r>
              <a:rPr lang="en-US"/>
              <a:t>.</a:t>
            </a:r>
          </a:p>
          <a:p>
            <a:r>
              <a:rPr lang="en-US"/>
              <a:t>Hàm OpenGL thực hiện biến đổi quan sát:</a:t>
            </a:r>
          </a:p>
          <a:p>
            <a:pPr lvl="1">
              <a:buFont typeface="Wingdings" pitchFamily="2" charset="2"/>
              <a:buNone/>
            </a:pPr>
            <a:r>
              <a:rPr lang="en-US" sz="1800"/>
              <a:t>void </a:t>
            </a:r>
            <a:r>
              <a:rPr lang="en-US" sz="1800" b="1"/>
              <a:t>glViewport</a:t>
            </a:r>
            <a:r>
              <a:rPr lang="en-US" sz="1800"/>
              <a:t>(GLint x, GLint y, GLsizei width, GLsizei height);</a:t>
            </a:r>
          </a:p>
          <a:p>
            <a:pPr lvl="1">
              <a:buFont typeface="Wingdings" pitchFamily="2" charset="2"/>
              <a:buNone/>
            </a:pPr>
            <a:r>
              <a:rPr lang="en-US" sz="1600"/>
              <a:t>(x, y) là tọa độ thấp-trái của viewport, width, height – kích thước chữ nhật</a:t>
            </a:r>
          </a:p>
          <a:p>
            <a:r>
              <a:rPr lang="en-US"/>
              <a:t>V</a:t>
            </a:r>
            <a:r>
              <a:rPr lang="en-US" smtClean="0"/>
              <a:t>í </a:t>
            </a:r>
            <a:r>
              <a:rPr lang="en-US"/>
              <a:t>dụ áp dụng</a:t>
            </a:r>
          </a:p>
          <a:p>
            <a:endParaRPr lang="en-US"/>
          </a:p>
        </p:txBody>
      </p:sp>
      <p:pic>
        <p:nvPicPr>
          <p:cNvPr id="203778" name="Picture 2"/>
          <p:cNvPicPr>
            <a:picLocks noChangeAspect="1" noChangeArrowheads="1"/>
          </p:cNvPicPr>
          <p:nvPr/>
        </p:nvPicPr>
        <p:blipFill>
          <a:blip r:embed="rId2" cstate="print"/>
          <a:srcRect/>
          <a:stretch>
            <a:fillRect/>
          </a:stretch>
        </p:blipFill>
        <p:spPr bwMode="auto">
          <a:xfrm>
            <a:off x="4191000" y="3616960"/>
            <a:ext cx="4648200" cy="2479040"/>
          </a:xfrm>
          <a:prstGeom prst="rect">
            <a:avLst/>
          </a:prstGeom>
          <a:noFill/>
          <a:ln w="9525">
            <a:noFill/>
            <a:miter lim="800000"/>
            <a:headEnd/>
            <a:tailEnd/>
          </a:ln>
          <a:effectLst/>
        </p:spPr>
      </p:pic>
      <p:sp>
        <p:nvSpPr>
          <p:cNvPr id="6" name="Date Placeholder 3"/>
          <p:cNvSpPr>
            <a:spLocks noGrp="1"/>
          </p:cNvSpPr>
          <p:nvPr>
            <p:ph type="dt" sz="half" idx="10"/>
          </p:nvPr>
        </p:nvSpPr>
        <p:spPr/>
        <p:txBody>
          <a:bodyPr/>
          <a:lstStyle/>
          <a:p>
            <a:r>
              <a:rPr lang="en-US" smtClean="0"/>
              <a:t>dvduc-2006/18</a:t>
            </a:r>
            <a:endParaRPr lang="en-GB"/>
          </a:p>
        </p:txBody>
      </p:sp>
      <p:sp>
        <p:nvSpPr>
          <p:cNvPr id="7" name="Footer Placeholder 4"/>
          <p:cNvSpPr>
            <a:spLocks noGrp="1"/>
          </p:cNvSpPr>
          <p:nvPr>
            <p:ph type="ftr" sz="quarter" idx="11"/>
          </p:nvPr>
        </p:nvSpPr>
        <p:spPr/>
        <p:txBody>
          <a:bodyPr/>
          <a:lstStyle/>
          <a:p>
            <a:r>
              <a:rPr lang="en-GB"/>
              <a:t>Bài 5 - Quan sát 3 chiều</a:t>
            </a:r>
          </a:p>
        </p:txBody>
      </p:sp>
      <p:sp>
        <p:nvSpPr>
          <p:cNvPr id="230402" name="Rectangle 2"/>
          <p:cNvSpPr>
            <a:spLocks noGrp="1" noChangeArrowheads="1"/>
          </p:cNvSpPr>
          <p:nvPr>
            <p:ph type="title"/>
          </p:nvPr>
        </p:nvSpPr>
        <p:spPr/>
        <p:txBody>
          <a:bodyPr/>
          <a:lstStyle/>
          <a:p>
            <a:r>
              <a:rPr lang="en-US"/>
              <a:t>3. Biến đổi quan sát</a:t>
            </a:r>
          </a:p>
        </p:txBody>
      </p:sp>
      <p:sp>
        <p:nvSpPr>
          <p:cNvPr id="230404" name="Rectangle 4"/>
          <p:cNvSpPr>
            <a:spLocks noChangeArrowheads="1"/>
          </p:cNvSpPr>
          <p:nvPr/>
        </p:nvSpPr>
        <p:spPr bwMode="auto">
          <a:xfrm>
            <a:off x="838200" y="4953000"/>
            <a:ext cx="3962400" cy="661720"/>
          </a:xfrm>
          <a:prstGeom prst="rect">
            <a:avLst/>
          </a:prstGeom>
          <a:solidFill>
            <a:schemeClr val="bg2"/>
          </a:solidFill>
          <a:ln w="9525">
            <a:noFill/>
            <a:miter lim="800000"/>
            <a:headEnd/>
            <a:tailEnd/>
          </a:ln>
          <a:effectLst/>
        </p:spPr>
        <p:txBody>
          <a:bodyPr wrap="square">
            <a:spAutoFit/>
          </a:bodyPr>
          <a:lstStyle/>
          <a:p>
            <a:pPr>
              <a:spcBef>
                <a:spcPts val="600"/>
              </a:spcBef>
            </a:pPr>
            <a:r>
              <a:rPr lang="en-US" sz="1600">
                <a:solidFill>
                  <a:schemeClr val="folHlink"/>
                </a:solidFill>
              </a:rPr>
              <a:t>gluPerspective(fovy, 1.0</a:t>
            </a:r>
            <a:r>
              <a:rPr lang="en-US" sz="1600" smtClean="0">
                <a:solidFill>
                  <a:schemeClr val="folHlink"/>
                </a:solidFill>
              </a:rPr>
              <a:t>, near, far);</a:t>
            </a:r>
          </a:p>
          <a:p>
            <a:pPr>
              <a:spcBef>
                <a:spcPts val="600"/>
              </a:spcBef>
            </a:pPr>
            <a:r>
              <a:rPr lang="en-US" sz="1600" smtClean="0">
                <a:solidFill>
                  <a:schemeClr val="folHlink"/>
                </a:solidFill>
              </a:rPr>
              <a:t>glViewport(0</a:t>
            </a:r>
            <a:r>
              <a:rPr lang="en-US" sz="1600">
                <a:solidFill>
                  <a:schemeClr val="folHlink"/>
                </a:solidFill>
              </a:rPr>
              <a:t>, 0, 400, 400);</a:t>
            </a:r>
          </a:p>
        </p:txBody>
      </p:sp>
      <p:sp>
        <p:nvSpPr>
          <p:cNvPr id="10" name="TextBox 9"/>
          <p:cNvSpPr txBox="1"/>
          <p:nvPr/>
        </p:nvSpPr>
        <p:spPr>
          <a:xfrm>
            <a:off x="7543800" y="6034827"/>
            <a:ext cx="1371600" cy="307777"/>
          </a:xfrm>
          <a:prstGeom prst="rect">
            <a:avLst/>
          </a:prstGeom>
          <a:noFill/>
        </p:spPr>
        <p:txBody>
          <a:bodyPr wrap="square" rtlCol="0">
            <a:spAutoFit/>
          </a:bodyPr>
          <a:lstStyle/>
          <a:p>
            <a:pPr algn="ctr"/>
            <a:r>
              <a:rPr lang="en-US" sz="1400" smtClean="0"/>
              <a:t>Distorted</a:t>
            </a:r>
            <a:endParaRPr lang="en-US" sz="1400"/>
          </a:p>
        </p:txBody>
      </p:sp>
      <p:sp>
        <p:nvSpPr>
          <p:cNvPr id="11" name="TextBox 10"/>
          <p:cNvSpPr txBox="1"/>
          <p:nvPr/>
        </p:nvSpPr>
        <p:spPr>
          <a:xfrm>
            <a:off x="5295363" y="6029702"/>
            <a:ext cx="1371600" cy="307777"/>
          </a:xfrm>
          <a:prstGeom prst="rect">
            <a:avLst/>
          </a:prstGeom>
          <a:noFill/>
        </p:spPr>
        <p:txBody>
          <a:bodyPr wrap="square" rtlCol="0">
            <a:spAutoFit/>
          </a:bodyPr>
          <a:lstStyle/>
          <a:p>
            <a:pPr algn="ctr"/>
            <a:r>
              <a:rPr lang="en-US" sz="1400" smtClean="0"/>
              <a:t>Undistorted</a:t>
            </a:r>
            <a:endParaRPr lang="en-US" sz="1400"/>
          </a:p>
        </p:txBody>
      </p:sp>
      <p:sp>
        <p:nvSpPr>
          <p:cNvPr id="12" name="Slide Number Placeholder 11"/>
          <p:cNvSpPr>
            <a:spLocks noGrp="1"/>
          </p:cNvSpPr>
          <p:nvPr>
            <p:ph type="sldNum" sz="quarter" idx="12"/>
          </p:nvPr>
        </p:nvSpPr>
        <p:spPr/>
        <p:txBody>
          <a:bodyPr/>
          <a:lstStyle/>
          <a:p>
            <a:fld id="{A80CDAAF-A013-41DD-A08F-031638BA3D86}" type="slidenum">
              <a:rPr lang="en-GB" smtClean="0"/>
              <a:pPr/>
              <a:t>27</a:t>
            </a:fld>
            <a:r>
              <a:rPr lang="en-GB" smtClean="0"/>
              <a:t>/29</a:t>
            </a:r>
            <a:endParaRPr lang="en-GB"/>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dvduc-2006/18</a:t>
            </a:r>
            <a:endParaRPr lang="en-GB"/>
          </a:p>
        </p:txBody>
      </p:sp>
      <p:sp>
        <p:nvSpPr>
          <p:cNvPr id="5" name="Footer Placeholder 4"/>
          <p:cNvSpPr>
            <a:spLocks noGrp="1"/>
          </p:cNvSpPr>
          <p:nvPr>
            <p:ph type="ftr" sz="quarter" idx="11"/>
          </p:nvPr>
        </p:nvSpPr>
        <p:spPr/>
        <p:txBody>
          <a:bodyPr/>
          <a:lstStyle/>
          <a:p>
            <a:r>
              <a:rPr lang="en-GB"/>
              <a:t>Bài 5 - Quan sát 3 chiều</a:t>
            </a:r>
          </a:p>
        </p:txBody>
      </p:sp>
      <p:sp>
        <p:nvSpPr>
          <p:cNvPr id="151554" name="Rectangle 2"/>
          <p:cNvSpPr>
            <a:spLocks noGrp="1" noChangeArrowheads="1"/>
          </p:cNvSpPr>
          <p:nvPr>
            <p:ph type="title"/>
          </p:nvPr>
        </p:nvSpPr>
        <p:spPr/>
        <p:txBody>
          <a:bodyPr/>
          <a:lstStyle/>
          <a:p>
            <a:r>
              <a:rPr lang="en-US"/>
              <a:t>4. Thực hành</a:t>
            </a:r>
          </a:p>
        </p:txBody>
      </p:sp>
      <p:sp>
        <p:nvSpPr>
          <p:cNvPr id="151555" name="Rectangle 3"/>
          <p:cNvSpPr>
            <a:spLocks noGrp="1" noChangeArrowheads="1"/>
          </p:cNvSpPr>
          <p:nvPr>
            <p:ph type="body" idx="1"/>
          </p:nvPr>
        </p:nvSpPr>
        <p:spPr>
          <a:xfrm>
            <a:off x="762000" y="1143000"/>
            <a:ext cx="8229600" cy="5257800"/>
          </a:xfrm>
        </p:spPr>
        <p:txBody>
          <a:bodyPr/>
          <a:lstStyle/>
          <a:p>
            <a:r>
              <a:rPr lang="en-US" smtClean="0"/>
              <a:t>Ví </a:t>
            </a:r>
            <a:r>
              <a:rPr lang="en-US"/>
              <a:t>dụ 5.1</a:t>
            </a:r>
          </a:p>
          <a:p>
            <a:pPr lvl="1"/>
            <a:r>
              <a:rPr lang="en-US"/>
              <a:t>Viết chương trình hiển thị lập phương bằng phép chiếu trực giao.</a:t>
            </a:r>
          </a:p>
          <a:p>
            <a:r>
              <a:rPr lang="en-US" smtClean="0"/>
              <a:t>Ví </a:t>
            </a:r>
            <a:r>
              <a:rPr lang="en-US"/>
              <a:t>dụ 5.2</a:t>
            </a:r>
          </a:p>
          <a:p>
            <a:pPr lvl="1"/>
            <a:r>
              <a:rPr lang="en-US"/>
              <a:t>Viết chương trình hiển thị lập phương bằng phép chiếu phối cảnh.</a:t>
            </a:r>
          </a:p>
          <a:p>
            <a:r>
              <a:rPr lang="en-US" smtClean="0"/>
              <a:t>Ví </a:t>
            </a:r>
            <a:r>
              <a:rPr lang="en-US"/>
              <a:t>dụ 5.3</a:t>
            </a:r>
          </a:p>
          <a:p>
            <a:pPr lvl="1"/>
            <a:r>
              <a:rPr lang="en-US"/>
              <a:t>Vẽ lập phương trong khối quan sát phối cảnh tổng </a:t>
            </a:r>
            <a:r>
              <a:rPr lang="en-US" smtClean="0"/>
              <a:t>quát (Frustum).</a:t>
            </a:r>
          </a:p>
        </p:txBody>
      </p:sp>
      <p:sp>
        <p:nvSpPr>
          <p:cNvPr id="7" name="Slide Number Placeholder 6"/>
          <p:cNvSpPr>
            <a:spLocks noGrp="1"/>
          </p:cNvSpPr>
          <p:nvPr>
            <p:ph type="sldNum" sz="quarter" idx="12"/>
          </p:nvPr>
        </p:nvSpPr>
        <p:spPr/>
        <p:txBody>
          <a:bodyPr/>
          <a:lstStyle/>
          <a:p>
            <a:fld id="{A80CDAAF-A013-41DD-A08F-031638BA3D86}" type="slidenum">
              <a:rPr lang="en-GB" smtClean="0"/>
              <a:pPr/>
              <a:t>28</a:t>
            </a:fld>
            <a:r>
              <a:rPr lang="en-GB" smtClean="0"/>
              <a:t>/29</a:t>
            </a:r>
            <a:endParaRPr lang="en-GB"/>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dvduc-2006/18</a:t>
            </a:r>
            <a:endParaRPr lang="en-GB"/>
          </a:p>
        </p:txBody>
      </p:sp>
      <p:sp>
        <p:nvSpPr>
          <p:cNvPr id="5" name="Footer Placeholder 4"/>
          <p:cNvSpPr>
            <a:spLocks noGrp="1"/>
          </p:cNvSpPr>
          <p:nvPr>
            <p:ph type="ftr" sz="quarter" idx="11"/>
          </p:nvPr>
        </p:nvSpPr>
        <p:spPr/>
        <p:txBody>
          <a:bodyPr/>
          <a:lstStyle/>
          <a:p>
            <a:r>
              <a:rPr lang="en-GB"/>
              <a:t>Bài 5 - Quan sát 3 chiều</a:t>
            </a:r>
          </a:p>
        </p:txBody>
      </p:sp>
      <p:sp>
        <p:nvSpPr>
          <p:cNvPr id="151554" name="Rectangle 2"/>
          <p:cNvSpPr>
            <a:spLocks noGrp="1" noChangeArrowheads="1"/>
          </p:cNvSpPr>
          <p:nvPr>
            <p:ph type="title"/>
          </p:nvPr>
        </p:nvSpPr>
        <p:spPr/>
        <p:txBody>
          <a:bodyPr/>
          <a:lstStyle/>
          <a:p>
            <a:r>
              <a:rPr lang="en-US"/>
              <a:t>4. Thực hành</a:t>
            </a:r>
          </a:p>
        </p:txBody>
      </p:sp>
      <p:sp>
        <p:nvSpPr>
          <p:cNvPr id="151555" name="Rectangle 3"/>
          <p:cNvSpPr>
            <a:spLocks noGrp="1" noChangeArrowheads="1"/>
          </p:cNvSpPr>
          <p:nvPr>
            <p:ph type="body" idx="1"/>
          </p:nvPr>
        </p:nvSpPr>
        <p:spPr>
          <a:xfrm>
            <a:off x="685800" y="1143000"/>
            <a:ext cx="8229600" cy="5257800"/>
          </a:xfrm>
        </p:spPr>
        <p:txBody>
          <a:bodyPr/>
          <a:lstStyle/>
          <a:p>
            <a:r>
              <a:rPr lang="en-US" smtClean="0"/>
              <a:t>Bài tập 5.1</a:t>
            </a:r>
          </a:p>
          <a:p>
            <a:pPr lvl="1"/>
            <a:r>
              <a:rPr lang="en-GB" smtClean="0"/>
              <a:t>Vẽ lập phương từ tập tọa độ cho trước. Điều khiển xoay bằng các phím x, y. Nhấn phím ESC để thoát.</a:t>
            </a:r>
            <a:endParaRPr lang="en-US"/>
          </a:p>
          <a:p>
            <a:r>
              <a:rPr lang="en-US"/>
              <a:t>Bài tập </a:t>
            </a:r>
            <a:r>
              <a:rPr lang="en-US" smtClean="0"/>
              <a:t>5.2</a:t>
            </a:r>
            <a:endParaRPr lang="en-US"/>
          </a:p>
          <a:p>
            <a:pPr lvl="1"/>
            <a:r>
              <a:rPr lang="en-US"/>
              <a:t>Viết chương trình hiển thị lập phương bằng phép chiếu phối cảnh</a:t>
            </a:r>
          </a:p>
          <a:p>
            <a:pPr lvl="2"/>
            <a:r>
              <a:rPr lang="en-US">
                <a:solidFill>
                  <a:schemeClr val="accent2">
                    <a:lumMod val="50000"/>
                  </a:schemeClr>
                </a:solidFill>
              </a:rPr>
              <a:t>Sử dụng hàm vẽ lập phương </a:t>
            </a:r>
            <a:r>
              <a:rPr lang="en-US" i="1">
                <a:solidFill>
                  <a:schemeClr val="accent2">
                    <a:lumMod val="50000"/>
                  </a:schemeClr>
                </a:solidFill>
              </a:rPr>
              <a:t>glutWireCube(1)</a:t>
            </a:r>
            <a:r>
              <a:rPr lang="en-US">
                <a:solidFill>
                  <a:schemeClr val="accent2">
                    <a:lumMod val="50000"/>
                  </a:schemeClr>
                </a:solidFill>
              </a:rPr>
              <a:t>;</a:t>
            </a:r>
          </a:p>
          <a:p>
            <a:pPr lvl="2"/>
            <a:r>
              <a:rPr lang="en-US">
                <a:solidFill>
                  <a:schemeClr val="accent2">
                    <a:lumMod val="50000"/>
                  </a:schemeClr>
                </a:solidFill>
              </a:rPr>
              <a:t>Sử dụng phím trái và phím phải chuột để thay đổi góc quan sát fovy.</a:t>
            </a:r>
          </a:p>
          <a:p>
            <a:pPr lvl="2"/>
            <a:r>
              <a:rPr lang="en-US">
                <a:solidFill>
                  <a:schemeClr val="accent2">
                    <a:lumMod val="50000"/>
                  </a:schemeClr>
                </a:solidFill>
              </a:rPr>
              <a:t>Nhấn phím ESC để thoát khỏi chương trình</a:t>
            </a:r>
            <a:r>
              <a:rPr lang="en-US" smtClean="0">
                <a:solidFill>
                  <a:schemeClr val="accent2">
                    <a:lumMod val="50000"/>
                  </a:schemeClr>
                </a:solidFill>
              </a:rPr>
              <a:t>.</a:t>
            </a:r>
          </a:p>
          <a:p>
            <a:r>
              <a:rPr lang="en-US" smtClean="0"/>
              <a:t>Bài tập 5.3</a:t>
            </a:r>
          </a:p>
          <a:p>
            <a:pPr lvl="1"/>
            <a:r>
              <a:rPr lang="en-GB" smtClean="0"/>
              <a:t>Vẽ cánh tay Robot bằng hàm </a:t>
            </a:r>
            <a:r>
              <a:rPr lang="en-US" i="1" smtClean="0"/>
              <a:t>glutWireCube()</a:t>
            </a:r>
            <a:r>
              <a:rPr lang="en-US" smtClean="0"/>
              <a:t>. Nhấn phím s (</a:t>
            </a:r>
            <a:r>
              <a:rPr lang="en-US" i="1" smtClean="0"/>
              <a:t>shoulder</a:t>
            </a:r>
            <a:r>
              <a:rPr lang="en-US" smtClean="0"/>
              <a:t>) và e (</a:t>
            </a:r>
            <a:r>
              <a:rPr lang="en-US" i="1" smtClean="0"/>
              <a:t>elbow</a:t>
            </a:r>
            <a:r>
              <a:rPr lang="en-US" smtClean="0"/>
              <a:t>) để xoay cánh tay robot.</a:t>
            </a:r>
          </a:p>
          <a:p>
            <a:pPr lvl="1"/>
            <a:endParaRPr lang="en-US">
              <a:solidFill>
                <a:schemeClr val="accent2">
                  <a:lumMod val="50000"/>
                </a:schemeClr>
              </a:solidFill>
            </a:endParaRPr>
          </a:p>
        </p:txBody>
      </p:sp>
      <p:sp>
        <p:nvSpPr>
          <p:cNvPr id="7" name="Slide Number Placeholder 6"/>
          <p:cNvSpPr>
            <a:spLocks noGrp="1"/>
          </p:cNvSpPr>
          <p:nvPr>
            <p:ph type="sldNum" sz="quarter" idx="12"/>
          </p:nvPr>
        </p:nvSpPr>
        <p:spPr/>
        <p:txBody>
          <a:bodyPr/>
          <a:lstStyle/>
          <a:p>
            <a:fld id="{A80CDAAF-A013-41DD-A08F-031638BA3D86}" type="slidenum">
              <a:rPr lang="en-GB" smtClean="0"/>
              <a:pPr/>
              <a:t>29</a:t>
            </a:fld>
            <a:r>
              <a:rPr lang="en-GB" smtClean="0"/>
              <a:t>/29</a:t>
            </a:r>
            <a:endParaRPr lang="en-GB"/>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dvduc-2006/18</a:t>
            </a:r>
            <a:endParaRPr lang="en-GB"/>
          </a:p>
        </p:txBody>
      </p:sp>
      <p:sp>
        <p:nvSpPr>
          <p:cNvPr id="5" name="Footer Placeholder 4"/>
          <p:cNvSpPr>
            <a:spLocks noGrp="1"/>
          </p:cNvSpPr>
          <p:nvPr>
            <p:ph type="ftr" sz="quarter" idx="11"/>
          </p:nvPr>
        </p:nvSpPr>
        <p:spPr/>
        <p:txBody>
          <a:bodyPr/>
          <a:lstStyle/>
          <a:p>
            <a:r>
              <a:rPr lang="en-GB"/>
              <a:t>Bài 5 - Quan sát 3 chiều</a:t>
            </a:r>
          </a:p>
        </p:txBody>
      </p:sp>
      <p:sp>
        <p:nvSpPr>
          <p:cNvPr id="200706" name="Rectangle 2"/>
          <p:cNvSpPr>
            <a:spLocks noGrp="1" noChangeArrowheads="1"/>
          </p:cNvSpPr>
          <p:nvPr>
            <p:ph type="title"/>
          </p:nvPr>
        </p:nvSpPr>
        <p:spPr/>
        <p:txBody>
          <a:bodyPr/>
          <a:lstStyle/>
          <a:p>
            <a:r>
              <a:rPr lang="en-US" smtClean="0"/>
              <a:t>Quan sát trong không gian ba chiều</a:t>
            </a:r>
            <a:endParaRPr lang="en-US"/>
          </a:p>
        </p:txBody>
      </p:sp>
      <p:sp>
        <p:nvSpPr>
          <p:cNvPr id="200707" name="Rectangle 3"/>
          <p:cNvSpPr>
            <a:spLocks noGrp="1" noChangeArrowheads="1"/>
          </p:cNvSpPr>
          <p:nvPr>
            <p:ph type="body" idx="1"/>
          </p:nvPr>
        </p:nvSpPr>
        <p:spPr/>
        <p:txBody>
          <a:bodyPr/>
          <a:lstStyle/>
          <a:p>
            <a:r>
              <a:rPr lang="en-US"/>
              <a:t>Qui trình quan sát 3D</a:t>
            </a:r>
          </a:p>
          <a:p>
            <a:r>
              <a:rPr lang="en-US" smtClean="0"/>
              <a:t>Biến đổi chiếu </a:t>
            </a:r>
            <a:r>
              <a:rPr lang="en-US"/>
              <a:t>hình</a:t>
            </a:r>
          </a:p>
          <a:p>
            <a:pPr lvl="1"/>
            <a:r>
              <a:rPr lang="en-US" smtClean="0"/>
              <a:t>Phép chiếu </a:t>
            </a:r>
            <a:r>
              <a:rPr lang="en-US"/>
              <a:t>trực giao</a:t>
            </a:r>
          </a:p>
          <a:p>
            <a:pPr lvl="1"/>
            <a:r>
              <a:rPr lang="en-US" smtClean="0"/>
              <a:t>Phép chiếu </a:t>
            </a:r>
            <a:r>
              <a:rPr lang="en-US"/>
              <a:t>phối cảnh</a:t>
            </a:r>
          </a:p>
          <a:p>
            <a:r>
              <a:rPr lang="en-US"/>
              <a:t>Biến đổi quan sát</a:t>
            </a:r>
          </a:p>
          <a:p>
            <a:r>
              <a:rPr lang="en-US"/>
              <a:t>Thực hành</a:t>
            </a:r>
          </a:p>
        </p:txBody>
      </p:sp>
      <p:sp>
        <p:nvSpPr>
          <p:cNvPr id="7" name="Slide Number Placeholder 6"/>
          <p:cNvSpPr>
            <a:spLocks noGrp="1"/>
          </p:cNvSpPr>
          <p:nvPr>
            <p:ph type="sldNum" sz="quarter" idx="12"/>
          </p:nvPr>
        </p:nvSpPr>
        <p:spPr/>
        <p:txBody>
          <a:bodyPr/>
          <a:lstStyle/>
          <a:p>
            <a:fld id="{A80CDAAF-A013-41DD-A08F-031638BA3D86}" type="slidenum">
              <a:rPr lang="en-GB" smtClean="0"/>
              <a:pPr/>
              <a:t>3</a:t>
            </a:fld>
            <a:r>
              <a:rPr lang="en-GB" smtClean="0"/>
              <a:t>/29</a:t>
            </a:r>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7"/>
          <p:cNvSpPr txBox="1"/>
          <p:nvPr/>
        </p:nvSpPr>
        <p:spPr>
          <a:xfrm>
            <a:off x="2631405" y="2921168"/>
            <a:ext cx="3881191" cy="1015663"/>
          </a:xfrm>
          <a:prstGeom prst="rect">
            <a:avLst/>
          </a:prstGeom>
          <a:noFill/>
        </p:spPr>
        <p:txBody>
          <a:bodyPr wrap="non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defPPr>
              <a:defRPr lang="en-GB"/>
            </a:defPPr>
            <a:lvl1pPr algn="l" rtl="0" fontAlgn="base">
              <a:spcBef>
                <a:spcPct val="0"/>
              </a:spcBef>
              <a:spcAft>
                <a:spcPct val="0"/>
              </a:spcAft>
              <a:defRPr sz="2000" kern="1200">
                <a:solidFill>
                  <a:schemeClr val="tx1"/>
                </a:solidFill>
                <a:latin typeface="Verdana" pitchFamily="34" charset="0"/>
                <a:ea typeface="+mn-ea"/>
                <a:cs typeface="Arial" charset="0"/>
              </a:defRPr>
            </a:lvl1pPr>
            <a:lvl2pPr marL="457200" algn="l" rtl="0" fontAlgn="base">
              <a:spcBef>
                <a:spcPct val="0"/>
              </a:spcBef>
              <a:spcAft>
                <a:spcPct val="0"/>
              </a:spcAft>
              <a:defRPr sz="2000" kern="1200">
                <a:solidFill>
                  <a:schemeClr val="tx1"/>
                </a:solidFill>
                <a:latin typeface="Verdana" pitchFamily="34" charset="0"/>
                <a:ea typeface="+mn-ea"/>
                <a:cs typeface="Arial" charset="0"/>
              </a:defRPr>
            </a:lvl2pPr>
            <a:lvl3pPr marL="914400" algn="l" rtl="0" fontAlgn="base">
              <a:spcBef>
                <a:spcPct val="0"/>
              </a:spcBef>
              <a:spcAft>
                <a:spcPct val="0"/>
              </a:spcAft>
              <a:defRPr sz="2000" kern="1200">
                <a:solidFill>
                  <a:schemeClr val="tx1"/>
                </a:solidFill>
                <a:latin typeface="Verdana" pitchFamily="34" charset="0"/>
                <a:ea typeface="+mn-ea"/>
                <a:cs typeface="Arial" charset="0"/>
              </a:defRPr>
            </a:lvl3pPr>
            <a:lvl4pPr marL="1371600" algn="l" rtl="0" fontAlgn="base">
              <a:spcBef>
                <a:spcPct val="0"/>
              </a:spcBef>
              <a:spcAft>
                <a:spcPct val="0"/>
              </a:spcAft>
              <a:defRPr sz="2000" kern="1200">
                <a:solidFill>
                  <a:schemeClr val="tx1"/>
                </a:solidFill>
                <a:latin typeface="Verdana" pitchFamily="34" charset="0"/>
                <a:ea typeface="+mn-ea"/>
                <a:cs typeface="Arial" charset="0"/>
              </a:defRPr>
            </a:lvl4pPr>
            <a:lvl5pPr marL="1828800" algn="l" rtl="0" fontAlgn="base">
              <a:spcBef>
                <a:spcPct val="0"/>
              </a:spcBef>
              <a:spcAft>
                <a:spcPct val="0"/>
              </a:spcAft>
              <a:defRPr sz="2000" kern="1200">
                <a:solidFill>
                  <a:schemeClr val="tx1"/>
                </a:solidFill>
                <a:latin typeface="Verdana" pitchFamily="34" charset="0"/>
                <a:ea typeface="+mn-ea"/>
                <a:cs typeface="Arial" charset="0"/>
              </a:defRPr>
            </a:lvl5pPr>
            <a:lvl6pPr marL="2286000" algn="l" defTabSz="914400" rtl="0" eaLnBrk="1" latinLnBrk="0" hangingPunct="1">
              <a:defRPr sz="2000" kern="1200">
                <a:solidFill>
                  <a:schemeClr val="tx1"/>
                </a:solidFill>
                <a:latin typeface="Verdana" pitchFamily="34" charset="0"/>
                <a:ea typeface="+mn-ea"/>
                <a:cs typeface="Arial" charset="0"/>
              </a:defRPr>
            </a:lvl6pPr>
            <a:lvl7pPr marL="2743200" algn="l" defTabSz="914400" rtl="0" eaLnBrk="1" latinLnBrk="0" hangingPunct="1">
              <a:defRPr sz="2000" kern="1200">
                <a:solidFill>
                  <a:schemeClr val="tx1"/>
                </a:solidFill>
                <a:latin typeface="Verdana" pitchFamily="34" charset="0"/>
                <a:ea typeface="+mn-ea"/>
                <a:cs typeface="Arial" charset="0"/>
              </a:defRPr>
            </a:lvl7pPr>
            <a:lvl8pPr marL="3200400" algn="l" defTabSz="914400" rtl="0" eaLnBrk="1" latinLnBrk="0" hangingPunct="1">
              <a:defRPr sz="2000" kern="1200">
                <a:solidFill>
                  <a:schemeClr val="tx1"/>
                </a:solidFill>
                <a:latin typeface="Verdana" pitchFamily="34" charset="0"/>
                <a:ea typeface="+mn-ea"/>
                <a:cs typeface="Arial" charset="0"/>
              </a:defRPr>
            </a:lvl8pPr>
            <a:lvl9pPr marL="3657600" algn="l" defTabSz="914400" rtl="0" eaLnBrk="1" latinLnBrk="0" hangingPunct="1">
              <a:defRPr sz="2000" kern="1200">
                <a:solidFill>
                  <a:schemeClr val="tx1"/>
                </a:solidFill>
                <a:latin typeface="Verdana" pitchFamily="34" charset="0"/>
                <a:ea typeface="+mn-ea"/>
                <a:cs typeface="Arial" charset="0"/>
              </a:defRPr>
            </a:lvl9pPr>
          </a:lstStyle>
          <a:p>
            <a:r>
              <a:rPr lang="en-US" sz="6000" b="1"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Câu hỏi?</a:t>
            </a:r>
            <a:endParaRPr lang="en-US" sz="6000" b="1">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Date Placeholder 3"/>
          <p:cNvSpPr>
            <a:spLocks noGrp="1"/>
          </p:cNvSpPr>
          <p:nvPr>
            <p:ph type="dt" sz="half" idx="10"/>
          </p:nvPr>
        </p:nvSpPr>
        <p:spPr/>
        <p:txBody>
          <a:bodyPr/>
          <a:lstStyle/>
          <a:p>
            <a:r>
              <a:rPr lang="en-US" smtClean="0"/>
              <a:t>dvduc-2006/18</a:t>
            </a:r>
            <a:endParaRPr lang="en-GB"/>
          </a:p>
        </p:txBody>
      </p:sp>
      <p:sp>
        <p:nvSpPr>
          <p:cNvPr id="25" name="Footer Placeholder 4"/>
          <p:cNvSpPr>
            <a:spLocks noGrp="1"/>
          </p:cNvSpPr>
          <p:nvPr>
            <p:ph type="ftr" sz="quarter" idx="11"/>
          </p:nvPr>
        </p:nvSpPr>
        <p:spPr/>
        <p:txBody>
          <a:bodyPr/>
          <a:lstStyle/>
          <a:p>
            <a:r>
              <a:rPr lang="en-GB"/>
              <a:t>Bài 5 - Quan sát 3 chiều</a:t>
            </a:r>
          </a:p>
        </p:txBody>
      </p:sp>
      <p:sp>
        <p:nvSpPr>
          <p:cNvPr id="162818" name="Rectangle 2"/>
          <p:cNvSpPr>
            <a:spLocks noGrp="1" noChangeArrowheads="1"/>
          </p:cNvSpPr>
          <p:nvPr>
            <p:ph type="title"/>
          </p:nvPr>
        </p:nvSpPr>
        <p:spPr/>
        <p:txBody>
          <a:bodyPr/>
          <a:lstStyle/>
          <a:p>
            <a:r>
              <a:rPr lang="en-US"/>
              <a:t>1. Qui trình biến đổi quan sát</a:t>
            </a:r>
          </a:p>
        </p:txBody>
      </p:sp>
      <p:sp>
        <p:nvSpPr>
          <p:cNvPr id="162819" name="Rectangle 3"/>
          <p:cNvSpPr>
            <a:spLocks noGrp="1" noChangeArrowheads="1"/>
          </p:cNvSpPr>
          <p:nvPr>
            <p:ph type="body" idx="1"/>
          </p:nvPr>
        </p:nvSpPr>
        <p:spPr>
          <a:xfrm>
            <a:off x="762000" y="990600"/>
            <a:ext cx="8229600" cy="990600"/>
          </a:xfrm>
        </p:spPr>
        <p:txBody>
          <a:bodyPr/>
          <a:lstStyle/>
          <a:p>
            <a:r>
              <a:rPr lang="en-US"/>
              <a:t>So sánh với máy chụp ảnh</a:t>
            </a:r>
          </a:p>
        </p:txBody>
      </p:sp>
      <p:grpSp>
        <p:nvGrpSpPr>
          <p:cNvPr id="162856" name="Group 40"/>
          <p:cNvGrpSpPr>
            <a:grpSpLocks/>
          </p:cNvGrpSpPr>
          <p:nvPr/>
        </p:nvGrpSpPr>
        <p:grpSpPr bwMode="auto">
          <a:xfrm>
            <a:off x="457200" y="1492250"/>
            <a:ext cx="3886200" cy="2393950"/>
            <a:chOff x="240" y="940"/>
            <a:chExt cx="2448" cy="1508"/>
          </a:xfrm>
        </p:grpSpPr>
        <p:sp>
          <p:nvSpPr>
            <p:cNvPr id="162853" name="Rectangle 37"/>
            <p:cNvSpPr>
              <a:spLocks noChangeArrowheads="1"/>
            </p:cNvSpPr>
            <p:nvPr/>
          </p:nvSpPr>
          <p:spPr bwMode="auto">
            <a:xfrm>
              <a:off x="240" y="940"/>
              <a:ext cx="2448" cy="1296"/>
            </a:xfrm>
            <a:prstGeom prst="rect">
              <a:avLst/>
            </a:prstGeom>
            <a:solidFill>
              <a:srgbClr val="E5E9F7"/>
            </a:solidFill>
            <a:ln w="9525">
              <a:solidFill>
                <a:schemeClr val="tx1"/>
              </a:solidFill>
              <a:miter lim="800000"/>
              <a:headEnd/>
              <a:tailEnd/>
            </a:ln>
            <a:effectLst/>
          </p:spPr>
          <p:txBody>
            <a:bodyPr wrap="none" anchor="ctr"/>
            <a:lstStyle/>
            <a:p>
              <a:endParaRPr lang="en-US"/>
            </a:p>
          </p:txBody>
        </p:sp>
        <p:pic>
          <p:nvPicPr>
            <p:cNvPr id="162841" name="Picture 25"/>
            <p:cNvPicPr>
              <a:picLocks noChangeAspect="1" noChangeArrowheads="1"/>
            </p:cNvPicPr>
            <p:nvPr/>
          </p:nvPicPr>
          <p:blipFill>
            <a:blip r:embed="rId2" cstate="print"/>
            <a:srcRect/>
            <a:stretch>
              <a:fillRect/>
            </a:stretch>
          </p:blipFill>
          <p:spPr bwMode="auto">
            <a:xfrm>
              <a:off x="480" y="1036"/>
              <a:ext cx="664" cy="1056"/>
            </a:xfrm>
            <a:prstGeom prst="rect">
              <a:avLst/>
            </a:prstGeom>
            <a:noFill/>
            <a:ln w="9525">
              <a:noFill/>
              <a:miter lim="800000"/>
              <a:headEnd/>
              <a:tailEnd/>
            </a:ln>
            <a:effectLst/>
          </p:spPr>
        </p:pic>
        <p:pic>
          <p:nvPicPr>
            <p:cNvPr id="162842" name="Picture 26"/>
            <p:cNvPicPr>
              <a:picLocks noChangeAspect="1" noChangeArrowheads="1"/>
            </p:cNvPicPr>
            <p:nvPr/>
          </p:nvPicPr>
          <p:blipFill>
            <a:blip r:embed="rId3" cstate="print"/>
            <a:srcRect/>
            <a:stretch>
              <a:fillRect/>
            </a:stretch>
          </p:blipFill>
          <p:spPr bwMode="auto">
            <a:xfrm>
              <a:off x="1344" y="1036"/>
              <a:ext cx="1200" cy="1055"/>
            </a:xfrm>
            <a:prstGeom prst="rect">
              <a:avLst/>
            </a:prstGeom>
            <a:noFill/>
            <a:ln w="9525">
              <a:noFill/>
              <a:miter lim="800000"/>
              <a:headEnd/>
              <a:tailEnd/>
            </a:ln>
            <a:effectLst/>
          </p:spPr>
        </p:pic>
        <p:sp>
          <p:nvSpPr>
            <p:cNvPr id="162845" name="Text Box 29"/>
            <p:cNvSpPr txBox="1">
              <a:spLocks noChangeArrowheads="1"/>
            </p:cNvSpPr>
            <p:nvPr/>
          </p:nvSpPr>
          <p:spPr bwMode="auto">
            <a:xfrm>
              <a:off x="1296" y="2236"/>
              <a:ext cx="255" cy="212"/>
            </a:xfrm>
            <a:prstGeom prst="rect">
              <a:avLst/>
            </a:prstGeom>
            <a:noFill/>
            <a:ln w="9525">
              <a:noFill/>
              <a:miter lim="800000"/>
              <a:headEnd/>
              <a:tailEnd/>
            </a:ln>
            <a:effectLst/>
          </p:spPr>
          <p:txBody>
            <a:bodyPr wrap="none">
              <a:spAutoFit/>
            </a:bodyPr>
            <a:lstStyle/>
            <a:p>
              <a:r>
                <a:rPr lang="en-US" sz="1600"/>
                <a:t>1)</a:t>
              </a:r>
            </a:p>
          </p:txBody>
        </p:sp>
      </p:grpSp>
      <p:grpSp>
        <p:nvGrpSpPr>
          <p:cNvPr id="162855" name="Group 39"/>
          <p:cNvGrpSpPr>
            <a:grpSpLocks/>
          </p:cNvGrpSpPr>
          <p:nvPr/>
        </p:nvGrpSpPr>
        <p:grpSpPr bwMode="auto">
          <a:xfrm>
            <a:off x="4648200" y="1492250"/>
            <a:ext cx="4267200" cy="2393950"/>
            <a:chOff x="2976" y="864"/>
            <a:chExt cx="2688" cy="1508"/>
          </a:xfrm>
        </p:grpSpPr>
        <p:sp>
          <p:nvSpPr>
            <p:cNvPr id="162854" name="Rectangle 38"/>
            <p:cNvSpPr>
              <a:spLocks noChangeArrowheads="1"/>
            </p:cNvSpPr>
            <p:nvPr/>
          </p:nvSpPr>
          <p:spPr bwMode="auto">
            <a:xfrm>
              <a:off x="2976" y="864"/>
              <a:ext cx="2688" cy="1296"/>
            </a:xfrm>
            <a:prstGeom prst="rect">
              <a:avLst/>
            </a:prstGeom>
            <a:solidFill>
              <a:srgbClr val="E5E9F7"/>
            </a:solidFill>
            <a:ln w="9525">
              <a:solidFill>
                <a:schemeClr val="tx1"/>
              </a:solidFill>
              <a:miter lim="800000"/>
              <a:headEnd/>
              <a:tailEnd/>
            </a:ln>
            <a:effectLst/>
          </p:spPr>
          <p:txBody>
            <a:bodyPr wrap="none" anchor="ctr"/>
            <a:lstStyle/>
            <a:p>
              <a:endParaRPr lang="en-US"/>
            </a:p>
          </p:txBody>
        </p:sp>
        <p:pic>
          <p:nvPicPr>
            <p:cNvPr id="162843" name="Picture 27"/>
            <p:cNvPicPr>
              <a:picLocks noChangeAspect="1" noChangeArrowheads="1"/>
            </p:cNvPicPr>
            <p:nvPr/>
          </p:nvPicPr>
          <p:blipFill>
            <a:blip r:embed="rId4" cstate="print"/>
            <a:srcRect/>
            <a:stretch>
              <a:fillRect/>
            </a:stretch>
          </p:blipFill>
          <p:spPr bwMode="auto">
            <a:xfrm>
              <a:off x="3072" y="960"/>
              <a:ext cx="1104" cy="1035"/>
            </a:xfrm>
            <a:prstGeom prst="rect">
              <a:avLst/>
            </a:prstGeom>
            <a:noFill/>
            <a:ln w="9525">
              <a:noFill/>
              <a:miter lim="800000"/>
              <a:headEnd/>
              <a:tailEnd/>
            </a:ln>
            <a:effectLst/>
          </p:spPr>
        </p:pic>
        <p:pic>
          <p:nvPicPr>
            <p:cNvPr id="162844" name="Picture 28"/>
            <p:cNvPicPr>
              <a:picLocks noChangeAspect="1" noChangeArrowheads="1"/>
            </p:cNvPicPr>
            <p:nvPr/>
          </p:nvPicPr>
          <p:blipFill>
            <a:blip r:embed="rId5" cstate="print"/>
            <a:srcRect/>
            <a:stretch>
              <a:fillRect/>
            </a:stretch>
          </p:blipFill>
          <p:spPr bwMode="auto">
            <a:xfrm>
              <a:off x="4320" y="960"/>
              <a:ext cx="1296" cy="1024"/>
            </a:xfrm>
            <a:prstGeom prst="rect">
              <a:avLst/>
            </a:prstGeom>
            <a:noFill/>
            <a:ln w="9525">
              <a:noFill/>
              <a:miter lim="800000"/>
              <a:headEnd/>
              <a:tailEnd/>
            </a:ln>
            <a:effectLst/>
          </p:spPr>
        </p:pic>
        <p:sp>
          <p:nvSpPr>
            <p:cNvPr id="162846" name="Text Box 30"/>
            <p:cNvSpPr txBox="1">
              <a:spLocks noChangeArrowheads="1"/>
            </p:cNvSpPr>
            <p:nvPr/>
          </p:nvSpPr>
          <p:spPr bwMode="auto">
            <a:xfrm>
              <a:off x="4128" y="2160"/>
              <a:ext cx="255" cy="212"/>
            </a:xfrm>
            <a:prstGeom prst="rect">
              <a:avLst/>
            </a:prstGeom>
            <a:noFill/>
            <a:ln w="9525">
              <a:noFill/>
              <a:miter lim="800000"/>
              <a:headEnd/>
              <a:tailEnd/>
            </a:ln>
            <a:effectLst/>
          </p:spPr>
          <p:txBody>
            <a:bodyPr wrap="none">
              <a:spAutoFit/>
            </a:bodyPr>
            <a:lstStyle/>
            <a:p>
              <a:r>
                <a:rPr lang="en-US" sz="1600"/>
                <a:t>2)</a:t>
              </a:r>
            </a:p>
          </p:txBody>
        </p:sp>
      </p:grpSp>
      <p:grpSp>
        <p:nvGrpSpPr>
          <p:cNvPr id="162858" name="Group 42"/>
          <p:cNvGrpSpPr>
            <a:grpSpLocks/>
          </p:cNvGrpSpPr>
          <p:nvPr/>
        </p:nvGrpSpPr>
        <p:grpSpPr bwMode="auto">
          <a:xfrm>
            <a:off x="457200" y="3962400"/>
            <a:ext cx="3886200" cy="2393950"/>
            <a:chOff x="288" y="2304"/>
            <a:chExt cx="2448" cy="1508"/>
          </a:xfrm>
        </p:grpSpPr>
        <p:sp>
          <p:nvSpPr>
            <p:cNvPr id="162857" name="Rectangle 41"/>
            <p:cNvSpPr>
              <a:spLocks noChangeArrowheads="1"/>
            </p:cNvSpPr>
            <p:nvPr/>
          </p:nvSpPr>
          <p:spPr bwMode="auto">
            <a:xfrm>
              <a:off x="288" y="2304"/>
              <a:ext cx="2448" cy="1296"/>
            </a:xfrm>
            <a:prstGeom prst="rect">
              <a:avLst/>
            </a:prstGeom>
            <a:solidFill>
              <a:srgbClr val="E5E9F7"/>
            </a:solidFill>
            <a:ln w="9525">
              <a:solidFill>
                <a:schemeClr val="tx1"/>
              </a:solidFill>
              <a:miter lim="800000"/>
              <a:headEnd/>
              <a:tailEnd/>
            </a:ln>
            <a:effectLst/>
          </p:spPr>
          <p:txBody>
            <a:bodyPr wrap="none" anchor="ctr"/>
            <a:lstStyle/>
            <a:p>
              <a:endParaRPr lang="en-US"/>
            </a:p>
          </p:txBody>
        </p:sp>
        <p:pic>
          <p:nvPicPr>
            <p:cNvPr id="162847" name="Picture 31"/>
            <p:cNvPicPr>
              <a:picLocks noChangeAspect="1" noChangeArrowheads="1"/>
            </p:cNvPicPr>
            <p:nvPr/>
          </p:nvPicPr>
          <p:blipFill>
            <a:blip r:embed="rId6" cstate="print"/>
            <a:srcRect/>
            <a:stretch>
              <a:fillRect/>
            </a:stretch>
          </p:blipFill>
          <p:spPr bwMode="auto">
            <a:xfrm>
              <a:off x="384" y="2496"/>
              <a:ext cx="785" cy="912"/>
            </a:xfrm>
            <a:prstGeom prst="rect">
              <a:avLst/>
            </a:prstGeom>
            <a:noFill/>
            <a:ln w="9525">
              <a:noFill/>
              <a:miter lim="800000"/>
              <a:headEnd/>
              <a:tailEnd/>
            </a:ln>
            <a:effectLst/>
          </p:spPr>
        </p:pic>
        <p:sp>
          <p:nvSpPr>
            <p:cNvPr id="162848" name="Text Box 32"/>
            <p:cNvSpPr txBox="1">
              <a:spLocks noChangeArrowheads="1"/>
            </p:cNvSpPr>
            <p:nvPr/>
          </p:nvSpPr>
          <p:spPr bwMode="auto">
            <a:xfrm>
              <a:off x="1248" y="3600"/>
              <a:ext cx="255" cy="212"/>
            </a:xfrm>
            <a:prstGeom prst="rect">
              <a:avLst/>
            </a:prstGeom>
            <a:noFill/>
            <a:ln w="9525">
              <a:noFill/>
              <a:miter lim="800000"/>
              <a:headEnd/>
              <a:tailEnd/>
            </a:ln>
            <a:effectLst/>
          </p:spPr>
          <p:txBody>
            <a:bodyPr wrap="none">
              <a:spAutoFit/>
            </a:bodyPr>
            <a:lstStyle/>
            <a:p>
              <a:r>
                <a:rPr lang="en-US" sz="1600"/>
                <a:t>3)</a:t>
              </a:r>
            </a:p>
          </p:txBody>
        </p:sp>
        <p:pic>
          <p:nvPicPr>
            <p:cNvPr id="162849" name="Picture 33"/>
            <p:cNvPicPr>
              <a:picLocks noChangeAspect="1" noChangeArrowheads="1"/>
            </p:cNvPicPr>
            <p:nvPr/>
          </p:nvPicPr>
          <p:blipFill>
            <a:blip r:embed="rId7" cstate="print"/>
            <a:srcRect/>
            <a:stretch>
              <a:fillRect/>
            </a:stretch>
          </p:blipFill>
          <p:spPr bwMode="auto">
            <a:xfrm>
              <a:off x="1248" y="2513"/>
              <a:ext cx="1392" cy="876"/>
            </a:xfrm>
            <a:prstGeom prst="rect">
              <a:avLst/>
            </a:prstGeom>
            <a:noFill/>
            <a:ln w="9525">
              <a:noFill/>
              <a:miter lim="800000"/>
              <a:headEnd/>
              <a:tailEnd/>
            </a:ln>
            <a:effectLst/>
          </p:spPr>
        </p:pic>
      </p:grpSp>
      <p:grpSp>
        <p:nvGrpSpPr>
          <p:cNvPr id="162860" name="Group 44"/>
          <p:cNvGrpSpPr>
            <a:grpSpLocks/>
          </p:cNvGrpSpPr>
          <p:nvPr/>
        </p:nvGrpSpPr>
        <p:grpSpPr bwMode="auto">
          <a:xfrm>
            <a:off x="4876800" y="3962400"/>
            <a:ext cx="3886200" cy="2393950"/>
            <a:chOff x="3312" y="2400"/>
            <a:chExt cx="2448" cy="1508"/>
          </a:xfrm>
        </p:grpSpPr>
        <p:sp>
          <p:nvSpPr>
            <p:cNvPr id="162859" name="Rectangle 43"/>
            <p:cNvSpPr>
              <a:spLocks noChangeArrowheads="1"/>
            </p:cNvSpPr>
            <p:nvPr/>
          </p:nvSpPr>
          <p:spPr bwMode="auto">
            <a:xfrm>
              <a:off x="3312" y="2400"/>
              <a:ext cx="2448" cy="1296"/>
            </a:xfrm>
            <a:prstGeom prst="rect">
              <a:avLst/>
            </a:prstGeom>
            <a:solidFill>
              <a:srgbClr val="E5E9F7"/>
            </a:solidFill>
            <a:ln w="9525">
              <a:solidFill>
                <a:schemeClr val="tx1"/>
              </a:solidFill>
              <a:miter lim="800000"/>
              <a:headEnd/>
              <a:tailEnd/>
            </a:ln>
            <a:effectLst/>
          </p:spPr>
          <p:txBody>
            <a:bodyPr wrap="none" anchor="ctr"/>
            <a:lstStyle/>
            <a:p>
              <a:endParaRPr lang="en-US"/>
            </a:p>
          </p:txBody>
        </p:sp>
        <p:pic>
          <p:nvPicPr>
            <p:cNvPr id="162850" name="Picture 34"/>
            <p:cNvPicPr>
              <a:picLocks noChangeAspect="1" noChangeArrowheads="1"/>
            </p:cNvPicPr>
            <p:nvPr/>
          </p:nvPicPr>
          <p:blipFill>
            <a:blip r:embed="rId8" cstate="print"/>
            <a:srcRect/>
            <a:stretch>
              <a:fillRect/>
            </a:stretch>
          </p:blipFill>
          <p:spPr bwMode="auto">
            <a:xfrm>
              <a:off x="3600" y="2448"/>
              <a:ext cx="1060" cy="1152"/>
            </a:xfrm>
            <a:prstGeom prst="rect">
              <a:avLst/>
            </a:prstGeom>
            <a:noFill/>
            <a:ln w="9525">
              <a:noFill/>
              <a:miter lim="800000"/>
              <a:headEnd/>
              <a:tailEnd/>
            </a:ln>
            <a:effectLst/>
          </p:spPr>
        </p:pic>
        <p:pic>
          <p:nvPicPr>
            <p:cNvPr id="162851" name="Picture 35"/>
            <p:cNvPicPr>
              <a:picLocks noChangeAspect="1" noChangeArrowheads="1"/>
            </p:cNvPicPr>
            <p:nvPr/>
          </p:nvPicPr>
          <p:blipFill>
            <a:blip r:embed="rId9" cstate="print"/>
            <a:srcRect/>
            <a:stretch>
              <a:fillRect/>
            </a:stretch>
          </p:blipFill>
          <p:spPr bwMode="auto">
            <a:xfrm>
              <a:off x="4800" y="2496"/>
              <a:ext cx="768" cy="1056"/>
            </a:xfrm>
            <a:prstGeom prst="rect">
              <a:avLst/>
            </a:prstGeom>
            <a:noFill/>
            <a:ln w="9525">
              <a:noFill/>
              <a:miter lim="800000"/>
              <a:headEnd/>
              <a:tailEnd/>
            </a:ln>
            <a:effectLst/>
          </p:spPr>
        </p:pic>
        <p:sp>
          <p:nvSpPr>
            <p:cNvPr id="162852" name="Text Box 36"/>
            <p:cNvSpPr txBox="1">
              <a:spLocks noChangeArrowheads="1"/>
            </p:cNvSpPr>
            <p:nvPr/>
          </p:nvSpPr>
          <p:spPr bwMode="auto">
            <a:xfrm>
              <a:off x="4608" y="3696"/>
              <a:ext cx="255" cy="212"/>
            </a:xfrm>
            <a:prstGeom prst="rect">
              <a:avLst/>
            </a:prstGeom>
            <a:noFill/>
            <a:ln w="9525">
              <a:noFill/>
              <a:miter lim="800000"/>
              <a:headEnd/>
              <a:tailEnd/>
            </a:ln>
            <a:effectLst/>
          </p:spPr>
          <p:txBody>
            <a:bodyPr wrap="none">
              <a:spAutoFit/>
            </a:bodyPr>
            <a:lstStyle/>
            <a:p>
              <a:r>
                <a:rPr lang="en-US" sz="1600"/>
                <a:t>4)</a:t>
              </a:r>
            </a:p>
          </p:txBody>
        </p:sp>
      </p:grpSp>
      <p:sp>
        <p:nvSpPr>
          <p:cNvPr id="27" name="Slide Number Placeholder 26"/>
          <p:cNvSpPr>
            <a:spLocks noGrp="1"/>
          </p:cNvSpPr>
          <p:nvPr>
            <p:ph type="sldNum" sz="quarter" idx="12"/>
          </p:nvPr>
        </p:nvSpPr>
        <p:spPr/>
        <p:txBody>
          <a:bodyPr/>
          <a:lstStyle/>
          <a:p>
            <a:fld id="{A80CDAAF-A013-41DD-A08F-031638BA3D86}" type="slidenum">
              <a:rPr lang="en-GB" smtClean="0"/>
              <a:pPr/>
              <a:t>4</a:t>
            </a:fld>
            <a:r>
              <a:rPr lang="en-GB" smtClean="0"/>
              <a:t>/29</a:t>
            </a:r>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Date Placeholder 3"/>
          <p:cNvSpPr>
            <a:spLocks noGrp="1"/>
          </p:cNvSpPr>
          <p:nvPr>
            <p:ph type="dt" sz="half" idx="10"/>
          </p:nvPr>
        </p:nvSpPr>
        <p:spPr/>
        <p:txBody>
          <a:bodyPr/>
          <a:lstStyle/>
          <a:p>
            <a:r>
              <a:rPr lang="en-US" smtClean="0"/>
              <a:t>dvduc-2006/18</a:t>
            </a:r>
            <a:endParaRPr lang="en-GB"/>
          </a:p>
        </p:txBody>
      </p:sp>
      <p:sp>
        <p:nvSpPr>
          <p:cNvPr id="49" name="Footer Placeholder 4"/>
          <p:cNvSpPr>
            <a:spLocks noGrp="1"/>
          </p:cNvSpPr>
          <p:nvPr>
            <p:ph type="ftr" sz="quarter" idx="11"/>
          </p:nvPr>
        </p:nvSpPr>
        <p:spPr/>
        <p:txBody>
          <a:bodyPr/>
          <a:lstStyle/>
          <a:p>
            <a:r>
              <a:rPr lang="en-GB"/>
              <a:t>Bài 5 - Quan sát 3 chiều</a:t>
            </a:r>
          </a:p>
        </p:txBody>
      </p:sp>
      <p:sp>
        <p:nvSpPr>
          <p:cNvPr id="197634" name="Rectangle 2"/>
          <p:cNvSpPr>
            <a:spLocks noGrp="1" noChangeArrowheads="1"/>
          </p:cNvSpPr>
          <p:nvPr>
            <p:ph type="title"/>
          </p:nvPr>
        </p:nvSpPr>
        <p:spPr/>
        <p:txBody>
          <a:bodyPr/>
          <a:lstStyle/>
          <a:p>
            <a:r>
              <a:rPr lang="en-US"/>
              <a:t>Qui trình biến đổi quan sát</a:t>
            </a:r>
          </a:p>
        </p:txBody>
      </p:sp>
      <p:sp>
        <p:nvSpPr>
          <p:cNvPr id="197635" name="Rectangle 3"/>
          <p:cNvSpPr>
            <a:spLocks noGrp="1" noChangeArrowheads="1"/>
          </p:cNvSpPr>
          <p:nvPr>
            <p:ph type="body" idx="1"/>
          </p:nvPr>
        </p:nvSpPr>
        <p:spPr>
          <a:xfrm>
            <a:off x="533400" y="1066800"/>
            <a:ext cx="8458200" cy="5105400"/>
          </a:xfrm>
        </p:spPr>
        <p:txBody>
          <a:bodyPr/>
          <a:lstStyle/>
          <a:p>
            <a:r>
              <a:rPr lang="en-US"/>
              <a:t>Các bước chụp ảnh</a:t>
            </a:r>
          </a:p>
          <a:p>
            <a:pPr lvl="1"/>
            <a:r>
              <a:rPr lang="en-US"/>
              <a:t>Điều chỉnh chân máy ảnh và hướng máy ảnh về đối tượng chụp (</a:t>
            </a:r>
            <a:r>
              <a:rPr lang="en-US" i="1"/>
              <a:t>viewing transformation</a:t>
            </a:r>
            <a:r>
              <a:rPr lang="en-US"/>
              <a:t>)</a:t>
            </a:r>
          </a:p>
          <a:p>
            <a:pPr lvl="1"/>
            <a:r>
              <a:rPr lang="en-US"/>
              <a:t>Sắp xếp cảnh chụp vào vị trí mong muốn (</a:t>
            </a:r>
            <a:r>
              <a:rPr lang="en-US" i="1"/>
              <a:t>modeling transformation</a:t>
            </a:r>
            <a:r>
              <a:rPr lang="en-US"/>
              <a:t>)</a:t>
            </a:r>
          </a:p>
          <a:p>
            <a:pPr lvl="1"/>
            <a:r>
              <a:rPr lang="en-US"/>
              <a:t>Chọn </a:t>
            </a:r>
            <a:r>
              <a:rPr lang="en-US" smtClean="0"/>
              <a:t>hướng ống </a:t>
            </a:r>
            <a:r>
              <a:rPr lang="en-US"/>
              <a:t>kính và điều chỉnh zoom (</a:t>
            </a:r>
            <a:r>
              <a:rPr lang="en-US" i="1"/>
              <a:t>projection</a:t>
            </a:r>
            <a:r>
              <a:rPr lang="en-US"/>
              <a:t>)</a:t>
            </a:r>
          </a:p>
          <a:p>
            <a:pPr lvl="1"/>
            <a:r>
              <a:rPr lang="en-US"/>
              <a:t>Xác định kích thước ảnh cần in (</a:t>
            </a:r>
            <a:r>
              <a:rPr lang="en-US" i="1"/>
              <a:t>viewport transformation</a:t>
            </a:r>
            <a:r>
              <a:rPr lang="en-US" smtClean="0"/>
              <a:t>)</a:t>
            </a:r>
          </a:p>
          <a:p>
            <a:r>
              <a:rPr lang="en-US" smtClean="0"/>
              <a:t>Đối với đồ họa máy tính, sẽ mềm dẻo hơn, nhiều khả năng hơn trong việc quan sát các cảnh (</a:t>
            </a:r>
            <a:r>
              <a:rPr lang="en-US" i="1" smtClean="0"/>
              <a:t>scene</a:t>
            </a:r>
            <a:r>
              <a:rPr lang="en-US" smtClean="0"/>
              <a:t>)</a:t>
            </a:r>
          </a:p>
          <a:p>
            <a:pPr lvl="1"/>
            <a:r>
              <a:rPr lang="en-US" smtClean="0"/>
              <a:t>Ví dụ, chọn phép chiếu hình khác nhau; chọn vị trí mặt chiếu khác nhau...</a:t>
            </a:r>
            <a:endParaRPr lang="en-US"/>
          </a:p>
        </p:txBody>
      </p:sp>
      <p:sp>
        <p:nvSpPr>
          <p:cNvPr id="53" name="Slide Number Placeholder 52"/>
          <p:cNvSpPr>
            <a:spLocks noGrp="1"/>
          </p:cNvSpPr>
          <p:nvPr>
            <p:ph type="sldNum" sz="quarter" idx="12"/>
          </p:nvPr>
        </p:nvSpPr>
        <p:spPr/>
        <p:txBody>
          <a:bodyPr/>
          <a:lstStyle/>
          <a:p>
            <a:fld id="{A80CDAAF-A013-41DD-A08F-031638BA3D86}" type="slidenum">
              <a:rPr lang="en-GB" smtClean="0"/>
              <a:pPr/>
              <a:t>5</a:t>
            </a:fld>
            <a:r>
              <a:rPr lang="en-GB" smtClean="0"/>
              <a:t>/29</a:t>
            </a:r>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Date Placeholder 3"/>
          <p:cNvSpPr>
            <a:spLocks noGrp="1"/>
          </p:cNvSpPr>
          <p:nvPr>
            <p:ph type="dt" sz="half" idx="10"/>
          </p:nvPr>
        </p:nvSpPr>
        <p:spPr/>
        <p:txBody>
          <a:bodyPr/>
          <a:lstStyle/>
          <a:p>
            <a:r>
              <a:rPr lang="en-US" smtClean="0"/>
              <a:t>dvduc-2006/18</a:t>
            </a:r>
            <a:endParaRPr lang="en-GB"/>
          </a:p>
        </p:txBody>
      </p:sp>
      <p:sp>
        <p:nvSpPr>
          <p:cNvPr id="49" name="Footer Placeholder 4"/>
          <p:cNvSpPr>
            <a:spLocks noGrp="1"/>
          </p:cNvSpPr>
          <p:nvPr>
            <p:ph type="ftr" sz="quarter" idx="11"/>
          </p:nvPr>
        </p:nvSpPr>
        <p:spPr/>
        <p:txBody>
          <a:bodyPr/>
          <a:lstStyle/>
          <a:p>
            <a:r>
              <a:rPr lang="en-GB"/>
              <a:t>Bài 5 - Quan sát 3 chiều</a:t>
            </a:r>
          </a:p>
        </p:txBody>
      </p:sp>
      <p:sp>
        <p:nvSpPr>
          <p:cNvPr id="197634" name="Rectangle 2"/>
          <p:cNvSpPr>
            <a:spLocks noGrp="1" noChangeArrowheads="1"/>
          </p:cNvSpPr>
          <p:nvPr>
            <p:ph type="title"/>
          </p:nvPr>
        </p:nvSpPr>
        <p:spPr/>
        <p:txBody>
          <a:bodyPr/>
          <a:lstStyle/>
          <a:p>
            <a:r>
              <a:rPr lang="en-US"/>
              <a:t>Qui trình biến đổi quan sát</a:t>
            </a:r>
          </a:p>
        </p:txBody>
      </p:sp>
      <p:sp>
        <p:nvSpPr>
          <p:cNvPr id="197635" name="Rectangle 3"/>
          <p:cNvSpPr>
            <a:spLocks noGrp="1" noChangeArrowheads="1"/>
          </p:cNvSpPr>
          <p:nvPr>
            <p:ph type="body" idx="1"/>
          </p:nvPr>
        </p:nvSpPr>
        <p:spPr>
          <a:xfrm>
            <a:off x="495300" y="1042987"/>
            <a:ext cx="8648700" cy="5105400"/>
          </a:xfrm>
        </p:spPr>
        <p:txBody>
          <a:bodyPr/>
          <a:lstStyle/>
          <a:p>
            <a:r>
              <a:rPr lang="en-US" smtClean="0"/>
              <a:t>Các bước tạo lập, biến đổi kịch bản ba chiều vào tọa độ thiết bị:</a:t>
            </a:r>
          </a:p>
          <a:p>
            <a:endParaRPr lang="en-US"/>
          </a:p>
          <a:p>
            <a:endParaRPr lang="en-US" smtClean="0"/>
          </a:p>
          <a:p>
            <a:endParaRPr lang="en-US" smtClean="0"/>
          </a:p>
          <a:p>
            <a:endParaRPr lang="en-US"/>
          </a:p>
          <a:p>
            <a:endParaRPr lang="en-US" smtClean="0"/>
          </a:p>
          <a:p>
            <a:endParaRPr lang="en-US"/>
          </a:p>
          <a:p>
            <a:endParaRPr lang="en-US" smtClean="0"/>
          </a:p>
          <a:p>
            <a:r>
              <a:rPr lang="en-US" smtClean="0"/>
              <a:t>Biến đổi thế giới thực vào hệ tọa độ quan sát</a:t>
            </a:r>
          </a:p>
          <a:p>
            <a:pPr lvl="1"/>
            <a:r>
              <a:rPr lang="en-US" smtClean="0"/>
              <a:t>Dịch chuyển gốc hệ tọa độ quan sát về gốc hệ tọa độ thế giới thực</a:t>
            </a:r>
          </a:p>
          <a:p>
            <a:pPr lvl="1"/>
            <a:r>
              <a:rPr lang="en-US" smtClean="0"/>
              <a:t>Xoay để hệ trục quan sát trùng với hệ trục tọa độ thế giới thực.</a:t>
            </a:r>
          </a:p>
          <a:p>
            <a:r>
              <a:rPr lang="en-US" smtClean="0"/>
              <a:t>Biến đổi chiếu: Hay sử dụng chiếu song song và trực giao</a:t>
            </a:r>
            <a:endParaRPr lang="en-US"/>
          </a:p>
        </p:txBody>
      </p:sp>
      <p:grpSp>
        <p:nvGrpSpPr>
          <p:cNvPr id="51" name="Group 50"/>
          <p:cNvGrpSpPr/>
          <p:nvPr/>
        </p:nvGrpSpPr>
        <p:grpSpPr>
          <a:xfrm>
            <a:off x="487362" y="1743075"/>
            <a:ext cx="8474075" cy="2600325"/>
            <a:chOff x="304800" y="3648075"/>
            <a:chExt cx="8474075" cy="2600325"/>
          </a:xfrm>
        </p:grpSpPr>
        <p:grpSp>
          <p:nvGrpSpPr>
            <p:cNvPr id="197650" name="Group 18"/>
            <p:cNvGrpSpPr>
              <a:grpSpLocks/>
            </p:cNvGrpSpPr>
            <p:nvPr/>
          </p:nvGrpSpPr>
          <p:grpSpPr bwMode="auto">
            <a:xfrm>
              <a:off x="1219200" y="4165600"/>
              <a:ext cx="747713" cy="877888"/>
              <a:chOff x="105" y="2400"/>
              <a:chExt cx="471" cy="553"/>
            </a:xfrm>
          </p:grpSpPr>
          <p:sp>
            <p:nvSpPr>
              <p:cNvPr id="197645" name="AutoShape 13"/>
              <p:cNvSpPr>
                <a:spLocks noChangeArrowheads="1"/>
              </p:cNvSpPr>
              <p:nvPr/>
            </p:nvSpPr>
            <p:spPr bwMode="auto">
              <a:xfrm>
                <a:off x="144" y="2544"/>
                <a:ext cx="240" cy="336"/>
              </a:xfrm>
              <a:prstGeom prst="can">
                <a:avLst>
                  <a:gd name="adj" fmla="val 35000"/>
                </a:avLst>
              </a:prstGeom>
              <a:solidFill>
                <a:srgbClr val="FF9900"/>
              </a:solidFill>
              <a:ln w="9525">
                <a:solidFill>
                  <a:schemeClr val="tx1"/>
                </a:solidFill>
                <a:round/>
                <a:headEnd/>
                <a:tailEnd/>
              </a:ln>
              <a:effectLst/>
            </p:spPr>
            <p:txBody>
              <a:bodyPr wrap="none" anchor="ctr"/>
              <a:lstStyle/>
              <a:p>
                <a:endParaRPr lang="en-US"/>
              </a:p>
            </p:txBody>
          </p:sp>
          <p:sp>
            <p:nvSpPr>
              <p:cNvPr id="197647" name="Line 15"/>
              <p:cNvSpPr>
                <a:spLocks noChangeShapeType="1"/>
              </p:cNvSpPr>
              <p:nvPr/>
            </p:nvSpPr>
            <p:spPr bwMode="auto">
              <a:xfrm>
                <a:off x="256" y="2400"/>
                <a:ext cx="0" cy="192"/>
              </a:xfrm>
              <a:prstGeom prst="line">
                <a:avLst/>
              </a:prstGeom>
              <a:noFill/>
              <a:ln w="19050">
                <a:solidFill>
                  <a:schemeClr val="tx1"/>
                </a:solidFill>
                <a:round/>
                <a:headEnd/>
                <a:tailEnd/>
              </a:ln>
              <a:effectLst/>
            </p:spPr>
            <p:txBody>
              <a:bodyPr/>
              <a:lstStyle/>
              <a:p>
                <a:endParaRPr lang="en-US"/>
              </a:p>
            </p:txBody>
          </p:sp>
          <p:sp>
            <p:nvSpPr>
              <p:cNvPr id="197648" name="Line 16"/>
              <p:cNvSpPr>
                <a:spLocks noChangeShapeType="1"/>
              </p:cNvSpPr>
              <p:nvPr/>
            </p:nvSpPr>
            <p:spPr bwMode="auto">
              <a:xfrm>
                <a:off x="384" y="2840"/>
                <a:ext cx="192" cy="0"/>
              </a:xfrm>
              <a:prstGeom prst="line">
                <a:avLst/>
              </a:prstGeom>
              <a:noFill/>
              <a:ln w="19050">
                <a:solidFill>
                  <a:schemeClr val="tx1"/>
                </a:solidFill>
                <a:round/>
                <a:headEnd/>
                <a:tailEnd/>
              </a:ln>
              <a:effectLst/>
            </p:spPr>
            <p:txBody>
              <a:bodyPr/>
              <a:lstStyle/>
              <a:p>
                <a:endParaRPr lang="en-US"/>
              </a:p>
            </p:txBody>
          </p:sp>
          <p:sp>
            <p:nvSpPr>
              <p:cNvPr id="197649" name="Line 17"/>
              <p:cNvSpPr>
                <a:spLocks noChangeShapeType="1"/>
              </p:cNvSpPr>
              <p:nvPr/>
            </p:nvSpPr>
            <p:spPr bwMode="auto">
              <a:xfrm flipH="1">
                <a:off x="105" y="2880"/>
                <a:ext cx="87" cy="73"/>
              </a:xfrm>
              <a:prstGeom prst="line">
                <a:avLst/>
              </a:prstGeom>
              <a:noFill/>
              <a:ln w="19050">
                <a:solidFill>
                  <a:schemeClr val="tx1"/>
                </a:solidFill>
                <a:round/>
                <a:headEnd/>
                <a:tailEnd/>
              </a:ln>
              <a:effectLst/>
            </p:spPr>
            <p:txBody>
              <a:bodyPr/>
              <a:lstStyle/>
              <a:p>
                <a:endParaRPr lang="en-US"/>
              </a:p>
            </p:txBody>
          </p:sp>
        </p:grpSp>
        <p:grpSp>
          <p:nvGrpSpPr>
            <p:cNvPr id="197654" name="Group 22"/>
            <p:cNvGrpSpPr>
              <a:grpSpLocks/>
            </p:cNvGrpSpPr>
            <p:nvPr/>
          </p:nvGrpSpPr>
          <p:grpSpPr bwMode="auto">
            <a:xfrm>
              <a:off x="1219200" y="5537200"/>
              <a:ext cx="673100" cy="711200"/>
              <a:chOff x="80" y="3200"/>
              <a:chExt cx="424" cy="448"/>
            </a:xfrm>
          </p:grpSpPr>
          <p:sp>
            <p:nvSpPr>
              <p:cNvPr id="197646" name="AutoShape 14"/>
              <p:cNvSpPr>
                <a:spLocks noChangeArrowheads="1"/>
              </p:cNvSpPr>
              <p:nvPr/>
            </p:nvSpPr>
            <p:spPr bwMode="auto">
              <a:xfrm>
                <a:off x="96" y="3360"/>
                <a:ext cx="288" cy="240"/>
              </a:xfrm>
              <a:prstGeom prst="cube">
                <a:avLst>
                  <a:gd name="adj" fmla="val 25000"/>
                </a:avLst>
              </a:prstGeom>
              <a:solidFill>
                <a:srgbClr val="0099CC"/>
              </a:solidFill>
              <a:ln w="9525">
                <a:solidFill>
                  <a:schemeClr val="tx1"/>
                </a:solidFill>
                <a:miter lim="800000"/>
                <a:headEnd/>
                <a:tailEnd/>
              </a:ln>
              <a:effectLst/>
            </p:spPr>
            <p:txBody>
              <a:bodyPr wrap="none" anchor="ctr"/>
              <a:lstStyle/>
              <a:p>
                <a:endParaRPr lang="en-US"/>
              </a:p>
            </p:txBody>
          </p:sp>
          <p:sp>
            <p:nvSpPr>
              <p:cNvPr id="197651" name="Line 19"/>
              <p:cNvSpPr>
                <a:spLocks noChangeShapeType="1"/>
              </p:cNvSpPr>
              <p:nvPr/>
            </p:nvSpPr>
            <p:spPr bwMode="auto">
              <a:xfrm>
                <a:off x="248" y="3200"/>
                <a:ext cx="0" cy="192"/>
              </a:xfrm>
              <a:prstGeom prst="line">
                <a:avLst/>
              </a:prstGeom>
              <a:noFill/>
              <a:ln w="19050">
                <a:solidFill>
                  <a:schemeClr val="tx1"/>
                </a:solidFill>
                <a:round/>
                <a:headEnd/>
                <a:tailEnd/>
              </a:ln>
              <a:effectLst/>
            </p:spPr>
            <p:txBody>
              <a:bodyPr/>
              <a:lstStyle/>
              <a:p>
                <a:endParaRPr lang="en-US"/>
              </a:p>
            </p:txBody>
          </p:sp>
          <p:sp>
            <p:nvSpPr>
              <p:cNvPr id="197652" name="Line 20"/>
              <p:cNvSpPr>
                <a:spLocks noChangeShapeType="1"/>
              </p:cNvSpPr>
              <p:nvPr/>
            </p:nvSpPr>
            <p:spPr bwMode="auto">
              <a:xfrm>
                <a:off x="360" y="3456"/>
                <a:ext cx="144" cy="0"/>
              </a:xfrm>
              <a:prstGeom prst="line">
                <a:avLst/>
              </a:prstGeom>
              <a:noFill/>
              <a:ln w="19050">
                <a:solidFill>
                  <a:schemeClr val="tx1"/>
                </a:solidFill>
                <a:round/>
                <a:headEnd/>
                <a:tailEnd/>
              </a:ln>
              <a:effectLst/>
            </p:spPr>
            <p:txBody>
              <a:bodyPr/>
              <a:lstStyle/>
              <a:p>
                <a:endParaRPr lang="en-US"/>
              </a:p>
            </p:txBody>
          </p:sp>
          <p:sp>
            <p:nvSpPr>
              <p:cNvPr id="197653" name="Line 21"/>
              <p:cNvSpPr>
                <a:spLocks noChangeShapeType="1"/>
              </p:cNvSpPr>
              <p:nvPr/>
            </p:nvSpPr>
            <p:spPr bwMode="auto">
              <a:xfrm flipH="1">
                <a:off x="80" y="3504"/>
                <a:ext cx="144" cy="144"/>
              </a:xfrm>
              <a:prstGeom prst="line">
                <a:avLst/>
              </a:prstGeom>
              <a:noFill/>
              <a:ln w="19050">
                <a:solidFill>
                  <a:schemeClr val="tx1"/>
                </a:solidFill>
                <a:round/>
                <a:headEnd/>
                <a:tailEnd/>
              </a:ln>
              <a:effectLst/>
            </p:spPr>
            <p:txBody>
              <a:bodyPr/>
              <a:lstStyle/>
              <a:p>
                <a:endParaRPr lang="en-US"/>
              </a:p>
            </p:txBody>
          </p:sp>
        </p:grpSp>
        <p:grpSp>
          <p:nvGrpSpPr>
            <p:cNvPr id="197679" name="Group 47"/>
            <p:cNvGrpSpPr>
              <a:grpSpLocks/>
            </p:cNvGrpSpPr>
            <p:nvPr/>
          </p:nvGrpSpPr>
          <p:grpSpPr bwMode="auto">
            <a:xfrm>
              <a:off x="2057400" y="4165600"/>
              <a:ext cx="1752600" cy="1371600"/>
              <a:chOff x="1248" y="2592"/>
              <a:chExt cx="1104" cy="864"/>
            </a:xfrm>
          </p:grpSpPr>
          <p:grpSp>
            <p:nvGrpSpPr>
              <p:cNvPr id="197658" name="Group 26"/>
              <p:cNvGrpSpPr>
                <a:grpSpLocks/>
              </p:cNvGrpSpPr>
              <p:nvPr/>
            </p:nvGrpSpPr>
            <p:grpSpPr bwMode="auto">
              <a:xfrm>
                <a:off x="1248" y="2592"/>
                <a:ext cx="1104" cy="816"/>
                <a:chOff x="1104" y="2448"/>
                <a:chExt cx="1104" cy="816"/>
              </a:xfrm>
            </p:grpSpPr>
            <p:sp>
              <p:nvSpPr>
                <p:cNvPr id="197655" name="Line 23"/>
                <p:cNvSpPr>
                  <a:spLocks noChangeShapeType="1"/>
                </p:cNvSpPr>
                <p:nvPr/>
              </p:nvSpPr>
              <p:spPr bwMode="auto">
                <a:xfrm>
                  <a:off x="1440" y="2448"/>
                  <a:ext cx="0" cy="576"/>
                </a:xfrm>
                <a:prstGeom prst="line">
                  <a:avLst/>
                </a:prstGeom>
                <a:noFill/>
                <a:ln w="19050">
                  <a:solidFill>
                    <a:schemeClr val="tx1"/>
                  </a:solidFill>
                  <a:round/>
                  <a:headEnd/>
                  <a:tailEnd/>
                </a:ln>
                <a:effectLst/>
              </p:spPr>
              <p:txBody>
                <a:bodyPr/>
                <a:lstStyle/>
                <a:p>
                  <a:endParaRPr lang="en-US"/>
                </a:p>
              </p:txBody>
            </p:sp>
            <p:sp>
              <p:nvSpPr>
                <p:cNvPr id="197656" name="Line 24"/>
                <p:cNvSpPr>
                  <a:spLocks noChangeShapeType="1"/>
                </p:cNvSpPr>
                <p:nvPr/>
              </p:nvSpPr>
              <p:spPr bwMode="auto">
                <a:xfrm>
                  <a:off x="1440" y="3024"/>
                  <a:ext cx="768" cy="0"/>
                </a:xfrm>
                <a:prstGeom prst="line">
                  <a:avLst/>
                </a:prstGeom>
                <a:noFill/>
                <a:ln w="19050">
                  <a:solidFill>
                    <a:schemeClr val="tx1"/>
                  </a:solidFill>
                  <a:round/>
                  <a:headEnd/>
                  <a:tailEnd/>
                </a:ln>
                <a:effectLst/>
              </p:spPr>
              <p:txBody>
                <a:bodyPr/>
                <a:lstStyle/>
                <a:p>
                  <a:endParaRPr lang="en-US"/>
                </a:p>
              </p:txBody>
            </p:sp>
            <p:sp>
              <p:nvSpPr>
                <p:cNvPr id="197657" name="Line 25"/>
                <p:cNvSpPr>
                  <a:spLocks noChangeShapeType="1"/>
                </p:cNvSpPr>
                <p:nvPr/>
              </p:nvSpPr>
              <p:spPr bwMode="auto">
                <a:xfrm flipH="1">
                  <a:off x="1104" y="3024"/>
                  <a:ext cx="336" cy="240"/>
                </a:xfrm>
                <a:prstGeom prst="line">
                  <a:avLst/>
                </a:prstGeom>
                <a:noFill/>
                <a:ln w="19050">
                  <a:solidFill>
                    <a:schemeClr val="tx1"/>
                  </a:solidFill>
                  <a:round/>
                  <a:headEnd/>
                  <a:tailEnd/>
                </a:ln>
                <a:effectLst/>
              </p:spPr>
              <p:txBody>
                <a:bodyPr/>
                <a:lstStyle/>
                <a:p>
                  <a:endParaRPr lang="en-US"/>
                </a:p>
              </p:txBody>
            </p:sp>
          </p:grpSp>
          <p:sp>
            <p:nvSpPr>
              <p:cNvPr id="197660" name="AutoShape 28"/>
              <p:cNvSpPr>
                <a:spLocks noChangeArrowheads="1"/>
              </p:cNvSpPr>
              <p:nvPr/>
            </p:nvSpPr>
            <p:spPr bwMode="auto">
              <a:xfrm>
                <a:off x="1632" y="2976"/>
                <a:ext cx="240" cy="336"/>
              </a:xfrm>
              <a:prstGeom prst="can">
                <a:avLst>
                  <a:gd name="adj" fmla="val 35000"/>
                </a:avLst>
              </a:prstGeom>
              <a:solidFill>
                <a:srgbClr val="FF9900"/>
              </a:solidFill>
              <a:ln w="9525">
                <a:solidFill>
                  <a:schemeClr val="tx1"/>
                </a:solidFill>
                <a:round/>
                <a:headEnd/>
                <a:tailEnd/>
              </a:ln>
              <a:effectLst/>
            </p:spPr>
            <p:txBody>
              <a:bodyPr wrap="none" anchor="ctr"/>
              <a:lstStyle/>
              <a:p>
                <a:endParaRPr lang="en-US"/>
              </a:p>
            </p:txBody>
          </p:sp>
          <p:sp>
            <p:nvSpPr>
              <p:cNvPr id="197665" name="AutoShape 33"/>
              <p:cNvSpPr>
                <a:spLocks noChangeArrowheads="1"/>
              </p:cNvSpPr>
              <p:nvPr/>
            </p:nvSpPr>
            <p:spPr bwMode="auto">
              <a:xfrm>
                <a:off x="1776" y="3216"/>
                <a:ext cx="288" cy="240"/>
              </a:xfrm>
              <a:prstGeom prst="cube">
                <a:avLst>
                  <a:gd name="adj" fmla="val 25000"/>
                </a:avLst>
              </a:prstGeom>
              <a:solidFill>
                <a:srgbClr val="0099CC"/>
              </a:solidFill>
              <a:ln w="9525">
                <a:solidFill>
                  <a:schemeClr val="tx1"/>
                </a:solidFill>
                <a:miter lim="800000"/>
                <a:headEnd/>
                <a:tailEnd/>
              </a:ln>
              <a:effectLst/>
            </p:spPr>
            <p:txBody>
              <a:bodyPr wrap="none" anchor="ctr"/>
              <a:lstStyle/>
              <a:p>
                <a:endParaRPr lang="en-US"/>
              </a:p>
            </p:txBody>
          </p:sp>
        </p:grpSp>
        <p:sp>
          <p:nvSpPr>
            <p:cNvPr id="197670" name="Line 38"/>
            <p:cNvSpPr>
              <a:spLocks noChangeShapeType="1"/>
            </p:cNvSpPr>
            <p:nvPr/>
          </p:nvSpPr>
          <p:spPr bwMode="auto">
            <a:xfrm>
              <a:off x="3429000" y="3962400"/>
              <a:ext cx="381000" cy="584200"/>
            </a:xfrm>
            <a:prstGeom prst="line">
              <a:avLst/>
            </a:prstGeom>
            <a:noFill/>
            <a:ln w="19050">
              <a:solidFill>
                <a:schemeClr val="tx1"/>
              </a:solidFill>
              <a:round/>
              <a:headEnd/>
              <a:tailEnd/>
            </a:ln>
            <a:effectLst/>
          </p:spPr>
          <p:txBody>
            <a:bodyPr/>
            <a:lstStyle/>
            <a:p>
              <a:endParaRPr lang="en-US"/>
            </a:p>
          </p:txBody>
        </p:sp>
        <p:sp>
          <p:nvSpPr>
            <p:cNvPr id="197671" name="Line 39"/>
            <p:cNvSpPr>
              <a:spLocks noChangeShapeType="1"/>
            </p:cNvSpPr>
            <p:nvPr/>
          </p:nvSpPr>
          <p:spPr bwMode="auto">
            <a:xfrm flipV="1">
              <a:off x="3810000" y="3962400"/>
              <a:ext cx="168275" cy="584200"/>
            </a:xfrm>
            <a:prstGeom prst="line">
              <a:avLst/>
            </a:prstGeom>
            <a:noFill/>
            <a:ln w="19050">
              <a:solidFill>
                <a:schemeClr val="tx1"/>
              </a:solidFill>
              <a:round/>
              <a:headEnd/>
              <a:tailEnd/>
            </a:ln>
            <a:effectLst/>
          </p:spPr>
          <p:txBody>
            <a:bodyPr/>
            <a:lstStyle/>
            <a:p>
              <a:endParaRPr lang="en-US"/>
            </a:p>
          </p:txBody>
        </p:sp>
        <p:sp>
          <p:nvSpPr>
            <p:cNvPr id="197672" name="Line 40"/>
            <p:cNvSpPr>
              <a:spLocks noChangeShapeType="1"/>
            </p:cNvSpPr>
            <p:nvPr/>
          </p:nvSpPr>
          <p:spPr bwMode="auto">
            <a:xfrm flipV="1">
              <a:off x="3810000" y="4165600"/>
              <a:ext cx="533400" cy="381000"/>
            </a:xfrm>
            <a:prstGeom prst="line">
              <a:avLst/>
            </a:prstGeom>
            <a:noFill/>
            <a:ln w="19050">
              <a:solidFill>
                <a:schemeClr val="tx1"/>
              </a:solidFill>
              <a:round/>
              <a:headEnd/>
              <a:tailEnd/>
            </a:ln>
            <a:effectLst/>
          </p:spPr>
          <p:txBody>
            <a:bodyPr/>
            <a:lstStyle/>
            <a:p>
              <a:endParaRPr lang="en-US"/>
            </a:p>
          </p:txBody>
        </p:sp>
        <p:pic>
          <p:nvPicPr>
            <p:cNvPr id="197687" name="Picture 55"/>
            <p:cNvPicPr>
              <a:picLocks noChangeAspect="1" noChangeArrowheads="1"/>
            </p:cNvPicPr>
            <p:nvPr/>
          </p:nvPicPr>
          <p:blipFill>
            <a:blip r:embed="rId2" cstate="print"/>
            <a:srcRect/>
            <a:stretch>
              <a:fillRect/>
            </a:stretch>
          </p:blipFill>
          <p:spPr bwMode="auto">
            <a:xfrm>
              <a:off x="7391400" y="4318000"/>
              <a:ext cx="1376363" cy="985838"/>
            </a:xfrm>
            <a:prstGeom prst="rect">
              <a:avLst/>
            </a:prstGeom>
            <a:noFill/>
            <a:ln w="9525">
              <a:noFill/>
              <a:miter lim="800000"/>
              <a:headEnd/>
              <a:tailEnd/>
            </a:ln>
            <a:effectLst/>
          </p:spPr>
        </p:pic>
        <p:sp>
          <p:nvSpPr>
            <p:cNvPr id="197688" name="Line 56"/>
            <p:cNvSpPr>
              <a:spLocks noChangeShapeType="1"/>
            </p:cNvSpPr>
            <p:nvPr/>
          </p:nvSpPr>
          <p:spPr bwMode="auto">
            <a:xfrm>
              <a:off x="2057400" y="4699000"/>
              <a:ext cx="381000" cy="152400"/>
            </a:xfrm>
            <a:prstGeom prst="line">
              <a:avLst/>
            </a:prstGeom>
            <a:noFill/>
            <a:ln w="19050">
              <a:solidFill>
                <a:schemeClr val="hlink"/>
              </a:solidFill>
              <a:round/>
              <a:headEnd/>
              <a:tailEnd type="triangle" w="med" len="med"/>
            </a:ln>
            <a:effectLst/>
          </p:spPr>
          <p:txBody>
            <a:bodyPr/>
            <a:lstStyle/>
            <a:p>
              <a:endParaRPr lang="en-US"/>
            </a:p>
          </p:txBody>
        </p:sp>
        <p:sp>
          <p:nvSpPr>
            <p:cNvPr id="197689" name="Line 57"/>
            <p:cNvSpPr>
              <a:spLocks noChangeShapeType="1"/>
            </p:cNvSpPr>
            <p:nvPr/>
          </p:nvSpPr>
          <p:spPr bwMode="auto">
            <a:xfrm flipV="1">
              <a:off x="1981200" y="5537200"/>
              <a:ext cx="304800" cy="228600"/>
            </a:xfrm>
            <a:prstGeom prst="line">
              <a:avLst/>
            </a:prstGeom>
            <a:noFill/>
            <a:ln w="19050">
              <a:solidFill>
                <a:schemeClr val="hlink"/>
              </a:solidFill>
              <a:round/>
              <a:headEnd/>
              <a:tailEnd type="triangle" w="med" len="med"/>
            </a:ln>
            <a:effectLst/>
          </p:spPr>
          <p:txBody>
            <a:bodyPr/>
            <a:lstStyle/>
            <a:p>
              <a:endParaRPr lang="en-US"/>
            </a:p>
          </p:txBody>
        </p:sp>
        <p:sp>
          <p:nvSpPr>
            <p:cNvPr id="197690" name="Line 58"/>
            <p:cNvSpPr>
              <a:spLocks noChangeShapeType="1"/>
            </p:cNvSpPr>
            <p:nvPr/>
          </p:nvSpPr>
          <p:spPr bwMode="auto">
            <a:xfrm flipV="1">
              <a:off x="3352800" y="4622800"/>
              <a:ext cx="381000" cy="304800"/>
            </a:xfrm>
            <a:prstGeom prst="line">
              <a:avLst/>
            </a:prstGeom>
            <a:noFill/>
            <a:ln w="19050">
              <a:solidFill>
                <a:schemeClr val="hlink"/>
              </a:solidFill>
              <a:round/>
              <a:headEnd/>
              <a:tailEnd type="triangle" w="med" len="med"/>
            </a:ln>
            <a:effectLst/>
          </p:spPr>
          <p:txBody>
            <a:bodyPr/>
            <a:lstStyle/>
            <a:p>
              <a:endParaRPr lang="en-US"/>
            </a:p>
          </p:txBody>
        </p:sp>
        <p:sp>
          <p:nvSpPr>
            <p:cNvPr id="197691" name="Line 59"/>
            <p:cNvSpPr>
              <a:spLocks noChangeShapeType="1"/>
            </p:cNvSpPr>
            <p:nvPr/>
          </p:nvSpPr>
          <p:spPr bwMode="auto">
            <a:xfrm>
              <a:off x="4343400" y="4470400"/>
              <a:ext cx="457200" cy="228600"/>
            </a:xfrm>
            <a:prstGeom prst="line">
              <a:avLst/>
            </a:prstGeom>
            <a:noFill/>
            <a:ln w="19050">
              <a:solidFill>
                <a:schemeClr val="hlink"/>
              </a:solidFill>
              <a:round/>
              <a:headEnd/>
              <a:tailEnd type="triangle" w="med" len="med"/>
            </a:ln>
            <a:effectLst/>
          </p:spPr>
          <p:txBody>
            <a:bodyPr/>
            <a:lstStyle/>
            <a:p>
              <a:endParaRPr lang="en-US"/>
            </a:p>
          </p:txBody>
        </p:sp>
        <p:sp>
          <p:nvSpPr>
            <p:cNvPr id="197692" name="Line 60"/>
            <p:cNvSpPr>
              <a:spLocks noChangeShapeType="1"/>
            </p:cNvSpPr>
            <p:nvPr/>
          </p:nvSpPr>
          <p:spPr bwMode="auto">
            <a:xfrm>
              <a:off x="6781800" y="4851400"/>
              <a:ext cx="457200" cy="0"/>
            </a:xfrm>
            <a:prstGeom prst="line">
              <a:avLst/>
            </a:prstGeom>
            <a:noFill/>
            <a:ln w="19050">
              <a:solidFill>
                <a:schemeClr val="hlink"/>
              </a:solidFill>
              <a:round/>
              <a:headEnd/>
              <a:tailEnd type="triangle" w="med" len="med"/>
            </a:ln>
            <a:effectLst/>
          </p:spPr>
          <p:txBody>
            <a:bodyPr/>
            <a:lstStyle/>
            <a:p>
              <a:endParaRPr lang="en-US"/>
            </a:p>
          </p:txBody>
        </p:sp>
        <p:sp>
          <p:nvSpPr>
            <p:cNvPr id="197693" name="Text Box 61"/>
            <p:cNvSpPr txBox="1">
              <a:spLocks noChangeArrowheads="1"/>
            </p:cNvSpPr>
            <p:nvPr/>
          </p:nvSpPr>
          <p:spPr bwMode="auto">
            <a:xfrm>
              <a:off x="304800" y="5080000"/>
              <a:ext cx="1463675" cy="517525"/>
            </a:xfrm>
            <a:prstGeom prst="rect">
              <a:avLst/>
            </a:prstGeom>
            <a:noFill/>
            <a:ln w="9525">
              <a:noFill/>
              <a:miter lim="800000"/>
              <a:headEnd/>
              <a:tailEnd/>
            </a:ln>
            <a:effectLst/>
          </p:spPr>
          <p:txBody>
            <a:bodyPr>
              <a:spAutoFit/>
            </a:bodyPr>
            <a:lstStyle/>
            <a:p>
              <a:pPr algn="ctr"/>
              <a:r>
                <a:rPr lang="en-US" sz="1400"/>
                <a:t>Modeling coordinates</a:t>
              </a:r>
            </a:p>
          </p:txBody>
        </p:sp>
        <p:sp>
          <p:nvSpPr>
            <p:cNvPr id="197694" name="Text Box 62"/>
            <p:cNvSpPr txBox="1">
              <a:spLocks noChangeArrowheads="1"/>
            </p:cNvSpPr>
            <p:nvPr/>
          </p:nvSpPr>
          <p:spPr bwMode="auto">
            <a:xfrm>
              <a:off x="2514600" y="5613400"/>
              <a:ext cx="1463675" cy="517525"/>
            </a:xfrm>
            <a:prstGeom prst="rect">
              <a:avLst/>
            </a:prstGeom>
            <a:noFill/>
            <a:ln w="9525">
              <a:noFill/>
              <a:miter lim="800000"/>
              <a:headEnd/>
              <a:tailEnd/>
            </a:ln>
            <a:effectLst/>
          </p:spPr>
          <p:txBody>
            <a:bodyPr>
              <a:spAutoFit/>
            </a:bodyPr>
            <a:lstStyle/>
            <a:p>
              <a:pPr algn="ctr"/>
              <a:r>
                <a:rPr lang="en-US" sz="1400"/>
                <a:t>World coordinates</a:t>
              </a:r>
            </a:p>
          </p:txBody>
        </p:sp>
        <p:sp>
          <p:nvSpPr>
            <p:cNvPr id="197695" name="Text Box 63"/>
            <p:cNvSpPr txBox="1">
              <a:spLocks noChangeArrowheads="1"/>
            </p:cNvSpPr>
            <p:nvPr/>
          </p:nvSpPr>
          <p:spPr bwMode="auto">
            <a:xfrm>
              <a:off x="4343400" y="3648075"/>
              <a:ext cx="2209800" cy="517525"/>
            </a:xfrm>
            <a:prstGeom prst="rect">
              <a:avLst/>
            </a:prstGeom>
            <a:noFill/>
            <a:ln w="9525">
              <a:noFill/>
              <a:miter lim="800000"/>
              <a:headEnd/>
              <a:tailEnd/>
            </a:ln>
            <a:effectLst/>
          </p:spPr>
          <p:txBody>
            <a:bodyPr>
              <a:spAutoFit/>
            </a:bodyPr>
            <a:lstStyle/>
            <a:p>
              <a:r>
                <a:rPr lang="en-US" sz="1400"/>
                <a:t>Viewing and Projection coordinates</a:t>
              </a:r>
            </a:p>
          </p:txBody>
        </p:sp>
        <p:grpSp>
          <p:nvGrpSpPr>
            <p:cNvPr id="197698" name="Group 66"/>
            <p:cNvGrpSpPr>
              <a:grpSpLocks/>
            </p:cNvGrpSpPr>
            <p:nvPr/>
          </p:nvGrpSpPr>
          <p:grpSpPr bwMode="auto">
            <a:xfrm>
              <a:off x="4876800" y="4410075"/>
              <a:ext cx="1752600" cy="1736725"/>
              <a:chOff x="3024" y="2746"/>
              <a:chExt cx="1104" cy="1094"/>
            </a:xfrm>
          </p:grpSpPr>
          <p:sp>
            <p:nvSpPr>
              <p:cNvPr id="197674" name="Line 42"/>
              <p:cNvSpPr>
                <a:spLocks noChangeShapeType="1"/>
              </p:cNvSpPr>
              <p:nvPr/>
            </p:nvSpPr>
            <p:spPr bwMode="auto">
              <a:xfrm>
                <a:off x="3216" y="2746"/>
                <a:ext cx="0" cy="672"/>
              </a:xfrm>
              <a:prstGeom prst="line">
                <a:avLst/>
              </a:prstGeom>
              <a:noFill/>
              <a:ln w="19050">
                <a:solidFill>
                  <a:schemeClr val="tx1"/>
                </a:solidFill>
                <a:round/>
                <a:headEnd/>
                <a:tailEnd/>
              </a:ln>
              <a:effectLst/>
            </p:spPr>
            <p:txBody>
              <a:bodyPr/>
              <a:lstStyle/>
              <a:p>
                <a:endParaRPr lang="en-US"/>
              </a:p>
            </p:txBody>
          </p:sp>
          <p:sp>
            <p:nvSpPr>
              <p:cNvPr id="197675" name="Line 43"/>
              <p:cNvSpPr>
                <a:spLocks noChangeShapeType="1"/>
              </p:cNvSpPr>
              <p:nvPr/>
            </p:nvSpPr>
            <p:spPr bwMode="auto">
              <a:xfrm>
                <a:off x="3216" y="3418"/>
                <a:ext cx="912" cy="0"/>
              </a:xfrm>
              <a:prstGeom prst="line">
                <a:avLst/>
              </a:prstGeom>
              <a:noFill/>
              <a:ln w="19050">
                <a:solidFill>
                  <a:schemeClr val="tx1"/>
                </a:solidFill>
                <a:round/>
                <a:headEnd/>
                <a:tailEnd/>
              </a:ln>
              <a:effectLst/>
            </p:spPr>
            <p:txBody>
              <a:bodyPr/>
              <a:lstStyle/>
              <a:p>
                <a:endParaRPr lang="en-US"/>
              </a:p>
            </p:txBody>
          </p:sp>
          <p:sp>
            <p:nvSpPr>
              <p:cNvPr id="197676" name="Line 44"/>
              <p:cNvSpPr>
                <a:spLocks noChangeShapeType="1"/>
              </p:cNvSpPr>
              <p:nvPr/>
            </p:nvSpPr>
            <p:spPr bwMode="auto">
              <a:xfrm flipV="1">
                <a:off x="3216" y="2986"/>
                <a:ext cx="624" cy="432"/>
              </a:xfrm>
              <a:prstGeom prst="line">
                <a:avLst/>
              </a:prstGeom>
              <a:noFill/>
              <a:ln w="19050">
                <a:solidFill>
                  <a:schemeClr val="tx1"/>
                </a:solidFill>
                <a:round/>
                <a:headEnd/>
                <a:tailEnd/>
              </a:ln>
              <a:effectLst/>
            </p:spPr>
            <p:txBody>
              <a:bodyPr/>
              <a:lstStyle/>
              <a:p>
                <a:endParaRPr lang="en-US"/>
              </a:p>
            </p:txBody>
          </p:sp>
          <p:sp>
            <p:nvSpPr>
              <p:cNvPr id="197677" name="AutoShape 45"/>
              <p:cNvSpPr>
                <a:spLocks noChangeArrowheads="1"/>
              </p:cNvSpPr>
              <p:nvPr/>
            </p:nvSpPr>
            <p:spPr bwMode="auto">
              <a:xfrm>
                <a:off x="3360" y="2986"/>
                <a:ext cx="240" cy="336"/>
              </a:xfrm>
              <a:prstGeom prst="can">
                <a:avLst>
                  <a:gd name="adj" fmla="val 35000"/>
                </a:avLst>
              </a:prstGeom>
              <a:solidFill>
                <a:srgbClr val="FF9900"/>
              </a:solidFill>
              <a:ln w="9525">
                <a:solidFill>
                  <a:schemeClr val="tx1"/>
                </a:solidFill>
                <a:round/>
                <a:headEnd/>
                <a:tailEnd/>
              </a:ln>
              <a:effectLst/>
            </p:spPr>
            <p:txBody>
              <a:bodyPr wrap="none" anchor="ctr"/>
              <a:lstStyle/>
              <a:p>
                <a:endParaRPr lang="en-US"/>
              </a:p>
            </p:txBody>
          </p:sp>
          <p:sp>
            <p:nvSpPr>
              <p:cNvPr id="197678" name="AutoShape 46"/>
              <p:cNvSpPr>
                <a:spLocks noChangeArrowheads="1"/>
              </p:cNvSpPr>
              <p:nvPr/>
            </p:nvSpPr>
            <p:spPr bwMode="auto">
              <a:xfrm>
                <a:off x="3696" y="3130"/>
                <a:ext cx="255" cy="240"/>
              </a:xfrm>
              <a:prstGeom prst="cube">
                <a:avLst>
                  <a:gd name="adj" fmla="val 25000"/>
                </a:avLst>
              </a:prstGeom>
              <a:solidFill>
                <a:srgbClr val="0099CC"/>
              </a:solidFill>
              <a:ln w="9525">
                <a:solidFill>
                  <a:schemeClr val="tx1"/>
                </a:solidFill>
                <a:miter lim="800000"/>
                <a:headEnd/>
                <a:tailEnd/>
              </a:ln>
              <a:effectLst/>
            </p:spPr>
            <p:txBody>
              <a:bodyPr wrap="none" anchor="ctr"/>
              <a:lstStyle/>
              <a:p>
                <a:endParaRPr lang="en-US"/>
              </a:p>
            </p:txBody>
          </p:sp>
          <p:sp>
            <p:nvSpPr>
              <p:cNvPr id="197680" name="Line 48"/>
              <p:cNvSpPr>
                <a:spLocks noChangeShapeType="1"/>
              </p:cNvSpPr>
              <p:nvPr/>
            </p:nvSpPr>
            <p:spPr bwMode="auto">
              <a:xfrm>
                <a:off x="3168" y="2866"/>
                <a:ext cx="96" cy="0"/>
              </a:xfrm>
              <a:prstGeom prst="line">
                <a:avLst/>
              </a:prstGeom>
              <a:noFill/>
              <a:ln w="9525">
                <a:solidFill>
                  <a:schemeClr val="tx1"/>
                </a:solidFill>
                <a:round/>
                <a:headEnd/>
                <a:tailEnd/>
              </a:ln>
              <a:effectLst/>
            </p:spPr>
            <p:txBody>
              <a:bodyPr/>
              <a:lstStyle/>
              <a:p>
                <a:endParaRPr lang="en-US"/>
              </a:p>
            </p:txBody>
          </p:sp>
          <p:sp>
            <p:nvSpPr>
              <p:cNvPr id="197681" name="Line 49"/>
              <p:cNvSpPr>
                <a:spLocks noChangeShapeType="1"/>
              </p:cNvSpPr>
              <p:nvPr/>
            </p:nvSpPr>
            <p:spPr bwMode="auto">
              <a:xfrm>
                <a:off x="3984" y="3370"/>
                <a:ext cx="0" cy="96"/>
              </a:xfrm>
              <a:prstGeom prst="line">
                <a:avLst/>
              </a:prstGeom>
              <a:noFill/>
              <a:ln w="9525">
                <a:solidFill>
                  <a:schemeClr val="tx1"/>
                </a:solidFill>
                <a:round/>
                <a:headEnd/>
                <a:tailEnd/>
              </a:ln>
              <a:effectLst/>
            </p:spPr>
            <p:txBody>
              <a:bodyPr/>
              <a:lstStyle/>
              <a:p>
                <a:endParaRPr lang="en-US"/>
              </a:p>
            </p:txBody>
          </p:sp>
          <p:sp>
            <p:nvSpPr>
              <p:cNvPr id="197682" name="Line 50"/>
              <p:cNvSpPr>
                <a:spLocks noChangeShapeType="1"/>
              </p:cNvSpPr>
              <p:nvPr/>
            </p:nvSpPr>
            <p:spPr bwMode="auto">
              <a:xfrm>
                <a:off x="3736" y="3018"/>
                <a:ext cx="96" cy="0"/>
              </a:xfrm>
              <a:prstGeom prst="line">
                <a:avLst/>
              </a:prstGeom>
              <a:noFill/>
              <a:ln w="9525">
                <a:solidFill>
                  <a:schemeClr val="tx1"/>
                </a:solidFill>
                <a:round/>
                <a:headEnd/>
                <a:tailEnd/>
              </a:ln>
              <a:effectLst/>
            </p:spPr>
            <p:txBody>
              <a:bodyPr/>
              <a:lstStyle/>
              <a:p>
                <a:endParaRPr lang="en-US"/>
              </a:p>
            </p:txBody>
          </p:sp>
          <p:sp>
            <p:nvSpPr>
              <p:cNvPr id="197683" name="Text Box 51"/>
              <p:cNvSpPr txBox="1">
                <a:spLocks noChangeArrowheads="1"/>
              </p:cNvSpPr>
              <p:nvPr/>
            </p:nvSpPr>
            <p:spPr bwMode="auto">
              <a:xfrm>
                <a:off x="3024" y="2842"/>
                <a:ext cx="187" cy="192"/>
              </a:xfrm>
              <a:prstGeom prst="rect">
                <a:avLst/>
              </a:prstGeom>
              <a:noFill/>
              <a:ln w="9525">
                <a:noFill/>
                <a:miter lim="800000"/>
                <a:headEnd/>
                <a:tailEnd/>
              </a:ln>
              <a:effectLst/>
            </p:spPr>
            <p:txBody>
              <a:bodyPr wrap="none">
                <a:spAutoFit/>
              </a:bodyPr>
              <a:lstStyle/>
              <a:p>
                <a:r>
                  <a:rPr lang="en-US" sz="1400"/>
                  <a:t>1</a:t>
                </a:r>
              </a:p>
            </p:txBody>
          </p:sp>
          <p:sp>
            <p:nvSpPr>
              <p:cNvPr id="197684" name="Text Box 52"/>
              <p:cNvSpPr txBox="1">
                <a:spLocks noChangeArrowheads="1"/>
              </p:cNvSpPr>
              <p:nvPr/>
            </p:nvSpPr>
            <p:spPr bwMode="auto">
              <a:xfrm>
                <a:off x="3648" y="2842"/>
                <a:ext cx="187" cy="192"/>
              </a:xfrm>
              <a:prstGeom prst="rect">
                <a:avLst/>
              </a:prstGeom>
              <a:noFill/>
              <a:ln w="9525">
                <a:noFill/>
                <a:miter lim="800000"/>
                <a:headEnd/>
                <a:tailEnd/>
              </a:ln>
              <a:effectLst/>
            </p:spPr>
            <p:txBody>
              <a:bodyPr wrap="none">
                <a:spAutoFit/>
              </a:bodyPr>
              <a:lstStyle/>
              <a:p>
                <a:r>
                  <a:rPr lang="en-US" sz="1400"/>
                  <a:t>1</a:t>
                </a:r>
              </a:p>
            </p:txBody>
          </p:sp>
          <p:sp>
            <p:nvSpPr>
              <p:cNvPr id="197685" name="Text Box 53"/>
              <p:cNvSpPr txBox="1">
                <a:spLocks noChangeArrowheads="1"/>
              </p:cNvSpPr>
              <p:nvPr/>
            </p:nvSpPr>
            <p:spPr bwMode="auto">
              <a:xfrm>
                <a:off x="3893" y="3466"/>
                <a:ext cx="187" cy="192"/>
              </a:xfrm>
              <a:prstGeom prst="rect">
                <a:avLst/>
              </a:prstGeom>
              <a:noFill/>
              <a:ln w="9525">
                <a:noFill/>
                <a:miter lim="800000"/>
                <a:headEnd/>
                <a:tailEnd/>
              </a:ln>
              <a:effectLst/>
            </p:spPr>
            <p:txBody>
              <a:bodyPr wrap="none">
                <a:spAutoFit/>
              </a:bodyPr>
              <a:lstStyle/>
              <a:p>
                <a:r>
                  <a:rPr lang="en-US" sz="1400"/>
                  <a:t>1</a:t>
                </a:r>
              </a:p>
            </p:txBody>
          </p:sp>
          <p:sp>
            <p:nvSpPr>
              <p:cNvPr id="197696" name="Text Box 64"/>
              <p:cNvSpPr txBox="1">
                <a:spLocks noChangeArrowheads="1"/>
              </p:cNvSpPr>
              <p:nvPr/>
            </p:nvSpPr>
            <p:spPr bwMode="auto">
              <a:xfrm>
                <a:off x="3024" y="3514"/>
                <a:ext cx="922" cy="326"/>
              </a:xfrm>
              <a:prstGeom prst="rect">
                <a:avLst/>
              </a:prstGeom>
              <a:noFill/>
              <a:ln w="9525">
                <a:noFill/>
                <a:miter lim="800000"/>
                <a:headEnd/>
                <a:tailEnd/>
              </a:ln>
              <a:effectLst/>
            </p:spPr>
            <p:txBody>
              <a:bodyPr>
                <a:spAutoFit/>
              </a:bodyPr>
              <a:lstStyle/>
              <a:p>
                <a:pPr algn="ctr"/>
                <a:r>
                  <a:rPr lang="en-US" sz="1400"/>
                  <a:t>Normalized coordinates</a:t>
                </a:r>
              </a:p>
            </p:txBody>
          </p:sp>
        </p:grpSp>
        <p:sp>
          <p:nvSpPr>
            <p:cNvPr id="197697" name="Text Box 65"/>
            <p:cNvSpPr txBox="1">
              <a:spLocks noChangeArrowheads="1"/>
            </p:cNvSpPr>
            <p:nvPr/>
          </p:nvSpPr>
          <p:spPr bwMode="auto">
            <a:xfrm>
              <a:off x="7315200" y="5461000"/>
              <a:ext cx="1463675" cy="304800"/>
            </a:xfrm>
            <a:prstGeom prst="rect">
              <a:avLst/>
            </a:prstGeom>
            <a:noFill/>
            <a:ln w="9525">
              <a:noFill/>
              <a:miter lim="800000"/>
              <a:headEnd/>
              <a:tailEnd/>
            </a:ln>
            <a:effectLst/>
          </p:spPr>
          <p:txBody>
            <a:bodyPr>
              <a:spAutoFit/>
            </a:bodyPr>
            <a:lstStyle/>
            <a:p>
              <a:pPr algn="ctr"/>
              <a:r>
                <a:rPr lang="en-US" sz="1400"/>
                <a:t>Video monitor</a:t>
              </a:r>
            </a:p>
          </p:txBody>
        </p:sp>
      </p:grpSp>
      <p:sp>
        <p:nvSpPr>
          <p:cNvPr id="53" name="Slide Number Placeholder 52"/>
          <p:cNvSpPr>
            <a:spLocks noGrp="1"/>
          </p:cNvSpPr>
          <p:nvPr>
            <p:ph type="sldNum" sz="quarter" idx="12"/>
          </p:nvPr>
        </p:nvSpPr>
        <p:spPr/>
        <p:txBody>
          <a:bodyPr/>
          <a:lstStyle/>
          <a:p>
            <a:fld id="{A80CDAAF-A013-41DD-A08F-031638BA3D86}" type="slidenum">
              <a:rPr lang="en-GB" smtClean="0"/>
              <a:pPr/>
              <a:t>6</a:t>
            </a:fld>
            <a:r>
              <a:rPr lang="en-GB" smtClean="0"/>
              <a:t>/29</a:t>
            </a:r>
            <a:endParaRPr lang="en-GB"/>
          </a:p>
        </p:txBody>
      </p:sp>
    </p:spTree>
    <p:extLst>
      <p:ext uri="{BB962C8B-B14F-4D97-AF65-F5344CB8AC3E}">
        <p14:creationId xmlns:p14="http://schemas.microsoft.com/office/powerpoint/2010/main" val="3041444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p:cNvSpPr>
            <a:spLocks noGrp="1"/>
          </p:cNvSpPr>
          <p:nvPr>
            <p:ph type="dt" sz="half" idx="10"/>
          </p:nvPr>
        </p:nvSpPr>
        <p:spPr/>
        <p:txBody>
          <a:bodyPr/>
          <a:lstStyle/>
          <a:p>
            <a:r>
              <a:rPr lang="en-US" smtClean="0"/>
              <a:t>dvduc-2006/18</a:t>
            </a:r>
            <a:endParaRPr lang="en-GB"/>
          </a:p>
        </p:txBody>
      </p:sp>
      <p:sp>
        <p:nvSpPr>
          <p:cNvPr id="23" name="Footer Placeholder 4"/>
          <p:cNvSpPr>
            <a:spLocks noGrp="1"/>
          </p:cNvSpPr>
          <p:nvPr>
            <p:ph type="ftr" sz="quarter" idx="11"/>
          </p:nvPr>
        </p:nvSpPr>
        <p:spPr/>
        <p:txBody>
          <a:bodyPr/>
          <a:lstStyle/>
          <a:p>
            <a:r>
              <a:rPr lang="en-GB"/>
              <a:t>Bài 5 - Quan sát 3 chiều</a:t>
            </a:r>
          </a:p>
        </p:txBody>
      </p:sp>
      <p:sp>
        <p:nvSpPr>
          <p:cNvPr id="201730" name="Rectangle 2"/>
          <p:cNvSpPr>
            <a:spLocks noGrp="1" noChangeArrowheads="1"/>
          </p:cNvSpPr>
          <p:nvPr>
            <p:ph type="title"/>
          </p:nvPr>
        </p:nvSpPr>
        <p:spPr/>
        <p:txBody>
          <a:bodyPr/>
          <a:lstStyle/>
          <a:p>
            <a:r>
              <a:rPr lang="en-US"/>
              <a:t>Qui trình biến đổi quan sát</a:t>
            </a:r>
          </a:p>
        </p:txBody>
      </p:sp>
      <p:sp>
        <p:nvSpPr>
          <p:cNvPr id="201731" name="Rectangle 3"/>
          <p:cNvSpPr>
            <a:spLocks noGrp="1" noChangeArrowheads="1"/>
          </p:cNvSpPr>
          <p:nvPr>
            <p:ph type="body" idx="1"/>
          </p:nvPr>
        </p:nvSpPr>
        <p:spPr>
          <a:xfrm>
            <a:off x="685800" y="1066800"/>
            <a:ext cx="8229600" cy="990600"/>
          </a:xfrm>
        </p:spPr>
        <p:txBody>
          <a:bodyPr/>
          <a:lstStyle/>
          <a:p>
            <a:r>
              <a:rPr lang="en-US"/>
              <a:t>Qui trình biến đổi từ cửa sổ tọa độ thế giới 3D sang tọa độ màn hình 2D</a:t>
            </a:r>
          </a:p>
        </p:txBody>
      </p:sp>
      <p:grpSp>
        <p:nvGrpSpPr>
          <p:cNvPr id="25" name="Group 24"/>
          <p:cNvGrpSpPr/>
          <p:nvPr/>
        </p:nvGrpSpPr>
        <p:grpSpPr>
          <a:xfrm>
            <a:off x="381000" y="2133600"/>
            <a:ext cx="8459788" cy="3933825"/>
            <a:chOff x="381000" y="2133600"/>
            <a:chExt cx="8459788" cy="3933825"/>
          </a:xfrm>
        </p:grpSpPr>
        <p:sp>
          <p:nvSpPr>
            <p:cNvPr id="201732" name="Rectangle 4"/>
            <p:cNvSpPr>
              <a:spLocks noChangeArrowheads="1"/>
            </p:cNvSpPr>
            <p:nvPr/>
          </p:nvSpPr>
          <p:spPr bwMode="auto">
            <a:xfrm>
              <a:off x="1752600" y="2133600"/>
              <a:ext cx="2209800" cy="838200"/>
            </a:xfrm>
            <a:prstGeom prst="rect">
              <a:avLst/>
            </a:prstGeom>
            <a:solidFill>
              <a:srgbClr val="CCECFF"/>
            </a:solidFill>
            <a:ln w="9525">
              <a:solidFill>
                <a:schemeClr val="tx1"/>
              </a:solidFill>
              <a:miter lim="800000"/>
              <a:headEnd/>
              <a:tailEnd/>
            </a:ln>
            <a:effectLst>
              <a:innerShdw blurRad="114300">
                <a:prstClr val="black"/>
              </a:innerShdw>
            </a:effectLst>
          </p:spPr>
          <p:txBody>
            <a:bodyPr wrap="none" anchor="ctr"/>
            <a:lstStyle/>
            <a:p>
              <a:pPr algn="ctr"/>
              <a:r>
                <a:rPr lang="en-US" sz="1600"/>
                <a:t>Modeling </a:t>
              </a:r>
            </a:p>
            <a:p>
              <a:pPr algn="ctr"/>
              <a:r>
                <a:rPr lang="en-US" sz="1600"/>
                <a:t>Transformation</a:t>
              </a:r>
            </a:p>
          </p:txBody>
        </p:sp>
        <p:sp>
          <p:nvSpPr>
            <p:cNvPr id="201733" name="Rectangle 5"/>
            <p:cNvSpPr>
              <a:spLocks noChangeArrowheads="1"/>
            </p:cNvSpPr>
            <p:nvPr/>
          </p:nvSpPr>
          <p:spPr bwMode="auto">
            <a:xfrm>
              <a:off x="5195888" y="2209800"/>
              <a:ext cx="2209800" cy="762000"/>
            </a:xfrm>
            <a:prstGeom prst="rect">
              <a:avLst/>
            </a:prstGeom>
            <a:solidFill>
              <a:srgbClr val="CCECFF"/>
            </a:solidFill>
            <a:ln w="9525">
              <a:solidFill>
                <a:schemeClr val="tx1"/>
              </a:solidFill>
              <a:miter lim="800000"/>
              <a:headEnd/>
              <a:tailEnd/>
            </a:ln>
            <a:effectLst>
              <a:innerShdw blurRad="114300">
                <a:prstClr val="black"/>
              </a:innerShdw>
            </a:effectLst>
          </p:spPr>
          <p:txBody>
            <a:bodyPr wrap="none" anchor="ctr"/>
            <a:lstStyle/>
            <a:p>
              <a:pPr algn="ctr"/>
              <a:r>
                <a:rPr lang="en-US" sz="1600"/>
                <a:t>Viewing</a:t>
              </a:r>
            </a:p>
            <a:p>
              <a:pPr algn="ctr"/>
              <a:r>
                <a:rPr lang="en-US" sz="1600"/>
                <a:t>Transformation</a:t>
              </a:r>
            </a:p>
          </p:txBody>
        </p:sp>
        <p:sp>
          <p:nvSpPr>
            <p:cNvPr id="201734" name="Line 6"/>
            <p:cNvSpPr>
              <a:spLocks noChangeShapeType="1"/>
            </p:cNvSpPr>
            <p:nvPr/>
          </p:nvSpPr>
          <p:spPr bwMode="auto">
            <a:xfrm>
              <a:off x="990600" y="2590800"/>
              <a:ext cx="762000" cy="0"/>
            </a:xfrm>
            <a:prstGeom prst="line">
              <a:avLst/>
            </a:prstGeom>
            <a:noFill/>
            <a:ln w="28575">
              <a:solidFill>
                <a:schemeClr val="tx1"/>
              </a:solidFill>
              <a:round/>
              <a:headEnd/>
              <a:tailEnd type="triangle" w="med" len="med"/>
            </a:ln>
            <a:effectLst/>
          </p:spPr>
          <p:txBody>
            <a:bodyPr/>
            <a:lstStyle/>
            <a:p>
              <a:endParaRPr lang="en-US"/>
            </a:p>
          </p:txBody>
        </p:sp>
        <p:sp>
          <p:nvSpPr>
            <p:cNvPr id="201735" name="Text Box 7"/>
            <p:cNvSpPr txBox="1">
              <a:spLocks noChangeArrowheads="1"/>
            </p:cNvSpPr>
            <p:nvPr/>
          </p:nvSpPr>
          <p:spPr bwMode="auto">
            <a:xfrm>
              <a:off x="381000" y="2667000"/>
              <a:ext cx="1447800" cy="581025"/>
            </a:xfrm>
            <a:prstGeom prst="rect">
              <a:avLst/>
            </a:prstGeom>
            <a:noFill/>
            <a:ln w="9525">
              <a:noFill/>
              <a:miter lim="800000"/>
              <a:headEnd/>
              <a:tailEnd/>
            </a:ln>
            <a:effectLst/>
          </p:spPr>
          <p:txBody>
            <a:bodyPr>
              <a:spAutoFit/>
            </a:bodyPr>
            <a:lstStyle/>
            <a:p>
              <a:r>
                <a:rPr lang="en-US" sz="1600">
                  <a:solidFill>
                    <a:srgbClr val="FF0000"/>
                  </a:solidFill>
                </a:rPr>
                <a:t>Modeling coordinates</a:t>
              </a:r>
            </a:p>
          </p:txBody>
        </p:sp>
        <p:sp>
          <p:nvSpPr>
            <p:cNvPr id="201736" name="Line 8"/>
            <p:cNvSpPr>
              <a:spLocks noChangeShapeType="1"/>
            </p:cNvSpPr>
            <p:nvPr/>
          </p:nvSpPr>
          <p:spPr bwMode="auto">
            <a:xfrm>
              <a:off x="3962400" y="2590800"/>
              <a:ext cx="1233488" cy="0"/>
            </a:xfrm>
            <a:prstGeom prst="line">
              <a:avLst/>
            </a:prstGeom>
            <a:noFill/>
            <a:ln w="28575">
              <a:solidFill>
                <a:schemeClr val="tx1"/>
              </a:solidFill>
              <a:round/>
              <a:headEnd/>
              <a:tailEnd type="triangle" w="med" len="med"/>
            </a:ln>
            <a:effectLst/>
          </p:spPr>
          <p:txBody>
            <a:bodyPr/>
            <a:lstStyle/>
            <a:p>
              <a:endParaRPr lang="en-US"/>
            </a:p>
          </p:txBody>
        </p:sp>
        <p:sp>
          <p:nvSpPr>
            <p:cNvPr id="201737" name="Text Box 9"/>
            <p:cNvSpPr txBox="1">
              <a:spLocks noChangeArrowheads="1"/>
            </p:cNvSpPr>
            <p:nvPr/>
          </p:nvSpPr>
          <p:spPr bwMode="auto">
            <a:xfrm>
              <a:off x="3886200" y="2695575"/>
              <a:ext cx="1447800" cy="581025"/>
            </a:xfrm>
            <a:prstGeom prst="rect">
              <a:avLst/>
            </a:prstGeom>
            <a:noFill/>
            <a:ln w="9525">
              <a:noFill/>
              <a:miter lim="800000"/>
              <a:headEnd/>
              <a:tailEnd/>
            </a:ln>
            <a:effectLst/>
          </p:spPr>
          <p:txBody>
            <a:bodyPr>
              <a:spAutoFit/>
            </a:bodyPr>
            <a:lstStyle/>
            <a:p>
              <a:pPr algn="ctr"/>
              <a:r>
                <a:rPr lang="en-US" sz="1600">
                  <a:solidFill>
                    <a:srgbClr val="FF0000"/>
                  </a:solidFill>
                </a:rPr>
                <a:t>World coordinates</a:t>
              </a:r>
            </a:p>
          </p:txBody>
        </p:sp>
        <p:sp>
          <p:nvSpPr>
            <p:cNvPr id="201738" name="Rectangle 10"/>
            <p:cNvSpPr>
              <a:spLocks noChangeArrowheads="1"/>
            </p:cNvSpPr>
            <p:nvPr/>
          </p:nvSpPr>
          <p:spPr bwMode="auto">
            <a:xfrm>
              <a:off x="5272088" y="3810000"/>
              <a:ext cx="2209800" cy="838200"/>
            </a:xfrm>
            <a:prstGeom prst="rect">
              <a:avLst/>
            </a:prstGeom>
            <a:solidFill>
              <a:srgbClr val="CCECFF"/>
            </a:solidFill>
            <a:ln w="9525">
              <a:solidFill>
                <a:schemeClr val="tx1"/>
              </a:solidFill>
              <a:miter lim="800000"/>
              <a:headEnd/>
              <a:tailEnd/>
            </a:ln>
            <a:effectLst>
              <a:innerShdw blurRad="114300">
                <a:prstClr val="black"/>
              </a:innerShdw>
            </a:effectLst>
          </p:spPr>
          <p:txBody>
            <a:bodyPr wrap="none" anchor="ctr"/>
            <a:lstStyle/>
            <a:p>
              <a:pPr algn="ctr"/>
              <a:r>
                <a:rPr lang="en-US" sz="1600"/>
                <a:t>Projection</a:t>
              </a:r>
            </a:p>
            <a:p>
              <a:pPr algn="ctr"/>
              <a:r>
                <a:rPr lang="en-US" sz="1600"/>
                <a:t>Transformation</a:t>
              </a:r>
            </a:p>
          </p:txBody>
        </p:sp>
        <p:sp>
          <p:nvSpPr>
            <p:cNvPr id="201739" name="Rectangle 11"/>
            <p:cNvSpPr>
              <a:spLocks noChangeArrowheads="1"/>
            </p:cNvSpPr>
            <p:nvPr/>
          </p:nvSpPr>
          <p:spPr bwMode="auto">
            <a:xfrm>
              <a:off x="1433513" y="3810000"/>
              <a:ext cx="2300288" cy="914400"/>
            </a:xfrm>
            <a:prstGeom prst="rect">
              <a:avLst/>
            </a:prstGeom>
            <a:solidFill>
              <a:srgbClr val="CCECFF"/>
            </a:solidFill>
            <a:ln w="9525">
              <a:solidFill>
                <a:schemeClr val="tx1"/>
              </a:solidFill>
              <a:miter lim="800000"/>
              <a:headEnd/>
              <a:tailEnd/>
            </a:ln>
            <a:effectLst>
              <a:innerShdw blurRad="114300">
                <a:prstClr val="black"/>
              </a:innerShdw>
            </a:effectLst>
          </p:spPr>
          <p:txBody>
            <a:bodyPr wrap="none" anchor="ctr"/>
            <a:lstStyle/>
            <a:p>
              <a:pPr algn="ctr"/>
              <a:r>
                <a:rPr lang="en-US" sz="1600"/>
                <a:t>Normalization</a:t>
              </a:r>
            </a:p>
            <a:p>
              <a:pPr algn="ctr"/>
              <a:r>
                <a:rPr lang="en-US" sz="1600"/>
                <a:t>Transformation</a:t>
              </a:r>
            </a:p>
            <a:p>
              <a:pPr algn="ctr"/>
              <a:r>
                <a:rPr lang="en-US" sz="1600"/>
                <a:t>and Clipping</a:t>
              </a:r>
            </a:p>
          </p:txBody>
        </p:sp>
        <p:sp>
          <p:nvSpPr>
            <p:cNvPr id="201740" name="Freeform 12"/>
            <p:cNvSpPr>
              <a:spLocks/>
            </p:cNvSpPr>
            <p:nvPr/>
          </p:nvSpPr>
          <p:spPr bwMode="auto">
            <a:xfrm>
              <a:off x="7405688" y="2590800"/>
              <a:ext cx="533400" cy="1676400"/>
            </a:xfrm>
            <a:custGeom>
              <a:avLst/>
              <a:gdLst/>
              <a:ahLst/>
              <a:cxnLst>
                <a:cxn ang="0">
                  <a:pos x="0" y="0"/>
                </a:cxn>
                <a:cxn ang="0">
                  <a:pos x="336" y="0"/>
                </a:cxn>
                <a:cxn ang="0">
                  <a:pos x="336" y="1056"/>
                </a:cxn>
                <a:cxn ang="0">
                  <a:pos x="48" y="1056"/>
                </a:cxn>
              </a:cxnLst>
              <a:rect l="0" t="0" r="r" b="b"/>
              <a:pathLst>
                <a:path w="336" h="1056">
                  <a:moveTo>
                    <a:pt x="0" y="0"/>
                  </a:moveTo>
                  <a:lnTo>
                    <a:pt x="336" y="0"/>
                  </a:lnTo>
                  <a:lnTo>
                    <a:pt x="336" y="1056"/>
                  </a:lnTo>
                  <a:lnTo>
                    <a:pt x="48" y="1056"/>
                  </a:lnTo>
                </a:path>
              </a:pathLst>
            </a:custGeom>
            <a:noFill/>
            <a:ln w="28575" cmpd="sng">
              <a:solidFill>
                <a:schemeClr val="tx1"/>
              </a:solidFill>
              <a:round/>
              <a:headEnd type="none" w="med" len="med"/>
              <a:tailEnd type="triangle" w="med" len="med"/>
            </a:ln>
            <a:effectLst/>
          </p:spPr>
          <p:txBody>
            <a:bodyPr/>
            <a:lstStyle/>
            <a:p>
              <a:endParaRPr lang="en-US"/>
            </a:p>
          </p:txBody>
        </p:sp>
        <p:sp>
          <p:nvSpPr>
            <p:cNvPr id="201741" name="Text Box 13"/>
            <p:cNvSpPr txBox="1">
              <a:spLocks noChangeArrowheads="1"/>
            </p:cNvSpPr>
            <p:nvPr/>
          </p:nvSpPr>
          <p:spPr bwMode="auto">
            <a:xfrm>
              <a:off x="6018213" y="3076575"/>
              <a:ext cx="1830388" cy="581025"/>
            </a:xfrm>
            <a:prstGeom prst="rect">
              <a:avLst/>
            </a:prstGeom>
            <a:noFill/>
            <a:ln w="9525">
              <a:noFill/>
              <a:miter lim="800000"/>
              <a:headEnd/>
              <a:tailEnd/>
            </a:ln>
            <a:effectLst/>
          </p:spPr>
          <p:txBody>
            <a:bodyPr>
              <a:spAutoFit/>
            </a:bodyPr>
            <a:lstStyle/>
            <a:p>
              <a:pPr algn="r"/>
              <a:r>
                <a:rPr lang="en-US" sz="1600">
                  <a:solidFill>
                    <a:srgbClr val="FF0000"/>
                  </a:solidFill>
                </a:rPr>
                <a:t>Viewing coordinates</a:t>
              </a:r>
            </a:p>
          </p:txBody>
        </p:sp>
        <p:sp>
          <p:nvSpPr>
            <p:cNvPr id="201742" name="Line 14"/>
            <p:cNvSpPr>
              <a:spLocks noChangeShapeType="1"/>
            </p:cNvSpPr>
            <p:nvPr/>
          </p:nvSpPr>
          <p:spPr bwMode="auto">
            <a:xfrm flipH="1">
              <a:off x="3733800" y="4267200"/>
              <a:ext cx="1538288" cy="0"/>
            </a:xfrm>
            <a:prstGeom prst="line">
              <a:avLst/>
            </a:prstGeom>
            <a:noFill/>
            <a:ln w="28575">
              <a:solidFill>
                <a:schemeClr val="tx1"/>
              </a:solidFill>
              <a:round/>
              <a:headEnd/>
              <a:tailEnd type="triangle" w="med" len="med"/>
            </a:ln>
            <a:effectLst/>
          </p:spPr>
          <p:txBody>
            <a:bodyPr/>
            <a:lstStyle/>
            <a:p>
              <a:endParaRPr lang="en-US"/>
            </a:p>
          </p:txBody>
        </p:sp>
        <p:sp>
          <p:nvSpPr>
            <p:cNvPr id="201743" name="Text Box 15"/>
            <p:cNvSpPr txBox="1">
              <a:spLocks noChangeArrowheads="1"/>
            </p:cNvSpPr>
            <p:nvPr/>
          </p:nvSpPr>
          <p:spPr bwMode="auto">
            <a:xfrm>
              <a:off x="3810000" y="4267200"/>
              <a:ext cx="1373188" cy="581025"/>
            </a:xfrm>
            <a:prstGeom prst="rect">
              <a:avLst/>
            </a:prstGeom>
            <a:noFill/>
            <a:ln w="9525">
              <a:noFill/>
              <a:miter lim="800000"/>
              <a:headEnd/>
              <a:tailEnd/>
            </a:ln>
            <a:effectLst/>
          </p:spPr>
          <p:txBody>
            <a:bodyPr>
              <a:spAutoFit/>
            </a:bodyPr>
            <a:lstStyle/>
            <a:p>
              <a:pPr algn="ctr"/>
              <a:r>
                <a:rPr lang="en-US" sz="1600">
                  <a:solidFill>
                    <a:srgbClr val="FF0000"/>
                  </a:solidFill>
                </a:rPr>
                <a:t>Projection coordinates</a:t>
              </a:r>
            </a:p>
          </p:txBody>
        </p:sp>
        <p:sp>
          <p:nvSpPr>
            <p:cNvPr id="201744" name="Rectangle 16"/>
            <p:cNvSpPr>
              <a:spLocks noChangeArrowheads="1"/>
            </p:cNvSpPr>
            <p:nvPr/>
          </p:nvSpPr>
          <p:spPr bwMode="auto">
            <a:xfrm>
              <a:off x="5105400" y="5105400"/>
              <a:ext cx="2209800" cy="762000"/>
            </a:xfrm>
            <a:prstGeom prst="rect">
              <a:avLst/>
            </a:prstGeom>
            <a:solidFill>
              <a:srgbClr val="CCECFF"/>
            </a:solidFill>
            <a:ln w="9525">
              <a:solidFill>
                <a:schemeClr val="tx1"/>
              </a:solidFill>
              <a:miter lim="800000"/>
              <a:headEnd/>
              <a:tailEnd/>
            </a:ln>
            <a:effectLst>
              <a:innerShdw blurRad="114300">
                <a:prstClr val="black"/>
              </a:innerShdw>
            </a:effectLst>
          </p:spPr>
          <p:txBody>
            <a:bodyPr wrap="none" anchor="ctr"/>
            <a:lstStyle/>
            <a:p>
              <a:pPr algn="ctr"/>
              <a:r>
                <a:rPr lang="en-US" sz="1600"/>
                <a:t>Viewport</a:t>
              </a:r>
            </a:p>
            <a:p>
              <a:pPr algn="ctr"/>
              <a:r>
                <a:rPr lang="en-US" sz="1600"/>
                <a:t>Transformation</a:t>
              </a:r>
            </a:p>
          </p:txBody>
        </p:sp>
        <p:sp>
          <p:nvSpPr>
            <p:cNvPr id="201745" name="Freeform 17"/>
            <p:cNvSpPr>
              <a:spLocks/>
            </p:cNvSpPr>
            <p:nvPr/>
          </p:nvSpPr>
          <p:spPr bwMode="auto">
            <a:xfrm>
              <a:off x="2514600" y="4724400"/>
              <a:ext cx="2590800" cy="762000"/>
            </a:xfrm>
            <a:custGeom>
              <a:avLst/>
              <a:gdLst/>
              <a:ahLst/>
              <a:cxnLst>
                <a:cxn ang="0">
                  <a:pos x="0" y="0"/>
                </a:cxn>
                <a:cxn ang="0">
                  <a:pos x="0" y="480"/>
                </a:cxn>
                <a:cxn ang="0">
                  <a:pos x="1488" y="480"/>
                </a:cxn>
              </a:cxnLst>
              <a:rect l="0" t="0" r="r" b="b"/>
              <a:pathLst>
                <a:path w="1488" h="480">
                  <a:moveTo>
                    <a:pt x="0" y="0"/>
                  </a:moveTo>
                  <a:lnTo>
                    <a:pt x="0" y="480"/>
                  </a:lnTo>
                  <a:lnTo>
                    <a:pt x="1488" y="480"/>
                  </a:lnTo>
                </a:path>
              </a:pathLst>
            </a:custGeom>
            <a:noFill/>
            <a:ln w="28575" cmpd="sng">
              <a:solidFill>
                <a:schemeClr val="tx1"/>
              </a:solidFill>
              <a:round/>
              <a:headEnd type="none" w="med" len="med"/>
              <a:tailEnd type="triangle" w="med" len="med"/>
            </a:ln>
            <a:effectLst/>
          </p:spPr>
          <p:txBody>
            <a:bodyPr/>
            <a:lstStyle/>
            <a:p>
              <a:endParaRPr lang="en-US"/>
            </a:p>
          </p:txBody>
        </p:sp>
        <p:sp>
          <p:nvSpPr>
            <p:cNvPr id="201746" name="Text Box 18"/>
            <p:cNvSpPr txBox="1">
              <a:spLocks noChangeArrowheads="1"/>
            </p:cNvSpPr>
            <p:nvPr/>
          </p:nvSpPr>
          <p:spPr bwMode="auto">
            <a:xfrm>
              <a:off x="2819400" y="5486400"/>
              <a:ext cx="2057400" cy="581025"/>
            </a:xfrm>
            <a:prstGeom prst="rect">
              <a:avLst/>
            </a:prstGeom>
            <a:noFill/>
            <a:ln w="9525">
              <a:noFill/>
              <a:miter lim="800000"/>
              <a:headEnd/>
              <a:tailEnd/>
            </a:ln>
            <a:effectLst/>
          </p:spPr>
          <p:txBody>
            <a:bodyPr>
              <a:spAutoFit/>
            </a:bodyPr>
            <a:lstStyle/>
            <a:p>
              <a:pPr algn="ctr"/>
              <a:r>
                <a:rPr lang="en-US" sz="1600">
                  <a:solidFill>
                    <a:srgbClr val="FF0000"/>
                  </a:solidFill>
                </a:rPr>
                <a:t>Normalized coordinates</a:t>
              </a:r>
            </a:p>
          </p:txBody>
        </p:sp>
        <p:sp>
          <p:nvSpPr>
            <p:cNvPr id="201747" name="Line 19"/>
            <p:cNvSpPr>
              <a:spLocks noChangeShapeType="1"/>
            </p:cNvSpPr>
            <p:nvPr/>
          </p:nvSpPr>
          <p:spPr bwMode="auto">
            <a:xfrm>
              <a:off x="7315200" y="5486400"/>
              <a:ext cx="776288" cy="0"/>
            </a:xfrm>
            <a:prstGeom prst="line">
              <a:avLst/>
            </a:prstGeom>
            <a:noFill/>
            <a:ln w="28575">
              <a:solidFill>
                <a:schemeClr val="tx1"/>
              </a:solidFill>
              <a:round/>
              <a:headEnd/>
              <a:tailEnd type="triangle" w="med" len="med"/>
            </a:ln>
            <a:effectLst/>
          </p:spPr>
          <p:txBody>
            <a:bodyPr/>
            <a:lstStyle/>
            <a:p>
              <a:endParaRPr lang="en-US"/>
            </a:p>
          </p:txBody>
        </p:sp>
        <p:sp>
          <p:nvSpPr>
            <p:cNvPr id="201748" name="Text Box 20"/>
            <p:cNvSpPr txBox="1">
              <a:spLocks noChangeArrowheads="1"/>
            </p:cNvSpPr>
            <p:nvPr/>
          </p:nvSpPr>
          <p:spPr bwMode="auto">
            <a:xfrm>
              <a:off x="7391400" y="5486400"/>
              <a:ext cx="1449388" cy="581025"/>
            </a:xfrm>
            <a:prstGeom prst="rect">
              <a:avLst/>
            </a:prstGeom>
            <a:noFill/>
            <a:ln w="9525">
              <a:noFill/>
              <a:miter lim="800000"/>
              <a:headEnd/>
              <a:tailEnd/>
            </a:ln>
            <a:effectLst/>
          </p:spPr>
          <p:txBody>
            <a:bodyPr>
              <a:spAutoFit/>
            </a:bodyPr>
            <a:lstStyle/>
            <a:p>
              <a:r>
                <a:rPr lang="en-US" sz="1600">
                  <a:solidFill>
                    <a:srgbClr val="FF0000"/>
                  </a:solidFill>
                </a:rPr>
                <a:t>Device coordinates</a:t>
              </a:r>
            </a:p>
          </p:txBody>
        </p:sp>
      </p:grpSp>
      <p:sp>
        <p:nvSpPr>
          <p:cNvPr id="26" name="Slide Number Placeholder 25"/>
          <p:cNvSpPr>
            <a:spLocks noGrp="1"/>
          </p:cNvSpPr>
          <p:nvPr>
            <p:ph type="sldNum" sz="quarter" idx="12"/>
          </p:nvPr>
        </p:nvSpPr>
        <p:spPr/>
        <p:txBody>
          <a:bodyPr/>
          <a:lstStyle/>
          <a:p>
            <a:fld id="{A80CDAAF-A013-41DD-A08F-031638BA3D86}" type="slidenum">
              <a:rPr lang="en-GB" smtClean="0"/>
              <a:pPr/>
              <a:t>7</a:t>
            </a:fld>
            <a:r>
              <a:rPr lang="en-GB" smtClean="0"/>
              <a:t>/29</a:t>
            </a:r>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3"/>
          <p:cNvSpPr>
            <a:spLocks noGrp="1"/>
          </p:cNvSpPr>
          <p:nvPr>
            <p:ph type="dt" sz="half" idx="10"/>
          </p:nvPr>
        </p:nvSpPr>
        <p:spPr/>
        <p:txBody>
          <a:bodyPr/>
          <a:lstStyle/>
          <a:p>
            <a:r>
              <a:rPr lang="en-US" smtClean="0"/>
              <a:t>dvduc-2006/18</a:t>
            </a:r>
            <a:endParaRPr lang="en-GB"/>
          </a:p>
        </p:txBody>
      </p:sp>
      <p:sp>
        <p:nvSpPr>
          <p:cNvPr id="33" name="Footer Placeholder 4"/>
          <p:cNvSpPr>
            <a:spLocks noGrp="1"/>
          </p:cNvSpPr>
          <p:nvPr>
            <p:ph type="ftr" sz="quarter" idx="11"/>
          </p:nvPr>
        </p:nvSpPr>
        <p:spPr/>
        <p:txBody>
          <a:bodyPr/>
          <a:lstStyle/>
          <a:p>
            <a:r>
              <a:rPr lang="en-GB"/>
              <a:t>Bài 5 - Quan sát 3 chiều</a:t>
            </a:r>
          </a:p>
        </p:txBody>
      </p:sp>
      <p:sp>
        <p:nvSpPr>
          <p:cNvPr id="216066" name="Rectangle 2"/>
          <p:cNvSpPr>
            <a:spLocks noGrp="1" noChangeArrowheads="1"/>
          </p:cNvSpPr>
          <p:nvPr>
            <p:ph type="title"/>
          </p:nvPr>
        </p:nvSpPr>
        <p:spPr/>
        <p:txBody>
          <a:bodyPr/>
          <a:lstStyle/>
          <a:p>
            <a:r>
              <a:rPr lang="en-US" smtClean="0"/>
              <a:t>Qui trình biến đổi quan sát</a:t>
            </a:r>
            <a:endParaRPr lang="en-US"/>
          </a:p>
        </p:txBody>
      </p:sp>
      <p:sp>
        <p:nvSpPr>
          <p:cNvPr id="216067" name="Rectangle 3"/>
          <p:cNvSpPr>
            <a:spLocks noGrp="1" noChangeArrowheads="1"/>
          </p:cNvSpPr>
          <p:nvPr>
            <p:ph type="body" idx="1"/>
          </p:nvPr>
        </p:nvSpPr>
        <p:spPr>
          <a:xfrm>
            <a:off x="533400" y="1066800"/>
            <a:ext cx="8382000" cy="5334000"/>
          </a:xfrm>
        </p:spPr>
        <p:txBody>
          <a:bodyPr/>
          <a:lstStyle/>
          <a:p>
            <a:r>
              <a:rPr lang="en-US" smtClean="0"/>
              <a:t>Biến đổi mô hình (</a:t>
            </a:r>
            <a:r>
              <a:rPr lang="en-US" i="1" smtClean="0"/>
              <a:t>modeling transformation</a:t>
            </a:r>
            <a:r>
              <a:rPr lang="en-US" smtClean="0"/>
              <a:t>)</a:t>
            </a:r>
          </a:p>
          <a:p>
            <a:pPr lvl="1"/>
            <a:r>
              <a:rPr lang="en-US" smtClean="0"/>
              <a:t>Tương đương với định vị và hướng mô hình</a:t>
            </a:r>
          </a:p>
          <a:p>
            <a:pPr lvl="1"/>
            <a:r>
              <a:rPr lang="en-US" smtClean="0"/>
              <a:t>Các phép biến đổi: xoay, dịch chuyển, co dãn mô hình, tổ hợp chúng</a:t>
            </a:r>
          </a:p>
          <a:p>
            <a:r>
              <a:rPr lang="en-US" smtClean="0"/>
              <a:t>Biến đổi khung nhìn (</a:t>
            </a:r>
            <a:r>
              <a:rPr lang="en-US" i="1" smtClean="0"/>
              <a:t>viewing transformation</a:t>
            </a:r>
            <a:r>
              <a:rPr lang="en-US" smtClean="0"/>
              <a:t>)</a:t>
            </a:r>
          </a:p>
          <a:p>
            <a:pPr lvl="1"/>
            <a:r>
              <a:rPr lang="en-US" smtClean="0"/>
              <a:t>Tương đương định vị và hướng máy ảnh</a:t>
            </a:r>
          </a:p>
          <a:p>
            <a:pPr lvl="1"/>
            <a:r>
              <a:rPr lang="en-US" smtClean="0"/>
              <a:t>OpenGL sử dụng </a:t>
            </a:r>
            <a:r>
              <a:rPr lang="en-US" i="1" smtClean="0">
                <a:solidFill>
                  <a:schemeClr val="tx1"/>
                </a:solidFill>
              </a:rPr>
              <a:t>gluLookAt() </a:t>
            </a:r>
            <a:r>
              <a:rPr lang="en-US" smtClean="0"/>
              <a:t>để biến đổi khung nhìn với các tham số như vị trí máy ảnh (mắt nhìn), điểm hướng tới và véc tơ hướng lên của máy ảnh.</a:t>
            </a:r>
          </a:p>
          <a:p>
            <a:r>
              <a:rPr lang="en-US" smtClean="0"/>
              <a:t>Biến đổi chiếu (</a:t>
            </a:r>
            <a:r>
              <a:rPr lang="en-US" i="1" smtClean="0"/>
              <a:t>projection transformation</a:t>
            </a:r>
            <a:r>
              <a:rPr lang="en-US" smtClean="0"/>
              <a:t>)</a:t>
            </a:r>
          </a:p>
          <a:p>
            <a:pPr lvl="1"/>
            <a:r>
              <a:rPr lang="en-US" smtClean="0"/>
              <a:t>Tương đương với điều chỉnh ống kính của máy ảnh</a:t>
            </a:r>
          </a:p>
          <a:p>
            <a:pPr lvl="1"/>
            <a:r>
              <a:rPr lang="en-US" smtClean="0"/>
              <a:t>Biến đổi này xác định vùng (khối) quan sát đối tượng. Tương tự với việc chọn góc ống kính máy ảnh: góc rộng, thông thường, hay telephoto.</a:t>
            </a:r>
          </a:p>
          <a:p>
            <a:pPr lvl="1"/>
            <a:r>
              <a:rPr lang="en-US" smtClean="0"/>
              <a:t>Xác định đối tượng hay phần đối tượng bị cắt xén</a:t>
            </a:r>
            <a:endParaRPr lang="en-US"/>
          </a:p>
        </p:txBody>
      </p:sp>
      <p:sp>
        <p:nvSpPr>
          <p:cNvPr id="7" name="Slide Number Placeholder 6"/>
          <p:cNvSpPr>
            <a:spLocks noGrp="1"/>
          </p:cNvSpPr>
          <p:nvPr>
            <p:ph type="sldNum" sz="quarter" idx="12"/>
          </p:nvPr>
        </p:nvSpPr>
        <p:spPr/>
        <p:txBody>
          <a:bodyPr/>
          <a:lstStyle/>
          <a:p>
            <a:fld id="{A80CDAAF-A013-41DD-A08F-031638BA3D86}" type="slidenum">
              <a:rPr lang="en-GB" smtClean="0"/>
              <a:pPr/>
              <a:t>8</a:t>
            </a:fld>
            <a:r>
              <a:rPr lang="en-GB" smtClean="0"/>
              <a:t>/29</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3"/>
          <p:cNvSpPr>
            <a:spLocks noGrp="1"/>
          </p:cNvSpPr>
          <p:nvPr>
            <p:ph type="dt" sz="half" idx="10"/>
          </p:nvPr>
        </p:nvSpPr>
        <p:spPr/>
        <p:txBody>
          <a:bodyPr/>
          <a:lstStyle/>
          <a:p>
            <a:r>
              <a:rPr lang="en-US" smtClean="0"/>
              <a:t>dvduc-2006/18</a:t>
            </a:r>
            <a:endParaRPr lang="en-GB"/>
          </a:p>
        </p:txBody>
      </p:sp>
      <p:sp>
        <p:nvSpPr>
          <p:cNvPr id="33" name="Footer Placeholder 4"/>
          <p:cNvSpPr>
            <a:spLocks noGrp="1"/>
          </p:cNvSpPr>
          <p:nvPr>
            <p:ph type="ftr" sz="quarter" idx="11"/>
          </p:nvPr>
        </p:nvSpPr>
        <p:spPr/>
        <p:txBody>
          <a:bodyPr/>
          <a:lstStyle/>
          <a:p>
            <a:r>
              <a:rPr lang="en-GB"/>
              <a:t>Bài 5 - Quan sát 3 chiều</a:t>
            </a:r>
          </a:p>
        </p:txBody>
      </p:sp>
      <p:sp>
        <p:nvSpPr>
          <p:cNvPr id="216066" name="Rectangle 2"/>
          <p:cNvSpPr>
            <a:spLocks noGrp="1" noChangeArrowheads="1"/>
          </p:cNvSpPr>
          <p:nvPr>
            <p:ph type="title"/>
          </p:nvPr>
        </p:nvSpPr>
        <p:spPr/>
        <p:txBody>
          <a:bodyPr/>
          <a:lstStyle/>
          <a:p>
            <a:r>
              <a:rPr lang="en-US" smtClean="0"/>
              <a:t>Qui trình biến đổi quan sát</a:t>
            </a:r>
            <a:endParaRPr lang="en-US"/>
          </a:p>
        </p:txBody>
      </p:sp>
      <p:sp>
        <p:nvSpPr>
          <p:cNvPr id="216067" name="Rectangle 3"/>
          <p:cNvSpPr>
            <a:spLocks noGrp="1" noChangeArrowheads="1"/>
          </p:cNvSpPr>
          <p:nvPr>
            <p:ph type="body" idx="1"/>
          </p:nvPr>
        </p:nvSpPr>
        <p:spPr>
          <a:xfrm>
            <a:off x="533400" y="1066800"/>
            <a:ext cx="8382000" cy="5334000"/>
          </a:xfrm>
        </p:spPr>
        <p:txBody>
          <a:bodyPr/>
          <a:lstStyle/>
          <a:p>
            <a:r>
              <a:rPr lang="en-US" smtClean="0"/>
              <a:t>Biến đổi chuẩn hóa và cắt xén (</a:t>
            </a:r>
            <a:r>
              <a:rPr lang="en-US" i="1" smtClean="0"/>
              <a:t>Normalization transformation and Clipping</a:t>
            </a:r>
            <a:r>
              <a:rPr lang="en-US" smtClean="0"/>
              <a:t>)</a:t>
            </a:r>
          </a:p>
          <a:p>
            <a:pPr lvl="1"/>
            <a:r>
              <a:rPr lang="en-US" smtClean="0"/>
              <a:t>Ánh xạ khối quan sát (hình hộp trong 3D) xác định bởi biến đổi chiếu vào hình hộp 2x2x2 (</a:t>
            </a:r>
            <a:r>
              <a:rPr lang="en-US" i="1" smtClean="0"/>
              <a:t>canonical view volume</a:t>
            </a:r>
            <a:r>
              <a:rPr lang="en-US" smtClean="0"/>
              <a:t>).</a:t>
            </a:r>
          </a:p>
          <a:p>
            <a:pPr lvl="1"/>
            <a:r>
              <a:rPr lang="en-US" smtClean="0"/>
              <a:t>Mục đích: Đơn giản hóa cắt xén và xử lý vùng đệm chiều sâu.</a:t>
            </a:r>
          </a:p>
          <a:p>
            <a:pPr lvl="1"/>
            <a:r>
              <a:rPr lang="en-US" smtClean="0"/>
              <a:t>OpenGL thực hiện việc này khi gọi hàm biến đổi chiếu.</a:t>
            </a:r>
          </a:p>
          <a:p>
            <a:r>
              <a:rPr lang="en-US" smtClean="0"/>
              <a:t>Biến đổi cửa sổ quan sát (</a:t>
            </a:r>
            <a:r>
              <a:rPr lang="en-US" i="1" smtClean="0"/>
              <a:t>viewport transformation</a:t>
            </a:r>
            <a:r>
              <a:rPr lang="en-US" smtClean="0"/>
              <a:t>)</a:t>
            </a:r>
          </a:p>
          <a:p>
            <a:pPr lvl="1"/>
            <a:r>
              <a:rPr lang="en-US" smtClean="0"/>
              <a:t>Biến đổi chiếu và biến đổi cửa sổ quan sát cùng xác định việc ánh xạ một cảnh (</a:t>
            </a:r>
            <a:r>
              <a:rPr lang="en-US" i="1" smtClean="0"/>
              <a:t>scene</a:t>
            </a:r>
            <a:r>
              <a:rPr lang="en-US" smtClean="0"/>
              <a:t>) vào màn hình máy tính như thế nào.</a:t>
            </a:r>
          </a:p>
          <a:p>
            <a:pPr lvl="2"/>
            <a:r>
              <a:rPr lang="en-US" smtClean="0"/>
              <a:t>Biến đổi chiếu chỉ ra cơ chế ánh xạ, </a:t>
            </a:r>
          </a:p>
          <a:p>
            <a:pPr lvl="2"/>
            <a:r>
              <a:rPr lang="en-US" smtClean="0"/>
              <a:t>Biến đổi cửa sổ quan sát chỉ ra hình dạng vùng màn hình máy tính sẽ hiển thị cảnh.</a:t>
            </a:r>
          </a:p>
          <a:p>
            <a:pPr lvl="1"/>
            <a:r>
              <a:rPr lang="en-US" smtClean="0"/>
              <a:t>OpenGL sử dụng hàm </a:t>
            </a:r>
            <a:r>
              <a:rPr lang="en-US" i="1" smtClean="0">
                <a:solidFill>
                  <a:schemeClr val="tx1"/>
                </a:solidFill>
              </a:rPr>
              <a:t>glViewport() </a:t>
            </a:r>
            <a:r>
              <a:rPr lang="en-US" smtClean="0"/>
              <a:t>để thực hiện biến đổi quan sát với các tham số là tọa độ gốc của cửa sổ quan sát và độ rộng, độ cao của nó trên màn hình máy tính (tính bằng pixel).</a:t>
            </a:r>
          </a:p>
        </p:txBody>
      </p:sp>
      <p:sp>
        <p:nvSpPr>
          <p:cNvPr id="7" name="Slide Number Placeholder 6"/>
          <p:cNvSpPr>
            <a:spLocks noGrp="1"/>
          </p:cNvSpPr>
          <p:nvPr>
            <p:ph type="sldNum" sz="quarter" idx="12"/>
          </p:nvPr>
        </p:nvSpPr>
        <p:spPr/>
        <p:txBody>
          <a:bodyPr/>
          <a:lstStyle/>
          <a:p>
            <a:fld id="{A80CDAAF-A013-41DD-A08F-031638BA3D86}" type="slidenum">
              <a:rPr lang="en-GB" smtClean="0"/>
              <a:pPr/>
              <a:t>9</a:t>
            </a:fld>
            <a:r>
              <a:rPr lang="en-GB" smtClean="0"/>
              <a:t>/29</a:t>
            </a:r>
            <a:endParaRPr lang="en-GB"/>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4804</TotalTime>
  <Words>2299</Words>
  <Application>Microsoft Office PowerPoint</Application>
  <PresentationFormat>On-screen Show (4:3)</PresentationFormat>
  <Paragraphs>376</Paragraphs>
  <Slides>30</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40" baseType="lpstr">
      <vt:lpstr>Algerian</vt:lpstr>
      <vt:lpstr>Arial</vt:lpstr>
      <vt:lpstr>Arial Rounded MT Bold</vt:lpstr>
      <vt:lpstr>Tahoma</vt:lpstr>
      <vt:lpstr>Times New Roman</vt:lpstr>
      <vt:lpstr>Verdana</vt:lpstr>
      <vt:lpstr>Wingdings</vt:lpstr>
      <vt:lpstr>Profile</vt:lpstr>
      <vt:lpstr>Equation</vt:lpstr>
      <vt:lpstr>Picture</vt:lpstr>
      <vt:lpstr>QUAN SÁT BA CHIỀU</vt:lpstr>
      <vt:lpstr>Các chủ đề</vt:lpstr>
      <vt:lpstr>Quan sát trong không gian ba chiều</vt:lpstr>
      <vt:lpstr>1. Qui trình biến đổi quan sát</vt:lpstr>
      <vt:lpstr>Qui trình biến đổi quan sát</vt:lpstr>
      <vt:lpstr>Qui trình biến đổi quan sát</vt:lpstr>
      <vt:lpstr>Qui trình biến đổi quan sát</vt:lpstr>
      <vt:lpstr>Qui trình biến đổi quan sát</vt:lpstr>
      <vt:lpstr>Qui trình biến đổi quan sát</vt:lpstr>
      <vt:lpstr>Quan sát trong OpenGL</vt:lpstr>
      <vt:lpstr>Sử dụng hàm gluLookAt()</vt:lpstr>
      <vt:lpstr>Sử dụng hàm gluLookAt() </vt:lpstr>
      <vt:lpstr>2. Chiếu hình</vt:lpstr>
      <vt:lpstr>Chiếu hình</vt:lpstr>
      <vt:lpstr>Chiếu trực giao</vt:lpstr>
      <vt:lpstr>Chiếu trực giao</vt:lpstr>
      <vt:lpstr>Chiếu trực giao trong OpenGL</vt:lpstr>
      <vt:lpstr>Chiếu trực giao</vt:lpstr>
      <vt:lpstr>Chiếu phối cảnh</vt:lpstr>
      <vt:lpstr>Chiếu phối cảnh</vt:lpstr>
      <vt:lpstr>Chiếu phối cảnh</vt:lpstr>
      <vt:lpstr>Ma trận chiếu phối cảnh</vt:lpstr>
      <vt:lpstr>Chiếu phối cảnh trong OpenGL</vt:lpstr>
      <vt:lpstr>Chiếu phối cảnh trong OpenGL</vt:lpstr>
      <vt:lpstr>Chiếu phối cảnh trong OpenGL</vt:lpstr>
      <vt:lpstr>Chiếu phối cảnh trong OpenGL</vt:lpstr>
      <vt:lpstr>3. Biến đổi quan sát</vt:lpstr>
      <vt:lpstr>4. Thực hành</vt:lpstr>
      <vt:lpstr>4. Thực hành</vt:lpstr>
      <vt:lpstr>PowerPoint Presentation</vt:lpstr>
    </vt:vector>
  </TitlesOfParts>
  <Company>UM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 sat 3 chieu</dc:title>
  <dc:creator>Dang Van Duc</dc:creator>
  <cp:lastModifiedBy>Duc Dang Van</cp:lastModifiedBy>
  <cp:revision>711</cp:revision>
  <dcterms:created xsi:type="dcterms:W3CDTF">2003-10-08T09:52:31Z</dcterms:created>
  <dcterms:modified xsi:type="dcterms:W3CDTF">2018-12-10T02:59:20Z</dcterms:modified>
</cp:coreProperties>
</file>