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61" r:id="rId2"/>
    <p:sldId id="346" r:id="rId3"/>
    <p:sldId id="301" r:id="rId4"/>
    <p:sldId id="326" r:id="rId5"/>
    <p:sldId id="328" r:id="rId6"/>
    <p:sldId id="360" r:id="rId7"/>
    <p:sldId id="361" r:id="rId8"/>
    <p:sldId id="330" r:id="rId9"/>
    <p:sldId id="353" r:id="rId10"/>
    <p:sldId id="332" r:id="rId11"/>
    <p:sldId id="355" r:id="rId12"/>
    <p:sldId id="336" r:id="rId13"/>
    <p:sldId id="338" r:id="rId14"/>
    <p:sldId id="339" r:id="rId15"/>
    <p:sldId id="367" r:id="rId16"/>
    <p:sldId id="368" r:id="rId17"/>
    <p:sldId id="354" r:id="rId18"/>
    <p:sldId id="363" r:id="rId19"/>
    <p:sldId id="365" r:id="rId20"/>
    <p:sldId id="366" r:id="rId21"/>
    <p:sldId id="364" r:id="rId22"/>
    <p:sldId id="341" r:id="rId23"/>
    <p:sldId id="348" r:id="rId24"/>
    <p:sldId id="349" r:id="rId25"/>
    <p:sldId id="350" r:id="rId26"/>
    <p:sldId id="351" r:id="rId27"/>
    <p:sldId id="352" r:id="rId28"/>
    <p:sldId id="356" r:id="rId29"/>
    <p:sldId id="342" r:id="rId30"/>
    <p:sldId id="345" r:id="rId31"/>
    <p:sldId id="369" r:id="rId32"/>
  </p:sldIdLst>
  <p:sldSz cx="9144000" cy="6858000" type="screen4x3"/>
  <p:notesSz cx="9144000" cy="6858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B19EF8"/>
    <a:srgbClr val="987EF6"/>
    <a:srgbClr val="8466F4"/>
    <a:srgbClr val="6741F1"/>
    <a:srgbClr val="E5E9F7"/>
    <a:srgbClr val="FFCC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81" autoAdjust="0"/>
  </p:normalViewPr>
  <p:slideViewPr>
    <p:cSldViewPr>
      <p:cViewPr varScale="1">
        <p:scale>
          <a:sx n="55" d="100"/>
          <a:sy n="55" d="100"/>
        </p:scale>
        <p:origin x="150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ABCB05E4-5757-419C-95E8-118908BD7B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09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0AB2FAB-46E0-4246-9C1F-B294A9922BF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193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1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B2FAB-46E0-4246-9C1F-B294A9922BFB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0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220913"/>
            <a:ext cx="7010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62400"/>
            <a:ext cx="64770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1219200" y="3657600"/>
            <a:ext cx="7010400" cy="76200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6 - Mô hình hóa 3D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F711E-12C5-4305-99E2-4E7850B568E3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1524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6 - Mô hình hóa 3D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A1ED32-7C16-4395-9947-847C5E947796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143000"/>
            <a:ext cx="4038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038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00800"/>
            <a:ext cx="19812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Bài 6 - Mô hình hóa 3D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1981200" cy="320675"/>
          </a:xfrm>
        </p:spPr>
        <p:txBody>
          <a:bodyPr/>
          <a:lstStyle>
            <a:lvl1pPr>
              <a:defRPr/>
            </a:lvl1pPr>
          </a:lstStyle>
          <a:p>
            <a:fld id="{E2CD2069-8AB7-4FA6-81B3-292AF5405F73}" type="slidenum">
              <a:rPr lang="en-GB" smtClean="0"/>
              <a:pPr/>
              <a:t>‹#›</a:t>
            </a:fld>
            <a:r>
              <a:rPr lang="en-GB" smtClean="0"/>
              <a:t>/18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solidFill>
                  <a:schemeClr val="accent2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6 - Mô hình hóa 3D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DFA52-6F5A-4A18-930F-19DDD7C37EBA}" type="slidenum">
              <a:rPr lang="en-GB" smtClean="0"/>
              <a:pPr/>
              <a:t>‹#›</a:t>
            </a:fld>
            <a:r>
              <a:rPr lang="en-GB" smtClean="0"/>
              <a:t>/30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6 - Mô hình hóa 3D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1D889-609A-47AB-A83B-D745F67A7C6B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6 - Mô hình hóa 3D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72986-96CD-4678-95E7-A9AE71F57884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6 - Mô hình hóa 3D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11223-D802-4EC4-9A9D-9B8196E659F0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6 - Mô hình hóa 3D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30B5D2-DFCC-48FB-9935-0A85B140C7FB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6 - Mô hình hóa 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EFDEBE-E279-46CA-BD14-9AC78CC251D1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6 - Mô hình hóa 3D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218B7-0E49-459D-9DFF-7099C4389011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6 - Mô hình hóa 3D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0FF88-5B64-4798-9960-199411AEC87C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EAEAE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430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762000" y="8382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396038"/>
            <a:ext cx="8153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1981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r>
              <a:rPr lang="en-GB"/>
              <a:t>Bài 6 - Mô hình hóa 3D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00800"/>
            <a:ext cx="1981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6E3014-4AA9-4896-9F6F-1F535BE62E62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Arial" charset="0"/>
          <a:cs typeface="Arial" charset="0"/>
        </a:defRPr>
      </a:lvl9pPr>
    </p:titleStyle>
    <p:bodyStyle>
      <a:lvl1pPr marL="469900" indent="-469900" algn="l" rtl="0" fontAlgn="base">
        <a:spcBef>
          <a:spcPct val="5000"/>
        </a:spcBef>
        <a:spcAft>
          <a:spcPct val="15000"/>
        </a:spcAft>
        <a:buClr>
          <a:schemeClr val="accent2"/>
        </a:buClr>
        <a:buFont typeface="Wingdings" pitchFamily="2" charset="2"/>
        <a:buChar char="o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1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000">
          <a:solidFill>
            <a:srgbClr val="003399"/>
          </a:solidFill>
          <a:latin typeface="+mn-lt"/>
          <a:cs typeface="+mn-cs"/>
        </a:defRPr>
      </a:lvl2pPr>
      <a:lvl3pPr marL="1304925" indent="-395288" algn="l" rtl="0" fontAlgn="base">
        <a:spcBef>
          <a:spcPct val="1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o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fontAlgn="base">
        <a:spcBef>
          <a:spcPct val="1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1600">
          <a:solidFill>
            <a:srgbClr val="003399"/>
          </a:solidFill>
          <a:latin typeface="+mn-lt"/>
          <a:cs typeface="+mn-cs"/>
        </a:defRPr>
      </a:lvl4pPr>
      <a:lvl5pPr marL="20939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vduc@ioit.ac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jpeg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959100"/>
            <a:ext cx="5486400" cy="762000"/>
          </a:xfrm>
        </p:spPr>
        <p:txBody>
          <a:bodyPr/>
          <a:lstStyle/>
          <a:p>
            <a:r>
              <a:rPr lang="en-GB" sz="48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M</a:t>
            </a:r>
            <a:r>
              <a:rPr lang="en-GB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Ô HÌNH HÓA 3-D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3886200" y="2209800"/>
            <a:ext cx="91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chemeClr val="folHlink"/>
                </a:solidFill>
                <a:latin typeface="Arial" charset="0"/>
              </a:rPr>
              <a:t>Bài 6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3352800" y="3962400"/>
            <a:ext cx="25479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PGS.TS. Đặng Văn Đức</a:t>
            </a:r>
          </a:p>
          <a:p>
            <a:pPr algn="ctr"/>
            <a:r>
              <a:rPr lang="en-US" sz="1600">
                <a:hlinkClick r:id="rId3"/>
              </a:rPr>
              <a:t>dvduc@ioit.ac.vn</a:t>
            </a:r>
            <a:r>
              <a:rPr lang="en-US" sz="1600"/>
              <a:t> 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434776" y="5943600"/>
            <a:ext cx="23839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600" b="1">
                <a:solidFill>
                  <a:schemeClr val="folHlink"/>
                </a:solidFill>
                <a:latin typeface="Tahoma" pitchFamily="34" charset="0"/>
              </a:rPr>
              <a:t>HÀ NỘI – </a:t>
            </a:r>
            <a:r>
              <a:rPr lang="en-US" sz="1600" b="1" smtClean="0">
                <a:solidFill>
                  <a:schemeClr val="folHlink"/>
                </a:solidFill>
                <a:latin typeface="Tahoma" pitchFamily="34" charset="0"/>
              </a:rPr>
              <a:t>2006/2018</a:t>
            </a:r>
            <a:endParaRPr lang="en-US" sz="1600" b="1">
              <a:solidFill>
                <a:schemeClr val="folHlink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Đường cong liên tục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77200" cy="5410200"/>
          </a:xfrm>
        </p:spPr>
        <p:txBody>
          <a:bodyPr/>
          <a:lstStyle/>
          <a:p>
            <a:r>
              <a:rPr lang="en-US" sz="2000"/>
              <a:t>Đường cong bất kỳ có thể tạo bởi các đường cong độc lập nhau</a:t>
            </a:r>
          </a:p>
          <a:p>
            <a:r>
              <a:rPr lang="en-US" sz="2000"/>
              <a:t>Giả sử có hai đường cong Bézier cùng bậc</a:t>
            </a:r>
          </a:p>
          <a:p>
            <a:pPr lvl="1" algn="just"/>
            <a:r>
              <a:rPr lang="en-US" sz="1800">
                <a:solidFill>
                  <a:schemeClr val="folHlink"/>
                </a:solidFill>
              </a:rPr>
              <a:t>P(t) được xác định bởi tập điểm điều khiển (V</a:t>
            </a:r>
            <a:r>
              <a:rPr lang="en-US" sz="1800" baseline="-25000">
                <a:solidFill>
                  <a:schemeClr val="folHlink"/>
                </a:solidFill>
              </a:rPr>
              <a:t>0</a:t>
            </a:r>
            <a:r>
              <a:rPr lang="en-US" sz="1800">
                <a:solidFill>
                  <a:schemeClr val="folHlink"/>
                </a:solidFill>
              </a:rPr>
              <a:t>, V</a:t>
            </a:r>
            <a:r>
              <a:rPr lang="en-US" sz="1800" baseline="-25000">
                <a:solidFill>
                  <a:schemeClr val="folHlink"/>
                </a:solidFill>
              </a:rPr>
              <a:t>1</a:t>
            </a:r>
            <a:r>
              <a:rPr lang="en-US" sz="1800">
                <a:solidFill>
                  <a:schemeClr val="folHlink"/>
                </a:solidFill>
              </a:rPr>
              <a:t>... V</a:t>
            </a:r>
            <a:r>
              <a:rPr lang="en-US" sz="1800" baseline="-25000">
                <a:solidFill>
                  <a:schemeClr val="folHlink"/>
                </a:solidFill>
              </a:rPr>
              <a:t>n</a:t>
            </a:r>
            <a:r>
              <a:rPr lang="en-US" sz="1800">
                <a:solidFill>
                  <a:schemeClr val="folHlink"/>
                </a:solidFill>
              </a:rPr>
              <a:t>)</a:t>
            </a:r>
          </a:p>
          <a:p>
            <a:pPr lvl="1" algn="just"/>
            <a:r>
              <a:rPr lang="en-US" sz="1800">
                <a:solidFill>
                  <a:schemeClr val="folHlink"/>
                </a:solidFill>
              </a:rPr>
              <a:t>Q(s) được xác định bởi tập điểm điều khiển (U</a:t>
            </a:r>
            <a:r>
              <a:rPr lang="en-US" sz="1800" baseline="-25000">
                <a:solidFill>
                  <a:schemeClr val="folHlink"/>
                </a:solidFill>
              </a:rPr>
              <a:t>0</a:t>
            </a:r>
            <a:r>
              <a:rPr lang="en-US" sz="1800">
                <a:solidFill>
                  <a:schemeClr val="folHlink"/>
                </a:solidFill>
              </a:rPr>
              <a:t>, U</a:t>
            </a:r>
            <a:r>
              <a:rPr lang="en-US" sz="1800" baseline="-25000">
                <a:solidFill>
                  <a:schemeClr val="folHlink"/>
                </a:solidFill>
              </a:rPr>
              <a:t>1</a:t>
            </a:r>
            <a:r>
              <a:rPr lang="en-US" sz="1800">
                <a:solidFill>
                  <a:schemeClr val="folHlink"/>
                </a:solidFill>
              </a:rPr>
              <a:t> ... U</a:t>
            </a:r>
            <a:r>
              <a:rPr lang="en-US" sz="1800" baseline="-25000">
                <a:solidFill>
                  <a:schemeClr val="folHlink"/>
                </a:solidFill>
              </a:rPr>
              <a:t>n</a:t>
            </a:r>
            <a:r>
              <a:rPr lang="en-US" sz="1800">
                <a:solidFill>
                  <a:schemeClr val="folHlink"/>
                </a:solidFill>
              </a:rPr>
              <a:t>)</a:t>
            </a:r>
          </a:p>
          <a:p>
            <a:pPr lvl="2" algn="just"/>
            <a:r>
              <a:rPr lang="en-US" sz="1600">
                <a:solidFill>
                  <a:srgbClr val="000000"/>
                </a:solidFill>
              </a:rPr>
              <a:t>Nếu V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  <a:sym typeface="Symbol" pitchFamily="18" charset="2"/>
              </a:rPr>
              <a:t></a:t>
            </a:r>
            <a:r>
              <a:rPr lang="en-US" sz="1600">
                <a:solidFill>
                  <a:srgbClr val="000000"/>
                </a:solidFill>
              </a:rPr>
              <a:t> U</a:t>
            </a:r>
            <a:r>
              <a:rPr lang="en-US" sz="1600" baseline="-25000">
                <a:solidFill>
                  <a:srgbClr val="000000"/>
                </a:solidFill>
              </a:rPr>
              <a:t>0</a:t>
            </a:r>
            <a:r>
              <a:rPr lang="en-US" sz="1600">
                <a:solidFill>
                  <a:srgbClr val="000000"/>
                </a:solidFill>
              </a:rPr>
              <a:t> thì hai đường cong P(t) và Q(t) là rời rạc</a:t>
            </a:r>
          </a:p>
          <a:p>
            <a:pPr lvl="2" algn="just"/>
            <a:r>
              <a:rPr lang="en-US" sz="1600">
                <a:solidFill>
                  <a:srgbClr val="000000"/>
                </a:solidFill>
              </a:rPr>
              <a:t>Nếu V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  <a:r>
              <a:rPr lang="en-US" sz="1600">
                <a:solidFill>
                  <a:srgbClr val="000000"/>
                </a:solidFill>
              </a:rPr>
              <a:t> = U</a:t>
            </a:r>
            <a:r>
              <a:rPr lang="en-US" sz="1600" baseline="-25000">
                <a:solidFill>
                  <a:srgbClr val="000000"/>
                </a:solidFill>
              </a:rPr>
              <a:t>0</a:t>
            </a:r>
            <a:r>
              <a:rPr lang="en-US" sz="1600">
                <a:solidFill>
                  <a:srgbClr val="000000"/>
                </a:solidFill>
              </a:rPr>
              <a:t> thì ta gọi là liên tục cấp </a:t>
            </a:r>
            <a:r>
              <a:rPr lang="en-US" sz="1600">
                <a:solidFill>
                  <a:schemeClr val="hlink"/>
                </a:solidFill>
              </a:rPr>
              <a:t>C</a:t>
            </a:r>
            <a:r>
              <a:rPr lang="en-US" sz="1600" baseline="30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rgbClr val="000000"/>
                </a:solidFill>
              </a:rPr>
              <a:t> (C</a:t>
            </a:r>
            <a:r>
              <a:rPr lang="en-US" sz="1600" baseline="30000">
                <a:solidFill>
                  <a:srgbClr val="000000"/>
                </a:solidFill>
              </a:rPr>
              <a:t>0</a:t>
            </a:r>
            <a:r>
              <a:rPr lang="en-US" sz="1600">
                <a:solidFill>
                  <a:srgbClr val="000000"/>
                </a:solidFill>
              </a:rPr>
              <a:t>-continuity)</a:t>
            </a:r>
          </a:p>
          <a:p>
            <a:pPr lvl="2" algn="just"/>
            <a:r>
              <a:rPr lang="en-US" sz="1600">
                <a:solidFill>
                  <a:srgbClr val="000000"/>
                </a:solidFill>
              </a:rPr>
              <a:t>Nếu V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  <a:r>
              <a:rPr lang="en-US" sz="1600">
                <a:solidFill>
                  <a:srgbClr val="000000"/>
                </a:solidFill>
              </a:rPr>
              <a:t> = U</a:t>
            </a:r>
            <a:r>
              <a:rPr lang="en-US" sz="1600" baseline="-25000">
                <a:solidFill>
                  <a:srgbClr val="000000"/>
                </a:solidFill>
              </a:rPr>
              <a:t>0</a:t>
            </a:r>
            <a:r>
              <a:rPr lang="en-US" sz="1600">
                <a:solidFill>
                  <a:srgbClr val="000000"/>
                </a:solidFill>
              </a:rPr>
              <a:t> và V’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  <a:r>
              <a:rPr lang="en-US" sz="1600">
                <a:solidFill>
                  <a:srgbClr val="000000"/>
                </a:solidFill>
              </a:rPr>
              <a:t> = U’</a:t>
            </a:r>
            <a:r>
              <a:rPr lang="en-US" sz="1600" baseline="-25000">
                <a:solidFill>
                  <a:srgbClr val="000000"/>
                </a:solidFill>
              </a:rPr>
              <a:t>0</a:t>
            </a:r>
            <a:r>
              <a:rPr lang="en-US" sz="1600">
                <a:solidFill>
                  <a:srgbClr val="000000"/>
                </a:solidFill>
              </a:rPr>
              <a:t> thì ta gọi là liên tục cấp </a:t>
            </a:r>
            <a:r>
              <a:rPr lang="en-US" sz="1600">
                <a:solidFill>
                  <a:schemeClr val="hlink"/>
                </a:solidFill>
              </a:rPr>
              <a:t>C</a:t>
            </a:r>
            <a:r>
              <a:rPr lang="en-US" sz="1600" baseline="30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rgbClr val="000000"/>
                </a:solidFill>
              </a:rPr>
              <a:t> (độ dốc hay đạo hàm bậc nhất liên tục)</a:t>
            </a:r>
          </a:p>
          <a:p>
            <a:pPr lvl="2" algn="just"/>
            <a:r>
              <a:rPr lang="en-US" sz="1600">
                <a:solidFill>
                  <a:srgbClr val="000000"/>
                </a:solidFill>
              </a:rPr>
              <a:t>Nếu V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  <a:r>
              <a:rPr lang="en-US" sz="1600">
                <a:solidFill>
                  <a:srgbClr val="000000"/>
                </a:solidFill>
              </a:rPr>
              <a:t> = U</a:t>
            </a:r>
            <a:r>
              <a:rPr lang="en-US" sz="1600" baseline="-25000">
                <a:solidFill>
                  <a:srgbClr val="000000"/>
                </a:solidFill>
              </a:rPr>
              <a:t>0</a:t>
            </a:r>
            <a:r>
              <a:rPr lang="en-US" sz="1600">
                <a:solidFill>
                  <a:srgbClr val="000000"/>
                </a:solidFill>
              </a:rPr>
              <a:t> , V’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  <a:r>
              <a:rPr lang="en-US" sz="1600">
                <a:solidFill>
                  <a:srgbClr val="000000"/>
                </a:solidFill>
              </a:rPr>
              <a:t> = U’</a:t>
            </a:r>
            <a:r>
              <a:rPr lang="en-US" sz="1600" baseline="-25000">
                <a:solidFill>
                  <a:srgbClr val="000000"/>
                </a:solidFill>
              </a:rPr>
              <a:t>0</a:t>
            </a:r>
            <a:r>
              <a:rPr lang="en-US" sz="1600">
                <a:solidFill>
                  <a:srgbClr val="000000"/>
                </a:solidFill>
              </a:rPr>
              <a:t> và V”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  <a:r>
              <a:rPr lang="en-US" sz="1600">
                <a:solidFill>
                  <a:srgbClr val="000000"/>
                </a:solidFill>
              </a:rPr>
              <a:t> = U”</a:t>
            </a:r>
            <a:r>
              <a:rPr lang="en-US" sz="1600" baseline="-25000">
                <a:solidFill>
                  <a:srgbClr val="000000"/>
                </a:solidFill>
              </a:rPr>
              <a:t>0</a:t>
            </a:r>
            <a:r>
              <a:rPr lang="en-US" sz="1600">
                <a:solidFill>
                  <a:srgbClr val="000000"/>
                </a:solidFill>
              </a:rPr>
              <a:t> thì ta gọi là liên tục cấp </a:t>
            </a:r>
            <a:r>
              <a:rPr lang="en-US" sz="1600">
                <a:solidFill>
                  <a:schemeClr val="hlink"/>
                </a:solidFill>
              </a:rPr>
              <a:t>C</a:t>
            </a:r>
            <a:r>
              <a:rPr lang="en-US" sz="1600" baseline="30000">
                <a:solidFill>
                  <a:schemeClr val="hlink"/>
                </a:solidFill>
              </a:rPr>
              <a:t>2</a:t>
            </a:r>
            <a:r>
              <a:rPr lang="en-US" sz="1600">
                <a:solidFill>
                  <a:srgbClr val="000000"/>
                </a:solidFill>
              </a:rPr>
              <a:t> (mặt cong hay đạo hàm bậc hai liên tục).</a:t>
            </a:r>
            <a:endParaRPr lang="en-US" sz="1600"/>
          </a:p>
        </p:txBody>
      </p:sp>
      <p:grpSp>
        <p:nvGrpSpPr>
          <p:cNvPr id="265248" name="Group 32"/>
          <p:cNvGrpSpPr>
            <a:grpSpLocks/>
          </p:cNvGrpSpPr>
          <p:nvPr/>
        </p:nvGrpSpPr>
        <p:grpSpPr bwMode="auto">
          <a:xfrm>
            <a:off x="1712913" y="4076700"/>
            <a:ext cx="7050087" cy="2247900"/>
            <a:chOff x="1079" y="2544"/>
            <a:chExt cx="4441" cy="1416"/>
          </a:xfrm>
        </p:grpSpPr>
        <p:sp>
          <p:nvSpPr>
            <p:cNvPr id="265221" name="Freeform 5"/>
            <p:cNvSpPr>
              <a:spLocks/>
            </p:cNvSpPr>
            <p:nvPr/>
          </p:nvSpPr>
          <p:spPr bwMode="auto">
            <a:xfrm>
              <a:off x="1079" y="2922"/>
              <a:ext cx="1016" cy="234"/>
            </a:xfrm>
            <a:custGeom>
              <a:avLst/>
              <a:gdLst/>
              <a:ahLst/>
              <a:cxnLst>
                <a:cxn ang="0">
                  <a:pos x="0" y="390"/>
                </a:cxn>
                <a:cxn ang="0">
                  <a:pos x="720" y="30"/>
                </a:cxn>
                <a:cxn ang="0">
                  <a:pos x="1620" y="210"/>
                </a:cxn>
                <a:cxn ang="0">
                  <a:pos x="1980" y="210"/>
                </a:cxn>
              </a:cxnLst>
              <a:rect l="0" t="0" r="r" b="b"/>
              <a:pathLst>
                <a:path w="1980" h="390">
                  <a:moveTo>
                    <a:pt x="0" y="390"/>
                  </a:moveTo>
                  <a:cubicBezTo>
                    <a:pt x="225" y="225"/>
                    <a:pt x="450" y="60"/>
                    <a:pt x="720" y="30"/>
                  </a:cubicBezTo>
                  <a:cubicBezTo>
                    <a:pt x="990" y="0"/>
                    <a:pt x="1410" y="180"/>
                    <a:pt x="1620" y="210"/>
                  </a:cubicBezTo>
                  <a:cubicBezTo>
                    <a:pt x="1830" y="240"/>
                    <a:pt x="1920" y="210"/>
                    <a:pt x="1980" y="21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222" name="Freeform 6"/>
            <p:cNvSpPr>
              <a:spLocks/>
            </p:cNvSpPr>
            <p:nvPr/>
          </p:nvSpPr>
          <p:spPr bwMode="auto">
            <a:xfrm rot="-42161">
              <a:off x="2095" y="2688"/>
              <a:ext cx="739" cy="288"/>
            </a:xfrm>
            <a:custGeom>
              <a:avLst/>
              <a:gdLst/>
              <a:ahLst/>
              <a:cxnLst>
                <a:cxn ang="0">
                  <a:pos x="0" y="420"/>
                </a:cxn>
                <a:cxn ang="0">
                  <a:pos x="540" y="420"/>
                </a:cxn>
                <a:cxn ang="0">
                  <a:pos x="900" y="60"/>
                </a:cxn>
                <a:cxn ang="0">
                  <a:pos x="1440" y="60"/>
                </a:cxn>
              </a:cxnLst>
              <a:rect l="0" t="0" r="r" b="b"/>
              <a:pathLst>
                <a:path w="1440" h="480">
                  <a:moveTo>
                    <a:pt x="0" y="420"/>
                  </a:moveTo>
                  <a:cubicBezTo>
                    <a:pt x="195" y="450"/>
                    <a:pt x="390" y="480"/>
                    <a:pt x="540" y="420"/>
                  </a:cubicBezTo>
                  <a:cubicBezTo>
                    <a:pt x="690" y="360"/>
                    <a:pt x="750" y="120"/>
                    <a:pt x="900" y="60"/>
                  </a:cubicBezTo>
                  <a:cubicBezTo>
                    <a:pt x="1050" y="0"/>
                    <a:pt x="1350" y="60"/>
                    <a:pt x="1440" y="6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5223" name="Freeform 7"/>
            <p:cNvSpPr>
              <a:spLocks/>
            </p:cNvSpPr>
            <p:nvPr/>
          </p:nvSpPr>
          <p:spPr bwMode="auto">
            <a:xfrm>
              <a:off x="3773" y="2799"/>
              <a:ext cx="1478" cy="720"/>
            </a:xfrm>
            <a:custGeom>
              <a:avLst/>
              <a:gdLst/>
              <a:ahLst/>
              <a:cxnLst>
                <a:cxn ang="0">
                  <a:pos x="0" y="1200"/>
                </a:cxn>
                <a:cxn ang="0">
                  <a:pos x="180" y="840"/>
                </a:cxn>
                <a:cxn ang="0">
                  <a:pos x="540" y="840"/>
                </a:cxn>
                <a:cxn ang="0">
                  <a:pos x="1080" y="1020"/>
                </a:cxn>
                <a:cxn ang="0">
                  <a:pos x="1620" y="840"/>
                </a:cxn>
                <a:cxn ang="0">
                  <a:pos x="1980" y="120"/>
                </a:cxn>
                <a:cxn ang="0">
                  <a:pos x="2520" y="120"/>
                </a:cxn>
                <a:cxn ang="0">
                  <a:pos x="2880" y="300"/>
                </a:cxn>
              </a:cxnLst>
              <a:rect l="0" t="0" r="r" b="b"/>
              <a:pathLst>
                <a:path w="2880" h="1200">
                  <a:moveTo>
                    <a:pt x="0" y="1200"/>
                  </a:moveTo>
                  <a:cubicBezTo>
                    <a:pt x="45" y="1050"/>
                    <a:pt x="90" y="900"/>
                    <a:pt x="180" y="840"/>
                  </a:cubicBezTo>
                  <a:cubicBezTo>
                    <a:pt x="270" y="780"/>
                    <a:pt x="390" y="810"/>
                    <a:pt x="540" y="840"/>
                  </a:cubicBezTo>
                  <a:cubicBezTo>
                    <a:pt x="690" y="870"/>
                    <a:pt x="900" y="1020"/>
                    <a:pt x="1080" y="1020"/>
                  </a:cubicBezTo>
                  <a:cubicBezTo>
                    <a:pt x="1260" y="1020"/>
                    <a:pt x="1470" y="990"/>
                    <a:pt x="1620" y="840"/>
                  </a:cubicBezTo>
                  <a:cubicBezTo>
                    <a:pt x="1770" y="690"/>
                    <a:pt x="1830" y="240"/>
                    <a:pt x="1980" y="120"/>
                  </a:cubicBezTo>
                  <a:cubicBezTo>
                    <a:pt x="2130" y="0"/>
                    <a:pt x="2370" y="90"/>
                    <a:pt x="2520" y="120"/>
                  </a:cubicBezTo>
                  <a:cubicBezTo>
                    <a:pt x="2670" y="150"/>
                    <a:pt x="2820" y="270"/>
                    <a:pt x="2880" y="30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224" name="Oval 8"/>
            <p:cNvSpPr>
              <a:spLocks noChangeArrowheads="1"/>
            </p:cNvSpPr>
            <p:nvPr/>
          </p:nvSpPr>
          <p:spPr bwMode="auto">
            <a:xfrm>
              <a:off x="4604" y="3249"/>
              <a:ext cx="35" cy="4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225" name="Line 9"/>
            <p:cNvSpPr>
              <a:spLocks noChangeShapeType="1"/>
            </p:cNvSpPr>
            <p:nvPr/>
          </p:nvSpPr>
          <p:spPr bwMode="auto">
            <a:xfrm rot="21251646" flipV="1">
              <a:off x="4450" y="2762"/>
              <a:ext cx="362" cy="976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226" name="Freeform 10"/>
            <p:cNvSpPr>
              <a:spLocks/>
            </p:cNvSpPr>
            <p:nvPr/>
          </p:nvSpPr>
          <p:spPr bwMode="auto">
            <a:xfrm>
              <a:off x="1169" y="3540"/>
              <a:ext cx="1016" cy="234"/>
            </a:xfrm>
            <a:custGeom>
              <a:avLst/>
              <a:gdLst/>
              <a:ahLst/>
              <a:cxnLst>
                <a:cxn ang="0">
                  <a:pos x="0" y="360"/>
                </a:cxn>
                <a:cxn ang="0">
                  <a:pos x="540" y="0"/>
                </a:cxn>
                <a:cxn ang="0">
                  <a:pos x="1440" y="360"/>
                </a:cxn>
                <a:cxn ang="0">
                  <a:pos x="1980" y="180"/>
                </a:cxn>
              </a:cxnLst>
              <a:rect l="0" t="0" r="r" b="b"/>
              <a:pathLst>
                <a:path w="1980" h="390">
                  <a:moveTo>
                    <a:pt x="0" y="360"/>
                  </a:moveTo>
                  <a:cubicBezTo>
                    <a:pt x="150" y="180"/>
                    <a:pt x="300" y="0"/>
                    <a:pt x="540" y="0"/>
                  </a:cubicBezTo>
                  <a:cubicBezTo>
                    <a:pt x="780" y="0"/>
                    <a:pt x="1200" y="330"/>
                    <a:pt x="1440" y="360"/>
                  </a:cubicBezTo>
                  <a:cubicBezTo>
                    <a:pt x="1680" y="390"/>
                    <a:pt x="1830" y="285"/>
                    <a:pt x="1980" y="18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227" name="Freeform 11"/>
            <p:cNvSpPr>
              <a:spLocks/>
            </p:cNvSpPr>
            <p:nvPr/>
          </p:nvSpPr>
          <p:spPr bwMode="auto">
            <a:xfrm>
              <a:off x="2185" y="3216"/>
              <a:ext cx="647" cy="540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360" y="900"/>
                </a:cxn>
                <a:cxn ang="0">
                  <a:pos x="900" y="720"/>
                </a:cxn>
                <a:cxn ang="0">
                  <a:pos x="900" y="360"/>
                </a:cxn>
                <a:cxn ang="0">
                  <a:pos x="1260" y="0"/>
                </a:cxn>
              </a:cxnLst>
              <a:rect l="0" t="0" r="r" b="b"/>
              <a:pathLst>
                <a:path w="1260" h="900">
                  <a:moveTo>
                    <a:pt x="0" y="720"/>
                  </a:moveTo>
                  <a:cubicBezTo>
                    <a:pt x="105" y="810"/>
                    <a:pt x="210" y="900"/>
                    <a:pt x="360" y="900"/>
                  </a:cubicBezTo>
                  <a:cubicBezTo>
                    <a:pt x="510" y="900"/>
                    <a:pt x="810" y="810"/>
                    <a:pt x="900" y="720"/>
                  </a:cubicBezTo>
                  <a:cubicBezTo>
                    <a:pt x="990" y="630"/>
                    <a:pt x="840" y="480"/>
                    <a:pt x="900" y="360"/>
                  </a:cubicBezTo>
                  <a:cubicBezTo>
                    <a:pt x="960" y="240"/>
                    <a:pt x="1110" y="120"/>
                    <a:pt x="1260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228" name="Oval 12"/>
            <p:cNvSpPr>
              <a:spLocks noChangeArrowheads="1"/>
            </p:cNvSpPr>
            <p:nvPr/>
          </p:nvSpPr>
          <p:spPr bwMode="auto">
            <a:xfrm>
              <a:off x="1146" y="3747"/>
              <a:ext cx="35" cy="4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229" name="Text Box 13"/>
            <p:cNvSpPr txBox="1">
              <a:spLocks noChangeArrowheads="1"/>
            </p:cNvSpPr>
            <p:nvPr/>
          </p:nvSpPr>
          <p:spPr bwMode="auto">
            <a:xfrm>
              <a:off x="1584" y="3072"/>
              <a:ext cx="277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>
                  <a:latin typeface="Tahoma" pitchFamily="34" charset="0"/>
                </a:rPr>
                <a:t>a)</a:t>
              </a:r>
            </a:p>
          </p:txBody>
        </p:sp>
        <p:sp>
          <p:nvSpPr>
            <p:cNvPr id="265230" name="Text Box 14"/>
            <p:cNvSpPr txBox="1">
              <a:spLocks noChangeArrowheads="1"/>
            </p:cNvSpPr>
            <p:nvPr/>
          </p:nvSpPr>
          <p:spPr bwMode="auto">
            <a:xfrm>
              <a:off x="1488" y="3744"/>
              <a:ext cx="277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>
                  <a:latin typeface="Tahoma" pitchFamily="34" charset="0"/>
                </a:rPr>
                <a:t>b)</a:t>
              </a:r>
            </a:p>
          </p:txBody>
        </p:sp>
        <p:sp>
          <p:nvSpPr>
            <p:cNvPr id="265231" name="Text Box 15"/>
            <p:cNvSpPr txBox="1">
              <a:spLocks noChangeArrowheads="1"/>
            </p:cNvSpPr>
            <p:nvPr/>
          </p:nvSpPr>
          <p:spPr bwMode="auto">
            <a:xfrm>
              <a:off x="4704" y="3600"/>
              <a:ext cx="277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>
                  <a:latin typeface="Tahoma" pitchFamily="34" charset="0"/>
                </a:rPr>
                <a:t>c)</a:t>
              </a:r>
            </a:p>
          </p:txBody>
        </p:sp>
        <p:sp>
          <p:nvSpPr>
            <p:cNvPr id="265232" name="Line 16"/>
            <p:cNvSpPr>
              <a:spLocks noChangeShapeType="1"/>
            </p:cNvSpPr>
            <p:nvPr/>
          </p:nvSpPr>
          <p:spPr bwMode="auto">
            <a:xfrm flipH="1" flipV="1">
              <a:off x="3870" y="2992"/>
              <a:ext cx="631" cy="756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prstDash val="lgDash"/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233" name="Line 17"/>
            <p:cNvSpPr>
              <a:spLocks noChangeShapeType="1"/>
            </p:cNvSpPr>
            <p:nvPr/>
          </p:nvSpPr>
          <p:spPr bwMode="auto">
            <a:xfrm flipV="1">
              <a:off x="3773" y="2992"/>
              <a:ext cx="92" cy="54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prstDash val="lgDash"/>
              <a:round/>
              <a:headEnd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234" name="Line 18"/>
            <p:cNvSpPr>
              <a:spLocks noChangeShapeType="1"/>
            </p:cNvSpPr>
            <p:nvPr/>
          </p:nvSpPr>
          <p:spPr bwMode="auto">
            <a:xfrm flipH="1" flipV="1">
              <a:off x="4951" y="2751"/>
              <a:ext cx="277" cy="216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235" name="Line 19"/>
            <p:cNvSpPr>
              <a:spLocks noChangeShapeType="1"/>
            </p:cNvSpPr>
            <p:nvPr/>
          </p:nvSpPr>
          <p:spPr bwMode="auto">
            <a:xfrm>
              <a:off x="4766" y="2751"/>
              <a:ext cx="185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5236" name="Text Box 20"/>
            <p:cNvSpPr txBox="1">
              <a:spLocks noChangeArrowheads="1"/>
            </p:cNvSpPr>
            <p:nvPr/>
          </p:nvSpPr>
          <p:spPr bwMode="auto">
            <a:xfrm>
              <a:off x="1125" y="2721"/>
              <a:ext cx="1035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P(t) 0 </a:t>
              </a:r>
              <a:r>
                <a:rPr lang="en-US" sz="1400">
                  <a:latin typeface="Tahoma" pitchFamily="34" charset="0"/>
                  <a:sym typeface="Symbol" pitchFamily="18" charset="2"/>
                </a:rPr>
                <a:t></a:t>
              </a:r>
              <a:r>
                <a:rPr lang="en-US" sz="1400">
                  <a:latin typeface="Tahoma" pitchFamily="34" charset="0"/>
                </a:rPr>
                <a:t> t </a:t>
              </a:r>
              <a:r>
                <a:rPr lang="en-US" sz="1400">
                  <a:latin typeface="Tahoma" pitchFamily="34" charset="0"/>
                  <a:sym typeface="Symbol" pitchFamily="18" charset="2"/>
                </a:rPr>
                <a:t></a:t>
              </a:r>
              <a:r>
                <a:rPr lang="en-US" sz="1400">
                  <a:latin typeface="Tahoma" pitchFamily="34" charset="0"/>
                </a:rPr>
                <a:t> 1</a:t>
              </a:r>
            </a:p>
          </p:txBody>
        </p:sp>
        <p:sp>
          <p:nvSpPr>
            <p:cNvPr id="265237" name="Text Box 21"/>
            <p:cNvSpPr txBox="1">
              <a:spLocks noChangeArrowheads="1"/>
            </p:cNvSpPr>
            <p:nvPr/>
          </p:nvSpPr>
          <p:spPr bwMode="auto">
            <a:xfrm>
              <a:off x="2200" y="2928"/>
              <a:ext cx="1016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Q(s)  0 </a:t>
              </a:r>
              <a:r>
                <a:rPr lang="en-US" sz="1400">
                  <a:latin typeface="Tahoma" pitchFamily="34" charset="0"/>
                  <a:sym typeface="Symbol" pitchFamily="18" charset="2"/>
                </a:rPr>
                <a:t></a:t>
              </a:r>
              <a:r>
                <a:rPr lang="en-US" sz="1400">
                  <a:latin typeface="Tahoma" pitchFamily="34" charset="0"/>
                </a:rPr>
                <a:t> s </a:t>
              </a:r>
              <a:r>
                <a:rPr lang="en-US" sz="1400">
                  <a:latin typeface="Tahoma" pitchFamily="34" charset="0"/>
                  <a:sym typeface="Symbol" pitchFamily="18" charset="2"/>
                </a:rPr>
                <a:t></a:t>
              </a:r>
              <a:r>
                <a:rPr lang="en-US" sz="1400">
                  <a:latin typeface="Tahoma" pitchFamily="34" charset="0"/>
                </a:rPr>
                <a:t> 1</a:t>
              </a:r>
            </a:p>
          </p:txBody>
        </p:sp>
        <p:sp>
          <p:nvSpPr>
            <p:cNvPr id="265238" name="Text Box 22"/>
            <p:cNvSpPr txBox="1">
              <a:spLocks noChangeArrowheads="1"/>
            </p:cNvSpPr>
            <p:nvPr/>
          </p:nvSpPr>
          <p:spPr bwMode="auto">
            <a:xfrm>
              <a:off x="4368" y="3129"/>
              <a:ext cx="27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V</a:t>
              </a:r>
              <a:r>
                <a:rPr lang="en-US" sz="1400" baseline="-25000">
                  <a:latin typeface="Tahoma" pitchFamily="34" charset="0"/>
                </a:rPr>
                <a:t>3</a:t>
              </a:r>
            </a:p>
          </p:txBody>
        </p:sp>
        <p:sp>
          <p:nvSpPr>
            <p:cNvPr id="265239" name="Text Box 23"/>
            <p:cNvSpPr txBox="1">
              <a:spLocks noChangeArrowheads="1"/>
            </p:cNvSpPr>
            <p:nvPr/>
          </p:nvSpPr>
          <p:spPr bwMode="auto">
            <a:xfrm>
              <a:off x="4619" y="3183"/>
              <a:ext cx="277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U</a:t>
              </a:r>
              <a:r>
                <a:rPr lang="en-US" sz="1400" baseline="-25000">
                  <a:latin typeface="Tahoma" pitchFamily="34" charset="0"/>
                </a:rPr>
                <a:t>0</a:t>
              </a:r>
            </a:p>
          </p:txBody>
        </p:sp>
        <p:sp>
          <p:nvSpPr>
            <p:cNvPr id="265240" name="Text Box 24"/>
            <p:cNvSpPr txBox="1">
              <a:spLocks noChangeArrowheads="1"/>
            </p:cNvSpPr>
            <p:nvPr/>
          </p:nvSpPr>
          <p:spPr bwMode="auto">
            <a:xfrm>
              <a:off x="4560" y="2544"/>
              <a:ext cx="277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U</a:t>
              </a:r>
              <a:r>
                <a:rPr lang="en-US" sz="1400" baseline="-25000">
                  <a:latin typeface="Tahoma" pitchFamily="34" charset="0"/>
                </a:rPr>
                <a:t>1</a:t>
              </a:r>
            </a:p>
          </p:txBody>
        </p:sp>
        <p:sp>
          <p:nvSpPr>
            <p:cNvPr id="265241" name="Text Box 25"/>
            <p:cNvSpPr txBox="1">
              <a:spLocks noChangeArrowheads="1"/>
            </p:cNvSpPr>
            <p:nvPr/>
          </p:nvSpPr>
          <p:spPr bwMode="auto">
            <a:xfrm>
              <a:off x="4866" y="2571"/>
              <a:ext cx="277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U</a:t>
              </a:r>
              <a:r>
                <a:rPr lang="en-US" sz="1400" baseline="-25000">
                  <a:latin typeface="Tahoma" pitchFamily="34" charset="0"/>
                </a:rPr>
                <a:t>2</a:t>
              </a:r>
            </a:p>
          </p:txBody>
        </p:sp>
        <p:sp>
          <p:nvSpPr>
            <p:cNvPr id="265242" name="Text Box 26"/>
            <p:cNvSpPr txBox="1">
              <a:spLocks noChangeArrowheads="1"/>
            </p:cNvSpPr>
            <p:nvPr/>
          </p:nvSpPr>
          <p:spPr bwMode="auto">
            <a:xfrm>
              <a:off x="5243" y="2880"/>
              <a:ext cx="277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U</a:t>
              </a:r>
              <a:r>
                <a:rPr lang="en-US" sz="1400" baseline="-25000">
                  <a:latin typeface="Tahoma" pitchFamily="34" charset="0"/>
                </a:rPr>
                <a:t>3</a:t>
              </a:r>
            </a:p>
          </p:txBody>
        </p:sp>
        <p:sp>
          <p:nvSpPr>
            <p:cNvPr id="265243" name="Text Box 27"/>
            <p:cNvSpPr txBox="1">
              <a:spLocks noChangeArrowheads="1"/>
            </p:cNvSpPr>
            <p:nvPr/>
          </p:nvSpPr>
          <p:spPr bwMode="auto">
            <a:xfrm>
              <a:off x="4258" y="3660"/>
              <a:ext cx="277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V</a:t>
              </a:r>
              <a:r>
                <a:rPr lang="en-US" sz="1400" baseline="-25000">
                  <a:latin typeface="Tahoma" pitchFamily="34" charset="0"/>
                </a:rPr>
                <a:t>2</a:t>
              </a:r>
            </a:p>
          </p:txBody>
        </p:sp>
        <p:sp>
          <p:nvSpPr>
            <p:cNvPr id="265244" name="Text Box 28"/>
            <p:cNvSpPr txBox="1">
              <a:spLocks noChangeArrowheads="1"/>
            </p:cNvSpPr>
            <p:nvPr/>
          </p:nvSpPr>
          <p:spPr bwMode="auto">
            <a:xfrm>
              <a:off x="3750" y="2778"/>
              <a:ext cx="277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V</a:t>
              </a:r>
              <a:r>
                <a:rPr lang="en-US" sz="1400" baseline="-25000">
                  <a:latin typeface="Tahoma" pitchFamily="34" charset="0"/>
                </a:rPr>
                <a:t>1</a:t>
              </a:r>
            </a:p>
          </p:txBody>
        </p:sp>
        <p:sp>
          <p:nvSpPr>
            <p:cNvPr id="265245" name="Text Box 29"/>
            <p:cNvSpPr txBox="1">
              <a:spLocks noChangeArrowheads="1"/>
            </p:cNvSpPr>
            <p:nvPr/>
          </p:nvSpPr>
          <p:spPr bwMode="auto">
            <a:xfrm>
              <a:off x="3515" y="3456"/>
              <a:ext cx="277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V</a:t>
              </a:r>
              <a:r>
                <a:rPr lang="en-US" sz="1400" baseline="-25000">
                  <a:latin typeface="Tahoma" pitchFamily="34" charset="0"/>
                </a:rPr>
                <a:t>0</a:t>
              </a:r>
            </a:p>
          </p:txBody>
        </p:sp>
        <p:sp>
          <p:nvSpPr>
            <p:cNvPr id="265246" name="Text Box 30"/>
            <p:cNvSpPr txBox="1">
              <a:spLocks noChangeArrowheads="1"/>
            </p:cNvSpPr>
            <p:nvPr/>
          </p:nvSpPr>
          <p:spPr bwMode="auto">
            <a:xfrm>
              <a:off x="3888" y="3408"/>
              <a:ext cx="3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1600">
                  <a:latin typeface="Tahoma" pitchFamily="34" charset="0"/>
                </a:rPr>
                <a:t>P(t)</a:t>
              </a:r>
            </a:p>
          </p:txBody>
        </p:sp>
        <p:sp>
          <p:nvSpPr>
            <p:cNvPr id="265247" name="Text Box 31"/>
            <p:cNvSpPr txBox="1">
              <a:spLocks noChangeArrowheads="1"/>
            </p:cNvSpPr>
            <p:nvPr/>
          </p:nvSpPr>
          <p:spPr bwMode="auto">
            <a:xfrm>
              <a:off x="4752" y="2880"/>
              <a:ext cx="3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1600">
                  <a:latin typeface="Tahoma" pitchFamily="34" charset="0"/>
                </a:rPr>
                <a:t>Q(t)</a:t>
              </a:r>
            </a:p>
          </p:txBody>
        </p:sp>
      </p:grp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10</a:t>
            </a:fld>
            <a:r>
              <a:rPr lang="en-GB" smtClean="0"/>
              <a:t>/30</a:t>
            </a: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 vẽ đường cong Bézier </a:t>
            </a:r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304800" y="1066800"/>
            <a:ext cx="6477000" cy="5153025"/>
          </a:xfrm>
          <a:prstGeom prst="rect">
            <a:avLst/>
          </a:prstGeom>
          <a:solidFill>
            <a:srgbClr val="E5E9F7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en-US" sz="1400" noProof="1">
                <a:solidFill>
                  <a:schemeClr val="tx2"/>
                </a:solidFill>
                <a:latin typeface="Tahoma" pitchFamily="34" charset="0"/>
              </a:rPr>
              <a:t>// n+1  số l</a:t>
            </a:r>
            <a:r>
              <a:rPr kumimoji="1" lang="vi-VN" sz="1400" noProof="1">
                <a:solidFill>
                  <a:schemeClr val="tx2"/>
                </a:solidFill>
                <a:latin typeface="Tahoma" pitchFamily="34" charset="0"/>
              </a:rPr>
              <a:t>ượng các điểm điều khiển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vi-VN" sz="1400" noProof="1">
                <a:solidFill>
                  <a:schemeClr val="tx2"/>
                </a:solidFill>
                <a:latin typeface="Tahoma" pitchFamily="34" charset="0"/>
              </a:rPr>
              <a:t>//P</a:t>
            </a:r>
            <a:r>
              <a:rPr kumimoji="1" lang="vi-VN" sz="1400" baseline="-25000" noProof="1">
                <a:solidFill>
                  <a:schemeClr val="tx2"/>
                </a:solidFill>
                <a:latin typeface="Tahoma" pitchFamily="34" charset="0"/>
              </a:rPr>
              <a:t>i</a:t>
            </a:r>
            <a:r>
              <a:rPr kumimoji="1" lang="vi-VN" sz="1400" noProof="1">
                <a:solidFill>
                  <a:schemeClr val="tx2"/>
                </a:solidFill>
                <a:latin typeface="Tahoma" pitchFamily="34" charset="0"/>
              </a:rPr>
              <a:t>  điểm điều khiển thứ i có các tọa độ x, y, z là (P</a:t>
            </a:r>
            <a:r>
              <a:rPr kumimoji="1" lang="vi-VN" sz="1400" baseline="-25000" noProof="1">
                <a:solidFill>
                  <a:schemeClr val="tx2"/>
                </a:solidFill>
                <a:latin typeface="Tahoma" pitchFamily="34" charset="0"/>
              </a:rPr>
              <a:t>ix</a:t>
            </a:r>
            <a:r>
              <a:rPr kumimoji="1" lang="vi-VN" sz="1400" noProof="1">
                <a:solidFill>
                  <a:schemeClr val="tx2"/>
                </a:solidFill>
                <a:latin typeface="Tahoma" pitchFamily="34" charset="0"/>
              </a:rPr>
              <a:t>, P</a:t>
            </a:r>
            <a:r>
              <a:rPr kumimoji="1" lang="vi-VN" sz="1400" baseline="-25000" noProof="1">
                <a:solidFill>
                  <a:schemeClr val="tx2"/>
                </a:solidFill>
                <a:latin typeface="Tahoma" pitchFamily="34" charset="0"/>
              </a:rPr>
              <a:t>iy</a:t>
            </a:r>
            <a:r>
              <a:rPr kumimoji="1" lang="vi-VN" sz="1400" noProof="1">
                <a:solidFill>
                  <a:schemeClr val="tx2"/>
                </a:solidFill>
                <a:latin typeface="Tahoma" pitchFamily="34" charset="0"/>
              </a:rPr>
              <a:t>, P</a:t>
            </a:r>
            <a:r>
              <a:rPr kumimoji="1" lang="vi-VN" sz="1400" baseline="-25000" noProof="1">
                <a:solidFill>
                  <a:schemeClr val="tx2"/>
                </a:solidFill>
                <a:latin typeface="Tahoma" pitchFamily="34" charset="0"/>
              </a:rPr>
              <a:t>iz</a:t>
            </a:r>
            <a:r>
              <a:rPr kumimoji="1" lang="vi-VN" sz="1400" noProof="1">
                <a:solidFill>
                  <a:schemeClr val="tx2"/>
                </a:solidFill>
                <a:latin typeface="Tahoma" pitchFamily="34" charset="0"/>
              </a:rPr>
              <a:t>)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vi-VN" sz="1400" b="1" noProof="1">
                <a:solidFill>
                  <a:srgbClr val="A50021"/>
                </a:solidFill>
                <a:latin typeface="Tahoma" pitchFamily="34" charset="0"/>
              </a:rPr>
              <a:t>Be</a:t>
            </a:r>
            <a:r>
              <a:rPr kumimoji="1" lang="en-US" sz="1400" b="1">
                <a:solidFill>
                  <a:srgbClr val="A50021"/>
                </a:solidFill>
                <a:latin typeface="Tahoma" pitchFamily="34" charset="0"/>
              </a:rPr>
              <a:t>z</a:t>
            </a:r>
            <a:r>
              <a:rPr kumimoji="1" lang="en-US" sz="1400" b="1" noProof="1">
                <a:solidFill>
                  <a:srgbClr val="A50021"/>
                </a:solidFill>
                <a:latin typeface="Tahoma" pitchFamily="34" charset="0"/>
              </a:rPr>
              <a:t>ierCurve</a:t>
            </a:r>
            <a:r>
              <a:rPr kumimoji="1" lang="en-US" sz="1400" noProof="1">
                <a:solidFill>
                  <a:srgbClr val="A50021"/>
                </a:solidFill>
                <a:latin typeface="Tahoma" pitchFamily="34" charset="0"/>
              </a:rPr>
              <a:t>()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en-US" sz="1400" b="1" noProof="1">
                <a:latin typeface="Tahoma" pitchFamily="34" charset="0"/>
              </a:rPr>
              <a:t>begin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en-US" sz="1400" noProof="1">
                <a:latin typeface="Tahoma" pitchFamily="34" charset="0"/>
              </a:rPr>
              <a:t>	</a:t>
            </a:r>
            <a:r>
              <a:rPr kumimoji="1" lang="en-US" sz="1400" b="1" noProof="1">
                <a:latin typeface="Tahoma" pitchFamily="34" charset="0"/>
              </a:rPr>
              <a:t>for</a:t>
            </a:r>
            <a:r>
              <a:rPr kumimoji="1" lang="en-US" sz="1400" noProof="1">
                <a:latin typeface="Tahoma" pitchFamily="34" charset="0"/>
              </a:rPr>
              <a:t> i=0 </a:t>
            </a:r>
            <a:r>
              <a:rPr kumimoji="1" lang="en-US" sz="1400" b="1" noProof="1">
                <a:latin typeface="Tahoma" pitchFamily="34" charset="0"/>
              </a:rPr>
              <a:t>to</a:t>
            </a:r>
            <a:r>
              <a:rPr kumimoji="1" lang="en-US" sz="1400" noProof="1">
                <a:latin typeface="Tahoma" pitchFamily="34" charset="0"/>
              </a:rPr>
              <a:t> n </a:t>
            </a:r>
            <a:r>
              <a:rPr kumimoji="1" lang="en-US" sz="1400" b="1" noProof="1">
                <a:latin typeface="Tahoma" pitchFamily="34" charset="0"/>
              </a:rPr>
              <a:t>do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en-US" sz="1400" noProof="1">
                <a:latin typeface="Tahoma" pitchFamily="34" charset="0"/>
              </a:rPr>
              <a:t>	</a:t>
            </a:r>
            <a:r>
              <a:rPr kumimoji="1" lang="en-US" sz="1400">
                <a:latin typeface="Tahoma" pitchFamily="34" charset="0"/>
              </a:rPr>
              <a:t>        </a:t>
            </a:r>
            <a:r>
              <a:rPr kumimoji="1" lang="en-US" sz="1400" noProof="1">
                <a:latin typeface="Tahoma" pitchFamily="34" charset="0"/>
              </a:rPr>
              <a:t>Nhập </a:t>
            </a:r>
            <a:r>
              <a:rPr kumimoji="1" lang="vi-VN" sz="1400" noProof="1">
                <a:latin typeface="Tahoma" pitchFamily="34" charset="0"/>
              </a:rPr>
              <a:t>điểm điều khiển P</a:t>
            </a:r>
            <a:r>
              <a:rPr kumimoji="1" lang="vi-VN" sz="1400" baseline="-25000" noProof="1">
                <a:latin typeface="Tahoma" pitchFamily="34" charset="0"/>
              </a:rPr>
              <a:t>i</a:t>
            </a:r>
            <a:endParaRPr kumimoji="1" lang="vi-VN" sz="1400" noProof="1">
              <a:latin typeface="Tahoma" pitchFamily="34" charset="0"/>
            </a:endParaRP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vi-VN" sz="1400" noProof="1">
                <a:latin typeface="Tahoma" pitchFamily="34" charset="0"/>
              </a:rPr>
              <a:t>	</a:t>
            </a:r>
            <a:r>
              <a:rPr kumimoji="1" lang="vi-VN" sz="1400" b="1" noProof="1">
                <a:latin typeface="Tahoma" pitchFamily="34" charset="0"/>
              </a:rPr>
              <a:t>next</a:t>
            </a:r>
            <a:r>
              <a:rPr kumimoji="1" lang="vi-VN" sz="1400" noProof="1">
                <a:latin typeface="Tahoma" pitchFamily="34" charset="0"/>
              </a:rPr>
              <a:t> i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vi-VN" sz="1400" noProof="1">
                <a:latin typeface="Tahoma" pitchFamily="34" charset="0"/>
              </a:rPr>
              <a:t>	</a:t>
            </a:r>
            <a:r>
              <a:rPr kumimoji="1" lang="vi-VN" sz="1400" b="1" noProof="1">
                <a:latin typeface="Tahoma" pitchFamily="34" charset="0"/>
              </a:rPr>
              <a:t>for</a:t>
            </a:r>
            <a:r>
              <a:rPr kumimoji="1" lang="vi-VN" sz="1400" noProof="1">
                <a:latin typeface="Tahoma" pitchFamily="34" charset="0"/>
              </a:rPr>
              <a:t> t=0. </a:t>
            </a:r>
            <a:r>
              <a:rPr kumimoji="1" lang="vi-VN" sz="1400" b="1" noProof="1">
                <a:latin typeface="Tahoma" pitchFamily="34" charset="0"/>
              </a:rPr>
              <a:t>to</a:t>
            </a:r>
            <a:r>
              <a:rPr kumimoji="1" lang="vi-VN" sz="1400" noProof="1">
                <a:latin typeface="Tahoma" pitchFamily="34" charset="0"/>
              </a:rPr>
              <a:t> 1. </a:t>
            </a:r>
            <a:r>
              <a:rPr kumimoji="1" lang="vi-VN" sz="1400" b="1" noProof="1">
                <a:latin typeface="Tahoma" pitchFamily="34" charset="0"/>
              </a:rPr>
              <a:t>insteps</a:t>
            </a:r>
            <a:r>
              <a:rPr kumimoji="1" lang="vi-VN" sz="1400" noProof="1">
                <a:latin typeface="Tahoma" pitchFamily="34" charset="0"/>
              </a:rPr>
              <a:t> </a:t>
            </a:r>
            <a:r>
              <a:rPr kumimoji="1" lang="vi-VN" sz="1400" b="1" noProof="1">
                <a:latin typeface="Tahoma" pitchFamily="34" charset="0"/>
              </a:rPr>
              <a:t>of</a:t>
            </a:r>
            <a:r>
              <a:rPr kumimoji="1" lang="vi-VN" sz="1400" noProof="1">
                <a:latin typeface="Tahoma" pitchFamily="34" charset="0"/>
              </a:rPr>
              <a:t> 0.05 </a:t>
            </a:r>
            <a:r>
              <a:rPr kumimoji="1" lang="vi-VN" sz="1400" b="1" noProof="1">
                <a:latin typeface="Tahoma" pitchFamily="34" charset="0"/>
              </a:rPr>
              <a:t>do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vi-VN" sz="1400" noProof="1">
                <a:latin typeface="Tahoma" pitchFamily="34" charset="0"/>
              </a:rPr>
              <a:t>	</a:t>
            </a:r>
            <a:r>
              <a:rPr kumimoji="1" lang="en-US" sz="1400">
                <a:latin typeface="Tahoma" pitchFamily="34" charset="0"/>
              </a:rPr>
              <a:t>        </a:t>
            </a:r>
            <a:r>
              <a:rPr kumimoji="1" lang="en-US" sz="1400" noProof="1">
                <a:latin typeface="Tahoma" pitchFamily="34" charset="0"/>
              </a:rPr>
              <a:t>x=y=z=0.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en-US" sz="1400" noProof="1">
                <a:latin typeface="Tahoma" pitchFamily="34" charset="0"/>
              </a:rPr>
              <a:t>	</a:t>
            </a:r>
            <a:r>
              <a:rPr kumimoji="1" lang="en-US" sz="1400">
                <a:latin typeface="Tahoma" pitchFamily="34" charset="0"/>
              </a:rPr>
              <a:t>        </a:t>
            </a:r>
            <a:r>
              <a:rPr kumimoji="1" lang="en-US" sz="1400" b="1" noProof="1">
                <a:latin typeface="Tahoma" pitchFamily="34" charset="0"/>
              </a:rPr>
              <a:t>for</a:t>
            </a:r>
            <a:r>
              <a:rPr kumimoji="1" lang="en-US" sz="1400" noProof="1">
                <a:latin typeface="Tahoma" pitchFamily="34" charset="0"/>
              </a:rPr>
              <a:t> i=0 </a:t>
            </a:r>
            <a:r>
              <a:rPr kumimoji="1" lang="en-US" sz="1400" b="1" noProof="1">
                <a:latin typeface="Tahoma" pitchFamily="34" charset="0"/>
              </a:rPr>
              <a:t>to</a:t>
            </a:r>
            <a:r>
              <a:rPr kumimoji="1" lang="en-US" sz="1400" noProof="1">
                <a:latin typeface="Tahoma" pitchFamily="34" charset="0"/>
              </a:rPr>
              <a:t> n </a:t>
            </a:r>
            <a:r>
              <a:rPr kumimoji="1" lang="en-US" sz="1400" b="1" noProof="1">
                <a:latin typeface="Tahoma" pitchFamily="34" charset="0"/>
              </a:rPr>
              <a:t>do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en-US" sz="1400" noProof="1">
                <a:latin typeface="Tahoma" pitchFamily="34" charset="0"/>
              </a:rPr>
              <a:t>	</a:t>
            </a:r>
            <a:r>
              <a:rPr kumimoji="1" lang="en-US" sz="1400">
                <a:latin typeface="Tahoma" pitchFamily="34" charset="0"/>
              </a:rPr>
              <a:t>              </a:t>
            </a:r>
            <a:r>
              <a:rPr kumimoji="1" lang="en-US" sz="1400" noProof="1">
                <a:latin typeface="Tahoma" pitchFamily="34" charset="0"/>
              </a:rPr>
              <a:t>B=Blend(i, n, t)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en-US" sz="1400" noProof="1">
                <a:latin typeface="Tahoma" pitchFamily="34" charset="0"/>
              </a:rPr>
              <a:t>		</a:t>
            </a:r>
            <a:r>
              <a:rPr kumimoji="1" lang="en-US" sz="1400">
                <a:latin typeface="Tahoma" pitchFamily="34" charset="0"/>
              </a:rPr>
              <a:t>    </a:t>
            </a:r>
            <a:r>
              <a:rPr kumimoji="1" lang="en-US" sz="1400" noProof="1">
                <a:latin typeface="Tahoma" pitchFamily="34" charset="0"/>
              </a:rPr>
              <a:t>x=x+P</a:t>
            </a:r>
            <a:r>
              <a:rPr kumimoji="1" lang="en-US" sz="1400" baseline="-25000" noProof="1">
                <a:latin typeface="Tahoma" pitchFamily="34" charset="0"/>
              </a:rPr>
              <a:t>ix</a:t>
            </a:r>
            <a:r>
              <a:rPr kumimoji="1" lang="en-US" sz="1400" noProof="1">
                <a:latin typeface="Tahoma" pitchFamily="34" charset="0"/>
              </a:rPr>
              <a:t>*B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en-US" sz="1400" noProof="1">
                <a:latin typeface="Tahoma" pitchFamily="34" charset="0"/>
              </a:rPr>
              <a:t>		</a:t>
            </a:r>
            <a:r>
              <a:rPr kumimoji="1" lang="en-US" sz="1400">
                <a:latin typeface="Tahoma" pitchFamily="34" charset="0"/>
              </a:rPr>
              <a:t>    </a:t>
            </a:r>
            <a:r>
              <a:rPr kumimoji="1" lang="en-US" sz="1400" noProof="1">
                <a:latin typeface="Tahoma" pitchFamily="34" charset="0"/>
              </a:rPr>
              <a:t>y=y+P</a:t>
            </a:r>
            <a:r>
              <a:rPr kumimoji="1" lang="en-US" sz="1400" baseline="-25000" noProof="1">
                <a:latin typeface="Tahoma" pitchFamily="34" charset="0"/>
              </a:rPr>
              <a:t>iy</a:t>
            </a:r>
            <a:r>
              <a:rPr kumimoji="1" lang="en-US" sz="1400" noProof="1">
                <a:latin typeface="Tahoma" pitchFamily="34" charset="0"/>
              </a:rPr>
              <a:t>*B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en-US" sz="1400" noProof="1">
                <a:latin typeface="Tahoma" pitchFamily="34" charset="0"/>
              </a:rPr>
              <a:t>		</a:t>
            </a:r>
            <a:r>
              <a:rPr kumimoji="1" lang="en-US" sz="1400">
                <a:latin typeface="Tahoma" pitchFamily="34" charset="0"/>
              </a:rPr>
              <a:t>    </a:t>
            </a:r>
            <a:r>
              <a:rPr kumimoji="1" lang="en-US" sz="1400" noProof="1">
                <a:latin typeface="Tahoma" pitchFamily="34" charset="0"/>
              </a:rPr>
              <a:t>z=z+P</a:t>
            </a:r>
            <a:r>
              <a:rPr kumimoji="1" lang="en-US" sz="1400" baseline="-25000" noProof="1">
                <a:latin typeface="Tahoma" pitchFamily="34" charset="0"/>
              </a:rPr>
              <a:t>iz</a:t>
            </a:r>
            <a:r>
              <a:rPr kumimoji="1" lang="en-US" sz="1400" noProof="1">
                <a:latin typeface="Tahoma" pitchFamily="34" charset="0"/>
              </a:rPr>
              <a:t>*B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en-US" sz="1400" noProof="1">
                <a:latin typeface="Tahoma" pitchFamily="34" charset="0"/>
              </a:rPr>
              <a:t>	</a:t>
            </a:r>
            <a:r>
              <a:rPr kumimoji="1" lang="en-US" sz="1400">
                <a:latin typeface="Tahoma" pitchFamily="34" charset="0"/>
              </a:rPr>
              <a:t>             </a:t>
            </a:r>
            <a:r>
              <a:rPr kumimoji="1" lang="en-US" sz="1400" b="1" noProof="1">
                <a:latin typeface="Tahoma" pitchFamily="34" charset="0"/>
              </a:rPr>
              <a:t>next</a:t>
            </a:r>
            <a:r>
              <a:rPr kumimoji="1" lang="en-US" sz="1400" noProof="1">
                <a:latin typeface="Tahoma" pitchFamily="34" charset="0"/>
              </a:rPr>
              <a:t> i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en-US" sz="1400" noProof="1">
                <a:latin typeface="Tahoma" pitchFamily="34" charset="0"/>
              </a:rPr>
              <a:t>	</a:t>
            </a:r>
            <a:r>
              <a:rPr kumimoji="1" lang="en-US" sz="1400">
                <a:latin typeface="Tahoma" pitchFamily="34" charset="0"/>
              </a:rPr>
              <a:t>             </a:t>
            </a:r>
            <a:r>
              <a:rPr kumimoji="1" lang="en-US" sz="1400" b="1" noProof="1">
                <a:latin typeface="Tahoma" pitchFamily="34" charset="0"/>
              </a:rPr>
              <a:t>if</a:t>
            </a:r>
            <a:r>
              <a:rPr kumimoji="1" lang="en-US" sz="1400" noProof="1">
                <a:latin typeface="Tahoma" pitchFamily="34" charset="0"/>
              </a:rPr>
              <a:t> (x, y, z) là </a:t>
            </a:r>
            <a:r>
              <a:rPr kumimoji="1" lang="vi-VN" sz="1400" noProof="1">
                <a:latin typeface="Tahoma" pitchFamily="34" charset="0"/>
              </a:rPr>
              <a:t>điểm bắt đầu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vi-VN" sz="1400" noProof="1">
                <a:latin typeface="Tahoma" pitchFamily="34" charset="0"/>
              </a:rPr>
              <a:t>	</a:t>
            </a:r>
            <a:r>
              <a:rPr kumimoji="1" lang="en-US" sz="1400">
                <a:latin typeface="Tahoma" pitchFamily="34" charset="0"/>
              </a:rPr>
              <a:t>                 </a:t>
            </a:r>
            <a:r>
              <a:rPr kumimoji="1" lang="en-US" sz="1400" b="1" noProof="1">
                <a:latin typeface="Tahoma" pitchFamily="34" charset="0"/>
              </a:rPr>
              <a:t>then</a:t>
            </a:r>
            <a:r>
              <a:rPr kumimoji="1" lang="en-US" sz="1400" noProof="1">
                <a:latin typeface="Tahoma" pitchFamily="34" charset="0"/>
              </a:rPr>
              <a:t>  MoveTo (x, y, z)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en-US" sz="1400" noProof="1">
                <a:latin typeface="Tahoma" pitchFamily="34" charset="0"/>
              </a:rPr>
              <a:t>	</a:t>
            </a:r>
            <a:r>
              <a:rPr kumimoji="1" lang="en-US" sz="1400">
                <a:latin typeface="Tahoma" pitchFamily="34" charset="0"/>
              </a:rPr>
              <a:t>                 </a:t>
            </a:r>
            <a:r>
              <a:rPr kumimoji="1" lang="en-US" sz="1400" b="1" noProof="1">
                <a:latin typeface="Tahoma" pitchFamily="34" charset="0"/>
              </a:rPr>
              <a:t>else</a:t>
            </a:r>
            <a:r>
              <a:rPr kumimoji="1" lang="en-US" sz="1400" noProof="1">
                <a:latin typeface="Tahoma" pitchFamily="34" charset="0"/>
              </a:rPr>
              <a:t>  LineTo(x, y, z)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en-US" sz="1400" noProof="1">
                <a:latin typeface="Tahoma" pitchFamily="34" charset="0"/>
              </a:rPr>
              <a:t>	</a:t>
            </a:r>
            <a:r>
              <a:rPr kumimoji="1" lang="en-US" sz="1400">
                <a:latin typeface="Tahoma" pitchFamily="34" charset="0"/>
              </a:rPr>
              <a:t>             </a:t>
            </a:r>
            <a:r>
              <a:rPr kumimoji="1" lang="en-US" sz="1400" b="1" noProof="1">
                <a:latin typeface="Tahoma" pitchFamily="34" charset="0"/>
              </a:rPr>
              <a:t>endif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en-US" sz="1400" noProof="1">
                <a:latin typeface="Tahoma" pitchFamily="34" charset="0"/>
              </a:rPr>
              <a:t>	</a:t>
            </a:r>
            <a:r>
              <a:rPr kumimoji="1" lang="en-US" sz="1400" b="1" noProof="1">
                <a:latin typeface="Tahoma" pitchFamily="34" charset="0"/>
              </a:rPr>
              <a:t>next</a:t>
            </a:r>
            <a:r>
              <a:rPr kumimoji="1" lang="en-US" sz="1400" noProof="1">
                <a:latin typeface="Tahoma" pitchFamily="34" charset="0"/>
              </a:rPr>
              <a:t> t 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en-US" sz="1400" b="1" noProof="1">
                <a:latin typeface="Tahoma" pitchFamily="34" charset="0"/>
              </a:rPr>
              <a:t>end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4648200" y="4114800"/>
            <a:ext cx="4419600" cy="1985963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6000"/>
              </a:lnSpc>
              <a:spcBef>
                <a:spcPct val="50000"/>
              </a:spcBef>
            </a:pPr>
            <a:r>
              <a:rPr kumimoji="1" lang="en-US" sz="1400" b="1" noProof="1">
                <a:solidFill>
                  <a:srgbClr val="A50021"/>
                </a:solidFill>
                <a:latin typeface="Tahoma" pitchFamily="34" charset="0"/>
              </a:rPr>
              <a:t>Blend (i, n, t)</a:t>
            </a:r>
          </a:p>
          <a:p>
            <a:pPr>
              <a:lnSpc>
                <a:spcPct val="106000"/>
              </a:lnSpc>
              <a:spcBef>
                <a:spcPct val="50000"/>
              </a:spcBef>
            </a:pPr>
            <a:r>
              <a:rPr kumimoji="1" lang="en-US" sz="1400" b="1" noProof="1">
                <a:solidFill>
                  <a:srgbClr val="006600"/>
                </a:solidFill>
                <a:latin typeface="Tahoma" pitchFamily="34" charset="0"/>
              </a:rPr>
              <a:t>begin</a:t>
            </a:r>
          </a:p>
          <a:p>
            <a:pPr>
              <a:lnSpc>
                <a:spcPct val="106000"/>
              </a:lnSpc>
              <a:spcBef>
                <a:spcPct val="50000"/>
              </a:spcBef>
            </a:pPr>
            <a:r>
              <a:rPr kumimoji="1" lang="en-US" sz="1400">
                <a:solidFill>
                  <a:srgbClr val="006600"/>
                </a:solidFill>
                <a:latin typeface="Tahoma" pitchFamily="34" charset="0"/>
              </a:rPr>
              <a:t>        </a:t>
            </a:r>
            <a:r>
              <a:rPr kumimoji="1" lang="en-US" sz="1400" noProof="1">
                <a:latin typeface="Tahoma" pitchFamily="34" charset="0"/>
              </a:rPr>
              <a:t>blend=GiaiThừa(n)/(GiaiThừa(i)*GiaiThừa(n-i))</a:t>
            </a:r>
          </a:p>
          <a:p>
            <a:pPr>
              <a:lnSpc>
                <a:spcPct val="106000"/>
              </a:lnSpc>
              <a:spcBef>
                <a:spcPct val="50000"/>
              </a:spcBef>
            </a:pPr>
            <a:r>
              <a:rPr kumimoji="1" lang="en-US" sz="1400">
                <a:latin typeface="Tahoma" pitchFamily="34" charset="0"/>
              </a:rPr>
              <a:t>        </a:t>
            </a:r>
            <a:r>
              <a:rPr kumimoji="1" lang="en-US" sz="1400" noProof="1">
                <a:latin typeface="Tahoma" pitchFamily="34" charset="0"/>
              </a:rPr>
              <a:t>blend=blend*(t)</a:t>
            </a:r>
            <a:r>
              <a:rPr kumimoji="1" lang="en-US" sz="1400" baseline="30000" noProof="1">
                <a:latin typeface="Tahoma" pitchFamily="34" charset="0"/>
              </a:rPr>
              <a:t>i</a:t>
            </a:r>
            <a:r>
              <a:rPr kumimoji="1" lang="en-US" sz="1400" noProof="1">
                <a:latin typeface="Tahoma" pitchFamily="34" charset="0"/>
              </a:rPr>
              <a:t>*((1-t)</a:t>
            </a:r>
            <a:r>
              <a:rPr kumimoji="1" lang="en-US" sz="1400" baseline="30000" noProof="1">
                <a:latin typeface="Tahoma" pitchFamily="34" charset="0"/>
              </a:rPr>
              <a:t>n-i</a:t>
            </a:r>
            <a:r>
              <a:rPr kumimoji="1" lang="en-US" sz="1400" noProof="1">
                <a:latin typeface="Tahoma" pitchFamily="34" charset="0"/>
              </a:rPr>
              <a:t>)</a:t>
            </a:r>
          </a:p>
          <a:p>
            <a:pPr>
              <a:lnSpc>
                <a:spcPct val="106000"/>
              </a:lnSpc>
              <a:spcBef>
                <a:spcPct val="50000"/>
              </a:spcBef>
            </a:pPr>
            <a:r>
              <a:rPr kumimoji="1" lang="en-US" sz="1400">
                <a:solidFill>
                  <a:srgbClr val="006600"/>
                </a:solidFill>
                <a:latin typeface="Tahoma" pitchFamily="34" charset="0"/>
              </a:rPr>
              <a:t>        </a:t>
            </a:r>
            <a:r>
              <a:rPr kumimoji="1" lang="en-US" sz="1400" b="1" noProof="1">
                <a:solidFill>
                  <a:srgbClr val="006600"/>
                </a:solidFill>
                <a:latin typeface="Tahoma" pitchFamily="34" charset="0"/>
              </a:rPr>
              <a:t>return</a:t>
            </a:r>
            <a:r>
              <a:rPr kumimoji="1" lang="en-US" sz="1400" noProof="1">
                <a:solidFill>
                  <a:srgbClr val="006600"/>
                </a:solidFill>
                <a:latin typeface="Tahoma" pitchFamily="34" charset="0"/>
              </a:rPr>
              <a:t> </a:t>
            </a:r>
            <a:r>
              <a:rPr kumimoji="1" lang="en-US" sz="1400" noProof="1">
                <a:latin typeface="Tahoma" pitchFamily="34" charset="0"/>
              </a:rPr>
              <a:t>(blend)</a:t>
            </a:r>
          </a:p>
          <a:p>
            <a:pPr>
              <a:lnSpc>
                <a:spcPct val="106000"/>
              </a:lnSpc>
              <a:spcBef>
                <a:spcPct val="50000"/>
              </a:spcBef>
            </a:pPr>
            <a:r>
              <a:rPr kumimoji="1" lang="en-US" sz="1400" b="1" noProof="1">
                <a:solidFill>
                  <a:srgbClr val="006600"/>
                </a:solidFill>
                <a:latin typeface="Tahoma" pitchFamily="34" charset="0"/>
              </a:rPr>
              <a:t>end</a:t>
            </a:r>
          </a:p>
        </p:txBody>
      </p:sp>
      <p:graphicFrame>
        <p:nvGraphicFramePr>
          <p:cNvPr id="268293" name="Object 5"/>
          <p:cNvGraphicFramePr>
            <a:graphicFrameLocks noChangeAspect="1"/>
          </p:cNvGraphicFramePr>
          <p:nvPr/>
        </p:nvGraphicFramePr>
        <p:xfrm>
          <a:off x="5638800" y="2209800"/>
          <a:ext cx="3074988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898" name="Equation" r:id="rId3" imgW="1968480" imgH="863280" progId="Equation.3">
                  <p:embed/>
                </p:oleObj>
              </mc:Choice>
              <mc:Fallback>
                <p:oleObj name="Equation" r:id="rId3" imgW="1968480" imgH="863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09800"/>
                        <a:ext cx="3074988" cy="12874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11</a:t>
            </a:fld>
            <a:r>
              <a:rPr lang="en-GB" smtClean="0"/>
              <a:t>/30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</a:t>
            </a:r>
            <a:r>
              <a:rPr lang="en-US"/>
              <a:t>Biểu diễn mặt cong tự do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4800600" cy="5257800"/>
          </a:xfrm>
        </p:spPr>
        <p:txBody>
          <a:bodyPr/>
          <a:lstStyle/>
          <a:p>
            <a:r>
              <a:rPr lang="en-US"/>
              <a:t>Mặt cong Bézier được định nghĩa từ </a:t>
            </a:r>
            <a:r>
              <a:rPr lang="en-US" smtClean="0"/>
              <a:t>hai phương </a:t>
            </a:r>
            <a:r>
              <a:rPr lang="en-US"/>
              <a:t>trình đường cong đơn giản</a:t>
            </a:r>
          </a:p>
          <a:p>
            <a:r>
              <a:rPr lang="en-US" smtClean="0"/>
              <a:t>Mặt cong Bézier được hình thành bởi tích </a:t>
            </a:r>
            <a:r>
              <a:rPr lang="en-US"/>
              <a:t>tensơ áp dụng cho hai hướng s và </a:t>
            </a:r>
            <a:r>
              <a:rPr lang="en-US" smtClean="0"/>
              <a:t>t:</a:t>
            </a:r>
            <a:endParaRPr lang="en-US"/>
          </a:p>
          <a:p>
            <a:pPr lvl="1">
              <a:lnSpc>
                <a:spcPct val="120000"/>
              </a:lnSpc>
            </a:pPr>
            <a:endParaRPr lang="en-US"/>
          </a:p>
          <a:p>
            <a:pPr lvl="1">
              <a:lnSpc>
                <a:spcPct val="120000"/>
              </a:lnSpc>
            </a:pPr>
            <a:endParaRPr lang="en-US"/>
          </a:p>
          <a:p>
            <a:pPr lvl="1">
              <a:lnSpc>
                <a:spcPct val="120000"/>
              </a:lnSpc>
            </a:pPr>
            <a:endParaRPr lang="en-US"/>
          </a:p>
          <a:p>
            <a:pPr lvl="1">
              <a:lnSpc>
                <a:spcPct val="120000"/>
              </a:lnSpc>
            </a:pPr>
            <a:endParaRPr lang="en-US"/>
          </a:p>
        </p:txBody>
      </p:sp>
      <p:sp>
        <p:nvSpPr>
          <p:cNvPr id="270377" name="Text Box 41"/>
          <p:cNvSpPr txBox="1">
            <a:spLocks noChangeArrowheads="1"/>
          </p:cNvSpPr>
          <p:nvPr/>
        </p:nvSpPr>
        <p:spPr bwMode="auto">
          <a:xfrm>
            <a:off x="8648700" y="2343150"/>
            <a:ext cx="457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>
                <a:latin typeface="Tahoma" pitchFamily="34" charset="0"/>
              </a:rPr>
              <a:t>V</a:t>
            </a:r>
            <a:r>
              <a:rPr lang="en-US" sz="1400" baseline="-25000">
                <a:latin typeface="Tahoma" pitchFamily="34" charset="0"/>
              </a:rPr>
              <a:t>3,3</a:t>
            </a:r>
          </a:p>
        </p:txBody>
      </p:sp>
      <p:graphicFrame>
        <p:nvGraphicFramePr>
          <p:cNvPr id="270382" name="Object 46"/>
          <p:cNvGraphicFramePr>
            <a:graphicFrameLocks noChangeAspect="1"/>
          </p:cNvGraphicFramePr>
          <p:nvPr/>
        </p:nvGraphicFramePr>
        <p:xfrm>
          <a:off x="1229243" y="3581400"/>
          <a:ext cx="5857357" cy="918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90" name="Equation" r:id="rId3" imgW="2743200" imgH="444240" progId="Equation.3">
                  <p:embed/>
                </p:oleObj>
              </mc:Choice>
              <mc:Fallback>
                <p:oleObj name="Equation" r:id="rId3" imgW="2743200" imgH="44424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243" y="3581400"/>
                        <a:ext cx="5857357" cy="9188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83" name="Rectangle 47"/>
          <p:cNvSpPr>
            <a:spLocks noChangeArrowheads="1"/>
          </p:cNvSpPr>
          <p:nvPr/>
        </p:nvSpPr>
        <p:spPr bwMode="auto">
          <a:xfrm>
            <a:off x="1143000" y="4573044"/>
            <a:ext cx="5029200" cy="159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6000"/>
              </a:lnSpc>
            </a:pPr>
            <a:r>
              <a:rPr kumimoji="1" lang="en-US" sz="1800">
                <a:solidFill>
                  <a:srgbClr val="003399"/>
                </a:solidFill>
                <a:latin typeface="Tahoma" pitchFamily="34" charset="0"/>
              </a:rPr>
              <a:t>V</a:t>
            </a:r>
            <a:r>
              <a:rPr kumimoji="1" lang="en-US" sz="1800" baseline="-25000">
                <a:solidFill>
                  <a:srgbClr val="003399"/>
                </a:solidFill>
                <a:latin typeface="Tahoma" pitchFamily="34" charset="0"/>
              </a:rPr>
              <a:t>i,j</a:t>
            </a:r>
            <a:r>
              <a:rPr kumimoji="1" lang="en-US" sz="1800">
                <a:solidFill>
                  <a:srgbClr val="003399"/>
                </a:solidFill>
                <a:latin typeface="Tahoma" pitchFamily="34" charset="0"/>
              </a:rPr>
              <a:t> - các điểm điều khiển, tổng số điểm điều khiển là </a:t>
            </a:r>
            <a:r>
              <a:rPr kumimoji="1" lang="en-US" sz="1800" i="1">
                <a:solidFill>
                  <a:srgbClr val="003399"/>
                </a:solidFill>
                <a:latin typeface="Tahoma" pitchFamily="34" charset="0"/>
              </a:rPr>
              <a:t>(m+1)x(n+1)</a:t>
            </a:r>
            <a:r>
              <a:rPr kumimoji="1" lang="en-US" sz="1800">
                <a:solidFill>
                  <a:srgbClr val="003399"/>
                </a:solidFill>
                <a:latin typeface="Tahoma" pitchFamily="34" charset="0"/>
              </a:rPr>
              <a:t>; B</a:t>
            </a:r>
            <a:r>
              <a:rPr kumimoji="1" lang="en-US" sz="1800" baseline="-25000">
                <a:solidFill>
                  <a:srgbClr val="003399"/>
                </a:solidFill>
                <a:latin typeface="Tahoma" pitchFamily="34" charset="0"/>
              </a:rPr>
              <a:t>i,n</a:t>
            </a:r>
            <a:r>
              <a:rPr kumimoji="1" lang="en-US" sz="1800">
                <a:solidFill>
                  <a:srgbClr val="003399"/>
                </a:solidFill>
                <a:latin typeface="Tahoma" pitchFamily="34" charset="0"/>
              </a:rPr>
              <a:t>(s) và B</a:t>
            </a:r>
            <a:r>
              <a:rPr kumimoji="1" lang="en-US" sz="1800" baseline="-25000">
                <a:solidFill>
                  <a:srgbClr val="003399"/>
                </a:solidFill>
                <a:latin typeface="Tahoma" pitchFamily="34" charset="0"/>
              </a:rPr>
              <a:t>j,m</a:t>
            </a:r>
            <a:r>
              <a:rPr kumimoji="1" lang="en-US" sz="1800">
                <a:solidFill>
                  <a:srgbClr val="003399"/>
                </a:solidFill>
                <a:latin typeface="Tahoma" pitchFamily="34" charset="0"/>
              </a:rPr>
              <a:t>(t) - các hàm liên kết trơn </a:t>
            </a:r>
            <a:r>
              <a:rPr kumimoji="1" lang="en-US" sz="1800" i="1">
                <a:solidFill>
                  <a:srgbClr val="003399"/>
                </a:solidFill>
                <a:latin typeface="Tahoma" pitchFamily="34" charset="0"/>
              </a:rPr>
              <a:t>Bernstein</a:t>
            </a:r>
            <a:r>
              <a:rPr kumimoji="1" lang="en-US" sz="1800">
                <a:solidFill>
                  <a:srgbClr val="003399"/>
                </a:solidFill>
                <a:latin typeface="Tahoma" pitchFamily="34" charset="0"/>
              </a:rPr>
              <a:t> theo các hướng s và t.</a:t>
            </a:r>
          </a:p>
        </p:txBody>
      </p:sp>
      <p:grpSp>
        <p:nvGrpSpPr>
          <p:cNvPr id="270385" name="Group 49"/>
          <p:cNvGrpSpPr>
            <a:grpSpLocks/>
          </p:cNvGrpSpPr>
          <p:nvPr/>
        </p:nvGrpSpPr>
        <p:grpSpPr bwMode="auto">
          <a:xfrm>
            <a:off x="5664200" y="1295400"/>
            <a:ext cx="3022600" cy="2190750"/>
            <a:chOff x="3552" y="972"/>
            <a:chExt cx="1904" cy="1380"/>
          </a:xfrm>
        </p:grpSpPr>
        <p:sp>
          <p:nvSpPr>
            <p:cNvPr id="270341" name="Line 5"/>
            <p:cNvSpPr>
              <a:spLocks noChangeShapeType="1"/>
            </p:cNvSpPr>
            <p:nvPr/>
          </p:nvSpPr>
          <p:spPr bwMode="auto">
            <a:xfrm>
              <a:off x="4520" y="1188"/>
              <a:ext cx="936" cy="43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42" name="Arc 6"/>
            <p:cNvSpPr>
              <a:spLocks/>
            </p:cNvSpPr>
            <p:nvPr/>
          </p:nvSpPr>
          <p:spPr bwMode="auto">
            <a:xfrm flipH="1">
              <a:off x="3800" y="1188"/>
              <a:ext cx="697" cy="6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kumimoji="1" lang="en-US" sz="1600">
                <a:solidFill>
                  <a:srgbClr val="A50021"/>
                </a:solidFill>
                <a:latin typeface="Tahoma" pitchFamily="34" charset="0"/>
              </a:endParaRPr>
            </a:p>
          </p:txBody>
        </p:sp>
        <p:sp>
          <p:nvSpPr>
            <p:cNvPr id="270344" name="Arc 8"/>
            <p:cNvSpPr>
              <a:spLocks/>
            </p:cNvSpPr>
            <p:nvPr/>
          </p:nvSpPr>
          <p:spPr bwMode="auto">
            <a:xfrm flipH="1">
              <a:off x="4592" y="1620"/>
              <a:ext cx="864" cy="6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kumimoji="1" lang="en-US" sz="1600">
                <a:latin typeface="Tahoma" pitchFamily="34" charset="0"/>
              </a:endParaRPr>
            </a:p>
          </p:txBody>
        </p:sp>
        <p:sp>
          <p:nvSpPr>
            <p:cNvPr id="270345" name="Line 9"/>
            <p:cNvSpPr>
              <a:spLocks noChangeShapeType="1"/>
            </p:cNvSpPr>
            <p:nvPr/>
          </p:nvSpPr>
          <p:spPr bwMode="auto">
            <a:xfrm>
              <a:off x="4520" y="1188"/>
              <a:ext cx="277" cy="1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46" name="Line 10"/>
            <p:cNvSpPr>
              <a:spLocks noChangeShapeType="1"/>
            </p:cNvSpPr>
            <p:nvPr/>
          </p:nvSpPr>
          <p:spPr bwMode="auto">
            <a:xfrm>
              <a:off x="3800" y="183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0347" name="Line 11"/>
            <p:cNvSpPr>
              <a:spLocks noChangeShapeType="1"/>
            </p:cNvSpPr>
            <p:nvPr/>
          </p:nvSpPr>
          <p:spPr bwMode="auto">
            <a:xfrm>
              <a:off x="4160" y="1836"/>
              <a:ext cx="3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48" name="Line 12"/>
            <p:cNvSpPr>
              <a:spLocks noChangeShapeType="1"/>
            </p:cNvSpPr>
            <p:nvPr/>
          </p:nvSpPr>
          <p:spPr bwMode="auto">
            <a:xfrm>
              <a:off x="4512" y="1988"/>
              <a:ext cx="80" cy="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0349" name="Line 13"/>
            <p:cNvSpPr>
              <a:spLocks noChangeShapeType="1"/>
            </p:cNvSpPr>
            <p:nvPr/>
          </p:nvSpPr>
          <p:spPr bwMode="auto">
            <a:xfrm flipV="1">
              <a:off x="3800" y="1404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50" name="Line 14"/>
            <p:cNvSpPr>
              <a:spLocks noChangeShapeType="1"/>
            </p:cNvSpPr>
            <p:nvPr/>
          </p:nvSpPr>
          <p:spPr bwMode="auto">
            <a:xfrm flipV="1">
              <a:off x="3800" y="1222"/>
              <a:ext cx="370" cy="1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0351" name="Line 15"/>
            <p:cNvSpPr>
              <a:spLocks noChangeShapeType="1"/>
            </p:cNvSpPr>
            <p:nvPr/>
          </p:nvSpPr>
          <p:spPr bwMode="auto">
            <a:xfrm>
              <a:off x="4808" y="1332"/>
              <a:ext cx="382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52" name="Line 16"/>
            <p:cNvSpPr>
              <a:spLocks noChangeShapeType="1"/>
            </p:cNvSpPr>
            <p:nvPr/>
          </p:nvSpPr>
          <p:spPr bwMode="auto">
            <a:xfrm>
              <a:off x="5190" y="1444"/>
              <a:ext cx="26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53" name="Line 17"/>
            <p:cNvSpPr>
              <a:spLocks noChangeShapeType="1"/>
            </p:cNvSpPr>
            <p:nvPr/>
          </p:nvSpPr>
          <p:spPr bwMode="auto">
            <a:xfrm flipV="1">
              <a:off x="4592" y="1894"/>
              <a:ext cx="34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54" name="Line 18"/>
            <p:cNvSpPr>
              <a:spLocks noChangeShapeType="1"/>
            </p:cNvSpPr>
            <p:nvPr/>
          </p:nvSpPr>
          <p:spPr bwMode="auto">
            <a:xfrm flipV="1">
              <a:off x="4626" y="1618"/>
              <a:ext cx="33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0355" name="Line 19"/>
            <p:cNvSpPr>
              <a:spLocks noChangeShapeType="1"/>
            </p:cNvSpPr>
            <p:nvPr/>
          </p:nvSpPr>
          <p:spPr bwMode="auto">
            <a:xfrm flipV="1">
              <a:off x="4952" y="1620"/>
              <a:ext cx="5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56" name="Line 20"/>
            <p:cNvSpPr>
              <a:spLocks noChangeShapeType="1"/>
            </p:cNvSpPr>
            <p:nvPr/>
          </p:nvSpPr>
          <p:spPr bwMode="auto">
            <a:xfrm flipV="1">
              <a:off x="4160" y="1548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57" name="Line 21"/>
            <p:cNvSpPr>
              <a:spLocks noChangeShapeType="1"/>
            </p:cNvSpPr>
            <p:nvPr/>
          </p:nvSpPr>
          <p:spPr bwMode="auto">
            <a:xfrm flipV="1">
              <a:off x="4160" y="1404"/>
              <a:ext cx="216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58" name="Line 22"/>
            <p:cNvSpPr>
              <a:spLocks noChangeShapeType="1"/>
            </p:cNvSpPr>
            <p:nvPr/>
          </p:nvSpPr>
          <p:spPr bwMode="auto">
            <a:xfrm flipV="1">
              <a:off x="4504" y="1692"/>
              <a:ext cx="16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59" name="Line 23"/>
            <p:cNvSpPr>
              <a:spLocks noChangeShapeType="1"/>
            </p:cNvSpPr>
            <p:nvPr/>
          </p:nvSpPr>
          <p:spPr bwMode="auto">
            <a:xfrm flipV="1">
              <a:off x="4520" y="1476"/>
              <a:ext cx="288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60" name="Line 24"/>
            <p:cNvSpPr>
              <a:spLocks noChangeShapeType="1"/>
            </p:cNvSpPr>
            <p:nvPr/>
          </p:nvSpPr>
          <p:spPr bwMode="auto">
            <a:xfrm>
              <a:off x="4160" y="1548"/>
              <a:ext cx="3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0361" name="Line 25"/>
            <p:cNvSpPr>
              <a:spLocks noChangeShapeType="1"/>
            </p:cNvSpPr>
            <p:nvPr/>
          </p:nvSpPr>
          <p:spPr bwMode="auto">
            <a:xfrm>
              <a:off x="4376" y="1404"/>
              <a:ext cx="432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0362" name="Line 26"/>
            <p:cNvSpPr>
              <a:spLocks noChangeShapeType="1"/>
            </p:cNvSpPr>
            <p:nvPr/>
          </p:nvSpPr>
          <p:spPr bwMode="auto">
            <a:xfrm flipH="1" flipV="1">
              <a:off x="4176" y="1234"/>
              <a:ext cx="200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63" name="Line 27"/>
            <p:cNvSpPr>
              <a:spLocks noChangeShapeType="1"/>
            </p:cNvSpPr>
            <p:nvPr/>
          </p:nvSpPr>
          <p:spPr bwMode="auto">
            <a:xfrm>
              <a:off x="4808" y="1476"/>
              <a:ext cx="160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64" name="Line 28"/>
            <p:cNvSpPr>
              <a:spLocks noChangeShapeType="1"/>
            </p:cNvSpPr>
            <p:nvPr/>
          </p:nvSpPr>
          <p:spPr bwMode="auto">
            <a:xfrm>
              <a:off x="4520" y="1692"/>
              <a:ext cx="106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65" name="Line 29"/>
            <p:cNvSpPr>
              <a:spLocks noChangeShapeType="1"/>
            </p:cNvSpPr>
            <p:nvPr/>
          </p:nvSpPr>
          <p:spPr bwMode="auto">
            <a:xfrm flipH="1" flipV="1">
              <a:off x="3822" y="1426"/>
              <a:ext cx="338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66" name="Line 30"/>
            <p:cNvSpPr>
              <a:spLocks noChangeShapeType="1"/>
            </p:cNvSpPr>
            <p:nvPr/>
          </p:nvSpPr>
          <p:spPr bwMode="auto">
            <a:xfrm flipV="1">
              <a:off x="4376" y="1324"/>
              <a:ext cx="430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67" name="Line 31"/>
            <p:cNvSpPr>
              <a:spLocks noChangeShapeType="1"/>
            </p:cNvSpPr>
            <p:nvPr/>
          </p:nvSpPr>
          <p:spPr bwMode="auto">
            <a:xfrm flipV="1">
              <a:off x="4808" y="1450"/>
              <a:ext cx="382" cy="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68" name="Arc 32"/>
            <p:cNvSpPr>
              <a:spLocks/>
            </p:cNvSpPr>
            <p:nvPr/>
          </p:nvSpPr>
          <p:spPr bwMode="auto">
            <a:xfrm rot="-514874">
              <a:off x="3818" y="1884"/>
              <a:ext cx="144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69" name="Arc 33"/>
            <p:cNvSpPr>
              <a:spLocks/>
            </p:cNvSpPr>
            <p:nvPr/>
          </p:nvSpPr>
          <p:spPr bwMode="auto">
            <a:xfrm rot="-5861521">
              <a:off x="3812" y="1692"/>
              <a:ext cx="144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70" name="Text Box 34"/>
            <p:cNvSpPr txBox="1">
              <a:spLocks noChangeArrowheads="1"/>
            </p:cNvSpPr>
            <p:nvPr/>
          </p:nvSpPr>
          <p:spPr bwMode="auto">
            <a:xfrm>
              <a:off x="3872" y="1848"/>
              <a:ext cx="28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solidFill>
                    <a:srgbClr val="A50021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270371" name="Text Box 35"/>
            <p:cNvSpPr txBox="1">
              <a:spLocks noChangeArrowheads="1"/>
            </p:cNvSpPr>
            <p:nvPr/>
          </p:nvSpPr>
          <p:spPr bwMode="auto">
            <a:xfrm>
              <a:off x="3824" y="1536"/>
              <a:ext cx="28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solidFill>
                    <a:srgbClr val="A50021"/>
                  </a:solidFill>
                  <a:latin typeface="Tahoma" pitchFamily="34" charset="0"/>
                </a:rPr>
                <a:t>t</a:t>
              </a:r>
            </a:p>
          </p:txBody>
        </p:sp>
        <p:sp>
          <p:nvSpPr>
            <p:cNvPr id="270372" name="Text Box 36"/>
            <p:cNvSpPr txBox="1">
              <a:spLocks noChangeArrowheads="1"/>
            </p:cNvSpPr>
            <p:nvPr/>
          </p:nvSpPr>
          <p:spPr bwMode="auto">
            <a:xfrm>
              <a:off x="3552" y="1764"/>
              <a:ext cx="28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V</a:t>
              </a:r>
              <a:r>
                <a:rPr lang="en-US" sz="1400" baseline="-25000">
                  <a:latin typeface="Tahoma" pitchFamily="34" charset="0"/>
                </a:rPr>
                <a:t>0,0</a:t>
              </a:r>
            </a:p>
          </p:txBody>
        </p:sp>
        <p:sp>
          <p:nvSpPr>
            <p:cNvPr id="270373" name="Text Box 37"/>
            <p:cNvSpPr txBox="1">
              <a:spLocks noChangeArrowheads="1"/>
            </p:cNvSpPr>
            <p:nvPr/>
          </p:nvSpPr>
          <p:spPr bwMode="auto">
            <a:xfrm>
              <a:off x="3584" y="1172"/>
              <a:ext cx="28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V</a:t>
              </a:r>
              <a:r>
                <a:rPr lang="en-US" sz="1400" baseline="-25000">
                  <a:latin typeface="Tahoma" pitchFamily="34" charset="0"/>
                </a:rPr>
                <a:t>0,1</a:t>
              </a:r>
            </a:p>
          </p:txBody>
        </p:sp>
        <p:sp>
          <p:nvSpPr>
            <p:cNvPr id="270374" name="Text Box 38"/>
            <p:cNvSpPr txBox="1">
              <a:spLocks noChangeArrowheads="1"/>
            </p:cNvSpPr>
            <p:nvPr/>
          </p:nvSpPr>
          <p:spPr bwMode="auto">
            <a:xfrm>
              <a:off x="4128" y="1656"/>
              <a:ext cx="28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V</a:t>
              </a:r>
              <a:r>
                <a:rPr lang="en-US" sz="1400" baseline="-25000">
                  <a:latin typeface="Tahoma" pitchFamily="34" charset="0"/>
                </a:rPr>
                <a:t>1,0</a:t>
              </a:r>
            </a:p>
          </p:txBody>
        </p:sp>
        <p:sp>
          <p:nvSpPr>
            <p:cNvPr id="270375" name="Text Box 39"/>
            <p:cNvSpPr txBox="1">
              <a:spLocks noChangeArrowheads="1"/>
            </p:cNvSpPr>
            <p:nvPr/>
          </p:nvSpPr>
          <p:spPr bwMode="auto">
            <a:xfrm>
              <a:off x="3962" y="972"/>
              <a:ext cx="28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V</a:t>
              </a:r>
              <a:r>
                <a:rPr lang="en-US" sz="1400" baseline="-25000">
                  <a:latin typeface="Tahoma" pitchFamily="34" charset="0"/>
                </a:rPr>
                <a:t>0,2</a:t>
              </a:r>
            </a:p>
          </p:txBody>
        </p:sp>
        <p:sp>
          <p:nvSpPr>
            <p:cNvPr id="270376" name="Text Box 40"/>
            <p:cNvSpPr txBox="1">
              <a:spLocks noChangeArrowheads="1"/>
            </p:cNvSpPr>
            <p:nvPr/>
          </p:nvSpPr>
          <p:spPr bwMode="auto">
            <a:xfrm>
              <a:off x="4376" y="972"/>
              <a:ext cx="28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V</a:t>
              </a:r>
              <a:r>
                <a:rPr lang="en-US" sz="1400" baseline="-25000">
                  <a:latin typeface="Tahoma" pitchFamily="34" charset="0"/>
                </a:rPr>
                <a:t>0,3</a:t>
              </a:r>
            </a:p>
          </p:txBody>
        </p:sp>
        <p:sp>
          <p:nvSpPr>
            <p:cNvPr id="270378" name="Text Box 42"/>
            <p:cNvSpPr txBox="1">
              <a:spLocks noChangeArrowheads="1"/>
            </p:cNvSpPr>
            <p:nvPr/>
          </p:nvSpPr>
          <p:spPr bwMode="auto">
            <a:xfrm>
              <a:off x="4608" y="2168"/>
              <a:ext cx="28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V</a:t>
              </a:r>
              <a:r>
                <a:rPr lang="en-US" sz="1400" baseline="-25000">
                  <a:latin typeface="Tahoma" pitchFamily="34" charset="0"/>
                </a:rPr>
                <a:t>3,0</a:t>
              </a:r>
            </a:p>
          </p:txBody>
        </p:sp>
        <p:sp>
          <p:nvSpPr>
            <p:cNvPr id="270380" name="Text Box 44"/>
            <p:cNvSpPr txBox="1">
              <a:spLocks noChangeArrowheads="1"/>
            </p:cNvSpPr>
            <p:nvPr/>
          </p:nvSpPr>
          <p:spPr bwMode="auto">
            <a:xfrm>
              <a:off x="3972" y="1308"/>
              <a:ext cx="28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V</a:t>
              </a:r>
              <a:r>
                <a:rPr lang="en-US" sz="1400" baseline="-25000">
                  <a:latin typeface="Tahoma" pitchFamily="34" charset="0"/>
                </a:rPr>
                <a:t>1,1</a:t>
              </a:r>
            </a:p>
          </p:txBody>
        </p:sp>
        <p:sp>
          <p:nvSpPr>
            <p:cNvPr id="270381" name="Line 45"/>
            <p:cNvSpPr>
              <a:spLocks noChangeShapeType="1"/>
            </p:cNvSpPr>
            <p:nvPr/>
          </p:nvSpPr>
          <p:spPr bwMode="auto">
            <a:xfrm flipV="1">
              <a:off x="4158" y="1180"/>
              <a:ext cx="372" cy="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84" name="Freeform 48"/>
            <p:cNvSpPr>
              <a:spLocks/>
            </p:cNvSpPr>
            <p:nvPr/>
          </p:nvSpPr>
          <p:spPr bwMode="auto">
            <a:xfrm>
              <a:off x="3808" y="1840"/>
              <a:ext cx="792" cy="41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28" y="35"/>
                </a:cxn>
                <a:cxn ang="0">
                  <a:pos x="648" y="211"/>
                </a:cxn>
                <a:cxn ang="0">
                  <a:pos x="792" y="419"/>
                </a:cxn>
              </a:cxnLst>
              <a:rect l="0" t="0" r="r" b="b"/>
              <a:pathLst>
                <a:path w="792" h="419">
                  <a:moveTo>
                    <a:pt x="0" y="3"/>
                  </a:moveTo>
                  <a:cubicBezTo>
                    <a:pt x="55" y="8"/>
                    <a:pt x="220" y="0"/>
                    <a:pt x="328" y="35"/>
                  </a:cubicBezTo>
                  <a:cubicBezTo>
                    <a:pt x="436" y="70"/>
                    <a:pt x="571" y="147"/>
                    <a:pt x="648" y="211"/>
                  </a:cubicBezTo>
                  <a:cubicBezTo>
                    <a:pt x="725" y="275"/>
                    <a:pt x="762" y="376"/>
                    <a:pt x="792" y="419"/>
                  </a:cubicBezTo>
                </a:path>
              </a:pathLst>
            </a:custGeom>
            <a:noFill/>
            <a:ln w="19050" cmpd="sng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0379" name="Text Box 43"/>
            <p:cNvSpPr txBox="1">
              <a:spLocks noChangeArrowheads="1"/>
            </p:cNvSpPr>
            <p:nvPr/>
          </p:nvSpPr>
          <p:spPr bwMode="auto">
            <a:xfrm>
              <a:off x="4272" y="1920"/>
              <a:ext cx="28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V</a:t>
              </a:r>
              <a:r>
                <a:rPr lang="en-US" sz="1400" baseline="-25000">
                  <a:latin typeface="Tahoma" pitchFamily="34" charset="0"/>
                </a:rPr>
                <a:t>2,0</a:t>
              </a:r>
            </a:p>
          </p:txBody>
        </p:sp>
      </p:grp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pic>
        <p:nvPicPr>
          <p:cNvPr id="51" name="Picture 2" descr="http://upload.wikimedia.org/wikipedia/commons/3/3e/Surface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1" y="4267200"/>
            <a:ext cx="3047999" cy="1905000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12</a:t>
            </a:fld>
            <a:r>
              <a:rPr lang="en-GB" smtClean="0"/>
              <a:t>/30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</a:t>
            </a:r>
            <a:r>
              <a:rPr lang="en-US"/>
              <a:t>Lưới (meshes) đa giác 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229600" cy="5257800"/>
          </a:xfrm>
        </p:spPr>
        <p:txBody>
          <a:bodyPr/>
          <a:lstStyle/>
          <a:p>
            <a:r>
              <a:rPr lang="en-US"/>
              <a:t>Lưới đa giác là tập các đa giác (thông thường là tam giác) kết nối để biểu diễn bề mặt đối tượng.</a:t>
            </a:r>
          </a:p>
          <a:p>
            <a:r>
              <a:rPr lang="en-US"/>
              <a:t>Mỗi cạnh đa giác chỉ được dùng chung cho hai đa giác</a:t>
            </a:r>
          </a:p>
          <a:p>
            <a:r>
              <a:rPr lang="en-US"/>
              <a:t>Có nhiều cách biểu diễn lưới đa giác, phụ thuộc vào ứng dụng cụ thể.</a:t>
            </a:r>
          </a:p>
          <a:p>
            <a:pPr lvl="1"/>
            <a:r>
              <a:rPr lang="en-US"/>
              <a:t>Biểu diễn explicite từng đa giác: </a:t>
            </a:r>
          </a:p>
          <a:p>
            <a:pPr lvl="2"/>
            <a:r>
              <a:rPr lang="en-US"/>
              <a:t>Đa giác: </a:t>
            </a:r>
            <a:r>
              <a:rPr lang="en-US" smtClean="0"/>
              <a:t>P={(x</a:t>
            </a:r>
            <a:r>
              <a:rPr lang="en-US" baseline="-25000" smtClean="0"/>
              <a:t>1</a:t>
            </a:r>
            <a:r>
              <a:rPr lang="en-US"/>
              <a:t>, y</a:t>
            </a:r>
            <a:r>
              <a:rPr lang="en-US" baseline="-25000"/>
              <a:t>1</a:t>
            </a:r>
            <a:r>
              <a:rPr lang="en-US"/>
              <a:t>,z</a:t>
            </a:r>
            <a:r>
              <a:rPr lang="en-US" baseline="-25000"/>
              <a:t>1</a:t>
            </a:r>
            <a:r>
              <a:rPr lang="en-US"/>
              <a:t>),..., (x</a:t>
            </a:r>
            <a:r>
              <a:rPr lang="en-US" baseline="-25000"/>
              <a:t>n</a:t>
            </a:r>
            <a:r>
              <a:rPr lang="en-US"/>
              <a:t>, </a:t>
            </a:r>
            <a:r>
              <a:rPr lang="en-US" smtClean="0"/>
              <a:t>y</a:t>
            </a:r>
            <a:r>
              <a:rPr lang="en-US" baseline="-25000" smtClean="0"/>
              <a:t>n</a:t>
            </a:r>
            <a:r>
              <a:rPr lang="en-US" smtClean="0"/>
              <a:t>,z</a:t>
            </a:r>
            <a:r>
              <a:rPr lang="en-US" baseline="-25000" smtClean="0"/>
              <a:t>n</a:t>
            </a:r>
            <a:r>
              <a:rPr lang="en-US" smtClean="0"/>
              <a:t>)}</a:t>
            </a:r>
            <a:endParaRPr lang="en-US"/>
          </a:p>
          <a:p>
            <a:pPr lvl="2"/>
            <a:r>
              <a:rPr lang="en-US"/>
              <a:t>Không chứa thông tin topo, các cạnh vẽ hai lần</a:t>
            </a:r>
          </a:p>
          <a:p>
            <a:pPr lvl="1"/>
            <a:r>
              <a:rPr lang="en-US"/>
              <a:t>Sử dụng danh sách con trỏ đến đỉnh đa giác</a:t>
            </a:r>
          </a:p>
          <a:p>
            <a:pPr lvl="2"/>
            <a:r>
              <a:rPr lang="en-US"/>
              <a:t>Danh sách đỉnh: </a:t>
            </a:r>
            <a:r>
              <a:rPr lang="en-US" smtClean="0"/>
              <a:t>V={(x</a:t>
            </a:r>
            <a:r>
              <a:rPr lang="en-US" baseline="-25000" smtClean="0"/>
              <a:t>1</a:t>
            </a:r>
            <a:r>
              <a:rPr lang="en-US"/>
              <a:t>, y</a:t>
            </a:r>
            <a:r>
              <a:rPr lang="en-US" baseline="-25000"/>
              <a:t>1</a:t>
            </a:r>
            <a:r>
              <a:rPr lang="en-US"/>
              <a:t>,z</a:t>
            </a:r>
            <a:r>
              <a:rPr lang="en-US" baseline="-25000"/>
              <a:t>1</a:t>
            </a:r>
            <a:r>
              <a:rPr lang="en-US"/>
              <a:t>),..., (x</a:t>
            </a:r>
            <a:r>
              <a:rPr lang="en-US" baseline="-25000"/>
              <a:t>n</a:t>
            </a:r>
            <a:r>
              <a:rPr lang="en-US"/>
              <a:t>, </a:t>
            </a:r>
            <a:r>
              <a:rPr lang="en-US" smtClean="0"/>
              <a:t>y</a:t>
            </a:r>
            <a:r>
              <a:rPr lang="en-US" baseline="-25000" smtClean="0"/>
              <a:t>n</a:t>
            </a:r>
            <a:r>
              <a:rPr lang="en-US" smtClean="0"/>
              <a:t>,z</a:t>
            </a:r>
            <a:r>
              <a:rPr lang="en-US" baseline="-25000" smtClean="0"/>
              <a:t>n</a:t>
            </a:r>
            <a:r>
              <a:rPr lang="en-US" smtClean="0"/>
              <a:t>)}</a:t>
            </a:r>
            <a:endParaRPr lang="en-US"/>
          </a:p>
          <a:p>
            <a:pPr lvl="2"/>
            <a:r>
              <a:rPr lang="en-US"/>
              <a:t>Đa giác: P=(V</a:t>
            </a:r>
            <a:r>
              <a:rPr lang="en-US" baseline="-25000"/>
              <a:t>1</a:t>
            </a:r>
            <a:r>
              <a:rPr lang="en-US"/>
              <a:t>*, ..., V</a:t>
            </a:r>
            <a:r>
              <a:rPr lang="en-US" baseline="-25000"/>
              <a:t>n</a:t>
            </a:r>
            <a:r>
              <a:rPr lang="en-US"/>
              <a:t>*)</a:t>
            </a:r>
          </a:p>
          <a:p>
            <a:pPr lvl="2"/>
            <a:r>
              <a:rPr lang="en-US"/>
              <a:t>Tiết kiệm bộ nhớ, không hiệu quả khi tìm đa giác chung cạnh. Cạnh đa giác vẽ hai lần.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13</a:t>
            </a:fld>
            <a:r>
              <a:rPr lang="en-GB" smtClean="0"/>
              <a:t>/30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Lưới </a:t>
            </a:r>
            <a:r>
              <a:rPr lang="en-US"/>
              <a:t>đa </a:t>
            </a:r>
            <a:r>
              <a:rPr lang="en-US" smtClean="0"/>
              <a:t>giác (tt)</a:t>
            </a:r>
            <a:endParaRPr lang="en-US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001000" cy="5257800"/>
          </a:xfrm>
        </p:spPr>
        <p:txBody>
          <a:bodyPr/>
          <a:lstStyle/>
          <a:p>
            <a:pPr lvl="1"/>
            <a:r>
              <a:rPr lang="en-US"/>
              <a:t>Sử dụng Danh sách con trỏ đến cạnh đa </a:t>
            </a:r>
            <a:r>
              <a:rPr lang="en-US" smtClean="0"/>
              <a:t>giác</a:t>
            </a:r>
            <a:endParaRPr lang="en-US"/>
          </a:p>
          <a:p>
            <a:pPr lvl="2">
              <a:buNone/>
            </a:pPr>
            <a:r>
              <a:rPr lang="en-US" smtClean="0">
                <a:solidFill>
                  <a:srgbClr val="003399"/>
                </a:solidFill>
              </a:rPr>
              <a:t>Ví dụ hình bên:</a:t>
            </a:r>
          </a:p>
          <a:p>
            <a:pPr lvl="3">
              <a:buFont typeface="Wingdings" pitchFamily="2" charset="2"/>
              <a:buNone/>
            </a:pPr>
            <a:r>
              <a:rPr lang="en-US" sz="1800" smtClean="0"/>
              <a:t>E</a:t>
            </a:r>
            <a:r>
              <a:rPr lang="en-US" sz="1800" baseline="-25000" smtClean="0"/>
              <a:t>1</a:t>
            </a:r>
            <a:r>
              <a:rPr lang="en-US" sz="1800"/>
              <a:t>=(V</a:t>
            </a:r>
            <a:r>
              <a:rPr lang="en-US" sz="1800" baseline="-25000"/>
              <a:t>1</a:t>
            </a:r>
            <a:r>
              <a:rPr lang="en-US" sz="1800"/>
              <a:t>*,V</a:t>
            </a:r>
            <a:r>
              <a:rPr lang="en-US" sz="1800" baseline="-25000"/>
              <a:t>2</a:t>
            </a:r>
            <a:r>
              <a:rPr lang="en-US" sz="1800"/>
              <a:t>*,P</a:t>
            </a:r>
            <a:r>
              <a:rPr lang="en-US" sz="1800" baseline="-25000"/>
              <a:t>2</a:t>
            </a:r>
            <a:r>
              <a:rPr lang="en-US" sz="1800"/>
              <a:t>,O)</a:t>
            </a:r>
          </a:p>
          <a:p>
            <a:pPr lvl="3">
              <a:buFont typeface="Wingdings" pitchFamily="2" charset="2"/>
              <a:buNone/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/>
              <a:t>=(V</a:t>
            </a:r>
            <a:r>
              <a:rPr lang="en-US" sz="1800" baseline="-25000"/>
              <a:t>2</a:t>
            </a:r>
            <a:r>
              <a:rPr lang="en-US" sz="1800"/>
              <a:t>*,V</a:t>
            </a:r>
            <a:r>
              <a:rPr lang="en-US" sz="1800" baseline="-25000"/>
              <a:t>3</a:t>
            </a:r>
            <a:r>
              <a:rPr lang="en-US" sz="1800"/>
              <a:t>*,P</a:t>
            </a:r>
            <a:r>
              <a:rPr lang="en-US" sz="1800" baseline="-25000"/>
              <a:t>1</a:t>
            </a:r>
            <a:r>
              <a:rPr lang="en-US" sz="1800"/>
              <a:t>,O)</a:t>
            </a:r>
          </a:p>
          <a:p>
            <a:pPr lvl="3">
              <a:buFont typeface="Wingdings" pitchFamily="2" charset="2"/>
              <a:buNone/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/>
              <a:t>=(V</a:t>
            </a:r>
            <a:r>
              <a:rPr lang="en-US" sz="1800" baseline="-25000"/>
              <a:t>3</a:t>
            </a:r>
            <a:r>
              <a:rPr lang="en-US" sz="1800"/>
              <a:t>*,V</a:t>
            </a:r>
            <a:r>
              <a:rPr lang="en-US" sz="1800" baseline="-25000"/>
              <a:t>1</a:t>
            </a:r>
            <a:r>
              <a:rPr lang="en-US" sz="1800"/>
              <a:t>*,P</a:t>
            </a:r>
            <a:r>
              <a:rPr lang="en-US" sz="1800" baseline="-25000"/>
              <a:t>1</a:t>
            </a:r>
            <a:r>
              <a:rPr lang="en-US" sz="1800"/>
              <a:t>,P</a:t>
            </a:r>
            <a:r>
              <a:rPr lang="en-US" sz="1800" baseline="-25000"/>
              <a:t>2</a:t>
            </a:r>
            <a:r>
              <a:rPr lang="en-US" sz="1800"/>
              <a:t>)</a:t>
            </a:r>
          </a:p>
          <a:p>
            <a:pPr lvl="3">
              <a:buFont typeface="Wingdings" pitchFamily="2" charset="2"/>
              <a:buNone/>
            </a:pPr>
            <a:r>
              <a:rPr lang="en-US" sz="1800"/>
              <a:t>E</a:t>
            </a:r>
            <a:r>
              <a:rPr lang="en-US" sz="1800" baseline="-25000"/>
              <a:t>4</a:t>
            </a:r>
            <a:r>
              <a:rPr lang="en-US" sz="1800"/>
              <a:t>=(V</a:t>
            </a:r>
            <a:r>
              <a:rPr lang="en-US" sz="1800" baseline="-25000"/>
              <a:t>3</a:t>
            </a:r>
            <a:r>
              <a:rPr lang="en-US" sz="1800"/>
              <a:t>*,V</a:t>
            </a:r>
            <a:r>
              <a:rPr lang="en-US" sz="1800" baseline="-25000"/>
              <a:t>4</a:t>
            </a:r>
            <a:r>
              <a:rPr lang="en-US" sz="1800"/>
              <a:t>*,P</a:t>
            </a:r>
            <a:r>
              <a:rPr lang="en-US" sz="1800" baseline="-25000"/>
              <a:t>2</a:t>
            </a:r>
            <a:r>
              <a:rPr lang="en-US" sz="1800"/>
              <a:t>,O)</a:t>
            </a:r>
          </a:p>
          <a:p>
            <a:pPr lvl="3">
              <a:buFont typeface="Wingdings" pitchFamily="2" charset="2"/>
              <a:buNone/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/>
              <a:t>=(V</a:t>
            </a:r>
            <a:r>
              <a:rPr lang="en-US" sz="1800" baseline="-25000"/>
              <a:t>4</a:t>
            </a:r>
            <a:r>
              <a:rPr lang="en-US" sz="1800"/>
              <a:t>*,V</a:t>
            </a:r>
            <a:r>
              <a:rPr lang="en-US" sz="1800" baseline="-25000"/>
              <a:t>1</a:t>
            </a:r>
            <a:r>
              <a:rPr lang="en-US" sz="1800"/>
              <a:t>*,P</a:t>
            </a:r>
            <a:r>
              <a:rPr lang="en-US" sz="1800" baseline="-25000"/>
              <a:t>2</a:t>
            </a:r>
            <a:r>
              <a:rPr lang="en-US" sz="1800"/>
              <a:t>,O)</a:t>
            </a:r>
          </a:p>
          <a:p>
            <a:pPr lvl="3">
              <a:buFont typeface="Wingdings" pitchFamily="2" charset="2"/>
              <a:buNone/>
            </a:pPr>
            <a:endParaRPr lang="en-US" sz="1800"/>
          </a:p>
          <a:p>
            <a:pPr lvl="3">
              <a:buFont typeface="Wingdings" pitchFamily="2" charset="2"/>
              <a:buNone/>
            </a:pPr>
            <a:r>
              <a:rPr lang="en-US" sz="1800"/>
              <a:t>P</a:t>
            </a:r>
            <a:r>
              <a:rPr lang="en-US" sz="1800" baseline="-25000"/>
              <a:t>1</a:t>
            </a:r>
            <a:r>
              <a:rPr lang="en-US" sz="1800"/>
              <a:t>=(E</a:t>
            </a:r>
            <a:r>
              <a:rPr lang="en-US" sz="1800" baseline="-25000"/>
              <a:t>1</a:t>
            </a:r>
            <a:r>
              <a:rPr lang="en-US" sz="1800"/>
              <a:t>*,E</a:t>
            </a:r>
            <a:r>
              <a:rPr lang="en-US" sz="1800" baseline="-25000"/>
              <a:t>2</a:t>
            </a:r>
            <a:r>
              <a:rPr lang="en-US" sz="1800"/>
              <a:t>*,E</a:t>
            </a:r>
            <a:r>
              <a:rPr lang="en-US" sz="1800" baseline="-25000"/>
              <a:t>3</a:t>
            </a:r>
            <a:r>
              <a:rPr lang="en-US" sz="1800"/>
              <a:t>*)</a:t>
            </a:r>
          </a:p>
          <a:p>
            <a:pPr lvl="3">
              <a:buFont typeface="Wingdings" pitchFamily="2" charset="2"/>
              <a:buNone/>
            </a:pPr>
            <a:r>
              <a:rPr lang="en-US" sz="1800"/>
              <a:t>P</a:t>
            </a:r>
            <a:r>
              <a:rPr lang="en-US" sz="1800" baseline="-25000"/>
              <a:t>2</a:t>
            </a:r>
            <a:r>
              <a:rPr lang="en-US" sz="1800"/>
              <a:t>=(E</a:t>
            </a:r>
            <a:r>
              <a:rPr lang="en-US" sz="1800" baseline="-25000"/>
              <a:t>3</a:t>
            </a:r>
            <a:r>
              <a:rPr lang="en-US" sz="1800"/>
              <a:t>*,E</a:t>
            </a:r>
            <a:r>
              <a:rPr lang="en-US" sz="1800" baseline="-25000"/>
              <a:t>4</a:t>
            </a:r>
            <a:r>
              <a:rPr lang="en-US" sz="1800"/>
              <a:t>*,E</a:t>
            </a:r>
            <a:r>
              <a:rPr lang="en-US" sz="1800" baseline="-25000"/>
              <a:t>5</a:t>
            </a:r>
            <a:r>
              <a:rPr lang="en-US" sz="1800"/>
              <a:t>*)</a:t>
            </a:r>
          </a:p>
        </p:txBody>
      </p:sp>
      <p:grpSp>
        <p:nvGrpSpPr>
          <p:cNvPr id="273412" name="Group 4"/>
          <p:cNvGrpSpPr>
            <a:grpSpLocks/>
          </p:cNvGrpSpPr>
          <p:nvPr/>
        </p:nvGrpSpPr>
        <p:grpSpPr bwMode="auto">
          <a:xfrm>
            <a:off x="4083050" y="3321050"/>
            <a:ext cx="3232150" cy="2317750"/>
            <a:chOff x="3120" y="2400"/>
            <a:chExt cx="2036" cy="1460"/>
          </a:xfrm>
        </p:grpSpPr>
        <p:sp>
          <p:nvSpPr>
            <p:cNvPr id="273413" name="Freeform 5"/>
            <p:cNvSpPr>
              <a:spLocks/>
            </p:cNvSpPr>
            <p:nvPr/>
          </p:nvSpPr>
          <p:spPr bwMode="auto">
            <a:xfrm>
              <a:off x="3264" y="2592"/>
              <a:ext cx="1680" cy="1104"/>
            </a:xfrm>
            <a:custGeom>
              <a:avLst/>
              <a:gdLst/>
              <a:ahLst/>
              <a:cxnLst>
                <a:cxn ang="0">
                  <a:pos x="0" y="528"/>
                </a:cxn>
                <a:cxn ang="0">
                  <a:pos x="720" y="0"/>
                </a:cxn>
                <a:cxn ang="0">
                  <a:pos x="1680" y="672"/>
                </a:cxn>
                <a:cxn ang="0">
                  <a:pos x="1008" y="1104"/>
                </a:cxn>
                <a:cxn ang="0">
                  <a:pos x="720" y="0"/>
                </a:cxn>
              </a:cxnLst>
              <a:rect l="0" t="0" r="r" b="b"/>
              <a:pathLst>
                <a:path w="1680" h="1104">
                  <a:moveTo>
                    <a:pt x="0" y="528"/>
                  </a:moveTo>
                  <a:lnTo>
                    <a:pt x="720" y="0"/>
                  </a:lnTo>
                  <a:lnTo>
                    <a:pt x="1680" y="672"/>
                  </a:lnTo>
                  <a:lnTo>
                    <a:pt x="1008" y="1104"/>
                  </a:lnTo>
                  <a:lnTo>
                    <a:pt x="72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414" name="Line 6"/>
            <p:cNvSpPr>
              <a:spLocks noChangeShapeType="1"/>
            </p:cNvSpPr>
            <p:nvPr/>
          </p:nvSpPr>
          <p:spPr bwMode="auto">
            <a:xfrm flipH="1" flipV="1">
              <a:off x="3264" y="3120"/>
              <a:ext cx="100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415" name="Text Box 7"/>
            <p:cNvSpPr txBox="1">
              <a:spLocks noChangeArrowheads="1"/>
            </p:cNvSpPr>
            <p:nvPr/>
          </p:nvSpPr>
          <p:spPr bwMode="auto">
            <a:xfrm>
              <a:off x="4896" y="3024"/>
              <a:ext cx="2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CC"/>
                  </a:solidFill>
                </a:rPr>
                <a:t>V</a:t>
              </a:r>
              <a:r>
                <a:rPr lang="en-US" sz="1600" baseline="-25000">
                  <a:solidFill>
                    <a:srgbClr val="0066CC"/>
                  </a:solidFill>
                </a:rPr>
                <a:t>2</a:t>
              </a:r>
              <a:endParaRPr lang="en-US" sz="1600">
                <a:solidFill>
                  <a:srgbClr val="0066CC"/>
                </a:solidFill>
              </a:endParaRPr>
            </a:p>
          </p:txBody>
        </p:sp>
        <p:sp>
          <p:nvSpPr>
            <p:cNvPr id="273416" name="Text Box 8"/>
            <p:cNvSpPr txBox="1">
              <a:spLocks noChangeArrowheads="1"/>
            </p:cNvSpPr>
            <p:nvPr/>
          </p:nvSpPr>
          <p:spPr bwMode="auto">
            <a:xfrm>
              <a:off x="3984" y="2400"/>
              <a:ext cx="2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CC"/>
                  </a:solidFill>
                </a:rPr>
                <a:t>V</a:t>
              </a:r>
              <a:r>
                <a:rPr lang="en-US" sz="1600" baseline="-25000">
                  <a:solidFill>
                    <a:srgbClr val="0066CC"/>
                  </a:solidFill>
                </a:rPr>
                <a:t>1</a:t>
              </a:r>
              <a:endParaRPr lang="en-US" sz="1600">
                <a:solidFill>
                  <a:srgbClr val="0066CC"/>
                </a:solidFill>
              </a:endParaRPr>
            </a:p>
          </p:txBody>
        </p:sp>
        <p:sp>
          <p:nvSpPr>
            <p:cNvPr id="273417" name="Text Box 9"/>
            <p:cNvSpPr txBox="1">
              <a:spLocks noChangeArrowheads="1"/>
            </p:cNvSpPr>
            <p:nvPr/>
          </p:nvSpPr>
          <p:spPr bwMode="auto">
            <a:xfrm>
              <a:off x="4320" y="3648"/>
              <a:ext cx="2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CC"/>
                  </a:solidFill>
                </a:rPr>
                <a:t>V</a:t>
              </a:r>
              <a:r>
                <a:rPr lang="en-US" sz="1600" baseline="-25000">
                  <a:solidFill>
                    <a:srgbClr val="0066CC"/>
                  </a:solidFill>
                </a:rPr>
                <a:t>3</a:t>
              </a:r>
              <a:endParaRPr lang="en-US" sz="1600">
                <a:solidFill>
                  <a:srgbClr val="0066CC"/>
                </a:solidFill>
              </a:endParaRPr>
            </a:p>
          </p:txBody>
        </p:sp>
        <p:sp>
          <p:nvSpPr>
            <p:cNvPr id="273418" name="Text Box 10"/>
            <p:cNvSpPr txBox="1">
              <a:spLocks noChangeArrowheads="1"/>
            </p:cNvSpPr>
            <p:nvPr/>
          </p:nvSpPr>
          <p:spPr bwMode="auto">
            <a:xfrm>
              <a:off x="3120" y="2832"/>
              <a:ext cx="2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CC"/>
                  </a:solidFill>
                </a:rPr>
                <a:t>V</a:t>
              </a:r>
              <a:r>
                <a:rPr lang="en-US" sz="1600" baseline="-25000">
                  <a:solidFill>
                    <a:srgbClr val="0066CC"/>
                  </a:solidFill>
                </a:rPr>
                <a:t>4</a:t>
              </a:r>
              <a:endParaRPr lang="en-US" sz="1600">
                <a:solidFill>
                  <a:srgbClr val="0066CC"/>
                </a:solidFill>
              </a:endParaRPr>
            </a:p>
          </p:txBody>
        </p:sp>
        <p:sp>
          <p:nvSpPr>
            <p:cNvPr id="273419" name="Text Box 11"/>
            <p:cNvSpPr txBox="1">
              <a:spLocks noChangeArrowheads="1"/>
            </p:cNvSpPr>
            <p:nvPr/>
          </p:nvSpPr>
          <p:spPr bwMode="auto">
            <a:xfrm>
              <a:off x="4626" y="3408"/>
              <a:ext cx="25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  <a:r>
                <a:rPr lang="en-US" sz="1600" baseline="-25000"/>
                <a:t>2</a:t>
              </a:r>
              <a:endParaRPr lang="en-US" sz="1600"/>
            </a:p>
          </p:txBody>
        </p:sp>
        <p:sp>
          <p:nvSpPr>
            <p:cNvPr id="273420" name="Text Box 12"/>
            <p:cNvSpPr txBox="1">
              <a:spLocks noChangeArrowheads="1"/>
            </p:cNvSpPr>
            <p:nvPr/>
          </p:nvSpPr>
          <p:spPr bwMode="auto">
            <a:xfrm>
              <a:off x="4416" y="2706"/>
              <a:ext cx="25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sp>
          <p:nvSpPr>
            <p:cNvPr id="273421" name="Text Box 13"/>
            <p:cNvSpPr txBox="1">
              <a:spLocks noChangeArrowheads="1"/>
            </p:cNvSpPr>
            <p:nvPr/>
          </p:nvSpPr>
          <p:spPr bwMode="auto">
            <a:xfrm>
              <a:off x="3888" y="3024"/>
              <a:ext cx="25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  <a:r>
                <a:rPr lang="en-US" sz="1600" baseline="-25000"/>
                <a:t>3</a:t>
              </a:r>
              <a:endParaRPr lang="en-US" sz="1600"/>
            </a:p>
          </p:txBody>
        </p:sp>
        <p:sp>
          <p:nvSpPr>
            <p:cNvPr id="273422" name="Text Box 14"/>
            <p:cNvSpPr txBox="1">
              <a:spLocks noChangeArrowheads="1"/>
            </p:cNvSpPr>
            <p:nvPr/>
          </p:nvSpPr>
          <p:spPr bwMode="auto">
            <a:xfrm>
              <a:off x="3489" y="2556"/>
              <a:ext cx="25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  <a:r>
                <a:rPr lang="en-US" sz="1600" baseline="-25000"/>
                <a:t>5</a:t>
              </a:r>
              <a:endParaRPr lang="en-US" sz="1600"/>
            </a:p>
          </p:txBody>
        </p:sp>
        <p:sp>
          <p:nvSpPr>
            <p:cNvPr id="273423" name="Text Box 15"/>
            <p:cNvSpPr txBox="1">
              <a:spLocks noChangeArrowheads="1"/>
            </p:cNvSpPr>
            <p:nvPr/>
          </p:nvSpPr>
          <p:spPr bwMode="auto">
            <a:xfrm>
              <a:off x="3504" y="3312"/>
              <a:ext cx="25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  <a:r>
                <a:rPr lang="en-US" sz="1600" baseline="-25000"/>
                <a:t>4</a:t>
              </a:r>
              <a:endParaRPr lang="en-US" sz="1600"/>
            </a:p>
          </p:txBody>
        </p:sp>
        <p:sp>
          <p:nvSpPr>
            <p:cNvPr id="273424" name="Text Box 16"/>
            <p:cNvSpPr txBox="1">
              <a:spLocks noChangeArrowheads="1"/>
            </p:cNvSpPr>
            <p:nvPr/>
          </p:nvSpPr>
          <p:spPr bwMode="auto">
            <a:xfrm>
              <a:off x="4320" y="3024"/>
              <a:ext cx="2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993300"/>
                  </a:solidFill>
                </a:rPr>
                <a:t>P</a:t>
              </a:r>
              <a:r>
                <a:rPr lang="en-US" sz="1600" baseline="-25000">
                  <a:solidFill>
                    <a:srgbClr val="993300"/>
                  </a:solidFill>
                </a:rPr>
                <a:t>1</a:t>
              </a:r>
              <a:endParaRPr lang="en-US" sz="1600">
                <a:solidFill>
                  <a:srgbClr val="993300"/>
                </a:solidFill>
              </a:endParaRPr>
            </a:p>
          </p:txBody>
        </p:sp>
        <p:sp>
          <p:nvSpPr>
            <p:cNvPr id="273425" name="Text Box 17"/>
            <p:cNvSpPr txBox="1">
              <a:spLocks noChangeArrowheads="1"/>
            </p:cNvSpPr>
            <p:nvPr/>
          </p:nvSpPr>
          <p:spPr bwMode="auto">
            <a:xfrm>
              <a:off x="3552" y="2976"/>
              <a:ext cx="2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993300"/>
                  </a:solidFill>
                </a:rPr>
                <a:t>P</a:t>
              </a:r>
              <a:r>
                <a:rPr lang="en-US" sz="1600" baseline="-25000">
                  <a:solidFill>
                    <a:srgbClr val="993300"/>
                  </a:solidFill>
                </a:rPr>
                <a:t>2</a:t>
              </a:r>
              <a:endParaRPr lang="en-US" sz="1600">
                <a:solidFill>
                  <a:srgbClr val="993300"/>
                </a:solidFill>
              </a:endParaRPr>
            </a:p>
          </p:txBody>
        </p:sp>
      </p:grpSp>
      <p:sp>
        <p:nvSpPr>
          <p:cNvPr id="273426" name="Text Box 18"/>
          <p:cNvSpPr txBox="1">
            <a:spLocks noChangeArrowheads="1"/>
          </p:cNvSpPr>
          <p:nvPr/>
        </p:nvSpPr>
        <p:spPr bwMode="auto">
          <a:xfrm>
            <a:off x="1524000" y="4572000"/>
            <a:ext cx="2133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smtClean="0"/>
              <a:t>Trong đó:</a:t>
            </a:r>
          </a:p>
          <a:p>
            <a:r>
              <a:rPr lang="en-US" sz="1800" smtClean="0"/>
              <a:t>     * Là </a:t>
            </a:r>
            <a:r>
              <a:rPr lang="en-US" sz="1800"/>
              <a:t>con </a:t>
            </a:r>
            <a:r>
              <a:rPr lang="en-US" sz="1800" smtClean="0"/>
              <a:t>trỏ</a:t>
            </a:r>
          </a:p>
          <a:p>
            <a:r>
              <a:rPr lang="en-US" sz="1800" smtClean="0"/>
              <a:t>     O Là null</a:t>
            </a:r>
            <a:endParaRPr lang="en-US" sz="1800"/>
          </a:p>
        </p:txBody>
      </p:sp>
      <p:pic>
        <p:nvPicPr>
          <p:cNvPr id="273427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914400"/>
            <a:ext cx="1668463" cy="291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14</a:t>
            </a:fld>
            <a:r>
              <a:rPr lang="en-GB" smtClean="0"/>
              <a:t>/30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mô hình lưới tam giác không đều TIN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pic>
        <p:nvPicPr>
          <p:cNvPr id="7" name="Picture 14" descr="TIN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85887"/>
            <a:ext cx="3581400" cy="2357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16" descr="TIN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371600"/>
            <a:ext cx="3562350" cy="2371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18" descr="H2_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0632" y="4114800"/>
            <a:ext cx="4011168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15</a:t>
            </a:fld>
            <a:r>
              <a:rPr lang="en-GB" smtClean="0"/>
              <a:t>/30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990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</a:t>
            </a:r>
            <a:r>
              <a:rPr lang="en-US"/>
              <a:t>TIN (</a:t>
            </a:r>
            <a:r>
              <a:rPr lang="en-US" i="1"/>
              <a:t>Triangulated Irregular Networks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Bộ tam giác tốt nhất gọi là bộ tam giác thỏa mãn tiêu chí </a:t>
            </a:r>
            <a:r>
              <a:rPr lang="en-US" i="1"/>
              <a:t>Delaunay</a:t>
            </a:r>
            <a:r>
              <a:rPr lang="en-US"/>
              <a:t>.</a:t>
            </a:r>
          </a:p>
          <a:p>
            <a:r>
              <a:rPr lang="en-US"/>
              <a:t>Hai tính chất cơ bản của </a:t>
            </a:r>
            <a:r>
              <a:rPr lang="en-US" i="1"/>
              <a:t>Delaunay:</a:t>
            </a:r>
          </a:p>
          <a:p>
            <a:pPr lvl="1"/>
            <a:r>
              <a:rPr lang="en-US"/>
              <a:t>Tam giác có xu thế đều nhất có thể </a:t>
            </a:r>
          </a:p>
          <a:p>
            <a:pPr lvl="1"/>
            <a:r>
              <a:rPr lang="en-US"/>
              <a:t>Vòng tròn ngoại tiếp của tam giác không chứa bất kỳ tọa độ nào khác.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810000"/>
            <a:ext cx="6871550" cy="2057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76400" y="3810000"/>
            <a:ext cx="21336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16</a:t>
            </a:fld>
            <a:r>
              <a:rPr lang="en-GB" smtClean="0"/>
              <a:t>/30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030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Lưới đa giác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3525" y="1152525"/>
            <a:ext cx="6745287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143000"/>
            <a:ext cx="6735762" cy="508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33525" y="1143000"/>
            <a:ext cx="6727825" cy="508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33525" y="1143000"/>
            <a:ext cx="6708775" cy="508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38287" y="1162050"/>
            <a:ext cx="6708775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33525" y="1152525"/>
            <a:ext cx="6718300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43050" y="1162050"/>
            <a:ext cx="6700837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0" y="1152525"/>
            <a:ext cx="6735762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17</a:t>
            </a:fld>
            <a:r>
              <a:rPr lang="en-GB" smtClean="0"/>
              <a:t>/30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hóa hình học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pic>
        <p:nvPicPr>
          <p:cNvPr id="9" name="Picture 4" descr="http://www.immersion.com/images/digitizer/products/MX_metrology_V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3276600" cy="2620745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838200" y="4648200"/>
            <a:ext cx="32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800" smtClean="0">
                <a:solidFill>
                  <a:srgbClr val="002060"/>
                </a:solidFill>
              </a:rPr>
              <a:t>Immersion</a:t>
            </a:r>
            <a:r>
              <a:rPr lang="en-US" sz="1800" i="1" smtClean="0">
                <a:solidFill>
                  <a:srgbClr val="002060"/>
                </a:solidFill>
              </a:rPr>
              <a:t> MicroScribe™ </a:t>
            </a:r>
            <a:r>
              <a:rPr lang="en-US" sz="1800" smtClean="0">
                <a:solidFill>
                  <a:srgbClr val="002060"/>
                </a:solidFill>
              </a:rPr>
              <a:t>3D digitizing system </a:t>
            </a:r>
          </a:p>
        </p:txBody>
      </p:sp>
      <p:pic>
        <p:nvPicPr>
          <p:cNvPr id="11" name="Picture 4" descr="C:\vr class\chapter 9\3rdtech.deltaontribrachforw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066800"/>
            <a:ext cx="3352800" cy="4651923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5791200" y="5715000"/>
            <a:ext cx="2202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smtClean="0">
                <a:solidFill>
                  <a:srgbClr val="002060"/>
                </a:solidFill>
              </a:rPr>
              <a:t>DeltaSphere 3000 3D scanner </a:t>
            </a:r>
            <a:endParaRPr lang="en-US" sz="180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18</a:t>
            </a:fld>
            <a:r>
              <a:rPr lang="en-GB" smtClean="0"/>
              <a:t>/30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hóa hình học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407118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981200"/>
            <a:ext cx="4038600" cy="303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19</a:t>
            </a:fld>
            <a:r>
              <a:rPr lang="en-GB" smtClean="0"/>
              <a:t>/30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dvduc-2006/18</a:t>
            </a:r>
            <a:endParaRPr lang="en-GB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Các chủ đề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696200" cy="4878388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3d extrusionH="57150">
              <a:bevelT w="38100" h="38100"/>
            </a:sp3d>
          </a:bodyPr>
          <a:lstStyle/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Giới thiệu hệ thống đồ họa máy tính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Các thuật toán cơ sở trong đồ họa hai chiều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Thuộc tính hình vẽ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Biến đổi hình học hai chiều, ba chiều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Quan sát trong không gian ba chiều</a:t>
            </a:r>
          </a:p>
          <a:p>
            <a:pPr eaLnBrk="1" hangingPunct="1"/>
            <a:r>
              <a:rPr lang="en-US" smtClean="0"/>
              <a:t>Mô hình hóa bề mặt vật thể</a:t>
            </a:r>
          </a:p>
          <a:p>
            <a:pPr eaLnBrk="1" hangingPunct="1"/>
            <a:r>
              <a:rPr lang="en-US" smtClean="0"/>
              <a:t>Loại bỏ mặt khuất</a:t>
            </a:r>
          </a:p>
          <a:p>
            <a:pPr eaLnBrk="1" hangingPunct="1"/>
            <a:r>
              <a:rPr lang="en-US" smtClean="0"/>
              <a:t>Chiếu sáng và tô bóng</a:t>
            </a:r>
          </a:p>
          <a:p>
            <a:pPr eaLnBrk="1" hangingPunct="1"/>
            <a:r>
              <a:rPr lang="en-US" smtClean="0"/>
              <a:t>Ôn tập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2</a:t>
            </a:fld>
            <a:r>
              <a:rPr lang="en-GB" smtClean="0"/>
              <a:t>/30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hóa hình học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pic>
        <p:nvPicPr>
          <p:cNvPr id="7" name="Picture 4" descr="C:\vr class\chapter 5\scanners.polhemus.scank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4572000" cy="4232275"/>
          </a:xfrm>
          <a:prstGeom prst="rect">
            <a:avLst/>
          </a:prstGeom>
          <a:noFill/>
        </p:spPr>
      </p:pic>
      <p:pic>
        <p:nvPicPr>
          <p:cNvPr id="8" name="Picture 5" descr="C:\vr class\chapter 5\scanners.polhemus.kentop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066800"/>
            <a:ext cx="4116388" cy="48768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524000" y="5987627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800" smtClean="0">
                <a:solidFill>
                  <a:srgbClr val="002060"/>
                </a:solidFill>
              </a:rPr>
              <a:t>Polhemus FastScan Scorpion 3D scanner </a:t>
            </a:r>
            <a:endParaRPr lang="en-US" sz="180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20</a:t>
            </a:fld>
            <a:r>
              <a:rPr lang="en-GB" smtClean="0"/>
              <a:t>/30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hóa hình học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pic>
        <p:nvPicPr>
          <p:cNvPr id="7" name="Picture 4" descr="http://www.inition.co.uk/inition/images/product_digiscan_minolta_vivid_statu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5600" y="1143000"/>
            <a:ext cx="6299200" cy="47244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971800" y="5879068"/>
            <a:ext cx="339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smtClean="0">
                <a:solidFill>
                  <a:srgbClr val="002060"/>
                </a:solidFill>
              </a:rPr>
              <a:t>Marble Statue of Aphrodite </a:t>
            </a:r>
            <a:endParaRPr lang="en-US" sz="180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21</a:t>
            </a:fld>
            <a:r>
              <a:rPr lang="en-GB" smtClean="0"/>
              <a:t>/30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 </a:t>
            </a:r>
            <a:r>
              <a:rPr lang="en-US"/>
              <a:t>Mô hình hóa vật thể trên cơ sở khối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458200" cy="5105400"/>
          </a:xfrm>
        </p:spPr>
        <p:txBody>
          <a:bodyPr/>
          <a:lstStyle/>
          <a:p>
            <a:r>
              <a:rPr lang="en-US"/>
              <a:t>Vật thể rắn được xây dựng từ các đối tượng cơ sở</a:t>
            </a:r>
          </a:p>
          <a:p>
            <a:pPr lvl="1"/>
            <a:r>
              <a:rPr lang="en-US"/>
              <a:t>Sử dụng tập các thao tác </a:t>
            </a:r>
            <a:r>
              <a:rPr lang="en-US" i="1"/>
              <a:t>bool</a:t>
            </a:r>
            <a:r>
              <a:rPr lang="en-US"/>
              <a:t>: </a:t>
            </a:r>
            <a:r>
              <a:rPr lang="en-US" i="1"/>
              <a:t>set union, intersection, difference</a:t>
            </a:r>
            <a:r>
              <a:rPr lang="en-US"/>
              <a:t>.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</p:txBody>
      </p:sp>
      <p:grpSp>
        <p:nvGrpSpPr>
          <p:cNvPr id="275470" name="Group 14"/>
          <p:cNvGrpSpPr>
            <a:grpSpLocks/>
          </p:cNvGrpSpPr>
          <p:nvPr/>
        </p:nvGrpSpPr>
        <p:grpSpPr bwMode="auto">
          <a:xfrm>
            <a:off x="1524000" y="2209800"/>
            <a:ext cx="6629400" cy="1166813"/>
            <a:chOff x="864" y="1728"/>
            <a:chExt cx="4176" cy="735"/>
          </a:xfrm>
        </p:grpSpPr>
        <p:pic>
          <p:nvPicPr>
            <p:cNvPr id="275461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4" y="1728"/>
              <a:ext cx="4176" cy="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75462" name="Text Box 6"/>
            <p:cNvSpPr txBox="1">
              <a:spLocks noChangeArrowheads="1"/>
            </p:cNvSpPr>
            <p:nvPr/>
          </p:nvSpPr>
          <p:spPr bwMode="auto">
            <a:xfrm>
              <a:off x="1216" y="2184"/>
              <a:ext cx="2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993300"/>
                  </a:solidFill>
                </a:rPr>
                <a:t>A</a:t>
              </a:r>
            </a:p>
          </p:txBody>
        </p:sp>
        <p:sp>
          <p:nvSpPr>
            <p:cNvPr id="275463" name="Text Box 7"/>
            <p:cNvSpPr txBox="1">
              <a:spLocks noChangeArrowheads="1"/>
            </p:cNvSpPr>
            <p:nvPr/>
          </p:nvSpPr>
          <p:spPr bwMode="auto">
            <a:xfrm>
              <a:off x="2592" y="1896"/>
              <a:ext cx="2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993300"/>
                  </a:solidFill>
                </a:rPr>
                <a:t>B</a:t>
              </a:r>
            </a:p>
          </p:txBody>
        </p:sp>
        <p:sp>
          <p:nvSpPr>
            <p:cNvPr id="275464" name="Text Box 8"/>
            <p:cNvSpPr txBox="1">
              <a:spLocks noChangeArrowheads="1"/>
            </p:cNvSpPr>
            <p:nvPr/>
          </p:nvSpPr>
          <p:spPr bwMode="auto">
            <a:xfrm>
              <a:off x="3312" y="2176"/>
              <a:ext cx="2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993300"/>
                  </a:solidFill>
                </a:rPr>
                <a:t>C</a:t>
              </a:r>
            </a:p>
          </p:txBody>
        </p:sp>
        <p:sp>
          <p:nvSpPr>
            <p:cNvPr id="275465" name="Text Box 9"/>
            <p:cNvSpPr txBox="1">
              <a:spLocks noChangeArrowheads="1"/>
            </p:cNvSpPr>
            <p:nvPr/>
          </p:nvSpPr>
          <p:spPr bwMode="auto">
            <a:xfrm>
              <a:off x="3896" y="2160"/>
              <a:ext cx="21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993300"/>
                  </a:solidFill>
                </a:rPr>
                <a:t>D</a:t>
              </a:r>
            </a:p>
          </p:txBody>
        </p:sp>
        <p:sp>
          <p:nvSpPr>
            <p:cNvPr id="275466" name="Text Box 10"/>
            <p:cNvSpPr txBox="1">
              <a:spLocks noChangeArrowheads="1"/>
            </p:cNvSpPr>
            <p:nvPr/>
          </p:nvSpPr>
          <p:spPr bwMode="auto">
            <a:xfrm>
              <a:off x="4206" y="2251"/>
              <a:ext cx="1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993300"/>
                  </a:solidFill>
                </a:rPr>
                <a:t>E</a:t>
              </a:r>
            </a:p>
          </p:txBody>
        </p:sp>
        <p:sp>
          <p:nvSpPr>
            <p:cNvPr id="275467" name="Text Box 11"/>
            <p:cNvSpPr txBox="1">
              <a:spLocks noChangeArrowheads="1"/>
            </p:cNvSpPr>
            <p:nvPr/>
          </p:nvSpPr>
          <p:spPr bwMode="auto">
            <a:xfrm>
              <a:off x="4608" y="1936"/>
              <a:ext cx="1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993300"/>
                  </a:solidFill>
                </a:rPr>
                <a:t>F</a:t>
              </a:r>
            </a:p>
          </p:txBody>
        </p:sp>
      </p:grpSp>
      <p:pic>
        <p:nvPicPr>
          <p:cNvPr id="275469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733800"/>
            <a:ext cx="219551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5471" name="Rectangle 15"/>
          <p:cNvSpPr>
            <a:spLocks noChangeArrowheads="1"/>
          </p:cNvSpPr>
          <p:nvPr/>
        </p:nvSpPr>
        <p:spPr bwMode="auto">
          <a:xfrm>
            <a:off x="533400" y="3657600"/>
            <a:ext cx="6096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9900" indent="-469900">
              <a:spcBef>
                <a:spcPct val="5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2400">
                <a:latin typeface="Arial" charset="0"/>
              </a:rPr>
              <a:t>Biểu diễn vật thể dưới dạng cây</a:t>
            </a:r>
          </a:p>
          <a:p>
            <a:pPr marL="908050" lvl="1" indent="-436563">
              <a:spcBef>
                <a:spcPct val="15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r>
              <a:rPr lang="en-US">
                <a:solidFill>
                  <a:srgbClr val="003399"/>
                </a:solidFill>
                <a:latin typeface="Arial" charset="0"/>
              </a:rPr>
              <a:t>Lá chứa các kiểu đối tượng cơ sở (</a:t>
            </a:r>
            <a:r>
              <a:rPr lang="en-US" i="1">
                <a:solidFill>
                  <a:srgbClr val="003399"/>
                </a:solidFill>
                <a:latin typeface="Arial" charset="0"/>
              </a:rPr>
              <a:t>rectangle blocks, cylinders, cones, spheres</a:t>
            </a:r>
            <a:r>
              <a:rPr lang="en-US">
                <a:solidFill>
                  <a:srgbClr val="003399"/>
                </a:solidFill>
                <a:latin typeface="Arial" charset="0"/>
              </a:rPr>
              <a:t>,...)</a:t>
            </a:r>
          </a:p>
          <a:p>
            <a:pPr marL="908050" lvl="1" indent="-436563">
              <a:spcBef>
                <a:spcPct val="15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r>
              <a:rPr lang="en-US">
                <a:solidFill>
                  <a:srgbClr val="003399"/>
                </a:solidFill>
                <a:latin typeface="Arial" charset="0"/>
              </a:rPr>
              <a:t>Nút chứa phép toán Bool: union (X</a:t>
            </a:r>
            <a:r>
              <a:rPr lang="en-US">
                <a:solidFill>
                  <a:srgbClr val="003399"/>
                </a:solidFill>
                <a:latin typeface="Arial" charset="0"/>
                <a:sym typeface="Symbol" pitchFamily="18" charset="2"/>
              </a:rPr>
              <a:t></a:t>
            </a:r>
            <a:r>
              <a:rPr lang="en-US">
                <a:solidFill>
                  <a:srgbClr val="003399"/>
                </a:solidFill>
                <a:latin typeface="Arial" charset="0"/>
              </a:rPr>
              <a:t>U), intersection X</a:t>
            </a:r>
            <a:r>
              <a:rPr lang="en-US">
                <a:solidFill>
                  <a:srgbClr val="003399"/>
                </a:solidFill>
                <a:latin typeface="Arial" charset="0"/>
                <a:sym typeface="Symbol" pitchFamily="18" charset="2"/>
              </a:rPr>
              <a:t></a:t>
            </a:r>
            <a:r>
              <a:rPr lang="en-US">
                <a:solidFill>
                  <a:srgbClr val="003399"/>
                </a:solidFill>
                <a:latin typeface="Arial" charset="0"/>
              </a:rPr>
              <a:t>Y, difference (X-Y), ...</a:t>
            </a: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22</a:t>
            </a:fld>
            <a:r>
              <a:rPr lang="en-GB" smtClean="0"/>
              <a:t>/30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 Mô </a:t>
            </a:r>
            <a:r>
              <a:rPr lang="en-US"/>
              <a:t>hình hóa trong OpenGL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r>
              <a:rPr lang="en-US" smtClean="0"/>
              <a:t>Khái niệm </a:t>
            </a:r>
            <a:r>
              <a:rPr lang="en-US" i="1" smtClean="0"/>
              <a:t>Evaluator</a:t>
            </a:r>
            <a:r>
              <a:rPr lang="en-US" smtClean="0"/>
              <a:t> trong OpenGL?</a:t>
            </a:r>
          </a:p>
          <a:p>
            <a:pPr lvl="1"/>
            <a:r>
              <a:rPr lang="en-US" smtClean="0"/>
              <a:t>Là cách thức đặc tả các điểm trên đường cong hay trên mặt cong bởi các điểm điều khiển.</a:t>
            </a:r>
          </a:p>
          <a:p>
            <a:r>
              <a:rPr lang="en-US" smtClean="0"/>
              <a:t>Cơ chế </a:t>
            </a:r>
            <a:r>
              <a:rPr lang="en-US" i="1" smtClean="0"/>
              <a:t>Evaluator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Đặc tả các điểm điều khiển bởi </a:t>
            </a:r>
            <a:r>
              <a:rPr lang="en-US" i="1" smtClean="0"/>
              <a:t>glMap1f() </a:t>
            </a:r>
            <a:r>
              <a:rPr lang="en-US" smtClean="0"/>
              <a:t>hoặc </a:t>
            </a:r>
            <a:r>
              <a:rPr lang="en-US" i="1" smtClean="0"/>
              <a:t>glMap2f()</a:t>
            </a:r>
          </a:p>
          <a:p>
            <a:pPr lvl="1"/>
            <a:r>
              <a:rPr lang="en-US" smtClean="0"/>
              <a:t>Sử dụng </a:t>
            </a:r>
            <a:r>
              <a:rPr lang="en-US" i="1" smtClean="0"/>
              <a:t>glEvalCoord1f() </a:t>
            </a:r>
            <a:r>
              <a:rPr lang="en-US" smtClean="0"/>
              <a:t>để đánh giá phương trình </a:t>
            </a:r>
            <a:r>
              <a:rPr lang="en-US" i="1" smtClean="0"/>
              <a:t>spline</a:t>
            </a:r>
          </a:p>
          <a:p>
            <a:pPr lvl="1"/>
            <a:r>
              <a:rPr lang="en-US" smtClean="0"/>
              <a:t>Kết quả cho lại là lưới các điểm trên bề mặt</a:t>
            </a:r>
          </a:p>
          <a:p>
            <a:pPr lvl="1"/>
            <a:r>
              <a:rPr lang="en-US" smtClean="0"/>
              <a:t>Nối các điểm để hình thành tứ giác hay tam giác.</a:t>
            </a:r>
          </a:p>
          <a:p>
            <a:pPr lvl="1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23</a:t>
            </a:fld>
            <a:r>
              <a:rPr lang="en-GB" smtClean="0"/>
              <a:t>/30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Đường cong Bézier trong OpenGL</a:t>
            </a:r>
            <a:endParaRPr lang="en-US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229600" cy="5257800"/>
          </a:xfrm>
        </p:spPr>
        <p:txBody>
          <a:bodyPr/>
          <a:lstStyle/>
          <a:p>
            <a:r>
              <a:rPr lang="en-US" smtClean="0"/>
              <a:t>Thiết lập </a:t>
            </a:r>
            <a:r>
              <a:rPr lang="en-US" i="1" smtClean="0"/>
              <a:t>Evaluator</a:t>
            </a:r>
            <a:r>
              <a:rPr lang="en-US" smtClean="0"/>
              <a:t> một chiều:</a:t>
            </a:r>
          </a:p>
          <a:p>
            <a:pPr lvl="1">
              <a:buNone/>
            </a:pPr>
            <a:r>
              <a:rPr lang="en-US" smtClean="0"/>
              <a:t>   glMap1f(</a:t>
            </a:r>
            <a:r>
              <a:rPr lang="en-US" i="1" smtClean="0"/>
              <a:t>target, u_min,u_max, stride, order, point_array</a:t>
            </a:r>
            <a:r>
              <a:rPr lang="en-US" smtClean="0"/>
              <a:t>)</a:t>
            </a:r>
          </a:p>
          <a:p>
            <a:pPr lvl="1"/>
            <a:r>
              <a:rPr lang="en-US" i="1" smtClean="0"/>
              <a:t>Target  -  </a:t>
            </a:r>
            <a:r>
              <a:rPr lang="en-US" smtClean="0"/>
              <a:t>Loại giá trị mà Evaluator phát sinh, ví dụ:</a:t>
            </a:r>
          </a:p>
          <a:p>
            <a:pPr lvl="2"/>
            <a:r>
              <a:rPr lang="en-US" smtClean="0"/>
              <a:t>GL_MAP1_VERTEX_3: Mỗi điểm điều khiển bao gồm 3 giá trị thực x, y, z</a:t>
            </a:r>
          </a:p>
          <a:p>
            <a:pPr lvl="2"/>
            <a:r>
              <a:rPr lang="en-US" smtClean="0"/>
              <a:t>GL_MAP1_NORMAL: Mỗi điểm điều khiển bao gồm 3 giá trị thực x, y, z và véc tơ pháp tuyến.</a:t>
            </a:r>
          </a:p>
          <a:p>
            <a:pPr lvl="1"/>
            <a:r>
              <a:rPr lang="en-US" i="1" smtClean="0"/>
              <a:t>u_min, u_max</a:t>
            </a:r>
            <a:r>
              <a:rPr lang="en-US" smtClean="0"/>
              <a:t>: Miền của tham số u trong khoảng [0, 1]</a:t>
            </a:r>
          </a:p>
          <a:p>
            <a:pPr lvl="1"/>
            <a:r>
              <a:rPr lang="en-US" i="1" smtClean="0"/>
              <a:t>stride</a:t>
            </a:r>
            <a:r>
              <a:rPr lang="en-US" smtClean="0"/>
              <a:t> (bước): Tổng số các giá trị số thực từ bắt đầu điểm điều khiển này đến bắt đầu điểm điều khiển tiếp theo trong cấu trúc dữ liệu.</a:t>
            </a:r>
          </a:p>
          <a:p>
            <a:pPr lvl="1"/>
            <a:r>
              <a:rPr lang="en-US" i="1" smtClean="0"/>
              <a:t>order</a:t>
            </a:r>
            <a:r>
              <a:rPr lang="en-US" smtClean="0"/>
              <a:t>: Tổng số điểm điều khiển (&gt;0), cấp độ +1 của spline</a:t>
            </a:r>
          </a:p>
          <a:p>
            <a:pPr lvl="1"/>
            <a:r>
              <a:rPr lang="en-US" i="1" smtClean="0"/>
              <a:t>point_array</a:t>
            </a:r>
            <a:r>
              <a:rPr lang="en-US" smtClean="0"/>
              <a:t>: Con trỏ đến mảng của các điểm điều khiển.</a:t>
            </a:r>
          </a:p>
          <a:p>
            <a:r>
              <a:rPr lang="en-US" smtClean="0"/>
              <a:t>Phát sinh tọa độ đường cong bởi: </a:t>
            </a:r>
            <a:r>
              <a:rPr lang="en-US" sz="2000" smtClean="0">
                <a:solidFill>
                  <a:srgbClr val="003399"/>
                </a:solidFill>
              </a:rPr>
              <a:t>glEvalCoord1f(TYPE u);</a:t>
            </a:r>
          </a:p>
          <a:p>
            <a:pPr lvl="1"/>
            <a:r>
              <a:rPr lang="en-US" i="1" smtClean="0"/>
              <a:t>u – </a:t>
            </a:r>
            <a:r>
              <a:rPr lang="en-US" smtClean="0"/>
              <a:t>là giá trị trong khoảng </a:t>
            </a:r>
            <a:r>
              <a:rPr lang="en-US" i="1" smtClean="0"/>
              <a:t>u_min</a:t>
            </a:r>
            <a:r>
              <a:rPr lang="en-US" smtClean="0"/>
              <a:t> và </a:t>
            </a:r>
            <a:r>
              <a:rPr lang="en-US" i="1" smtClean="0"/>
              <a:t>u_max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24</a:t>
            </a:fld>
            <a:r>
              <a:rPr lang="en-GB" smtClean="0"/>
              <a:t>/30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Đường cong Bézier trong OpenGL</a:t>
            </a:r>
            <a:endParaRPr lang="en-US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r>
              <a:rPr lang="en-US" smtClean="0"/>
              <a:t>Ví dụ </a:t>
            </a:r>
            <a:r>
              <a:rPr lang="en-US" i="1" smtClean="0"/>
              <a:t>Evaluator</a:t>
            </a:r>
            <a:r>
              <a:rPr lang="en-US" smtClean="0"/>
              <a:t> một chiều</a:t>
            </a:r>
          </a:p>
          <a:p>
            <a:pPr lvl="1">
              <a:buNone/>
            </a:pPr>
            <a:r>
              <a:rPr lang="en-US" smtClean="0"/>
              <a:t>     glMap1f(</a:t>
            </a:r>
            <a:r>
              <a:rPr lang="en-US" i="1" smtClean="0"/>
              <a:t>target, u_min,u_max, stride, order, point_array</a:t>
            </a:r>
            <a:r>
              <a:rPr lang="en-US" smtClean="0"/>
              <a:t>)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Sau khi thiết lập </a:t>
            </a:r>
            <a:r>
              <a:rPr lang="en-US" i="1" smtClean="0"/>
              <a:t>Evaluator, </a:t>
            </a:r>
            <a:r>
              <a:rPr lang="en-US" smtClean="0"/>
              <a:t>hãy sử dụng hàm glEvalCoord1f() để phát sinh giá trị tọa độ theo đường cong:</a:t>
            </a:r>
          </a:p>
          <a:p>
            <a:pPr lvl="1"/>
            <a:endParaRPr lang="en-US" sz="1600" kern="1200" smtClean="0">
              <a:latin typeface="Verdana" pitchFamily="34" charset="0"/>
              <a:ea typeface="+mn-ea"/>
              <a:cs typeface="Arial" charset="0"/>
            </a:endParaRPr>
          </a:p>
          <a:p>
            <a:pPr lvl="1"/>
            <a:endParaRPr lang="en-US" sz="1600" kern="1200" smtClean="0">
              <a:latin typeface="Verdana" pitchFamily="34" charset="0"/>
              <a:ea typeface="+mn-ea"/>
              <a:cs typeface="Arial" charset="0"/>
            </a:endParaRPr>
          </a:p>
          <a:p>
            <a:pPr lvl="1"/>
            <a:endParaRPr lang="en-US" sz="1600" kern="1200" smtClean="0">
              <a:latin typeface="Verdana" pitchFamily="34" charset="0"/>
              <a:ea typeface="+mn-ea"/>
              <a:cs typeface="Arial" charset="0"/>
            </a:endParaRPr>
          </a:p>
          <a:p>
            <a:pPr lvl="1"/>
            <a:endParaRPr lang="en-US" sz="1600" kern="1200" smtClean="0">
              <a:latin typeface="Verdana" pitchFamily="34" charset="0"/>
              <a:ea typeface="+mn-ea"/>
              <a:cs typeface="Arial" charset="0"/>
            </a:endParaRPr>
          </a:p>
          <a:p>
            <a:pPr lvl="1"/>
            <a:r>
              <a:rPr lang="en-US" smtClean="0"/>
              <a:t>Nếu các giá trị </a:t>
            </a:r>
            <a:r>
              <a:rPr lang="en-US" i="1" smtClean="0"/>
              <a:t>u</a:t>
            </a:r>
            <a:r>
              <a:rPr lang="en-US" smtClean="0"/>
              <a:t> là khoảng đều, có thể sử dụng cách sau: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2122438"/>
            <a:ext cx="6553200" cy="11541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sz="1600" smtClean="0"/>
              <a:t>GLfloat pts[4][3] = {{-2.0, -2.0, -1.0}, {-1.0, 2.0, 1.0},</a:t>
            </a:r>
          </a:p>
          <a:p>
            <a:pPr>
              <a:spcBef>
                <a:spcPts val="200"/>
              </a:spcBef>
            </a:pPr>
            <a:r>
              <a:rPr lang="en-US" sz="1600" smtClean="0"/>
              <a:t>                               {1.0, -2.0, -2.0}, {2.0, 2.0, 3.0}};</a:t>
            </a:r>
          </a:p>
          <a:p>
            <a:pPr>
              <a:spcBef>
                <a:spcPts val="200"/>
              </a:spcBef>
            </a:pPr>
            <a:r>
              <a:rPr lang="en-US" sz="1600" smtClean="0"/>
              <a:t>glMap1f(GL_MAP1_VERTEX_3, 0.0, 1.0, 3, 4, &amp;pts[0][0]);</a:t>
            </a:r>
          </a:p>
          <a:p>
            <a:pPr>
              <a:spcBef>
                <a:spcPts val="200"/>
              </a:spcBef>
            </a:pPr>
            <a:r>
              <a:rPr lang="en-US" sz="1600" smtClean="0"/>
              <a:t>glEnable(GL_MAP1_VERTEX_3);  //enable evaluator</a:t>
            </a:r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1371600" y="4038600"/>
            <a:ext cx="7391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smtClean="0"/>
              <a:t>glBegin(GL_LINE_STRIP);</a:t>
            </a:r>
          </a:p>
          <a:p>
            <a:r>
              <a:rPr lang="nn-NO" sz="1600" smtClean="0"/>
              <a:t>         for (i = 0; i &lt;= NUM_STEPS; i++)</a:t>
            </a:r>
          </a:p>
          <a:p>
            <a:r>
              <a:rPr lang="en-US" sz="1600" smtClean="0"/>
              <a:t>	glEvalCoord1f((GLfloat)i/NUM_STEPS); // ánh xạ vào [0, 1]</a:t>
            </a:r>
          </a:p>
          <a:p>
            <a:r>
              <a:rPr lang="en-US" sz="1600" smtClean="0"/>
              <a:t>glEnd();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1600" y="5562600"/>
            <a:ext cx="5791200" cy="6104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sz="1600" smtClean="0"/>
              <a:t>glMapGrid1f(NUM_STEPS, 0, 1);</a:t>
            </a:r>
          </a:p>
          <a:p>
            <a:pPr>
              <a:spcBef>
                <a:spcPts val="200"/>
              </a:spcBef>
            </a:pPr>
            <a:r>
              <a:rPr lang="en-US" sz="1600" smtClean="0"/>
              <a:t>glEvalMesh1(GL_LINE, 0, NUM_STEPS);</a:t>
            </a:r>
            <a:endParaRPr lang="en-US" sz="160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25</a:t>
            </a:fld>
            <a:r>
              <a:rPr lang="en-GB" smtClean="0"/>
              <a:t>/30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Bề mặt Bézier trong OpenGL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1143000"/>
            <a:ext cx="8077200" cy="5105400"/>
          </a:xfrm>
        </p:spPr>
        <p:txBody>
          <a:bodyPr/>
          <a:lstStyle/>
          <a:p>
            <a:r>
              <a:rPr lang="en-US" smtClean="0"/>
              <a:t>Bề mặt cong được phát sinh theo cách tương tự với đường cong, nhờ sử dụng các hàm:</a:t>
            </a:r>
          </a:p>
          <a:p>
            <a:pPr>
              <a:buNone/>
            </a:pPr>
            <a:r>
              <a:rPr lang="en-US" sz="2000" smtClean="0">
                <a:solidFill>
                  <a:srgbClr val="003399"/>
                </a:solidFill>
              </a:rPr>
              <a:t>	glMap2(), glEvalCoord2(), glMapGrid2f() và glEvalMesh2()</a:t>
            </a:r>
            <a:endParaRPr lang="en-US" smtClean="0">
              <a:solidFill>
                <a:srgbClr val="003399"/>
              </a:solidFill>
            </a:endParaRPr>
          </a:p>
          <a:p>
            <a:r>
              <a:rPr lang="en-US" smtClean="0"/>
              <a:t>Thiết lập </a:t>
            </a:r>
            <a:r>
              <a:rPr lang="en-US" i="1" smtClean="0"/>
              <a:t>Evaluator</a:t>
            </a:r>
            <a:r>
              <a:rPr lang="en-US" smtClean="0"/>
              <a:t> hai chiều: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z="1800" kern="1200" smtClean="0">
                <a:solidFill>
                  <a:srgbClr val="003399"/>
                </a:solidFill>
                <a:latin typeface="Verdana" pitchFamily="34" charset="0"/>
                <a:cs typeface="Arial" charset="0"/>
              </a:rPr>
              <a:t>glMap2{fd}(GLenum target, TYPE u1, TYPE u2, GLint ustride,</a:t>
            </a:r>
          </a:p>
          <a:p>
            <a:pPr>
              <a:buNone/>
            </a:pPr>
            <a:r>
              <a:rPr lang="en-US" sz="1800" kern="1200" smtClean="0">
                <a:solidFill>
                  <a:srgbClr val="003399"/>
                </a:solidFill>
                <a:latin typeface="Verdana" pitchFamily="34" charset="0"/>
                <a:cs typeface="Arial" charset="0"/>
              </a:rPr>
              <a:t>         GLint uorder, TYPE v1, TYPE v2, GLint vstride, GLint vorder, </a:t>
            </a:r>
          </a:p>
          <a:p>
            <a:pPr>
              <a:buNone/>
            </a:pPr>
            <a:r>
              <a:rPr lang="en-US" sz="1800" kern="1200" smtClean="0">
                <a:solidFill>
                  <a:srgbClr val="003399"/>
                </a:solidFill>
                <a:latin typeface="Verdana" pitchFamily="34" charset="0"/>
                <a:cs typeface="Arial" charset="0"/>
              </a:rPr>
              <a:t>  	   TYPE points);</a:t>
            </a:r>
            <a:endParaRPr lang="en-US" smtClean="0"/>
          </a:p>
          <a:p>
            <a:r>
              <a:rPr lang="en-US" smtClean="0"/>
              <a:t>Thí dụ, thiết lập </a:t>
            </a:r>
            <a:r>
              <a:rPr lang="en-US" i="1" smtClean="0"/>
              <a:t>Evaluator</a:t>
            </a:r>
            <a:r>
              <a:rPr lang="en-US" smtClean="0"/>
              <a:t> hai chiều: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1" name="Rectangle 10"/>
          <p:cNvSpPr/>
          <p:nvPr/>
        </p:nvSpPr>
        <p:spPr>
          <a:xfrm>
            <a:off x="1447800" y="4343400"/>
            <a:ext cx="5943600" cy="8822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sz="1600" smtClean="0">
                <a:solidFill>
                  <a:srgbClr val="003399"/>
                </a:solidFill>
              </a:rPr>
              <a:t>glMap2f(GL_MAP2_VERTEX_3, 0, 1, 3, 4,</a:t>
            </a:r>
          </a:p>
          <a:p>
            <a:pPr>
              <a:spcBef>
                <a:spcPts val="200"/>
              </a:spcBef>
            </a:pPr>
            <a:r>
              <a:rPr lang="en-US" sz="1600" smtClean="0">
                <a:solidFill>
                  <a:srgbClr val="003399"/>
                </a:solidFill>
              </a:rPr>
              <a:t>                       0, 1, 12, 4, &amp;ctrlpoints[0][0]);</a:t>
            </a:r>
          </a:p>
          <a:p>
            <a:pPr>
              <a:spcBef>
                <a:spcPts val="200"/>
              </a:spcBef>
            </a:pPr>
            <a:r>
              <a:rPr lang="en-US" sz="1600" smtClean="0">
                <a:solidFill>
                  <a:srgbClr val="003399"/>
                </a:solidFill>
              </a:rPr>
              <a:t>glEnable(GL_MAP2_VERTEX_3);</a:t>
            </a:r>
            <a:endParaRPr lang="en-US" sz="1600">
              <a:solidFill>
                <a:srgbClr val="003399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26</a:t>
            </a:fld>
            <a:r>
              <a:rPr lang="en-GB" smtClean="0"/>
              <a:t>/30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Bề mặt Bézier trong OpenGL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762000" y="1066800"/>
            <a:ext cx="8229600" cy="5105400"/>
          </a:xfrm>
        </p:spPr>
        <p:txBody>
          <a:bodyPr/>
          <a:lstStyle/>
          <a:p>
            <a:r>
              <a:rPr lang="en-US" i="1" smtClean="0"/>
              <a:t>Render</a:t>
            </a:r>
            <a:r>
              <a:rPr lang="en-US" smtClean="0"/>
              <a:t> (tính tọa độ trên mặt cong) bởi hàm sau</a:t>
            </a:r>
          </a:p>
          <a:p>
            <a:pPr lvl="1">
              <a:buNone/>
            </a:pPr>
            <a:r>
              <a:rPr lang="nl-NL" smtClean="0"/>
              <a:t>   glEvalCoord2{fd}(TYPE u, TYPE v);</a:t>
            </a:r>
          </a:p>
          <a:p>
            <a:r>
              <a:rPr lang="en-US" smtClean="0"/>
              <a:t>Ví dụ:</a:t>
            </a:r>
          </a:p>
          <a:p>
            <a:pPr lvl="1">
              <a:buNone/>
            </a:pPr>
            <a:endParaRPr lang="en-US" smtClean="0"/>
          </a:p>
          <a:p>
            <a:pPr lvl="1">
              <a:buNone/>
            </a:pPr>
            <a:endParaRPr lang="en-US" smtClean="0"/>
          </a:p>
          <a:p>
            <a:pPr lvl="1">
              <a:buNone/>
            </a:pPr>
            <a:endParaRPr lang="en-US" smtClean="0"/>
          </a:p>
          <a:p>
            <a:pPr lvl="1">
              <a:buNone/>
            </a:pPr>
            <a:endParaRPr lang="en-US" smtClean="0"/>
          </a:p>
          <a:p>
            <a:pPr lvl="1">
              <a:buNone/>
            </a:pPr>
            <a:endParaRPr lang="en-US" smtClean="0"/>
          </a:p>
          <a:p>
            <a:pPr lvl="1">
              <a:buNone/>
            </a:pPr>
            <a:endParaRPr lang="en-US" smtClean="0"/>
          </a:p>
          <a:p>
            <a:pPr lvl="1">
              <a:buNone/>
            </a:pPr>
            <a:endParaRPr lang="en-US" smtClean="0"/>
          </a:p>
          <a:p>
            <a:endParaRPr lang="en-US" smtClean="0"/>
          </a:p>
          <a:p>
            <a:r>
              <a:rPr lang="en-US" smtClean="0"/>
              <a:t>Trường hợp lưới có các bước đều: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9200" y="5714176"/>
            <a:ext cx="7010400" cy="6104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sz="1600" smtClean="0"/>
              <a:t>glMapGrid2f(8, 0.0, 1.0, 16, 0.0, 1.0);</a:t>
            </a:r>
          </a:p>
          <a:p>
            <a:pPr>
              <a:spcBef>
                <a:spcPts val="200"/>
              </a:spcBef>
            </a:pPr>
            <a:r>
              <a:rPr lang="en-US" sz="1600" smtClean="0"/>
              <a:t>glEvalMesh2(GL_LINE, 0, NUM_S_STEPS, 0, NUM_T_STEPS);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95400" y="2438400"/>
            <a:ext cx="739140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smtClean="0"/>
              <a:t>for (j = 0; j &lt;= 8; j++) {</a:t>
            </a:r>
          </a:p>
          <a:p>
            <a:r>
              <a:rPr lang="en-US" sz="1600" smtClean="0"/>
              <a:t>    glBegin(GL_LINE_STRIP);</a:t>
            </a:r>
          </a:p>
          <a:p>
            <a:r>
              <a:rPr lang="nn-NO" sz="1600" smtClean="0"/>
              <a:t>    for (i = 0; i &lt;= 30; i++)</a:t>
            </a:r>
          </a:p>
          <a:p>
            <a:r>
              <a:rPr lang="en-US" sz="1600" smtClean="0"/>
              <a:t>  	glEvalCoord2f((GLfloat)i/30.0, (GLfloat)j/8.0);</a:t>
            </a:r>
          </a:p>
          <a:p>
            <a:r>
              <a:rPr lang="en-US" sz="1600" smtClean="0"/>
              <a:t>    glEnd();</a:t>
            </a:r>
          </a:p>
          <a:p>
            <a:r>
              <a:rPr lang="en-US" sz="1600" smtClean="0"/>
              <a:t>    glBegin(GL_LINE_STRIP);</a:t>
            </a:r>
          </a:p>
          <a:p>
            <a:r>
              <a:rPr lang="nn-NO" sz="1600" smtClean="0"/>
              <a:t>    for (i = 0; i &lt;= 30; i++)</a:t>
            </a:r>
          </a:p>
          <a:p>
            <a:r>
              <a:rPr lang="en-US" sz="1600" smtClean="0"/>
              <a:t>	glEvalCoord2f((GLfloat)j/8.0, (GLfloat)i/30.0);</a:t>
            </a:r>
          </a:p>
          <a:p>
            <a:r>
              <a:rPr lang="en-US" sz="1600" smtClean="0"/>
              <a:t>    glEnd();</a:t>
            </a:r>
          </a:p>
          <a:p>
            <a:r>
              <a:rPr lang="en-US" sz="1600" smtClean="0"/>
              <a:t>}</a:t>
            </a:r>
            <a:endParaRPr lang="en-US" sz="160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27</a:t>
            </a:fld>
            <a:r>
              <a:rPr lang="en-GB" smtClean="0"/>
              <a:t>/30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6 - Mô hình hóa 3D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</a:t>
            </a:r>
            <a:r>
              <a:rPr lang="en-US"/>
              <a:t>hình hóa trong OpenGL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r>
              <a:rPr lang="en-US"/>
              <a:t>GLUT bao gồm nhiều hàm phát sinh các đối tượng hình học 3D có hình dạng chuẩn</a:t>
            </a:r>
          </a:p>
          <a:p>
            <a:pPr lvl="1"/>
            <a:r>
              <a:rPr lang="en-US"/>
              <a:t>Khối đa diện (20 mặt) đều: </a:t>
            </a:r>
          </a:p>
          <a:p>
            <a:pPr lvl="2"/>
            <a:r>
              <a:rPr lang="en-US"/>
              <a:t>glutWireIcosahedron();</a:t>
            </a:r>
          </a:p>
          <a:p>
            <a:pPr lvl="2"/>
            <a:r>
              <a:rPr lang="en-US"/>
              <a:t>glutSolidIcosahedron();</a:t>
            </a:r>
          </a:p>
          <a:p>
            <a:pPr lvl="1"/>
            <a:r>
              <a:rPr lang="en-US"/>
              <a:t>Hình hộp</a:t>
            </a:r>
          </a:p>
          <a:p>
            <a:pPr lvl="2"/>
            <a:r>
              <a:rPr lang="en-US"/>
              <a:t>glutSolidCube(GLdouble size);</a:t>
            </a:r>
          </a:p>
          <a:p>
            <a:pPr lvl="2"/>
            <a:r>
              <a:rPr lang="en-US"/>
              <a:t>glutWireCube(GLdouble size);</a:t>
            </a:r>
          </a:p>
          <a:p>
            <a:pPr lvl="3"/>
            <a:r>
              <a:rPr lang="en-US" i="1"/>
              <a:t>size</a:t>
            </a:r>
            <a:r>
              <a:rPr lang="en-US"/>
              <a:t> độ dài của mỗi cạnh.</a:t>
            </a:r>
          </a:p>
          <a:p>
            <a:pPr lvl="1"/>
            <a:r>
              <a:rPr lang="en-US"/>
              <a:t>Bình trà</a:t>
            </a:r>
          </a:p>
          <a:p>
            <a:pPr lvl="2"/>
            <a:r>
              <a:rPr lang="en-US"/>
              <a:t>glutWireTeapot();</a:t>
            </a:r>
          </a:p>
          <a:p>
            <a:pPr lvl="2"/>
            <a:r>
              <a:rPr lang="en-US"/>
              <a:t>glutSolidTeapot();</a:t>
            </a:r>
          </a:p>
          <a:p>
            <a:pPr lvl="1"/>
            <a:r>
              <a:rPr lang="en-US"/>
              <a:t>….</a:t>
            </a:r>
          </a:p>
        </p:txBody>
      </p:sp>
      <p:pic>
        <p:nvPicPr>
          <p:cNvPr id="253958" name="Picture 6" descr="Image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4419600"/>
            <a:ext cx="2947987" cy="1674261"/>
          </a:xfrm>
          <a:prstGeom prst="rect">
            <a:avLst/>
          </a:prstGeom>
          <a:noFill/>
        </p:spPr>
      </p:pic>
      <p:pic>
        <p:nvPicPr>
          <p:cNvPr id="320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172340"/>
            <a:ext cx="2971800" cy="194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28</a:t>
            </a:fld>
            <a:r>
              <a:rPr lang="en-GB" smtClean="0"/>
              <a:t>/30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Bài tập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229600" cy="5334000"/>
          </a:xfrm>
        </p:spPr>
        <p:txBody>
          <a:bodyPr/>
          <a:lstStyle/>
          <a:p>
            <a:r>
              <a:rPr lang="en-US" smtClean="0"/>
              <a:t>Ví dụ 6.1: </a:t>
            </a:r>
            <a:r>
              <a:rPr lang="en-GB" smtClean="0"/>
              <a:t>Vẽ đường cong Bézier với 4 điểm điều khiển như sau:</a:t>
            </a:r>
          </a:p>
          <a:p>
            <a:pPr lvl="1">
              <a:buNone/>
            </a:pPr>
            <a:r>
              <a:rPr lang="en-GB" sz="1800" smtClean="0"/>
              <a:t>	(</a:t>
            </a:r>
            <a:r>
              <a:rPr lang="en-US" sz="1800" smtClean="0"/>
              <a:t>-4.0, -4.0, 0.0), (-2.0, 4.0, 0.0), (2.0, -4.0, 0.0), (4.0, 4.0, 0.0)</a:t>
            </a:r>
            <a:endParaRPr lang="en-GB" sz="1800" smtClean="0"/>
          </a:p>
          <a:p>
            <a:r>
              <a:rPr lang="en-US" smtClean="0"/>
              <a:t>Ví </a:t>
            </a:r>
            <a:r>
              <a:rPr lang="en-US"/>
              <a:t>dụ 6.2</a:t>
            </a:r>
            <a:r>
              <a:rPr lang="en-US" smtClean="0"/>
              <a:t>: Vẽ </a:t>
            </a:r>
            <a:r>
              <a:rPr lang="en-US"/>
              <a:t>mặt cong Bézier </a:t>
            </a:r>
            <a:r>
              <a:rPr lang="en-US" smtClean="0"/>
              <a:t>với tập </a:t>
            </a:r>
            <a:r>
              <a:rPr lang="en-US"/>
              <a:t>điểm điều khiển cho </a:t>
            </a:r>
            <a:r>
              <a:rPr lang="en-US" smtClean="0"/>
              <a:t>trước như sau:</a:t>
            </a:r>
          </a:p>
          <a:p>
            <a:pPr lvl="2">
              <a:buFont typeface="Wingdings" pitchFamily="2" charset="2"/>
              <a:buNone/>
            </a:pPr>
            <a:r>
              <a:rPr lang="en-US" smtClean="0">
                <a:solidFill>
                  <a:srgbClr val="003399"/>
                </a:solidFill>
              </a:rPr>
              <a:t>(-</a:t>
            </a:r>
            <a:r>
              <a:rPr lang="en-US">
                <a:solidFill>
                  <a:srgbClr val="003399"/>
                </a:solidFill>
              </a:rPr>
              <a:t>1.5, -1.5, 4.0), (-0.5, -1.5, 2.0), (0.5, -1.5, -1.0), (1.5, -1.5, 2.0),</a:t>
            </a:r>
          </a:p>
          <a:p>
            <a:pPr lvl="2">
              <a:buFont typeface="Wingdings" pitchFamily="2" charset="2"/>
              <a:buNone/>
            </a:pPr>
            <a:r>
              <a:rPr lang="en-US">
                <a:solidFill>
                  <a:srgbClr val="003399"/>
                </a:solidFill>
              </a:rPr>
              <a:t>(-1.5, -0.5, 1.0), (-0.5, -0.5, 3.0), (0.5, -0.5, 0.0),  (1.5, -0.5, -1.0),</a:t>
            </a:r>
          </a:p>
          <a:p>
            <a:pPr lvl="2">
              <a:buFont typeface="Wingdings" pitchFamily="2" charset="2"/>
              <a:buNone/>
            </a:pPr>
            <a:r>
              <a:rPr lang="en-US">
                <a:solidFill>
                  <a:srgbClr val="003399"/>
                </a:solidFill>
              </a:rPr>
              <a:t>(-1.5, 0.5, 4.0),  (-0.5, 0.5, 0.0),   (0.5, 0.5, 3.0),  (1.5, 0.5, 4.0),</a:t>
            </a:r>
          </a:p>
          <a:p>
            <a:pPr lvl="2">
              <a:buFont typeface="Wingdings" pitchFamily="2" charset="2"/>
              <a:buNone/>
            </a:pPr>
            <a:r>
              <a:rPr lang="en-US">
                <a:solidFill>
                  <a:srgbClr val="003399"/>
                </a:solidFill>
              </a:rPr>
              <a:t>(-1.5, 1.5, -2.0), (-0.5, 1.5, -2.0), (0.5, 1.5, 0.0),   (1.5, 1.5, -1.0</a:t>
            </a:r>
            <a:r>
              <a:rPr lang="en-US" smtClean="0">
                <a:solidFill>
                  <a:srgbClr val="003399"/>
                </a:solidFill>
              </a:rPr>
              <a:t>)</a:t>
            </a:r>
            <a:endParaRPr lang="en-US" smtClean="0">
              <a:solidFill>
                <a:srgbClr val="003399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29</a:t>
            </a:fld>
            <a:r>
              <a:rPr lang="en-GB" smtClean="0"/>
              <a:t>/30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Mô hình hóa bề mặt vật thể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Biểu diễn đường cong tự do</a:t>
            </a:r>
          </a:p>
          <a:p>
            <a:r>
              <a:rPr lang="en-US"/>
              <a:t>Biểu diễn mặt cong tự do</a:t>
            </a:r>
          </a:p>
          <a:p>
            <a:r>
              <a:rPr lang="en-US"/>
              <a:t>Lưới đa giác</a:t>
            </a:r>
          </a:p>
          <a:p>
            <a:r>
              <a:rPr lang="en-US"/>
              <a:t>Mô hình hóa vật thể trên cơ sở khối</a:t>
            </a:r>
          </a:p>
          <a:p>
            <a:r>
              <a:rPr lang="en-US"/>
              <a:t>Mô hình hóa trong OpenGL</a:t>
            </a:r>
          </a:p>
          <a:p>
            <a:r>
              <a:rPr lang="en-US"/>
              <a:t>Thực hành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3</a:t>
            </a:fld>
            <a:r>
              <a:rPr lang="en-GB" smtClean="0"/>
              <a:t>/30</a:t>
            </a:r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077200" cy="5410200"/>
          </a:xfrm>
        </p:spPr>
        <p:txBody>
          <a:bodyPr/>
          <a:lstStyle/>
          <a:p>
            <a:r>
              <a:rPr lang="en-US" smtClean="0"/>
              <a:t>Bài </a:t>
            </a:r>
            <a:r>
              <a:rPr lang="en-US"/>
              <a:t>tập </a:t>
            </a:r>
            <a:r>
              <a:rPr lang="en-US" smtClean="0"/>
              <a:t>6.1</a:t>
            </a:r>
            <a:endParaRPr lang="en-US"/>
          </a:p>
          <a:p>
            <a:pPr lvl="1"/>
            <a:r>
              <a:rPr lang="en-US"/>
              <a:t>Vẽ mặt cong Bézier </a:t>
            </a:r>
            <a:r>
              <a:rPr lang="en-US" smtClean="0"/>
              <a:t>với tập </a:t>
            </a:r>
            <a:r>
              <a:rPr lang="en-US"/>
              <a:t>điểm điều khiển </a:t>
            </a:r>
            <a:r>
              <a:rPr lang="en-US" smtClean="0"/>
              <a:t>như thí </a:t>
            </a:r>
            <a:r>
              <a:rPr lang="en-US"/>
              <a:t>dụ </a:t>
            </a:r>
            <a:r>
              <a:rPr lang="en-US" smtClean="0"/>
              <a:t>6.2. </a:t>
            </a:r>
            <a:endParaRPr lang="en-US"/>
          </a:p>
          <a:p>
            <a:pPr lvl="1"/>
            <a:r>
              <a:rPr lang="en-US"/>
              <a:t>Bổ xung khả năng thay đổi tọa độ điều khiển bằng bàn phím.</a:t>
            </a:r>
          </a:p>
          <a:p>
            <a:r>
              <a:rPr lang="en-US"/>
              <a:t>Bài tập 6.2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Bài </a:t>
            </a:r>
            <a:r>
              <a:rPr lang="en-US" smtClean="0"/>
              <a:t>tập </a:t>
            </a:r>
            <a:r>
              <a:rPr lang="en-US" smtClean="0"/>
              <a:t>6.3</a:t>
            </a:r>
            <a:endParaRPr lang="en-US" smtClean="0"/>
          </a:p>
          <a:p>
            <a:pPr marL="457200" indent="-457200" algn="just">
              <a:spcBef>
                <a:spcPts val="200"/>
              </a:spcBef>
              <a:spcAft>
                <a:spcPts val="200"/>
              </a:spcAft>
              <a:buSzPct val="130000"/>
              <a:buNone/>
            </a:pPr>
            <a:r>
              <a:rPr lang="en-US" smtClean="0"/>
              <a:t>	</a:t>
            </a:r>
            <a:r>
              <a:rPr lang="en-US" sz="1800" smtClean="0">
                <a:solidFill>
                  <a:srgbClr val="003399"/>
                </a:solidFill>
              </a:rPr>
              <a:t>Một đường cong Bézier bậc 3 có bốn điểm điều khiển P</a:t>
            </a:r>
            <a:r>
              <a:rPr lang="en-US" sz="1800" baseline="-25000" smtClean="0">
                <a:solidFill>
                  <a:srgbClr val="003399"/>
                </a:solidFill>
              </a:rPr>
              <a:t>0</a:t>
            </a:r>
            <a:r>
              <a:rPr lang="en-US" sz="1800" smtClean="0">
                <a:solidFill>
                  <a:srgbClr val="003399"/>
                </a:solidFill>
              </a:rPr>
              <a:t>=(2, 2, 0),          P</a:t>
            </a:r>
            <a:r>
              <a:rPr lang="en-US" sz="1800" baseline="-25000" smtClean="0">
                <a:solidFill>
                  <a:srgbClr val="003399"/>
                </a:solidFill>
              </a:rPr>
              <a:t>1</a:t>
            </a:r>
            <a:r>
              <a:rPr lang="en-US" sz="1800" smtClean="0">
                <a:solidFill>
                  <a:srgbClr val="003399"/>
                </a:solidFill>
              </a:rPr>
              <a:t>=(4, 2, 2), P</a:t>
            </a:r>
            <a:r>
              <a:rPr lang="en-US" sz="1800" baseline="-25000" smtClean="0">
                <a:solidFill>
                  <a:srgbClr val="003399"/>
                </a:solidFill>
              </a:rPr>
              <a:t>2</a:t>
            </a:r>
            <a:r>
              <a:rPr lang="en-US" sz="1800" smtClean="0">
                <a:solidFill>
                  <a:srgbClr val="003399"/>
                </a:solidFill>
              </a:rPr>
              <a:t>=(8, 6, 4), P</a:t>
            </a:r>
            <a:r>
              <a:rPr lang="en-US" sz="1800" baseline="-25000" smtClean="0">
                <a:solidFill>
                  <a:srgbClr val="003399"/>
                </a:solidFill>
              </a:rPr>
              <a:t>3</a:t>
            </a:r>
            <a:r>
              <a:rPr lang="en-US" sz="1800" smtClean="0">
                <a:solidFill>
                  <a:srgbClr val="003399"/>
                </a:solidFill>
              </a:rPr>
              <a:t>=(12, 0, 0). Giả sử R(t) là đường cong Bézier bậc hai liên tục cấp C</a:t>
            </a:r>
            <a:r>
              <a:rPr lang="en-US" sz="1800" baseline="30000" smtClean="0">
                <a:solidFill>
                  <a:srgbClr val="003399"/>
                </a:solidFill>
              </a:rPr>
              <a:t>1</a:t>
            </a:r>
            <a:r>
              <a:rPr lang="en-US" sz="1800" smtClean="0">
                <a:solidFill>
                  <a:srgbClr val="003399"/>
                </a:solidFill>
              </a:rPr>
              <a:t> tại P</a:t>
            </a:r>
            <a:r>
              <a:rPr lang="en-US" sz="1800" baseline="-25000" smtClean="0">
                <a:solidFill>
                  <a:srgbClr val="003399"/>
                </a:solidFill>
              </a:rPr>
              <a:t>3</a:t>
            </a:r>
            <a:r>
              <a:rPr lang="en-US" sz="1800" smtClean="0">
                <a:solidFill>
                  <a:srgbClr val="003399"/>
                </a:solidFill>
              </a:rPr>
              <a:t> của đường cong trên.  Giả sử R</a:t>
            </a:r>
            <a:r>
              <a:rPr lang="en-US" sz="1800" baseline="-25000" smtClean="0">
                <a:solidFill>
                  <a:srgbClr val="003399"/>
                </a:solidFill>
              </a:rPr>
              <a:t>0</a:t>
            </a:r>
            <a:r>
              <a:rPr lang="en-US" sz="1800" smtClean="0">
                <a:solidFill>
                  <a:srgbClr val="003399"/>
                </a:solidFill>
              </a:rPr>
              <a:t>, R</a:t>
            </a:r>
            <a:r>
              <a:rPr lang="en-US" sz="1800" baseline="-25000" smtClean="0">
                <a:solidFill>
                  <a:srgbClr val="003399"/>
                </a:solidFill>
              </a:rPr>
              <a:t>1</a:t>
            </a:r>
            <a:r>
              <a:rPr lang="en-US" sz="1800" smtClean="0">
                <a:solidFill>
                  <a:srgbClr val="003399"/>
                </a:solidFill>
              </a:rPr>
              <a:t> và R</a:t>
            </a:r>
            <a:r>
              <a:rPr lang="en-US" sz="1800" baseline="-25000" smtClean="0">
                <a:solidFill>
                  <a:srgbClr val="003399"/>
                </a:solidFill>
              </a:rPr>
              <a:t>2</a:t>
            </a:r>
            <a:r>
              <a:rPr lang="en-US" sz="1800" smtClean="0">
                <a:solidFill>
                  <a:srgbClr val="003399"/>
                </a:solidFill>
              </a:rPr>
              <a:t> là các điểm điều khiển của đường cong này. Hãy xác định R</a:t>
            </a:r>
            <a:r>
              <a:rPr lang="en-US" sz="1800" baseline="-25000" smtClean="0">
                <a:solidFill>
                  <a:srgbClr val="003399"/>
                </a:solidFill>
              </a:rPr>
              <a:t>0</a:t>
            </a:r>
            <a:r>
              <a:rPr lang="en-US" sz="1800" smtClean="0">
                <a:solidFill>
                  <a:srgbClr val="003399"/>
                </a:solidFill>
              </a:rPr>
              <a:t> và R</a:t>
            </a:r>
            <a:r>
              <a:rPr lang="en-US" sz="1800" baseline="-25000" smtClean="0">
                <a:solidFill>
                  <a:srgbClr val="003399"/>
                </a:solidFill>
              </a:rPr>
              <a:t>1</a:t>
            </a:r>
            <a:r>
              <a:rPr lang="en-US" sz="1800" smtClean="0">
                <a:solidFill>
                  <a:srgbClr val="003399"/>
                </a:solidFill>
              </a:rPr>
              <a:t>.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SzPct val="130000"/>
              <a:buNone/>
            </a:pPr>
            <a:r>
              <a:rPr lang="en-US" sz="1800" smtClean="0">
                <a:solidFill>
                  <a:srgbClr val="003399"/>
                </a:solidFill>
              </a:rPr>
              <a:t>		</a:t>
            </a:r>
            <a:r>
              <a:rPr lang="en-US" sz="1800" smtClean="0">
                <a:solidFill>
                  <a:schemeClr val="accent5">
                    <a:lumMod val="25000"/>
                  </a:schemeClr>
                </a:solidFill>
              </a:rPr>
              <a:t>Đáp số:  R</a:t>
            </a:r>
            <a:r>
              <a:rPr lang="en-US" sz="1800" baseline="-25000" smtClean="0">
                <a:solidFill>
                  <a:schemeClr val="accent5">
                    <a:lumMod val="25000"/>
                  </a:schemeClr>
                </a:solidFill>
              </a:rPr>
              <a:t>0</a:t>
            </a:r>
            <a:r>
              <a:rPr lang="en-US" sz="1800" smtClean="0">
                <a:solidFill>
                  <a:schemeClr val="accent5">
                    <a:lumMod val="25000"/>
                  </a:schemeClr>
                </a:solidFill>
              </a:rPr>
              <a:t>=P</a:t>
            </a:r>
            <a:r>
              <a:rPr lang="en-US" sz="1800" baseline="-25000" smtClean="0">
                <a:solidFill>
                  <a:schemeClr val="accent5">
                    <a:lumMod val="25000"/>
                  </a:schemeClr>
                </a:solidFill>
              </a:rPr>
              <a:t>3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SzPct val="130000"/>
              <a:buNone/>
            </a:pPr>
            <a:r>
              <a:rPr lang="en-US" sz="1800" smtClean="0">
                <a:solidFill>
                  <a:schemeClr val="accent5">
                    <a:lumMod val="25000"/>
                  </a:schemeClr>
                </a:solidFill>
              </a:rPr>
              <a:t>			R</a:t>
            </a:r>
            <a:r>
              <a:rPr lang="en-US" sz="1800" baseline="-25000" smtClean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sz="1800" smtClean="0">
                <a:solidFill>
                  <a:schemeClr val="accent5">
                    <a:lumMod val="25000"/>
                  </a:schemeClr>
                </a:solidFill>
              </a:rPr>
              <a:t>= (5P</a:t>
            </a:r>
            <a:r>
              <a:rPr lang="en-US" sz="1800" baseline="-25000" smtClean="0">
                <a:solidFill>
                  <a:schemeClr val="accent5">
                    <a:lumMod val="25000"/>
                  </a:schemeClr>
                </a:solidFill>
              </a:rPr>
              <a:t>3</a:t>
            </a:r>
            <a:r>
              <a:rPr lang="en-US" sz="1800" smtClean="0">
                <a:solidFill>
                  <a:schemeClr val="accent5">
                    <a:lumMod val="25000"/>
                  </a:schemeClr>
                </a:solidFill>
              </a:rPr>
              <a:t>-3P</a:t>
            </a:r>
            <a:r>
              <a:rPr lang="en-US" sz="1800" baseline="-25000" smtClean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sz="1800" smtClean="0">
                <a:solidFill>
                  <a:schemeClr val="accent5">
                    <a:lumMod val="25000"/>
                  </a:schemeClr>
                </a:solidFill>
              </a:rPr>
              <a:t>)/2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30</a:t>
            </a:fld>
            <a:r>
              <a:rPr lang="en-GB" smtClean="0"/>
              <a:t>/30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19200" y="2590800"/>
            <a:ext cx="7315200" cy="1308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6000"/>
              </a:lnSpc>
              <a:spcBef>
                <a:spcPct val="50000"/>
              </a:spcBef>
            </a:pPr>
            <a:r>
              <a:rPr lang="en-US" sz="1600">
                <a:solidFill>
                  <a:srgbClr val="000000"/>
                </a:solidFill>
              </a:rPr>
              <a:t>Cho hai đường cong Bézier P, Q xác định bởi trình tự các điểm sau:</a:t>
            </a:r>
          </a:p>
          <a:p>
            <a:pPr>
              <a:lnSpc>
                <a:spcPct val="86000"/>
              </a:lnSpc>
              <a:spcBef>
                <a:spcPct val="50000"/>
              </a:spcBef>
            </a:pPr>
            <a:r>
              <a:rPr lang="en-US" sz="1600">
                <a:solidFill>
                  <a:srgbClr val="000000"/>
                </a:solidFill>
              </a:rPr>
              <a:t>      P:   	A(2, 3, 4), </a:t>
            </a:r>
            <a:r>
              <a:rPr lang="en-US" sz="1600" smtClean="0">
                <a:solidFill>
                  <a:srgbClr val="000000"/>
                </a:solidFill>
              </a:rPr>
              <a:t>B(3</a:t>
            </a:r>
            <a:r>
              <a:rPr lang="en-US" sz="1600">
                <a:solidFill>
                  <a:srgbClr val="000000"/>
                </a:solidFill>
              </a:rPr>
              <a:t>, 1, 5), C(x, y, z), D(3, 4, 3)</a:t>
            </a:r>
          </a:p>
          <a:p>
            <a:pPr>
              <a:lnSpc>
                <a:spcPct val="86000"/>
              </a:lnSpc>
              <a:spcBef>
                <a:spcPct val="50000"/>
              </a:spcBef>
            </a:pPr>
            <a:r>
              <a:rPr lang="en-US" sz="1600">
                <a:solidFill>
                  <a:srgbClr val="000000"/>
                </a:solidFill>
              </a:rPr>
              <a:t>      Q:	D(3, 4, 3</a:t>
            </a:r>
            <a:r>
              <a:rPr lang="en-US" sz="1600" smtClean="0">
                <a:solidFill>
                  <a:srgbClr val="000000"/>
                </a:solidFill>
              </a:rPr>
              <a:t>), </a:t>
            </a:r>
            <a:r>
              <a:rPr lang="en-US" sz="1600">
                <a:solidFill>
                  <a:srgbClr val="000000"/>
                </a:solidFill>
              </a:rPr>
              <a:t>E(2, 6, 0), F(5, 7, 5), G(5, 2, 3)</a:t>
            </a:r>
          </a:p>
          <a:p>
            <a:pPr>
              <a:lnSpc>
                <a:spcPct val="86000"/>
              </a:lnSpc>
              <a:spcBef>
                <a:spcPct val="50000"/>
              </a:spcBef>
            </a:pPr>
            <a:r>
              <a:rPr lang="en-US" sz="1600">
                <a:solidFill>
                  <a:srgbClr val="000000"/>
                </a:solidFill>
              </a:rPr>
              <a:t>Hãy thiết lập điều kiện </a:t>
            </a:r>
            <a:r>
              <a:rPr lang="en-US" sz="1600" smtClean="0">
                <a:solidFill>
                  <a:srgbClr val="000000"/>
                </a:solidFill>
              </a:rPr>
              <a:t>x</a:t>
            </a:r>
            <a:r>
              <a:rPr lang="en-US" sz="1600">
                <a:solidFill>
                  <a:srgbClr val="000000"/>
                </a:solidFill>
              </a:rPr>
              <a:t>, y, z </a:t>
            </a:r>
            <a:r>
              <a:rPr lang="en-US" sz="1600" smtClean="0">
                <a:solidFill>
                  <a:srgbClr val="000000"/>
                </a:solidFill>
              </a:rPr>
              <a:t>sao cho P và Q có </a:t>
            </a:r>
            <a:r>
              <a:rPr lang="en-US" sz="1600">
                <a:solidFill>
                  <a:srgbClr val="000000"/>
                </a:solidFill>
              </a:rPr>
              <a:t>tính liên tục </a:t>
            </a:r>
            <a:r>
              <a:rPr lang="en-US" sz="1600" smtClean="0">
                <a:solidFill>
                  <a:srgbClr val="000000"/>
                </a:solidFill>
              </a:rPr>
              <a:t>C</a:t>
            </a:r>
            <a:r>
              <a:rPr lang="en-US" sz="1600" baseline="30000" smtClean="0">
                <a:solidFill>
                  <a:srgbClr val="000000"/>
                </a:solidFill>
              </a:rPr>
              <a:t>1</a:t>
            </a:r>
            <a:r>
              <a:rPr lang="en-US" sz="1600" smtClean="0">
                <a:solidFill>
                  <a:srgbClr val="000000"/>
                </a:solidFill>
              </a:rPr>
              <a:t>.</a:t>
            </a:r>
            <a:endParaRPr lang="en-US"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7200" b="1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Câu hỏi</a:t>
            </a:r>
            <a:r>
              <a:rPr lang="en-US" sz="7200" b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?</a:t>
            </a:r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307840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Mô </a:t>
            </a:r>
            <a:r>
              <a:rPr lang="en-US"/>
              <a:t>hình hóa ba chiều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305800" cy="5105400"/>
          </a:xfrm>
        </p:spPr>
        <p:txBody>
          <a:bodyPr/>
          <a:lstStyle/>
          <a:p>
            <a:r>
              <a:rPr lang="en-US" smtClean="0"/>
              <a:t>Mô hình hóa?</a:t>
            </a:r>
          </a:p>
          <a:p>
            <a:pPr lvl="1"/>
            <a:r>
              <a:rPr lang="en-US" smtClean="0"/>
              <a:t>Đề cập đến việc tạo lập đối tượng hay cảnh (scene) từ </a:t>
            </a:r>
          </a:p>
          <a:p>
            <a:pPr lvl="2"/>
            <a:r>
              <a:rPr lang="en-US" smtClean="0"/>
              <a:t>các phần tử nguyên thủy</a:t>
            </a:r>
          </a:p>
          <a:p>
            <a:pPr lvl="2"/>
            <a:r>
              <a:rPr lang="en-US" smtClean="0"/>
              <a:t>các đối tượng hình thành trên cơ sở các phần tử nguyên thủy. </a:t>
            </a:r>
          </a:p>
          <a:p>
            <a:r>
              <a:rPr lang="en-US" smtClean="0"/>
              <a:t>Nhiệm </a:t>
            </a:r>
            <a:r>
              <a:rPr lang="en-US"/>
              <a:t>vụ</a:t>
            </a:r>
          </a:p>
          <a:p>
            <a:pPr lvl="1"/>
            <a:r>
              <a:rPr lang="en-US"/>
              <a:t>Biểu diễn các đối tượng rắn để hiển thị</a:t>
            </a:r>
          </a:p>
          <a:p>
            <a:pPr lvl="2"/>
            <a:r>
              <a:rPr lang="en-US"/>
              <a:t>Trong nhiều trường hợp có thể biểu diễn chính xác bề mặt đối tượng: khối hộp, hình trụ, hình cầu…</a:t>
            </a:r>
          </a:p>
          <a:p>
            <a:pPr lvl="2"/>
            <a:r>
              <a:rPr lang="en-US"/>
              <a:t>Với khối rắn bất kỳ phải sử dụng phương pháp xấp xỉ và nội suy</a:t>
            </a:r>
          </a:p>
          <a:p>
            <a:r>
              <a:rPr lang="en-US"/>
              <a:t>Hai giải pháp chính</a:t>
            </a:r>
          </a:p>
          <a:p>
            <a:pPr lvl="1"/>
            <a:r>
              <a:rPr lang="en-US"/>
              <a:t>Xây dựng mô hình đường cong, mặt cong có dạng tự do để đạt độ trơn cao nhất.</a:t>
            </a:r>
          </a:p>
          <a:p>
            <a:pPr lvl="1"/>
            <a:r>
              <a:rPr lang="en-US"/>
              <a:t>Xấp xỉ mặt cong bởi tập đa giác (khảm): chia bề mặt đối tượng thành nhiều đa giác con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4</a:t>
            </a:fld>
            <a:r>
              <a:rPr lang="en-GB" smtClean="0"/>
              <a:t>/30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</a:t>
            </a:r>
            <a:r>
              <a:rPr lang="en-US"/>
              <a:t>Biểu diễn đường cong tự do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077200" cy="5257800"/>
          </a:xfrm>
        </p:spPr>
        <p:txBody>
          <a:bodyPr/>
          <a:lstStyle/>
          <a:p>
            <a:r>
              <a:rPr lang="en-US"/>
              <a:t>Dạng thông dụng biểu diễn đường cong trong mô hình hóa hình học vật thể: </a:t>
            </a:r>
            <a:r>
              <a:rPr lang="en-US" smtClean="0"/>
              <a:t>biểu diễn bởi tham </a:t>
            </a:r>
            <a:r>
              <a:rPr lang="en-US"/>
              <a:t>số.</a:t>
            </a:r>
          </a:p>
          <a:p>
            <a:pPr lvl="1"/>
            <a:r>
              <a:rPr lang="en-US"/>
              <a:t>Đường cong được xấp xỉ bởi đường cong đa thức liên tục từng phần</a:t>
            </a:r>
          </a:p>
          <a:p>
            <a:pPr lvl="1"/>
            <a:r>
              <a:rPr lang="en-US"/>
              <a:t>Mỗi đoạn đường cong được xác định bởi ba hàm x, y và z</a:t>
            </a:r>
          </a:p>
          <a:p>
            <a:pPr algn="just">
              <a:lnSpc>
                <a:spcPct val="136000"/>
              </a:lnSpc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</a:rPr>
              <a:t>		x = x(t),	</a:t>
            </a:r>
            <a:r>
              <a:rPr lang="en-US" sz="1800" smtClean="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y = y(t)  và   z = z(t)</a:t>
            </a:r>
          </a:p>
          <a:p>
            <a:pPr lvl="1" algn="just">
              <a:lnSpc>
                <a:spcPct val="136000"/>
              </a:lnSpc>
            </a:pPr>
            <a:r>
              <a:rPr lang="en-US"/>
              <a:t>Véctơ vị trí của các điểm trên đường cong sẽ là:</a:t>
            </a:r>
          </a:p>
          <a:p>
            <a:pPr lvl="1" algn="just">
              <a:lnSpc>
                <a:spcPct val="136000"/>
              </a:lnSpc>
              <a:buFont typeface="Wingdings" pitchFamily="2" charset="2"/>
              <a:buNone/>
            </a:pPr>
            <a:r>
              <a:rPr lang="en-US"/>
              <a:t>               </a:t>
            </a:r>
            <a:r>
              <a:rPr lang="en-US">
                <a:solidFill>
                  <a:schemeClr val="tx1"/>
                </a:solidFill>
              </a:rPr>
              <a:t>p(t) = (x(t), y(t), z(t))</a:t>
            </a:r>
          </a:p>
          <a:p>
            <a:r>
              <a:rPr lang="en-US"/>
              <a:t>Hai phương pháp xấp xỉ thông dụng nhất trong các hệ thống CAD hiện nay là Bézier và B-spline.</a:t>
            </a:r>
          </a:p>
          <a:p>
            <a:pPr lvl="1"/>
            <a:endParaRPr lang="en-US" sz="2400">
              <a:solidFill>
                <a:srgbClr val="A5002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5</a:t>
            </a:fld>
            <a:r>
              <a:rPr lang="en-GB" smtClean="0"/>
              <a:t>/30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Đường cong Bézier </a:t>
            </a:r>
            <a:endParaRPr lang="en-US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077200" cy="5257800"/>
          </a:xfrm>
        </p:spPr>
        <p:txBody>
          <a:bodyPr/>
          <a:lstStyle/>
          <a:p>
            <a:r>
              <a:rPr lang="en-US" sz="2200" smtClean="0"/>
              <a:t>Pierre Bézier (1960, Renault), P. de Casteljau (Citroën)</a:t>
            </a:r>
          </a:p>
          <a:p>
            <a:r>
              <a:rPr lang="en-US" sz="2200" smtClean="0"/>
              <a:t>Đường cong Bézier bậc n được xác định bởi n+1 điểm điều khiển là phương trình tham số có dạng sau</a:t>
            </a:r>
            <a:r>
              <a:rPr lang="en-US" sz="2200" smtClean="0">
                <a:latin typeface="Times New Roman" pitchFamily="18" charset="0"/>
              </a:rPr>
              <a:t>:</a:t>
            </a:r>
          </a:p>
          <a:p>
            <a:endParaRPr lang="en-US" sz="2200" smtClean="0">
              <a:latin typeface="Times New Roman" pitchFamily="18" charset="0"/>
            </a:endParaRPr>
          </a:p>
          <a:p>
            <a:endParaRPr lang="en-US" sz="2200" smtClean="0">
              <a:latin typeface="Times New Roman" pitchFamily="18" charset="0"/>
            </a:endParaRPr>
          </a:p>
          <a:p>
            <a:endParaRPr lang="en-US" sz="2200" smtClean="0">
              <a:latin typeface="Times New Roman" pitchFamily="18" charset="0"/>
            </a:endParaRPr>
          </a:p>
          <a:p>
            <a:endParaRPr lang="en-US" sz="220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2200" smtClean="0">
                <a:latin typeface="Times New Roman" pitchFamily="18" charset="0"/>
              </a:rPr>
              <a:t>             </a:t>
            </a:r>
            <a:r>
              <a:rPr lang="en-US" sz="1800" smtClean="0">
                <a:solidFill>
                  <a:srgbClr val="003399"/>
                </a:solidFill>
              </a:rPr>
              <a:t>V</a:t>
            </a:r>
            <a:r>
              <a:rPr lang="en-US" sz="1800" baseline="-25000" smtClean="0">
                <a:solidFill>
                  <a:srgbClr val="003399"/>
                </a:solidFill>
              </a:rPr>
              <a:t>0</a:t>
            </a:r>
            <a:r>
              <a:rPr lang="en-US" sz="1800" smtClean="0">
                <a:solidFill>
                  <a:srgbClr val="003399"/>
                </a:solidFill>
              </a:rPr>
              <a:t>, V</a:t>
            </a:r>
            <a:r>
              <a:rPr lang="en-US" sz="1800" baseline="-25000" smtClean="0">
                <a:solidFill>
                  <a:srgbClr val="003399"/>
                </a:solidFill>
              </a:rPr>
              <a:t>1</a:t>
            </a:r>
            <a:r>
              <a:rPr lang="en-US" sz="1800" smtClean="0">
                <a:solidFill>
                  <a:srgbClr val="003399"/>
                </a:solidFill>
              </a:rPr>
              <a:t>...V</a:t>
            </a:r>
            <a:r>
              <a:rPr lang="en-US" sz="1800" baseline="-25000" smtClean="0">
                <a:solidFill>
                  <a:srgbClr val="003399"/>
                </a:solidFill>
              </a:rPr>
              <a:t>n</a:t>
            </a:r>
            <a:r>
              <a:rPr lang="en-US" sz="2000" baseline="-25000" smtClean="0">
                <a:solidFill>
                  <a:schemeClr val="tx2"/>
                </a:solidFill>
              </a:rPr>
              <a:t> </a:t>
            </a:r>
            <a:r>
              <a:rPr lang="en-US" sz="2000" smtClean="0">
                <a:solidFill>
                  <a:schemeClr val="tx2"/>
                </a:solidFill>
              </a:rPr>
              <a:t> </a:t>
            </a:r>
            <a:r>
              <a:rPr lang="en-US" sz="1800" smtClean="0">
                <a:solidFill>
                  <a:srgbClr val="003399"/>
                </a:solidFill>
              </a:rPr>
              <a:t>- các điểm điều khiển</a:t>
            </a:r>
          </a:p>
          <a:p>
            <a:pPr lvl="1">
              <a:buNone/>
            </a:pPr>
            <a:r>
              <a:rPr lang="en-US" sz="1800" smtClean="0"/>
              <a:t>     	B</a:t>
            </a:r>
            <a:r>
              <a:rPr lang="en-US" sz="1800" baseline="-25000" smtClean="0"/>
              <a:t>k,n</a:t>
            </a:r>
            <a:r>
              <a:rPr lang="en-US" sz="1800" smtClean="0"/>
              <a:t>(t) – hàm liên kết trơn (đa thức </a:t>
            </a:r>
            <a:r>
              <a:rPr lang="en-US" sz="1800" smtClean="0">
                <a:solidFill>
                  <a:schemeClr val="tx1"/>
                </a:solidFill>
              </a:rPr>
              <a:t>Bernstein</a:t>
            </a:r>
            <a:r>
              <a:rPr lang="en-US" sz="1800" smtClean="0"/>
              <a:t>, hàm trộn)</a:t>
            </a:r>
            <a:endParaRPr lang="en-US" sz="2800">
              <a:solidFill>
                <a:srgbClr val="A5002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graphicFrame>
        <p:nvGraphicFramePr>
          <p:cNvPr id="296962" name="Object 2"/>
          <p:cNvGraphicFramePr>
            <a:graphicFrameLocks noChangeAspect="1"/>
          </p:cNvGraphicFramePr>
          <p:nvPr/>
        </p:nvGraphicFramePr>
        <p:xfrm>
          <a:off x="1752600" y="2362200"/>
          <a:ext cx="5257800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8" name="Equation" r:id="rId3" imgW="2971800" imgH="914400" progId="Equation.3">
                  <p:embed/>
                </p:oleObj>
              </mc:Choice>
              <mc:Fallback>
                <p:oleObj name="Equation" r:id="rId3" imgW="297180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62200"/>
                        <a:ext cx="5257800" cy="154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3" name="Object 3"/>
          <p:cNvGraphicFramePr>
            <a:graphicFrameLocks noChangeAspect="1"/>
          </p:cNvGraphicFramePr>
          <p:nvPr/>
        </p:nvGraphicFramePr>
        <p:xfrm>
          <a:off x="2590800" y="4889500"/>
          <a:ext cx="28956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9" name="Equation" r:id="rId5" imgW="1549080" imgH="685800" progId="Equation.3">
                  <p:embed/>
                </p:oleObj>
              </mc:Choice>
              <mc:Fallback>
                <p:oleObj name="Equation" r:id="rId5" imgW="1549080" imgH="685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889500"/>
                        <a:ext cx="2895600" cy="128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6</a:t>
            </a:fld>
            <a:r>
              <a:rPr lang="en-GB" smtClean="0"/>
              <a:t>/30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Đường cong Bézier </a:t>
            </a:r>
            <a:endParaRPr lang="en-US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29789"/>
            <a:ext cx="8077200" cy="5257800"/>
          </a:xfrm>
        </p:spPr>
        <p:txBody>
          <a:bodyPr/>
          <a:lstStyle/>
          <a:p>
            <a:r>
              <a:rPr lang="en-US" smtClean="0"/>
              <a:t>Hàm trộn (blending function)</a:t>
            </a:r>
          </a:p>
          <a:p>
            <a:pPr lvl="1"/>
            <a:r>
              <a:rPr lang="en-US" smtClean="0"/>
              <a:t>Hàm trộn xác định trọng số của các điểm điều khiển đối với mỗi điểm trên đường cong. </a:t>
            </a:r>
          </a:p>
          <a:p>
            <a:pPr lvl="2"/>
            <a:r>
              <a:rPr lang="en-US" smtClean="0"/>
              <a:t>Giá trị 0: Điểm điều khiển không ảnh hưởng đến giá trị trên đường cong</a:t>
            </a:r>
          </a:p>
          <a:p>
            <a:pPr lvl="2"/>
            <a:r>
              <a:rPr lang="en-US" smtClean="0"/>
              <a:t>Giá trị 1: Đường cong đi qua điểm điều khiển</a:t>
            </a:r>
          </a:p>
          <a:p>
            <a:pPr lvl="1"/>
            <a:r>
              <a:rPr lang="en-US" smtClean="0"/>
              <a:t>Tổng giá trị các hàm tại bất kỳ thời điểm nào đều bằng 1</a:t>
            </a:r>
          </a:p>
          <a:p>
            <a:pPr lvl="1"/>
            <a:r>
              <a:rPr lang="en-US" smtClean="0"/>
              <a:t>Các hàm trộn bậc 3:</a:t>
            </a:r>
          </a:p>
          <a:p>
            <a:pPr lvl="1"/>
            <a:endParaRPr lang="en-US" smtClean="0"/>
          </a:p>
          <a:p>
            <a:pPr lvl="2">
              <a:buNone/>
            </a:pPr>
            <a:r>
              <a:rPr lang="en-US" smtClean="0"/>
              <a:t>B</a:t>
            </a:r>
            <a:r>
              <a:rPr lang="en-US" baseline="-25000" smtClean="0"/>
              <a:t>0,3</a:t>
            </a:r>
            <a:r>
              <a:rPr lang="en-US" smtClean="0"/>
              <a:t>(t) = (1-t)</a:t>
            </a:r>
            <a:r>
              <a:rPr lang="en-US" baseline="30000" smtClean="0"/>
              <a:t>3</a:t>
            </a:r>
          </a:p>
          <a:p>
            <a:pPr lvl="2">
              <a:buNone/>
            </a:pPr>
            <a:r>
              <a:rPr lang="en-US" smtClean="0"/>
              <a:t>B</a:t>
            </a:r>
            <a:r>
              <a:rPr lang="en-US" baseline="-25000" smtClean="0"/>
              <a:t>1,3</a:t>
            </a:r>
            <a:r>
              <a:rPr lang="en-US" smtClean="0"/>
              <a:t>(t) = 3t(1-t)</a:t>
            </a:r>
            <a:r>
              <a:rPr lang="en-US" baseline="30000" smtClean="0"/>
              <a:t>2</a:t>
            </a:r>
          </a:p>
          <a:p>
            <a:pPr lvl="2">
              <a:buNone/>
            </a:pPr>
            <a:r>
              <a:rPr lang="en-US" smtClean="0"/>
              <a:t>B</a:t>
            </a:r>
            <a:r>
              <a:rPr lang="en-US" baseline="-25000" smtClean="0"/>
              <a:t>2,3</a:t>
            </a:r>
            <a:r>
              <a:rPr lang="en-US" smtClean="0"/>
              <a:t>(t) = 3t</a:t>
            </a:r>
            <a:r>
              <a:rPr lang="en-US" baseline="30000" smtClean="0"/>
              <a:t>2</a:t>
            </a:r>
            <a:r>
              <a:rPr lang="en-US" smtClean="0"/>
              <a:t>(1-t)</a:t>
            </a:r>
          </a:p>
          <a:p>
            <a:pPr lvl="2">
              <a:buNone/>
            </a:pPr>
            <a:r>
              <a:rPr lang="en-US" smtClean="0"/>
              <a:t>B</a:t>
            </a:r>
            <a:r>
              <a:rPr lang="en-US" baseline="-25000" smtClean="0"/>
              <a:t>0,3</a:t>
            </a:r>
            <a:r>
              <a:rPr lang="en-US" smtClean="0"/>
              <a:t>(t) = t</a:t>
            </a:r>
            <a:r>
              <a:rPr lang="en-US" baseline="30000" smtClean="0"/>
              <a:t>3</a:t>
            </a:r>
          </a:p>
          <a:p>
            <a:pPr>
              <a:buNone/>
            </a:pPr>
            <a:endParaRPr lang="en-US" sz="2800">
              <a:solidFill>
                <a:srgbClr val="A5002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4876800" y="3420687"/>
            <a:ext cx="3657600" cy="2903913"/>
            <a:chOff x="2971800" y="3420687"/>
            <a:chExt cx="3657600" cy="2903913"/>
          </a:xfrm>
        </p:grpSpPr>
        <p:pic>
          <p:nvPicPr>
            <p:cNvPr id="10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71800" y="3420687"/>
              <a:ext cx="3657600" cy="2903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3657600" y="3974205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B</a:t>
              </a:r>
              <a:r>
                <a:rPr lang="en-US" sz="1400" baseline="-25000" smtClean="0"/>
                <a:t>0,3</a:t>
              </a:r>
              <a:r>
                <a:rPr lang="en-US" sz="1400" smtClean="0"/>
                <a:t>(t)</a:t>
              </a:r>
              <a:endParaRPr lang="en-US" sz="14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40701" y="4569023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B</a:t>
              </a:r>
              <a:r>
                <a:rPr lang="en-US" sz="1400" baseline="-25000" smtClean="0"/>
                <a:t>1,3</a:t>
              </a:r>
              <a:r>
                <a:rPr lang="en-US" sz="1400" smtClean="0"/>
                <a:t>(t)</a:t>
              </a:r>
              <a:endParaRPr lang="en-US" sz="1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67980" y="4556144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B</a:t>
              </a:r>
              <a:r>
                <a:rPr lang="en-US" sz="1400" baseline="-25000" smtClean="0"/>
                <a:t>2,3</a:t>
              </a:r>
              <a:r>
                <a:rPr lang="en-US" sz="1400" smtClean="0"/>
                <a:t>(t)</a:t>
              </a:r>
              <a:endParaRPr lang="en-US" sz="1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88501" y="3733800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B</a:t>
              </a:r>
              <a:r>
                <a:rPr lang="en-US" sz="1400" baseline="-25000" smtClean="0"/>
                <a:t>3,3</a:t>
              </a:r>
              <a:r>
                <a:rPr lang="en-US" sz="1400" smtClean="0"/>
                <a:t>(t)</a:t>
              </a:r>
              <a:endParaRPr lang="en-US" sz="140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7</a:t>
            </a:fld>
            <a:r>
              <a:rPr lang="en-GB" smtClean="0"/>
              <a:t>/30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Đường cong Bézier 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3820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Từ phương trình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Ta có hệ phương trình tham số</a:t>
            </a:r>
          </a:p>
          <a:p>
            <a:pPr>
              <a:lnSpc>
                <a:spcPct val="80000"/>
              </a:lnSpc>
            </a:pPr>
            <a:endParaRPr lang="en-US" sz="20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0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/>
              <a:t>Đường cong Bézier tuyến tính (</a:t>
            </a:r>
            <a:r>
              <a:rPr lang="en-US" sz="2000" i="1"/>
              <a:t>linear</a:t>
            </a:r>
            <a:r>
              <a:rPr lang="en-US" sz="2000"/>
              <a:t>) có dạng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Tính P(t) với n=1</a:t>
            </a:r>
          </a:p>
          <a:p>
            <a:pPr lvl="1"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Đường cong Bézier bậc 2 (</a:t>
            </a:r>
            <a:r>
              <a:rPr lang="en-US" sz="2000" i="1"/>
              <a:t>quadratic</a:t>
            </a:r>
            <a:r>
              <a:rPr lang="en-US" sz="2000"/>
              <a:t>) có dạng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Tính P(t) với n=2</a:t>
            </a:r>
          </a:p>
          <a:p>
            <a:pPr lvl="1">
              <a:lnSpc>
                <a:spcPct val="80000"/>
              </a:lnSpc>
            </a:pPr>
            <a:endParaRPr lang="en-US" sz="1800"/>
          </a:p>
          <a:p>
            <a:pPr lvl="1"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2000"/>
              <a:t>Đường cong Bézier bậc 3 (</a:t>
            </a:r>
            <a:r>
              <a:rPr lang="en-US" sz="2000" i="1"/>
              <a:t>cubic</a:t>
            </a:r>
            <a:r>
              <a:rPr lang="en-US" sz="2000"/>
              <a:t>)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Tính P(t) với n=3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 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 		</a:t>
            </a:r>
          </a:p>
        </p:txBody>
      </p:sp>
      <p:graphicFrame>
        <p:nvGraphicFramePr>
          <p:cNvPr id="263172" name="Object 4"/>
          <p:cNvGraphicFramePr>
            <a:graphicFrameLocks noChangeAspect="1"/>
          </p:cNvGraphicFramePr>
          <p:nvPr/>
        </p:nvGraphicFramePr>
        <p:xfrm>
          <a:off x="3479800" y="990600"/>
          <a:ext cx="34544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88" name="Equation" r:id="rId3" imgW="2031840" imgH="431640" progId="Equation.3">
                  <p:embed/>
                </p:oleObj>
              </mc:Choice>
              <mc:Fallback>
                <p:oleObj name="Equation" r:id="rId3" imgW="20318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990600"/>
                        <a:ext cx="3454400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3" name="Object 5"/>
          <p:cNvGraphicFramePr>
            <a:graphicFrameLocks noChangeAspect="1"/>
          </p:cNvGraphicFramePr>
          <p:nvPr/>
        </p:nvGraphicFramePr>
        <p:xfrm>
          <a:off x="1143000" y="2009775"/>
          <a:ext cx="60198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89" name="Equation" r:id="rId5" imgW="3797280" imgH="431640" progId="Equation.3">
                  <p:embed/>
                </p:oleObj>
              </mc:Choice>
              <mc:Fallback>
                <p:oleObj name="Equation" r:id="rId5" imgW="379728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09775"/>
                        <a:ext cx="60198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4" name="Rectangle 6"/>
          <p:cNvSpPr>
            <a:spLocks noChangeArrowheads="1"/>
          </p:cNvSpPr>
          <p:nvPr/>
        </p:nvSpPr>
        <p:spPr bwMode="auto">
          <a:xfrm>
            <a:off x="1676400" y="3352800"/>
            <a:ext cx="2068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1600">
                <a:latin typeface="Tahoma" pitchFamily="34" charset="0"/>
              </a:rPr>
              <a:t>P(t) = (1-t) V</a:t>
            </a:r>
            <a:r>
              <a:rPr kumimoji="1" lang="en-US" sz="1600" baseline="-25000">
                <a:latin typeface="Tahoma" pitchFamily="34" charset="0"/>
              </a:rPr>
              <a:t>0</a:t>
            </a:r>
            <a:r>
              <a:rPr kumimoji="1" lang="en-US" sz="1600">
                <a:latin typeface="Tahoma" pitchFamily="34" charset="0"/>
              </a:rPr>
              <a:t> + t V</a:t>
            </a:r>
            <a:r>
              <a:rPr kumimoji="1" lang="en-US" sz="1600" baseline="-25000">
                <a:latin typeface="Tahoma" pitchFamily="34" charset="0"/>
              </a:rPr>
              <a:t>1</a:t>
            </a:r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1697038" y="4419600"/>
            <a:ext cx="3027362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6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sz="1600">
                <a:solidFill>
                  <a:srgbClr val="000000"/>
                </a:solidFill>
                <a:latin typeface="Tahoma" pitchFamily="34" charset="0"/>
              </a:rPr>
              <a:t>P(t) = (1-t)</a:t>
            </a:r>
            <a:r>
              <a:rPr kumimoji="1" lang="en-US" sz="1600" baseline="30000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kumimoji="1" lang="en-US" sz="1600">
                <a:solidFill>
                  <a:srgbClr val="000000"/>
                </a:solidFill>
                <a:latin typeface="Tahoma" pitchFamily="34" charset="0"/>
              </a:rPr>
              <a:t>V</a:t>
            </a:r>
            <a:r>
              <a:rPr kumimoji="1" lang="en-US" sz="1600" baseline="-25000">
                <a:solidFill>
                  <a:srgbClr val="000000"/>
                </a:solidFill>
                <a:latin typeface="Tahoma" pitchFamily="34" charset="0"/>
              </a:rPr>
              <a:t>0</a:t>
            </a:r>
            <a:r>
              <a:rPr kumimoji="1" lang="en-US" sz="1600">
                <a:solidFill>
                  <a:srgbClr val="000000"/>
                </a:solidFill>
                <a:latin typeface="Tahoma" pitchFamily="34" charset="0"/>
              </a:rPr>
              <a:t> + 2(1-t)tV</a:t>
            </a:r>
            <a:r>
              <a:rPr kumimoji="1" lang="en-US" sz="1600" baseline="-25000">
                <a:solidFill>
                  <a:srgbClr val="000000"/>
                </a:solidFill>
                <a:latin typeface="Tahoma" pitchFamily="34" charset="0"/>
              </a:rPr>
              <a:t>1</a:t>
            </a:r>
            <a:r>
              <a:rPr kumimoji="1" lang="en-US" sz="1600">
                <a:solidFill>
                  <a:srgbClr val="000000"/>
                </a:solidFill>
                <a:latin typeface="Tahoma" pitchFamily="34" charset="0"/>
              </a:rPr>
              <a:t>+t</a:t>
            </a:r>
            <a:r>
              <a:rPr kumimoji="1" lang="en-US" sz="1600" baseline="30000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kumimoji="1" lang="en-US" sz="1600">
                <a:solidFill>
                  <a:srgbClr val="000000"/>
                </a:solidFill>
                <a:latin typeface="Tahoma" pitchFamily="34" charset="0"/>
              </a:rPr>
              <a:t>V</a:t>
            </a:r>
            <a:r>
              <a:rPr kumimoji="1" lang="en-US" sz="1600" baseline="-25000">
                <a:solidFill>
                  <a:srgbClr val="000000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1550988" y="5607050"/>
            <a:ext cx="4240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1600">
                <a:latin typeface="Tahoma" pitchFamily="34" charset="0"/>
              </a:rPr>
              <a:t>P(t) = (1-t)</a:t>
            </a:r>
            <a:r>
              <a:rPr kumimoji="1" lang="en-US" sz="1600" baseline="30000">
                <a:latin typeface="Tahoma" pitchFamily="34" charset="0"/>
              </a:rPr>
              <a:t>3</a:t>
            </a:r>
            <a:r>
              <a:rPr kumimoji="1" lang="en-US" sz="1600">
                <a:latin typeface="Tahoma" pitchFamily="34" charset="0"/>
              </a:rPr>
              <a:t>V</a:t>
            </a:r>
            <a:r>
              <a:rPr kumimoji="1" lang="en-US" sz="1600" baseline="-25000">
                <a:latin typeface="Tahoma" pitchFamily="34" charset="0"/>
              </a:rPr>
              <a:t>0</a:t>
            </a:r>
            <a:r>
              <a:rPr kumimoji="1" lang="en-US" sz="1600">
                <a:latin typeface="Tahoma" pitchFamily="34" charset="0"/>
              </a:rPr>
              <a:t> + 3(1-t)</a:t>
            </a:r>
            <a:r>
              <a:rPr kumimoji="1" lang="en-US" sz="1600" baseline="30000">
                <a:latin typeface="Tahoma" pitchFamily="34" charset="0"/>
              </a:rPr>
              <a:t>2</a:t>
            </a:r>
            <a:r>
              <a:rPr kumimoji="1" lang="en-US" sz="1600">
                <a:latin typeface="Tahoma" pitchFamily="34" charset="0"/>
              </a:rPr>
              <a:t>tV</a:t>
            </a:r>
            <a:r>
              <a:rPr kumimoji="1" lang="en-US" sz="1600" baseline="-25000">
                <a:latin typeface="Tahoma" pitchFamily="34" charset="0"/>
              </a:rPr>
              <a:t>1</a:t>
            </a:r>
            <a:r>
              <a:rPr kumimoji="1" lang="en-US" sz="1600">
                <a:latin typeface="Tahoma" pitchFamily="34" charset="0"/>
              </a:rPr>
              <a:t>+3(1-t)t</a:t>
            </a:r>
            <a:r>
              <a:rPr kumimoji="1" lang="en-US" sz="1600" baseline="30000">
                <a:latin typeface="Tahoma" pitchFamily="34" charset="0"/>
              </a:rPr>
              <a:t>2</a:t>
            </a:r>
            <a:r>
              <a:rPr kumimoji="1" lang="en-US" sz="1600">
                <a:latin typeface="Tahoma" pitchFamily="34" charset="0"/>
              </a:rPr>
              <a:t>V</a:t>
            </a:r>
            <a:r>
              <a:rPr kumimoji="1" lang="en-US" sz="1600" baseline="-25000">
                <a:latin typeface="Tahoma" pitchFamily="34" charset="0"/>
              </a:rPr>
              <a:t>2</a:t>
            </a:r>
            <a:r>
              <a:rPr kumimoji="1" lang="en-US" sz="1600">
                <a:latin typeface="Tahoma" pitchFamily="34" charset="0"/>
              </a:rPr>
              <a:t>+t</a:t>
            </a:r>
            <a:r>
              <a:rPr kumimoji="1" lang="en-US" sz="1600" baseline="30000">
                <a:latin typeface="Tahoma" pitchFamily="34" charset="0"/>
              </a:rPr>
              <a:t>3</a:t>
            </a:r>
            <a:r>
              <a:rPr kumimoji="1" lang="en-US" sz="1600">
                <a:latin typeface="Tahoma" pitchFamily="34" charset="0"/>
              </a:rPr>
              <a:t>V</a:t>
            </a:r>
            <a:r>
              <a:rPr kumimoji="1" lang="en-US" sz="1600" baseline="-25000">
                <a:latin typeface="Tahoma" pitchFamily="34" charset="0"/>
              </a:rPr>
              <a:t>3</a:t>
            </a:r>
            <a:r>
              <a:rPr kumimoji="1" lang="en-US" sz="1600">
                <a:latin typeface="Tahoma" pitchFamily="34" charset="0"/>
              </a:rPr>
              <a:t>  </a:t>
            </a:r>
          </a:p>
        </p:txBody>
      </p:sp>
      <p:grpSp>
        <p:nvGrpSpPr>
          <p:cNvPr id="263177" name="Group 9"/>
          <p:cNvGrpSpPr>
            <a:grpSpLocks/>
          </p:cNvGrpSpPr>
          <p:nvPr/>
        </p:nvGrpSpPr>
        <p:grpSpPr bwMode="auto">
          <a:xfrm>
            <a:off x="6477000" y="4533900"/>
            <a:ext cx="2324100" cy="1866900"/>
            <a:chOff x="3840" y="1896"/>
            <a:chExt cx="1464" cy="1176"/>
          </a:xfrm>
        </p:grpSpPr>
        <p:sp>
          <p:nvSpPr>
            <p:cNvPr id="263178" name="Freeform 10"/>
            <p:cNvSpPr>
              <a:spLocks/>
            </p:cNvSpPr>
            <p:nvPr/>
          </p:nvSpPr>
          <p:spPr bwMode="auto">
            <a:xfrm>
              <a:off x="4076" y="2170"/>
              <a:ext cx="976" cy="789"/>
            </a:xfrm>
            <a:custGeom>
              <a:avLst/>
              <a:gdLst/>
              <a:ahLst/>
              <a:cxnLst>
                <a:cxn ang="0">
                  <a:pos x="0" y="750"/>
                </a:cxn>
                <a:cxn ang="0">
                  <a:pos x="360" y="210"/>
                </a:cxn>
                <a:cxn ang="0">
                  <a:pos x="900" y="30"/>
                </a:cxn>
                <a:cxn ang="0">
                  <a:pos x="1440" y="390"/>
                </a:cxn>
                <a:cxn ang="0">
                  <a:pos x="1800" y="1470"/>
                </a:cxn>
              </a:cxnLst>
              <a:rect l="0" t="0" r="r" b="b"/>
              <a:pathLst>
                <a:path w="1800" h="1470">
                  <a:moveTo>
                    <a:pt x="0" y="750"/>
                  </a:moveTo>
                  <a:cubicBezTo>
                    <a:pt x="105" y="540"/>
                    <a:pt x="210" y="330"/>
                    <a:pt x="360" y="210"/>
                  </a:cubicBezTo>
                  <a:cubicBezTo>
                    <a:pt x="510" y="90"/>
                    <a:pt x="720" y="0"/>
                    <a:pt x="900" y="30"/>
                  </a:cubicBezTo>
                  <a:cubicBezTo>
                    <a:pt x="1080" y="60"/>
                    <a:pt x="1290" y="150"/>
                    <a:pt x="1440" y="390"/>
                  </a:cubicBezTo>
                  <a:cubicBezTo>
                    <a:pt x="1590" y="630"/>
                    <a:pt x="1695" y="1050"/>
                    <a:pt x="1800" y="1470"/>
                  </a:cubicBezTo>
                </a:path>
              </a:pathLst>
            </a:custGeom>
            <a:noFill/>
            <a:ln w="19050" cmpd="sng">
              <a:solidFill>
                <a:schemeClr val="folHlink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3179" name="Line 11"/>
            <p:cNvSpPr>
              <a:spLocks noChangeShapeType="1"/>
            </p:cNvSpPr>
            <p:nvPr/>
          </p:nvSpPr>
          <p:spPr bwMode="auto">
            <a:xfrm flipV="1">
              <a:off x="4076" y="2089"/>
              <a:ext cx="195" cy="4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3180" name="Line 12"/>
            <p:cNvSpPr>
              <a:spLocks noChangeShapeType="1"/>
            </p:cNvSpPr>
            <p:nvPr/>
          </p:nvSpPr>
          <p:spPr bwMode="auto">
            <a:xfrm flipH="1" flipV="1">
              <a:off x="4857" y="1993"/>
              <a:ext cx="195" cy="9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3181" name="Line 13"/>
            <p:cNvSpPr>
              <a:spLocks noChangeShapeType="1"/>
            </p:cNvSpPr>
            <p:nvPr/>
          </p:nvSpPr>
          <p:spPr bwMode="auto">
            <a:xfrm flipV="1">
              <a:off x="4270" y="1991"/>
              <a:ext cx="585" cy="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3182" name="Text Box 14"/>
            <p:cNvSpPr txBox="1">
              <a:spLocks noChangeArrowheads="1"/>
            </p:cNvSpPr>
            <p:nvPr/>
          </p:nvSpPr>
          <p:spPr bwMode="auto">
            <a:xfrm>
              <a:off x="3840" y="2379"/>
              <a:ext cx="29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Tahoma" pitchFamily="34" charset="0"/>
                </a:rPr>
                <a:t>V</a:t>
              </a:r>
              <a:r>
                <a:rPr lang="en-US" sz="1600" baseline="-25000">
                  <a:latin typeface="Tahoma" pitchFamily="34" charset="0"/>
                </a:rPr>
                <a:t>0</a:t>
              </a:r>
            </a:p>
          </p:txBody>
        </p:sp>
        <p:sp>
          <p:nvSpPr>
            <p:cNvPr id="263183" name="Text Box 15"/>
            <p:cNvSpPr txBox="1">
              <a:spLocks noChangeArrowheads="1"/>
            </p:cNvSpPr>
            <p:nvPr/>
          </p:nvSpPr>
          <p:spPr bwMode="auto">
            <a:xfrm>
              <a:off x="3995" y="1912"/>
              <a:ext cx="29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Tahoma" pitchFamily="34" charset="0"/>
                </a:rPr>
                <a:t>V</a:t>
              </a:r>
              <a:r>
                <a:rPr lang="en-US" sz="1600" baseline="-25000">
                  <a:latin typeface="Tahoma" pitchFamily="34" charset="0"/>
                </a:rPr>
                <a:t>1</a:t>
              </a:r>
            </a:p>
          </p:txBody>
        </p:sp>
        <p:sp>
          <p:nvSpPr>
            <p:cNvPr id="263184" name="Text Box 16"/>
            <p:cNvSpPr txBox="1">
              <a:spLocks noChangeArrowheads="1"/>
            </p:cNvSpPr>
            <p:nvPr/>
          </p:nvSpPr>
          <p:spPr bwMode="auto">
            <a:xfrm>
              <a:off x="4872" y="1896"/>
              <a:ext cx="29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Tahoma" pitchFamily="34" charset="0"/>
                </a:rPr>
                <a:t>V</a:t>
              </a:r>
              <a:r>
                <a:rPr lang="en-US" sz="1600" baseline="-25000">
                  <a:latin typeface="Tahoma" pitchFamily="34" charset="0"/>
                </a:rPr>
                <a:t>2</a:t>
              </a:r>
            </a:p>
          </p:txBody>
        </p:sp>
        <p:sp>
          <p:nvSpPr>
            <p:cNvPr id="263185" name="Text Box 17"/>
            <p:cNvSpPr txBox="1">
              <a:spLocks noChangeArrowheads="1"/>
            </p:cNvSpPr>
            <p:nvPr/>
          </p:nvSpPr>
          <p:spPr bwMode="auto">
            <a:xfrm>
              <a:off x="5011" y="2782"/>
              <a:ext cx="29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Tahoma" pitchFamily="34" charset="0"/>
                </a:rPr>
                <a:t>V</a:t>
              </a:r>
              <a:r>
                <a:rPr lang="en-US" sz="1600" baseline="-25000">
                  <a:latin typeface="Tahoma" pitchFamily="34" charset="0"/>
                </a:rPr>
                <a:t>3</a:t>
              </a:r>
            </a:p>
          </p:txBody>
        </p:sp>
      </p:grpSp>
      <p:grpSp>
        <p:nvGrpSpPr>
          <p:cNvPr id="263190" name="Group 22"/>
          <p:cNvGrpSpPr>
            <a:grpSpLocks/>
          </p:cNvGrpSpPr>
          <p:nvPr/>
        </p:nvGrpSpPr>
        <p:grpSpPr bwMode="auto">
          <a:xfrm>
            <a:off x="7391400" y="2133600"/>
            <a:ext cx="1571625" cy="850900"/>
            <a:chOff x="4406" y="1632"/>
            <a:chExt cx="990" cy="536"/>
          </a:xfrm>
        </p:grpSpPr>
        <p:sp>
          <p:nvSpPr>
            <p:cNvPr id="263186" name="Line 18"/>
            <p:cNvSpPr>
              <a:spLocks noChangeShapeType="1"/>
            </p:cNvSpPr>
            <p:nvPr/>
          </p:nvSpPr>
          <p:spPr bwMode="auto">
            <a:xfrm flipV="1">
              <a:off x="4416" y="1632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3187" name="Text Box 19"/>
            <p:cNvSpPr txBox="1">
              <a:spLocks noChangeArrowheads="1"/>
            </p:cNvSpPr>
            <p:nvPr/>
          </p:nvSpPr>
          <p:spPr bwMode="auto">
            <a:xfrm>
              <a:off x="4406" y="1956"/>
              <a:ext cx="2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V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sp>
          <p:nvSpPr>
            <p:cNvPr id="263188" name="Text Box 20"/>
            <p:cNvSpPr txBox="1">
              <a:spLocks noChangeArrowheads="1"/>
            </p:cNvSpPr>
            <p:nvPr/>
          </p:nvSpPr>
          <p:spPr bwMode="auto">
            <a:xfrm>
              <a:off x="5136" y="1632"/>
              <a:ext cx="2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V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</p:grpSp>
      <p:grpSp>
        <p:nvGrpSpPr>
          <p:cNvPr id="263197" name="Group 29"/>
          <p:cNvGrpSpPr>
            <a:grpSpLocks/>
          </p:cNvGrpSpPr>
          <p:nvPr/>
        </p:nvGrpSpPr>
        <p:grpSpPr bwMode="auto">
          <a:xfrm>
            <a:off x="6842125" y="3251200"/>
            <a:ext cx="1952625" cy="1092200"/>
            <a:chOff x="4310" y="2008"/>
            <a:chExt cx="1230" cy="688"/>
          </a:xfrm>
        </p:grpSpPr>
        <p:sp>
          <p:nvSpPr>
            <p:cNvPr id="263189" name="Freeform 21"/>
            <p:cNvSpPr>
              <a:spLocks/>
            </p:cNvSpPr>
            <p:nvPr/>
          </p:nvSpPr>
          <p:spPr bwMode="auto">
            <a:xfrm>
              <a:off x="4560" y="2311"/>
              <a:ext cx="752" cy="281"/>
            </a:xfrm>
            <a:custGeom>
              <a:avLst/>
              <a:gdLst/>
              <a:ahLst/>
              <a:cxnLst>
                <a:cxn ang="0">
                  <a:pos x="0" y="281"/>
                </a:cxn>
                <a:cxn ang="0">
                  <a:pos x="280" y="9"/>
                </a:cxn>
                <a:cxn ang="0">
                  <a:pos x="752" y="225"/>
                </a:cxn>
              </a:cxnLst>
              <a:rect l="0" t="0" r="r" b="b"/>
              <a:pathLst>
                <a:path w="752" h="281">
                  <a:moveTo>
                    <a:pt x="0" y="281"/>
                  </a:moveTo>
                  <a:cubicBezTo>
                    <a:pt x="47" y="236"/>
                    <a:pt x="155" y="18"/>
                    <a:pt x="280" y="9"/>
                  </a:cubicBezTo>
                  <a:cubicBezTo>
                    <a:pt x="405" y="0"/>
                    <a:pt x="654" y="180"/>
                    <a:pt x="752" y="225"/>
                  </a:cubicBez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3192" name="Freeform 24"/>
            <p:cNvSpPr>
              <a:spLocks/>
            </p:cNvSpPr>
            <p:nvPr/>
          </p:nvSpPr>
          <p:spPr bwMode="auto">
            <a:xfrm>
              <a:off x="4560" y="2160"/>
              <a:ext cx="768" cy="432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192" y="0"/>
                </a:cxn>
                <a:cxn ang="0">
                  <a:pos x="768" y="384"/>
                </a:cxn>
              </a:cxnLst>
              <a:rect l="0" t="0" r="r" b="b"/>
              <a:pathLst>
                <a:path w="768" h="432">
                  <a:moveTo>
                    <a:pt x="0" y="432"/>
                  </a:moveTo>
                  <a:lnTo>
                    <a:pt x="192" y="0"/>
                  </a:lnTo>
                  <a:lnTo>
                    <a:pt x="768" y="384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3193" name="Text Box 25"/>
            <p:cNvSpPr txBox="1">
              <a:spLocks noChangeArrowheads="1"/>
            </p:cNvSpPr>
            <p:nvPr/>
          </p:nvSpPr>
          <p:spPr bwMode="auto">
            <a:xfrm>
              <a:off x="4310" y="2484"/>
              <a:ext cx="2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V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sp>
          <p:nvSpPr>
            <p:cNvPr id="263194" name="Text Box 26"/>
            <p:cNvSpPr txBox="1">
              <a:spLocks noChangeArrowheads="1"/>
            </p:cNvSpPr>
            <p:nvPr/>
          </p:nvSpPr>
          <p:spPr bwMode="auto">
            <a:xfrm>
              <a:off x="4504" y="2008"/>
              <a:ext cx="2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V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sp>
          <p:nvSpPr>
            <p:cNvPr id="263195" name="Text Box 27"/>
            <p:cNvSpPr txBox="1">
              <a:spLocks noChangeArrowheads="1"/>
            </p:cNvSpPr>
            <p:nvPr/>
          </p:nvSpPr>
          <p:spPr bwMode="auto">
            <a:xfrm>
              <a:off x="5280" y="2352"/>
              <a:ext cx="2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V</a:t>
              </a:r>
              <a:r>
                <a:rPr lang="en-US" sz="1600" baseline="-25000"/>
                <a:t>2</a:t>
              </a:r>
              <a:endParaRPr lang="en-US" sz="1600"/>
            </a:p>
          </p:txBody>
        </p:sp>
        <p:sp>
          <p:nvSpPr>
            <p:cNvPr id="263196" name="Oval 28"/>
            <p:cNvSpPr>
              <a:spLocks noChangeArrowheads="1"/>
            </p:cNvSpPr>
            <p:nvPr/>
          </p:nvSpPr>
          <p:spPr bwMode="auto">
            <a:xfrm>
              <a:off x="4736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8</a:t>
            </a:fld>
            <a:r>
              <a:rPr lang="en-GB" smtClean="0"/>
              <a:t>/30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Dạng ma trận của đường </a:t>
            </a:r>
            <a:r>
              <a:rPr lang="en-US"/>
              <a:t>cong Bézier 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3820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Với</a:t>
            </a:r>
            <a:r>
              <a:rPr lang="en-US" sz="2000" smtClean="0"/>
              <a:t> đường cong bậc 3</a:t>
            </a:r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r>
              <a:rPr lang="en-US" sz="2000" smtClean="0"/>
              <a:t>Viết rút gọn</a:t>
            </a:r>
            <a:endParaRPr lang="en-US" sz="2000"/>
          </a:p>
        </p:txBody>
      </p:sp>
      <p:graphicFrame>
        <p:nvGraphicFramePr>
          <p:cNvPr id="290820" name="Object 4"/>
          <p:cNvGraphicFramePr>
            <a:graphicFrameLocks noChangeAspect="1"/>
          </p:cNvGraphicFramePr>
          <p:nvPr/>
        </p:nvGraphicFramePr>
        <p:xfrm>
          <a:off x="1676400" y="1371600"/>
          <a:ext cx="662373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36" name="Equation" r:id="rId3" imgW="3822480" imgH="2108160" progId="Equation.3">
                  <p:embed/>
                </p:oleObj>
              </mc:Choice>
              <mc:Fallback>
                <p:oleObj name="Equation" r:id="rId3" imgW="3822480" imgH="21081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71600"/>
                        <a:ext cx="6623737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1" name="Object 5"/>
          <p:cNvGraphicFramePr>
            <a:graphicFrameLocks noChangeAspect="1"/>
          </p:cNvGraphicFramePr>
          <p:nvPr/>
        </p:nvGraphicFramePr>
        <p:xfrm>
          <a:off x="2190749" y="4724400"/>
          <a:ext cx="4459133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37" name="Equation" r:id="rId5" imgW="2882880" imgH="939600" progId="Equation.3">
                  <p:embed/>
                </p:oleObj>
              </mc:Choice>
              <mc:Fallback>
                <p:oleObj name="Equation" r:id="rId5" imgW="2882880" imgH="939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49" y="4724400"/>
                        <a:ext cx="4459133" cy="140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9</a:t>
            </a:fld>
            <a:r>
              <a:rPr lang="en-GB" smtClean="0"/>
              <a:t>/30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4956</TotalTime>
  <Words>2303</Words>
  <Application>Microsoft Office PowerPoint</Application>
  <PresentationFormat>On-screen Show (4:3)</PresentationFormat>
  <Paragraphs>452</Paragraphs>
  <Slides>31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Algerian</vt:lpstr>
      <vt:lpstr>Arial</vt:lpstr>
      <vt:lpstr>Arial Rounded MT Bold</vt:lpstr>
      <vt:lpstr>Symbol</vt:lpstr>
      <vt:lpstr>Tahoma</vt:lpstr>
      <vt:lpstr>Times New Roman</vt:lpstr>
      <vt:lpstr>Verdana</vt:lpstr>
      <vt:lpstr>Wingdings</vt:lpstr>
      <vt:lpstr>Profile</vt:lpstr>
      <vt:lpstr>Equation</vt:lpstr>
      <vt:lpstr>MÔ HÌNH HÓA 3-D</vt:lpstr>
      <vt:lpstr>Các chủ đề</vt:lpstr>
      <vt:lpstr>Mô hình hóa bề mặt vật thể</vt:lpstr>
      <vt:lpstr>1. Mô hình hóa ba chiều</vt:lpstr>
      <vt:lpstr>2. Biểu diễn đường cong tự do</vt:lpstr>
      <vt:lpstr>Đường cong Bézier </vt:lpstr>
      <vt:lpstr>Đường cong Bézier </vt:lpstr>
      <vt:lpstr>Đường cong Bézier </vt:lpstr>
      <vt:lpstr>Dạng ma trận của đường cong Bézier </vt:lpstr>
      <vt:lpstr>Đường cong liên tục</vt:lpstr>
      <vt:lpstr>Thuật toán vẽ đường cong Bézier </vt:lpstr>
      <vt:lpstr>3. Biểu diễn mặt cong tự do</vt:lpstr>
      <vt:lpstr>4. Lưới (meshes) đa giác </vt:lpstr>
      <vt:lpstr>Lưới đa giác (tt)</vt:lpstr>
      <vt:lpstr>Ví dụ mô hình lưới tam giác không đều TIN</vt:lpstr>
      <vt:lpstr>Mô hình TIN (Triangulated Irregular Networks)</vt:lpstr>
      <vt:lpstr>Lưới đa giác</vt:lpstr>
      <vt:lpstr>Mô hình hóa hình học</vt:lpstr>
      <vt:lpstr>Mô hình hóa hình học</vt:lpstr>
      <vt:lpstr>Mô hình hóa hình học</vt:lpstr>
      <vt:lpstr>Mô hình hóa hình học</vt:lpstr>
      <vt:lpstr>5. Mô hình hóa vật thể trên cơ sở khối</vt:lpstr>
      <vt:lpstr>6. Mô hình hóa trong OpenGL</vt:lpstr>
      <vt:lpstr>Đường cong Bézier trong OpenGL</vt:lpstr>
      <vt:lpstr>Đường cong Bézier trong OpenGL</vt:lpstr>
      <vt:lpstr>Bề mặt Bézier trong OpenGL</vt:lpstr>
      <vt:lpstr>Bề mặt Bézier trong OpenGL</vt:lpstr>
      <vt:lpstr>Mô hình hóa trong OpenGL</vt:lpstr>
      <vt:lpstr>6. Bài tập</vt:lpstr>
      <vt:lpstr>Bài tập</vt:lpstr>
      <vt:lpstr>Câu hỏi?</vt:lpstr>
    </vt:vector>
  </TitlesOfParts>
  <Company>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hóa 3D</dc:title>
  <dc:creator>Dang Van Duc</dc:creator>
  <cp:lastModifiedBy>Duc Dang Van</cp:lastModifiedBy>
  <cp:revision>733</cp:revision>
  <dcterms:created xsi:type="dcterms:W3CDTF">2003-10-08T09:52:31Z</dcterms:created>
  <dcterms:modified xsi:type="dcterms:W3CDTF">2019-01-23T07:59:44Z</dcterms:modified>
</cp:coreProperties>
</file>