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61" r:id="rId2"/>
    <p:sldId id="343" r:id="rId3"/>
    <p:sldId id="301" r:id="rId4"/>
    <p:sldId id="326" r:id="rId5"/>
    <p:sldId id="327" r:id="rId6"/>
    <p:sldId id="328" r:id="rId7"/>
    <p:sldId id="329" r:id="rId8"/>
    <p:sldId id="354" r:id="rId9"/>
    <p:sldId id="344" r:id="rId10"/>
    <p:sldId id="330" r:id="rId11"/>
    <p:sldId id="427" r:id="rId12"/>
    <p:sldId id="331" r:id="rId13"/>
    <p:sldId id="332" r:id="rId14"/>
    <p:sldId id="359" r:id="rId15"/>
    <p:sldId id="341" r:id="rId16"/>
    <p:sldId id="342" r:id="rId17"/>
    <p:sldId id="355" r:id="rId18"/>
    <p:sldId id="352" r:id="rId19"/>
    <p:sldId id="353" r:id="rId20"/>
    <p:sldId id="356" r:id="rId21"/>
    <p:sldId id="357" r:id="rId22"/>
    <p:sldId id="358" r:id="rId23"/>
    <p:sldId id="337" r:id="rId24"/>
    <p:sldId id="338" r:id="rId25"/>
    <p:sldId id="339" r:id="rId26"/>
    <p:sldId id="340" r:id="rId27"/>
    <p:sldId id="345" r:id="rId28"/>
    <p:sldId id="348" r:id="rId29"/>
    <p:sldId id="347" r:id="rId30"/>
    <p:sldId id="346" r:id="rId31"/>
    <p:sldId id="349" r:id="rId32"/>
    <p:sldId id="325" r:id="rId33"/>
    <p:sldId id="351" r:id="rId34"/>
    <p:sldId id="350" r:id="rId35"/>
  </p:sldIdLst>
  <p:sldSz cx="9144000" cy="6858000" type="screen4x3"/>
  <p:notesSz cx="9144000" cy="6858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9EF8"/>
    <a:srgbClr val="987EF6"/>
    <a:srgbClr val="8466F4"/>
    <a:srgbClr val="6741F1"/>
    <a:srgbClr val="E5E9F7"/>
    <a:srgbClr val="FFCCFF"/>
    <a:srgbClr val="99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71" autoAdjust="0"/>
  </p:normalViewPr>
  <p:slideViewPr>
    <p:cSldViewPr>
      <p:cViewPr varScale="1">
        <p:scale>
          <a:sx n="55" d="100"/>
          <a:sy n="55" d="100"/>
        </p:scale>
        <p:origin x="150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42679E6-7467-40B2-A892-BB82A3CF5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8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2537B3F-A6CB-4F4C-8203-E3E42B30FBE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36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37B3F-A6CB-4F4C-8203-E3E42B30FBE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74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97113"/>
            <a:ext cx="7010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038600"/>
            <a:ext cx="64770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1219200" y="3733800"/>
            <a:ext cx="7010400" cy="76200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9A4C1-2627-454D-B0F0-64DB0B3944F7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4E813-AA72-45C4-9011-B74157C6934F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229600" cy="5334000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49BBF-B3F1-4115-84D8-1847737C0DFD}" type="slidenum">
              <a:rPr lang="en-GB" smtClean="0"/>
              <a:pPr/>
              <a:t>‹#›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FC070-963F-4B10-B33E-961C527FB63A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D65D6-8363-4345-8A27-96733358481A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BA88E-FC9D-4213-8FD6-973FD5B71351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6E4AD-9BAD-480A-AF83-DEA656C48534}" type="slidenum">
              <a:rPr lang="en-GB" smtClean="0"/>
              <a:pPr/>
              <a:t>‹#›</a:t>
            </a:fld>
            <a:r>
              <a:rPr lang="en-GB" smtClean="0"/>
              <a:t>/66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A7E85-9CB9-415F-9B1F-E968AB7903F2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74AD3-90DF-46EF-9DC9-FC55C29888F2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63AC9-09F5-4271-81AB-173ECFC37C4C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AEA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762000" y="8382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96038"/>
            <a:ext cx="8153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2EDEE8-DC2C-4AD1-8DC9-988E5FBC266A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marL="469900" indent="-469900" algn="l" rtl="0" fontAlgn="base">
        <a:spcBef>
          <a:spcPct val="5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000">
          <a:solidFill>
            <a:srgbClr val="003399"/>
          </a:solidFill>
          <a:latin typeface="+mn-lt"/>
          <a:cs typeface="+mn-cs"/>
        </a:defRPr>
      </a:lvl2pPr>
      <a:lvl3pPr marL="1304925" indent="-395288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4pPr>
      <a:lvl5pPr marL="20939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vduc@ioit.ac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7.emf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819400"/>
            <a:ext cx="6781800" cy="914400"/>
          </a:xfrm>
        </p:spPr>
        <p:txBody>
          <a:bodyPr/>
          <a:lstStyle/>
          <a:p>
            <a:r>
              <a:rPr lang="en-GB" sz="48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L</a:t>
            </a:r>
            <a:r>
              <a:rPr lang="en-GB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OẠI BỎ MẶT KHUẤT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4114800" y="22860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chemeClr val="folHlink"/>
                </a:solidFill>
                <a:latin typeface="Arial" charset="0"/>
              </a:rPr>
              <a:t>Bài 7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3352800" y="4114800"/>
            <a:ext cx="2547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PGS.TS. Đặng Văn Đức</a:t>
            </a:r>
          </a:p>
          <a:p>
            <a:pPr algn="ctr"/>
            <a:r>
              <a:rPr lang="en-US" sz="1600">
                <a:hlinkClick r:id="rId3"/>
              </a:rPr>
              <a:t>dvduc@ioit.ac.vn</a:t>
            </a:r>
            <a:r>
              <a:rPr lang="en-US" sz="1600"/>
              <a:t> 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516752" y="6096000"/>
            <a:ext cx="2383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b="1">
                <a:solidFill>
                  <a:schemeClr val="folHlink"/>
                </a:solidFill>
                <a:latin typeface="Tahoma" pitchFamily="34" charset="0"/>
              </a:rPr>
              <a:t>HÀ NỘI – </a:t>
            </a:r>
            <a:r>
              <a:rPr lang="en-US" sz="1600" b="1" smtClean="0">
                <a:solidFill>
                  <a:schemeClr val="folHlink"/>
                </a:solidFill>
                <a:latin typeface="Tahoma" pitchFamily="34" charset="0"/>
              </a:rPr>
              <a:t>2006/2018</a:t>
            </a:r>
            <a:endParaRPr lang="en-US" sz="1600" b="1">
              <a:solidFill>
                <a:schemeClr val="fol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Kỹ thuật lọc mặt </a:t>
            </a:r>
            <a:r>
              <a:rPr lang="en-US" smtClean="0"/>
              <a:t>sau (</a:t>
            </a:r>
            <a:r>
              <a:rPr lang="en-US" i="1" smtClean="0"/>
              <a:t>Back-Face Culling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066800"/>
            <a:ext cx="8421687" cy="5257800"/>
          </a:xfrm>
        </p:spPr>
        <p:txBody>
          <a:bodyPr/>
          <a:lstStyle/>
          <a:p>
            <a:r>
              <a:rPr lang="en-US"/>
              <a:t>Véctơ pháp tuyến </a:t>
            </a:r>
            <a:r>
              <a:rPr lang="en-US" smtClean="0"/>
              <a:t>N  ?</a:t>
            </a:r>
            <a:endParaRPr lang="en-US"/>
          </a:p>
          <a:p>
            <a:pPr lvl="1"/>
            <a:r>
              <a:rPr lang="en-US"/>
              <a:t>Mỗi mặt đối tượng có hai véctơ vuông góc đi qua một điểm bất kỳ và theo hai phương khác nhau</a:t>
            </a:r>
          </a:p>
          <a:p>
            <a:pPr lvl="2"/>
            <a:r>
              <a:rPr lang="en-US"/>
              <a:t>Véctơ vuông góc với phía mặt phẳng nhìn thấy là véctơ pháp tuyến </a:t>
            </a:r>
          </a:p>
          <a:p>
            <a:r>
              <a:rPr lang="en-US" smtClean="0"/>
              <a:t>Tích có hướng của hai véctơ</a:t>
            </a:r>
          </a:p>
          <a:p>
            <a:pPr lvl="1"/>
            <a:r>
              <a:rPr lang="en-US" smtClean="0"/>
              <a:t>Tích có hướng (</a:t>
            </a:r>
            <a:r>
              <a:rPr lang="en-US" i="1" smtClean="0"/>
              <a:t>cross product</a:t>
            </a:r>
            <a:r>
              <a:rPr lang="en-US" smtClean="0"/>
              <a:t>) của hai véctơ </a:t>
            </a:r>
            <a:r>
              <a:rPr lang="en-US" b="1" smtClean="0"/>
              <a:t>u</a:t>
            </a:r>
            <a:r>
              <a:rPr lang="en-US" smtClean="0"/>
              <a:t>, </a:t>
            </a:r>
            <a:r>
              <a:rPr lang="en-US" b="1" smtClean="0"/>
              <a:t>v</a:t>
            </a:r>
            <a:r>
              <a:rPr lang="en-US" smtClean="0"/>
              <a:t> được định nghĩa như sau: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70479" y="1130121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968078"/>
            <a:ext cx="2027349" cy="138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91768"/>
              </p:ext>
            </p:extLst>
          </p:nvPr>
        </p:nvGraphicFramePr>
        <p:xfrm>
          <a:off x="1288435" y="3886200"/>
          <a:ext cx="5417165" cy="159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1" name="Equation" r:id="rId4" imgW="2679480" imgH="787320" progId="Equation.3">
                  <p:embed/>
                </p:oleObj>
              </mc:Choice>
              <mc:Fallback>
                <p:oleObj name="Equation" r:id="rId4" imgW="2679480" imgH="787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8435" y="3886200"/>
                        <a:ext cx="5417165" cy="159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10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Kỹ </a:t>
            </a:r>
            <a:r>
              <a:rPr lang="en-US"/>
              <a:t>thuật lọc mặt </a:t>
            </a:r>
            <a:r>
              <a:rPr lang="en-US" smtClean="0"/>
              <a:t>sau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066800"/>
            <a:ext cx="8269287" cy="5257800"/>
          </a:xfrm>
        </p:spPr>
        <p:txBody>
          <a:bodyPr/>
          <a:lstStyle/>
          <a:p>
            <a:r>
              <a:rPr lang="en-US" smtClean="0"/>
              <a:t>Xác </a:t>
            </a:r>
            <a:r>
              <a:rPr lang="en-US"/>
              <a:t>định véctơ pháp tuyến</a:t>
            </a:r>
          </a:p>
          <a:p>
            <a:pPr lvl="1">
              <a:lnSpc>
                <a:spcPts val="2700"/>
              </a:lnSpc>
            </a:pPr>
            <a:r>
              <a:rPr lang="en-US"/>
              <a:t>Sắp xếp các đỉnh xác định mặt phẳng </a:t>
            </a:r>
            <a:r>
              <a:rPr lang="en-US" smtClean="0"/>
              <a:t>ngược chiều </a:t>
            </a:r>
            <a:r>
              <a:rPr lang="en-US"/>
              <a:t>kim đồng hồ </a:t>
            </a:r>
            <a:r>
              <a:rPr lang="en-US" smtClean="0"/>
              <a:t>(</a:t>
            </a:r>
            <a:r>
              <a:rPr lang="en-US"/>
              <a:t>quan sát từ ngoài vào).</a:t>
            </a:r>
          </a:p>
          <a:p>
            <a:pPr lvl="1">
              <a:lnSpc>
                <a:spcPts val="2700"/>
              </a:lnSpc>
            </a:pPr>
            <a:r>
              <a:rPr lang="en-US"/>
              <a:t>Từng cặp điểm liên tiếp hình thành </a:t>
            </a:r>
            <a:r>
              <a:rPr lang="en-US" smtClean="0"/>
              <a:t>véctơ trên </a:t>
            </a:r>
            <a:r>
              <a:rPr lang="en-US"/>
              <a:t>mặt phẳng </a:t>
            </a:r>
            <a:r>
              <a:rPr lang="en-US" smtClean="0"/>
              <a:t>(véctơ </a:t>
            </a:r>
            <a:r>
              <a:rPr lang="en-US"/>
              <a:t>12, 23)</a:t>
            </a:r>
          </a:p>
          <a:p>
            <a:pPr lvl="1">
              <a:lnSpc>
                <a:spcPts val="2700"/>
              </a:lnSpc>
            </a:pPr>
            <a:r>
              <a:rPr lang="en-US"/>
              <a:t>Véctơ pháp tuyến N trùng với véctơ </a:t>
            </a:r>
            <a:r>
              <a:rPr lang="en-US" smtClean="0"/>
              <a:t>kết </a:t>
            </a:r>
            <a:r>
              <a:rPr lang="en-US"/>
              <a:t>quả</a:t>
            </a:r>
            <a:r>
              <a:rPr lang="en-US" smtClean="0"/>
              <a:t>, là </a:t>
            </a:r>
            <a:r>
              <a:rPr lang="en-US"/>
              <a:t>tích có hướng của véctơ </a:t>
            </a:r>
            <a:r>
              <a:rPr lang="en-US" smtClean="0"/>
              <a:t>bất </a:t>
            </a:r>
            <a:r>
              <a:rPr lang="en-US"/>
              <a:t>kỳ trên mặt </a:t>
            </a:r>
            <a:r>
              <a:rPr lang="en-US" smtClean="0"/>
              <a:t>phẳng </a:t>
            </a:r>
            <a:r>
              <a:rPr lang="en-US"/>
              <a:t>với véctơ </a:t>
            </a:r>
            <a:r>
              <a:rPr lang="en-US" smtClean="0"/>
              <a:t>tiếp </a:t>
            </a:r>
            <a:r>
              <a:rPr lang="en-US"/>
              <a:t>theo nó (12 và 23)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913450" y="4246562"/>
            <a:ext cx="2152650" cy="1697038"/>
            <a:chOff x="6838950" y="3200400"/>
            <a:chExt cx="2152650" cy="1697038"/>
          </a:xfrm>
        </p:grpSpPr>
        <p:sp>
          <p:nvSpPr>
            <p:cNvPr id="281605" name="AutoShape 5"/>
            <p:cNvSpPr>
              <a:spLocks noChangeArrowheads="1"/>
            </p:cNvSpPr>
            <p:nvPr/>
          </p:nvSpPr>
          <p:spPr bwMode="auto">
            <a:xfrm>
              <a:off x="7285038" y="3592513"/>
              <a:ext cx="1204913" cy="1046163"/>
            </a:xfrm>
            <a:prstGeom prst="cube">
              <a:avLst>
                <a:gd name="adj" fmla="val 25000"/>
              </a:avLst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06" name="Line 6"/>
            <p:cNvSpPr>
              <a:spLocks noChangeShapeType="1"/>
            </p:cNvSpPr>
            <p:nvPr/>
          </p:nvSpPr>
          <p:spPr bwMode="auto">
            <a:xfrm>
              <a:off x="8388350" y="4116388"/>
              <a:ext cx="603250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07" name="Line 7"/>
            <p:cNvSpPr>
              <a:spLocks noChangeShapeType="1"/>
            </p:cNvSpPr>
            <p:nvPr/>
          </p:nvSpPr>
          <p:spPr bwMode="auto">
            <a:xfrm flipV="1">
              <a:off x="7912100" y="3200400"/>
              <a:ext cx="0" cy="523875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08" name="Line 8"/>
            <p:cNvSpPr>
              <a:spLocks noChangeShapeType="1"/>
            </p:cNvSpPr>
            <p:nvPr/>
          </p:nvSpPr>
          <p:spPr bwMode="auto">
            <a:xfrm flipH="1">
              <a:off x="7548563" y="4276725"/>
              <a:ext cx="250825" cy="290513"/>
            </a:xfrm>
            <a:prstGeom prst="line">
              <a:avLst/>
            </a:prstGeom>
            <a:noFill/>
            <a:ln w="6350">
              <a:solidFill>
                <a:schemeClr val="accent2">
                  <a:lumMod val="50000"/>
                </a:schemeClr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09" name="Line 9"/>
            <p:cNvSpPr>
              <a:spLocks noChangeShapeType="1"/>
            </p:cNvSpPr>
            <p:nvPr/>
          </p:nvSpPr>
          <p:spPr bwMode="auto">
            <a:xfrm flipH="1">
              <a:off x="6838950" y="4222750"/>
              <a:ext cx="452438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10" name="Text Box 10"/>
            <p:cNvSpPr txBox="1">
              <a:spLocks noChangeArrowheads="1"/>
            </p:cNvSpPr>
            <p:nvPr/>
          </p:nvSpPr>
          <p:spPr bwMode="auto">
            <a:xfrm>
              <a:off x="7886700" y="4368800"/>
              <a:ext cx="452438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latin typeface="Tahoma" pitchFamily="34" charset="0"/>
                </a:rPr>
                <a:t>1</a:t>
              </a:r>
            </a:p>
          </p:txBody>
        </p:sp>
        <p:sp>
          <p:nvSpPr>
            <p:cNvPr id="281611" name="Text Box 11"/>
            <p:cNvSpPr txBox="1">
              <a:spLocks noChangeArrowheads="1"/>
            </p:cNvSpPr>
            <p:nvPr/>
          </p:nvSpPr>
          <p:spPr bwMode="auto">
            <a:xfrm>
              <a:off x="7886700" y="3825875"/>
              <a:ext cx="45085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latin typeface="Tahoma" pitchFamily="34" charset="0"/>
                </a:rPr>
                <a:t>2</a:t>
              </a:r>
            </a:p>
          </p:txBody>
        </p:sp>
        <p:sp>
          <p:nvSpPr>
            <p:cNvPr id="281612" name="Text Box 12"/>
            <p:cNvSpPr txBox="1">
              <a:spLocks noChangeArrowheads="1"/>
            </p:cNvSpPr>
            <p:nvPr/>
          </p:nvSpPr>
          <p:spPr bwMode="auto">
            <a:xfrm>
              <a:off x="7172325" y="3825875"/>
              <a:ext cx="450850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latin typeface="Tahoma" pitchFamily="34" charset="0"/>
                </a:rPr>
                <a:t>3</a:t>
              </a:r>
            </a:p>
          </p:txBody>
        </p:sp>
        <p:sp>
          <p:nvSpPr>
            <p:cNvPr id="281613" name="Text Box 13"/>
            <p:cNvSpPr txBox="1">
              <a:spLocks noChangeArrowheads="1"/>
            </p:cNvSpPr>
            <p:nvPr/>
          </p:nvSpPr>
          <p:spPr bwMode="auto">
            <a:xfrm>
              <a:off x="7146925" y="4373563"/>
              <a:ext cx="4508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latin typeface="Tahoma" pitchFamily="34" charset="0"/>
                </a:rPr>
                <a:t>4</a:t>
              </a:r>
            </a:p>
          </p:txBody>
        </p:sp>
        <p:sp>
          <p:nvSpPr>
            <p:cNvPr id="281614" name="Arc 14"/>
            <p:cNvSpPr>
              <a:spLocks/>
            </p:cNvSpPr>
            <p:nvPr/>
          </p:nvSpPr>
          <p:spPr bwMode="auto">
            <a:xfrm rot="5400000" flipH="1" flipV="1">
              <a:off x="7626150" y="3953502"/>
              <a:ext cx="357188" cy="562206"/>
            </a:xfrm>
            <a:custGeom>
              <a:avLst/>
              <a:gdLst>
                <a:gd name="G0" fmla="+- 14258 0 0"/>
                <a:gd name="G1" fmla="+- 21600 0 0"/>
                <a:gd name="G2" fmla="+- 21600 0 0"/>
                <a:gd name="T0" fmla="*/ 14258 w 35858"/>
                <a:gd name="T1" fmla="*/ 0 h 43200"/>
                <a:gd name="T2" fmla="*/ 0 w 35858"/>
                <a:gd name="T3" fmla="*/ 37826 h 43200"/>
                <a:gd name="T4" fmla="*/ 14258 w 3585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58" h="43200" fill="none" extrusionOk="0">
                  <a:moveTo>
                    <a:pt x="14257" y="0"/>
                  </a:moveTo>
                  <a:cubicBezTo>
                    <a:pt x="26187" y="0"/>
                    <a:pt x="35858" y="9670"/>
                    <a:pt x="35858" y="21600"/>
                  </a:cubicBezTo>
                  <a:cubicBezTo>
                    <a:pt x="35858" y="33529"/>
                    <a:pt x="26187" y="43200"/>
                    <a:pt x="14258" y="43200"/>
                  </a:cubicBezTo>
                  <a:cubicBezTo>
                    <a:pt x="9010" y="43200"/>
                    <a:pt x="3942" y="41289"/>
                    <a:pt x="0" y="37825"/>
                  </a:cubicBezTo>
                </a:path>
                <a:path w="35858" h="43200" stroke="0" extrusionOk="0">
                  <a:moveTo>
                    <a:pt x="14257" y="0"/>
                  </a:moveTo>
                  <a:cubicBezTo>
                    <a:pt x="26187" y="0"/>
                    <a:pt x="35858" y="9670"/>
                    <a:pt x="35858" y="21600"/>
                  </a:cubicBezTo>
                  <a:cubicBezTo>
                    <a:pt x="35858" y="33529"/>
                    <a:pt x="26187" y="43200"/>
                    <a:pt x="14258" y="43200"/>
                  </a:cubicBezTo>
                  <a:cubicBezTo>
                    <a:pt x="9010" y="43200"/>
                    <a:pt x="3942" y="41289"/>
                    <a:pt x="0" y="37825"/>
                  </a:cubicBezTo>
                  <a:lnTo>
                    <a:pt x="14258" y="21600"/>
                  </a:lnTo>
                  <a:close/>
                </a:path>
              </a:pathLst>
            </a:custGeom>
            <a:noFill/>
            <a:ln w="6350">
              <a:solidFill>
                <a:srgbClr val="0070C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15" name="Text Box 15"/>
            <p:cNvSpPr txBox="1">
              <a:spLocks noChangeArrowheads="1"/>
            </p:cNvSpPr>
            <p:nvPr/>
          </p:nvSpPr>
          <p:spPr bwMode="auto">
            <a:xfrm>
              <a:off x="7550150" y="4365804"/>
              <a:ext cx="45085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281616" name="Oval 16"/>
            <p:cNvSpPr>
              <a:spLocks noChangeArrowheads="1"/>
            </p:cNvSpPr>
            <p:nvPr/>
          </p:nvSpPr>
          <p:spPr bwMode="auto">
            <a:xfrm>
              <a:off x="7267575" y="3825875"/>
              <a:ext cx="57150" cy="650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17" name="Oval 17"/>
            <p:cNvSpPr>
              <a:spLocks noChangeArrowheads="1"/>
            </p:cNvSpPr>
            <p:nvPr/>
          </p:nvSpPr>
          <p:spPr bwMode="auto">
            <a:xfrm>
              <a:off x="8202613" y="3825875"/>
              <a:ext cx="57150" cy="650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18" name="Oval 18"/>
            <p:cNvSpPr>
              <a:spLocks noChangeArrowheads="1"/>
            </p:cNvSpPr>
            <p:nvPr/>
          </p:nvSpPr>
          <p:spPr bwMode="auto">
            <a:xfrm>
              <a:off x="7267575" y="4587875"/>
              <a:ext cx="57150" cy="666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19" name="Oval 19"/>
            <p:cNvSpPr>
              <a:spLocks noChangeArrowheads="1"/>
            </p:cNvSpPr>
            <p:nvPr/>
          </p:nvSpPr>
          <p:spPr bwMode="auto">
            <a:xfrm>
              <a:off x="8202613" y="4591050"/>
              <a:ext cx="55563" cy="650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690688" y="374667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051442" y="3403242"/>
            <a:ext cx="304800" cy="1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33651" y="2667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89775" y="2665412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71073" y="3060879"/>
            <a:ext cx="27709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58978" y="5457773"/>
            <a:ext cx="27709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rhr-1-4m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415149"/>
            <a:ext cx="2057400" cy="1494801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11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30" name="Picture 6" descr="Imag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374726"/>
            <a:ext cx="2971800" cy="2873674"/>
          </a:xfrm>
          <a:prstGeom prst="rect">
            <a:avLst/>
          </a:prstGeom>
          <a:noFill/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thuật lọc mặt sau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4913313"/>
          </a:xfrm>
        </p:spPr>
        <p:txBody>
          <a:bodyPr/>
          <a:lstStyle/>
          <a:p>
            <a:r>
              <a:rPr lang="en-US" sz="2000" smtClean="0"/>
              <a:t>Giả sử ta có véctơ </a:t>
            </a:r>
            <a:r>
              <a:rPr lang="en-US" sz="2000"/>
              <a:t>hướng </a:t>
            </a:r>
            <a:r>
              <a:rPr lang="en-US" sz="2000" smtClean="0"/>
              <a:t>nhìn (véctơ từ điểm quan sát trên đối tượng đến điểm nhìn): V  = P-E</a:t>
            </a:r>
            <a:endParaRPr lang="en-US" sz="2000"/>
          </a:p>
          <a:p>
            <a:r>
              <a:rPr lang="en-US" sz="2000"/>
              <a:t>Nếu góc </a:t>
            </a:r>
            <a:r>
              <a:rPr lang="en-US" sz="2000">
                <a:sym typeface="Symbol" pitchFamily="18" charset="2"/>
              </a:rPr>
              <a:t> </a:t>
            </a:r>
            <a:r>
              <a:rPr lang="en-US" sz="2000"/>
              <a:t>giữa V và N trong khoảng</a:t>
            </a:r>
            <a:r>
              <a:rPr lang="en-US" sz="2000">
                <a:latin typeface="Times New Roman" pitchFamily="18" charset="0"/>
              </a:rPr>
              <a:t> [-90</a:t>
            </a:r>
            <a:r>
              <a:rPr lang="en-US" sz="2000" baseline="30000">
                <a:latin typeface="Times New Roman" pitchFamily="18" charset="0"/>
              </a:rPr>
              <a:t>0</a:t>
            </a:r>
            <a:r>
              <a:rPr lang="en-US" sz="2000">
                <a:latin typeface="Times New Roman" pitchFamily="18" charset="0"/>
              </a:rPr>
              <a:t>, 90</a:t>
            </a:r>
            <a:r>
              <a:rPr lang="en-US" sz="2000" baseline="30000">
                <a:latin typeface="Times New Roman" pitchFamily="18" charset="0"/>
              </a:rPr>
              <a:t>0</a:t>
            </a:r>
            <a:r>
              <a:rPr lang="en-US" sz="2000">
                <a:latin typeface="Times New Roman" pitchFamily="18" charset="0"/>
              </a:rPr>
              <a:t>] </a:t>
            </a:r>
            <a:r>
              <a:rPr lang="en-US" sz="2000"/>
              <a:t>hay cos</a:t>
            </a:r>
            <a:r>
              <a:rPr lang="en-US" sz="2000">
                <a:sym typeface="Symbol" pitchFamily="18" charset="2"/>
              </a:rPr>
              <a:t></a:t>
            </a:r>
            <a:r>
              <a:rPr lang="en-US" sz="2000"/>
              <a:t>0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/>
              <a:t>thì mặt phẳng </a:t>
            </a:r>
            <a:r>
              <a:rPr lang="en-US" sz="2000" smtClean="0"/>
              <a:t>là nhìn </a:t>
            </a:r>
            <a:r>
              <a:rPr lang="en-US" sz="2000"/>
              <a:t>thấy</a:t>
            </a:r>
          </a:p>
          <a:p>
            <a:r>
              <a:rPr lang="en-US" sz="2000"/>
              <a:t>Xét dấu cos</a:t>
            </a:r>
            <a:r>
              <a:rPr lang="en-US" sz="2000">
                <a:sym typeface="Symbol" pitchFamily="18" charset="2"/>
              </a:rPr>
              <a:t> bằng cách kiểm tra dấu </a:t>
            </a:r>
            <a:r>
              <a:rPr lang="en-US" sz="2000" smtClean="0">
                <a:sym typeface="Symbol" pitchFamily="18" charset="2"/>
              </a:rPr>
              <a:t>véctơ, </a:t>
            </a:r>
            <a:r>
              <a:rPr lang="en-US" sz="2000">
                <a:sym typeface="Symbol" pitchFamily="18" charset="2"/>
              </a:rPr>
              <a:t>là kết quả tích vô hướng của N và </a:t>
            </a:r>
            <a:r>
              <a:rPr lang="en-US" sz="2000" smtClean="0">
                <a:sym typeface="Symbol" pitchFamily="18" charset="2"/>
              </a:rPr>
              <a:t>V:</a:t>
            </a:r>
            <a:endParaRPr lang="en-US" sz="2000">
              <a:sym typeface="Symbol" pitchFamily="18" charset="2"/>
            </a:endParaRPr>
          </a:p>
          <a:p>
            <a:endParaRPr lang="en-US" sz="2000" b="1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Nếu V.N  0 thì mặt của 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ym typeface="Symbol" pitchFamily="18" charset="2"/>
              </a:rPr>
              <a:t>    </a:t>
            </a:r>
            <a:r>
              <a:rPr lang="en-US" sz="2000" smtClean="0">
                <a:sym typeface="Symbol" pitchFamily="18" charset="2"/>
              </a:rPr>
              <a:t>   đối </a:t>
            </a:r>
            <a:r>
              <a:rPr lang="en-US" sz="2000">
                <a:sym typeface="Symbol" pitchFamily="18" charset="2"/>
              </a:rPr>
              <a:t>tượng </a:t>
            </a:r>
            <a:r>
              <a:rPr lang="en-US" sz="2000" smtClean="0">
                <a:sym typeface="Symbol" pitchFamily="18" charset="2"/>
              </a:rPr>
              <a:t>được nhìn </a:t>
            </a:r>
            <a:r>
              <a:rPr lang="en-US" sz="2000">
                <a:sym typeface="Symbol" pitchFamily="18" charset="2"/>
              </a:rPr>
              <a:t>thấy</a:t>
            </a:r>
          </a:p>
        </p:txBody>
      </p:sp>
      <p:graphicFrame>
        <p:nvGraphicFramePr>
          <p:cNvPr id="282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834333"/>
              </p:ext>
            </p:extLst>
          </p:nvPr>
        </p:nvGraphicFramePr>
        <p:xfrm>
          <a:off x="3465512" y="2849733"/>
          <a:ext cx="2362200" cy="65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95" name="Equation" r:id="rId4" imgW="1104840" imgH="304560" progId="Equation.3">
                  <p:embed/>
                </p:oleObj>
              </mc:Choice>
              <mc:Fallback>
                <p:oleObj name="Equation" r:id="rId4" imgW="1104840" imgH="304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2" y="2849733"/>
                        <a:ext cx="2362200" cy="653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165242" y="1498242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70479" y="1498242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09753" y="1485363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86247" y="3541175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25521" y="2849454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97558" y="2849454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42563" y="3554054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2982912" y="4191000"/>
            <a:ext cx="14288" cy="1588"/>
          </a:xfrm>
          <a:prstGeom prst="rect">
            <a:avLst/>
          </a:prstGeom>
          <a:blipFill dpi="0" rotWithShape="0">
            <a:blip r:embed="rId6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907405" y="1867437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479442" y="1867437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914400" y="4503738"/>
            <a:ext cx="3394360" cy="1734681"/>
            <a:chOff x="914400" y="4503738"/>
            <a:chExt cx="3394360" cy="1734681"/>
          </a:xfrm>
        </p:grpSpPr>
        <p:grpSp>
          <p:nvGrpSpPr>
            <p:cNvPr id="21" name="Group 20"/>
            <p:cNvGrpSpPr/>
            <p:nvPr/>
          </p:nvGrpSpPr>
          <p:grpSpPr>
            <a:xfrm>
              <a:off x="914400" y="4503738"/>
              <a:ext cx="3394360" cy="1734681"/>
              <a:chOff x="914400" y="4503738"/>
              <a:chExt cx="3394360" cy="1734681"/>
            </a:xfrm>
          </p:grpSpPr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2982912" y="4587875"/>
                <a:ext cx="100013" cy="14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9"/>
              <p:cNvSpPr>
                <a:spLocks/>
              </p:cNvSpPr>
              <p:nvPr/>
            </p:nvSpPr>
            <p:spPr bwMode="auto">
              <a:xfrm>
                <a:off x="2019300" y="4518025"/>
                <a:ext cx="1687512" cy="396875"/>
              </a:xfrm>
              <a:custGeom>
                <a:avLst/>
                <a:gdLst/>
                <a:ahLst/>
                <a:cxnLst>
                  <a:cxn ang="0">
                    <a:pos x="357" y="0"/>
                  </a:cxn>
                  <a:cxn ang="0">
                    <a:pos x="0" y="250"/>
                  </a:cxn>
                  <a:cxn ang="0">
                    <a:pos x="714" y="250"/>
                  </a:cxn>
                  <a:cxn ang="0">
                    <a:pos x="1063" y="0"/>
                  </a:cxn>
                  <a:cxn ang="0">
                    <a:pos x="357" y="0"/>
                  </a:cxn>
                </a:cxnLst>
                <a:rect l="0" t="0" r="r" b="b"/>
                <a:pathLst>
                  <a:path w="1063" h="250">
                    <a:moveTo>
                      <a:pt x="357" y="0"/>
                    </a:moveTo>
                    <a:lnTo>
                      <a:pt x="0" y="250"/>
                    </a:lnTo>
                    <a:lnTo>
                      <a:pt x="714" y="250"/>
                    </a:lnTo>
                    <a:lnTo>
                      <a:pt x="1063" y="0"/>
                    </a:lnTo>
                    <a:lnTo>
                      <a:pt x="357" y="0"/>
                    </a:lnTo>
                    <a:close/>
                  </a:path>
                </a:pathLst>
              </a:custGeom>
              <a:blipFill dpi="0" rotWithShape="0">
                <a:blip r:embed="rId7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"/>
              <p:cNvSpPr>
                <a:spLocks/>
              </p:cNvSpPr>
              <p:nvPr/>
            </p:nvSpPr>
            <p:spPr bwMode="auto">
              <a:xfrm>
                <a:off x="2005012" y="4518025"/>
                <a:ext cx="1728788" cy="411163"/>
              </a:xfrm>
              <a:custGeom>
                <a:avLst/>
                <a:gdLst/>
                <a:ahLst/>
                <a:cxnLst>
                  <a:cxn ang="0">
                    <a:pos x="375" y="9"/>
                  </a:cxn>
                  <a:cxn ang="0">
                    <a:pos x="18" y="259"/>
                  </a:cxn>
                  <a:cxn ang="0">
                    <a:pos x="9" y="259"/>
                  </a:cxn>
                  <a:cxn ang="0">
                    <a:pos x="9" y="250"/>
                  </a:cxn>
                  <a:cxn ang="0">
                    <a:pos x="723" y="250"/>
                  </a:cxn>
                  <a:cxn ang="0">
                    <a:pos x="732" y="259"/>
                  </a:cxn>
                  <a:cxn ang="0">
                    <a:pos x="723" y="250"/>
                  </a:cxn>
                  <a:cxn ang="0">
                    <a:pos x="1072" y="0"/>
                  </a:cxn>
                  <a:cxn ang="0">
                    <a:pos x="1072" y="0"/>
                  </a:cxn>
                  <a:cxn ang="0">
                    <a:pos x="1089" y="0"/>
                  </a:cxn>
                  <a:cxn ang="0">
                    <a:pos x="1081" y="9"/>
                  </a:cxn>
                  <a:cxn ang="0">
                    <a:pos x="732" y="259"/>
                  </a:cxn>
                  <a:cxn ang="0">
                    <a:pos x="732" y="259"/>
                  </a:cxn>
                  <a:cxn ang="0">
                    <a:pos x="723" y="259"/>
                  </a:cxn>
                  <a:cxn ang="0">
                    <a:pos x="9" y="259"/>
                  </a:cxn>
                  <a:cxn ang="0">
                    <a:pos x="0" y="259"/>
                  </a:cxn>
                  <a:cxn ang="0">
                    <a:pos x="9" y="250"/>
                  </a:cxn>
                  <a:cxn ang="0">
                    <a:pos x="366" y="0"/>
                  </a:cxn>
                  <a:cxn ang="0">
                    <a:pos x="375" y="9"/>
                  </a:cxn>
                </a:cxnLst>
                <a:rect l="0" t="0" r="r" b="b"/>
                <a:pathLst>
                  <a:path w="1089" h="259">
                    <a:moveTo>
                      <a:pt x="375" y="9"/>
                    </a:moveTo>
                    <a:lnTo>
                      <a:pt x="18" y="259"/>
                    </a:lnTo>
                    <a:lnTo>
                      <a:pt x="9" y="259"/>
                    </a:lnTo>
                    <a:lnTo>
                      <a:pt x="9" y="250"/>
                    </a:lnTo>
                    <a:lnTo>
                      <a:pt x="723" y="250"/>
                    </a:lnTo>
                    <a:lnTo>
                      <a:pt x="732" y="259"/>
                    </a:lnTo>
                    <a:lnTo>
                      <a:pt x="723" y="250"/>
                    </a:lnTo>
                    <a:lnTo>
                      <a:pt x="1072" y="0"/>
                    </a:lnTo>
                    <a:lnTo>
                      <a:pt x="1072" y="0"/>
                    </a:lnTo>
                    <a:lnTo>
                      <a:pt x="1089" y="0"/>
                    </a:lnTo>
                    <a:lnTo>
                      <a:pt x="1081" y="9"/>
                    </a:lnTo>
                    <a:lnTo>
                      <a:pt x="732" y="259"/>
                    </a:lnTo>
                    <a:lnTo>
                      <a:pt x="732" y="259"/>
                    </a:lnTo>
                    <a:lnTo>
                      <a:pt x="723" y="259"/>
                    </a:lnTo>
                    <a:lnTo>
                      <a:pt x="9" y="259"/>
                    </a:lnTo>
                    <a:lnTo>
                      <a:pt x="0" y="259"/>
                    </a:lnTo>
                    <a:lnTo>
                      <a:pt x="9" y="250"/>
                    </a:lnTo>
                    <a:lnTo>
                      <a:pt x="366" y="0"/>
                    </a:lnTo>
                    <a:lnTo>
                      <a:pt x="375" y="9"/>
                    </a:lnTo>
                    <a:close/>
                  </a:path>
                </a:pathLst>
              </a:cu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>
                <a:off x="2586037" y="4518025"/>
                <a:ext cx="1120775" cy="14288"/>
              </a:xfrm>
              <a:custGeom>
                <a:avLst/>
                <a:gdLst/>
                <a:ahLst/>
                <a:cxnLst>
                  <a:cxn ang="0">
                    <a:pos x="706" y="9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06" y="0"/>
                  </a:cxn>
                  <a:cxn ang="0">
                    <a:pos x="706" y="9"/>
                  </a:cxn>
                </a:cxnLst>
                <a:rect l="0" t="0" r="r" b="b"/>
                <a:pathLst>
                  <a:path w="706" h="9">
                    <a:moveTo>
                      <a:pt x="706" y="9"/>
                    </a:moveTo>
                    <a:lnTo>
                      <a:pt x="0" y="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06" y="0"/>
                    </a:lnTo>
                    <a:lnTo>
                      <a:pt x="706" y="9"/>
                    </a:lnTo>
                    <a:close/>
                  </a:path>
                </a:pathLst>
              </a:cu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3137079" y="4518025"/>
                <a:ext cx="554037" cy="1362075"/>
              </a:xfrm>
              <a:custGeom>
                <a:avLst/>
                <a:gdLst/>
                <a:ahLst/>
                <a:cxnLst>
                  <a:cxn ang="0">
                    <a:pos x="349" y="0"/>
                  </a:cxn>
                  <a:cxn ang="0">
                    <a:pos x="349" y="608"/>
                  </a:cxn>
                  <a:cxn ang="0">
                    <a:pos x="0" y="858"/>
                  </a:cxn>
                  <a:cxn ang="0">
                    <a:pos x="0" y="250"/>
                  </a:cxn>
                  <a:cxn ang="0">
                    <a:pos x="349" y="0"/>
                  </a:cxn>
                </a:cxnLst>
                <a:rect l="0" t="0" r="r" b="b"/>
                <a:pathLst>
                  <a:path w="349" h="858">
                    <a:moveTo>
                      <a:pt x="349" y="0"/>
                    </a:moveTo>
                    <a:lnTo>
                      <a:pt x="349" y="608"/>
                    </a:lnTo>
                    <a:lnTo>
                      <a:pt x="0" y="858"/>
                    </a:lnTo>
                    <a:lnTo>
                      <a:pt x="0" y="250"/>
                    </a:lnTo>
                    <a:lnTo>
                      <a:pt x="349" y="0"/>
                    </a:lnTo>
                    <a:close/>
                  </a:path>
                </a:pathLst>
              </a:custGeom>
              <a:blipFill dpi="0" rotWithShape="0">
                <a:blip r:embed="rId7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4"/>
              <p:cNvSpPr>
                <a:spLocks/>
              </p:cNvSpPr>
              <p:nvPr/>
            </p:nvSpPr>
            <p:spPr bwMode="auto">
              <a:xfrm>
                <a:off x="3152775" y="4503738"/>
                <a:ext cx="568325" cy="425450"/>
              </a:xfrm>
              <a:custGeom>
                <a:avLst/>
                <a:gdLst/>
                <a:ahLst/>
                <a:cxnLst>
                  <a:cxn ang="0">
                    <a:pos x="0" y="259"/>
                  </a:cxn>
                  <a:cxn ang="0">
                    <a:pos x="349" y="9"/>
                  </a:cxn>
                  <a:cxn ang="0">
                    <a:pos x="358" y="0"/>
                  </a:cxn>
                  <a:cxn ang="0">
                    <a:pos x="358" y="9"/>
                  </a:cxn>
                  <a:cxn ang="0">
                    <a:pos x="358" y="18"/>
                  </a:cxn>
                  <a:cxn ang="0">
                    <a:pos x="9" y="268"/>
                  </a:cxn>
                  <a:cxn ang="0">
                    <a:pos x="0" y="259"/>
                  </a:cxn>
                </a:cxnLst>
                <a:rect l="0" t="0" r="r" b="b"/>
                <a:pathLst>
                  <a:path w="358" h="268">
                    <a:moveTo>
                      <a:pt x="0" y="259"/>
                    </a:moveTo>
                    <a:lnTo>
                      <a:pt x="349" y="9"/>
                    </a:lnTo>
                    <a:lnTo>
                      <a:pt x="358" y="0"/>
                    </a:lnTo>
                    <a:lnTo>
                      <a:pt x="358" y="9"/>
                    </a:lnTo>
                    <a:lnTo>
                      <a:pt x="358" y="18"/>
                    </a:lnTo>
                    <a:lnTo>
                      <a:pt x="9" y="268"/>
                    </a:lnTo>
                    <a:lnTo>
                      <a:pt x="0" y="259"/>
                    </a:lnTo>
                    <a:close/>
                  </a:path>
                </a:pathLst>
              </a:cu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24"/>
              <p:cNvSpPr>
                <a:spLocks noChangeArrowheads="1"/>
              </p:cNvSpPr>
              <p:nvPr/>
            </p:nvSpPr>
            <p:spPr bwMode="auto">
              <a:xfrm>
                <a:off x="2982912" y="4673600"/>
                <a:ext cx="14288" cy="15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2982912" y="4587875"/>
                <a:ext cx="1588" cy="14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29"/>
              <p:cNvSpPr>
                <a:spLocks noChangeArrowheads="1"/>
              </p:cNvSpPr>
              <p:nvPr/>
            </p:nvSpPr>
            <p:spPr bwMode="auto">
              <a:xfrm>
                <a:off x="3068637" y="4673600"/>
                <a:ext cx="14288" cy="15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35"/>
              <p:cNvSpPr>
                <a:spLocks noChangeArrowheads="1"/>
              </p:cNvSpPr>
              <p:nvPr/>
            </p:nvSpPr>
            <p:spPr bwMode="auto">
              <a:xfrm>
                <a:off x="2019300" y="4914900"/>
                <a:ext cx="1147762" cy="14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36"/>
              <p:cNvSpPr>
                <a:spLocks noChangeArrowheads="1"/>
              </p:cNvSpPr>
              <p:nvPr/>
            </p:nvSpPr>
            <p:spPr bwMode="auto">
              <a:xfrm>
                <a:off x="3152775" y="4914900"/>
                <a:ext cx="14287" cy="9794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37"/>
              <p:cNvSpPr>
                <a:spLocks noChangeArrowheads="1"/>
              </p:cNvSpPr>
              <p:nvPr/>
            </p:nvSpPr>
            <p:spPr bwMode="auto">
              <a:xfrm>
                <a:off x="2019300" y="5880100"/>
                <a:ext cx="1133475" cy="14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/>
            </p:nvSpPr>
            <p:spPr bwMode="auto">
              <a:xfrm>
                <a:off x="2019300" y="4914900"/>
                <a:ext cx="14287" cy="965200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39"/>
              <p:cNvSpPr>
                <a:spLocks noChangeArrowheads="1"/>
              </p:cNvSpPr>
              <p:nvPr/>
            </p:nvSpPr>
            <p:spPr bwMode="auto">
              <a:xfrm>
                <a:off x="2586037" y="4518025"/>
                <a:ext cx="1135063" cy="14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40"/>
              <p:cNvSpPr>
                <a:spLocks noChangeArrowheads="1"/>
              </p:cNvSpPr>
              <p:nvPr/>
            </p:nvSpPr>
            <p:spPr bwMode="auto">
              <a:xfrm>
                <a:off x="3706812" y="4518025"/>
                <a:ext cx="14288" cy="9794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2586037" y="5483225"/>
                <a:ext cx="1120775" cy="14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2586037" y="4518025"/>
                <a:ext cx="14288" cy="965200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44"/>
              <p:cNvSpPr>
                <a:spLocks/>
              </p:cNvSpPr>
              <p:nvPr/>
            </p:nvSpPr>
            <p:spPr bwMode="auto">
              <a:xfrm>
                <a:off x="2019300" y="4503738"/>
                <a:ext cx="581025" cy="425450"/>
              </a:xfrm>
              <a:custGeom>
                <a:avLst/>
                <a:gdLst/>
                <a:ahLst/>
                <a:cxnLst>
                  <a:cxn ang="0">
                    <a:pos x="0" y="259"/>
                  </a:cxn>
                  <a:cxn ang="0">
                    <a:pos x="357" y="9"/>
                  </a:cxn>
                  <a:cxn ang="0">
                    <a:pos x="366" y="0"/>
                  </a:cxn>
                  <a:cxn ang="0">
                    <a:pos x="366" y="9"/>
                  </a:cxn>
                  <a:cxn ang="0">
                    <a:pos x="366" y="18"/>
                  </a:cxn>
                  <a:cxn ang="0">
                    <a:pos x="9" y="268"/>
                  </a:cxn>
                  <a:cxn ang="0">
                    <a:pos x="0" y="259"/>
                  </a:cxn>
                </a:cxnLst>
                <a:rect l="0" t="0" r="r" b="b"/>
                <a:pathLst>
                  <a:path w="366" h="268">
                    <a:moveTo>
                      <a:pt x="0" y="259"/>
                    </a:moveTo>
                    <a:lnTo>
                      <a:pt x="357" y="9"/>
                    </a:lnTo>
                    <a:lnTo>
                      <a:pt x="366" y="0"/>
                    </a:lnTo>
                    <a:lnTo>
                      <a:pt x="366" y="9"/>
                    </a:lnTo>
                    <a:lnTo>
                      <a:pt x="366" y="18"/>
                    </a:lnTo>
                    <a:lnTo>
                      <a:pt x="9" y="268"/>
                    </a:lnTo>
                    <a:lnTo>
                      <a:pt x="0" y="259"/>
                    </a:lnTo>
                    <a:close/>
                  </a:path>
                </a:pathLst>
              </a:cu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9"/>
              <p:cNvSpPr>
                <a:spLocks noChangeArrowheads="1"/>
              </p:cNvSpPr>
              <p:nvPr/>
            </p:nvSpPr>
            <p:spPr bwMode="auto">
              <a:xfrm>
                <a:off x="2827337" y="6121400"/>
                <a:ext cx="14288" cy="15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76" name="Freeform 78"/>
              <p:cNvSpPr>
                <a:spLocks/>
              </p:cNvSpPr>
              <p:nvPr/>
            </p:nvSpPr>
            <p:spPr bwMode="auto">
              <a:xfrm>
                <a:off x="3224212" y="5000625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0" y="0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0" y="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112"/>
              <p:cNvSpPr>
                <a:spLocks noChangeArrowheads="1"/>
              </p:cNvSpPr>
              <p:nvPr/>
            </p:nvSpPr>
            <p:spPr bwMode="auto">
              <a:xfrm>
                <a:off x="2181225" y="6022975"/>
                <a:ext cx="68608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IE" sz="1400">
                    <a:solidFill>
                      <a:srgbClr val="000000"/>
                    </a:solidFill>
                  </a:rPr>
                  <a:t>surface1</a:t>
                </a:r>
                <a:endParaRPr lang="en-IE" sz="240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033587" y="4913492"/>
                <a:ext cx="1124911" cy="97768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914400" y="5070475"/>
                <a:ext cx="1981200" cy="961534"/>
                <a:chOff x="914400" y="5070475"/>
                <a:chExt cx="1981200" cy="961534"/>
              </a:xfrm>
            </p:grpSpPr>
            <p:sp>
              <p:nvSpPr>
                <p:cNvPr id="6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46325" y="5156200"/>
                  <a:ext cx="1587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Rectangle 51"/>
                <p:cNvSpPr>
                  <a:spLocks noChangeArrowheads="1"/>
                </p:cNvSpPr>
                <p:nvPr/>
              </p:nvSpPr>
              <p:spPr bwMode="auto">
                <a:xfrm>
                  <a:off x="2260600" y="5156200"/>
                  <a:ext cx="14287" cy="15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Rectangle 53"/>
                <p:cNvSpPr>
                  <a:spLocks noChangeArrowheads="1"/>
                </p:cNvSpPr>
                <p:nvPr/>
              </p:nvSpPr>
              <p:spPr bwMode="auto">
                <a:xfrm>
                  <a:off x="2346325" y="5070475"/>
                  <a:ext cx="1587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Rectangle 61"/>
                <p:cNvSpPr>
                  <a:spLocks noChangeArrowheads="1"/>
                </p:cNvSpPr>
                <p:nvPr/>
              </p:nvSpPr>
              <p:spPr bwMode="auto">
                <a:xfrm>
                  <a:off x="2827337" y="5724525"/>
                  <a:ext cx="1588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66" name="Freeform 65"/>
                <p:cNvSpPr>
                  <a:spLocks/>
                </p:cNvSpPr>
                <p:nvPr/>
              </p:nvSpPr>
              <p:spPr bwMode="auto">
                <a:xfrm>
                  <a:off x="2332037" y="5411788"/>
                  <a:ext cx="169863" cy="169862"/>
                </a:xfrm>
                <a:custGeom>
                  <a:avLst/>
                  <a:gdLst/>
                  <a:ahLst/>
                  <a:cxnLst>
                    <a:cxn ang="0">
                      <a:pos x="89" y="27"/>
                    </a:cxn>
                    <a:cxn ang="0">
                      <a:pos x="107" y="54"/>
                    </a:cxn>
                    <a:cxn ang="0">
                      <a:pos x="107" y="54"/>
                    </a:cxn>
                    <a:cxn ang="0">
                      <a:pos x="107" y="54"/>
                    </a:cxn>
                    <a:cxn ang="0">
                      <a:pos x="17" y="89"/>
                    </a:cxn>
                    <a:cxn ang="0">
                      <a:pos x="0" y="107"/>
                    </a:cxn>
                    <a:cxn ang="0">
                      <a:pos x="9" y="80"/>
                    </a:cxn>
                    <a:cxn ang="0">
                      <a:pos x="62" y="0"/>
                    </a:cxn>
                    <a:cxn ang="0">
                      <a:pos x="62" y="0"/>
                    </a:cxn>
                    <a:cxn ang="0">
                      <a:pos x="71" y="9"/>
                    </a:cxn>
                    <a:cxn ang="0">
                      <a:pos x="71" y="9"/>
                    </a:cxn>
                    <a:cxn ang="0">
                      <a:pos x="17" y="89"/>
                    </a:cxn>
                    <a:cxn ang="0">
                      <a:pos x="9" y="80"/>
                    </a:cxn>
                    <a:cxn ang="0">
                      <a:pos x="9" y="80"/>
                    </a:cxn>
                    <a:cxn ang="0">
                      <a:pos x="98" y="45"/>
                    </a:cxn>
                    <a:cxn ang="0">
                      <a:pos x="107" y="54"/>
                    </a:cxn>
                    <a:cxn ang="0">
                      <a:pos x="98" y="63"/>
                    </a:cxn>
                    <a:cxn ang="0">
                      <a:pos x="80" y="36"/>
                    </a:cxn>
                    <a:cxn ang="0">
                      <a:pos x="89" y="27"/>
                    </a:cxn>
                  </a:cxnLst>
                  <a:rect l="0" t="0" r="r" b="b"/>
                  <a:pathLst>
                    <a:path w="107" h="107">
                      <a:moveTo>
                        <a:pt x="89" y="27"/>
                      </a:moveTo>
                      <a:lnTo>
                        <a:pt x="107" y="54"/>
                      </a:lnTo>
                      <a:lnTo>
                        <a:pt x="107" y="54"/>
                      </a:lnTo>
                      <a:lnTo>
                        <a:pt x="107" y="54"/>
                      </a:lnTo>
                      <a:lnTo>
                        <a:pt x="17" y="89"/>
                      </a:lnTo>
                      <a:lnTo>
                        <a:pt x="0" y="107"/>
                      </a:lnTo>
                      <a:lnTo>
                        <a:pt x="9" y="8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71" y="9"/>
                      </a:lnTo>
                      <a:lnTo>
                        <a:pt x="71" y="9"/>
                      </a:lnTo>
                      <a:lnTo>
                        <a:pt x="17" y="89"/>
                      </a:lnTo>
                      <a:lnTo>
                        <a:pt x="9" y="80"/>
                      </a:lnTo>
                      <a:lnTo>
                        <a:pt x="9" y="80"/>
                      </a:lnTo>
                      <a:lnTo>
                        <a:pt x="98" y="45"/>
                      </a:lnTo>
                      <a:lnTo>
                        <a:pt x="107" y="54"/>
                      </a:lnTo>
                      <a:lnTo>
                        <a:pt x="98" y="63"/>
                      </a:lnTo>
                      <a:lnTo>
                        <a:pt x="80" y="36"/>
                      </a:lnTo>
                      <a:lnTo>
                        <a:pt x="89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66"/>
                <p:cNvSpPr>
                  <a:spLocks/>
                </p:cNvSpPr>
                <p:nvPr/>
              </p:nvSpPr>
              <p:spPr bwMode="auto">
                <a:xfrm>
                  <a:off x="2430462" y="5426075"/>
                  <a:ext cx="42863" cy="42863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27" y="18"/>
                    </a:cxn>
                    <a:cxn ang="0">
                      <a:pos x="27" y="18"/>
                    </a:cxn>
                    <a:cxn ang="0">
                      <a:pos x="27" y="18"/>
                    </a:cxn>
                    <a:cxn ang="0">
                      <a:pos x="18" y="27"/>
                    </a:cxn>
                    <a:cxn ang="0">
                      <a:pos x="0" y="9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27" h="27">
                      <a:moveTo>
                        <a:pt x="9" y="0"/>
                      </a:moveTo>
                      <a:lnTo>
                        <a:pt x="27" y="18"/>
                      </a:lnTo>
                      <a:lnTo>
                        <a:pt x="27" y="18"/>
                      </a:lnTo>
                      <a:lnTo>
                        <a:pt x="27" y="18"/>
                      </a:lnTo>
                      <a:lnTo>
                        <a:pt x="18" y="27"/>
                      </a:lnTo>
                      <a:lnTo>
                        <a:pt x="0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67"/>
                <p:cNvSpPr>
                  <a:spLocks/>
                </p:cNvSpPr>
                <p:nvPr/>
              </p:nvSpPr>
              <p:spPr bwMode="auto">
                <a:xfrm>
                  <a:off x="2359025" y="5426075"/>
                  <a:ext cx="142875" cy="127000"/>
                </a:xfrm>
                <a:custGeom>
                  <a:avLst/>
                  <a:gdLst/>
                  <a:ahLst/>
                  <a:cxnLst>
                    <a:cxn ang="0">
                      <a:pos x="72" y="18"/>
                    </a:cxn>
                    <a:cxn ang="0">
                      <a:pos x="90" y="45"/>
                    </a:cxn>
                    <a:cxn ang="0">
                      <a:pos x="0" y="80"/>
                    </a:cxn>
                    <a:cxn ang="0">
                      <a:pos x="54" y="0"/>
                    </a:cxn>
                    <a:cxn ang="0">
                      <a:pos x="72" y="18"/>
                    </a:cxn>
                  </a:cxnLst>
                  <a:rect l="0" t="0" r="r" b="b"/>
                  <a:pathLst>
                    <a:path w="90" h="80">
                      <a:moveTo>
                        <a:pt x="72" y="18"/>
                      </a:moveTo>
                      <a:lnTo>
                        <a:pt x="90" y="45"/>
                      </a:lnTo>
                      <a:lnTo>
                        <a:pt x="0" y="80"/>
                      </a:lnTo>
                      <a:lnTo>
                        <a:pt x="54" y="0"/>
                      </a:lnTo>
                      <a:lnTo>
                        <a:pt x="72" y="18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68"/>
                <p:cNvSpPr>
                  <a:spLocks/>
                </p:cNvSpPr>
                <p:nvPr/>
              </p:nvSpPr>
              <p:spPr bwMode="auto">
                <a:xfrm>
                  <a:off x="2671762" y="5311775"/>
                  <a:ext cx="14288" cy="14288"/>
                </a:xfrm>
                <a:custGeom>
                  <a:avLst/>
                  <a:gdLst/>
                  <a:ahLst/>
                  <a:cxnLst>
                    <a:cxn ang="0">
                      <a:pos x="9" y="9"/>
                    </a:cxn>
                    <a:cxn ang="0">
                      <a:pos x="9" y="9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9" y="9"/>
                    </a:cxn>
                  </a:cxnLst>
                  <a:rect l="0" t="0" r="r" b="b"/>
                  <a:pathLst>
                    <a:path w="9" h="9">
                      <a:moveTo>
                        <a:pt x="9" y="9"/>
                      </a:moveTo>
                      <a:lnTo>
                        <a:pt x="9" y="9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69"/>
                <p:cNvSpPr>
                  <a:spLocks/>
                </p:cNvSpPr>
                <p:nvPr/>
              </p:nvSpPr>
              <p:spPr bwMode="auto">
                <a:xfrm>
                  <a:off x="2473325" y="5454650"/>
                  <a:ext cx="14287" cy="14288"/>
                </a:xfrm>
                <a:custGeom>
                  <a:avLst/>
                  <a:gdLst/>
                  <a:ahLst/>
                  <a:cxnLst>
                    <a:cxn ang="0">
                      <a:pos x="9" y="9"/>
                    </a:cxn>
                    <a:cxn ang="0">
                      <a:pos x="9" y="9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9" y="9"/>
                    </a:cxn>
                  </a:cxnLst>
                  <a:rect l="0" t="0" r="r" b="b"/>
                  <a:pathLst>
                    <a:path w="9" h="9">
                      <a:moveTo>
                        <a:pt x="9" y="9"/>
                      </a:moveTo>
                      <a:lnTo>
                        <a:pt x="9" y="9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70"/>
                <p:cNvSpPr>
                  <a:spLocks/>
                </p:cNvSpPr>
                <p:nvPr/>
              </p:nvSpPr>
              <p:spPr bwMode="auto">
                <a:xfrm>
                  <a:off x="2473325" y="5311775"/>
                  <a:ext cx="212725" cy="157163"/>
                </a:xfrm>
                <a:custGeom>
                  <a:avLst/>
                  <a:gdLst/>
                  <a:ahLst/>
                  <a:cxnLst>
                    <a:cxn ang="0">
                      <a:pos x="134" y="9"/>
                    </a:cxn>
                    <a:cxn ang="0">
                      <a:pos x="125" y="0"/>
                    </a:cxn>
                    <a:cxn ang="0">
                      <a:pos x="0" y="90"/>
                    </a:cxn>
                    <a:cxn ang="0">
                      <a:pos x="9" y="99"/>
                    </a:cxn>
                    <a:cxn ang="0">
                      <a:pos x="134" y="9"/>
                    </a:cxn>
                  </a:cxnLst>
                  <a:rect l="0" t="0" r="r" b="b"/>
                  <a:pathLst>
                    <a:path w="134" h="99">
                      <a:moveTo>
                        <a:pt x="134" y="9"/>
                      </a:moveTo>
                      <a:lnTo>
                        <a:pt x="125" y="0"/>
                      </a:lnTo>
                      <a:lnTo>
                        <a:pt x="0" y="90"/>
                      </a:lnTo>
                      <a:lnTo>
                        <a:pt x="9" y="99"/>
                      </a:lnTo>
                      <a:lnTo>
                        <a:pt x="134" y="9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Rectangle 71"/>
                <p:cNvSpPr>
                  <a:spLocks noChangeArrowheads="1"/>
                </p:cNvSpPr>
                <p:nvPr/>
              </p:nvSpPr>
              <p:spPr bwMode="auto">
                <a:xfrm>
                  <a:off x="2586037" y="5397500"/>
                  <a:ext cx="1588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72"/>
                <p:cNvSpPr>
                  <a:spLocks/>
                </p:cNvSpPr>
                <p:nvPr/>
              </p:nvSpPr>
              <p:spPr bwMode="auto">
                <a:xfrm>
                  <a:off x="2586037" y="5397500"/>
                  <a:ext cx="100013" cy="142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9"/>
                    </a:cxn>
                    <a:cxn ang="0">
                      <a:pos x="54" y="9"/>
                    </a:cxn>
                    <a:cxn ang="0">
                      <a:pos x="63" y="9"/>
                    </a:cxn>
                    <a:cxn ang="0">
                      <a:pos x="63" y="9"/>
                    </a:cxn>
                    <a:cxn ang="0">
                      <a:pos x="54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3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54" y="9"/>
                      </a:lnTo>
                      <a:lnTo>
                        <a:pt x="63" y="9"/>
                      </a:lnTo>
                      <a:lnTo>
                        <a:pt x="63" y="9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73"/>
                <p:cNvSpPr>
                  <a:spLocks/>
                </p:cNvSpPr>
                <p:nvPr/>
              </p:nvSpPr>
              <p:spPr bwMode="auto">
                <a:xfrm>
                  <a:off x="2743200" y="5311775"/>
                  <a:ext cx="12700" cy="142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9"/>
                      </a:lnTo>
                      <a:lnTo>
                        <a:pt x="8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74"/>
                <p:cNvSpPr>
                  <a:spLocks/>
                </p:cNvSpPr>
                <p:nvPr/>
              </p:nvSpPr>
              <p:spPr bwMode="auto">
                <a:xfrm>
                  <a:off x="2671762" y="5311775"/>
                  <a:ext cx="84138" cy="100013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9" y="63"/>
                    </a:cxn>
                    <a:cxn ang="0">
                      <a:pos x="53" y="9"/>
                    </a:cxn>
                    <a:cxn ang="0">
                      <a:pos x="45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53" h="63">
                      <a:moveTo>
                        <a:pt x="0" y="54"/>
                      </a:moveTo>
                      <a:lnTo>
                        <a:pt x="9" y="63"/>
                      </a:lnTo>
                      <a:lnTo>
                        <a:pt x="53" y="9"/>
                      </a:lnTo>
                      <a:lnTo>
                        <a:pt x="45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85"/>
                <p:cNvSpPr>
                  <a:spLocks/>
                </p:cNvSpPr>
                <p:nvPr/>
              </p:nvSpPr>
              <p:spPr bwMode="auto">
                <a:xfrm>
                  <a:off x="1311275" y="5383213"/>
                  <a:ext cx="141287" cy="100012"/>
                </a:xfrm>
                <a:custGeom>
                  <a:avLst/>
                  <a:gdLst/>
                  <a:ahLst/>
                  <a:cxnLst>
                    <a:cxn ang="0">
                      <a:pos x="89" y="36"/>
                    </a:cxn>
                    <a:cxn ang="0">
                      <a:pos x="89" y="63"/>
                    </a:cxn>
                    <a:cxn ang="0">
                      <a:pos x="89" y="63"/>
                    </a:cxn>
                    <a:cxn ang="0">
                      <a:pos x="89" y="63"/>
                    </a:cxn>
                    <a:cxn ang="0">
                      <a:pos x="0" y="45"/>
                    </a:cxn>
                    <a:cxn ang="0">
                      <a:pos x="0" y="36"/>
                    </a:cxn>
                    <a:cxn ang="0">
                      <a:pos x="0" y="36"/>
                    </a:cxn>
                    <a:cxn ang="0">
                      <a:pos x="89" y="0"/>
                    </a:cxn>
                    <a:cxn ang="0">
                      <a:pos x="89" y="0"/>
                    </a:cxn>
                    <a:cxn ang="0">
                      <a:pos x="89" y="9"/>
                    </a:cxn>
                    <a:cxn ang="0">
                      <a:pos x="89" y="9"/>
                    </a:cxn>
                    <a:cxn ang="0">
                      <a:pos x="0" y="45"/>
                    </a:cxn>
                    <a:cxn ang="0">
                      <a:pos x="0" y="36"/>
                    </a:cxn>
                    <a:cxn ang="0">
                      <a:pos x="0" y="36"/>
                    </a:cxn>
                    <a:cxn ang="0">
                      <a:pos x="89" y="54"/>
                    </a:cxn>
                    <a:cxn ang="0">
                      <a:pos x="89" y="63"/>
                    </a:cxn>
                    <a:cxn ang="0">
                      <a:pos x="80" y="63"/>
                    </a:cxn>
                    <a:cxn ang="0">
                      <a:pos x="80" y="36"/>
                    </a:cxn>
                    <a:cxn ang="0">
                      <a:pos x="89" y="36"/>
                    </a:cxn>
                  </a:cxnLst>
                  <a:rect l="0" t="0" r="r" b="b"/>
                  <a:pathLst>
                    <a:path w="89" h="63">
                      <a:moveTo>
                        <a:pt x="89" y="36"/>
                      </a:moveTo>
                      <a:lnTo>
                        <a:pt x="89" y="63"/>
                      </a:lnTo>
                      <a:lnTo>
                        <a:pt x="89" y="63"/>
                      </a:lnTo>
                      <a:lnTo>
                        <a:pt x="89" y="63"/>
                      </a:lnTo>
                      <a:lnTo>
                        <a:pt x="0" y="45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9" y="9"/>
                      </a:lnTo>
                      <a:lnTo>
                        <a:pt x="89" y="9"/>
                      </a:lnTo>
                      <a:lnTo>
                        <a:pt x="0" y="45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89" y="54"/>
                      </a:lnTo>
                      <a:lnTo>
                        <a:pt x="89" y="63"/>
                      </a:lnTo>
                      <a:lnTo>
                        <a:pt x="80" y="63"/>
                      </a:lnTo>
                      <a:lnTo>
                        <a:pt x="80" y="36"/>
                      </a:lnTo>
                      <a:lnTo>
                        <a:pt x="89" y="36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86"/>
                <p:cNvSpPr>
                  <a:spLocks/>
                </p:cNvSpPr>
                <p:nvPr/>
              </p:nvSpPr>
              <p:spPr bwMode="auto">
                <a:xfrm>
                  <a:off x="1438275" y="5397500"/>
                  <a:ext cx="14287" cy="42863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9" y="27"/>
                    </a:cxn>
                    <a:cxn ang="0">
                      <a:pos x="9" y="27"/>
                    </a:cxn>
                    <a:cxn ang="0">
                      <a:pos x="9" y="27"/>
                    </a:cxn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27">
                      <a:moveTo>
                        <a:pt x="9" y="0"/>
                      </a:moveTo>
                      <a:lnTo>
                        <a:pt x="9" y="27"/>
                      </a:lnTo>
                      <a:lnTo>
                        <a:pt x="9" y="27"/>
                      </a:lnTo>
                      <a:lnTo>
                        <a:pt x="9" y="27"/>
                      </a:lnTo>
                      <a:lnTo>
                        <a:pt x="0" y="27"/>
                      </a:lnTo>
                      <a:lnTo>
                        <a:pt x="0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87"/>
                <p:cNvSpPr>
                  <a:spLocks/>
                </p:cNvSpPr>
                <p:nvPr/>
              </p:nvSpPr>
              <p:spPr bwMode="auto">
                <a:xfrm>
                  <a:off x="1311275" y="5397500"/>
                  <a:ext cx="141287" cy="85725"/>
                </a:xfrm>
                <a:custGeom>
                  <a:avLst/>
                  <a:gdLst/>
                  <a:ahLst/>
                  <a:cxnLst>
                    <a:cxn ang="0">
                      <a:pos x="89" y="27"/>
                    </a:cxn>
                    <a:cxn ang="0">
                      <a:pos x="89" y="54"/>
                    </a:cxn>
                    <a:cxn ang="0">
                      <a:pos x="0" y="36"/>
                    </a:cxn>
                    <a:cxn ang="0">
                      <a:pos x="89" y="0"/>
                    </a:cxn>
                    <a:cxn ang="0">
                      <a:pos x="89" y="27"/>
                    </a:cxn>
                  </a:cxnLst>
                  <a:rect l="0" t="0" r="r" b="b"/>
                  <a:pathLst>
                    <a:path w="89" h="54">
                      <a:moveTo>
                        <a:pt x="89" y="27"/>
                      </a:moveTo>
                      <a:lnTo>
                        <a:pt x="89" y="54"/>
                      </a:lnTo>
                      <a:lnTo>
                        <a:pt x="0" y="36"/>
                      </a:lnTo>
                      <a:lnTo>
                        <a:pt x="89" y="0"/>
                      </a:lnTo>
                      <a:lnTo>
                        <a:pt x="89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Rectangle 88"/>
                <p:cNvSpPr>
                  <a:spLocks noChangeArrowheads="1"/>
                </p:cNvSpPr>
                <p:nvPr/>
              </p:nvSpPr>
              <p:spPr bwMode="auto">
                <a:xfrm>
                  <a:off x="1452562" y="5440363"/>
                  <a:ext cx="1588" cy="14287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Rectangle 89"/>
                <p:cNvSpPr>
                  <a:spLocks noChangeArrowheads="1"/>
                </p:cNvSpPr>
                <p:nvPr/>
              </p:nvSpPr>
              <p:spPr bwMode="auto">
                <a:xfrm>
                  <a:off x="2643187" y="5326063"/>
                  <a:ext cx="1588" cy="14287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90"/>
                <p:cNvSpPr>
                  <a:spLocks/>
                </p:cNvSpPr>
                <p:nvPr/>
              </p:nvSpPr>
              <p:spPr bwMode="auto">
                <a:xfrm>
                  <a:off x="1452562" y="5326063"/>
                  <a:ext cx="1190625" cy="128587"/>
                </a:xfrm>
                <a:custGeom>
                  <a:avLst/>
                  <a:gdLst/>
                  <a:ahLst/>
                  <a:cxnLst>
                    <a:cxn ang="0">
                      <a:pos x="0" y="72"/>
                    </a:cxn>
                    <a:cxn ang="0">
                      <a:pos x="0" y="81"/>
                    </a:cxn>
                    <a:cxn ang="0">
                      <a:pos x="750" y="9"/>
                    </a:cxn>
                    <a:cxn ang="0">
                      <a:pos x="750" y="0"/>
                    </a:cxn>
                    <a:cxn ang="0">
                      <a:pos x="0" y="72"/>
                    </a:cxn>
                  </a:cxnLst>
                  <a:rect l="0" t="0" r="r" b="b"/>
                  <a:pathLst>
                    <a:path w="750" h="81">
                      <a:moveTo>
                        <a:pt x="0" y="72"/>
                      </a:moveTo>
                      <a:lnTo>
                        <a:pt x="0" y="81"/>
                      </a:lnTo>
                      <a:lnTo>
                        <a:pt x="750" y="9"/>
                      </a:lnTo>
                      <a:lnTo>
                        <a:pt x="75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Rectangle 91"/>
                <p:cNvSpPr>
                  <a:spLocks noChangeArrowheads="1"/>
                </p:cNvSpPr>
                <p:nvPr/>
              </p:nvSpPr>
              <p:spPr bwMode="auto">
                <a:xfrm>
                  <a:off x="914400" y="5468938"/>
                  <a:ext cx="1587" cy="14287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92"/>
                <p:cNvSpPr>
                  <a:spLocks/>
                </p:cNvSpPr>
                <p:nvPr/>
              </p:nvSpPr>
              <p:spPr bwMode="auto">
                <a:xfrm>
                  <a:off x="914400" y="5426075"/>
                  <a:ext cx="198437" cy="57150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125" y="0"/>
                    </a:cxn>
                    <a:cxn ang="0">
                      <a:pos x="125" y="0"/>
                    </a:cxn>
                    <a:cxn ang="0">
                      <a:pos x="125" y="9"/>
                    </a:cxn>
                    <a:cxn ang="0">
                      <a:pos x="125" y="9"/>
                    </a:cxn>
                    <a:cxn ang="0">
                      <a:pos x="0" y="36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25" h="36">
                      <a:moveTo>
                        <a:pt x="0" y="27"/>
                      </a:moveTo>
                      <a:lnTo>
                        <a:pt x="125" y="0"/>
                      </a:lnTo>
                      <a:lnTo>
                        <a:pt x="125" y="0"/>
                      </a:lnTo>
                      <a:lnTo>
                        <a:pt x="125" y="9"/>
                      </a:lnTo>
                      <a:lnTo>
                        <a:pt x="125" y="9"/>
                      </a:lnTo>
                      <a:lnTo>
                        <a:pt x="0" y="36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93"/>
                <p:cNvSpPr>
                  <a:spLocks/>
                </p:cNvSpPr>
                <p:nvPr/>
              </p:nvSpPr>
              <p:spPr bwMode="auto">
                <a:xfrm>
                  <a:off x="1112837" y="5383213"/>
                  <a:ext cx="98425" cy="57150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53" y="0"/>
                    </a:cxn>
                    <a:cxn ang="0">
                      <a:pos x="53" y="0"/>
                    </a:cxn>
                    <a:cxn ang="0">
                      <a:pos x="62" y="0"/>
                    </a:cxn>
                    <a:cxn ang="0">
                      <a:pos x="53" y="9"/>
                    </a:cxn>
                    <a:cxn ang="0">
                      <a:pos x="0" y="36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62" h="36">
                      <a:moveTo>
                        <a:pt x="0" y="27"/>
                      </a:moveTo>
                      <a:lnTo>
                        <a:pt x="53" y="0"/>
                      </a:lnTo>
                      <a:lnTo>
                        <a:pt x="53" y="0"/>
                      </a:lnTo>
                      <a:lnTo>
                        <a:pt x="62" y="0"/>
                      </a:lnTo>
                      <a:lnTo>
                        <a:pt x="53" y="9"/>
                      </a:lnTo>
                      <a:lnTo>
                        <a:pt x="0" y="36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Rectangle 94"/>
                <p:cNvSpPr>
                  <a:spLocks noChangeArrowheads="1"/>
                </p:cNvSpPr>
                <p:nvPr/>
              </p:nvSpPr>
              <p:spPr bwMode="auto">
                <a:xfrm>
                  <a:off x="1239837" y="5283200"/>
                  <a:ext cx="14288" cy="15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95"/>
                <p:cNvSpPr>
                  <a:spLocks/>
                </p:cNvSpPr>
                <p:nvPr/>
              </p:nvSpPr>
              <p:spPr bwMode="auto">
                <a:xfrm>
                  <a:off x="1196975" y="5283200"/>
                  <a:ext cx="57150" cy="100013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9" y="63"/>
                    </a:cxn>
                    <a:cxn ang="0">
                      <a:pos x="36" y="0"/>
                    </a:cxn>
                    <a:cxn ang="0">
                      <a:pos x="27" y="0"/>
                    </a:cxn>
                    <a:cxn ang="0">
                      <a:pos x="0" y="63"/>
                    </a:cxn>
                  </a:cxnLst>
                  <a:rect l="0" t="0" r="r" b="b"/>
                  <a:pathLst>
                    <a:path w="36" h="63">
                      <a:moveTo>
                        <a:pt x="0" y="63"/>
                      </a:moveTo>
                      <a:lnTo>
                        <a:pt x="9" y="63"/>
                      </a:lnTo>
                      <a:lnTo>
                        <a:pt x="36" y="0"/>
                      </a:lnTo>
                      <a:lnTo>
                        <a:pt x="27" y="0"/>
                      </a:lnTo>
                      <a:lnTo>
                        <a:pt x="0" y="63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Rectangle 96"/>
                <p:cNvSpPr>
                  <a:spLocks noChangeArrowheads="1"/>
                </p:cNvSpPr>
                <p:nvPr/>
              </p:nvSpPr>
              <p:spPr bwMode="auto">
                <a:xfrm>
                  <a:off x="914400" y="5483225"/>
                  <a:ext cx="1587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97"/>
                <p:cNvSpPr>
                  <a:spLocks/>
                </p:cNvSpPr>
                <p:nvPr/>
              </p:nvSpPr>
              <p:spPr bwMode="auto">
                <a:xfrm>
                  <a:off x="914400" y="5483225"/>
                  <a:ext cx="169862" cy="412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9"/>
                    </a:cxn>
                    <a:cxn ang="0">
                      <a:pos x="107" y="26"/>
                    </a:cxn>
                    <a:cxn ang="0">
                      <a:pos x="107" y="26"/>
                    </a:cxn>
                    <a:cxn ang="0">
                      <a:pos x="107" y="18"/>
                    </a:cxn>
                    <a:cxn ang="0">
                      <a:pos x="107" y="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7" h="26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07" y="26"/>
                      </a:lnTo>
                      <a:lnTo>
                        <a:pt x="107" y="26"/>
                      </a:lnTo>
                      <a:lnTo>
                        <a:pt x="107" y="18"/>
                      </a:lnTo>
                      <a:lnTo>
                        <a:pt x="107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Rectangle 98"/>
                <p:cNvSpPr>
                  <a:spLocks noChangeArrowheads="1"/>
                </p:cNvSpPr>
                <p:nvPr/>
              </p:nvSpPr>
              <p:spPr bwMode="auto">
                <a:xfrm>
                  <a:off x="1239837" y="5595938"/>
                  <a:ext cx="1588" cy="14287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99"/>
                <p:cNvSpPr>
                  <a:spLocks/>
                </p:cNvSpPr>
                <p:nvPr/>
              </p:nvSpPr>
              <p:spPr bwMode="auto">
                <a:xfrm>
                  <a:off x="1084262" y="5511800"/>
                  <a:ext cx="155575" cy="984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"/>
                    </a:cxn>
                    <a:cxn ang="0">
                      <a:pos x="98" y="62"/>
                    </a:cxn>
                    <a:cxn ang="0">
                      <a:pos x="98" y="5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8" h="62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98" y="62"/>
                      </a:lnTo>
                      <a:lnTo>
                        <a:pt x="98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Rectangle 100"/>
                <p:cNvSpPr>
                  <a:spLocks noChangeArrowheads="1"/>
                </p:cNvSpPr>
                <p:nvPr/>
              </p:nvSpPr>
              <p:spPr bwMode="auto">
                <a:xfrm>
                  <a:off x="1225550" y="5354638"/>
                  <a:ext cx="14287" cy="1587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101"/>
                <p:cNvSpPr>
                  <a:spLocks/>
                </p:cNvSpPr>
                <p:nvPr/>
              </p:nvSpPr>
              <p:spPr bwMode="auto">
                <a:xfrm>
                  <a:off x="1225550" y="5354638"/>
                  <a:ext cx="42862" cy="11430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0"/>
                    </a:cxn>
                    <a:cxn ang="0">
                      <a:pos x="18" y="72"/>
                    </a:cxn>
                    <a:cxn ang="0">
                      <a:pos x="18" y="72"/>
                    </a:cxn>
                    <a:cxn ang="0">
                      <a:pos x="27" y="72"/>
                    </a:cxn>
                    <a:cxn ang="0">
                      <a:pos x="27" y="72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27" h="72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18" y="72"/>
                      </a:lnTo>
                      <a:lnTo>
                        <a:pt x="18" y="72"/>
                      </a:lnTo>
                      <a:lnTo>
                        <a:pt x="27" y="72"/>
                      </a:lnTo>
                      <a:lnTo>
                        <a:pt x="27" y="7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Rectangle 102"/>
                <p:cNvSpPr>
                  <a:spLocks noChangeArrowheads="1"/>
                </p:cNvSpPr>
                <p:nvPr/>
              </p:nvSpPr>
              <p:spPr bwMode="auto">
                <a:xfrm>
                  <a:off x="1225550" y="5581650"/>
                  <a:ext cx="14287" cy="15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3"/>
                <p:cNvSpPr>
                  <a:spLocks/>
                </p:cNvSpPr>
                <p:nvPr/>
              </p:nvSpPr>
              <p:spPr bwMode="auto">
                <a:xfrm>
                  <a:off x="1225550" y="5468938"/>
                  <a:ext cx="42862" cy="112712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18" y="0"/>
                    </a:cxn>
                    <a:cxn ang="0">
                      <a:pos x="0" y="71"/>
                    </a:cxn>
                    <a:cxn ang="0">
                      <a:pos x="9" y="71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27" h="71">
                      <a:moveTo>
                        <a:pt x="27" y="0"/>
                      </a:moveTo>
                      <a:lnTo>
                        <a:pt x="18" y="0"/>
                      </a:lnTo>
                      <a:lnTo>
                        <a:pt x="0" y="71"/>
                      </a:lnTo>
                      <a:lnTo>
                        <a:pt x="9" y="7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04"/>
                <p:cNvSpPr>
                  <a:spLocks/>
                </p:cNvSpPr>
                <p:nvPr/>
              </p:nvSpPr>
              <p:spPr bwMode="auto">
                <a:xfrm>
                  <a:off x="1239837" y="5426075"/>
                  <a:ext cx="28575" cy="85725"/>
                </a:xfrm>
                <a:custGeom>
                  <a:avLst/>
                  <a:gdLst/>
                  <a:ahLst/>
                  <a:cxnLst>
                    <a:cxn ang="0">
                      <a:pos x="18" y="27"/>
                    </a:cxn>
                    <a:cxn ang="0">
                      <a:pos x="9" y="9"/>
                    </a:cxn>
                    <a:cxn ang="0">
                      <a:pos x="9" y="0"/>
                    </a:cxn>
                    <a:cxn ang="0">
                      <a:pos x="0" y="9"/>
                    </a:cxn>
                    <a:cxn ang="0">
                      <a:pos x="0" y="27"/>
                    </a:cxn>
                    <a:cxn ang="0">
                      <a:pos x="0" y="45"/>
                    </a:cxn>
                    <a:cxn ang="0">
                      <a:pos x="9" y="54"/>
                    </a:cxn>
                    <a:cxn ang="0">
                      <a:pos x="9" y="45"/>
                    </a:cxn>
                    <a:cxn ang="0">
                      <a:pos x="18" y="27"/>
                    </a:cxn>
                  </a:cxnLst>
                  <a:rect l="0" t="0" r="r" b="b"/>
                  <a:pathLst>
                    <a:path w="18" h="54">
                      <a:moveTo>
                        <a:pt x="18" y="27"/>
                      </a:move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0" y="27"/>
                      </a:lnTo>
                      <a:lnTo>
                        <a:pt x="0" y="45"/>
                      </a:lnTo>
                      <a:lnTo>
                        <a:pt x="9" y="54"/>
                      </a:lnTo>
                      <a:lnTo>
                        <a:pt x="9" y="45"/>
                      </a:lnTo>
                      <a:lnTo>
                        <a:pt x="18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105"/>
                <p:cNvSpPr>
                  <a:spLocks/>
                </p:cNvSpPr>
                <p:nvPr/>
              </p:nvSpPr>
              <p:spPr bwMode="auto">
                <a:xfrm>
                  <a:off x="1239837" y="5426075"/>
                  <a:ext cx="42863" cy="98425"/>
                </a:xfrm>
                <a:custGeom>
                  <a:avLst/>
                  <a:gdLst/>
                  <a:ahLst/>
                  <a:cxnLst>
                    <a:cxn ang="0">
                      <a:pos x="18" y="27"/>
                    </a:cxn>
                    <a:cxn ang="0">
                      <a:pos x="9" y="9"/>
                    </a:cxn>
                    <a:cxn ang="0">
                      <a:pos x="9" y="9"/>
                    </a:cxn>
                    <a:cxn ang="0">
                      <a:pos x="9" y="9"/>
                    </a:cxn>
                    <a:cxn ang="0">
                      <a:pos x="9" y="0"/>
                    </a:cxn>
                    <a:cxn ang="0">
                      <a:pos x="18" y="9"/>
                    </a:cxn>
                    <a:cxn ang="0">
                      <a:pos x="18" y="9"/>
                    </a:cxn>
                    <a:cxn ang="0">
                      <a:pos x="9" y="18"/>
                    </a:cxn>
                    <a:cxn ang="0">
                      <a:pos x="9" y="9"/>
                    </a:cxn>
                    <a:cxn ang="0">
                      <a:pos x="9" y="9"/>
                    </a:cxn>
                    <a:cxn ang="0">
                      <a:pos x="9" y="27"/>
                    </a:cxn>
                    <a:cxn ang="0">
                      <a:pos x="9" y="27"/>
                    </a:cxn>
                    <a:cxn ang="0">
                      <a:pos x="9" y="27"/>
                    </a:cxn>
                    <a:cxn ang="0">
                      <a:pos x="9" y="45"/>
                    </a:cxn>
                    <a:cxn ang="0">
                      <a:pos x="9" y="45"/>
                    </a:cxn>
                    <a:cxn ang="0">
                      <a:pos x="9" y="45"/>
                    </a:cxn>
                    <a:cxn ang="0">
                      <a:pos x="18" y="54"/>
                    </a:cxn>
                    <a:cxn ang="0">
                      <a:pos x="9" y="54"/>
                    </a:cxn>
                    <a:cxn ang="0">
                      <a:pos x="9" y="54"/>
                    </a:cxn>
                    <a:cxn ang="0">
                      <a:pos x="9" y="45"/>
                    </a:cxn>
                    <a:cxn ang="0">
                      <a:pos x="9" y="45"/>
                    </a:cxn>
                    <a:cxn ang="0">
                      <a:pos x="9" y="45"/>
                    </a:cxn>
                    <a:cxn ang="0">
                      <a:pos x="18" y="27"/>
                    </a:cxn>
                    <a:cxn ang="0">
                      <a:pos x="18" y="27"/>
                    </a:cxn>
                    <a:cxn ang="0">
                      <a:pos x="27" y="27"/>
                    </a:cxn>
                    <a:cxn ang="0">
                      <a:pos x="27" y="27"/>
                    </a:cxn>
                    <a:cxn ang="0">
                      <a:pos x="18" y="45"/>
                    </a:cxn>
                    <a:cxn ang="0">
                      <a:pos x="18" y="45"/>
                    </a:cxn>
                    <a:cxn ang="0">
                      <a:pos x="18" y="45"/>
                    </a:cxn>
                    <a:cxn ang="0">
                      <a:pos x="18" y="54"/>
                    </a:cxn>
                    <a:cxn ang="0">
                      <a:pos x="18" y="54"/>
                    </a:cxn>
                    <a:cxn ang="0">
                      <a:pos x="9" y="62"/>
                    </a:cxn>
                    <a:cxn ang="0">
                      <a:pos x="0" y="54"/>
                    </a:cxn>
                    <a:cxn ang="0">
                      <a:pos x="0" y="54"/>
                    </a:cxn>
                    <a:cxn ang="0">
                      <a:pos x="0" y="45"/>
                    </a:cxn>
                    <a:cxn ang="0">
                      <a:pos x="0" y="27"/>
                    </a:cxn>
                    <a:cxn ang="0">
                      <a:pos x="0" y="27"/>
                    </a:cxn>
                    <a:cxn ang="0">
                      <a:pos x="0" y="27"/>
                    </a:cxn>
                    <a:cxn ang="0">
                      <a:pos x="0" y="9"/>
                    </a:cxn>
                    <a:cxn ang="0">
                      <a:pos x="0" y="9"/>
                    </a:cxn>
                    <a:cxn ang="0">
                      <a:pos x="0" y="9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18" y="0"/>
                    </a:cxn>
                    <a:cxn ang="0">
                      <a:pos x="18" y="9"/>
                    </a:cxn>
                    <a:cxn ang="0">
                      <a:pos x="18" y="9"/>
                    </a:cxn>
                    <a:cxn ang="0">
                      <a:pos x="18" y="9"/>
                    </a:cxn>
                    <a:cxn ang="0">
                      <a:pos x="27" y="27"/>
                    </a:cxn>
                    <a:cxn ang="0">
                      <a:pos x="18" y="27"/>
                    </a:cxn>
                  </a:cxnLst>
                  <a:rect l="0" t="0" r="r" b="b"/>
                  <a:pathLst>
                    <a:path w="27" h="62">
                      <a:moveTo>
                        <a:pt x="18" y="27"/>
                      </a:moveTo>
                      <a:lnTo>
                        <a:pt x="9" y="9"/>
                      </a:lnTo>
                      <a:lnTo>
                        <a:pt x="9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9" y="18"/>
                      </a:lnTo>
                      <a:lnTo>
                        <a:pt x="9" y="9"/>
                      </a:lnTo>
                      <a:lnTo>
                        <a:pt x="9" y="9"/>
                      </a:lnTo>
                      <a:lnTo>
                        <a:pt x="9" y="27"/>
                      </a:lnTo>
                      <a:lnTo>
                        <a:pt x="9" y="27"/>
                      </a:lnTo>
                      <a:lnTo>
                        <a:pt x="9" y="27"/>
                      </a:lnTo>
                      <a:lnTo>
                        <a:pt x="9" y="45"/>
                      </a:lnTo>
                      <a:lnTo>
                        <a:pt x="9" y="45"/>
                      </a:lnTo>
                      <a:lnTo>
                        <a:pt x="9" y="45"/>
                      </a:lnTo>
                      <a:lnTo>
                        <a:pt x="18" y="54"/>
                      </a:lnTo>
                      <a:lnTo>
                        <a:pt x="9" y="54"/>
                      </a:lnTo>
                      <a:lnTo>
                        <a:pt x="9" y="54"/>
                      </a:lnTo>
                      <a:lnTo>
                        <a:pt x="9" y="45"/>
                      </a:lnTo>
                      <a:lnTo>
                        <a:pt x="9" y="45"/>
                      </a:lnTo>
                      <a:lnTo>
                        <a:pt x="9" y="45"/>
                      </a:lnTo>
                      <a:lnTo>
                        <a:pt x="18" y="27"/>
                      </a:lnTo>
                      <a:lnTo>
                        <a:pt x="18" y="27"/>
                      </a:lnTo>
                      <a:lnTo>
                        <a:pt x="27" y="27"/>
                      </a:lnTo>
                      <a:lnTo>
                        <a:pt x="27" y="27"/>
                      </a:lnTo>
                      <a:lnTo>
                        <a:pt x="18" y="45"/>
                      </a:lnTo>
                      <a:lnTo>
                        <a:pt x="18" y="45"/>
                      </a:lnTo>
                      <a:lnTo>
                        <a:pt x="18" y="45"/>
                      </a:lnTo>
                      <a:lnTo>
                        <a:pt x="18" y="54"/>
                      </a:lnTo>
                      <a:lnTo>
                        <a:pt x="18" y="54"/>
                      </a:lnTo>
                      <a:lnTo>
                        <a:pt x="9" y="62"/>
                      </a:lnTo>
                      <a:lnTo>
                        <a:pt x="0" y="54"/>
                      </a:lnTo>
                      <a:lnTo>
                        <a:pt x="0" y="54"/>
                      </a:lnTo>
                      <a:lnTo>
                        <a:pt x="0" y="45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27" y="27"/>
                      </a:lnTo>
                      <a:lnTo>
                        <a:pt x="18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106"/>
                <p:cNvSpPr>
                  <a:spLocks/>
                </p:cNvSpPr>
                <p:nvPr/>
              </p:nvSpPr>
              <p:spPr bwMode="auto">
                <a:xfrm>
                  <a:off x="1268412" y="5468938"/>
                  <a:ext cx="14288" cy="1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19312" y="5397500"/>
                  <a:ext cx="119063" cy="1984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IE" sz="1300" b="1">
                      <a:solidFill>
                        <a:srgbClr val="000000"/>
                      </a:solidFill>
                    </a:rPr>
                    <a:t>N</a:t>
                  </a:r>
                  <a:endParaRPr lang="en-IE"/>
                </a:p>
              </p:txBody>
            </p:sp>
            <p:sp>
              <p:nvSpPr>
                <p:cNvPr id="105" name="Rectangle 110"/>
                <p:cNvSpPr>
                  <a:spLocks noChangeArrowheads="1"/>
                </p:cNvSpPr>
                <p:nvPr/>
              </p:nvSpPr>
              <p:spPr bwMode="auto">
                <a:xfrm>
                  <a:off x="2232025" y="5483225"/>
                  <a:ext cx="69850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IE" sz="1000" b="1">
                      <a:solidFill>
                        <a:srgbClr val="000000"/>
                      </a:solidFill>
                    </a:rPr>
                    <a:t>1</a:t>
                  </a:r>
                  <a:endParaRPr lang="en-IE"/>
                </a:p>
              </p:txBody>
            </p:sp>
            <p:sp>
              <p:nvSpPr>
                <p:cNvPr id="106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54137" y="5524500"/>
                  <a:ext cx="126638" cy="2000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IE" sz="1300" b="1" smtClean="0">
                      <a:solidFill>
                        <a:srgbClr val="000000"/>
                      </a:solidFill>
                    </a:rPr>
                    <a:t>V</a:t>
                  </a:r>
                  <a:endParaRPr lang="en-IE"/>
                </a:p>
              </p:txBody>
            </p:sp>
            <p:sp>
              <p:nvSpPr>
                <p:cNvPr id="109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830512" y="5638799"/>
                  <a:ext cx="65088" cy="393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Parallelogram 18"/>
              <p:cNvSpPr/>
              <p:nvPr/>
            </p:nvSpPr>
            <p:spPr>
              <a:xfrm>
                <a:off x="3154381" y="4530904"/>
                <a:ext cx="577663" cy="1338224"/>
              </a:xfrm>
              <a:custGeom>
                <a:avLst/>
                <a:gdLst>
                  <a:gd name="connsiteX0" fmla="*/ 0 w 691289"/>
                  <a:gd name="connsiteY0" fmla="*/ 810191 h 810191"/>
                  <a:gd name="connsiteX1" fmla="*/ 172822 w 691289"/>
                  <a:gd name="connsiteY1" fmla="*/ 0 h 810191"/>
                  <a:gd name="connsiteX2" fmla="*/ 691289 w 691289"/>
                  <a:gd name="connsiteY2" fmla="*/ 0 h 810191"/>
                  <a:gd name="connsiteX3" fmla="*/ 518467 w 691289"/>
                  <a:gd name="connsiteY3" fmla="*/ 810191 h 810191"/>
                  <a:gd name="connsiteX4" fmla="*/ 0 w 691289"/>
                  <a:gd name="connsiteY4" fmla="*/ 810191 h 810191"/>
                  <a:gd name="connsiteX0" fmla="*/ 0 w 691289"/>
                  <a:gd name="connsiteY0" fmla="*/ 810191 h 810191"/>
                  <a:gd name="connsiteX1" fmla="*/ 5396 w 691289"/>
                  <a:gd name="connsiteY1" fmla="*/ 64394 h 810191"/>
                  <a:gd name="connsiteX2" fmla="*/ 691289 w 691289"/>
                  <a:gd name="connsiteY2" fmla="*/ 0 h 810191"/>
                  <a:gd name="connsiteX3" fmla="*/ 518467 w 691289"/>
                  <a:gd name="connsiteY3" fmla="*/ 810191 h 810191"/>
                  <a:gd name="connsiteX4" fmla="*/ 0 w 691289"/>
                  <a:gd name="connsiteY4" fmla="*/ 810191 h 810191"/>
                  <a:gd name="connsiteX0" fmla="*/ 7681 w 698970"/>
                  <a:gd name="connsiteY0" fmla="*/ 926101 h 926101"/>
                  <a:gd name="connsiteX1" fmla="*/ 198 w 698970"/>
                  <a:gd name="connsiteY1" fmla="*/ 0 h 926101"/>
                  <a:gd name="connsiteX2" fmla="*/ 698970 w 698970"/>
                  <a:gd name="connsiteY2" fmla="*/ 115910 h 926101"/>
                  <a:gd name="connsiteX3" fmla="*/ 526148 w 698970"/>
                  <a:gd name="connsiteY3" fmla="*/ 926101 h 926101"/>
                  <a:gd name="connsiteX4" fmla="*/ 7681 w 698970"/>
                  <a:gd name="connsiteY4" fmla="*/ 926101 h 926101"/>
                  <a:gd name="connsiteX0" fmla="*/ 7681 w 557303"/>
                  <a:gd name="connsiteY0" fmla="*/ 1338224 h 1338224"/>
                  <a:gd name="connsiteX1" fmla="*/ 198 w 557303"/>
                  <a:gd name="connsiteY1" fmla="*/ 412123 h 1338224"/>
                  <a:gd name="connsiteX2" fmla="*/ 557303 w 557303"/>
                  <a:gd name="connsiteY2" fmla="*/ 0 h 1338224"/>
                  <a:gd name="connsiteX3" fmla="*/ 526148 w 557303"/>
                  <a:gd name="connsiteY3" fmla="*/ 1338224 h 1338224"/>
                  <a:gd name="connsiteX4" fmla="*/ 7681 w 557303"/>
                  <a:gd name="connsiteY4" fmla="*/ 1338224 h 1338224"/>
                  <a:gd name="connsiteX0" fmla="*/ 7681 w 577663"/>
                  <a:gd name="connsiteY0" fmla="*/ 1338224 h 1338224"/>
                  <a:gd name="connsiteX1" fmla="*/ 198 w 577663"/>
                  <a:gd name="connsiteY1" fmla="*/ 412123 h 1338224"/>
                  <a:gd name="connsiteX2" fmla="*/ 557303 w 577663"/>
                  <a:gd name="connsiteY2" fmla="*/ 0 h 1338224"/>
                  <a:gd name="connsiteX3" fmla="*/ 577663 w 577663"/>
                  <a:gd name="connsiteY3" fmla="*/ 938979 h 1338224"/>
                  <a:gd name="connsiteX4" fmla="*/ 7681 w 577663"/>
                  <a:gd name="connsiteY4" fmla="*/ 1338224 h 133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7663" h="1338224">
                    <a:moveTo>
                      <a:pt x="7681" y="1338224"/>
                    </a:moveTo>
                    <a:cubicBezTo>
                      <a:pt x="9480" y="1089625"/>
                      <a:pt x="-1601" y="660722"/>
                      <a:pt x="198" y="412123"/>
                    </a:cubicBezTo>
                    <a:lnTo>
                      <a:pt x="557303" y="0"/>
                    </a:lnTo>
                    <a:lnTo>
                      <a:pt x="577663" y="938979"/>
                    </a:lnTo>
                    <a:lnTo>
                      <a:pt x="7681" y="1338224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324225" y="4886325"/>
                <a:ext cx="984535" cy="1209219"/>
                <a:chOff x="3324225" y="4886325"/>
                <a:chExt cx="984535" cy="1209219"/>
              </a:xfrm>
            </p:grpSpPr>
            <p:sp>
              <p:nvSpPr>
                <p:cNvPr id="37" name="Freeform 15"/>
                <p:cNvSpPr>
                  <a:spLocks/>
                </p:cNvSpPr>
                <p:nvPr/>
              </p:nvSpPr>
              <p:spPr bwMode="auto">
                <a:xfrm>
                  <a:off x="3946525" y="5113338"/>
                  <a:ext cx="212725" cy="10001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99" y="27"/>
                    </a:cxn>
                    <a:cxn ang="0">
                      <a:pos x="134" y="27"/>
                    </a:cxn>
                    <a:cxn ang="0">
                      <a:pos x="99" y="36"/>
                    </a:cxn>
                    <a:cxn ang="0">
                      <a:pos x="0" y="63"/>
                    </a:cxn>
                    <a:cxn ang="0">
                      <a:pos x="0" y="63"/>
                    </a:cxn>
                    <a:cxn ang="0">
                      <a:pos x="0" y="54"/>
                    </a:cxn>
                    <a:cxn ang="0">
                      <a:pos x="0" y="54"/>
                    </a:cxn>
                    <a:cxn ang="0">
                      <a:pos x="99" y="27"/>
                    </a:cxn>
                    <a:cxn ang="0">
                      <a:pos x="99" y="36"/>
                    </a:cxn>
                    <a:cxn ang="0">
                      <a:pos x="99" y="36"/>
                    </a:cxn>
                    <a:cxn ang="0">
                      <a:pos x="0" y="9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9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34" h="63">
                      <a:moveTo>
                        <a:pt x="0" y="27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9" y="27"/>
                      </a:lnTo>
                      <a:lnTo>
                        <a:pt x="134" y="27"/>
                      </a:lnTo>
                      <a:lnTo>
                        <a:pt x="99" y="36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0" y="54"/>
                      </a:lnTo>
                      <a:lnTo>
                        <a:pt x="0" y="54"/>
                      </a:lnTo>
                      <a:lnTo>
                        <a:pt x="99" y="27"/>
                      </a:lnTo>
                      <a:lnTo>
                        <a:pt x="99" y="36"/>
                      </a:lnTo>
                      <a:lnTo>
                        <a:pt x="99" y="36"/>
                      </a:ln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>
                  <a:spLocks/>
                </p:cNvSpPr>
                <p:nvPr/>
              </p:nvSpPr>
              <p:spPr bwMode="auto">
                <a:xfrm>
                  <a:off x="3946525" y="5156200"/>
                  <a:ext cx="14287" cy="42863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9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9" h="27">
                      <a:moveTo>
                        <a:pt x="0" y="27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9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>
                  <a:spLocks/>
                </p:cNvSpPr>
                <p:nvPr/>
              </p:nvSpPr>
              <p:spPr bwMode="auto">
                <a:xfrm>
                  <a:off x="3946525" y="5113338"/>
                  <a:ext cx="157162" cy="85725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99" y="27"/>
                    </a:cxn>
                    <a:cxn ang="0">
                      <a:pos x="0" y="54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99" h="54">
                      <a:moveTo>
                        <a:pt x="0" y="27"/>
                      </a:moveTo>
                      <a:lnTo>
                        <a:pt x="0" y="0"/>
                      </a:lnTo>
                      <a:lnTo>
                        <a:pt x="99" y="27"/>
                      </a:lnTo>
                      <a:lnTo>
                        <a:pt x="0" y="54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Rectangle 18"/>
                <p:cNvSpPr>
                  <a:spLocks noChangeArrowheads="1"/>
                </p:cNvSpPr>
                <p:nvPr/>
              </p:nvSpPr>
              <p:spPr bwMode="auto">
                <a:xfrm>
                  <a:off x="3465512" y="5156200"/>
                  <a:ext cx="1588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Rectangle 19"/>
                <p:cNvSpPr>
                  <a:spLocks noChangeArrowheads="1"/>
                </p:cNvSpPr>
                <p:nvPr/>
              </p:nvSpPr>
              <p:spPr bwMode="auto">
                <a:xfrm>
                  <a:off x="3946525" y="5156200"/>
                  <a:ext cx="1587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Rectangle 20"/>
                <p:cNvSpPr>
                  <a:spLocks noChangeArrowheads="1"/>
                </p:cNvSpPr>
                <p:nvPr/>
              </p:nvSpPr>
              <p:spPr bwMode="auto">
                <a:xfrm>
                  <a:off x="3465512" y="5156200"/>
                  <a:ext cx="481013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Rectangle 31"/>
                <p:cNvSpPr>
                  <a:spLocks noChangeArrowheads="1"/>
                </p:cNvSpPr>
                <p:nvPr/>
              </p:nvSpPr>
              <p:spPr bwMode="auto">
                <a:xfrm>
                  <a:off x="3549650" y="5156200"/>
                  <a:ext cx="14287" cy="15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Rectangle 32"/>
                <p:cNvSpPr>
                  <a:spLocks noChangeArrowheads="1"/>
                </p:cNvSpPr>
                <p:nvPr/>
              </p:nvSpPr>
              <p:spPr bwMode="auto">
                <a:xfrm>
                  <a:off x="3549650" y="5070475"/>
                  <a:ext cx="14287" cy="85725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Rectangle 33"/>
                <p:cNvSpPr>
                  <a:spLocks noChangeArrowheads="1"/>
                </p:cNvSpPr>
                <p:nvPr/>
              </p:nvSpPr>
              <p:spPr bwMode="auto">
                <a:xfrm>
                  <a:off x="3465512" y="5070475"/>
                  <a:ext cx="1588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Rectangle 34"/>
                <p:cNvSpPr>
                  <a:spLocks noChangeArrowheads="1"/>
                </p:cNvSpPr>
                <p:nvPr/>
              </p:nvSpPr>
              <p:spPr bwMode="auto">
                <a:xfrm>
                  <a:off x="3465512" y="5070475"/>
                  <a:ext cx="84138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79"/>
                <p:cNvSpPr>
                  <a:spLocks/>
                </p:cNvSpPr>
                <p:nvPr/>
              </p:nvSpPr>
              <p:spPr bwMode="auto">
                <a:xfrm>
                  <a:off x="3365500" y="4886325"/>
                  <a:ext cx="14287" cy="142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9" y="9"/>
                    </a:cxn>
                    <a:cxn ang="0">
                      <a:pos x="9" y="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" h="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Rectangle 81"/>
                <p:cNvSpPr>
                  <a:spLocks noChangeArrowheads="1"/>
                </p:cNvSpPr>
                <p:nvPr/>
              </p:nvSpPr>
              <p:spPr bwMode="auto">
                <a:xfrm>
                  <a:off x="3324225" y="4929188"/>
                  <a:ext cx="1587" cy="14287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83"/>
                <p:cNvSpPr>
                  <a:spLocks/>
                </p:cNvSpPr>
                <p:nvPr/>
              </p:nvSpPr>
              <p:spPr bwMode="auto">
                <a:xfrm>
                  <a:off x="3324225" y="5000625"/>
                  <a:ext cx="12700" cy="14288"/>
                </a:xfrm>
                <a:custGeom>
                  <a:avLst/>
                  <a:gdLst/>
                  <a:ahLst/>
                  <a:cxnLst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9"/>
                    </a:cxn>
                  </a:cxnLst>
                  <a:rect l="0" t="0" r="r" b="b"/>
                  <a:pathLst>
                    <a:path w="8" h="9">
                      <a:moveTo>
                        <a:pt x="8" y="9"/>
                      </a:moveTo>
                      <a:lnTo>
                        <a:pt x="8" y="9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9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Rectangle 107"/>
                <p:cNvSpPr>
                  <a:spLocks noChangeArrowheads="1"/>
                </p:cNvSpPr>
                <p:nvPr/>
              </p:nvSpPr>
              <p:spPr bwMode="auto">
                <a:xfrm>
                  <a:off x="4103687" y="4943475"/>
                  <a:ext cx="119063" cy="1984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IE" sz="1300" b="1">
                      <a:solidFill>
                        <a:srgbClr val="000000"/>
                      </a:solidFill>
                    </a:rPr>
                    <a:t>N</a:t>
                  </a:r>
                  <a:endParaRPr lang="en-IE"/>
                </a:p>
              </p:txBody>
            </p:sp>
            <p:sp>
              <p:nvSpPr>
                <p:cNvPr id="103" name="Rectangle 108"/>
                <p:cNvSpPr>
                  <a:spLocks noChangeArrowheads="1"/>
                </p:cNvSpPr>
                <p:nvPr/>
              </p:nvSpPr>
              <p:spPr bwMode="auto">
                <a:xfrm>
                  <a:off x="4230687" y="5029200"/>
                  <a:ext cx="69850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IE" sz="1000" b="1">
                      <a:solidFill>
                        <a:srgbClr val="000000"/>
                      </a:solidFill>
                    </a:rPr>
                    <a:t>2</a:t>
                  </a:r>
                  <a:endParaRPr lang="en-IE"/>
                </a:p>
              </p:txBody>
            </p:sp>
            <p:sp>
              <p:nvSpPr>
                <p:cNvPr id="108" name="Rectangle 121"/>
                <p:cNvSpPr>
                  <a:spLocks noChangeArrowheads="1"/>
                </p:cNvSpPr>
                <p:nvPr/>
              </p:nvSpPr>
              <p:spPr bwMode="auto">
                <a:xfrm>
                  <a:off x="3622675" y="5880100"/>
                  <a:ext cx="686085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IE" sz="1400">
                      <a:solidFill>
                        <a:srgbClr val="000000"/>
                      </a:solidFill>
                    </a:rPr>
                    <a:t>surface2</a:t>
                  </a:r>
                  <a:endParaRPr lang="en-IE" sz="2400"/>
                </a:p>
              </p:txBody>
            </p:sp>
            <p:sp>
              <p:nvSpPr>
                <p:cNvPr id="110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3406775" y="5230813"/>
                  <a:ext cx="431800" cy="6492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Arc 4"/>
            <p:cNvSpPr/>
            <p:nvPr/>
          </p:nvSpPr>
          <p:spPr>
            <a:xfrm rot="12168169">
              <a:off x="2502940" y="5207142"/>
              <a:ext cx="266100" cy="26349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52021" y="5017932"/>
              <a:ext cx="436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/>
                <a:t> </a:t>
              </a:r>
              <a:r>
                <a:rPr lang="en-US" sz="1600">
                  <a:sym typeface="Symbol" pitchFamily="18" charset="2"/>
                </a:rPr>
                <a:t> </a:t>
              </a:r>
              <a:endParaRPr lang="en-US" sz="16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12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thuật lọc mặt sau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5334000" cy="4989513"/>
          </a:xfrm>
        </p:spPr>
        <p:txBody>
          <a:bodyPr/>
          <a:lstStyle/>
          <a:p>
            <a:r>
              <a:rPr lang="en-US">
                <a:sym typeface="Symbol" pitchFamily="18" charset="2"/>
              </a:rPr>
              <a:t>V</a:t>
            </a:r>
            <a:r>
              <a:rPr lang="en-US" smtClean="0">
                <a:sym typeface="Symbol" pitchFamily="18" charset="2"/>
              </a:rPr>
              <a:t>í </a:t>
            </a:r>
            <a:r>
              <a:rPr lang="en-US">
                <a:sym typeface="Symbol" pitchFamily="18" charset="2"/>
              </a:rPr>
              <a:t>dụ loại bỏ mặt khuất</a:t>
            </a:r>
          </a:p>
          <a:p>
            <a:pPr lvl="1"/>
            <a:r>
              <a:rPr lang="en-US">
                <a:sym typeface="Symbol" pitchFamily="18" charset="2"/>
              </a:rPr>
              <a:t>Tìm các mặt phẳng nhìn thấy được từ điểm P(5, 5, 5) đến hình chóp chữ </a:t>
            </a:r>
            <a:r>
              <a:rPr lang="en-US" smtClean="0">
                <a:sym typeface="Symbol" pitchFamily="18" charset="2"/>
              </a:rPr>
              <a:t>nhật như hình bên</a:t>
            </a:r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Hãy xét mặt phẳng AED</a:t>
            </a:r>
          </a:p>
          <a:p>
            <a:pPr lvl="2"/>
            <a:r>
              <a:rPr lang="en-US">
                <a:sym typeface="Symbol" pitchFamily="18" charset="2"/>
              </a:rPr>
              <a:t>Véctơ </a:t>
            </a:r>
            <a:r>
              <a:rPr lang="en-GB"/>
              <a:t>AE =(-1, 1, 0) hay </a:t>
            </a:r>
            <a:r>
              <a:rPr lang="en-GB" smtClean="0"/>
              <a:t>AE = </a:t>
            </a:r>
            <a:r>
              <a:rPr lang="en-GB"/>
              <a:t>-i+j</a:t>
            </a:r>
          </a:p>
          <a:p>
            <a:pPr lvl="2"/>
            <a:r>
              <a:rPr lang="en-GB"/>
              <a:t>Véctơ DA=(1, 0, -1) hay </a:t>
            </a:r>
            <a:r>
              <a:rPr lang="en-GB" smtClean="0"/>
              <a:t>DA = i-k</a:t>
            </a:r>
            <a:endParaRPr lang="en-GB"/>
          </a:p>
          <a:p>
            <a:pPr lvl="2" algn="just">
              <a:buFont typeface="Wingdings" pitchFamily="2" charset="2"/>
              <a:buNone/>
            </a:pPr>
            <a:r>
              <a:rPr lang="en-US" smtClean="0"/>
              <a:t>                 : </a:t>
            </a:r>
            <a:r>
              <a:rPr lang="en-US"/>
              <a:t>là véctơ đơn vị theo các trục </a:t>
            </a:r>
          </a:p>
          <a:p>
            <a:pPr lvl="1" algn="just"/>
            <a:r>
              <a:rPr lang="en-US"/>
              <a:t>Véctơ pháp tuyến của mặt phẳng này</a:t>
            </a:r>
          </a:p>
          <a:p>
            <a:pPr lvl="1" algn="just"/>
            <a:endParaRPr lang="en-US"/>
          </a:p>
          <a:p>
            <a:pPr lvl="1" algn="just"/>
            <a:endParaRPr lang="en-US"/>
          </a:p>
          <a:p>
            <a:pPr lvl="1" algn="just"/>
            <a:endParaRPr lang="en-US"/>
          </a:p>
          <a:p>
            <a:pPr lvl="1" algn="just">
              <a:spcBef>
                <a:spcPts val="0"/>
              </a:spcBef>
            </a:pPr>
            <a:r>
              <a:rPr lang="en-US"/>
              <a:t>Gọi véctơ quan sát </a:t>
            </a:r>
            <a:r>
              <a:rPr lang="en-US" b="1"/>
              <a:t>V</a:t>
            </a:r>
            <a:r>
              <a:rPr lang="en-US"/>
              <a:t> lập từ </a:t>
            </a:r>
            <a:r>
              <a:rPr lang="en-US" smtClean="0"/>
              <a:t>một điểm </a:t>
            </a:r>
            <a:r>
              <a:rPr lang="en-US"/>
              <a:t>trên mặt phẳng A(1,0,0</a:t>
            </a:r>
            <a:r>
              <a:rPr lang="en-US" smtClean="0"/>
              <a:t>) đến điểm P </a:t>
            </a:r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6057363" y="1447800"/>
            <a:ext cx="2629437" cy="1943100"/>
            <a:chOff x="5791200" y="1676400"/>
            <a:chExt cx="2629437" cy="1943100"/>
          </a:xfrm>
        </p:grpSpPr>
        <p:sp>
          <p:nvSpPr>
            <p:cNvPr id="283653" name="Text Box 5"/>
            <p:cNvSpPr txBox="1">
              <a:spLocks noChangeArrowheads="1"/>
            </p:cNvSpPr>
            <p:nvPr/>
          </p:nvSpPr>
          <p:spPr bwMode="auto">
            <a:xfrm>
              <a:off x="7340600" y="2984501"/>
              <a:ext cx="965200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A(1,0,0)</a:t>
              </a:r>
            </a:p>
          </p:txBody>
        </p:sp>
        <p:sp>
          <p:nvSpPr>
            <p:cNvPr id="283654" name="Text Box 6"/>
            <p:cNvSpPr txBox="1">
              <a:spLocks noChangeArrowheads="1"/>
            </p:cNvSpPr>
            <p:nvPr/>
          </p:nvSpPr>
          <p:spPr bwMode="auto">
            <a:xfrm>
              <a:off x="7544337" y="2339617"/>
              <a:ext cx="8763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B(0,0,-1)</a:t>
              </a:r>
            </a:p>
          </p:txBody>
        </p:sp>
        <p:sp>
          <p:nvSpPr>
            <p:cNvPr id="283655" name="Text Box 7"/>
            <p:cNvSpPr txBox="1">
              <a:spLocks noChangeArrowheads="1"/>
            </p:cNvSpPr>
            <p:nvPr/>
          </p:nvSpPr>
          <p:spPr bwMode="auto">
            <a:xfrm>
              <a:off x="6502400" y="3302001"/>
              <a:ext cx="96520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D(0,0,1)</a:t>
              </a:r>
            </a:p>
          </p:txBody>
        </p:sp>
        <p:sp>
          <p:nvSpPr>
            <p:cNvPr id="283656" name="Text Box 8"/>
            <p:cNvSpPr txBox="1">
              <a:spLocks noChangeArrowheads="1"/>
            </p:cNvSpPr>
            <p:nvPr/>
          </p:nvSpPr>
          <p:spPr bwMode="auto">
            <a:xfrm>
              <a:off x="5791200" y="2590800"/>
              <a:ext cx="977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C(-1,0,0)</a:t>
              </a:r>
            </a:p>
          </p:txBody>
        </p:sp>
        <p:sp>
          <p:nvSpPr>
            <p:cNvPr id="283657" name="Text Box 9"/>
            <p:cNvSpPr txBox="1">
              <a:spLocks noChangeArrowheads="1"/>
            </p:cNvSpPr>
            <p:nvPr/>
          </p:nvSpPr>
          <p:spPr bwMode="auto">
            <a:xfrm>
              <a:off x="6248400" y="20574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E(0,1,0)</a:t>
              </a:r>
            </a:p>
          </p:txBody>
        </p:sp>
        <p:sp>
          <p:nvSpPr>
            <p:cNvPr id="283658" name="Line 10"/>
            <p:cNvSpPr>
              <a:spLocks noChangeShapeType="1"/>
            </p:cNvSpPr>
            <p:nvPr/>
          </p:nvSpPr>
          <p:spPr bwMode="auto">
            <a:xfrm>
              <a:off x="5868116" y="2933700"/>
              <a:ext cx="76200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59" name="Line 11"/>
            <p:cNvSpPr>
              <a:spLocks noChangeShapeType="1"/>
            </p:cNvSpPr>
            <p:nvPr/>
          </p:nvSpPr>
          <p:spPr bwMode="auto">
            <a:xfrm>
              <a:off x="6578600" y="2933700"/>
              <a:ext cx="990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0" name="Line 12"/>
            <p:cNvSpPr>
              <a:spLocks noChangeShapeType="1"/>
            </p:cNvSpPr>
            <p:nvPr/>
          </p:nvSpPr>
          <p:spPr bwMode="auto">
            <a:xfrm>
              <a:off x="7569200" y="2933700"/>
              <a:ext cx="60960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1" name="Line 13"/>
            <p:cNvSpPr>
              <a:spLocks noChangeShapeType="1"/>
            </p:cNvSpPr>
            <p:nvPr/>
          </p:nvSpPr>
          <p:spPr bwMode="auto">
            <a:xfrm flipH="1">
              <a:off x="6654800" y="2933700"/>
              <a:ext cx="45720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2" name="Line 14"/>
            <p:cNvSpPr>
              <a:spLocks noChangeShapeType="1"/>
            </p:cNvSpPr>
            <p:nvPr/>
          </p:nvSpPr>
          <p:spPr bwMode="auto">
            <a:xfrm flipH="1">
              <a:off x="6197600" y="3276600"/>
              <a:ext cx="457200" cy="3429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3" name="Line 15"/>
            <p:cNvSpPr>
              <a:spLocks noChangeShapeType="1"/>
            </p:cNvSpPr>
            <p:nvPr/>
          </p:nvSpPr>
          <p:spPr bwMode="auto">
            <a:xfrm flipV="1">
              <a:off x="6654800" y="2933700"/>
              <a:ext cx="0" cy="3429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4" name="Line 16"/>
            <p:cNvSpPr>
              <a:spLocks noChangeShapeType="1"/>
            </p:cNvSpPr>
            <p:nvPr/>
          </p:nvSpPr>
          <p:spPr bwMode="auto">
            <a:xfrm flipV="1">
              <a:off x="6654800" y="2933700"/>
              <a:ext cx="914400" cy="3429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5" name="Line 17"/>
            <p:cNvSpPr>
              <a:spLocks noChangeShapeType="1"/>
            </p:cNvSpPr>
            <p:nvPr/>
          </p:nvSpPr>
          <p:spPr bwMode="auto">
            <a:xfrm flipV="1">
              <a:off x="6654800" y="2590800"/>
              <a:ext cx="914400" cy="3429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6" name="Line 18"/>
            <p:cNvSpPr>
              <a:spLocks noChangeShapeType="1"/>
            </p:cNvSpPr>
            <p:nvPr/>
          </p:nvSpPr>
          <p:spPr bwMode="auto">
            <a:xfrm flipV="1">
              <a:off x="7569200" y="2590800"/>
              <a:ext cx="0" cy="3429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 flipV="1">
              <a:off x="7110413" y="2247900"/>
              <a:ext cx="0" cy="685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 flipV="1">
              <a:off x="7112000" y="1828800"/>
              <a:ext cx="0" cy="4572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 flipV="1">
              <a:off x="6654800" y="2305050"/>
              <a:ext cx="454025" cy="62865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70" name="Line 22"/>
            <p:cNvSpPr>
              <a:spLocks noChangeShapeType="1"/>
            </p:cNvSpPr>
            <p:nvPr/>
          </p:nvSpPr>
          <p:spPr bwMode="auto">
            <a:xfrm flipV="1">
              <a:off x="6654800" y="2305050"/>
              <a:ext cx="454025" cy="97155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71" name="Line 23"/>
            <p:cNvSpPr>
              <a:spLocks noChangeShapeType="1"/>
            </p:cNvSpPr>
            <p:nvPr/>
          </p:nvSpPr>
          <p:spPr bwMode="auto">
            <a:xfrm flipH="1" flipV="1">
              <a:off x="7108825" y="2305050"/>
              <a:ext cx="460375" cy="62865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72" name="Line 24"/>
            <p:cNvSpPr>
              <a:spLocks noChangeShapeType="1"/>
            </p:cNvSpPr>
            <p:nvPr/>
          </p:nvSpPr>
          <p:spPr bwMode="auto">
            <a:xfrm flipH="1" flipV="1">
              <a:off x="7099300" y="2314575"/>
              <a:ext cx="469900" cy="2762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73" name="Text Box 25"/>
            <p:cNvSpPr txBox="1">
              <a:spLocks noChangeArrowheads="1"/>
            </p:cNvSpPr>
            <p:nvPr/>
          </p:nvSpPr>
          <p:spPr bwMode="auto">
            <a:xfrm>
              <a:off x="7099837" y="1676400"/>
              <a:ext cx="3048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Y</a:t>
              </a:r>
            </a:p>
          </p:txBody>
        </p:sp>
        <p:sp>
          <p:nvSpPr>
            <p:cNvPr id="283674" name="Text Box 26"/>
            <p:cNvSpPr txBox="1">
              <a:spLocks noChangeArrowheads="1"/>
            </p:cNvSpPr>
            <p:nvPr/>
          </p:nvSpPr>
          <p:spPr bwMode="auto">
            <a:xfrm>
              <a:off x="8001000" y="2657117"/>
              <a:ext cx="3048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X</a:t>
              </a:r>
            </a:p>
          </p:txBody>
        </p:sp>
        <p:sp>
          <p:nvSpPr>
            <p:cNvPr id="283675" name="Text Box 27"/>
            <p:cNvSpPr txBox="1">
              <a:spLocks noChangeArrowheads="1"/>
            </p:cNvSpPr>
            <p:nvPr/>
          </p:nvSpPr>
          <p:spPr bwMode="auto">
            <a:xfrm>
              <a:off x="6095642" y="3263721"/>
              <a:ext cx="2667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Z</a:t>
              </a:r>
            </a:p>
          </p:txBody>
        </p:sp>
      </p:grpSp>
      <p:graphicFrame>
        <p:nvGraphicFramePr>
          <p:cNvPr id="283677" name="Object 29"/>
          <p:cNvGraphicFramePr>
            <a:graphicFrameLocks noChangeAspect="1"/>
          </p:cNvGraphicFramePr>
          <p:nvPr/>
        </p:nvGraphicFramePr>
        <p:xfrm>
          <a:off x="1666875" y="4208463"/>
          <a:ext cx="37528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75" name="Equation" r:id="rId3" imgW="2603160" imgH="761760" progId="Equation.3">
                  <p:embed/>
                </p:oleObj>
              </mc:Choice>
              <mc:Fallback>
                <p:oleObj name="Equation" r:id="rId3" imgW="2603160" imgH="76176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4208463"/>
                        <a:ext cx="375285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79" name="Text Box 31"/>
          <p:cNvSpPr txBox="1">
            <a:spLocks noChangeArrowheads="1"/>
          </p:cNvSpPr>
          <p:nvPr/>
        </p:nvSpPr>
        <p:spPr bwMode="auto">
          <a:xfrm>
            <a:off x="5943600" y="3994150"/>
            <a:ext cx="3062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1" lang="en-US" sz="1800">
                <a:solidFill>
                  <a:schemeClr val="tx2"/>
                </a:solidFill>
                <a:latin typeface="Tahoma" pitchFamily="34" charset="0"/>
              </a:rPr>
              <a:t> Tích vô hướng của N và V</a:t>
            </a:r>
          </a:p>
        </p:txBody>
      </p:sp>
      <p:sp>
        <p:nvSpPr>
          <p:cNvPr id="283680" name="Rectangle 32"/>
          <p:cNvSpPr>
            <a:spLocks noChangeArrowheads="1"/>
          </p:cNvSpPr>
          <p:nvPr/>
        </p:nvSpPr>
        <p:spPr bwMode="auto">
          <a:xfrm>
            <a:off x="6172200" y="4343400"/>
            <a:ext cx="2819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sz="1600">
                <a:latin typeface="Tahoma" pitchFamily="34" charset="0"/>
              </a:rPr>
              <a:t>N.V = x</a:t>
            </a:r>
            <a:r>
              <a:rPr kumimoji="1" lang="en-US" sz="1600" baseline="-25000">
                <a:latin typeface="Tahoma" pitchFamily="34" charset="0"/>
              </a:rPr>
              <a:t>2</a:t>
            </a:r>
            <a:r>
              <a:rPr kumimoji="1" lang="en-US" sz="1600">
                <a:latin typeface="Tahoma" pitchFamily="34" charset="0"/>
              </a:rPr>
              <a:t>x</a:t>
            </a:r>
            <a:r>
              <a:rPr kumimoji="1" lang="en-US" sz="1600" baseline="-25000">
                <a:latin typeface="Tahoma" pitchFamily="34" charset="0"/>
              </a:rPr>
              <a:t>1</a:t>
            </a:r>
            <a:r>
              <a:rPr kumimoji="1" lang="en-US" sz="1600">
                <a:latin typeface="Tahoma" pitchFamily="34" charset="0"/>
              </a:rPr>
              <a:t>+ y</a:t>
            </a:r>
            <a:r>
              <a:rPr kumimoji="1" lang="en-US" sz="1600" baseline="-25000">
                <a:latin typeface="Tahoma" pitchFamily="34" charset="0"/>
              </a:rPr>
              <a:t>2</a:t>
            </a:r>
            <a:r>
              <a:rPr kumimoji="1" lang="en-US" sz="1600">
                <a:latin typeface="Tahoma" pitchFamily="34" charset="0"/>
              </a:rPr>
              <a:t>y</a:t>
            </a:r>
            <a:r>
              <a:rPr kumimoji="1" lang="en-US" sz="1600" baseline="-25000">
                <a:latin typeface="Tahoma" pitchFamily="34" charset="0"/>
              </a:rPr>
              <a:t>1</a:t>
            </a:r>
            <a:r>
              <a:rPr kumimoji="1" lang="en-US" sz="1600">
                <a:latin typeface="Tahoma" pitchFamily="34" charset="0"/>
              </a:rPr>
              <a:t>+ z</a:t>
            </a:r>
            <a:r>
              <a:rPr kumimoji="1" lang="en-US" sz="1600" baseline="-25000">
                <a:latin typeface="Tahoma" pitchFamily="34" charset="0"/>
              </a:rPr>
              <a:t>2</a:t>
            </a:r>
            <a:r>
              <a:rPr kumimoji="1" lang="en-US" sz="1600">
                <a:latin typeface="Tahoma" pitchFamily="34" charset="0"/>
              </a:rPr>
              <a:t>z</a:t>
            </a:r>
            <a:r>
              <a:rPr kumimoji="1" lang="en-US" sz="1600" baseline="-25000">
                <a:latin typeface="Tahoma" pitchFamily="34" charset="0"/>
              </a:rPr>
              <a:t>1</a:t>
            </a:r>
          </a:p>
          <a:p>
            <a:pPr>
              <a:lnSpc>
                <a:spcPct val="130000"/>
              </a:lnSpc>
            </a:pPr>
            <a:r>
              <a:rPr kumimoji="1" lang="en-US" sz="1600" baseline="-25000">
                <a:latin typeface="Tahoma" pitchFamily="34" charset="0"/>
              </a:rPr>
              <a:t>          </a:t>
            </a:r>
            <a:r>
              <a:rPr kumimoji="1" lang="en-US" sz="1600">
                <a:latin typeface="Tahoma" pitchFamily="34" charset="0"/>
              </a:rPr>
              <a:t>= 4.1+5.1+5.1=14 &gt;0</a:t>
            </a:r>
          </a:p>
        </p:txBody>
      </p:sp>
      <p:sp>
        <p:nvSpPr>
          <p:cNvPr id="283681" name="Rectangle 33"/>
          <p:cNvSpPr>
            <a:spLocks noChangeArrowheads="1"/>
          </p:cNvSpPr>
          <p:nvPr/>
        </p:nvSpPr>
        <p:spPr bwMode="auto">
          <a:xfrm>
            <a:off x="6248400" y="5105400"/>
            <a:ext cx="2690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chemeClr val="accent2">
                    <a:lumMod val="50000"/>
                  </a:schemeClr>
                </a:solidFill>
                <a:latin typeface="Tahoma" pitchFamily="34" charset="0"/>
              </a:rPr>
              <a:t>Mặt phẳng AED là nhìn thấy</a:t>
            </a:r>
          </a:p>
        </p:txBody>
      </p:sp>
      <p:sp>
        <p:nvSpPr>
          <p:cNvPr id="283682" name="Rectangle 34"/>
          <p:cNvSpPr>
            <a:spLocks noChangeArrowheads="1"/>
          </p:cNvSpPr>
          <p:nvPr/>
        </p:nvSpPr>
        <p:spPr bwMode="auto">
          <a:xfrm>
            <a:off x="6248400" y="5378450"/>
            <a:ext cx="2276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Các mặt phẳng còn lại?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43400" y="2856963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88842" y="2869842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292958" y="32004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38400" y="32004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091153" y="4038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648163" y="4038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35711" y="4419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77000" y="4419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70279" y="4560195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51089" y="4560195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1708602" y="3429000"/>
          <a:ext cx="762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76" name="Equation" r:id="rId5" imgW="406080" imgH="241200" progId="Equation.3">
                  <p:embed/>
                </p:oleObj>
              </mc:Choice>
              <mc:Fallback>
                <p:oleObj name="Equation" r:id="rId5" imgW="406080" imgH="2412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602" y="3429000"/>
                        <a:ext cx="7620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4813479" y="2882721"/>
            <a:ext cx="16635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29200" y="2895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940121" y="3200400"/>
            <a:ext cx="216795" cy="11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50158" y="3187521"/>
            <a:ext cx="178158" cy="12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225780"/>
              </p:ext>
            </p:extLst>
          </p:nvPr>
        </p:nvGraphicFramePr>
        <p:xfrm>
          <a:off x="1371600" y="5879321"/>
          <a:ext cx="5334000" cy="496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77" name="Equation" r:id="rId7" imgW="2590560" imgH="241200" progId="Equation.3">
                  <p:embed/>
                </p:oleObj>
              </mc:Choice>
              <mc:Fallback>
                <p:oleObj name="Equation" r:id="rId7" imgW="2590560" imgH="241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879321"/>
                        <a:ext cx="5334000" cy="496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3553494" y="5282167"/>
            <a:ext cx="304800" cy="1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13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xét kỹ </a:t>
            </a:r>
            <a:r>
              <a:rPr lang="en-US"/>
              <a:t>thuật lọc mặt sau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229600" cy="5181600"/>
          </a:xfrm>
        </p:spPr>
        <p:txBody>
          <a:bodyPr/>
          <a:lstStyle/>
          <a:p>
            <a:r>
              <a:rPr lang="en-US" smtClean="0"/>
              <a:t>Thuật toán đơn giản, thực hiện nhanh </a:t>
            </a:r>
          </a:p>
          <a:p>
            <a:r>
              <a:rPr lang="en-US" smtClean="0"/>
              <a:t>Chỉ làm việc với vật thể rắn</a:t>
            </a:r>
          </a:p>
          <a:p>
            <a:r>
              <a:rPr lang="en-US" smtClean="0"/>
              <a:t>Chỉ làm việc với đa diện lồi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1984414" y="3352800"/>
            <a:ext cx="2054186" cy="1752600"/>
            <a:chOff x="7019925" y="2060575"/>
            <a:chExt cx="1655763" cy="1585913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019925" y="2565400"/>
              <a:ext cx="1223963" cy="10795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7019925" y="2060575"/>
              <a:ext cx="431800" cy="5048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451725" y="2060575"/>
              <a:ext cx="12239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8675688" y="2062163"/>
              <a:ext cx="0" cy="1079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8243888" y="2060575"/>
              <a:ext cx="431800" cy="5048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8243888" y="3141663"/>
              <a:ext cx="431800" cy="5048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5" name="Picture 4" descr="bakfac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97813"/>
            <a:ext cx="23336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14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Thuật toán sắp xếp theo chiều sâu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Phương pháp sắp xếp theo chiều sâu </a:t>
            </a:r>
            <a:r>
              <a:rPr lang="en-US">
                <a:solidFill>
                  <a:schemeClr val="folHlink"/>
                </a:solidFill>
              </a:rPr>
              <a:t>(</a:t>
            </a:r>
            <a:r>
              <a:rPr lang="en-US" i="1">
                <a:solidFill>
                  <a:schemeClr val="folHlink"/>
                </a:solidFill>
              </a:rPr>
              <a:t>Depth-Sorting</a:t>
            </a:r>
            <a:r>
              <a:rPr lang="en-US">
                <a:solidFill>
                  <a:schemeClr val="folHlink"/>
                </a:solidFill>
              </a:rPr>
              <a:t>)</a:t>
            </a:r>
            <a:r>
              <a:rPr lang="en-US"/>
              <a:t> hay còn gọi là </a:t>
            </a:r>
            <a:r>
              <a:rPr lang="en-US" i="1">
                <a:solidFill>
                  <a:schemeClr val="folHlink"/>
                </a:solidFill>
              </a:rPr>
              <a:t>Painter</a:t>
            </a:r>
            <a:r>
              <a:rPr lang="en-US" smtClean="0"/>
              <a:t>.</a:t>
            </a:r>
          </a:p>
          <a:p>
            <a:r>
              <a:rPr lang="en-US" smtClean="0"/>
              <a:t>Tác </a:t>
            </a:r>
            <a:r>
              <a:rPr lang="en-US"/>
              <a:t>giả: </a:t>
            </a:r>
            <a:r>
              <a:rPr lang="en-US" i="1"/>
              <a:t>Newell, Sancha </a:t>
            </a:r>
            <a:r>
              <a:rPr lang="en-US"/>
              <a:t>(1972). Sử dụng cả thao tác không gian đối tượng và thao tác không gian ảnh.</a:t>
            </a:r>
          </a:p>
          <a:p>
            <a:r>
              <a:rPr lang="en-US"/>
              <a:t>Qui trình vẽ tranh </a:t>
            </a:r>
            <a:r>
              <a:rPr lang="en-US" smtClean="0"/>
              <a:t>dầu của họa sĩ</a:t>
            </a:r>
            <a:endParaRPr lang="en-US"/>
          </a:p>
          <a:p>
            <a:pPr lvl="1"/>
            <a:r>
              <a:rPr lang="en-US"/>
              <a:t>V</a:t>
            </a:r>
            <a:r>
              <a:rPr lang="en-US" smtClean="0"/>
              <a:t>ẽ </a:t>
            </a:r>
            <a:r>
              <a:rPr lang="en-US"/>
              <a:t>nền trước</a:t>
            </a:r>
          </a:p>
          <a:p>
            <a:pPr lvl="1"/>
            <a:r>
              <a:rPr lang="en-US"/>
              <a:t>Vẽ các đối tượng từ xa trước, đối tượng cận cảnh vẽ sau</a:t>
            </a:r>
          </a:p>
          <a:p>
            <a:pPr lvl="1"/>
            <a:r>
              <a:rPr lang="en-US"/>
              <a:t>Vẽ các đối tượng theo độ sâu</a:t>
            </a:r>
          </a:p>
          <a:p>
            <a:endParaRPr lang="en-US"/>
          </a:p>
        </p:txBody>
      </p:sp>
      <p:pic>
        <p:nvPicPr>
          <p:cNvPr id="291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43400"/>
            <a:ext cx="473585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15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sắp xếp theo chiều sâu</a:t>
            </a: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990600" y="1143000"/>
            <a:ext cx="7696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kumimoji="1" lang="en-US">
                <a:solidFill>
                  <a:schemeClr val="tx2"/>
                </a:solidFill>
                <a:latin typeface="Tahoma" pitchFamily="34" charset="0"/>
              </a:rPr>
              <a:t>Sắp xếp các đa giác theo chiều sâu z giảm </a:t>
            </a:r>
            <a:r>
              <a:rPr kumimoji="1" lang="en-US" smtClean="0">
                <a:solidFill>
                  <a:schemeClr val="tx2"/>
                </a:solidFill>
                <a:latin typeface="Tahoma" pitchFamily="34" charset="0"/>
              </a:rPr>
              <a:t>dần (Kiểm tra đa giác </a:t>
            </a:r>
            <a:r>
              <a:rPr kumimoji="1" lang="en-US" i="1" smtClean="0">
                <a:solidFill>
                  <a:schemeClr val="tx2"/>
                </a:solidFill>
                <a:latin typeface="Tahoma" pitchFamily="34" charset="0"/>
              </a:rPr>
              <a:t>overlapping  </a:t>
            </a:r>
            <a:r>
              <a:rPr kumimoji="1" lang="en-US" smtClean="0">
                <a:solidFill>
                  <a:schemeClr val="tx2"/>
                </a:solidFill>
                <a:latin typeface="Tahoma" pitchFamily="34" charset="0"/>
              </a:rPr>
              <a:t>khi sắp xếp)</a:t>
            </a:r>
            <a:endParaRPr kumimoji="1" lang="en-US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kumimoji="1" lang="en-US">
                <a:solidFill>
                  <a:schemeClr val="tx2"/>
                </a:solidFill>
                <a:latin typeface="Tahoma" pitchFamily="34" charset="0"/>
              </a:rPr>
              <a:t>Trình tự hiển thị (chuyển đổi đường quét) các đa giác là từ z lớn nhất đến nhỏ nhất</a:t>
            </a:r>
          </a:p>
          <a:p>
            <a:pPr marL="914400" lvl="1" indent="-457200">
              <a:spcBef>
                <a:spcPct val="50000"/>
              </a:spcBef>
              <a:buFont typeface="Times New Roman" pitchFamily="18" charset="0"/>
              <a:buNone/>
            </a:pPr>
            <a:r>
              <a:rPr kumimoji="1" lang="en-US">
                <a:latin typeface="Tahoma" pitchFamily="34" charset="0"/>
              </a:rPr>
              <a:t>     </a:t>
            </a:r>
            <a:r>
              <a:rPr kumimoji="1" lang="en-US">
                <a:solidFill>
                  <a:srgbClr val="003399"/>
                </a:solidFill>
                <a:latin typeface="Tahoma" pitchFamily="34" charset="0"/>
              </a:rPr>
              <a:t>Vì đa giác gần nhất được hiển thị sau cho nên sẽ ở trên đỉnh (do vậy có thể nhìn thấy)</a:t>
            </a:r>
          </a:p>
          <a:p>
            <a:pPr marL="457200" indent="-457200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kumimoji="1" lang="en-US">
                <a:solidFill>
                  <a:schemeClr val="tx2"/>
                </a:solidFill>
                <a:latin typeface="Tahoma" pitchFamily="34" charset="0"/>
              </a:rPr>
              <a:t>Giải quyết vấn đề nhập nhằng khi z của các đa giác gối </a:t>
            </a:r>
            <a:r>
              <a:rPr kumimoji="1" lang="en-US" smtClean="0">
                <a:solidFill>
                  <a:schemeClr val="tx2"/>
                </a:solidFill>
                <a:latin typeface="Tahoma" pitchFamily="34" charset="0"/>
              </a:rPr>
              <a:t>lên nhau (cần </a:t>
            </a:r>
            <a:r>
              <a:rPr kumimoji="1" lang="en-US">
                <a:solidFill>
                  <a:schemeClr val="tx2"/>
                </a:solidFill>
                <a:latin typeface="Tahoma" pitchFamily="34" charset="0"/>
              </a:rPr>
              <a:t>bẻ gẫy các đa </a:t>
            </a:r>
            <a:r>
              <a:rPr kumimoji="1" lang="en-US" smtClean="0">
                <a:solidFill>
                  <a:schemeClr val="tx2"/>
                </a:solidFill>
                <a:latin typeface="Tahoma" pitchFamily="34" charset="0"/>
              </a:rPr>
              <a:t>giác).</a:t>
            </a:r>
            <a:endParaRPr kumimoji="1" lang="en-US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99013" name="Group 5"/>
          <p:cNvGrpSpPr>
            <a:grpSpLocks/>
          </p:cNvGrpSpPr>
          <p:nvPr/>
        </p:nvGrpSpPr>
        <p:grpSpPr bwMode="auto">
          <a:xfrm>
            <a:off x="1828800" y="4533900"/>
            <a:ext cx="1485900" cy="1257300"/>
            <a:chOff x="2520" y="2340"/>
            <a:chExt cx="2700" cy="1980"/>
          </a:xfrm>
        </p:grpSpPr>
        <p:sp>
          <p:nvSpPr>
            <p:cNvPr id="299014" name="Freeform 6"/>
            <p:cNvSpPr>
              <a:spLocks/>
            </p:cNvSpPr>
            <p:nvPr/>
          </p:nvSpPr>
          <p:spPr bwMode="auto">
            <a:xfrm>
              <a:off x="2520" y="2340"/>
              <a:ext cx="1620" cy="1980"/>
            </a:xfrm>
            <a:custGeom>
              <a:avLst/>
              <a:gdLst/>
              <a:ahLst/>
              <a:cxnLst>
                <a:cxn ang="0">
                  <a:pos x="720" y="1440"/>
                </a:cxn>
                <a:cxn ang="0">
                  <a:pos x="540" y="0"/>
                </a:cxn>
                <a:cxn ang="0">
                  <a:pos x="2340" y="1980"/>
                </a:cxn>
                <a:cxn ang="0">
                  <a:pos x="0" y="2160"/>
                </a:cxn>
                <a:cxn ang="0">
                  <a:pos x="720" y="1440"/>
                </a:cxn>
              </a:cxnLst>
              <a:rect l="0" t="0" r="r" b="b"/>
              <a:pathLst>
                <a:path w="2340" h="2160">
                  <a:moveTo>
                    <a:pt x="720" y="1440"/>
                  </a:moveTo>
                  <a:lnTo>
                    <a:pt x="540" y="0"/>
                  </a:lnTo>
                  <a:lnTo>
                    <a:pt x="2340" y="1980"/>
                  </a:lnTo>
                  <a:lnTo>
                    <a:pt x="0" y="2160"/>
                  </a:lnTo>
                  <a:lnTo>
                    <a:pt x="720" y="14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5" name="Freeform 7"/>
            <p:cNvSpPr>
              <a:spLocks/>
            </p:cNvSpPr>
            <p:nvPr/>
          </p:nvSpPr>
          <p:spPr bwMode="auto">
            <a:xfrm>
              <a:off x="3600" y="2340"/>
              <a:ext cx="1620" cy="1800"/>
            </a:xfrm>
            <a:custGeom>
              <a:avLst/>
              <a:gdLst/>
              <a:ahLst/>
              <a:cxnLst>
                <a:cxn ang="0">
                  <a:pos x="0" y="1620"/>
                </a:cxn>
                <a:cxn ang="0">
                  <a:pos x="1260" y="1800"/>
                </a:cxn>
                <a:cxn ang="0">
                  <a:pos x="1980" y="540"/>
                </a:cxn>
                <a:cxn ang="0">
                  <a:pos x="1800" y="0"/>
                </a:cxn>
                <a:cxn ang="0">
                  <a:pos x="0" y="1620"/>
                </a:cxn>
              </a:cxnLst>
              <a:rect l="0" t="0" r="r" b="b"/>
              <a:pathLst>
                <a:path w="1980" h="1800">
                  <a:moveTo>
                    <a:pt x="0" y="1620"/>
                  </a:moveTo>
                  <a:lnTo>
                    <a:pt x="1260" y="1800"/>
                  </a:lnTo>
                  <a:lnTo>
                    <a:pt x="1980" y="540"/>
                  </a:lnTo>
                  <a:lnTo>
                    <a:pt x="1800" y="0"/>
                  </a:lnTo>
                  <a:lnTo>
                    <a:pt x="0" y="16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6" name="Freeform 8"/>
            <p:cNvSpPr>
              <a:spLocks/>
            </p:cNvSpPr>
            <p:nvPr/>
          </p:nvSpPr>
          <p:spPr bwMode="auto">
            <a:xfrm>
              <a:off x="2640" y="2520"/>
              <a:ext cx="2520" cy="126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1800" y="0"/>
                </a:cxn>
                <a:cxn ang="0">
                  <a:pos x="2880" y="1260"/>
                </a:cxn>
                <a:cxn ang="0">
                  <a:pos x="0" y="720"/>
                </a:cxn>
              </a:cxnLst>
              <a:rect l="0" t="0" r="r" b="b"/>
              <a:pathLst>
                <a:path w="2880" h="1260">
                  <a:moveTo>
                    <a:pt x="0" y="720"/>
                  </a:moveTo>
                  <a:lnTo>
                    <a:pt x="1800" y="0"/>
                  </a:lnTo>
                  <a:lnTo>
                    <a:pt x="2880" y="126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9017" name="Group 9"/>
          <p:cNvGrpSpPr>
            <a:grpSpLocks/>
          </p:cNvGrpSpPr>
          <p:nvPr/>
        </p:nvGrpSpPr>
        <p:grpSpPr bwMode="auto">
          <a:xfrm>
            <a:off x="4343400" y="4381500"/>
            <a:ext cx="1600200" cy="1485900"/>
            <a:chOff x="2424" y="1224"/>
            <a:chExt cx="1008" cy="936"/>
          </a:xfrm>
        </p:grpSpPr>
        <p:grpSp>
          <p:nvGrpSpPr>
            <p:cNvPr id="299018" name="Group 10"/>
            <p:cNvGrpSpPr>
              <a:grpSpLocks/>
            </p:cNvGrpSpPr>
            <p:nvPr/>
          </p:nvGrpSpPr>
          <p:grpSpPr bwMode="auto">
            <a:xfrm>
              <a:off x="2424" y="1224"/>
              <a:ext cx="1008" cy="936"/>
              <a:chOff x="2472" y="3000"/>
              <a:chExt cx="1008" cy="936"/>
            </a:xfrm>
          </p:grpSpPr>
          <p:sp>
            <p:nvSpPr>
              <p:cNvPr id="299019" name="Freeform 11"/>
              <p:cNvSpPr>
                <a:spLocks/>
              </p:cNvSpPr>
              <p:nvPr/>
            </p:nvSpPr>
            <p:spPr bwMode="auto">
              <a:xfrm>
                <a:off x="3288" y="3522"/>
                <a:ext cx="192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5" y="75"/>
                  </a:cxn>
                  <a:cxn ang="0">
                    <a:pos x="570" y="300"/>
                  </a:cxn>
                  <a:cxn ang="0">
                    <a:pos x="0" y="270"/>
                  </a:cxn>
                  <a:cxn ang="0">
                    <a:pos x="0" y="0"/>
                  </a:cxn>
                </a:cxnLst>
                <a:rect l="0" t="0" r="r" b="b"/>
                <a:pathLst>
                  <a:path w="570" h="300">
                    <a:moveTo>
                      <a:pt x="0" y="0"/>
                    </a:moveTo>
                    <a:lnTo>
                      <a:pt x="525" y="75"/>
                    </a:lnTo>
                    <a:lnTo>
                      <a:pt x="570" y="300"/>
                    </a:lnTo>
                    <a:lnTo>
                      <a:pt x="0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20" name="Freeform 12"/>
              <p:cNvSpPr>
                <a:spLocks/>
              </p:cNvSpPr>
              <p:nvPr/>
            </p:nvSpPr>
            <p:spPr bwMode="auto">
              <a:xfrm>
                <a:off x="2653" y="3144"/>
                <a:ext cx="666" cy="720"/>
              </a:xfrm>
              <a:custGeom>
                <a:avLst/>
                <a:gdLst/>
                <a:ahLst/>
                <a:cxnLst>
                  <a:cxn ang="0">
                    <a:pos x="0" y="1440"/>
                  </a:cxn>
                  <a:cxn ang="0">
                    <a:pos x="180" y="0"/>
                  </a:cxn>
                  <a:cxn ang="0">
                    <a:pos x="1800" y="0"/>
                  </a:cxn>
                  <a:cxn ang="0">
                    <a:pos x="1980" y="1800"/>
                  </a:cxn>
                  <a:cxn ang="0">
                    <a:pos x="1440" y="540"/>
                  </a:cxn>
                  <a:cxn ang="0">
                    <a:pos x="720" y="540"/>
                  </a:cxn>
                  <a:cxn ang="0">
                    <a:pos x="0" y="1440"/>
                  </a:cxn>
                </a:cxnLst>
                <a:rect l="0" t="0" r="r" b="b"/>
                <a:pathLst>
                  <a:path w="1980" h="1800">
                    <a:moveTo>
                      <a:pt x="0" y="1440"/>
                    </a:moveTo>
                    <a:lnTo>
                      <a:pt x="180" y="0"/>
                    </a:lnTo>
                    <a:lnTo>
                      <a:pt x="1800" y="0"/>
                    </a:lnTo>
                    <a:lnTo>
                      <a:pt x="1980" y="1800"/>
                    </a:lnTo>
                    <a:lnTo>
                      <a:pt x="1440" y="540"/>
                    </a:lnTo>
                    <a:lnTo>
                      <a:pt x="720" y="540"/>
                    </a:lnTo>
                    <a:lnTo>
                      <a:pt x="0" y="14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21" name="Freeform 13"/>
              <p:cNvSpPr>
                <a:spLocks/>
              </p:cNvSpPr>
              <p:nvPr/>
            </p:nvSpPr>
            <p:spPr bwMode="auto">
              <a:xfrm>
                <a:off x="2532" y="3360"/>
                <a:ext cx="701" cy="270"/>
              </a:xfrm>
              <a:custGeom>
                <a:avLst/>
                <a:gdLst/>
                <a:ahLst/>
                <a:cxnLst>
                  <a:cxn ang="0">
                    <a:pos x="0" y="540"/>
                  </a:cxn>
                  <a:cxn ang="0">
                    <a:pos x="0" y="0"/>
                  </a:cxn>
                  <a:cxn ang="0">
                    <a:pos x="1980" y="360"/>
                  </a:cxn>
                  <a:cxn ang="0">
                    <a:pos x="2085" y="675"/>
                  </a:cxn>
                  <a:cxn ang="0">
                    <a:pos x="0" y="540"/>
                  </a:cxn>
                </a:cxnLst>
                <a:rect l="0" t="0" r="r" b="b"/>
                <a:pathLst>
                  <a:path w="2085" h="675">
                    <a:moveTo>
                      <a:pt x="0" y="540"/>
                    </a:moveTo>
                    <a:lnTo>
                      <a:pt x="0" y="0"/>
                    </a:lnTo>
                    <a:lnTo>
                      <a:pt x="1980" y="360"/>
                    </a:lnTo>
                    <a:lnTo>
                      <a:pt x="2085" y="675"/>
                    </a:lnTo>
                    <a:lnTo>
                      <a:pt x="0" y="54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22" name="Line 14"/>
              <p:cNvSpPr>
                <a:spLocks noChangeShapeType="1"/>
              </p:cNvSpPr>
              <p:nvPr/>
            </p:nvSpPr>
            <p:spPr bwMode="auto">
              <a:xfrm flipV="1">
                <a:off x="2472" y="3000"/>
                <a:ext cx="0" cy="9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23" name="Line 15"/>
              <p:cNvSpPr>
                <a:spLocks noChangeShapeType="1"/>
              </p:cNvSpPr>
              <p:nvPr/>
            </p:nvSpPr>
            <p:spPr bwMode="auto">
              <a:xfrm>
                <a:off x="2472" y="3936"/>
                <a:ext cx="96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2688" y="140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400">
                  <a:latin typeface="Tahoma" pitchFamily="34" charset="0"/>
                </a:rPr>
                <a:t>P</a:t>
              </a:r>
            </a:p>
          </p:txBody>
        </p:sp>
        <p:sp>
          <p:nvSpPr>
            <p:cNvPr id="299025" name="Text Box 17"/>
            <p:cNvSpPr txBox="1">
              <a:spLocks noChangeArrowheads="1"/>
            </p:cNvSpPr>
            <p:nvPr/>
          </p:nvSpPr>
          <p:spPr bwMode="auto">
            <a:xfrm>
              <a:off x="2544" y="1617"/>
              <a:ext cx="1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400">
                  <a:latin typeface="Tahoma" pitchFamily="34" charset="0"/>
                </a:rPr>
                <a:t>Q</a:t>
              </a:r>
            </a:p>
          </p:txBody>
        </p:sp>
      </p:grpSp>
      <p:grpSp>
        <p:nvGrpSpPr>
          <p:cNvPr id="299026" name="Group 18"/>
          <p:cNvGrpSpPr>
            <a:grpSpLocks/>
          </p:cNvGrpSpPr>
          <p:nvPr/>
        </p:nvGrpSpPr>
        <p:grpSpPr bwMode="auto">
          <a:xfrm>
            <a:off x="6705600" y="4343400"/>
            <a:ext cx="1752600" cy="1600200"/>
            <a:chOff x="3888" y="1200"/>
            <a:chExt cx="1104" cy="1008"/>
          </a:xfrm>
        </p:grpSpPr>
        <p:sp>
          <p:nvSpPr>
            <p:cNvPr id="299027" name="Freeform 19"/>
            <p:cNvSpPr>
              <a:spLocks/>
            </p:cNvSpPr>
            <p:nvPr/>
          </p:nvSpPr>
          <p:spPr bwMode="auto">
            <a:xfrm>
              <a:off x="4320" y="1296"/>
              <a:ext cx="432" cy="792"/>
            </a:xfrm>
            <a:custGeom>
              <a:avLst/>
              <a:gdLst/>
              <a:ahLst/>
              <a:cxnLst>
                <a:cxn ang="0">
                  <a:pos x="288" y="72"/>
                </a:cxn>
                <a:cxn ang="0">
                  <a:pos x="432" y="792"/>
                </a:cxn>
                <a:cxn ang="0">
                  <a:pos x="405" y="782"/>
                </a:cxn>
                <a:cxn ang="0">
                  <a:pos x="0" y="0"/>
                </a:cxn>
                <a:cxn ang="0">
                  <a:pos x="288" y="72"/>
                </a:cxn>
              </a:cxnLst>
              <a:rect l="0" t="0" r="r" b="b"/>
              <a:pathLst>
                <a:path w="432" h="792">
                  <a:moveTo>
                    <a:pt x="288" y="72"/>
                  </a:moveTo>
                  <a:lnTo>
                    <a:pt x="432" y="792"/>
                  </a:lnTo>
                  <a:lnTo>
                    <a:pt x="405" y="782"/>
                  </a:lnTo>
                  <a:lnTo>
                    <a:pt x="0" y="0"/>
                  </a:lnTo>
                  <a:lnTo>
                    <a:pt x="288" y="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8" name="Freeform 20"/>
            <p:cNvSpPr>
              <a:spLocks/>
            </p:cNvSpPr>
            <p:nvPr/>
          </p:nvSpPr>
          <p:spPr bwMode="auto">
            <a:xfrm>
              <a:off x="4696" y="1824"/>
              <a:ext cx="215" cy="1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30"/>
                </a:cxn>
                <a:cxn ang="0">
                  <a:pos x="215" y="44"/>
                </a:cxn>
                <a:cxn ang="0">
                  <a:pos x="0" y="0"/>
                </a:cxn>
              </a:cxnLst>
              <a:rect l="0" t="0" r="r" b="b"/>
              <a:pathLst>
                <a:path w="215" h="130">
                  <a:moveTo>
                    <a:pt x="0" y="0"/>
                  </a:moveTo>
                  <a:lnTo>
                    <a:pt x="29" y="130"/>
                  </a:lnTo>
                  <a:lnTo>
                    <a:pt x="215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>
              <a:off x="3888" y="1200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0" name="Line 22"/>
            <p:cNvSpPr>
              <a:spLocks noChangeShapeType="1"/>
            </p:cNvSpPr>
            <p:nvPr/>
          </p:nvSpPr>
          <p:spPr bwMode="auto">
            <a:xfrm>
              <a:off x="3888" y="2208"/>
              <a:ext cx="11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1" name="Freeform 23"/>
            <p:cNvSpPr>
              <a:spLocks/>
            </p:cNvSpPr>
            <p:nvPr/>
          </p:nvSpPr>
          <p:spPr bwMode="auto">
            <a:xfrm>
              <a:off x="4176" y="1368"/>
              <a:ext cx="616" cy="624"/>
            </a:xfrm>
            <a:custGeom>
              <a:avLst/>
              <a:gdLst/>
              <a:ahLst/>
              <a:cxnLst>
                <a:cxn ang="0">
                  <a:pos x="0" y="392"/>
                </a:cxn>
                <a:cxn ang="0">
                  <a:pos x="31" y="376"/>
                </a:cxn>
                <a:cxn ang="0">
                  <a:pos x="62" y="353"/>
                </a:cxn>
                <a:cxn ang="0">
                  <a:pos x="616" y="0"/>
                </a:cxn>
                <a:cxn ang="0">
                  <a:pos x="40" y="624"/>
                </a:cxn>
                <a:cxn ang="0">
                  <a:pos x="0" y="392"/>
                </a:cxn>
              </a:cxnLst>
              <a:rect l="0" t="0" r="r" b="b"/>
              <a:pathLst>
                <a:path w="616" h="624">
                  <a:moveTo>
                    <a:pt x="0" y="392"/>
                  </a:moveTo>
                  <a:cubicBezTo>
                    <a:pt x="10" y="387"/>
                    <a:pt x="21" y="382"/>
                    <a:pt x="31" y="376"/>
                  </a:cubicBezTo>
                  <a:cubicBezTo>
                    <a:pt x="42" y="369"/>
                    <a:pt x="62" y="353"/>
                    <a:pt x="62" y="353"/>
                  </a:cubicBezTo>
                  <a:lnTo>
                    <a:pt x="616" y="0"/>
                  </a:lnTo>
                  <a:lnTo>
                    <a:pt x="40" y="624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32" name="Freeform 24"/>
            <p:cNvSpPr>
              <a:spLocks/>
            </p:cNvSpPr>
            <p:nvPr/>
          </p:nvSpPr>
          <p:spPr bwMode="auto">
            <a:xfrm rot="-430668">
              <a:off x="3907" y="1798"/>
              <a:ext cx="739" cy="204"/>
            </a:xfrm>
            <a:custGeom>
              <a:avLst/>
              <a:gdLst/>
              <a:ahLst/>
              <a:cxnLst>
                <a:cxn ang="0">
                  <a:pos x="685" y="48"/>
                </a:cxn>
                <a:cxn ang="0">
                  <a:pos x="739" y="204"/>
                </a:cxn>
                <a:cxn ang="0">
                  <a:pos x="0" y="172"/>
                </a:cxn>
                <a:cxn ang="0">
                  <a:pos x="439" y="0"/>
                </a:cxn>
                <a:cxn ang="0">
                  <a:pos x="685" y="48"/>
                </a:cxn>
              </a:cxnLst>
              <a:rect l="0" t="0" r="r" b="b"/>
              <a:pathLst>
                <a:path w="739" h="204">
                  <a:moveTo>
                    <a:pt x="685" y="48"/>
                  </a:moveTo>
                  <a:lnTo>
                    <a:pt x="739" y="204"/>
                  </a:lnTo>
                  <a:lnTo>
                    <a:pt x="0" y="172"/>
                  </a:lnTo>
                  <a:lnTo>
                    <a:pt x="439" y="0"/>
                  </a:lnTo>
                  <a:lnTo>
                    <a:pt x="685" y="48"/>
                  </a:lnTo>
                  <a:close/>
                </a:path>
              </a:pathLst>
            </a:cu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3" name="Text Box 25"/>
            <p:cNvSpPr txBox="1">
              <a:spLocks noChangeArrowheads="1"/>
            </p:cNvSpPr>
            <p:nvPr/>
          </p:nvSpPr>
          <p:spPr bwMode="auto">
            <a:xfrm>
              <a:off x="4320" y="177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400">
                  <a:latin typeface="Tahoma" pitchFamily="34" charset="0"/>
                </a:rPr>
                <a:t>P</a:t>
              </a:r>
            </a:p>
          </p:txBody>
        </p:sp>
        <p:sp>
          <p:nvSpPr>
            <p:cNvPr id="299034" name="Text Box 26"/>
            <p:cNvSpPr txBox="1">
              <a:spLocks noChangeArrowheads="1"/>
            </p:cNvSpPr>
            <p:nvPr/>
          </p:nvSpPr>
          <p:spPr bwMode="auto">
            <a:xfrm>
              <a:off x="4416" y="1344"/>
              <a:ext cx="1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400">
                  <a:latin typeface="Tahoma" pitchFamily="34" charset="0"/>
                </a:rPr>
                <a:t>Q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16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Kiểm </a:t>
            </a:r>
            <a:r>
              <a:rPr lang="en-US" altLang="ko-KR">
                <a:ea typeface="Gulim" pitchFamily="34" charset="-127"/>
              </a:rPr>
              <a:t>tra </a:t>
            </a:r>
            <a:r>
              <a:rPr lang="en-US" altLang="ko-KR" smtClean="0">
                <a:ea typeface="Gulim" pitchFamily="34" charset="-127"/>
              </a:rPr>
              <a:t>Overlap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5334000"/>
          </a:xfrm>
        </p:spPr>
        <p:txBody>
          <a:bodyPr/>
          <a:lstStyle/>
          <a:p>
            <a:r>
              <a:rPr lang="en-US" smtClean="0"/>
              <a:t>Chọn đa giác S để kiểm tra sự overlap</a:t>
            </a:r>
          </a:p>
          <a:p>
            <a:r>
              <a:rPr lang="en-US" smtClean="0"/>
              <a:t>Kiểm tra từng đa giác có overlap với đa giác S không?</a:t>
            </a:r>
          </a:p>
          <a:p>
            <a:pPr lvl="1"/>
            <a:r>
              <a:rPr lang="en-US" smtClean="0"/>
              <a:t>Chữ nhật bao của đa giác trong mặt phẳng xy của 2 đa giác có overlap? (1)</a:t>
            </a:r>
          </a:p>
          <a:p>
            <a:pPr lvl="1"/>
            <a:r>
              <a:rPr lang="en-US" smtClean="0"/>
              <a:t>Đa giác S nằm hoàn toàn phía sau đa giác overlapping kể từ vị trí quan sát? (2)</a:t>
            </a:r>
          </a:p>
          <a:p>
            <a:pPr lvl="1"/>
            <a:r>
              <a:rPr lang="en-US" smtClean="0"/>
              <a:t>Đa giá overlapping nằm hoàn toàn phía trước S kể từ vị trí quan sát? (3)</a:t>
            </a:r>
          </a:p>
          <a:p>
            <a:pPr lvl="1"/>
            <a:r>
              <a:rPr lang="en-US" smtClean="0"/>
              <a:t>Hình chiếu của hai đa giác vào mặt chiếu có overlap? (4)</a:t>
            </a:r>
          </a:p>
          <a:p>
            <a:r>
              <a:rPr lang="en-US" smtClean="0"/>
              <a:t>Nếu tất cả các đa giác vượt qua ít nhất một phép thử trên đây thì không có đa giác nào nằm phía sau S</a:t>
            </a:r>
          </a:p>
          <a:p>
            <a:pPr lvl="1"/>
            <a:r>
              <a:rPr lang="en-US" smtClean="0"/>
              <a:t>Không cần sắp xếp lại thứ tự đa giác và thực hiện chuyển đổi đường quét S để hiển thị.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17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Ví dụ kiểm tra Overlap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104907" y="1371600"/>
            <a:ext cx="3429492" cy="2209800"/>
            <a:chOff x="3070" y="1056"/>
            <a:chExt cx="2057" cy="139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120" y="1056"/>
              <a:ext cx="1920" cy="1392"/>
              <a:chOff x="816" y="1008"/>
              <a:chExt cx="1536" cy="1008"/>
            </a:xfrm>
          </p:grpSpPr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070" y="1065"/>
              <a:ext cx="1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z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4940" y="2160"/>
              <a:ext cx="1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x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 rot="1941067">
              <a:off x="3544" y="1348"/>
              <a:ext cx="576" cy="24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 rot="-3838553">
              <a:off x="3752" y="1755"/>
              <a:ext cx="576" cy="19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Text Box 35"/>
            <p:cNvSpPr txBox="1">
              <a:spLocks noChangeArrowheads="1"/>
            </p:cNvSpPr>
            <p:nvPr/>
          </p:nvSpPr>
          <p:spPr bwMode="auto">
            <a:xfrm>
              <a:off x="3661" y="1461"/>
              <a:ext cx="1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</a:t>
              </a:r>
            </a:p>
          </p:txBody>
        </p:sp>
        <p:sp>
          <p:nvSpPr>
            <p:cNvPr id="14" name="Text Box 38"/>
            <p:cNvSpPr txBox="1">
              <a:spLocks noChangeArrowheads="1"/>
            </p:cNvSpPr>
            <p:nvPr/>
          </p:nvSpPr>
          <p:spPr bwMode="auto">
            <a:xfrm>
              <a:off x="4023" y="1776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S’</a:t>
              </a:r>
            </a:p>
          </p:txBody>
        </p:sp>
      </p:grpSp>
      <p:grpSp>
        <p:nvGrpSpPr>
          <p:cNvPr id="17" name="Group 43"/>
          <p:cNvGrpSpPr>
            <a:grpSpLocks/>
          </p:cNvGrpSpPr>
          <p:nvPr/>
        </p:nvGrpSpPr>
        <p:grpSpPr bwMode="auto">
          <a:xfrm>
            <a:off x="1125835" y="3886200"/>
            <a:ext cx="3446164" cy="2209800"/>
            <a:chOff x="568" y="2496"/>
            <a:chExt cx="2067" cy="1392"/>
          </a:xfrm>
        </p:grpSpPr>
        <p:grpSp>
          <p:nvGrpSpPr>
            <p:cNvPr id="18" name="Group 10"/>
            <p:cNvGrpSpPr>
              <a:grpSpLocks/>
            </p:cNvGrpSpPr>
            <p:nvPr/>
          </p:nvGrpSpPr>
          <p:grpSpPr bwMode="auto">
            <a:xfrm>
              <a:off x="624" y="2496"/>
              <a:ext cx="1920" cy="1392"/>
              <a:chOff x="816" y="1008"/>
              <a:chExt cx="1536" cy="1008"/>
            </a:xfrm>
          </p:grpSpPr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568" y="2505"/>
              <a:ext cx="1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z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448" y="3600"/>
              <a:ext cx="1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x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rot="2348832">
              <a:off x="1344" y="2784"/>
              <a:ext cx="768" cy="24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rot="-4397669">
              <a:off x="1252" y="3111"/>
              <a:ext cx="546" cy="16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1334" y="2591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383" y="3331"/>
              <a:ext cx="1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S’</a:t>
              </a:r>
            </a:p>
          </p:txBody>
        </p:sp>
      </p:grpSp>
      <p:grpSp>
        <p:nvGrpSpPr>
          <p:cNvPr id="37" name="Group 66"/>
          <p:cNvGrpSpPr>
            <a:grpSpLocks/>
          </p:cNvGrpSpPr>
          <p:nvPr/>
        </p:nvGrpSpPr>
        <p:grpSpPr bwMode="auto">
          <a:xfrm>
            <a:off x="5083897" y="3886200"/>
            <a:ext cx="3448914" cy="2209800"/>
            <a:chOff x="3697" y="2496"/>
            <a:chExt cx="1841" cy="1392"/>
          </a:xfrm>
        </p:grpSpPr>
        <p:grpSp>
          <p:nvGrpSpPr>
            <p:cNvPr id="38" name="Group 50"/>
            <p:cNvGrpSpPr>
              <a:grpSpLocks/>
            </p:cNvGrpSpPr>
            <p:nvPr/>
          </p:nvGrpSpPr>
          <p:grpSpPr bwMode="auto">
            <a:xfrm>
              <a:off x="3750" y="2496"/>
              <a:ext cx="1708" cy="1392"/>
              <a:chOff x="816" y="1008"/>
              <a:chExt cx="1536" cy="1008"/>
            </a:xfrm>
          </p:grpSpPr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52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3697" y="2528"/>
              <a:ext cx="1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z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40" name="Text Box 54"/>
            <p:cNvSpPr txBox="1">
              <a:spLocks noChangeArrowheads="1"/>
            </p:cNvSpPr>
            <p:nvPr/>
          </p:nvSpPr>
          <p:spPr bwMode="auto">
            <a:xfrm>
              <a:off x="5372" y="3600"/>
              <a:ext cx="1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x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41" name="Line 55"/>
            <p:cNvSpPr>
              <a:spLocks noChangeShapeType="1"/>
            </p:cNvSpPr>
            <p:nvPr/>
          </p:nvSpPr>
          <p:spPr bwMode="auto">
            <a:xfrm rot="2348832">
              <a:off x="4469" y="2729"/>
              <a:ext cx="650" cy="9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56"/>
            <p:cNvSpPr>
              <a:spLocks noChangeShapeType="1"/>
            </p:cNvSpPr>
            <p:nvPr/>
          </p:nvSpPr>
          <p:spPr bwMode="auto">
            <a:xfrm rot="-4397669">
              <a:off x="4067" y="3193"/>
              <a:ext cx="546" cy="14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57"/>
            <p:cNvSpPr txBox="1">
              <a:spLocks noChangeArrowheads="1"/>
            </p:cNvSpPr>
            <p:nvPr/>
          </p:nvSpPr>
          <p:spPr bwMode="auto">
            <a:xfrm>
              <a:off x="4408" y="2529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</a:t>
              </a:r>
            </a:p>
          </p:txBody>
        </p:sp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4013" y="3269"/>
              <a:ext cx="1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S’</a:t>
              </a:r>
            </a:p>
          </p:txBody>
        </p:sp>
        <p:sp>
          <p:nvSpPr>
            <p:cNvPr id="45" name="Oval 59"/>
            <p:cNvSpPr>
              <a:spLocks noChangeArrowheads="1"/>
            </p:cNvSpPr>
            <p:nvPr/>
          </p:nvSpPr>
          <p:spPr bwMode="auto">
            <a:xfrm flipH="1">
              <a:off x="5088" y="379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6" name="AutoShape 60"/>
            <p:cNvCxnSpPr>
              <a:cxnSpLocks noChangeShapeType="1"/>
              <a:stCxn id="41" idx="1"/>
              <a:endCxn id="45" idx="0"/>
            </p:cNvCxnSpPr>
            <p:nvPr/>
          </p:nvCxnSpPr>
          <p:spPr bwMode="auto">
            <a:xfrm>
              <a:off x="5011" y="3024"/>
              <a:ext cx="101" cy="7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61"/>
            <p:cNvCxnSpPr>
              <a:cxnSpLocks noChangeShapeType="1"/>
              <a:stCxn id="41" idx="0"/>
              <a:endCxn id="45" idx="7"/>
            </p:cNvCxnSpPr>
            <p:nvPr/>
          </p:nvCxnSpPr>
          <p:spPr bwMode="auto">
            <a:xfrm>
              <a:off x="4576" y="2529"/>
              <a:ext cx="519" cy="12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62"/>
            <p:cNvCxnSpPr>
              <a:cxnSpLocks noChangeShapeType="1"/>
              <a:stCxn id="42" idx="1"/>
              <a:endCxn id="45" idx="7"/>
            </p:cNvCxnSpPr>
            <p:nvPr/>
          </p:nvCxnSpPr>
          <p:spPr bwMode="auto">
            <a:xfrm>
              <a:off x="4494" y="3029"/>
              <a:ext cx="601" cy="7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63"/>
            <p:cNvCxnSpPr>
              <a:cxnSpLocks noChangeShapeType="1"/>
              <a:stCxn id="42" idx="0"/>
              <a:endCxn id="45" idx="6"/>
            </p:cNvCxnSpPr>
            <p:nvPr/>
          </p:nvCxnSpPr>
          <p:spPr bwMode="auto">
            <a:xfrm>
              <a:off x="4184" y="3506"/>
              <a:ext cx="904" cy="30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Line 64"/>
            <p:cNvSpPr>
              <a:spLocks noChangeShapeType="1"/>
            </p:cNvSpPr>
            <p:nvPr/>
          </p:nvSpPr>
          <p:spPr bwMode="auto">
            <a:xfrm flipH="1">
              <a:off x="4560" y="3624"/>
              <a:ext cx="384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 flipH="1">
              <a:off x="5034" y="3624"/>
              <a:ext cx="48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2709863" y="3200400"/>
            <a:ext cx="369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ko-KR" altLang="en-US">
                <a:ea typeface="Gulim" pitchFamily="34" charset="-127"/>
              </a:rPr>
              <a:t>(1)</a:t>
            </a:r>
          </a:p>
        </p:txBody>
      </p:sp>
      <p:sp>
        <p:nvSpPr>
          <p:cNvPr id="55" name="Text Box 69"/>
          <p:cNvSpPr txBox="1">
            <a:spLocks noChangeArrowheads="1"/>
          </p:cNvSpPr>
          <p:nvPr/>
        </p:nvSpPr>
        <p:spPr bwMode="auto">
          <a:xfrm>
            <a:off x="6737350" y="3200400"/>
            <a:ext cx="369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ko-KR" altLang="en-US">
                <a:ea typeface="Gulim" pitchFamily="34" charset="-127"/>
              </a:rPr>
              <a:t>(2)</a:t>
            </a:r>
          </a:p>
        </p:txBody>
      </p:sp>
      <p:sp>
        <p:nvSpPr>
          <p:cNvPr id="56" name="Text Box 70"/>
          <p:cNvSpPr txBox="1">
            <a:spLocks noChangeArrowheads="1"/>
          </p:cNvSpPr>
          <p:nvPr/>
        </p:nvSpPr>
        <p:spPr bwMode="auto">
          <a:xfrm>
            <a:off x="2709863" y="5745163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ko-KR" altLang="en-US">
                <a:ea typeface="Gulim" pitchFamily="34" charset="-127"/>
              </a:rPr>
              <a:t>(3)</a:t>
            </a:r>
          </a:p>
        </p:txBody>
      </p:sp>
      <p:sp>
        <p:nvSpPr>
          <p:cNvPr id="57" name="Text Box 71"/>
          <p:cNvSpPr txBox="1">
            <a:spLocks noChangeArrowheads="1"/>
          </p:cNvSpPr>
          <p:nvPr/>
        </p:nvSpPr>
        <p:spPr bwMode="auto">
          <a:xfrm>
            <a:off x="6594989" y="5848195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ko-KR" altLang="en-US">
                <a:ea typeface="Gulim" pitchFamily="34" charset="-127"/>
              </a:rPr>
              <a:t>(4)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371599" y="1330232"/>
            <a:ext cx="2888627" cy="2057400"/>
            <a:chOff x="1066800" y="1549400"/>
            <a:chExt cx="1636713" cy="1727200"/>
          </a:xfrm>
        </p:grpSpPr>
        <p:sp>
          <p:nvSpPr>
            <p:cNvPr id="84" name="Line 62"/>
            <p:cNvSpPr>
              <a:spLocks noChangeShapeType="1"/>
            </p:cNvSpPr>
            <p:nvPr/>
          </p:nvSpPr>
          <p:spPr bwMode="auto">
            <a:xfrm flipH="1">
              <a:off x="1079500" y="2654300"/>
              <a:ext cx="1371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63"/>
            <p:cNvSpPr>
              <a:spLocks noChangeShapeType="1"/>
            </p:cNvSpPr>
            <p:nvPr/>
          </p:nvSpPr>
          <p:spPr bwMode="auto">
            <a:xfrm flipH="1">
              <a:off x="1066800" y="2819400"/>
              <a:ext cx="1371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60"/>
            <p:cNvSpPr>
              <a:spLocks noChangeShapeType="1"/>
            </p:cNvSpPr>
            <p:nvPr/>
          </p:nvSpPr>
          <p:spPr bwMode="auto">
            <a:xfrm flipH="1">
              <a:off x="1765300" y="1549400"/>
              <a:ext cx="0" cy="11430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1"/>
            <p:cNvSpPr>
              <a:spLocks noChangeShapeType="1"/>
            </p:cNvSpPr>
            <p:nvPr/>
          </p:nvSpPr>
          <p:spPr bwMode="auto">
            <a:xfrm flipH="1">
              <a:off x="1892300" y="1549400"/>
              <a:ext cx="0" cy="11430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30"/>
            <p:cNvSpPr txBox="1">
              <a:spLocks noChangeArrowheads="1"/>
            </p:cNvSpPr>
            <p:nvPr/>
          </p:nvSpPr>
          <p:spPr bwMode="auto">
            <a:xfrm>
              <a:off x="1079500" y="2933700"/>
              <a:ext cx="4143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en-US" sz="1400"/>
                <a:t>y</a:t>
              </a:r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 flipH="1" flipV="1">
              <a:off x="1157288" y="1752600"/>
              <a:ext cx="0" cy="1524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2"/>
            <p:cNvSpPr>
              <a:spLocks noChangeShapeType="1"/>
            </p:cNvSpPr>
            <p:nvPr/>
          </p:nvSpPr>
          <p:spPr bwMode="auto">
            <a:xfrm>
              <a:off x="1149350" y="1752600"/>
              <a:ext cx="13239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34"/>
            <p:cNvSpPr txBox="1">
              <a:spLocks noChangeArrowheads="1"/>
            </p:cNvSpPr>
            <p:nvPr/>
          </p:nvSpPr>
          <p:spPr bwMode="auto">
            <a:xfrm>
              <a:off x="2084388" y="1739900"/>
              <a:ext cx="6191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en-US" sz="1400"/>
                <a:t>x</a:t>
              </a:r>
            </a:p>
          </p:txBody>
        </p:sp>
        <p:sp>
          <p:nvSpPr>
            <p:cNvPr id="92" name="Rectangle 47"/>
            <p:cNvSpPr>
              <a:spLocks noChangeArrowheads="1"/>
            </p:cNvSpPr>
            <p:nvPr/>
          </p:nvSpPr>
          <p:spPr bwMode="auto">
            <a:xfrm>
              <a:off x="1366838" y="1892300"/>
              <a:ext cx="396875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48"/>
            <p:cNvSpPr txBox="1">
              <a:spLocks noChangeArrowheads="1"/>
            </p:cNvSpPr>
            <p:nvPr/>
          </p:nvSpPr>
          <p:spPr bwMode="auto">
            <a:xfrm>
              <a:off x="1311275" y="1981200"/>
              <a:ext cx="5302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en-US" sz="1800"/>
                <a:t>P</a:t>
              </a:r>
            </a:p>
          </p:txBody>
        </p:sp>
        <p:sp>
          <p:nvSpPr>
            <p:cNvPr id="94" name="Rectangle 49"/>
            <p:cNvSpPr>
              <a:spLocks noChangeArrowheads="1"/>
            </p:cNvSpPr>
            <p:nvPr/>
          </p:nvSpPr>
          <p:spPr bwMode="auto">
            <a:xfrm>
              <a:off x="1895475" y="2197100"/>
              <a:ext cx="398463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50"/>
            <p:cNvSpPr txBox="1">
              <a:spLocks noChangeArrowheads="1"/>
            </p:cNvSpPr>
            <p:nvPr/>
          </p:nvSpPr>
          <p:spPr bwMode="auto">
            <a:xfrm>
              <a:off x="1741488" y="2298700"/>
              <a:ext cx="7953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en-US" sz="1800" smtClean="0"/>
                <a:t>S</a:t>
              </a:r>
              <a:endParaRPr kumimoji="0" lang="en-US" sz="1800"/>
            </a:p>
          </p:txBody>
        </p:sp>
        <p:sp>
          <p:nvSpPr>
            <p:cNvPr id="96" name="Text Box 51"/>
            <p:cNvSpPr txBox="1">
              <a:spLocks noChangeArrowheads="1"/>
            </p:cNvSpPr>
            <p:nvPr/>
          </p:nvSpPr>
          <p:spPr bwMode="auto">
            <a:xfrm>
              <a:off x="1554163" y="2819400"/>
              <a:ext cx="661988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800" smtClean="0"/>
                <a:t>S’</a:t>
              </a:r>
              <a:endParaRPr kumimoji="0" lang="en-US" sz="14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18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Sắp xếp lại đa giác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5257800"/>
          </a:xfrm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Nếu toàn bộ phép thử thất bại với đa giác S’</a:t>
            </a:r>
          </a:p>
          <a:p>
            <a:pPr lvl="1"/>
            <a:r>
              <a:rPr lang="en-US" altLang="ko-KR" smtClean="0">
                <a:ea typeface="Gulim" pitchFamily="34" charset="-127"/>
              </a:rPr>
              <a:t>Đổi chỗ các đa giác S và </a:t>
            </a:r>
            <a:r>
              <a:rPr lang="en-US" altLang="ko-KR">
                <a:ea typeface="Gulim" pitchFamily="34" charset="-127"/>
              </a:rPr>
              <a:t>S’ </a:t>
            </a:r>
            <a:r>
              <a:rPr lang="en-US" altLang="ko-KR" smtClean="0">
                <a:ea typeface="Gulim" pitchFamily="34" charset="-127"/>
              </a:rPr>
              <a:t>trong </a:t>
            </a:r>
            <a:r>
              <a:rPr lang="en-US" altLang="ko-KR" i="1" smtClean="0">
                <a:ea typeface="Gulim" pitchFamily="34" charset="-127"/>
              </a:rPr>
              <a:t>Sorted List</a:t>
            </a:r>
          </a:p>
          <a:p>
            <a:pPr lvl="1"/>
            <a:r>
              <a:rPr lang="en-US" altLang="ko-KR" smtClean="0">
                <a:ea typeface="Gulim" pitchFamily="34" charset="-127"/>
              </a:rPr>
              <a:t>Thực hiện kiểm tra lại từng đa giác trong danh sách theo các bước trên.</a:t>
            </a:r>
            <a:endParaRPr lang="en-US" altLang="ko-KR">
              <a:ea typeface="Gulim" pitchFamily="34" charset="-127"/>
            </a:endParaRPr>
          </a:p>
          <a:p>
            <a:pPr lvl="1"/>
            <a:r>
              <a:rPr lang="en-US" altLang="ko-KR" smtClean="0">
                <a:ea typeface="Gulim" pitchFamily="34" charset="-127"/>
              </a:rPr>
              <a:t>Ví dụ đổi chỗ đa giác: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1411287" y="3242846"/>
            <a:ext cx="3425825" cy="2209800"/>
            <a:chOff x="578" y="1824"/>
            <a:chExt cx="2158" cy="1392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628" y="1824"/>
              <a:ext cx="2017" cy="1392"/>
              <a:chOff x="816" y="1008"/>
              <a:chExt cx="1536" cy="1008"/>
            </a:xfrm>
          </p:grpSpPr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8" y="1891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z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540" y="2928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x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rot="1941067" flipV="1">
              <a:off x="1344" y="2336"/>
              <a:ext cx="144" cy="14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-3838553">
              <a:off x="1190" y="2291"/>
              <a:ext cx="708" cy="39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789" y="2256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248" y="2160"/>
              <a:ext cx="20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S’</a:t>
              </a:r>
            </a:p>
          </p:txBody>
        </p:sp>
      </p:grp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2398712" y="5342692"/>
            <a:ext cx="1539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600">
                <a:ea typeface="Gulim" pitchFamily="34" charset="-127"/>
              </a:rPr>
              <a:t>&lt;S </a:t>
            </a:r>
            <a:r>
              <a:rPr lang="en-US" altLang="ko-KR" sz="1600">
                <a:ea typeface="Gulim" pitchFamily="34" charset="-127"/>
                <a:sym typeface="Wingdings" pitchFamily="2" charset="2"/>
              </a:rPr>
              <a:t> S’&gt;</a:t>
            </a:r>
            <a:endParaRPr lang="en-US" altLang="ko-KR" sz="1600">
              <a:ea typeface="Gulim" pitchFamily="34" charset="-127"/>
            </a:endParaRPr>
          </a:p>
        </p:txBody>
      </p: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5189537" y="3242846"/>
            <a:ext cx="3457575" cy="2209800"/>
            <a:chOff x="3006" y="2496"/>
            <a:chExt cx="2178" cy="1392"/>
          </a:xfrm>
        </p:grpSpPr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076" y="2496"/>
              <a:ext cx="2017" cy="1392"/>
              <a:chOff x="816" y="1008"/>
              <a:chExt cx="1536" cy="1008"/>
            </a:xfrm>
          </p:grpSpPr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006" y="2576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z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988" y="3600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x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rot="1941067">
              <a:off x="3504" y="2836"/>
              <a:ext cx="655" cy="9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rot="-3838553">
              <a:off x="4316" y="2875"/>
              <a:ext cx="576" cy="20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697" y="2880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608" y="2928"/>
              <a:ext cx="20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S’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rot="1941067">
              <a:off x="3936" y="3072"/>
              <a:ext cx="624" cy="24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050" y="2736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S’’</a:t>
              </a:r>
            </a:p>
          </p:txBody>
        </p:sp>
      </p:grp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446712" y="5452646"/>
            <a:ext cx="3468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600">
                <a:ea typeface="Gulim" pitchFamily="34" charset="-127"/>
              </a:rPr>
              <a:t>&lt;S </a:t>
            </a:r>
            <a:r>
              <a:rPr lang="en-US" altLang="ko-KR" sz="1600">
                <a:ea typeface="Gulim" pitchFamily="34" charset="-127"/>
                <a:sym typeface="Wingdings" pitchFamily="2" charset="2"/>
              </a:rPr>
              <a:t> S’’, then S’’  S’&gt;</a:t>
            </a:r>
            <a:endParaRPr lang="en-US" altLang="ko-KR" sz="1600">
              <a:ea typeface="Gulim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19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dvduc-2006/18</a:t>
            </a:r>
            <a:endParaRPr lang="en-GB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chủ đề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87838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Giới thiệu hệ thống đồ họa máy tính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Các thuật toán cơ sở trong đồ họa hai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Thuộc tính hình vẽ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Biến đổi hình học hai chiều, ba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Quan sát trong không gian ba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Mô hình hóa bề mặt vật thể</a:t>
            </a:r>
          </a:p>
          <a:p>
            <a:pPr eaLnBrk="1" hangingPunct="1"/>
            <a:r>
              <a:rPr lang="en-US" smtClean="0"/>
              <a:t>Loại bỏ mặt khuất</a:t>
            </a:r>
          </a:p>
          <a:p>
            <a:pPr eaLnBrk="1" hangingPunct="1"/>
            <a:r>
              <a:rPr lang="en-US" smtClean="0"/>
              <a:t>Chiếu sáng và tô bóng</a:t>
            </a:r>
          </a:p>
          <a:p>
            <a:pPr eaLnBrk="1" hangingPunct="1"/>
            <a:r>
              <a:rPr lang="en-US" smtClean="0"/>
              <a:t>Ôn tập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Chia nhỏ đa giác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Cần chia nhỏ đa giác khi chúng gối lên nhau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pic>
        <p:nvPicPr>
          <p:cNvPr id="291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7" y="1676400"/>
            <a:ext cx="6170613" cy="437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20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thuật toán hỗ trợ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Xác định điểm trong đa giác:định </a:t>
            </a:r>
            <a:r>
              <a:rPr lang="en-US"/>
              <a:t>lý nửa đường thẳng của Jordan</a:t>
            </a:r>
          </a:p>
          <a:p>
            <a:pPr lvl="1"/>
            <a:r>
              <a:rPr lang="en-US"/>
              <a:t>Từ điểm cho trước, hãy vẽ tia ra ngoài tận cùng các cạnh đa giác</a:t>
            </a:r>
          </a:p>
          <a:p>
            <a:pPr lvl="1"/>
            <a:r>
              <a:rPr lang="en-US"/>
              <a:t>Tính tổng giao điểm của tia với các cạnh đa giác</a:t>
            </a:r>
          </a:p>
          <a:p>
            <a:pPr lvl="2"/>
            <a:r>
              <a:rPr lang="en-US"/>
              <a:t>nếu tổng số điểm là lẻ thì điểm đó nằm trong đa giác, ngượi lại tổng số điểm chẵn thì điểm nằm ngoài đa giác</a:t>
            </a:r>
          </a:p>
          <a:p>
            <a:pPr lvl="1"/>
            <a:r>
              <a:rPr lang="en-US"/>
              <a:t>Chú ý khi tia đi qua đỉnh đa giác hay trùng với cạnh đa giác.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429000" y="4225925"/>
            <a:ext cx="2528888" cy="1793875"/>
            <a:chOff x="3892" y="1536"/>
            <a:chExt cx="1820" cy="1360"/>
          </a:xfrm>
        </p:grpSpPr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92" y="1536"/>
              <a:ext cx="1427" cy="1360"/>
            </a:xfrm>
            <a:custGeom>
              <a:avLst/>
              <a:gdLst/>
              <a:ahLst/>
              <a:cxnLst>
                <a:cxn ang="0">
                  <a:pos x="0" y="1908"/>
                </a:cxn>
                <a:cxn ang="0">
                  <a:pos x="312" y="318"/>
                </a:cxn>
                <a:cxn ang="0">
                  <a:pos x="1092" y="0"/>
                </a:cxn>
                <a:cxn ang="0">
                  <a:pos x="1482" y="742"/>
                </a:cxn>
                <a:cxn ang="0">
                  <a:pos x="2574" y="0"/>
                </a:cxn>
                <a:cxn ang="0">
                  <a:pos x="2808" y="1484"/>
                </a:cxn>
                <a:cxn ang="0">
                  <a:pos x="0" y="1908"/>
                </a:cxn>
              </a:cxnLst>
              <a:rect l="0" t="0" r="r" b="b"/>
              <a:pathLst>
                <a:path w="2808" h="1908">
                  <a:moveTo>
                    <a:pt x="0" y="1908"/>
                  </a:moveTo>
                  <a:lnTo>
                    <a:pt x="312" y="318"/>
                  </a:lnTo>
                  <a:lnTo>
                    <a:pt x="1092" y="0"/>
                  </a:lnTo>
                  <a:lnTo>
                    <a:pt x="1482" y="742"/>
                  </a:lnTo>
                  <a:lnTo>
                    <a:pt x="2574" y="0"/>
                  </a:lnTo>
                  <a:lnTo>
                    <a:pt x="2808" y="1484"/>
                  </a:lnTo>
                  <a:lnTo>
                    <a:pt x="0" y="1908"/>
                  </a:lnTo>
                  <a:close/>
                </a:path>
              </a:pathLst>
            </a:custGeom>
            <a:solidFill>
              <a:srgbClr val="FFCC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152" y="2099"/>
              <a:ext cx="397" cy="501"/>
            </a:xfrm>
            <a:custGeom>
              <a:avLst/>
              <a:gdLst/>
              <a:ahLst/>
              <a:cxnLst>
                <a:cxn ang="0">
                  <a:pos x="0" y="530"/>
                </a:cxn>
                <a:cxn ang="0">
                  <a:pos x="156" y="0"/>
                </a:cxn>
                <a:cxn ang="0">
                  <a:pos x="702" y="106"/>
                </a:cxn>
                <a:cxn ang="0">
                  <a:pos x="780" y="424"/>
                </a:cxn>
                <a:cxn ang="0">
                  <a:pos x="390" y="742"/>
                </a:cxn>
                <a:cxn ang="0">
                  <a:pos x="0" y="530"/>
                </a:cxn>
              </a:cxnLst>
              <a:rect l="0" t="0" r="r" b="b"/>
              <a:pathLst>
                <a:path w="780" h="742">
                  <a:moveTo>
                    <a:pt x="0" y="530"/>
                  </a:moveTo>
                  <a:lnTo>
                    <a:pt x="156" y="0"/>
                  </a:lnTo>
                  <a:lnTo>
                    <a:pt x="702" y="106"/>
                  </a:lnTo>
                  <a:lnTo>
                    <a:pt x="780" y="424"/>
                  </a:lnTo>
                  <a:lnTo>
                    <a:pt x="390" y="742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4694" y="1818"/>
              <a:ext cx="982" cy="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 type="oval" w="sm" len="sm"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7" y="2690"/>
              <a:ext cx="1345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6" y="3"/>
                </a:cxn>
              </a:cxnLst>
              <a:rect l="0" t="0" r="r" b="b"/>
              <a:pathLst>
                <a:path w="2646" h="3">
                  <a:moveTo>
                    <a:pt x="0" y="0"/>
                  </a:moveTo>
                  <a:lnTo>
                    <a:pt x="2646" y="3"/>
                  </a:ln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dash"/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002" y="2037"/>
              <a:ext cx="67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 type="oval" w="sm" len="sm"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740" y="1590"/>
              <a:ext cx="293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1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5159" y="1591"/>
              <a:ext cx="293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2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002" y="2027"/>
              <a:ext cx="293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1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446" y="2034"/>
              <a:ext cx="293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2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5210" y="2037"/>
              <a:ext cx="293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3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882" y="1802"/>
              <a:ext cx="30" cy="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209" y="1802"/>
              <a:ext cx="29" cy="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179" y="2233"/>
              <a:ext cx="28" cy="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503" y="2233"/>
              <a:ext cx="29" cy="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5264" y="2237"/>
              <a:ext cx="29" cy="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4061" y="2252"/>
              <a:ext cx="1603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53" y="6"/>
                </a:cxn>
              </a:cxnLst>
              <a:rect l="0" t="0" r="r" b="b"/>
              <a:pathLst>
                <a:path w="3153" h="6">
                  <a:moveTo>
                    <a:pt x="0" y="0"/>
                  </a:moveTo>
                  <a:lnTo>
                    <a:pt x="3153" y="6"/>
                  </a:ln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dash"/>
              <a:round/>
              <a:headEnd type="oval" w="sm" len="sm"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21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thuật toán hỗ trợ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Xác định điểm trong đa: Phương </a:t>
            </a:r>
            <a:r>
              <a:rPr lang="en-US"/>
              <a:t>pháp kiểm tra góc</a:t>
            </a:r>
          </a:p>
          <a:p>
            <a:pPr lvl="1"/>
            <a:r>
              <a:rPr lang="en-US"/>
              <a:t>V</a:t>
            </a:r>
            <a:r>
              <a:rPr lang="en-US" smtClean="0"/>
              <a:t>í </a:t>
            </a:r>
            <a:r>
              <a:rPr lang="en-US"/>
              <a:t>dụ, xét xem điểm P cho trước có ở trong đa giác ABCDE?</a:t>
            </a:r>
          </a:p>
          <a:p>
            <a:pPr lvl="1"/>
            <a:r>
              <a:rPr lang="en-US" smtClean="0"/>
              <a:t>Từ </a:t>
            </a:r>
            <a:r>
              <a:rPr lang="en-US"/>
              <a:t>điểm P nối với các đỉnh đa giác để tạo thành các góc theo thứ tự ngược chiều kim đồng hồ</a:t>
            </a:r>
          </a:p>
          <a:p>
            <a:pPr lvl="2"/>
            <a:r>
              <a:rPr lang="en-US" smtClean="0"/>
              <a:t>Các </a:t>
            </a:r>
            <a:r>
              <a:rPr lang="en-US"/>
              <a:t>góc này có giá trị dương hoặc âm tùy theo hướng đo</a:t>
            </a:r>
          </a:p>
          <a:p>
            <a:pPr lvl="1"/>
            <a:r>
              <a:rPr lang="en-US" smtClean="0"/>
              <a:t>Tính </a:t>
            </a:r>
            <a:r>
              <a:rPr lang="en-US"/>
              <a:t>tổng các góc</a:t>
            </a:r>
          </a:p>
          <a:p>
            <a:pPr lvl="2"/>
            <a:r>
              <a:rPr lang="en-US" smtClean="0"/>
              <a:t>Nếu </a:t>
            </a:r>
            <a:r>
              <a:rPr lang="en-US"/>
              <a:t>tổng các góc bằng 0 </a:t>
            </a:r>
            <a:endParaRPr lang="en-US" smtClean="0"/>
          </a:p>
          <a:p>
            <a:pPr marL="909637" lvl="2" indent="0">
              <a:buNone/>
            </a:pPr>
            <a:r>
              <a:rPr lang="en-US"/>
              <a:t> </a:t>
            </a:r>
            <a:r>
              <a:rPr lang="en-US" smtClean="0"/>
              <a:t>     thì </a:t>
            </a:r>
            <a:r>
              <a:rPr lang="en-US"/>
              <a:t>P nằm ngoài đa giác</a:t>
            </a:r>
          </a:p>
          <a:p>
            <a:pPr lvl="2"/>
            <a:r>
              <a:rPr lang="en-US" smtClean="0"/>
              <a:t>Nếu </a:t>
            </a:r>
            <a:r>
              <a:rPr lang="en-US"/>
              <a:t>tổng các góc bằng 360</a:t>
            </a:r>
            <a:r>
              <a:rPr lang="en-US" baseline="30000"/>
              <a:t>0</a:t>
            </a:r>
            <a:r>
              <a:rPr lang="en-US"/>
              <a:t> </a:t>
            </a:r>
            <a:endParaRPr lang="en-US" smtClean="0"/>
          </a:p>
          <a:p>
            <a:pPr marL="909637" lvl="2" indent="0">
              <a:buNone/>
            </a:pPr>
            <a:r>
              <a:rPr lang="en-US"/>
              <a:t> </a:t>
            </a:r>
            <a:r>
              <a:rPr lang="en-US" smtClean="0"/>
              <a:t>     thì </a:t>
            </a:r>
            <a:r>
              <a:rPr lang="en-US"/>
              <a:t>P nằm trong đa giác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grpSp>
        <p:nvGrpSpPr>
          <p:cNvPr id="24" name="Group 49"/>
          <p:cNvGrpSpPr/>
          <p:nvPr/>
        </p:nvGrpSpPr>
        <p:grpSpPr>
          <a:xfrm>
            <a:off x="5862730" y="3298594"/>
            <a:ext cx="2844800" cy="2863850"/>
            <a:chOff x="6146800" y="1860550"/>
            <a:chExt cx="2844800" cy="2863850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6386513" y="2185988"/>
              <a:ext cx="2295525" cy="1952625"/>
            </a:xfrm>
            <a:custGeom>
              <a:avLst/>
              <a:gdLst/>
              <a:ahLst/>
              <a:cxnLst>
                <a:cxn ang="0">
                  <a:pos x="180" y="1440"/>
                </a:cxn>
                <a:cxn ang="0">
                  <a:pos x="0" y="0"/>
                </a:cxn>
                <a:cxn ang="0">
                  <a:pos x="1800" y="540"/>
                </a:cxn>
                <a:cxn ang="0">
                  <a:pos x="1080" y="1080"/>
                </a:cxn>
                <a:cxn ang="0">
                  <a:pos x="2160" y="1800"/>
                </a:cxn>
                <a:cxn ang="0">
                  <a:pos x="180" y="1440"/>
                </a:cxn>
              </a:cxnLst>
              <a:rect l="0" t="0" r="r" b="b"/>
              <a:pathLst>
                <a:path w="2160" h="1800">
                  <a:moveTo>
                    <a:pt x="180" y="1440"/>
                  </a:moveTo>
                  <a:lnTo>
                    <a:pt x="0" y="0"/>
                  </a:lnTo>
                  <a:lnTo>
                    <a:pt x="1800" y="540"/>
                  </a:lnTo>
                  <a:lnTo>
                    <a:pt x="1080" y="1080"/>
                  </a:lnTo>
                  <a:lnTo>
                    <a:pt x="2160" y="1800"/>
                  </a:lnTo>
                  <a:lnTo>
                    <a:pt x="180" y="144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6577013" y="3748088"/>
              <a:ext cx="765175" cy="585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6386513" y="2185988"/>
              <a:ext cx="955675" cy="2147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flipH="1">
              <a:off x="7342188" y="3357563"/>
              <a:ext cx="192087" cy="976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>
              <a:off x="7342188" y="2771775"/>
              <a:ext cx="957262" cy="1562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7342188" y="4138613"/>
              <a:ext cx="1339850" cy="195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7310438" y="4302125"/>
              <a:ext cx="73025" cy="730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6816725" y="4333875"/>
              <a:ext cx="7651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P</a:t>
              </a: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7062251" y="3044109"/>
              <a:ext cx="7651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B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8012113" y="2446338"/>
              <a:ext cx="7651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C</a:t>
              </a:r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6146800" y="1860550"/>
              <a:ext cx="7651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D</a:t>
              </a: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7383463" y="4073525"/>
              <a:ext cx="160337" cy="227013"/>
            </a:xfrm>
            <a:custGeom>
              <a:avLst/>
              <a:gdLst/>
              <a:ahLst/>
              <a:cxnLst>
                <a:cxn ang="0">
                  <a:pos x="150" y="210"/>
                </a:cxn>
                <a:cxn ang="0">
                  <a:pos x="120" y="75"/>
                </a:cxn>
                <a:cxn ang="0">
                  <a:pos x="0" y="0"/>
                </a:cxn>
              </a:cxnLst>
              <a:rect l="0" t="0" r="r" b="b"/>
              <a:pathLst>
                <a:path w="150" h="210">
                  <a:moveTo>
                    <a:pt x="150" y="210"/>
                  </a:moveTo>
                  <a:cubicBezTo>
                    <a:pt x="149" y="202"/>
                    <a:pt x="134" y="89"/>
                    <a:pt x="120" y="75"/>
                  </a:cubicBezTo>
                  <a:cubicBezTo>
                    <a:pt x="87" y="42"/>
                    <a:pt x="42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 type="none" w="med" len="med"/>
              <a:tailEnd type="arrow" w="sm" len="sm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464425" y="3744913"/>
              <a:ext cx="190500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0" y="45"/>
                </a:cxn>
              </a:cxnLst>
              <a:rect l="0" t="0" r="r" b="b"/>
              <a:pathLst>
                <a:path w="180" h="45">
                  <a:moveTo>
                    <a:pt x="0" y="0"/>
                  </a:moveTo>
                  <a:cubicBezTo>
                    <a:pt x="63" y="10"/>
                    <a:pt x="123" y="16"/>
                    <a:pt x="180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sm" len="sm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7265988" y="3963988"/>
              <a:ext cx="7651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>
                  <a:solidFill>
                    <a:schemeClr val="tx2"/>
                  </a:solidFill>
                  <a:sym typeface="Symbol" pitchFamily="18" charset="2"/>
                </a:rPr>
                <a:t></a:t>
              </a:r>
              <a:r>
                <a:rPr kumimoji="0" lang="en-US" sz="1600" baseline="-25000" noProof="1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9" name="Arc 22"/>
            <p:cNvSpPr>
              <a:spLocks/>
            </p:cNvSpPr>
            <p:nvPr/>
          </p:nvSpPr>
          <p:spPr bwMode="auto">
            <a:xfrm rot="13855201" flipV="1">
              <a:off x="7096919" y="3872707"/>
              <a:ext cx="638175" cy="573087"/>
            </a:xfrm>
            <a:custGeom>
              <a:avLst/>
              <a:gdLst>
                <a:gd name="G0" fmla="+- 1962 0 0"/>
                <a:gd name="G1" fmla="+- 21600 0 0"/>
                <a:gd name="G2" fmla="+- 21600 0 0"/>
                <a:gd name="T0" fmla="*/ 0 w 23562"/>
                <a:gd name="T1" fmla="*/ 89 h 21600"/>
                <a:gd name="T2" fmla="*/ 23562 w 23562"/>
                <a:gd name="T3" fmla="*/ 21600 h 21600"/>
                <a:gd name="T4" fmla="*/ 1962 w 2356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62" h="21600" fill="none" extrusionOk="0">
                  <a:moveTo>
                    <a:pt x="0" y="89"/>
                  </a:moveTo>
                  <a:cubicBezTo>
                    <a:pt x="652" y="29"/>
                    <a:pt x="1306" y="-1"/>
                    <a:pt x="1962" y="0"/>
                  </a:cubicBezTo>
                  <a:cubicBezTo>
                    <a:pt x="13891" y="0"/>
                    <a:pt x="23562" y="9670"/>
                    <a:pt x="23562" y="21600"/>
                  </a:cubicBezTo>
                </a:path>
                <a:path w="23562" h="21600" stroke="0" extrusionOk="0">
                  <a:moveTo>
                    <a:pt x="0" y="89"/>
                  </a:moveTo>
                  <a:cubicBezTo>
                    <a:pt x="652" y="29"/>
                    <a:pt x="1306" y="-1"/>
                    <a:pt x="1962" y="0"/>
                  </a:cubicBezTo>
                  <a:cubicBezTo>
                    <a:pt x="13891" y="0"/>
                    <a:pt x="23562" y="9670"/>
                    <a:pt x="23562" y="21600"/>
                  </a:cubicBezTo>
                  <a:lnTo>
                    <a:pt x="1962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sm" len="sm"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Arc 23"/>
            <p:cNvSpPr>
              <a:spLocks/>
            </p:cNvSpPr>
            <p:nvPr/>
          </p:nvSpPr>
          <p:spPr bwMode="auto">
            <a:xfrm rot="17880000">
              <a:off x="6946901" y="3876675"/>
              <a:ext cx="184150" cy="1809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sm" len="sm"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1" name="Arc 24"/>
            <p:cNvSpPr>
              <a:spLocks/>
            </p:cNvSpPr>
            <p:nvPr/>
          </p:nvSpPr>
          <p:spPr bwMode="auto">
            <a:xfrm rot="18522560">
              <a:off x="7176294" y="3420269"/>
              <a:ext cx="492125" cy="481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 type="arrow" w="sm" len="sm"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6807200" y="3221038"/>
              <a:ext cx="7651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200" noProof="1">
                  <a:solidFill>
                    <a:schemeClr val="hlink"/>
                  </a:solidFill>
                  <a:sym typeface="Symbol" pitchFamily="18" charset="2"/>
                </a:rPr>
                <a:t></a:t>
              </a:r>
              <a:r>
                <a:rPr kumimoji="0" lang="en-US" sz="1200" baseline="-25000" noProof="1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8612188" y="4090988"/>
              <a:ext cx="71437" cy="730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Oval 27"/>
            <p:cNvSpPr>
              <a:spLocks noChangeArrowheads="1"/>
            </p:cNvSpPr>
            <p:nvPr/>
          </p:nvSpPr>
          <p:spPr bwMode="auto">
            <a:xfrm>
              <a:off x="7496175" y="3333750"/>
              <a:ext cx="71438" cy="730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5" name="Oval 28"/>
            <p:cNvSpPr>
              <a:spLocks noChangeArrowheads="1"/>
            </p:cNvSpPr>
            <p:nvPr/>
          </p:nvSpPr>
          <p:spPr bwMode="auto">
            <a:xfrm>
              <a:off x="8245475" y="2740025"/>
              <a:ext cx="71438" cy="730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6" name="Oval 29"/>
            <p:cNvSpPr>
              <a:spLocks noChangeArrowheads="1"/>
            </p:cNvSpPr>
            <p:nvPr/>
          </p:nvSpPr>
          <p:spPr bwMode="auto">
            <a:xfrm>
              <a:off x="6523038" y="3700463"/>
              <a:ext cx="73025" cy="730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7" name="Oval 30"/>
            <p:cNvSpPr>
              <a:spLocks noChangeArrowheads="1"/>
            </p:cNvSpPr>
            <p:nvPr/>
          </p:nvSpPr>
          <p:spPr bwMode="auto">
            <a:xfrm>
              <a:off x="6356350" y="2154238"/>
              <a:ext cx="71438" cy="730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8456099" y="3761838"/>
              <a:ext cx="535501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A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22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0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Thuật toán vùng đệm chiều sâu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53400" cy="2362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Vùng </a:t>
            </a:r>
            <a:r>
              <a:rPr lang="en-US"/>
              <a:t>đệm chiều sâu (</a:t>
            </a:r>
            <a:r>
              <a:rPr lang="en-US" i="1"/>
              <a:t>z-buffering</a:t>
            </a:r>
            <a:r>
              <a:rPr lang="en-US" smtClean="0"/>
              <a:t>): Ed</a:t>
            </a:r>
            <a:r>
              <a:rPr lang="en-US"/>
              <a:t>. Catmull (1974)</a:t>
            </a:r>
          </a:p>
          <a:p>
            <a:pPr lvl="1">
              <a:lnSpc>
                <a:spcPct val="110000"/>
              </a:lnSpc>
            </a:pPr>
            <a:r>
              <a:rPr lang="en-US"/>
              <a:t>Dễ cài đặt, được sử dụng khá rộng rãi</a:t>
            </a:r>
          </a:p>
          <a:p>
            <a:pPr>
              <a:lnSpc>
                <a:spcPct val="110000"/>
              </a:lnSpc>
            </a:pPr>
            <a:r>
              <a:rPr lang="en-US"/>
              <a:t>Mỗi điểm (x, y, z) trên vật thể tương ứng với tọa độ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/>
              <a:t>	(x, y) của nó trên mặt quan sát. Giá trị z tăng theo khoảng cách tới camera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8" name="Picture 5" descr="C:\courses\graphics\images\this\an08f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9513" y="2987675"/>
            <a:ext cx="3925887" cy="32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0" y="3429000"/>
            <a:ext cx="457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l" defTabSz="914400" rtl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sz="2400" kern="0" smtClean="0">
                <a:latin typeface="+mn-lt"/>
                <a:cs typeface="+mn-cs"/>
              </a:rPr>
              <a:t>So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sánh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độ sâu của từng pixel trên mặt phẳng chiếu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Sử dụng Z-buffer (hay còn gọi là </a:t>
            </a: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depth buffer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để lưu trữ giá trị z (hay độ sâu) của mỗi điểm sẽ được vẽ trên màn hình.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23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4582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Tính toán </a:t>
            </a:r>
            <a:r>
              <a:rPr lang="en-US"/>
              <a:t>độ sâu z</a:t>
            </a:r>
          </a:p>
          <a:p>
            <a:pPr lvl="1">
              <a:lnSpc>
                <a:spcPct val="120000"/>
              </a:lnSpc>
            </a:pPr>
            <a:r>
              <a:rPr lang="en-US"/>
              <a:t>Xây dựng phương trình mặt phẳng từ ba đỉnh bất kỳ của đa giác </a:t>
            </a:r>
            <a:r>
              <a:rPr lang="en-US">
                <a:cs typeface="Times New Roman" pitchFamily="18" charset="0"/>
              </a:rPr>
              <a:t>P</a:t>
            </a:r>
            <a:r>
              <a:rPr lang="en-US" baseline="-30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=(x1, y1, z1),  P</a:t>
            </a:r>
            <a:r>
              <a:rPr lang="en-US" baseline="-30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=(x2, y2, z2) v</a:t>
            </a:r>
            <a:r>
              <a:rPr lang="en-US">
                <a:latin typeface="Tahoma"/>
                <a:cs typeface="Times New Roman" pitchFamily="18" charset="0"/>
              </a:rPr>
              <a:t>à</a:t>
            </a:r>
            <a:r>
              <a:rPr lang="en-US">
                <a:cs typeface="Times New Roman" pitchFamily="18" charset="0"/>
              </a:rPr>
              <a:t> P</a:t>
            </a:r>
            <a:r>
              <a:rPr lang="en-US" baseline="-30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=(x3, y3, z3).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en-US"/>
              <a:t>Lập v</a:t>
            </a:r>
            <a:r>
              <a:rPr lang="en-US">
                <a:latin typeface="Tahoma"/>
              </a:rPr>
              <a:t>é</a:t>
            </a:r>
            <a:r>
              <a:rPr lang="en-US"/>
              <a:t>ctơ chỉ phương từ ba tọa độ trên</a:t>
            </a:r>
          </a:p>
          <a:p>
            <a:pPr lvl="2">
              <a:lnSpc>
                <a:spcPct val="120000"/>
              </a:lnSpc>
            </a:pPr>
            <a:endParaRPr lang="en-US"/>
          </a:p>
          <a:p>
            <a:pPr lvl="2">
              <a:lnSpc>
                <a:spcPct val="120000"/>
              </a:lnSpc>
            </a:pPr>
            <a:r>
              <a:rPr lang="en-US" smtClean="0"/>
              <a:t>Hình thành v</a:t>
            </a:r>
            <a:r>
              <a:rPr lang="en-US" smtClean="0">
                <a:latin typeface="Tahoma"/>
              </a:rPr>
              <a:t>é</a:t>
            </a:r>
            <a:r>
              <a:rPr lang="en-US" smtClean="0"/>
              <a:t>ctơ </a:t>
            </a:r>
            <a:r>
              <a:rPr lang="en-US"/>
              <a:t>ph</a:t>
            </a:r>
            <a:r>
              <a:rPr lang="en-US">
                <a:latin typeface="Tahoma"/>
              </a:rPr>
              <a:t>á</a:t>
            </a:r>
            <a:r>
              <a:rPr lang="en-US"/>
              <a:t>p tuyến của mặt </a:t>
            </a:r>
            <a:r>
              <a:rPr lang="en-US" smtClean="0"/>
              <a:t>phẳng </a:t>
            </a:r>
            <a:endParaRPr lang="en-US"/>
          </a:p>
          <a:p>
            <a:pPr lvl="2">
              <a:lnSpc>
                <a:spcPct val="120000"/>
              </a:lnSpc>
            </a:pPr>
            <a:endParaRPr lang="en-US"/>
          </a:p>
          <a:p>
            <a:pPr lvl="2">
              <a:lnSpc>
                <a:spcPct val="120000"/>
              </a:lnSpc>
            </a:pPr>
            <a:endParaRPr lang="en-US"/>
          </a:p>
          <a:p>
            <a:pPr lvl="2">
              <a:lnSpc>
                <a:spcPct val="120000"/>
              </a:lnSpc>
            </a:pPr>
            <a:endParaRPr lang="en-US"/>
          </a:p>
          <a:p>
            <a:pPr lvl="2">
              <a:lnSpc>
                <a:spcPct val="120000"/>
              </a:lnSpc>
            </a:pPr>
            <a:r>
              <a:rPr lang="en-US" smtClean="0"/>
              <a:t>Xây dựng phương </a:t>
            </a:r>
            <a:r>
              <a:rPr lang="en-US"/>
              <a:t>tr</a:t>
            </a:r>
            <a:r>
              <a:rPr lang="en-US">
                <a:latin typeface="Tahoma"/>
              </a:rPr>
              <a:t>ì</a:t>
            </a:r>
            <a:r>
              <a:rPr lang="en-US"/>
              <a:t>nh mặt phẳng qua P</a:t>
            </a:r>
            <a:r>
              <a:rPr lang="en-US" baseline="-25000"/>
              <a:t>3</a:t>
            </a:r>
            <a:r>
              <a:rPr lang="en-US"/>
              <a:t> v</a:t>
            </a:r>
            <a:r>
              <a:rPr lang="en-US">
                <a:latin typeface="Tahoma"/>
              </a:rPr>
              <a:t>à</a:t>
            </a:r>
            <a:r>
              <a:rPr lang="en-US"/>
              <a:t> v</a:t>
            </a:r>
            <a:r>
              <a:rPr lang="en-US">
                <a:latin typeface="Tahoma"/>
              </a:rPr>
              <a:t>é</a:t>
            </a:r>
            <a:r>
              <a:rPr lang="en-US"/>
              <a:t>ctơ ph</a:t>
            </a:r>
            <a:r>
              <a:rPr lang="en-US">
                <a:latin typeface="Tahoma"/>
              </a:rPr>
              <a:t>á</a:t>
            </a:r>
            <a:r>
              <a:rPr lang="en-US"/>
              <a:t>p tuyến N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1905000" y="2667000"/>
            <a:ext cx="54543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Times New Roman" pitchFamily="18" charset="0"/>
              <a:buNone/>
            </a:pP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P</a:t>
            </a:r>
            <a:r>
              <a:rPr kumimoji="1" lang="en-US" sz="1600" baseline="-2500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P</a:t>
            </a:r>
            <a:r>
              <a:rPr kumimoji="1" lang="en-US" sz="1600" baseline="-25000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=(x2-x1; y2-y1; z2-z1) và P</a:t>
            </a:r>
            <a:r>
              <a:rPr kumimoji="1" lang="en-US" sz="1600" baseline="-2500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P</a:t>
            </a:r>
            <a:r>
              <a:rPr kumimoji="1" lang="en-US" sz="1600" baseline="-25000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=(x3-x1; y3-y1; z3-z1) </a:t>
            </a:r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1839913" y="3392488"/>
          <a:ext cx="691991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3" name="Equation" r:id="rId3" imgW="4495680" imgH="761760" progId="Equation.3">
                  <p:embed/>
                </p:oleObj>
              </mc:Choice>
              <mc:Fallback>
                <p:oleObj name="Equation" r:id="rId3" imgW="4495680" imgH="7617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392488"/>
                        <a:ext cx="6919912" cy="1179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1981200" y="5149850"/>
            <a:ext cx="3382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A</a:t>
            </a:r>
            <a:r>
              <a:rPr kumimoji="1" lang="en-US" sz="1600" baseline="-25000">
                <a:latin typeface="Tahoma" pitchFamily="34" charset="0"/>
              </a:rPr>
              <a:t>1</a:t>
            </a:r>
            <a:r>
              <a:rPr kumimoji="1" lang="en-US" sz="1600">
                <a:latin typeface="Tahoma" pitchFamily="34" charset="0"/>
              </a:rPr>
              <a:t>(x-x3) + B</a:t>
            </a:r>
            <a:r>
              <a:rPr kumimoji="1" lang="en-US" sz="1600" baseline="-25000">
                <a:latin typeface="Tahoma" pitchFamily="34" charset="0"/>
              </a:rPr>
              <a:t>1</a:t>
            </a:r>
            <a:r>
              <a:rPr kumimoji="1" lang="en-US" sz="1600">
                <a:latin typeface="Tahoma" pitchFamily="34" charset="0"/>
              </a:rPr>
              <a:t> (y-y3) + C</a:t>
            </a:r>
            <a:r>
              <a:rPr kumimoji="1" lang="en-US" sz="1600" baseline="-25000">
                <a:latin typeface="Tahoma" pitchFamily="34" charset="0"/>
              </a:rPr>
              <a:t>1</a:t>
            </a:r>
            <a:r>
              <a:rPr kumimoji="1" lang="en-US" sz="1600">
                <a:latin typeface="Tahoma" pitchFamily="34" charset="0"/>
              </a:rPr>
              <a:t>(z-z3) = 0</a:t>
            </a:r>
          </a:p>
        </p:txBody>
      </p:sp>
      <p:sp>
        <p:nvSpPr>
          <p:cNvPr id="289800" name="Rectangle 8"/>
          <p:cNvSpPr>
            <a:spLocks noChangeArrowheads="1"/>
          </p:cNvSpPr>
          <p:nvPr/>
        </p:nvSpPr>
        <p:spPr bwMode="auto">
          <a:xfrm>
            <a:off x="1981200" y="5530850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57200" algn="l"/>
                <a:tab pos="576263" algn="l"/>
              </a:tabLst>
            </a:pPr>
            <a:r>
              <a:rPr lang="en-GB" sz="16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Ax + By + Cz + D = 0</a:t>
            </a:r>
            <a:endParaRPr lang="en-GB" sz="1600">
              <a:latin typeface="Tahoma" pitchFamily="34" charset="0"/>
            </a:endParaRPr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vùng đệm chiều sâu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31642" y="2705637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49084" y="2692758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52600" y="3822879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05800" y="4531775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86000" y="3810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05637" y="3810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24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19" y="3629159"/>
            <a:ext cx="3619138" cy="266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  <a:r>
              <a:rPr lang="en-US" sz="2600"/>
              <a:t> </a:t>
            </a:r>
            <a:r>
              <a:rPr lang="en-US"/>
              <a:t>vùng đệm chiều sâu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193088" cy="4913313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en-US"/>
              <a:t>Từ phương trình trên ta tính z như sau</a:t>
            </a:r>
          </a:p>
          <a:p>
            <a:pPr lvl="1">
              <a:lnSpc>
                <a:spcPct val="130000"/>
              </a:lnSpc>
            </a:pPr>
            <a:endParaRPr lang="en-US"/>
          </a:p>
          <a:p>
            <a:pPr lvl="1">
              <a:lnSpc>
                <a:spcPct val="130000"/>
              </a:lnSpc>
            </a:pPr>
            <a:r>
              <a:rPr lang="en-US" smtClean="0"/>
              <a:t>Với </a:t>
            </a:r>
            <a:r>
              <a:rPr lang="en-US"/>
              <a:t>mỗi dòng quét vẽ đa giác nếu độ sâu tại vị trí (x, y) là z vừa tính thì tại vị trí tiếp theo </a:t>
            </a:r>
            <a:r>
              <a:rPr lang="en-US" smtClean="0"/>
              <a:t>(</a:t>
            </a:r>
            <a:r>
              <a:rPr lang="en-US"/>
              <a:t>x+1, y) sẽ </a:t>
            </a:r>
            <a:r>
              <a:rPr lang="en-US" smtClean="0"/>
              <a:t>là:</a:t>
            </a:r>
            <a:endParaRPr lang="en-US"/>
          </a:p>
        </p:txBody>
      </p:sp>
      <p:graphicFrame>
        <p:nvGraphicFramePr>
          <p:cNvPr id="290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2565"/>
              </p:ext>
            </p:extLst>
          </p:nvPr>
        </p:nvGraphicFramePr>
        <p:xfrm>
          <a:off x="2057400" y="1524000"/>
          <a:ext cx="2057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19" r:id="rId4" imgW="1180588" imgH="393529" progId="Equation.3">
                  <p:embed/>
                </p:oleObj>
              </mc:Choice>
              <mc:Fallback>
                <p:oleObj r:id="rId4" imgW="1180588" imgH="393529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2057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234165"/>
              </p:ext>
            </p:extLst>
          </p:nvPr>
        </p:nvGraphicFramePr>
        <p:xfrm>
          <a:off x="1066800" y="3048000"/>
          <a:ext cx="5016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20" name="Equation" r:id="rId6" imgW="2768400" imgH="393480" progId="Equation.3">
                  <p:embed/>
                </p:oleObj>
              </mc:Choice>
              <mc:Fallback>
                <p:oleObj name="Equation" r:id="rId6" imgW="276840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5016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290082"/>
              </p:ext>
            </p:extLst>
          </p:nvPr>
        </p:nvGraphicFramePr>
        <p:xfrm>
          <a:off x="1143000" y="3886200"/>
          <a:ext cx="12192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21" name="Equation" r:id="rId8" imgW="660240" imgH="393480" progId="Equation.3">
                  <p:embed/>
                </p:oleObj>
              </mc:Choice>
              <mc:Fallback>
                <p:oleObj name="Equation" r:id="rId8" imgW="66024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1219200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25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  <a:r>
              <a:rPr lang="en-US" sz="2600"/>
              <a:t> </a:t>
            </a:r>
            <a:r>
              <a:rPr lang="en-US"/>
              <a:t>vùng đệm chiều sâu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421688" cy="5334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Thuật toán cơ sở</a:t>
            </a:r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Nhận xét</a:t>
            </a:r>
          </a:p>
          <a:p>
            <a:pPr lvl="1">
              <a:lnSpc>
                <a:spcPct val="120000"/>
              </a:lnSpc>
            </a:pPr>
            <a:r>
              <a:rPr lang="en-US"/>
              <a:t>Có thể vẽ các đa giác theo trật tự bất kỳ. Không cần so sánh các đối tượng với nhau. </a:t>
            </a:r>
          </a:p>
          <a:p>
            <a:pPr lvl="1">
              <a:lnSpc>
                <a:spcPct val="120000"/>
              </a:lnSpc>
            </a:pPr>
            <a:r>
              <a:rPr lang="en-US"/>
              <a:t>Có khả năng làm việc với mặt cong và mặt phẳng. </a:t>
            </a:r>
          </a:p>
          <a:p>
            <a:pPr lvl="1">
              <a:lnSpc>
                <a:spcPct val="120000"/>
              </a:lnSpc>
            </a:pPr>
            <a:r>
              <a:rPr lang="en-US"/>
              <a:t>Bất lợi: đòi hỏi bộ nhớ lớn để xử lý.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1752600" y="1600200"/>
            <a:ext cx="5791200" cy="262413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 noProof="1">
                <a:latin typeface="Tahoma" pitchFamily="34" charset="0"/>
              </a:rPr>
              <a:t>Gán giá trị max cho zbuf</a:t>
            </a:r>
          </a:p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 b="1" noProof="1">
                <a:latin typeface="Tahoma" pitchFamily="34" charset="0"/>
              </a:rPr>
              <a:t>For</a:t>
            </a:r>
            <a:r>
              <a:rPr kumimoji="1" lang="en-US" sz="1600" noProof="1">
                <a:latin typeface="Tahoma" pitchFamily="34" charset="0"/>
              </a:rPr>
              <a:t> mỗi </a:t>
            </a:r>
            <a:r>
              <a:rPr kumimoji="1" lang="vi-VN" sz="1600" noProof="1">
                <a:latin typeface="Tahoma" pitchFamily="34" charset="0"/>
              </a:rPr>
              <a:t>đối tượng</a:t>
            </a:r>
          </a:p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 b="1">
                <a:latin typeface="Tahoma" pitchFamily="34" charset="0"/>
              </a:rPr>
              <a:t>	</a:t>
            </a:r>
            <a:r>
              <a:rPr kumimoji="1" lang="en-US" sz="1600" b="1" noProof="1">
                <a:latin typeface="Tahoma" pitchFamily="34" charset="0"/>
              </a:rPr>
              <a:t>For</a:t>
            </a:r>
            <a:r>
              <a:rPr kumimoji="1" lang="en-US" sz="1600" noProof="1">
                <a:latin typeface="Tahoma" pitchFamily="34" charset="0"/>
              </a:rPr>
              <a:t> mỗi </a:t>
            </a:r>
            <a:r>
              <a:rPr kumimoji="1" lang="vi-VN" sz="1600" noProof="1">
                <a:latin typeface="Tahoma" pitchFamily="34" charset="0"/>
              </a:rPr>
              <a:t>điểm P(x, y, z) trong hàng quét</a:t>
            </a:r>
          </a:p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 b="1">
                <a:latin typeface="Tahoma" pitchFamily="34" charset="0"/>
              </a:rPr>
              <a:t>	        </a:t>
            </a:r>
            <a:r>
              <a:rPr kumimoji="1" lang="en-US" sz="1600" b="1" noProof="1">
                <a:latin typeface="Tahoma" pitchFamily="34" charset="0"/>
              </a:rPr>
              <a:t>If</a:t>
            </a:r>
            <a:r>
              <a:rPr kumimoji="1" lang="en-US" sz="1600" noProof="1">
                <a:latin typeface="Tahoma" pitchFamily="34" charset="0"/>
              </a:rPr>
              <a:t> z &lt; zbuf[x][y]</a:t>
            </a:r>
          </a:p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 noProof="1">
                <a:latin typeface="Tahoma" pitchFamily="34" charset="0"/>
              </a:rPr>
              <a:t>	</a:t>
            </a:r>
            <a:r>
              <a:rPr kumimoji="1" lang="en-US" sz="1600">
                <a:latin typeface="Tahoma" pitchFamily="34" charset="0"/>
              </a:rPr>
              <a:t>               </a:t>
            </a:r>
            <a:r>
              <a:rPr kumimoji="1" lang="en-US" sz="1600" b="1" noProof="1">
                <a:latin typeface="Tahoma" pitchFamily="34" charset="0"/>
              </a:rPr>
              <a:t>Begin</a:t>
            </a:r>
          </a:p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>
                <a:latin typeface="Tahoma" pitchFamily="34" charset="0"/>
              </a:rPr>
              <a:t>		        </a:t>
            </a:r>
            <a:r>
              <a:rPr kumimoji="1" lang="en-US" sz="1600" noProof="1">
                <a:latin typeface="Tahoma" pitchFamily="34" charset="0"/>
              </a:rPr>
              <a:t>zbuf[x][y]= z;</a:t>
            </a:r>
          </a:p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 b="1">
                <a:latin typeface="Tahoma" pitchFamily="34" charset="0"/>
              </a:rPr>
              <a:t>		         </a:t>
            </a:r>
            <a:r>
              <a:rPr kumimoji="1" lang="en-US" sz="1600" b="1" noProof="1">
                <a:latin typeface="Tahoma" pitchFamily="34" charset="0"/>
              </a:rPr>
              <a:t>Writepixel</a:t>
            </a:r>
            <a:r>
              <a:rPr kumimoji="1" lang="en-US" sz="1600" noProof="1">
                <a:latin typeface="Tahoma" pitchFamily="34" charset="0"/>
              </a:rPr>
              <a:t>(x, y);</a:t>
            </a:r>
          </a:p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 b="1">
                <a:latin typeface="Tahoma" pitchFamily="34" charset="0"/>
              </a:rPr>
              <a:t>		</a:t>
            </a:r>
            <a:r>
              <a:rPr kumimoji="1" lang="en-US" sz="1600" b="1" noProof="1">
                <a:latin typeface="Tahoma" pitchFamily="34" charset="0"/>
              </a:rPr>
              <a:t>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26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Loại bỏ mặt khuất với OpenGL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Loại bỏ mặt sau</a:t>
            </a:r>
          </a:p>
          <a:p>
            <a:pPr lvl="1">
              <a:spcBef>
                <a:spcPts val="600"/>
              </a:spcBef>
            </a:pPr>
            <a:r>
              <a:rPr lang="en-US" smtClean="0"/>
              <a:t>Cho phép loại bỏ mặt sau: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glEnable(GL_CULL_FACE);</a:t>
            </a:r>
          </a:p>
          <a:p>
            <a:pPr lvl="1">
              <a:spcBef>
                <a:spcPts val="600"/>
              </a:spcBef>
            </a:pPr>
            <a:r>
              <a:rPr lang="en-US" smtClean="0"/>
              <a:t>Cấm loại bỏ mặt sau: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glDisable(GL_CULL_FACE);</a:t>
            </a:r>
          </a:p>
          <a:p>
            <a:pPr lvl="1">
              <a:spcBef>
                <a:spcPts val="600"/>
              </a:spcBef>
            </a:pPr>
            <a:r>
              <a:rPr lang="en-US" smtClean="0"/>
              <a:t>Hàm sau đây yêu cầu OpenGL loại bỏ đa giác nào (trước, sau hay toàn bộ đa giác): </a:t>
            </a:r>
          </a:p>
          <a:p>
            <a:pPr lvl="1">
              <a:spcBef>
                <a:spcPts val="600"/>
              </a:spcBef>
              <a:buNone/>
            </a:pPr>
            <a:r>
              <a:rPr lang="en-US" i="1" smtClean="0"/>
              <a:t>		   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void glCullFace(GLenum mode);</a:t>
            </a:r>
          </a:p>
          <a:p>
            <a:pPr lvl="1">
              <a:spcBef>
                <a:spcPts val="600"/>
              </a:spcBef>
              <a:buNone/>
            </a:pP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		    mode: GL_BACK, GL_FRONT, GL_FRONT_AND_BACK</a:t>
            </a:r>
          </a:p>
          <a:p>
            <a:pPr lvl="1">
              <a:spcBef>
                <a:spcPts val="600"/>
              </a:spcBef>
            </a:pPr>
            <a:r>
              <a:rPr lang="en-US" smtClean="0"/>
              <a:t>Mặc định là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GL_BACK</a:t>
            </a:r>
            <a:r>
              <a:rPr lang="en-US" smtClean="0"/>
              <a:t>, có nghĩa là loại bỏ mặt sau.</a:t>
            </a:r>
          </a:p>
          <a:p>
            <a:pPr lvl="1">
              <a:spcBef>
                <a:spcPts val="600"/>
              </a:spcBef>
            </a:pPr>
            <a:r>
              <a:rPr lang="en-US" smtClean="0">
                <a:solidFill>
                  <a:srgbClr val="002060"/>
                </a:solidFill>
              </a:rPr>
              <a:t>Nhược điểm: Chỉ làm việc với khối đa diện lồi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27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Loại bỏ mặt khuất với OpenGL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Loại bỏ mặt sau</a:t>
            </a:r>
          </a:p>
          <a:p>
            <a:pPr lvl="1">
              <a:spcBef>
                <a:spcPts val="600"/>
              </a:spcBef>
            </a:pPr>
            <a:r>
              <a:rPr lang="en-US" smtClean="0"/>
              <a:t>Chú ý với </a:t>
            </a:r>
            <a:r>
              <a:rPr lang="en-US" i="1" smtClean="0"/>
              <a:t>polyhedron</a:t>
            </a:r>
            <a:r>
              <a:rPr lang="en-US"/>
              <a:t>:</a:t>
            </a:r>
            <a:r>
              <a:rPr lang="en-US" smtClean="0"/>
              <a:t> nếu quan sát từ bên trong polyhedron thì có thể sử dụng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glCullFace(GL_FRONT)</a:t>
            </a:r>
            <a:r>
              <a:rPr lang="en-US" smtClean="0">
                <a:solidFill>
                  <a:srgbClr val="002060"/>
                </a:solidFill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smtClean="0">
                <a:solidFill>
                  <a:srgbClr val="002060"/>
                </a:solidFill>
              </a:rPr>
              <a:t>Cần nhất quán mặt trước, mặt sau của đa giác.</a:t>
            </a:r>
          </a:p>
          <a:p>
            <a:pPr lvl="1">
              <a:spcBef>
                <a:spcPts val="600"/>
              </a:spcBef>
            </a:pPr>
            <a:r>
              <a:rPr lang="en-US" smtClean="0"/>
              <a:t>Mặt trước hay mặt sau đa giác: </a:t>
            </a:r>
          </a:p>
          <a:p>
            <a:pPr lvl="2">
              <a:spcBef>
                <a:spcPts val="600"/>
              </a:spcBef>
            </a:pPr>
            <a:r>
              <a:rPr lang="en-US" smtClean="0"/>
              <a:t>Xác định bởi thứ tự của các đỉnh đa giác trên màn hình</a:t>
            </a:r>
          </a:p>
          <a:p>
            <a:pPr lvl="2">
              <a:spcBef>
                <a:spcPts val="600"/>
              </a:spcBef>
            </a:pPr>
            <a:r>
              <a:rPr lang="en-US" smtClean="0"/>
              <a:t>Mặc định, mặt trước của đa giác nếu danh sách các đỉnh của nó có thứ tự ngược chiều kim đồng hồ (</a:t>
            </a:r>
            <a:r>
              <a:rPr lang="en-US" i="1" smtClean="0"/>
              <a:t>counterclockwise</a:t>
            </a:r>
            <a:r>
              <a:rPr lang="en-US" smtClean="0"/>
              <a:t>).</a:t>
            </a:r>
          </a:p>
          <a:p>
            <a:pPr lvl="2">
              <a:spcBef>
                <a:spcPts val="600"/>
              </a:spcBef>
            </a:pPr>
            <a:r>
              <a:rPr lang="en-US" smtClean="0"/>
              <a:t>Hàm thiết lập: void glFrontFace(GLenum </a:t>
            </a:r>
            <a:r>
              <a:rPr lang="en-US" i="1" smtClean="0"/>
              <a:t>mode</a:t>
            </a:r>
            <a:r>
              <a:rPr lang="en-US" smtClean="0"/>
              <a:t>)</a:t>
            </a:r>
          </a:p>
          <a:p>
            <a:pPr lvl="2">
              <a:spcBef>
                <a:spcPts val="600"/>
              </a:spcBef>
              <a:buNone/>
            </a:pPr>
            <a:r>
              <a:rPr lang="en-US" smtClean="0"/>
              <a:t>	</a:t>
            </a:r>
            <a:r>
              <a:rPr lang="en-US" i="1" smtClean="0"/>
              <a:t>mode</a:t>
            </a:r>
            <a:r>
              <a:rPr lang="en-US" smtClean="0"/>
              <a:t> - GL_CW (clockwise) và GL_CCW (counterclockwise)</a:t>
            </a:r>
          </a:p>
          <a:p>
            <a:pPr lvl="2">
              <a:spcBef>
                <a:spcPts val="600"/>
              </a:spcBef>
              <a:buNone/>
            </a:pPr>
            <a:r>
              <a:rPr lang="en-US" smtClean="0"/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1600200" y="4812268"/>
            <a:ext cx="6361049" cy="1500767"/>
            <a:chOff x="1600200" y="4812268"/>
            <a:chExt cx="6361049" cy="1500767"/>
          </a:xfrm>
        </p:grpSpPr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1893040" y="5425129"/>
              <a:ext cx="1991309" cy="660004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H="1">
              <a:off x="3884349" y="5142270"/>
              <a:ext cx="468543" cy="942863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1893040" y="5142270"/>
              <a:ext cx="2459852" cy="28285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600200" y="5292539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4411460" y="4953697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 flipV="1">
              <a:off x="3122966" y="5283699"/>
              <a:ext cx="644247" cy="518574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1938114" y="5943703"/>
              <a:ext cx="13260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front facing</a:t>
              </a:r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5584038" y="5707987"/>
              <a:ext cx="1991309" cy="188573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7341075" y="5000841"/>
              <a:ext cx="234272" cy="89571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5584038" y="5000841"/>
              <a:ext cx="1757037" cy="70714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7633915" y="5660844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5257800" y="5528255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7399643" y="4812268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0" name="AutoShape 33"/>
            <p:cNvSpPr>
              <a:spLocks noChangeArrowheads="1"/>
            </p:cNvSpPr>
            <p:nvPr/>
          </p:nvSpPr>
          <p:spPr bwMode="auto">
            <a:xfrm>
              <a:off x="6579692" y="5330842"/>
              <a:ext cx="644247" cy="518574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6046409" y="5943703"/>
              <a:ext cx="13901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back facing</a:t>
              </a: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3962400" y="5861169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1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28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Loại bỏ mặt khuất với OpenGL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 phương pháp loại bỏ mặt sau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219200" y="1696283"/>
            <a:ext cx="6934200" cy="455509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1800" smtClean="0">
                <a:solidFill>
                  <a:srgbClr val="002060"/>
                </a:solidFill>
              </a:rPr>
              <a:t>void myDisplay(void)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glClearColor(1., 1., 1., 1.0);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glClear (GL_COLOR_BUFFER_BIT);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glColor3f (0.0, 1.0, 0.0);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glLoadIdentity (); /* clear the matrix */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        /* viewing transformation  */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gluLookAt(2.0, 3.0, 4.0, 0.0, 0.0, 0.0, 0.0, 1.0, 0.0);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</a:t>
            </a:r>
            <a:r>
              <a:rPr lang="en-US" sz="1800" smtClean="0">
                <a:solidFill>
                  <a:schemeClr val="accent6">
                    <a:lumMod val="50000"/>
                  </a:schemeClr>
                </a:solidFill>
              </a:rPr>
              <a:t>// Mặc định mặt trước đa giác có tập đỉnh theo thứ tự </a:t>
            </a:r>
          </a:p>
          <a:p>
            <a:r>
              <a:rPr lang="en-US" sz="1800" smtClean="0">
                <a:solidFill>
                  <a:schemeClr val="accent6">
                    <a:lumMod val="50000"/>
                  </a:schemeClr>
                </a:solidFill>
              </a:rPr>
              <a:t>   // ngược chiều kim đồng hồ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</a:t>
            </a:r>
            <a:r>
              <a:rPr lang="en-US" sz="1800" smtClean="0">
                <a:solidFill>
                  <a:srgbClr val="C00000"/>
                </a:solidFill>
              </a:rPr>
              <a:t>glEnable(GL_CULL_FACE);</a:t>
            </a:r>
          </a:p>
          <a:p>
            <a:r>
              <a:rPr lang="en-US" sz="1800" smtClean="0">
                <a:solidFill>
                  <a:srgbClr val="C00000"/>
                </a:solidFill>
              </a:rPr>
              <a:t>   glCullFace(GL_BACK);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drawcube(); // Hàm vẽ lập phương</a:t>
            </a:r>
          </a:p>
          <a:p>
            <a:pPr marL="0" lvl="1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800">
                <a:solidFill>
                  <a:srgbClr val="C00000"/>
                </a:solidFill>
              </a:rPr>
              <a:t>glDisable(GL_CULL_FACE);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glFlush ();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29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Loại bỏ mặt khuất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229600" cy="5029200"/>
          </a:xfrm>
        </p:spPr>
        <p:txBody>
          <a:bodyPr/>
          <a:lstStyle/>
          <a:p>
            <a:r>
              <a:rPr lang="en-US" smtClean="0"/>
              <a:t>Giới thiệu loại </a:t>
            </a:r>
            <a:r>
              <a:rPr lang="en-US"/>
              <a:t>bỏ mặt khuất</a:t>
            </a:r>
          </a:p>
          <a:p>
            <a:r>
              <a:rPr lang="en-US"/>
              <a:t>Kỹ thuật lọc mặt sau</a:t>
            </a:r>
          </a:p>
          <a:p>
            <a:r>
              <a:rPr lang="en-US"/>
              <a:t>Kỹ thuật sắp xếp theo chiều sâu</a:t>
            </a:r>
          </a:p>
          <a:p>
            <a:r>
              <a:rPr lang="en-US"/>
              <a:t>Thuật toán vùng đệm chiều sâu</a:t>
            </a:r>
          </a:p>
          <a:p>
            <a:r>
              <a:rPr lang="en-US"/>
              <a:t>Thực hành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3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Loại bỏ mặt khuất với OpenGL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153400" cy="5105400"/>
          </a:xfrm>
        </p:spPr>
        <p:txBody>
          <a:bodyPr/>
          <a:lstStyle/>
          <a:p>
            <a:r>
              <a:rPr lang="en-US" smtClean="0"/>
              <a:t>Phương pháp vùng đệm chiều sâu</a:t>
            </a:r>
          </a:p>
          <a:p>
            <a:pPr lvl="1"/>
            <a:r>
              <a:rPr lang="en-US" smtClean="0"/>
              <a:t>Yêu cầu thư viện glut cung cấp vùng đệm chiều sâu </a:t>
            </a: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glutInitDisplayMode(GLUT_DOUBLE|GLUT_RGB|</a:t>
            </a:r>
            <a:r>
              <a:rPr lang="en-US" sz="1600" b="1" kern="1200" smtClean="0">
                <a:solidFill>
                  <a:srgbClr val="FF0000"/>
                </a:solidFill>
                <a:latin typeface="Verdana" pitchFamily="34" charset="0"/>
                <a:ea typeface="+mn-ea"/>
                <a:cs typeface="Arial" charset="0"/>
              </a:rPr>
              <a:t>GLUT_DEPTH</a:t>
            </a: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);</a:t>
            </a:r>
            <a:endParaRPr lang="en-US" smtClean="0"/>
          </a:p>
          <a:p>
            <a:pPr lvl="1"/>
            <a:r>
              <a:rPr lang="en-US" smtClean="0"/>
              <a:t>Xóa vùng đệm chiều sâu (</a:t>
            </a:r>
            <a:r>
              <a:rPr lang="en-US" i="1" smtClean="0"/>
              <a:t>depth buffer</a:t>
            </a:r>
            <a:r>
              <a:rPr lang="en-US" smtClean="0"/>
              <a:t>) trước khi vẽ các frames: </a:t>
            </a: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glClear(GL_DEPTH_BUFFER_BIT);</a:t>
            </a:r>
            <a:endParaRPr lang="en-US" smtClean="0"/>
          </a:p>
          <a:p>
            <a:pPr lvl="1"/>
            <a:r>
              <a:rPr lang="en-US" smtClean="0"/>
              <a:t>So sánh và cập nhật vùng đệm: </a:t>
            </a: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glEnable(GL_DEPTH_TEST);</a:t>
            </a:r>
          </a:p>
          <a:p>
            <a:pPr lvl="1"/>
            <a:r>
              <a:rPr lang="en-US" smtClean="0"/>
              <a:t>Gọi hàm vẽ đối tượng</a:t>
            </a:r>
          </a:p>
          <a:p>
            <a:pPr lvl="1"/>
            <a:r>
              <a:rPr lang="en-US" smtClean="0"/>
              <a:t>Kết thúc làm việc với vùng đệm: </a:t>
            </a: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glDisable(GL_DEPTH_TEST</a:t>
            </a:r>
            <a:r>
              <a:rPr lang="en-US" sz="1600" kern="120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);</a:t>
            </a:r>
          </a:p>
          <a:p>
            <a:pPr lvl="1"/>
            <a:r>
              <a:rPr lang="en-US" smtClean="0"/>
              <a:t>Thiết lập hàm so sánh để kiểm tra độ sâu (khi không sử dụng giá trị mặc định).</a:t>
            </a:r>
          </a:p>
          <a:p>
            <a:pPr lvl="2">
              <a:buNone/>
            </a:pP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glDepthFunc(GLenum </a:t>
            </a:r>
            <a:r>
              <a:rPr lang="en-US" sz="1600" i="1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func</a:t>
            </a: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);</a:t>
            </a:r>
          </a:p>
          <a:p>
            <a:pPr lvl="2">
              <a:buNone/>
            </a:pPr>
            <a:r>
              <a:rPr lang="en-US" sz="1600" i="1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func</a:t>
            </a: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 - GL_NEVER, GL_ALWAYS, GL_LESS, GL_LEQUAL, GL_EQUAL,</a:t>
            </a:r>
          </a:p>
          <a:p>
            <a:pPr lvl="2">
              <a:buNone/>
            </a:pP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          GL_GEQUAL, GL_GREATER, hoặc GL_NOTEQUAL.</a:t>
            </a:r>
          </a:p>
          <a:p>
            <a:pPr lvl="2">
              <a:buNone/>
            </a:pPr>
            <a:r>
              <a:rPr lang="en-US" smtClean="0"/>
              <a:t>Mặc định là </a:t>
            </a:r>
            <a:r>
              <a:rPr lang="en-US" i="1" smtClean="0"/>
              <a:t>func</a:t>
            </a:r>
            <a:r>
              <a:rPr lang="en-US" smtClean="0"/>
              <a:t>=GL_LESS, có nghĩa rằng phần tử vượt qua kiểm tra</a:t>
            </a:r>
          </a:p>
          <a:p>
            <a:pPr lvl="2">
              <a:buNone/>
            </a:pPr>
            <a:r>
              <a:rPr lang="en-US" smtClean="0"/>
              <a:t>độ sâu nếu giá trị z của nó nhỏ hơn giá trị đang lưu trong bộ đệm.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30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</a:t>
            </a:r>
            <a:r>
              <a:rPr lang="en-US"/>
              <a:t>Thực hành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81600"/>
          </a:xfrm>
        </p:spPr>
        <p:txBody>
          <a:bodyPr/>
          <a:lstStyle/>
          <a:p>
            <a:r>
              <a:rPr lang="en-US" smtClean="0"/>
              <a:t>Ví </a:t>
            </a:r>
            <a:r>
              <a:rPr lang="en-US"/>
              <a:t>dụ 7.1</a:t>
            </a:r>
          </a:p>
          <a:p>
            <a:pPr lvl="1"/>
            <a:r>
              <a:rPr lang="en-US"/>
              <a:t>Vẽ </a:t>
            </a:r>
            <a:r>
              <a:rPr lang="en-US" smtClean="0"/>
              <a:t>các khối </a:t>
            </a:r>
            <a:r>
              <a:rPr lang="en-US"/>
              <a:t>đa diện bằng </a:t>
            </a:r>
            <a:r>
              <a:rPr lang="en-US" smtClean="0"/>
              <a:t>OpenGL.</a:t>
            </a:r>
          </a:p>
          <a:p>
            <a:r>
              <a:rPr lang="en-US" smtClean="0"/>
              <a:t>Ví dụ 7.2 (loại bỏ mặt khuất)</a:t>
            </a:r>
          </a:p>
          <a:p>
            <a:pPr lvl="1"/>
            <a:r>
              <a:rPr lang="en-US" smtClean="0"/>
              <a:t>Vẽ và tô màu lập phương với các đỉnh như sau: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z="1200" smtClean="0"/>
          </a:p>
          <a:p>
            <a:pPr lvl="1"/>
            <a:r>
              <a:rPr lang="en-US" smtClean="0"/>
              <a:t>Bổ sung phím x và y để xoay lập phương.</a:t>
            </a:r>
          </a:p>
          <a:p>
            <a:r>
              <a:rPr lang="en-US" smtClean="0"/>
              <a:t>Ví dụ 7.3 (vùng đệm chiều sâu)</a:t>
            </a:r>
          </a:p>
          <a:p>
            <a:pPr lvl="1"/>
            <a:r>
              <a:rPr lang="en-US" smtClean="0"/>
              <a:t>Vẽ và tô màu hình đa diện với các đỉnh như sau: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z="1200" smtClean="0"/>
          </a:p>
          <a:p>
            <a:pPr lvl="1"/>
            <a:r>
              <a:rPr lang="en-US" smtClean="0"/>
              <a:t>Bổ sung phím x, y để xoay hình đa diện.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2743200"/>
            <a:ext cx="67818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smtClean="0"/>
              <a:t>a={1.0,1.0,1.0}, b={1.0,-1.0,1.0}, c={-1.0,-1.0,1.0}, d={-1.0,1.0,1.0}, </a:t>
            </a:r>
            <a:r>
              <a:rPr lang="pt-BR" sz="1800" smtClean="0"/>
              <a:t>e={1.0,1.0,-1.0}, f={1.0,-1.0,-1.0}, g={-1.0,-1.0,-1.0}, h={-1.0,1.0,-1.0};</a:t>
            </a: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447800" y="4953000"/>
            <a:ext cx="67818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smtClean="0"/>
              <a:t>a={0.0,0.0,0.0}, b={1.0,-1.0,1.0}, c={-1.0,-1.0,1.0}, d={-1.0,1.0,1.0}, </a:t>
            </a:r>
            <a:r>
              <a:rPr lang="pt-BR" sz="1800" smtClean="0"/>
              <a:t>e={1.0,1.0,-1.0}, f={1.0,-1.0,-1.0}, g={-1.0,-1.0,-1.0}, h={-1.0,1.0,-1.0};</a:t>
            </a:r>
            <a:endParaRPr 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31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</a:t>
            </a:r>
            <a:r>
              <a:rPr lang="en-US"/>
              <a:t>hành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410200"/>
          </a:xfrm>
        </p:spPr>
        <p:txBody>
          <a:bodyPr/>
          <a:lstStyle/>
          <a:p>
            <a:r>
              <a:rPr lang="en-US" smtClean="0"/>
              <a:t>Bài tập 7.1</a:t>
            </a:r>
          </a:p>
          <a:p>
            <a:pPr lvl="1"/>
            <a:r>
              <a:rPr lang="en-US" smtClean="0"/>
              <a:t>Vẽ và tô màu hình chóp chữ nhật với các đỉnh như sau: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Bổ sung phím x, y và z để xoay hình chóp chữ nhật.</a:t>
            </a:r>
          </a:p>
          <a:p>
            <a:r>
              <a:rPr lang="en-US" smtClean="0"/>
              <a:t>Bài tập 7.2</a:t>
            </a:r>
          </a:p>
          <a:p>
            <a:pPr lvl="1"/>
            <a:r>
              <a:rPr lang="en-US" smtClean="0"/>
              <a:t>Vẽ và tô màu hình chóp chữ nhật với các đỉnh như sau:</a:t>
            </a:r>
          </a:p>
          <a:p>
            <a:pPr lvl="1">
              <a:buNone/>
            </a:pPr>
            <a:r>
              <a:rPr lang="en-US" smtClean="0"/>
              <a:t>	</a:t>
            </a:r>
          </a:p>
          <a:p>
            <a:pPr lvl="1">
              <a:buNone/>
            </a:pPr>
            <a:endParaRPr lang="en-US" smtClean="0"/>
          </a:p>
          <a:p>
            <a:pPr lvl="1"/>
            <a:r>
              <a:rPr lang="en-US" smtClean="0"/>
              <a:t>Vẽ lập phương với kích thước cạnh là 2.</a:t>
            </a:r>
          </a:p>
          <a:p>
            <a:pPr lvl="1"/>
            <a:r>
              <a:rPr lang="en-US" smtClean="0"/>
              <a:t>Bổ sung phím x, y và z để xoay hình chóp.</a:t>
            </a:r>
          </a:p>
          <a:p>
            <a:endParaRPr lang="en-US" smtClean="0"/>
          </a:p>
          <a:p>
            <a:pPr lvl="1"/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1905000"/>
            <a:ext cx="67818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smtClean="0"/>
              <a:t>a={1.0,0.0,0.0}, b={0.0,0.0,-1.0}, c={-1.0,0.0,1.0}, d={0.0,0.0,1.0}, </a:t>
            </a:r>
            <a:r>
              <a:rPr lang="pt-BR" sz="1800" smtClean="0"/>
              <a:t>e={0.0,1.0,0.0};</a:t>
            </a: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524000" y="3773269"/>
            <a:ext cx="67818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smtClean="0"/>
              <a:t>a={2.0,0.0,0.0}, b={0.0,0.0,-2.0}, c={-2.0,0.0,2.0}, d={0.0,0.0,2.0}, </a:t>
            </a:r>
            <a:r>
              <a:rPr lang="pt-BR" sz="1800" smtClean="0"/>
              <a:t>e={0.0,2.0,0.0};</a:t>
            </a:r>
            <a:endParaRPr 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32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</a:t>
            </a:r>
            <a:r>
              <a:rPr lang="en-US"/>
              <a:t>hành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410200"/>
          </a:xfrm>
        </p:spPr>
        <p:txBody>
          <a:bodyPr/>
          <a:lstStyle/>
          <a:p>
            <a:r>
              <a:rPr lang="en-US" smtClean="0"/>
              <a:t>Bài tập 7.3 (lý thuyết)</a:t>
            </a:r>
          </a:p>
          <a:p>
            <a:pPr lvl="1"/>
            <a:r>
              <a:rPr lang="en-US" smtClean="0"/>
              <a:t>Cho đối tượng như hình dưới đây. Hãy xác định các mặt nhìn thấy từ điểm P=(3, 3, -3).</a:t>
            </a:r>
          </a:p>
          <a:p>
            <a:pPr lvl="1"/>
            <a:endParaRPr lang="en-US" smtClean="0"/>
          </a:p>
          <a:p>
            <a:endParaRPr lang="en-US" smtClean="0"/>
          </a:p>
          <a:p>
            <a:pPr lvl="1"/>
            <a:endParaRPr lang="en-US"/>
          </a:p>
          <a:p>
            <a:endParaRPr lang="en-US" smtClean="0"/>
          </a:p>
          <a:p>
            <a:endParaRPr lang="en-US"/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3276600" y="2362200"/>
            <a:ext cx="3111500" cy="2119313"/>
            <a:chOff x="1896" y="1235"/>
            <a:chExt cx="1960" cy="1335"/>
          </a:xfrm>
        </p:grpSpPr>
        <p:sp>
          <p:nvSpPr>
            <p:cNvPr id="9" name="Rectangle 32"/>
            <p:cNvSpPr>
              <a:spLocks noChangeArrowheads="1"/>
            </p:cNvSpPr>
            <p:nvPr/>
          </p:nvSpPr>
          <p:spPr bwMode="auto">
            <a:xfrm>
              <a:off x="2592" y="1680"/>
              <a:ext cx="624" cy="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 flipV="1">
              <a:off x="2592" y="1584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>
              <a:off x="2784" y="158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 flipH="1">
              <a:off x="3216" y="1584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 flipH="1">
              <a:off x="3064" y="2016"/>
              <a:ext cx="15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 flipH="1">
              <a:off x="2400" y="201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2384" y="220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3360" y="158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3056" y="220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V="1">
              <a:off x="3064" y="2112"/>
              <a:ext cx="288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>
              <a:off x="2384" y="220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2384" y="249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>
              <a:off x="2784" y="1584"/>
              <a:ext cx="0" cy="528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 flipH="1">
              <a:off x="2400" y="2112"/>
              <a:ext cx="384" cy="38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 flipV="1">
              <a:off x="2784" y="2112"/>
              <a:ext cx="57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2280" y="1379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(0,2,0)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3216" y="1379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(2,2,0)</a:t>
              </a: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3360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3339" y="1872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(2,0,0)</a:t>
              </a:r>
            </a:p>
          </p:txBody>
        </p: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3542" y="2051"/>
              <a:ext cx="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x</a:t>
              </a: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2088" y="1592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(0,2,1)</a:t>
              </a: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2088" y="1896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(0,1,1)</a:t>
              </a: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1896" y="2112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(0,1,2)</a:t>
              </a:r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1896" y="2376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(0,0,2)</a:t>
              </a:r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3088" y="2376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(2,0,2)</a:t>
              </a:r>
            </a:p>
          </p:txBody>
        </p:sp>
        <p:sp>
          <p:nvSpPr>
            <p:cNvPr id="36" name="Line 57"/>
            <p:cNvSpPr>
              <a:spLocks noChangeShapeType="1"/>
            </p:cNvSpPr>
            <p:nvPr/>
          </p:nvSpPr>
          <p:spPr bwMode="auto">
            <a:xfrm>
              <a:off x="2784" y="140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2774" y="1235"/>
              <a:ext cx="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33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00" y="2489537"/>
            <a:ext cx="38811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60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Câu hỏi?</a:t>
            </a:r>
            <a:endParaRPr lang="en-US" sz="6000" b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smtClean="0"/>
              <a:t>Giới thiệu loại </a:t>
            </a:r>
            <a:r>
              <a:rPr lang="en-US"/>
              <a:t>bỏ mặt khuất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21688" cy="5105400"/>
          </a:xfrm>
        </p:spPr>
        <p:txBody>
          <a:bodyPr/>
          <a:lstStyle/>
          <a:p>
            <a:r>
              <a:rPr lang="en-US" smtClean="0"/>
              <a:t>Các đối tượng trong 3D có thể được hình thành từ tập các đa giác (Bài 6).</a:t>
            </a:r>
          </a:p>
          <a:p>
            <a:r>
              <a:rPr lang="en-US" smtClean="0"/>
              <a:t>Nhiệm vụ: Trình diễn các mặt nhìn thấy của đối tượng trên màn hình</a:t>
            </a:r>
          </a:p>
          <a:p>
            <a:r>
              <a:rPr lang="en-US" smtClean="0"/>
              <a:t>Tập </a:t>
            </a:r>
            <a:r>
              <a:rPr lang="en-US"/>
              <a:t>đa giác </a:t>
            </a:r>
            <a:r>
              <a:rPr lang="en-US" smtClean="0"/>
              <a:t>trong 3D cần </a:t>
            </a:r>
            <a:r>
              <a:rPr lang="en-US"/>
              <a:t>hiển </a:t>
            </a:r>
            <a:r>
              <a:rPr lang="en-US" smtClean="0"/>
              <a:t>thị trên màn hình có các tính chất sau:</a:t>
            </a:r>
            <a:endParaRPr lang="en-US"/>
          </a:p>
          <a:p>
            <a:pPr lvl="1"/>
            <a:r>
              <a:rPr lang="en-US"/>
              <a:t>Chúng có khoảng cách khác nhau tới điểm quan sát</a:t>
            </a:r>
          </a:p>
          <a:p>
            <a:pPr lvl="1"/>
            <a:r>
              <a:rPr lang="en-US"/>
              <a:t>Chúng </a:t>
            </a:r>
            <a:r>
              <a:rPr lang="en-US" smtClean="0"/>
              <a:t>có thể che </a:t>
            </a:r>
            <a:r>
              <a:rPr lang="en-US"/>
              <a:t>khuất nhau</a:t>
            </a:r>
          </a:p>
          <a:p>
            <a:pPr lvl="1"/>
            <a:r>
              <a:rPr lang="en-US"/>
              <a:t>Nếu hiển thị chúng một cách ngẫu </a:t>
            </a:r>
            <a:r>
              <a:rPr lang="en-US" smtClean="0"/>
              <a:t>nhiên, dẫn tới </a:t>
            </a:r>
            <a:r>
              <a:rPr lang="en-US"/>
              <a:t>hình dáng đối tượng không đúng như mong </a:t>
            </a:r>
            <a:r>
              <a:rPr lang="en-US" smtClean="0"/>
              <a:t>muốn</a:t>
            </a:r>
          </a:p>
          <a:p>
            <a:pPr lvl="1"/>
            <a:r>
              <a:rPr lang="en-US" smtClean="0"/>
              <a:t>Tốc độ hiển thị chậm nếu phải hiển thị mọi đa giác hình thành đối tượng</a:t>
            </a:r>
            <a:endParaRPr lang="en-US"/>
          </a:p>
          <a:p>
            <a:r>
              <a:rPr lang="en-US" smtClean="0"/>
              <a:t>Dẫn tới nhu </a:t>
            </a:r>
            <a:r>
              <a:rPr lang="en-US"/>
              <a:t>cầu loại bỏ mặt hay phần mặt bị </a:t>
            </a:r>
            <a:r>
              <a:rPr lang="en-US" smtClean="0"/>
              <a:t>khuất.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4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</a:t>
            </a:r>
            <a:r>
              <a:rPr lang="en-US"/>
              <a:t>dụ loại bỏ mặt khuất</a:t>
            </a:r>
          </a:p>
        </p:txBody>
      </p:sp>
      <p:pic>
        <p:nvPicPr>
          <p:cNvPr id="278531" name="Picture 3" descr="Imag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5763" y="1905000"/>
            <a:ext cx="5761037" cy="3543300"/>
          </a:xfrm>
          <a:prstGeom prst="rect">
            <a:avLst/>
          </a:prstGeom>
          <a:noFill/>
        </p:spPr>
      </p:pic>
      <p:pic>
        <p:nvPicPr>
          <p:cNvPr id="278532" name="Picture 4" descr="Imag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3" y="1905000"/>
            <a:ext cx="2011362" cy="3463925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5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</a:t>
            </a:r>
            <a:r>
              <a:rPr lang="en-US"/>
              <a:t>dụ loại bỏ mặt khuất</a:t>
            </a:r>
          </a:p>
        </p:txBody>
      </p:sp>
      <p:pic>
        <p:nvPicPr>
          <p:cNvPr id="279555" name="Picture 3" descr="Imag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3063" y="1895475"/>
            <a:ext cx="5761037" cy="3578225"/>
          </a:xfrm>
          <a:prstGeom prst="rect">
            <a:avLst/>
          </a:prstGeom>
          <a:noFill/>
        </p:spPr>
      </p:pic>
      <p:pic>
        <p:nvPicPr>
          <p:cNvPr id="279556" name="Picture 4" descr="Image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3" y="1905000"/>
            <a:ext cx="2011362" cy="3451225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6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</a:t>
            </a:r>
            <a:r>
              <a:rPr lang="en-US"/>
              <a:t>dụ loại bỏ mặt khuất</a:t>
            </a:r>
          </a:p>
        </p:txBody>
      </p:sp>
      <p:pic>
        <p:nvPicPr>
          <p:cNvPr id="280580" name="Picture 4" descr="Imag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759" y="1905000"/>
            <a:ext cx="2011362" cy="3451225"/>
          </a:xfrm>
          <a:prstGeom prst="rect">
            <a:avLst/>
          </a:prstGeom>
          <a:noFill/>
        </p:spPr>
      </p:pic>
      <p:pic>
        <p:nvPicPr>
          <p:cNvPr id="280581" name="Picture 5" descr="Image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905000"/>
            <a:ext cx="5715000" cy="3560763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7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tính toán sai mặt nhìn thấy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pic>
        <p:nvPicPr>
          <p:cNvPr id="291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98459"/>
            <a:ext cx="3276601" cy="308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1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98458"/>
            <a:ext cx="3397612" cy="302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8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Hai tiếp cận chính </a:t>
            </a:r>
            <a:r>
              <a:rPr lang="en-US" smtClean="0"/>
              <a:t>trong loại </a:t>
            </a:r>
            <a:r>
              <a:rPr lang="en-US"/>
              <a:t>bỏ mặt khuất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610600" cy="5181600"/>
          </a:xfrm>
        </p:spPr>
        <p:txBody>
          <a:bodyPr/>
          <a:lstStyle/>
          <a:p>
            <a:r>
              <a:rPr lang="en-US" smtClean="0"/>
              <a:t>Tiệm </a:t>
            </a:r>
            <a:r>
              <a:rPr lang="en-US"/>
              <a:t>cận không gian đối tượng </a:t>
            </a:r>
            <a:r>
              <a:rPr lang="en-US" i="1"/>
              <a:t>(object-space)</a:t>
            </a:r>
          </a:p>
          <a:p>
            <a:pPr lvl="1"/>
            <a:r>
              <a:rPr lang="en-US" smtClean="0"/>
              <a:t>Làm </a:t>
            </a:r>
            <a:r>
              <a:rPr lang="en-US"/>
              <a:t>việc trực tiếp với đối tượng. </a:t>
            </a:r>
            <a:endParaRPr lang="en-US" smtClean="0"/>
          </a:p>
          <a:p>
            <a:pPr lvl="1"/>
            <a:r>
              <a:rPr lang="en-US" smtClean="0"/>
              <a:t>So </a:t>
            </a:r>
            <a:r>
              <a:rPr lang="en-US"/>
              <a:t>sánh đối tượng hay một phần của </a:t>
            </a:r>
            <a:r>
              <a:rPr lang="en-US" smtClean="0"/>
              <a:t>nó với </a:t>
            </a:r>
            <a:r>
              <a:rPr lang="en-US"/>
              <a:t>đối tượng khác để quyết định đường thẳng hay mặt phẳng nào bị loại bỏ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Với giải pháp này, có thể phóng to ảnh kết quả mà không mất đi độ chính xác.</a:t>
            </a:r>
          </a:p>
          <a:p>
            <a:pPr lvl="1"/>
            <a:r>
              <a:rPr lang="en-GB"/>
              <a:t>Ví dụ: Back face culling,  Painter’s algorithm</a:t>
            </a:r>
            <a:endParaRPr lang="en-US"/>
          </a:p>
          <a:p>
            <a:r>
              <a:rPr lang="en-US"/>
              <a:t>Tiệm cận không gian ảnh </a:t>
            </a:r>
            <a:r>
              <a:rPr lang="en-US" i="1"/>
              <a:t>(image-space)</a:t>
            </a:r>
            <a:endParaRPr lang="en-US"/>
          </a:p>
          <a:p>
            <a:pPr lvl="1"/>
            <a:r>
              <a:rPr lang="en-US"/>
              <a:t>Làm việc với ảnh chiếu vật thể. </a:t>
            </a:r>
            <a:endParaRPr lang="en-US" smtClean="0"/>
          </a:p>
          <a:p>
            <a:pPr lvl="1"/>
            <a:r>
              <a:rPr lang="en-US" smtClean="0"/>
              <a:t>Xác </a:t>
            </a:r>
            <a:r>
              <a:rPr lang="en-US"/>
              <a:t>định khả năng nhìn thấy của từng pixel trên mặt phẳng chiếu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Với giải pháp này, nếu phóng to một phần ảnh kết quả, sẽ làm giảm mật độ ảnh</a:t>
            </a:r>
            <a:endParaRPr lang="en-US"/>
          </a:p>
          <a:p>
            <a:pPr lvl="1"/>
            <a:r>
              <a:rPr lang="en-US"/>
              <a:t>Được áp dụng rộng </a:t>
            </a:r>
            <a:r>
              <a:rPr lang="en-US" smtClean="0"/>
              <a:t>rãi vì thuật toán đơn giản và thực hiện nhanh.</a:t>
            </a:r>
          </a:p>
          <a:p>
            <a:pPr lvl="1"/>
            <a:r>
              <a:rPr lang="en-US"/>
              <a:t>Ví dụ: </a:t>
            </a:r>
            <a:r>
              <a:rPr lang="en-GB"/>
              <a:t>Z-buffering</a:t>
            </a:r>
          </a:p>
          <a:p>
            <a:pPr lvl="1"/>
            <a:endParaRPr lang="en-US" sz="2200" i="1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9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5601</TotalTime>
  <Words>2860</Words>
  <Application>Microsoft Office PowerPoint</Application>
  <PresentationFormat>On-screen Show (4:3)</PresentationFormat>
  <Paragraphs>447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Algerian</vt:lpstr>
      <vt:lpstr>Arial</vt:lpstr>
      <vt:lpstr>Arial Rounded MT Bold</vt:lpstr>
      <vt:lpstr>Gulim</vt:lpstr>
      <vt:lpstr>Symbol</vt:lpstr>
      <vt:lpstr>Tahoma</vt:lpstr>
      <vt:lpstr>Times New Roman</vt:lpstr>
      <vt:lpstr>Verdana</vt:lpstr>
      <vt:lpstr>Wingdings</vt:lpstr>
      <vt:lpstr>Profile</vt:lpstr>
      <vt:lpstr>Equation</vt:lpstr>
      <vt:lpstr>Equation.3</vt:lpstr>
      <vt:lpstr>LOẠI BỎ MẶT KHUẤT</vt:lpstr>
      <vt:lpstr>Các chủ đề</vt:lpstr>
      <vt:lpstr>Loại bỏ mặt khuất</vt:lpstr>
      <vt:lpstr>1. Giới thiệu loại bỏ mặt khuất</vt:lpstr>
      <vt:lpstr>Ví dụ loại bỏ mặt khuất</vt:lpstr>
      <vt:lpstr>Ví dụ loại bỏ mặt khuất</vt:lpstr>
      <vt:lpstr>Ví dụ loại bỏ mặt khuất</vt:lpstr>
      <vt:lpstr>Ví dụ tính toán sai mặt nhìn thấy</vt:lpstr>
      <vt:lpstr>Hai tiếp cận chính trong loại bỏ mặt khuất</vt:lpstr>
      <vt:lpstr>2. Kỹ thuật lọc mặt sau (Back-Face Culling)</vt:lpstr>
      <vt:lpstr>Kỹ thuật lọc mặt sau</vt:lpstr>
      <vt:lpstr>Kỹ thuật lọc mặt sau</vt:lpstr>
      <vt:lpstr>Kỹ thuật lọc mặt sau</vt:lpstr>
      <vt:lpstr>Nhận xét kỹ thuật lọc mặt sau</vt:lpstr>
      <vt:lpstr>3. Thuật toán sắp xếp theo chiều sâu</vt:lpstr>
      <vt:lpstr>Thuật toán sắp xếp theo chiều sâu</vt:lpstr>
      <vt:lpstr>Kiểm tra Overlap</vt:lpstr>
      <vt:lpstr>Ví dụ kiểm tra Overlap </vt:lpstr>
      <vt:lpstr>Sắp xếp lại đa giác</vt:lpstr>
      <vt:lpstr>Chia nhỏ đa giác</vt:lpstr>
      <vt:lpstr>Các thuật toán hỗ trợ</vt:lpstr>
      <vt:lpstr>Các thuật toán hỗ trợ</vt:lpstr>
      <vt:lpstr>4. Thuật toán vùng đệm chiều sâu</vt:lpstr>
      <vt:lpstr>Thuật toán vùng đệm chiều sâu</vt:lpstr>
      <vt:lpstr>Thuật toán vùng đệm chiều sâu</vt:lpstr>
      <vt:lpstr>Thuật toán vùng đệm chiều sâu</vt:lpstr>
      <vt:lpstr>5. Loại bỏ mặt khuất với OpenGL</vt:lpstr>
      <vt:lpstr>Loại bỏ mặt khuất với OpenGL</vt:lpstr>
      <vt:lpstr>Loại bỏ mặt khuất với OpenGL</vt:lpstr>
      <vt:lpstr>Loại bỏ mặt khuất với OpenGL</vt:lpstr>
      <vt:lpstr>6. Thực hành</vt:lpstr>
      <vt:lpstr>Thực hành</vt:lpstr>
      <vt:lpstr>Thực hành</vt:lpstr>
      <vt:lpstr>PowerPoint Presentation</vt:lpstr>
    </vt:vector>
  </TitlesOfParts>
  <Company>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Loại bỏ mặt khuất</dc:title>
  <dc:creator>Dang Van Duc</dc:creator>
  <cp:lastModifiedBy>Duc Dang Van</cp:lastModifiedBy>
  <cp:revision>740</cp:revision>
  <dcterms:created xsi:type="dcterms:W3CDTF">2003-10-08T09:52:31Z</dcterms:created>
  <dcterms:modified xsi:type="dcterms:W3CDTF">2018-12-10T03:03:53Z</dcterms:modified>
</cp:coreProperties>
</file>