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4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2282C1-5C0C-4F80-9CB4-F27E9DD8174E}" type="datetimeFigureOut">
              <a:rPr lang="en-US" smtClean="0"/>
              <a:t>27-Dec-17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3B1AD-96D3-4D8C-9D59-9F3776F2985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667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2282C1-5C0C-4F80-9CB4-F27E9DD8174E}" type="datetimeFigureOut">
              <a:rPr lang="en-US" smtClean="0"/>
              <a:t>27-Dec-17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3B1AD-96D3-4D8C-9D59-9F3776F2985A}" type="slidenum">
              <a:rPr lang="en-US" smtClean="0"/>
              <a:t>‹#›</a:t>
            </a:fld>
            <a:endParaRPr lang="en-US"/>
          </a:p>
        </p:txBody>
      </p:sp>
    </p:spTree>
    <p:extLst>
      <p:ext uri="{BB962C8B-B14F-4D97-AF65-F5344CB8AC3E}">
        <p14:creationId xmlns:p14="http://schemas.microsoft.com/office/powerpoint/2010/main" val="2948698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2282C1-5C0C-4F80-9CB4-F27E9DD8174E}" type="datetimeFigureOut">
              <a:rPr lang="en-US" smtClean="0"/>
              <a:t>27-Dec-17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3B1AD-96D3-4D8C-9D59-9F3776F2985A}" type="slidenum">
              <a:rPr lang="en-US" smtClean="0"/>
              <a:t>‹#›</a:t>
            </a:fld>
            <a:endParaRPr lang="en-US"/>
          </a:p>
        </p:txBody>
      </p:sp>
    </p:spTree>
    <p:extLst>
      <p:ext uri="{BB962C8B-B14F-4D97-AF65-F5344CB8AC3E}">
        <p14:creationId xmlns:p14="http://schemas.microsoft.com/office/powerpoint/2010/main" val="3263618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2282C1-5C0C-4F80-9CB4-F27E9DD8174E}" type="datetimeFigureOut">
              <a:rPr lang="en-US" smtClean="0"/>
              <a:t>27-Dec-17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3B1AD-96D3-4D8C-9D59-9F3776F2985A}" type="slidenum">
              <a:rPr lang="en-US" smtClean="0"/>
              <a:t>‹#›</a:t>
            </a:fld>
            <a:endParaRPr lang="en-US"/>
          </a:p>
        </p:txBody>
      </p:sp>
    </p:spTree>
    <p:extLst>
      <p:ext uri="{BB962C8B-B14F-4D97-AF65-F5344CB8AC3E}">
        <p14:creationId xmlns:p14="http://schemas.microsoft.com/office/powerpoint/2010/main" val="1423556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2282C1-5C0C-4F80-9CB4-F27E9DD8174E}" type="datetimeFigureOut">
              <a:rPr lang="en-US" smtClean="0"/>
              <a:t>27-Dec-17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3B1AD-96D3-4D8C-9D59-9F3776F2985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00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2282C1-5C0C-4F80-9CB4-F27E9DD8174E}" type="datetimeFigureOut">
              <a:rPr lang="en-US" smtClean="0"/>
              <a:t>27-Dec-17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63B1AD-96D3-4D8C-9D59-9F3776F2985A}" type="slidenum">
              <a:rPr lang="en-US" smtClean="0"/>
              <a:t>‹#›</a:t>
            </a:fld>
            <a:endParaRPr lang="en-US"/>
          </a:p>
        </p:txBody>
      </p:sp>
    </p:spTree>
    <p:extLst>
      <p:ext uri="{BB962C8B-B14F-4D97-AF65-F5344CB8AC3E}">
        <p14:creationId xmlns:p14="http://schemas.microsoft.com/office/powerpoint/2010/main" val="102089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2282C1-5C0C-4F80-9CB4-F27E9DD8174E}" type="datetimeFigureOut">
              <a:rPr lang="en-US" smtClean="0"/>
              <a:t>27-Dec-17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63B1AD-96D3-4D8C-9D59-9F3776F2985A}" type="slidenum">
              <a:rPr lang="en-US" smtClean="0"/>
              <a:t>‹#›</a:t>
            </a:fld>
            <a:endParaRPr lang="en-US"/>
          </a:p>
        </p:txBody>
      </p:sp>
    </p:spTree>
    <p:extLst>
      <p:ext uri="{BB962C8B-B14F-4D97-AF65-F5344CB8AC3E}">
        <p14:creationId xmlns:p14="http://schemas.microsoft.com/office/powerpoint/2010/main" val="410760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2282C1-5C0C-4F80-9CB4-F27E9DD8174E}" type="datetimeFigureOut">
              <a:rPr lang="en-US" smtClean="0"/>
              <a:t>27-Dec-17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63B1AD-96D3-4D8C-9D59-9F3776F2985A}" type="slidenum">
              <a:rPr lang="en-US" smtClean="0"/>
              <a:t>‹#›</a:t>
            </a:fld>
            <a:endParaRPr lang="en-US"/>
          </a:p>
        </p:txBody>
      </p:sp>
    </p:spTree>
    <p:extLst>
      <p:ext uri="{BB962C8B-B14F-4D97-AF65-F5344CB8AC3E}">
        <p14:creationId xmlns:p14="http://schemas.microsoft.com/office/powerpoint/2010/main" val="1042733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92282C1-5C0C-4F80-9CB4-F27E9DD8174E}" type="datetimeFigureOut">
              <a:rPr lang="en-US" smtClean="0"/>
              <a:t>27-Dec-17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863B1AD-96D3-4D8C-9D59-9F3776F2985A}" type="slidenum">
              <a:rPr lang="en-US" smtClean="0"/>
              <a:t>‹#›</a:t>
            </a:fld>
            <a:endParaRPr lang="en-US"/>
          </a:p>
        </p:txBody>
      </p:sp>
    </p:spTree>
    <p:extLst>
      <p:ext uri="{BB962C8B-B14F-4D97-AF65-F5344CB8AC3E}">
        <p14:creationId xmlns:p14="http://schemas.microsoft.com/office/powerpoint/2010/main" val="1531877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92282C1-5C0C-4F80-9CB4-F27E9DD8174E}" type="datetimeFigureOut">
              <a:rPr lang="en-US" smtClean="0"/>
              <a:t>27-Dec-17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863B1AD-96D3-4D8C-9D59-9F3776F2985A}" type="slidenum">
              <a:rPr lang="en-US" smtClean="0"/>
              <a:t>‹#›</a:t>
            </a:fld>
            <a:endParaRPr lang="en-US"/>
          </a:p>
        </p:txBody>
      </p:sp>
    </p:spTree>
    <p:extLst>
      <p:ext uri="{BB962C8B-B14F-4D97-AF65-F5344CB8AC3E}">
        <p14:creationId xmlns:p14="http://schemas.microsoft.com/office/powerpoint/2010/main" val="2139472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2282C1-5C0C-4F80-9CB4-F27E9DD8174E}" type="datetimeFigureOut">
              <a:rPr lang="en-US" smtClean="0"/>
              <a:t>27-Dec-17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63B1AD-96D3-4D8C-9D59-9F3776F2985A}" type="slidenum">
              <a:rPr lang="en-US" smtClean="0"/>
              <a:t>‹#›</a:t>
            </a:fld>
            <a:endParaRPr lang="en-US"/>
          </a:p>
        </p:txBody>
      </p:sp>
    </p:spTree>
    <p:extLst>
      <p:ext uri="{BB962C8B-B14F-4D97-AF65-F5344CB8AC3E}">
        <p14:creationId xmlns:p14="http://schemas.microsoft.com/office/powerpoint/2010/main" val="2568061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92282C1-5C0C-4F80-9CB4-F27E9DD8174E}" type="datetimeFigureOut">
              <a:rPr lang="en-US" smtClean="0"/>
              <a:t>27-Dec-17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863B1AD-96D3-4D8C-9D59-9F3776F2985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8371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4031"/>
            <a:ext cx="12191999" cy="1377666"/>
          </a:xfrm>
        </p:spPr>
        <p:txBody>
          <a:bodyPr>
            <a:normAutofit/>
          </a:bodyPr>
          <a:lstStyle/>
          <a:p>
            <a:pPr algn="ctr"/>
            <a:r>
              <a:rPr lang="en-US" sz="3600" dirty="0" err="1">
                <a:latin typeface="Times New Roman" panose="02020603050405020304" pitchFamily="18" charset="0"/>
                <a:ea typeface="Tahoma" panose="020B0604030504040204" pitchFamily="34" charset="0"/>
                <a:cs typeface="Times New Roman" panose="02020603050405020304" pitchFamily="18" charset="0"/>
              </a:rPr>
              <a:t>Xây</a:t>
            </a:r>
            <a:r>
              <a:rPr lang="en-US" sz="3600" dirty="0">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latin typeface="Times New Roman" panose="02020603050405020304" pitchFamily="18" charset="0"/>
                <a:ea typeface="Tahoma" panose="020B0604030504040204" pitchFamily="34" charset="0"/>
                <a:cs typeface="Times New Roman" panose="02020603050405020304" pitchFamily="18" charset="0"/>
              </a:rPr>
              <a:t>dựng</a:t>
            </a:r>
            <a:r>
              <a:rPr lang="en-US" sz="3600" dirty="0">
                <a:latin typeface="Times New Roman" panose="02020603050405020304" pitchFamily="18" charset="0"/>
                <a:ea typeface="Tahoma" panose="020B0604030504040204" pitchFamily="34" charset="0"/>
                <a:cs typeface="Times New Roman" panose="02020603050405020304" pitchFamily="18" charset="0"/>
              </a:rPr>
              <a:t> website </a:t>
            </a:r>
            <a:r>
              <a:rPr lang="en-US" sz="3600" dirty="0" err="1">
                <a:latin typeface="Times New Roman" panose="02020603050405020304" pitchFamily="18" charset="0"/>
                <a:ea typeface="Tahoma" panose="020B0604030504040204" pitchFamily="34" charset="0"/>
                <a:cs typeface="Times New Roman" panose="02020603050405020304" pitchFamily="18" charset="0"/>
              </a:rPr>
              <a:t>Xây</a:t>
            </a:r>
            <a:r>
              <a:rPr lang="en-US" sz="3600" dirty="0">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latin typeface="Times New Roman" panose="02020603050405020304" pitchFamily="18" charset="0"/>
                <a:ea typeface="Tahoma" panose="020B0604030504040204" pitchFamily="34" charset="0"/>
                <a:cs typeface="Times New Roman" panose="02020603050405020304" pitchFamily="18" charset="0"/>
              </a:rPr>
              <a:t>dựng</a:t>
            </a:r>
            <a:r>
              <a:rPr lang="en-US" sz="3600" dirty="0">
                <a:latin typeface="Times New Roman" panose="02020603050405020304" pitchFamily="18" charset="0"/>
                <a:ea typeface="Tahoma" panose="020B0604030504040204" pitchFamily="34" charset="0"/>
                <a:cs typeface="Times New Roman" panose="02020603050405020304" pitchFamily="18" charset="0"/>
              </a:rPr>
              <a:t> website </a:t>
            </a:r>
            <a:r>
              <a:rPr lang="en-US" sz="3600" dirty="0" err="1">
                <a:latin typeface="Times New Roman" panose="02020603050405020304" pitchFamily="18" charset="0"/>
                <a:ea typeface="Tahoma" panose="020B0604030504040204" pitchFamily="34" charset="0"/>
                <a:cs typeface="Times New Roman" panose="02020603050405020304" pitchFamily="18" charset="0"/>
              </a:rPr>
              <a:t>bán</a:t>
            </a:r>
            <a:r>
              <a:rPr lang="en-US" sz="3600" dirty="0">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latin typeface="Times New Roman" panose="02020603050405020304" pitchFamily="18" charset="0"/>
                <a:ea typeface="Tahoma" panose="020B0604030504040204" pitchFamily="34" charset="0"/>
                <a:cs typeface="Times New Roman" panose="02020603050405020304" pitchFamily="18" charset="0"/>
              </a:rPr>
              <a:t>đồ</a:t>
            </a:r>
            <a:r>
              <a:rPr lang="en-US" sz="3600" dirty="0">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latin typeface="Times New Roman" panose="02020603050405020304" pitchFamily="18" charset="0"/>
                <a:ea typeface="Tahoma" panose="020B0604030504040204" pitchFamily="34" charset="0"/>
                <a:cs typeface="Times New Roman" panose="02020603050405020304" pitchFamily="18" charset="0"/>
              </a:rPr>
              <a:t>ăn</a:t>
            </a:r>
            <a:r>
              <a:rPr lang="en-US" sz="3600" dirty="0">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latin typeface="Times New Roman" panose="02020603050405020304" pitchFamily="18" charset="0"/>
                <a:ea typeface="Tahoma" panose="020B0604030504040204" pitchFamily="34" charset="0"/>
                <a:cs typeface="Times New Roman" panose="02020603050405020304" pitchFamily="18" charset="0"/>
              </a:rPr>
              <a:t>uống</a:t>
            </a:r>
            <a:r>
              <a:rPr lang="en-US" sz="3600">
                <a:latin typeface="Times New Roman" panose="02020603050405020304" pitchFamily="18" charset="0"/>
                <a:ea typeface="Tahoma" panose="020B0604030504040204" pitchFamily="34" charset="0"/>
                <a:cs typeface="Times New Roman" panose="02020603050405020304" pitchFamily="18" charset="0"/>
              </a:rPr>
              <a:t> cho</a:t>
            </a:r>
            <a:r>
              <a:rPr lang="en-US" sz="3600" dirty="0">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latin typeface="Times New Roman" panose="02020603050405020304" pitchFamily="18" charset="0"/>
                <a:ea typeface="Tahoma" panose="020B0604030504040204" pitchFamily="34" charset="0"/>
                <a:cs typeface="Times New Roman" panose="02020603050405020304" pitchFamily="18" charset="0"/>
              </a:rPr>
              <a:t>sinh</a:t>
            </a:r>
            <a:r>
              <a:rPr lang="en-US" sz="3600" dirty="0">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latin typeface="Times New Roman" panose="02020603050405020304" pitchFamily="18" charset="0"/>
                <a:ea typeface="Tahoma" panose="020B0604030504040204" pitchFamily="34" charset="0"/>
                <a:cs typeface="Times New Roman" panose="02020603050405020304" pitchFamily="18" charset="0"/>
              </a:rPr>
              <a:t>viên</a:t>
            </a:r>
            <a:r>
              <a:rPr lang="en-US" sz="3600" dirty="0">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latin typeface="Times New Roman" panose="02020603050405020304" pitchFamily="18" charset="0"/>
                <a:ea typeface="Tahoma" panose="020B0604030504040204" pitchFamily="34" charset="0"/>
                <a:cs typeface="Times New Roman" panose="02020603050405020304" pitchFamily="18" charset="0"/>
              </a:rPr>
              <a:t>kí</a:t>
            </a:r>
            <a:r>
              <a:rPr lang="en-US" sz="3600" dirty="0">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latin typeface="Times New Roman" panose="02020603050405020304" pitchFamily="18" charset="0"/>
                <a:ea typeface="Tahoma" panose="020B0604030504040204" pitchFamily="34" charset="0"/>
                <a:cs typeface="Times New Roman" panose="02020603050405020304" pitchFamily="18" charset="0"/>
              </a:rPr>
              <a:t>túc</a:t>
            </a:r>
            <a:r>
              <a:rPr lang="en-US" sz="3600" dirty="0">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latin typeface="Times New Roman" panose="02020603050405020304" pitchFamily="18" charset="0"/>
                <a:ea typeface="Tahoma" panose="020B0604030504040204" pitchFamily="34" charset="0"/>
                <a:cs typeface="Times New Roman" panose="02020603050405020304" pitchFamily="18" charset="0"/>
              </a:rPr>
              <a:t>xá</a:t>
            </a:r>
            <a:r>
              <a:rPr lang="en-US" sz="3600" dirty="0">
                <a:latin typeface="Times New Roman" panose="02020603050405020304" pitchFamily="18" charset="0"/>
                <a:ea typeface="Tahoma" panose="020B0604030504040204" pitchFamily="34" charset="0"/>
                <a:cs typeface="Times New Roman" panose="02020603050405020304" pitchFamily="18" charset="0"/>
              </a:rPr>
              <a:t> ĐHQG TP.HCM</a:t>
            </a:r>
          </a:p>
        </p:txBody>
      </p:sp>
      <p:sp>
        <p:nvSpPr>
          <p:cNvPr id="3" name="Subtitle 2"/>
          <p:cNvSpPr>
            <a:spLocks noGrp="1"/>
          </p:cNvSpPr>
          <p:nvPr>
            <p:ph type="subTitle" idx="1"/>
          </p:nvPr>
        </p:nvSpPr>
        <p:spPr>
          <a:xfrm>
            <a:off x="1525135" y="2938188"/>
            <a:ext cx="9141728" cy="1133736"/>
          </a:xfrm>
        </p:spPr>
        <p:txBody>
          <a:bodyPr>
            <a:noAutofit/>
          </a:bodyPr>
          <a:lstStyle/>
          <a:p>
            <a:r>
              <a:rPr lang="en-US" sz="5000" dirty="0" err="1">
                <a:latin typeface="Times New Roman" panose="02020603050405020304" pitchFamily="18" charset="0"/>
                <a:cs typeface="Times New Roman" panose="02020603050405020304" pitchFamily="18" charset="0"/>
              </a:rPr>
              <a:t>Báo</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Cáo</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Tổng</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kết</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dự</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án</a:t>
            </a:r>
            <a:endParaRPr lang="en-US" sz="5000"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3844117" y="5178415"/>
            <a:ext cx="7929351" cy="11337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a:latin typeface="Times New Roman" panose="02020603050405020304" pitchFamily="18" charset="0"/>
                <a:cs typeface="Times New Roman" panose="02020603050405020304" pitchFamily="18" charset="0"/>
              </a:rPr>
              <a:t>Ngày: 12/12/2017</a:t>
            </a:r>
          </a:p>
          <a:p>
            <a:pPr algn="r"/>
            <a:r>
              <a:rPr lang="en-US">
                <a:latin typeface="Times New Roman" panose="02020603050405020304" pitchFamily="18" charset="0"/>
                <a:cs typeface="Times New Roman" panose="02020603050405020304" pitchFamily="18" charset="0"/>
              </a:rPr>
              <a:t>Người viết: Huỳnh Hữu Lợi</a:t>
            </a:r>
          </a:p>
        </p:txBody>
      </p:sp>
    </p:spTree>
    <p:extLst>
      <p:ext uri="{BB962C8B-B14F-4D97-AF65-F5344CB8AC3E}">
        <p14:creationId xmlns:p14="http://schemas.microsoft.com/office/powerpoint/2010/main" val="118552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ClrTx/>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Phân tích và đưa ra những chiến lược ngăn chặn vượt quá phạm vi</a:t>
            </a:r>
          </a:p>
          <a:p>
            <a:pPr>
              <a:buClrTx/>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Xác định chính xác ngân sách gia tăng trong quá trình thực hiện, chi phí hoạt động cho dự án, đưa ra chỉ số NPV, ROI, thời điểm hoàn vốn. Đảm bảo lợi nhuận thu được từ dự án dù có vượt phạm vi.</a:t>
            </a:r>
          </a:p>
          <a:p>
            <a:pPr>
              <a:buClrTx/>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Thay đổi nhân sự để đảm bảo yêu cầu công việc.</a:t>
            </a:r>
            <a:endParaRPr lang="en-US" sz="220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1097280" y="1"/>
            <a:ext cx="10058400" cy="9144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a:latin typeface="Times New Roman" panose="02020603050405020304" pitchFamily="18" charset="0"/>
                <a:cs typeface="Times New Roman" panose="02020603050405020304" pitchFamily="18" charset="0"/>
              </a:rPr>
              <a:t>Kiểm soát dự án</a:t>
            </a:r>
          </a:p>
        </p:txBody>
      </p:sp>
    </p:spTree>
    <p:extLst>
      <p:ext uri="{BB962C8B-B14F-4D97-AF65-F5344CB8AC3E}">
        <p14:creationId xmlns:p14="http://schemas.microsoft.com/office/powerpoint/2010/main" val="1881627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ClrTx/>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Sau khi họp tổng kết nhóm đã quyết định:</a:t>
            </a:r>
          </a:p>
          <a:p>
            <a:pPr>
              <a:buClrTx/>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Tập trung vào các vấn đề làm thay đổi phạm vi dự án, giải quyết các vấn đề vượt ngân sách.</a:t>
            </a:r>
          </a:p>
          <a:p>
            <a:pPr>
              <a:buClrTx/>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Cần đảm bảo chất lượng của trang wed bán hàng </a:t>
            </a:r>
          </a:p>
          <a:p>
            <a:pPr>
              <a:buClrTx/>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Giải quyết các vấn đề thay đổi nhân sự</a:t>
            </a:r>
          </a:p>
        </p:txBody>
      </p:sp>
      <p:sp>
        <p:nvSpPr>
          <p:cNvPr id="4" name="Title 1"/>
          <p:cNvSpPr txBox="1">
            <a:spLocks/>
          </p:cNvSpPr>
          <p:nvPr/>
        </p:nvSpPr>
        <p:spPr>
          <a:xfrm>
            <a:off x="1097280" y="1"/>
            <a:ext cx="10058400" cy="9144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a:latin typeface="Times New Roman" panose="02020603050405020304" pitchFamily="18" charset="0"/>
                <a:cs typeface="Times New Roman" panose="02020603050405020304" pitchFamily="18" charset="0"/>
              </a:rPr>
              <a:t>Kiểm soát dự án (tt)</a:t>
            </a:r>
          </a:p>
        </p:txBody>
      </p:sp>
    </p:spTree>
    <p:extLst>
      <p:ext uri="{BB962C8B-B14F-4D97-AF65-F5344CB8AC3E}">
        <p14:creationId xmlns:p14="http://schemas.microsoft.com/office/powerpoint/2010/main" val="2146824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ClrTx/>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Vượt ngân sách đề ra</a:t>
            </a:r>
          </a:p>
          <a:p>
            <a:pPr>
              <a:buClrTx/>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Có nhiều lỗi xuất hiện khiến thời gian thực hiện kéo dài</a:t>
            </a:r>
          </a:p>
        </p:txBody>
      </p:sp>
      <p:sp>
        <p:nvSpPr>
          <p:cNvPr id="4" name="Title 1"/>
          <p:cNvSpPr txBox="1">
            <a:spLocks/>
          </p:cNvSpPr>
          <p:nvPr/>
        </p:nvSpPr>
        <p:spPr>
          <a:xfrm>
            <a:off x="1097280" y="1"/>
            <a:ext cx="10058400" cy="9144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a:latin typeface="Times New Roman" panose="02020603050405020304" pitchFamily="18" charset="0"/>
                <a:cs typeface="Times New Roman" panose="02020603050405020304" pitchFamily="18" charset="0"/>
              </a:rPr>
              <a:t>Những thay đổi so với kế hoạch đề ra</a:t>
            </a:r>
          </a:p>
        </p:txBody>
      </p:sp>
    </p:spTree>
    <p:extLst>
      <p:ext uri="{BB962C8B-B14F-4D97-AF65-F5344CB8AC3E}">
        <p14:creationId xmlns:p14="http://schemas.microsoft.com/office/powerpoint/2010/main" val="2319921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ClrTx/>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Đảm bảo tiến độ đề ra của dự án.</a:t>
            </a:r>
          </a:p>
          <a:p>
            <a:pPr>
              <a:buClrTx/>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Trang web của nhóm cũng đảm bảo yêu cầu tuy nhiên còn nhiều chức năng chưa hoàn thiện sẽ được cải tiến vào các phiên bản tiếp theo.</a:t>
            </a:r>
          </a:p>
          <a:p>
            <a:pPr>
              <a:buClrTx/>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Giải quyết được vấn đề phát sinh chi phí.</a:t>
            </a:r>
          </a:p>
          <a:p>
            <a:pPr>
              <a:buClrTx/>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Có được những phản hồi tốt.</a:t>
            </a:r>
          </a:p>
        </p:txBody>
      </p:sp>
      <p:sp>
        <p:nvSpPr>
          <p:cNvPr id="4" name="Title 1"/>
          <p:cNvSpPr txBox="1">
            <a:spLocks/>
          </p:cNvSpPr>
          <p:nvPr/>
        </p:nvSpPr>
        <p:spPr>
          <a:xfrm>
            <a:off x="1097280" y="1"/>
            <a:ext cx="10058400" cy="9144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a:latin typeface="Times New Roman" panose="02020603050405020304" pitchFamily="18" charset="0"/>
                <a:cs typeface="Times New Roman" panose="02020603050405020304" pitchFamily="18" charset="0"/>
              </a:rPr>
              <a:t>Kết quả tổng kết</a:t>
            </a:r>
          </a:p>
        </p:txBody>
      </p:sp>
    </p:spTree>
    <p:extLst>
      <p:ext uri="{BB962C8B-B14F-4D97-AF65-F5344CB8AC3E}">
        <p14:creationId xmlns:p14="http://schemas.microsoft.com/office/powerpoint/2010/main" val="4148141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ClrTx/>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Lợi nhuận thu được có khả thi?</a:t>
            </a:r>
          </a:p>
          <a:p>
            <a:pPr>
              <a:buClrTx/>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Cần phải cải tiến gì cho phiên bản tiếp theo?</a:t>
            </a:r>
          </a:p>
        </p:txBody>
      </p:sp>
      <p:sp>
        <p:nvSpPr>
          <p:cNvPr id="4" name="Title 1"/>
          <p:cNvSpPr txBox="1">
            <a:spLocks/>
          </p:cNvSpPr>
          <p:nvPr/>
        </p:nvSpPr>
        <p:spPr>
          <a:xfrm>
            <a:off x="1097280" y="1"/>
            <a:ext cx="10058400" cy="9144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a:latin typeface="Times New Roman" panose="02020603050405020304" pitchFamily="18" charset="0"/>
                <a:cs typeface="Times New Roman" panose="02020603050405020304" pitchFamily="18" charset="0"/>
              </a:rPr>
              <a:t>Thảo luận </a:t>
            </a:r>
          </a:p>
        </p:txBody>
      </p:sp>
    </p:spTree>
    <p:extLst>
      <p:ext uri="{BB962C8B-B14F-4D97-AF65-F5344CB8AC3E}">
        <p14:creationId xmlns:p14="http://schemas.microsoft.com/office/powerpoint/2010/main" val="1076567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00000"/>
              </a:lnSpc>
              <a:buClrTx/>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Mục tiêu và các giai đoạn của dự án:</a:t>
            </a:r>
          </a:p>
          <a:p>
            <a:pPr marL="292608" lvl="1" indent="0">
              <a:lnSpc>
                <a:spcPct val="100000"/>
              </a:lnSpc>
              <a:buClrTx/>
            </a:pPr>
            <a:r>
              <a:rPr lang="en-US" sz="2200">
                <a:latin typeface="Times New Roman" panose="02020603050405020304" pitchFamily="18" charset="0"/>
                <a:cs typeface="Times New Roman" panose="02020603050405020304" pitchFamily="18" charset="0"/>
              </a:rPr>
              <a:t>Nghiên cứu cách phát triển trang web cũng như tiềm hiểu nhu cầu về đồ ăn uống cho sinh viên từ đó đưa ra những chức năng cần thiết cho trang web (khởi động).</a:t>
            </a:r>
          </a:p>
          <a:p>
            <a:pPr marL="292608" lvl="1" indent="0">
              <a:lnSpc>
                <a:spcPct val="100000"/>
              </a:lnSpc>
              <a:buClrTx/>
            </a:pPr>
            <a:r>
              <a:rPr lang="en-US" sz="2200">
                <a:latin typeface="Times New Roman" panose="02020603050405020304" pitchFamily="18" charset="0"/>
                <a:cs typeface="Times New Roman" panose="02020603050405020304" pitchFamily="18" charset="0"/>
              </a:rPr>
              <a:t>Phân tích để quyết định kế hoạch thực hiện dự án cũng như phân chia công việc cho từng thành viên trong nhóm (hoạch định).</a:t>
            </a:r>
          </a:p>
          <a:p>
            <a:pPr marL="292608" lvl="1" indent="0">
              <a:lnSpc>
                <a:spcPct val="100000"/>
              </a:lnSpc>
              <a:buClrTx/>
            </a:pPr>
            <a:r>
              <a:rPr lang="en-US" sz="2200">
                <a:latin typeface="Times New Roman" panose="02020603050405020304" pitchFamily="18" charset="0"/>
                <a:cs typeface="Times New Roman" panose="02020603050405020304" pitchFamily="18" charset="0"/>
              </a:rPr>
              <a:t>Phối hợp các công việc của từng thành viên trong nhóm cũng như tìm cách giải quyết các vấn đề phát sinh (thực hiện).</a:t>
            </a:r>
          </a:p>
          <a:p>
            <a:pPr marL="292608" lvl="1" indent="0">
              <a:lnSpc>
                <a:spcPct val="100000"/>
              </a:lnSpc>
              <a:buClrTx/>
            </a:pPr>
            <a:r>
              <a:rPr lang="en-US" sz="2200">
                <a:latin typeface="Times New Roman" panose="02020603050405020304" pitchFamily="18" charset="0"/>
                <a:cs typeface="Times New Roman" panose="02020603050405020304" pitchFamily="18" charset="0"/>
              </a:rPr>
              <a:t>Kiểm soát phạm vi và vấn đề phát sinh trong quá trình phát triển web (kiểm soát).</a:t>
            </a:r>
          </a:p>
          <a:p>
            <a:pPr marL="292608" lvl="1" indent="0">
              <a:lnSpc>
                <a:spcPct val="100000"/>
              </a:lnSpc>
              <a:buClrTx/>
            </a:pPr>
            <a:r>
              <a:rPr lang="en-US" sz="2200">
                <a:latin typeface="Times New Roman" panose="02020603050405020304" pitchFamily="18" charset="0"/>
                <a:cs typeface="Times New Roman" panose="02020603050405020304" pitchFamily="18" charset="0"/>
              </a:rPr>
              <a:t>Báo cáo kết quả tổng kết và bài học kinh nghiệm.</a:t>
            </a:r>
          </a:p>
          <a:p>
            <a:pPr marL="292608" lvl="1" indent="0">
              <a:lnSpc>
                <a:spcPct val="100000"/>
              </a:lnSpc>
              <a:buClrTx/>
            </a:pPr>
            <a:endParaRPr lang="en-US" sz="220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1097280" y="0"/>
            <a:ext cx="10058400" cy="1450757"/>
          </a:xfrm>
        </p:spPr>
        <p:txBody>
          <a:bodyPr>
            <a:normAutofit/>
          </a:bodyPr>
          <a:lstStyle/>
          <a:p>
            <a:pPr algn="ctr"/>
            <a:r>
              <a:rPr lang="en-US" sz="4000" dirty="0" err="1">
                <a:latin typeface="Times New Roman" panose="02020603050405020304" pitchFamily="18" charset="0"/>
                <a:cs typeface="Times New Roman" panose="02020603050405020304" pitchFamily="18" charset="0"/>
              </a:rPr>
              <a:t>Xây</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dựng</a:t>
            </a:r>
            <a:r>
              <a:rPr lang="en-US" sz="4000" dirty="0">
                <a:latin typeface="Times New Roman" panose="02020603050405020304" pitchFamily="18" charset="0"/>
                <a:cs typeface="Times New Roman" panose="02020603050405020304" pitchFamily="18" charset="0"/>
              </a:rPr>
              <a:t> website </a:t>
            </a:r>
            <a:r>
              <a:rPr lang="en-US" sz="4000" dirty="0" err="1">
                <a:latin typeface="Times New Roman" panose="02020603050405020304" pitchFamily="18" charset="0"/>
                <a:cs typeface="Times New Roman" panose="02020603050405020304" pitchFamily="18" charset="0"/>
              </a:rPr>
              <a:t>bán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đồ</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ăn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uống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cho</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sinh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viên</a:t>
            </a:r>
            <a:r>
              <a:rPr lang="en-US" sz="4000" dirty="0">
                <a:latin typeface="Times New Roman" panose="02020603050405020304" pitchFamily="18" charset="0"/>
                <a:cs typeface="Times New Roman" panose="02020603050405020304" pitchFamily="18" charset="0"/>
              </a:rPr>
              <a:t> KTX ĐHQG TP.HCM</a:t>
            </a:r>
          </a:p>
        </p:txBody>
      </p:sp>
    </p:spTree>
    <p:extLst>
      <p:ext uri="{BB962C8B-B14F-4D97-AF65-F5344CB8AC3E}">
        <p14:creationId xmlns:p14="http://schemas.microsoft.com/office/powerpoint/2010/main" val="1265172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ClrTx/>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Dự toán chi phí và lợi nhuận:</a:t>
            </a:r>
          </a:p>
          <a:p>
            <a:pPr lvl="1">
              <a:buClrTx/>
              <a:buFont typeface="Courier New" panose="02070309020205020404" pitchFamily="49" charset="0"/>
              <a:buChar char="o"/>
            </a:pPr>
            <a:r>
              <a:rPr lang="en-US" sz="2200">
                <a:latin typeface="Times New Roman" panose="02020603050405020304" pitchFamily="18" charset="0"/>
                <a:cs typeface="Times New Roman" panose="02020603050405020304" pitchFamily="18" charset="0"/>
              </a:rPr>
              <a:t>Trình bày bảng phân tích nghiệp vụ NPV, ROI, payback</a:t>
            </a:r>
          </a:p>
          <a:p>
            <a:pPr lvl="1">
              <a:buClrTx/>
              <a:buFont typeface="Courier New" panose="02070309020205020404" pitchFamily="49" charset="0"/>
              <a:buChar char="o"/>
            </a:pPr>
            <a:r>
              <a:rPr lang="en-US" sz="2200">
                <a:latin typeface="Times New Roman" panose="02020603050405020304" pitchFamily="18" charset="0"/>
                <a:cs typeface="Times New Roman" panose="02020603050405020304" pitchFamily="18" charset="0"/>
              </a:rPr>
              <a:t>Chi phí giờ công và chi phí lương cho nhân sự</a:t>
            </a:r>
          </a:p>
          <a:p>
            <a:pPr>
              <a:buClrTx/>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Nghiên cứu khảo sát các dự án tương tự về chức năng và thành phần của trang web:</a:t>
            </a:r>
          </a:p>
          <a:p>
            <a:pPr lvl="1">
              <a:buClrTx/>
              <a:buFont typeface="Courier New" panose="02070309020205020404" pitchFamily="49" charset="0"/>
              <a:buChar char="o"/>
            </a:pPr>
            <a:r>
              <a:rPr lang="en-US" sz="2200">
                <a:latin typeface="Times New Roman" panose="02020603050405020304" pitchFamily="18" charset="0"/>
                <a:cs typeface="Times New Roman" panose="02020603050405020304" pitchFamily="18" charset="0"/>
              </a:rPr>
              <a:t>Tham khảo các trang web bán hàng lớn như Lazada, Tiki,…</a:t>
            </a:r>
          </a:p>
          <a:p>
            <a:pPr>
              <a:buClrTx/>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Tính toán và đưa ra mô hình trọng số các chức năng, để triển khai hoặc thuê mướn nhân công.</a:t>
            </a:r>
          </a:p>
          <a:p>
            <a:pPr lvl="1">
              <a:buClrTx/>
              <a:buFont typeface="Courier New" panose="02070309020205020404" pitchFamily="49" charset="0"/>
              <a:buChar char="o"/>
            </a:pPr>
            <a:endParaRPr lang="en-US" sz="220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1097280" y="1"/>
            <a:ext cx="10058400" cy="9144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a:latin typeface="Times New Roman" panose="02020603050405020304" pitchFamily="18" charset="0"/>
                <a:cs typeface="Times New Roman" panose="02020603050405020304" pitchFamily="18" charset="0"/>
              </a:rPr>
              <a:t>Khởi động dự án</a:t>
            </a:r>
          </a:p>
        </p:txBody>
      </p:sp>
    </p:spTree>
    <p:extLst>
      <p:ext uri="{BB962C8B-B14F-4D97-AF65-F5344CB8AC3E}">
        <p14:creationId xmlns:p14="http://schemas.microsoft.com/office/powerpoint/2010/main" val="3482812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buClrTx/>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Nhân lực:</a:t>
            </a:r>
          </a:p>
          <a:p>
            <a:pPr lvl="2">
              <a:buClrTx/>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Lê Văn Thống</a:t>
            </a:r>
            <a:r>
              <a:rPr lang="en-US" sz="2200">
                <a:latin typeface="Times New Roman" panose="02020603050405020304" pitchFamily="18" charset="0"/>
                <a:cs typeface="Times New Roman" panose="02020603050405020304" pitchFamily="18" charset="0"/>
              </a:rPr>
              <a:t>: Quản trị dự án, quản lí lập kế hoạch phát triển dự án.</a:t>
            </a:r>
          </a:p>
          <a:p>
            <a:pPr lvl="2">
              <a:buClrTx/>
              <a:buFont typeface="Arial" panose="020B0604020202020204" pitchFamily="34" charset="0"/>
              <a:buChar char="•"/>
            </a:pPr>
            <a:r>
              <a:rPr lang="en-US" sz="2200" b="1">
                <a:latin typeface="Times New Roman" panose="02020603050405020304" pitchFamily="18" charset="0"/>
                <a:ea typeface="Tahoma" panose="020B0604030504040204" pitchFamily="34" charset="0"/>
                <a:cs typeface="Times New Roman" panose="02020603050405020304" pitchFamily="18" charset="0"/>
              </a:rPr>
              <a:t>Nguyễn Thành Nam</a:t>
            </a:r>
            <a:r>
              <a:rPr lang="en-US" sz="2200">
                <a:latin typeface="Times New Roman" panose="02020603050405020304" pitchFamily="18" charset="0"/>
                <a:ea typeface="Tahoma" panose="020B0604030504040204" pitchFamily="34"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Chuyên viên IT, Phát triển và hoàn thiên hệ thống.</a:t>
            </a:r>
          </a:p>
          <a:p>
            <a:pPr lvl="2">
              <a:buClrTx/>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Chung Vĩnh Kiện</a:t>
            </a:r>
            <a:r>
              <a:rPr lang="en-US" sz="2200">
                <a:latin typeface="Times New Roman" panose="02020603050405020304" pitchFamily="18" charset="0"/>
                <a:cs typeface="Times New Roman" panose="02020603050405020304" pitchFamily="18" charset="0"/>
              </a:rPr>
              <a:t>: Chuyên viên IT, Phát triển và hoàn thiên hệ thống.</a:t>
            </a:r>
          </a:p>
          <a:p>
            <a:pPr lvl="2">
              <a:buClrTx/>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Nguyễn Thế Kiệt</a:t>
            </a:r>
            <a:r>
              <a:rPr lang="en-US" sz="2200">
                <a:latin typeface="Times New Roman" panose="02020603050405020304" pitchFamily="18" charset="0"/>
                <a:cs typeface="Times New Roman" panose="02020603050405020304" pitchFamily="18" charset="0"/>
              </a:rPr>
              <a:t>: Chuyên viên IT, Phát triển và hoàn thiên hệ thống.</a:t>
            </a:r>
          </a:p>
          <a:p>
            <a:pPr lvl="2">
              <a:buClrTx/>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Huỳnh Hữu Lợi</a:t>
            </a:r>
            <a:r>
              <a:rPr lang="en-US" sz="2200">
                <a:latin typeface="Times New Roman" panose="02020603050405020304" pitchFamily="18" charset="0"/>
                <a:cs typeface="Times New Roman" panose="02020603050405020304" pitchFamily="18" charset="0"/>
              </a:rPr>
              <a:t>: Chuyên viên khảo sát thị trường, Tìm hiểu, khảo sát và báo cáo về nhu cầu ăn vặt của sinh viên.</a:t>
            </a:r>
          </a:p>
          <a:p>
            <a:pPr lvl="2">
              <a:buClrTx/>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Vũ Hoàng Khánh</a:t>
            </a:r>
            <a:r>
              <a:rPr lang="en-US" sz="2200">
                <a:latin typeface="Times New Roman" panose="02020603050405020304" pitchFamily="18" charset="0"/>
                <a:cs typeface="Times New Roman" panose="02020603050405020304" pitchFamily="18" charset="0"/>
              </a:rPr>
              <a:t>: Chuyên viên khảo sát thị trường, Tìm hiểu, khảo sát và báo cáo về nhu cầu ăn vặt của sinh viên.</a:t>
            </a:r>
          </a:p>
          <a:p>
            <a:pPr lvl="2">
              <a:buClrTx/>
              <a:buFont typeface="Arial" panose="020B0604020202020204" pitchFamily="34" charset="0"/>
              <a:buChar char="•"/>
            </a:pPr>
            <a:endParaRPr lang="en-US" sz="2200">
              <a:latin typeface="Times New Roman" panose="02020603050405020304" pitchFamily="18" charset="0"/>
              <a:ea typeface="Tahoma" panose="020B0604030504040204" pitchFamily="34" charset="0"/>
              <a:cs typeface="Times New Roman" panose="02020603050405020304" pitchFamily="18" charset="0"/>
            </a:endParaRPr>
          </a:p>
          <a:p>
            <a:pPr lvl="1">
              <a:buClrTx/>
              <a:buFont typeface="Arial" panose="020B0604020202020204" pitchFamily="34" charset="0"/>
              <a:buChar char="•"/>
            </a:pPr>
            <a:endParaRPr lang="en-US" sz="220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1097280" y="1"/>
            <a:ext cx="10058400" cy="9144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a:latin typeface="Times New Roman" panose="02020603050405020304" pitchFamily="18" charset="0"/>
                <a:cs typeface="Times New Roman" panose="02020603050405020304" pitchFamily="18" charset="0"/>
              </a:rPr>
              <a:t>Khởi động dự án (tt)</a:t>
            </a:r>
          </a:p>
        </p:txBody>
      </p:sp>
    </p:spTree>
    <p:extLst>
      <p:ext uri="{BB962C8B-B14F-4D97-AF65-F5344CB8AC3E}">
        <p14:creationId xmlns:p14="http://schemas.microsoft.com/office/powerpoint/2010/main" val="2467331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ClrTx/>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Những khó khăn, thách thức và hướng giải quyết:</a:t>
            </a:r>
          </a:p>
          <a:p>
            <a:pPr lvl="1">
              <a:buClrTx/>
              <a:buFont typeface="Courier New" panose="02070309020205020404" pitchFamily="49" charset="0"/>
              <a:buChar char="o"/>
            </a:pPr>
            <a:r>
              <a:rPr lang="en-US" sz="2200">
                <a:latin typeface="Times New Roman" panose="02020603050405020304" pitchFamily="18" charset="0"/>
                <a:cs typeface="Times New Roman" panose="02020603050405020304" pitchFamily="18" charset="0"/>
              </a:rPr>
              <a:t>Khó khăn về nhân sự tham gia dự án:</a:t>
            </a:r>
          </a:p>
          <a:p>
            <a:pPr lvl="2">
              <a:buClrTx/>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Phát sinh nhiều xung đột giữa các thành viên về vấn đề chức năng cho trang web cũng như các thành phần cho trang web.</a:t>
            </a:r>
          </a:p>
          <a:p>
            <a:pPr lvl="2">
              <a:buClrTx/>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Khó khăn khi thiết kế vì tay nghề còn non kém, tốn kém thời gian tìm hiểu cách xây dựng trang web.</a:t>
            </a:r>
          </a:p>
          <a:p>
            <a:pPr lvl="2">
              <a:buClrTx/>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Nhân lực ít và chi phí thấp khiến cho tiến độ trở nên chậm.</a:t>
            </a:r>
          </a:p>
          <a:p>
            <a:pPr lvl="1">
              <a:buClrTx/>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Đối phó với tiến độ thời gian và chi phí của dự án:</a:t>
            </a:r>
          </a:p>
          <a:p>
            <a:pPr lvl="2">
              <a:buClrTx/>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Định ra những rủi ro về chi phí, lịch biểu, nhân sự. Từ đó định ra hướng giải quyết.</a:t>
            </a:r>
          </a:p>
          <a:p>
            <a:pPr lvl="2">
              <a:buClrTx/>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lvl="1">
              <a:buClrTx/>
              <a:buFont typeface="Courier New" panose="02070309020205020404" pitchFamily="49" charset="0"/>
              <a:buChar char="o"/>
            </a:pPr>
            <a:endParaRPr lang="en-US" sz="220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1097280" y="1"/>
            <a:ext cx="10058400" cy="9144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a:latin typeface="Times New Roman" panose="02020603050405020304" pitchFamily="18" charset="0"/>
                <a:cs typeface="Times New Roman" panose="02020603050405020304" pitchFamily="18" charset="0"/>
              </a:rPr>
              <a:t>Hoạch định dự án</a:t>
            </a:r>
          </a:p>
        </p:txBody>
      </p:sp>
    </p:spTree>
    <p:extLst>
      <p:ext uri="{BB962C8B-B14F-4D97-AF65-F5344CB8AC3E}">
        <p14:creationId xmlns:p14="http://schemas.microsoft.com/office/powerpoint/2010/main" val="1514900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ClrTx/>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Những khó khăn, thách thức và hướng giải quyết (tt):</a:t>
            </a:r>
          </a:p>
          <a:p>
            <a:pPr lvl="1">
              <a:buClrTx/>
              <a:buFont typeface="Courier New" panose="02070309020205020404" pitchFamily="49" charset="0"/>
              <a:buChar char="o"/>
            </a:pPr>
            <a:r>
              <a:rPr lang="en-US" sz="2200">
                <a:latin typeface="Times New Roman" panose="02020603050405020304" pitchFamily="18" charset="0"/>
                <a:cs typeface="Times New Roman" panose="02020603050405020304" pitchFamily="18" charset="0"/>
              </a:rPr>
              <a:t>Đối phó với các vấn đề nhân sự: định ra nhân lực phù hợp theo kinh nghiệm, chọn trưởng nhóm có kinh nghiệm.</a:t>
            </a:r>
          </a:p>
          <a:p>
            <a:pPr lvl="2">
              <a:buClrTx/>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 Chuyển đổi công việc tùy theo khả năng của từng cá nhân để phối hợp nhóm và làm việc tốt hơn</a:t>
            </a:r>
          </a:p>
          <a:p>
            <a:pPr lvl="2">
              <a:buClrTx/>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Thu hẹp phạm vi dự án.</a:t>
            </a:r>
          </a:p>
          <a:p>
            <a:pPr lvl="1">
              <a:buClrTx/>
              <a:buFont typeface="Courier New" panose="02070309020205020404" pitchFamily="49" charset="0"/>
              <a:buChar char="o"/>
            </a:pPr>
            <a:r>
              <a:rPr lang="en-US" sz="2200">
                <a:latin typeface="Times New Roman" panose="02020603050405020304" pitchFamily="18" charset="0"/>
                <a:cs typeface="Times New Roman" panose="02020603050405020304" pitchFamily="18" charset="0"/>
              </a:rPr>
              <a:t>Tạo ra bản hợp đồng nhóm, tuyên bố dự án, phạm vi dự án, bảng WBS chặt chẽ, chính xác để giai đoạn chuyển giao khớp và đúng tiến độ.</a:t>
            </a:r>
          </a:p>
          <a:p>
            <a:pPr lvl="2">
              <a:buClrTx/>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Xác định điểm mạnh của thành viên trong nhóm.</a:t>
            </a:r>
          </a:p>
          <a:p>
            <a:pPr lvl="2">
              <a:buClrTx/>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Xác định cẩn thận phạm vi và chi phí.</a:t>
            </a:r>
          </a:p>
          <a:p>
            <a:pPr lvl="1">
              <a:buClrTx/>
              <a:buFont typeface="Courier New" panose="02070309020205020404" pitchFamily="49" charset="0"/>
              <a:buChar char="o"/>
            </a:pPr>
            <a:endParaRPr lang="en-US" sz="220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1097280" y="1"/>
            <a:ext cx="10058400" cy="9144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a:latin typeface="Times New Roman" panose="02020603050405020304" pitchFamily="18" charset="0"/>
                <a:cs typeface="Times New Roman" panose="02020603050405020304" pitchFamily="18" charset="0"/>
              </a:rPr>
              <a:t>Hoạch định dự án (tt)</a:t>
            </a:r>
          </a:p>
        </p:txBody>
      </p:sp>
    </p:spTree>
    <p:extLst>
      <p:ext uri="{BB962C8B-B14F-4D97-AF65-F5344CB8AC3E}">
        <p14:creationId xmlns:p14="http://schemas.microsoft.com/office/powerpoint/2010/main" val="262758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ClrTx/>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Sưu liệu và báo cáo:</a:t>
            </a:r>
          </a:p>
          <a:p>
            <a:pPr lvl="1">
              <a:buClrTx/>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Review project charter</a:t>
            </a:r>
          </a:p>
          <a:p>
            <a:pPr lvl="1">
              <a:buClrTx/>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Review scope statement</a:t>
            </a:r>
          </a:p>
          <a:p>
            <a:pPr lvl="1">
              <a:buClrTx/>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Review WBS</a:t>
            </a:r>
          </a:p>
          <a:p>
            <a:pPr lvl="1">
              <a:buClrTx/>
              <a:buFont typeface="Courier New" panose="02070309020205020404" pitchFamily="49" charset="0"/>
              <a:buChar char="o"/>
            </a:pPr>
            <a:endParaRPr lang="en-US" sz="220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1097280" y="1"/>
            <a:ext cx="10058400" cy="9144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a:latin typeface="Times New Roman" panose="02020603050405020304" pitchFamily="18" charset="0"/>
                <a:cs typeface="Times New Roman" panose="02020603050405020304" pitchFamily="18" charset="0"/>
              </a:rPr>
              <a:t>Hoạch định dự án (tt)</a:t>
            </a:r>
          </a:p>
        </p:txBody>
      </p:sp>
    </p:spTree>
    <p:extLst>
      <p:ext uri="{BB962C8B-B14F-4D97-AF65-F5344CB8AC3E}">
        <p14:creationId xmlns:p14="http://schemas.microsoft.com/office/powerpoint/2010/main" val="4120912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ClrTx/>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Những khó khăn, thách thức và hướng giải quyết:</a:t>
            </a:r>
          </a:p>
          <a:p>
            <a:pPr lvl="1">
              <a:buClrTx/>
              <a:buFont typeface="Courier New" panose="02070309020205020404" pitchFamily="49" charset="0"/>
              <a:buChar char="o"/>
            </a:pPr>
            <a:r>
              <a:rPr lang="en-US" sz="2200">
                <a:latin typeface="Times New Roman" panose="02020603050405020304" pitchFamily="18" charset="0"/>
                <a:cs typeface="Times New Roman" panose="02020603050405020304" pitchFamily="18" charset="0"/>
              </a:rPr>
              <a:t>Thay đổi thời gian hoàn thành sau 4 tháng dự án trãi qua:</a:t>
            </a:r>
          </a:p>
          <a:p>
            <a:pPr lvl="2">
              <a:buClrTx/>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Tăng cường giờ làm việc </a:t>
            </a:r>
          </a:p>
          <a:p>
            <a:pPr lvl="2">
              <a:buClrTx/>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Tăng tiền thưởng</a:t>
            </a:r>
          </a:p>
          <a:p>
            <a:pPr lvl="2">
              <a:buClrTx/>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Tổ chức họp theo dõi tiến độ công việc giữa các thành viên trong nhóm.</a:t>
            </a:r>
          </a:p>
          <a:p>
            <a:pPr lvl="1">
              <a:buClrTx/>
              <a:buFont typeface="Courier New" panose="02070309020205020404" pitchFamily="49" charset="0"/>
              <a:buChar char="o"/>
            </a:pPr>
            <a:r>
              <a:rPr lang="en-US" sz="2200">
                <a:latin typeface="Times New Roman" panose="02020603050405020304" pitchFamily="18" charset="0"/>
                <a:cs typeface="Times New Roman" panose="02020603050405020304" pitchFamily="18" charset="0"/>
              </a:rPr>
              <a:t>Nội bộ nhóm vẫn chưa thống nhất về nhiều mặt của trang web cũng như có nhiều vấn đề mới phát sinh (lỗi sinh ra trong quá trình phát triển).</a:t>
            </a:r>
          </a:p>
          <a:p>
            <a:pPr lvl="1">
              <a:buClrTx/>
              <a:buFont typeface="Courier New" panose="02070309020205020404" pitchFamily="49" charset="0"/>
              <a:buChar char="o"/>
            </a:pPr>
            <a:r>
              <a:rPr lang="en-US" sz="2200">
                <a:latin typeface="Times New Roman" panose="02020603050405020304" pitchFamily="18" charset="0"/>
                <a:cs typeface="Times New Roman" panose="02020603050405020304" pitchFamily="18" charset="0"/>
              </a:rPr>
              <a:t>Chi phí phát sinh, cần thêm ngân sách đầu tư, phân tích cụ thể để trưởng nhóm giải quyết.</a:t>
            </a:r>
          </a:p>
        </p:txBody>
      </p:sp>
      <p:sp>
        <p:nvSpPr>
          <p:cNvPr id="4" name="Title 1"/>
          <p:cNvSpPr txBox="1">
            <a:spLocks/>
          </p:cNvSpPr>
          <p:nvPr/>
        </p:nvSpPr>
        <p:spPr>
          <a:xfrm>
            <a:off x="1097280" y="1"/>
            <a:ext cx="10058400" cy="9144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a:latin typeface="Times New Roman" panose="02020603050405020304" pitchFamily="18" charset="0"/>
                <a:cs typeface="Times New Roman" panose="02020603050405020304" pitchFamily="18" charset="0"/>
              </a:rPr>
              <a:t>Thực hiện dự án</a:t>
            </a:r>
          </a:p>
        </p:txBody>
      </p:sp>
    </p:spTree>
    <p:extLst>
      <p:ext uri="{BB962C8B-B14F-4D97-AF65-F5344CB8AC3E}">
        <p14:creationId xmlns:p14="http://schemas.microsoft.com/office/powerpoint/2010/main" val="3934973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ClrTx/>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Sưu liệu và báo cáo:</a:t>
            </a:r>
          </a:p>
          <a:p>
            <a:pPr lvl="1">
              <a:buClrTx/>
              <a:buFont typeface="Courier New" panose="02070309020205020404" pitchFamily="49" charset="0"/>
              <a:buChar char="o"/>
            </a:pPr>
            <a:r>
              <a:rPr lang="en-US" sz="2200">
                <a:latin typeface="Times New Roman" panose="02020603050405020304" pitchFamily="18" charset="0"/>
                <a:cs typeface="Times New Roman" panose="02020603050405020304" pitchFamily="18" charset="0"/>
              </a:rPr>
              <a:t>Review Grantt chart</a:t>
            </a:r>
          </a:p>
          <a:p>
            <a:pPr lvl="1">
              <a:buClrTx/>
              <a:buFont typeface="Courier New" panose="02070309020205020404" pitchFamily="49" charset="0"/>
              <a:buChar char="o"/>
            </a:pPr>
            <a:r>
              <a:rPr lang="en-US" sz="2200">
                <a:latin typeface="Times New Roman" panose="02020603050405020304" pitchFamily="18" charset="0"/>
                <a:cs typeface="Times New Roman" panose="02020603050405020304" pitchFamily="18" charset="0"/>
              </a:rPr>
              <a:t>Biểu đồ mạng</a:t>
            </a:r>
          </a:p>
          <a:p>
            <a:pPr lvl="1">
              <a:buClrTx/>
              <a:buFont typeface="Courier New" panose="02070309020205020404" pitchFamily="49" charset="0"/>
              <a:buChar char="o"/>
            </a:pPr>
            <a:r>
              <a:rPr lang="en-US" sz="2200">
                <a:latin typeface="Times New Roman" panose="02020603050405020304" pitchFamily="18" charset="0"/>
                <a:cs typeface="Times New Roman" panose="02020603050405020304" pitchFamily="18" charset="0"/>
              </a:rPr>
              <a:t>Báo cáo tiến độ công việc</a:t>
            </a:r>
          </a:p>
          <a:p>
            <a:pPr lvl="1">
              <a:buClrTx/>
              <a:buFont typeface="Courier New" panose="02070309020205020404" pitchFamily="49" charset="0"/>
              <a:buChar char="o"/>
            </a:pPr>
            <a:r>
              <a:rPr lang="en-US" sz="2200">
                <a:latin typeface="Times New Roman" panose="02020603050405020304" pitchFamily="18" charset="0"/>
                <a:cs typeface="Times New Roman" panose="02020603050405020304" pitchFamily="18" charset="0"/>
              </a:rPr>
              <a:t>Liệt kê danh sách các rủi ro để đối phó vượt phạm vi, ma trận xác suất tác động.</a:t>
            </a:r>
          </a:p>
        </p:txBody>
      </p:sp>
      <p:sp>
        <p:nvSpPr>
          <p:cNvPr id="4" name="Title 1"/>
          <p:cNvSpPr txBox="1">
            <a:spLocks/>
          </p:cNvSpPr>
          <p:nvPr/>
        </p:nvSpPr>
        <p:spPr>
          <a:xfrm>
            <a:off x="1097280" y="1"/>
            <a:ext cx="10058400" cy="9144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a:latin typeface="Times New Roman" panose="02020603050405020304" pitchFamily="18" charset="0"/>
                <a:cs typeface="Times New Roman" panose="02020603050405020304" pitchFamily="18" charset="0"/>
              </a:rPr>
              <a:t>Thực hiện dự án (tt)</a:t>
            </a:r>
          </a:p>
        </p:txBody>
      </p:sp>
    </p:spTree>
    <p:extLst>
      <p:ext uri="{BB962C8B-B14F-4D97-AF65-F5344CB8AC3E}">
        <p14:creationId xmlns:p14="http://schemas.microsoft.com/office/powerpoint/2010/main" val="150750238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279</TotalTime>
  <Words>1081</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Courier New</vt:lpstr>
      <vt:lpstr>Tahoma</vt:lpstr>
      <vt:lpstr>Times New Roman</vt:lpstr>
      <vt:lpstr>Wingdings</vt:lpstr>
      <vt:lpstr>Retrospect</vt:lpstr>
      <vt:lpstr>Xây dựng website Xây dựng website bán đồ ăn uống cho sinh viên kí túc xá ĐHQG TP.HCM</vt:lpstr>
      <vt:lpstr>Xây dựng website bán đồ ăn uống cho sinh viên KTX ĐHQG TP.HCM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website bán đồ ăn uống cho sinh viên KTX ĐHQG TP.HCM</dc:title>
  <dc:creator>Huynh Huu Loi</dc:creator>
  <cp:lastModifiedBy>Edward Nguyễn</cp:lastModifiedBy>
  <cp:revision>20</cp:revision>
  <dcterms:created xsi:type="dcterms:W3CDTF">2017-12-17T13:23:10Z</dcterms:created>
  <dcterms:modified xsi:type="dcterms:W3CDTF">2017-12-27T11:47:23Z</dcterms:modified>
</cp:coreProperties>
</file>