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83" r:id="rId5"/>
    <p:sldId id="284" r:id="rId6"/>
    <p:sldId id="264" r:id="rId7"/>
    <p:sldId id="285" r:id="rId8"/>
    <p:sldId id="286" r:id="rId9"/>
    <p:sldId id="266" r:id="rId10"/>
    <p:sldId id="280" r:id="rId11"/>
    <p:sldId id="287" r:id="rId12"/>
    <p:sldId id="28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301AD-2E87-2669-01BB-A893D988AA48}" v="26" dt="2020-05-18T13:30:26.892"/>
    <p1510:client id="{732FB6D7-5F18-E4A1-7D7E-A2B985D44B11}" v="12" dt="2020-06-11T09:44:54.740"/>
    <p1510:client id="{7D489132-AE2C-76E0-7EA4-DF1086681191}" v="2160" dt="2020-06-11T10:46:57.347"/>
    <p1510:client id="{8A8761B2-A5D1-2F53-3D0E-7BA80BD3A73D}" v="167" dt="2020-05-17T16:36:12.399"/>
    <p1510:client id="{F782D7FF-C8A9-880C-8712-6F337B21E0CE}" v="799" dt="2020-05-17T13:46:4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08B7-833C-4CEC-9F15-6003A7FC80FF}" type="datetimeFigureOut">
              <a:rPr lang="vi-VN"/>
              <a:t>11/06/2020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FC54C-D971-4BE8-8C7B-5C2D4103073A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47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83/solr/%3Ccollection_name%3E/select?q=quer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vi-VN" dirty="0" err="1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framework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 err="1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Selenium (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được</a:t>
            </a:r>
            <a:r>
              <a:rPr lang="en-US" dirty="0"/>
              <a:t> load </a:t>
            </a:r>
            <a:r>
              <a:rPr lang="en-US" dirty="0" err="1"/>
              <a:t>bằng</a:t>
            </a:r>
            <a:r>
              <a:rPr lang="en-US" dirty="0"/>
              <a:t> JavaScript).</a:t>
            </a:r>
            <a:endParaRPr lang="en-US" dirty="0"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C54C-D971-4BE8-8C7B-5C2D4103073A}" type="slidenum">
              <a:rPr lang="vi-VN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24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1.Scrapy Engine</a:t>
            </a:r>
            <a:endParaRPr lang="vi-VN" dirty="0"/>
          </a:p>
          <a:p>
            <a:r>
              <a:rPr lang="en-US" dirty="0"/>
              <a:t>Engine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 err="1">
              <a:latin typeface="Calibri"/>
              <a:cs typeface="Calibri"/>
            </a:endParaRPr>
          </a:p>
          <a:p>
            <a:r>
              <a:rPr lang="en-US" dirty="0"/>
              <a:t>2.Scheduler</a:t>
            </a:r>
            <a:endParaRPr lang="vi-VN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từ</a:t>
            </a:r>
            <a:r>
              <a:rPr lang="en-US" dirty="0"/>
              <a:t> engine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queue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Download.</a:t>
            </a:r>
            <a:endParaRPr lang="vi-VN" dirty="0"/>
          </a:p>
          <a:p>
            <a:r>
              <a:rPr lang="en-US" dirty="0"/>
              <a:t>3.Downloader</a:t>
            </a:r>
            <a:endParaRPr lang="vi-VN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Source HTML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Engine.</a:t>
            </a:r>
            <a:endParaRPr lang="vi-VN" dirty="0"/>
          </a:p>
          <a:p>
            <a:r>
              <a:rPr lang="en-US" dirty="0"/>
              <a:t>4.Spider</a:t>
            </a:r>
            <a:endParaRPr lang="vi-VN" dirty="0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Developer ,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response </a:t>
            </a:r>
            <a:r>
              <a:rPr lang="en-US" dirty="0" err="1"/>
              <a:t>và</a:t>
            </a:r>
            <a:r>
              <a:rPr lang="en-US" dirty="0"/>
              <a:t> extract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item,khởi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URL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Scheduler qua Engine.</a:t>
            </a:r>
            <a:endParaRPr lang="vi-VN" dirty="0"/>
          </a:p>
          <a:p>
            <a:r>
              <a:rPr lang="en-US" dirty="0"/>
              <a:t>5.Item Pipeline</a:t>
            </a:r>
            <a:endParaRPr lang="vi-VN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extract </a:t>
            </a:r>
            <a:r>
              <a:rPr lang="en-US" dirty="0" err="1"/>
              <a:t>bằng</a:t>
            </a:r>
            <a:r>
              <a:rPr lang="en-US" dirty="0"/>
              <a:t> spider ,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dũ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vi-VN" dirty="0"/>
          </a:p>
          <a:p>
            <a:r>
              <a:rPr lang="en-US" dirty="0"/>
              <a:t>6.Downloader </a:t>
            </a:r>
            <a:r>
              <a:rPr lang="en-US" dirty="0" err="1"/>
              <a:t>middlewares</a:t>
            </a:r>
            <a:endParaRPr lang="vi-VN" dirty="0" err="1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Engine </a:t>
            </a:r>
            <a:r>
              <a:rPr lang="en-US" dirty="0" err="1"/>
              <a:t>và</a:t>
            </a:r>
            <a:r>
              <a:rPr lang="en-US" dirty="0"/>
              <a:t> Downloader ,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engine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response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Downloader.</a:t>
            </a:r>
            <a:endParaRPr lang="vi-VN" dirty="0"/>
          </a:p>
          <a:p>
            <a:r>
              <a:rPr lang="en-US" dirty="0"/>
              <a:t>7.Spider </a:t>
            </a:r>
            <a:r>
              <a:rPr lang="en-US" dirty="0" err="1"/>
              <a:t>middlewares</a:t>
            </a:r>
            <a:endParaRPr lang="vi-VN" dirty="0" err="1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Engine </a:t>
            </a:r>
            <a:r>
              <a:rPr lang="en-US" dirty="0" err="1"/>
              <a:t>và</a:t>
            </a:r>
            <a:r>
              <a:rPr lang="en-US" dirty="0"/>
              <a:t> Spider ,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input(response) </a:t>
            </a:r>
            <a:r>
              <a:rPr lang="en-US" dirty="0" err="1"/>
              <a:t>của</a:t>
            </a:r>
            <a:r>
              <a:rPr lang="en-US" dirty="0"/>
              <a:t> Spider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( items </a:t>
            </a:r>
            <a:r>
              <a:rPr lang="en-US" dirty="0" err="1"/>
              <a:t>và</a:t>
            </a:r>
            <a:r>
              <a:rPr lang="en-US" dirty="0"/>
              <a:t> request).</a:t>
            </a:r>
            <a:endParaRPr lang="vi-VN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C54C-D971-4BE8-8C7B-5C2D4103073A}" type="slidenum">
              <a:rPr lang="vi-VN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00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JSON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name_vi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name_en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</a:t>
            </a:r>
            <a:endParaRPr lang="vi-VN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status: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(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hay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)</a:t>
            </a:r>
            <a:endParaRPr lang="vi-VN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year: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/>
              <a:t>actors: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/>
              <a:t>directors: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/>
              <a:t>country: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/>
              <a:t>kind: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link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vi-VN" dirty="0" err="1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url_image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poster </a:t>
            </a:r>
            <a:r>
              <a:rPr lang="en-US" dirty="0" err="1"/>
              <a:t>phim</a:t>
            </a:r>
            <a:endParaRPr lang="vi-VN" dirty="0" err="1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C54C-D971-4BE8-8C7B-5C2D4103073A}" type="slidenum">
              <a:rPr lang="vi-VN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444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Java.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vi-VN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vi-VN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Solr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(Document)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(Field). Trong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.</a:t>
            </a:r>
            <a:endParaRPr lang="vi-VN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C54C-D971-4BE8-8C7B-5C2D4103073A}" type="slidenum">
              <a:rPr lang="vi-VN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053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(?):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“gods”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name_en</a:t>
            </a:r>
            <a:endParaRPr lang="vi-VN" dirty="0" err="1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(*):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“gods”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name_en</a:t>
            </a:r>
            <a:endParaRPr lang="en-US" dirty="0" err="1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Lucence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“the gods”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4: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so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C54C-D971-4BE8-8C7B-5C2D4103073A}" type="slidenum">
              <a:rPr lang="vi-VN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708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Solr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API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vi-VN" u="sng" dirty="0">
                <a:latin typeface="Arial"/>
                <a:cs typeface="Arial"/>
                <a:hlinkClick r:id="rId3"/>
              </a:rPr>
              <a:t>http://localhost:8983/solr/</a:t>
            </a:r>
            <a:r>
              <a:rPr lang="en-US" u="sng" dirty="0">
                <a:hlinkClick r:id="rId3"/>
              </a:rPr>
              <a:t>&lt;collection_name&gt;</a:t>
            </a:r>
            <a:r>
              <a:rPr lang="vi-VN" u="sng" dirty="0">
                <a:latin typeface="Arial"/>
                <a:cs typeface="Arial"/>
                <a:hlinkClick r:id="rId3"/>
              </a:rPr>
              <a:t>/select?q=</a:t>
            </a:r>
            <a:r>
              <a:rPr lang="en-US" u="sng" dirty="0">
                <a:hlinkClick r:id="rId3"/>
              </a:rPr>
              <a:t>query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  <a:endParaRPr lang="vi-VN" dirty="0"/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defType</a:t>
            </a:r>
            <a:r>
              <a:rPr lang="en-US" dirty="0"/>
              <a:t>: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vi-VN" dirty="0" err="1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sort: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hay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score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vi-VN" dirty="0" err="1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start: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0),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  <a:endParaRPr lang="vi-VN" dirty="0"/>
          </a:p>
          <a:p>
            <a:pPr marL="285750" lvl="1" indent="-285750">
              <a:buFont typeface="Arial"/>
              <a:buChar char="•"/>
            </a:pPr>
            <a:r>
              <a:rPr lang="en-US" dirty="0"/>
              <a:t>rows: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vi-VN" dirty="0" err="1"/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fq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vi-VN" dirty="0" err="1"/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fl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vi-VN" dirty="0" err="1"/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wt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vi-VN" dirty="0" err="1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FC54C-D971-4BE8-8C7B-5C2D4103073A}" type="slidenum">
              <a:rPr lang="vi-VN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99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0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2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18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5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73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1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6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3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6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C636-D4A0-420A-A1F8-C2C5B4363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dirty="0">
                <a:latin typeface="Century"/>
              </a:rPr>
              <a:t> </a:t>
            </a:r>
            <a:r>
              <a:rPr lang="en-US" sz="6700" dirty="0" err="1">
                <a:latin typeface="Century"/>
              </a:rPr>
              <a:t>Bài</a:t>
            </a:r>
            <a:r>
              <a:rPr lang="en-US" sz="6700" dirty="0">
                <a:latin typeface="Century"/>
              </a:rPr>
              <a:t> </a:t>
            </a:r>
            <a:r>
              <a:rPr lang="en-US" sz="6700" dirty="0" err="1">
                <a:latin typeface="Century"/>
              </a:rPr>
              <a:t>tập</a:t>
            </a:r>
            <a:r>
              <a:rPr lang="en-US" sz="6700" dirty="0">
                <a:latin typeface="Century"/>
              </a:rPr>
              <a:t> </a:t>
            </a:r>
            <a:r>
              <a:rPr lang="en-US" sz="6700" dirty="0" err="1">
                <a:latin typeface="Century"/>
              </a:rPr>
              <a:t>lớn</a:t>
            </a:r>
            <a:br>
              <a:rPr lang="en-US" sz="6700" dirty="0">
                <a:latin typeface="Century" panose="02040604050505020304" pitchFamily="18" charset="0"/>
              </a:rPr>
            </a:br>
            <a:br>
              <a:rPr lang="en-US" dirty="0">
                <a:latin typeface="Century" panose="02040604050505020304" pitchFamily="18" charset="0"/>
              </a:rPr>
            </a:br>
            <a:r>
              <a:rPr lang="en-US" sz="4400" dirty="0">
                <a:latin typeface="Times New Roman"/>
                <a:cs typeface="Times New Roman"/>
              </a:rPr>
              <a:t>Tìm </a:t>
            </a:r>
            <a:r>
              <a:rPr lang="en-US" sz="4400" dirty="0" err="1">
                <a:latin typeface="Times New Roman"/>
                <a:cs typeface="Times New Roman"/>
              </a:rPr>
              <a:t>kiếm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dirty="0" err="1">
                <a:latin typeface="Times New Roman"/>
                <a:cs typeface="Times New Roman"/>
              </a:rPr>
              <a:t>và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dirty="0" err="1">
                <a:latin typeface="Times New Roman"/>
                <a:cs typeface="Times New Roman"/>
              </a:rPr>
              <a:t>trình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dirty="0" err="1">
                <a:latin typeface="Times New Roman"/>
                <a:cs typeface="Times New Roman"/>
              </a:rPr>
              <a:t>diễn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dirty="0" err="1">
                <a:latin typeface="Times New Roman"/>
                <a:cs typeface="Times New Roman"/>
              </a:rPr>
              <a:t>thông</a:t>
            </a:r>
            <a:r>
              <a:rPr lang="en-US" sz="4400" dirty="0">
                <a:latin typeface="Times New Roman"/>
                <a:cs typeface="Times New Roman"/>
              </a:rPr>
              <a:t> tin </a:t>
            </a:r>
            <a:br>
              <a:rPr lang="en-US" sz="4400" dirty="0">
                <a:latin typeface="Century" panose="02040604050505020304" pitchFamily="18" charset="0"/>
              </a:rPr>
            </a:br>
            <a:endParaRPr lang="en-US" sz="440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94064-62FF-4D8C-AE47-7B711923D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780" y="3892260"/>
            <a:ext cx="9448800" cy="1527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i="1" dirty="0" err="1">
                <a:latin typeface="Times New Roman"/>
                <a:cs typeface="Times New Roman"/>
              </a:rPr>
              <a:t>Nhóm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thực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hiện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đề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tài</a:t>
            </a:r>
            <a:r>
              <a:rPr lang="en-US" b="1" i="1" dirty="0">
                <a:latin typeface="Times New Roman"/>
                <a:cs typeface="Times New Roman"/>
              </a:rPr>
              <a:t>: </a:t>
            </a:r>
            <a:r>
              <a:rPr lang="en-US" b="1" i="1" dirty="0" err="1">
                <a:latin typeface="Times New Roman"/>
                <a:cs typeface="Times New Roman"/>
              </a:rPr>
              <a:t>Nhóm</a:t>
            </a:r>
            <a:r>
              <a:rPr lang="en-US" b="1" i="1" dirty="0">
                <a:latin typeface="Times New Roman"/>
                <a:cs typeface="Times New Roman"/>
              </a:rPr>
              <a:t> 2</a:t>
            </a:r>
          </a:p>
          <a:p>
            <a:r>
              <a:rPr lang="en-US" b="1" i="1" dirty="0" err="1">
                <a:latin typeface="Times New Roman"/>
                <a:cs typeface="Times New Roman"/>
              </a:rPr>
              <a:t>Thành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viên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nhóm</a:t>
            </a:r>
            <a:r>
              <a:rPr lang="en-US" b="1" i="1" dirty="0">
                <a:latin typeface="Times New Roman"/>
                <a:cs typeface="Times New Roman"/>
              </a:rPr>
              <a:t> : + </a:t>
            </a:r>
            <a:r>
              <a:rPr lang="en-US" b="1" i="1" dirty="0" err="1">
                <a:latin typeface="Times New Roman"/>
                <a:cs typeface="Times New Roman"/>
              </a:rPr>
              <a:t>Nguyễn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Hoàng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Thông</a:t>
            </a:r>
            <a:r>
              <a:rPr lang="en-US" b="1" i="1" dirty="0">
                <a:latin typeface="Times New Roman"/>
                <a:cs typeface="Times New Roman"/>
              </a:rPr>
              <a:t> (20163913)</a:t>
            </a:r>
            <a:endParaRPr lang="en-US" dirty="0">
              <a:latin typeface="Century Gothic" panose="020B0502020202020204"/>
              <a:cs typeface="Times New Roman"/>
            </a:endParaRPr>
          </a:p>
          <a:p>
            <a:r>
              <a:rPr lang="en-US" b="1" i="1" dirty="0">
                <a:latin typeface="Times New Roman"/>
                <a:cs typeface="Times New Roman"/>
              </a:rPr>
              <a:t>                                  + </a:t>
            </a:r>
            <a:r>
              <a:rPr lang="en-US" b="1" i="1" dirty="0" err="1">
                <a:latin typeface="Times New Roman"/>
                <a:cs typeface="Times New Roman"/>
              </a:rPr>
              <a:t>Nguyễn</a:t>
            </a:r>
            <a:r>
              <a:rPr lang="en-US" b="1" i="1" dirty="0">
                <a:latin typeface="Times New Roman"/>
                <a:cs typeface="Times New Roman"/>
              </a:rPr>
              <a:t> Danh Nam (20162816)</a:t>
            </a:r>
          </a:p>
          <a:p>
            <a:r>
              <a:rPr lang="en-US" b="1" i="1" dirty="0">
                <a:latin typeface="Times New Roman"/>
                <a:cs typeface="Times New Roman"/>
              </a:rPr>
              <a:t>                                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24AC7-F24A-438E-BA18-B162EA3B1BB7}"/>
              </a:ext>
            </a:extLst>
          </p:cNvPr>
          <p:cNvSpPr txBox="1"/>
          <p:nvPr/>
        </p:nvSpPr>
        <p:spPr>
          <a:xfrm>
            <a:off x="3036815" y="5880683"/>
            <a:ext cx="533539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10 </a:t>
            </a:r>
            <a:r>
              <a:rPr lang="en-US" dirty="0" err="1"/>
              <a:t>tháng</a:t>
            </a:r>
            <a:r>
              <a:rPr lang="en-US" dirty="0"/>
              <a:t> 06 </a:t>
            </a:r>
            <a:r>
              <a:rPr lang="en-US" dirty="0" err="1"/>
              <a:t>năm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04412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D109B1-5A6B-4F51-88E7-B0A8ED81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598" y="457580"/>
            <a:ext cx="3736014" cy="2339317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vi-VN" sz="4800" dirty="0" err="1">
                <a:latin typeface="Times New Roman"/>
                <a:cs typeface="Times New Roman"/>
              </a:rPr>
              <a:t>đẩy</a:t>
            </a:r>
            <a:r>
              <a:rPr lang="vi-VN" sz="4800" dirty="0">
                <a:latin typeface="Times New Roman"/>
                <a:cs typeface="Times New Roman"/>
              </a:rPr>
              <a:t> </a:t>
            </a:r>
            <a:r>
              <a:rPr lang="vi-VN" sz="4800" dirty="0" err="1">
                <a:latin typeface="Times New Roman"/>
                <a:cs typeface="Times New Roman"/>
              </a:rPr>
              <a:t>dữ</a:t>
            </a:r>
            <a:r>
              <a:rPr lang="vi-VN" sz="4800" dirty="0">
                <a:latin typeface="Times New Roman"/>
                <a:cs typeface="Times New Roman"/>
              </a:rPr>
              <a:t> </a:t>
            </a:r>
            <a:r>
              <a:rPr lang="vi-VN" sz="4800" dirty="0" err="1">
                <a:latin typeface="Times New Roman"/>
                <a:cs typeface="Times New Roman"/>
              </a:rPr>
              <a:t>liệu</a:t>
            </a:r>
            <a:r>
              <a:rPr lang="vi-VN" sz="4800" dirty="0">
                <a:latin typeface="Times New Roman"/>
                <a:cs typeface="Times New Roman"/>
              </a:rPr>
              <a:t> </a:t>
            </a:r>
            <a:r>
              <a:rPr lang="vi-VN" sz="4800" dirty="0" err="1">
                <a:latin typeface="Times New Roman"/>
                <a:cs typeface="Times New Roman"/>
              </a:rPr>
              <a:t>vào</a:t>
            </a:r>
            <a:r>
              <a:rPr lang="vi-VN" sz="4800" dirty="0">
                <a:latin typeface="Times New Roman"/>
                <a:cs typeface="Times New Roman"/>
              </a:rPr>
              <a:t> </a:t>
            </a:r>
            <a:r>
              <a:rPr lang="vi-VN" sz="4800" dirty="0" err="1">
                <a:latin typeface="Times New Roman"/>
                <a:cs typeface="Times New Roman"/>
              </a:rPr>
              <a:t>solr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C961D0-A21C-45F6-8006-4493C42D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6276" y="4119613"/>
            <a:ext cx="3031524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vi-VN"/>
          </a:p>
        </p:txBody>
      </p:sp>
      <p:pic>
        <p:nvPicPr>
          <p:cNvPr id="5" name="Hình ảnh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53739D41-C142-41E2-9D14-2AB485DC3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0218"/>
          <a:stretch/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81C6AC8-0DCC-40AA-A7E7-84C43E84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vi-VN" sz="3200" dirty="0" err="1">
                <a:latin typeface="Times New Roman"/>
                <a:cs typeface="Times New Roman"/>
              </a:rPr>
              <a:t>Tìm</a:t>
            </a:r>
            <a:r>
              <a:rPr lang="vi-VN" sz="3200" dirty="0">
                <a:latin typeface="Times New Roman"/>
                <a:cs typeface="Times New Roman"/>
              </a:rPr>
              <a:t> </a:t>
            </a:r>
            <a:r>
              <a:rPr lang="vi-VN" sz="3200" dirty="0" err="1">
                <a:latin typeface="Times New Roman"/>
                <a:cs typeface="Times New Roman"/>
              </a:rPr>
              <a:t>kiếm</a:t>
            </a:r>
            <a:r>
              <a:rPr lang="vi-VN" sz="3200" dirty="0">
                <a:latin typeface="Times New Roman"/>
                <a:cs typeface="Times New Roman"/>
              </a:rPr>
              <a:t> </a:t>
            </a:r>
            <a:r>
              <a:rPr lang="vi-VN" sz="3200" dirty="0" err="1">
                <a:latin typeface="Times New Roman"/>
                <a:cs typeface="Times New Roman"/>
              </a:rPr>
              <a:t>dữ</a:t>
            </a:r>
            <a:r>
              <a:rPr lang="vi-VN" sz="3200" dirty="0">
                <a:latin typeface="Times New Roman"/>
                <a:cs typeface="Times New Roman"/>
              </a:rPr>
              <a:t> </a:t>
            </a:r>
            <a:r>
              <a:rPr lang="vi-VN" sz="3200" dirty="0" err="1">
                <a:latin typeface="Times New Roman"/>
                <a:cs typeface="Times New Roman"/>
              </a:rPr>
              <a:t>liệu</a:t>
            </a:r>
            <a:r>
              <a:rPr lang="vi-VN" sz="3200" dirty="0">
                <a:latin typeface="Times New Roman"/>
                <a:cs typeface="Times New Roman"/>
              </a:rPr>
              <a:t> </a:t>
            </a:r>
            <a:r>
              <a:rPr lang="vi-VN" sz="3200" dirty="0" err="1">
                <a:latin typeface="Times New Roman"/>
                <a:cs typeface="Times New Roman"/>
              </a:rPr>
              <a:t>với</a:t>
            </a:r>
            <a:r>
              <a:rPr lang="vi-VN" sz="3200" dirty="0">
                <a:latin typeface="Times New Roman"/>
                <a:cs typeface="Times New Roman"/>
              </a:rPr>
              <a:t> </a:t>
            </a:r>
            <a:r>
              <a:rPr lang="vi-VN" sz="3200" dirty="0" err="1">
                <a:latin typeface="Times New Roman"/>
                <a:cs typeface="Times New Roman"/>
              </a:rPr>
              <a:t>solr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29688E-9D6C-41BD-B04A-62C54C3A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Hình ảnh 8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69EBF825-22B3-49E9-939B-B41F60A4F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05" y="1210990"/>
            <a:ext cx="6734784" cy="50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3AE89D-5A75-4564-A0D7-A4B0809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60E89A-4717-43BA-AC22-7C6FF172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515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9C05-35DC-4019-A22D-54DC58D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862F-983A-4EDB-AA5F-7AB44B5D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XIN CẢM </a:t>
            </a:r>
            <a:r>
              <a:rPr lang="vi-VN" sz="5000" dirty="0"/>
              <a:t>Ơ</a:t>
            </a:r>
            <a:r>
              <a:rPr lang="en-US" sz="5000" dirty="0"/>
              <a:t>N TẤT CẢ MỌI NG</a:t>
            </a:r>
            <a:r>
              <a:rPr lang="vi-VN" sz="5000" dirty="0"/>
              <a:t>Ư</a:t>
            </a:r>
            <a:r>
              <a:rPr lang="en-US" sz="5000" dirty="0"/>
              <a:t>ỜI ĐÃ THEO DÕI !</a:t>
            </a:r>
          </a:p>
        </p:txBody>
      </p:sp>
    </p:spTree>
    <p:extLst>
      <p:ext uri="{BB962C8B-B14F-4D97-AF65-F5344CB8AC3E}">
        <p14:creationId xmlns:p14="http://schemas.microsoft.com/office/powerpoint/2010/main" val="29935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7A3-435A-474A-A1DE-E3C9A0A0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129706" cy="1825096"/>
          </a:xfrm>
        </p:spPr>
        <p:txBody>
          <a:bodyPr/>
          <a:lstStyle/>
          <a:p>
            <a:r>
              <a:rPr lang="en-US" dirty="0" err="1"/>
              <a:t>I.</a:t>
            </a:r>
            <a:r>
              <a:rPr lang="en-US" dirty="0" err="1">
                <a:latin typeface="Times New Roman"/>
                <a:cs typeface="Times New Roman"/>
              </a:rPr>
              <a:t>Thu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95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7325D-5D3E-4ACA-B019-D932AC7E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920" y="1077736"/>
            <a:ext cx="3226740" cy="480933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cụ</a:t>
            </a:r>
            <a:r>
              <a:rPr lang="en-US" sz="4000" dirty="0"/>
              <a:t> </a:t>
            </a:r>
            <a:r>
              <a:rPr lang="en-US" sz="4000" dirty="0" err="1"/>
              <a:t>thu</a:t>
            </a:r>
            <a:r>
              <a:rPr lang="en-US" sz="4000" dirty="0"/>
              <a:t> </a:t>
            </a:r>
            <a:r>
              <a:rPr lang="en-US" sz="4000" dirty="0" err="1"/>
              <a:t>thập</a:t>
            </a:r>
            <a:r>
              <a:rPr lang="en-US" sz="4000" dirty="0"/>
              <a:t>: </a:t>
            </a:r>
            <a:r>
              <a:rPr lang="en-US" sz="4000" dirty="0" err="1"/>
              <a:t>Scrapy</a:t>
            </a:r>
            <a:endParaRPr lang="en-US" sz="4000" kern="1200" dirty="0">
              <a:latin typeface="+mn-lt"/>
            </a:endParaRPr>
          </a:p>
        </p:txBody>
      </p:sp>
      <p:pic>
        <p:nvPicPr>
          <p:cNvPr id="4" name="Hình ảnh 4" descr="Ảnh có chứa thực phẩm&#10;&#10;Mô tả được tạo với mức tin cậy rất cao">
            <a:extLst>
              <a:ext uri="{FF2B5EF4-FFF2-40B4-BE49-F238E27FC236}">
                <a16:creationId xmlns:a16="http://schemas.microsoft.com/office/drawing/2014/main" id="{B52151B9-E7D2-4D05-82E2-9B89FBE9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48" y="2014711"/>
            <a:ext cx="5891840" cy="32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6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9662042-4C64-4F42-B83F-846FA736D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vi-VN" sz="4800" dirty="0" err="1">
                <a:latin typeface="Times New Roman"/>
                <a:cs typeface="Times New Roman"/>
              </a:rPr>
              <a:t>Kiến</a:t>
            </a:r>
            <a:r>
              <a:rPr lang="vi-VN" sz="4800" dirty="0">
                <a:latin typeface="Times New Roman"/>
                <a:cs typeface="Times New Roman"/>
              </a:rPr>
              <a:t> </a:t>
            </a:r>
            <a:r>
              <a:rPr lang="vi-VN" sz="4800" dirty="0" err="1">
                <a:latin typeface="Times New Roman"/>
                <a:cs typeface="Times New Roman"/>
              </a:rPr>
              <a:t>trúc</a:t>
            </a:r>
            <a:r>
              <a:rPr lang="vi-VN" sz="4800" dirty="0">
                <a:latin typeface="Times New Roman"/>
                <a:cs typeface="Times New Roman"/>
              </a:rPr>
              <a:t> </a:t>
            </a:r>
            <a:r>
              <a:rPr lang="vi-VN" sz="4800" dirty="0" err="1">
                <a:latin typeface="Times New Roman"/>
                <a:cs typeface="Times New Roman"/>
              </a:rPr>
              <a:t>scrapy</a:t>
            </a:r>
            <a:endParaRPr lang="vi-VN" dirty="0" err="1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DAE5FD8E-2582-478C-BD3A-14196B65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544874"/>
            <a:ext cx="6177937" cy="39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A8914F-B215-47B4-B559-7BA604E2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Nguồn</a:t>
            </a:r>
            <a:r>
              <a:rPr lang="vi-VN" dirty="0">
                <a:latin typeface="Times New Roman"/>
                <a:cs typeface="Times New Roman"/>
              </a:rPr>
              <a:t> thu </a:t>
            </a:r>
            <a:r>
              <a:rPr lang="vi-VN" dirty="0" err="1">
                <a:latin typeface="Times New Roman"/>
                <a:cs typeface="Times New Roman"/>
              </a:rPr>
              <a:t>thập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dữ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4AD7BC-30D7-4BC1-92D0-61ED07F2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vi-VN" dirty="0" err="1">
                <a:latin typeface="Arial"/>
                <a:cs typeface="Arial"/>
              </a:rPr>
              <a:t>Dữ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liệu</a:t>
            </a:r>
            <a:r>
              <a:rPr lang="vi-VN" dirty="0">
                <a:latin typeface="Arial"/>
                <a:cs typeface="Arial"/>
              </a:rPr>
              <a:t> thông tin mô </a:t>
            </a:r>
            <a:r>
              <a:rPr lang="vi-VN" dirty="0" err="1">
                <a:latin typeface="Arial"/>
                <a:cs typeface="Arial"/>
              </a:rPr>
              <a:t>tả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các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bộ</a:t>
            </a:r>
            <a:r>
              <a:rPr lang="vi-VN" dirty="0">
                <a:latin typeface="Arial"/>
                <a:cs typeface="Arial"/>
              </a:rPr>
              <a:t> phim trên </a:t>
            </a:r>
            <a:r>
              <a:rPr lang="vi-VN" dirty="0" err="1">
                <a:latin typeface="Arial"/>
                <a:cs typeface="Arial"/>
              </a:rPr>
              <a:t>website</a:t>
            </a:r>
            <a:r>
              <a:rPr lang="vi-VN" dirty="0">
                <a:latin typeface="Arial"/>
                <a:cs typeface="Arial"/>
              </a:rPr>
              <a:t> phimmoi.net</a:t>
            </a:r>
          </a:p>
          <a:p>
            <a:r>
              <a:rPr lang="vi-VN" dirty="0" err="1">
                <a:latin typeface="Arial"/>
                <a:cs typeface="Arial"/>
              </a:rPr>
              <a:t>Số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lượng</a:t>
            </a:r>
            <a:r>
              <a:rPr lang="vi-VN" dirty="0">
                <a:latin typeface="Arial"/>
                <a:cs typeface="Arial"/>
              </a:rPr>
              <a:t> : 10000 phim</a:t>
            </a:r>
          </a:p>
          <a:p>
            <a:r>
              <a:rPr lang="vi-VN" dirty="0" err="1">
                <a:latin typeface="Arial"/>
                <a:cs typeface="Arial"/>
              </a:rPr>
              <a:t>Dữ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liệu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trả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về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dưới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dạng</a:t>
            </a:r>
            <a:r>
              <a:rPr lang="vi-VN" dirty="0">
                <a:latin typeface="Arial"/>
                <a:cs typeface="Arial"/>
              </a:rPr>
              <a:t> JSON </a:t>
            </a:r>
            <a:r>
              <a:rPr lang="vi-VN" dirty="0" err="1">
                <a:latin typeface="Arial"/>
                <a:cs typeface="Arial"/>
              </a:rPr>
              <a:t>gồm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các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trường</a:t>
            </a:r>
            <a:r>
              <a:rPr lang="vi-VN" dirty="0">
                <a:latin typeface="Arial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 - </a:t>
            </a:r>
            <a:r>
              <a:rPr lang="vi-VN" dirty="0" err="1">
                <a:latin typeface="Arial"/>
                <a:cs typeface="Arial"/>
              </a:rPr>
              <a:t>name_vi</a:t>
            </a:r>
            <a:endParaRPr lang="vi-VN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 - </a:t>
            </a:r>
            <a:r>
              <a:rPr lang="vi-VN" dirty="0" err="1">
                <a:latin typeface="Arial"/>
                <a:cs typeface="Arial"/>
              </a:rPr>
              <a:t>name_en</a:t>
            </a:r>
            <a:endParaRPr lang="vi-VN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status</a:t>
            </a:r>
            <a:endParaRPr lang="vi-VN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year</a:t>
            </a:r>
            <a:endParaRPr lang="vi-VN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actors</a:t>
            </a:r>
            <a:endParaRPr lang="vi-VN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directors</a:t>
            </a:r>
            <a:endParaRPr lang="vi-VN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country</a:t>
            </a:r>
            <a:endParaRPr lang="vi-VN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kind</a:t>
            </a:r>
            <a:endParaRPr lang="vi-VN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url</a:t>
            </a:r>
            <a:endParaRPr lang="vi-VN" dirty="0" err="1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/>
                <a:ea typeface="+mn-lt"/>
                <a:cs typeface="Arial"/>
              </a:rPr>
              <a:t>   - </a:t>
            </a:r>
            <a:r>
              <a:rPr lang="vi-VN" dirty="0" err="1">
                <a:latin typeface="Arial"/>
                <a:ea typeface="+mn-lt"/>
                <a:cs typeface="Arial"/>
              </a:rPr>
              <a:t>url_image</a:t>
            </a:r>
            <a:endParaRPr lang="vi-VN" dirty="0" err="1"/>
          </a:p>
        </p:txBody>
      </p:sp>
    </p:spTree>
    <p:extLst>
      <p:ext uri="{BB962C8B-B14F-4D97-AF65-F5344CB8AC3E}">
        <p14:creationId xmlns:p14="http://schemas.microsoft.com/office/powerpoint/2010/main" val="35587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911A-323D-4CAF-BB3B-DC28E5DBC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</a:t>
            </a:r>
            <a:r>
              <a:rPr lang="en-US" dirty="0">
                <a:latin typeface="Times New Roman"/>
                <a:cs typeface="TH SarabunPSK"/>
              </a:rPr>
              <a:t>/</a:t>
            </a:r>
            <a:r>
              <a:rPr lang="en-US" dirty="0" err="1">
                <a:latin typeface="Times New Roman"/>
                <a:cs typeface="TH SarabunPSK"/>
              </a:rPr>
              <a:t>Hệ</a:t>
            </a:r>
            <a:r>
              <a:rPr lang="en-US" dirty="0">
                <a:latin typeface="Times New Roman"/>
                <a:cs typeface="TH SarabunPSK"/>
              </a:rPr>
              <a:t> </a:t>
            </a:r>
            <a:r>
              <a:rPr lang="en-US" dirty="0" err="1">
                <a:latin typeface="Times New Roman"/>
                <a:cs typeface="TH SarabunPSK"/>
              </a:rPr>
              <a:t>thống</a:t>
            </a:r>
            <a:r>
              <a:rPr lang="en-US" dirty="0">
                <a:latin typeface="Times New Roman"/>
                <a:cs typeface="TH SarabunPSK"/>
              </a:rPr>
              <a:t> </a:t>
            </a:r>
            <a:r>
              <a:rPr lang="en-US" dirty="0" err="1">
                <a:latin typeface="Times New Roman"/>
                <a:cs typeface="TH SarabunPSK"/>
              </a:rPr>
              <a:t>tìm</a:t>
            </a:r>
            <a:r>
              <a:rPr lang="en-US" dirty="0">
                <a:latin typeface="Times New Roman"/>
                <a:cs typeface="TH SarabunPSK"/>
              </a:rPr>
              <a:t> </a:t>
            </a:r>
            <a:r>
              <a:rPr lang="en-US" dirty="0" err="1">
                <a:latin typeface="Times New Roman"/>
                <a:cs typeface="TH SarabunPSK"/>
              </a:rPr>
              <a:t>kiếm</a:t>
            </a:r>
            <a:r>
              <a:rPr lang="en-US" dirty="0">
                <a:latin typeface="Times New Roman"/>
                <a:cs typeface="TH SarabunPSK"/>
              </a:rPr>
              <a:t> </a:t>
            </a:r>
            <a:r>
              <a:rPr lang="en-US" dirty="0" err="1">
                <a:latin typeface="Times New Roman"/>
                <a:cs typeface="TH SarabunPSK"/>
              </a:rPr>
              <a:t>dữ</a:t>
            </a:r>
            <a:r>
              <a:rPr lang="en-US" dirty="0">
                <a:latin typeface="Times New Roman"/>
                <a:cs typeface="TH SarabunPSK"/>
              </a:rPr>
              <a:t> </a:t>
            </a:r>
            <a:r>
              <a:rPr lang="en-US" dirty="0" err="1">
                <a:latin typeface="Times New Roman"/>
                <a:cs typeface="TH SarabunPSK"/>
              </a:rPr>
              <a:t>liệu</a:t>
            </a:r>
            <a:endParaRPr lang="en-US" dirty="0">
              <a:latin typeface="Times New Roman"/>
              <a:cs typeface="TH SarabunPS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34007-883E-47CA-9274-A56E7BECD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3A2CEF-E587-45F4-AAB4-7F8A1A65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vi-VN" dirty="0" err="1">
                <a:latin typeface="Times New Roman"/>
                <a:cs typeface="Times New Roman"/>
              </a:rPr>
              <a:t>Giới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thiệu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apache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solr</a:t>
            </a:r>
          </a:p>
        </p:txBody>
      </p:sp>
      <p:pic>
        <p:nvPicPr>
          <p:cNvPr id="4" name="Hình ảnh 4" descr="Ảnh có chứa vẽ&#10;&#10;Mô tả được tạo với mức tin cậy rất cao">
            <a:extLst>
              <a:ext uri="{FF2B5EF4-FFF2-40B4-BE49-F238E27FC236}">
                <a16:creationId xmlns:a16="http://schemas.microsoft.com/office/drawing/2014/main" id="{4BDDC75D-ED59-4DB5-96E8-D2B4CC10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54963"/>
            <a:ext cx="4521200" cy="227490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2EBE83-B2CE-4183-9BD9-5D1D6AE2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Apache </a:t>
            </a:r>
            <a:r>
              <a:rPr lang="en-US" dirty="0" err="1">
                <a:latin typeface="Times New Roman"/>
                <a:cs typeface="Times New Roman"/>
              </a:rPr>
              <a:t>Solr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máy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chủ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tìm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kiếm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nguồn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mở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viết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bằng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ngôn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ngữ</a:t>
            </a:r>
            <a:r>
              <a:rPr lang="en-US" dirty="0">
                <a:latin typeface="Times New Roman"/>
                <a:cs typeface="Times New Roman"/>
              </a:rPr>
              <a:t> Java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Apache </a:t>
            </a:r>
            <a:r>
              <a:rPr lang="en-US" dirty="0" err="1">
                <a:latin typeface="Times New Roman"/>
                <a:cs typeface="Times New Roman"/>
              </a:rPr>
              <a:t>Solr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độ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tìm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kiếm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bởi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Solr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chỉ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mục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ngược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tìm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kiếm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r>
              <a:rPr lang="en-US" dirty="0" err="1">
                <a:latin typeface="Times New Roman"/>
                <a:cs typeface="Times New Roman"/>
              </a:rPr>
              <a:t>Đối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Solr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r>
              <a:rPr lang="en-US" dirty="0">
                <a:latin typeface="Times New Roman"/>
                <a:cs typeface="Times New Roman"/>
              </a:rPr>
              <a:t> (Document)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đơn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tìm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kiếm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chỉ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mục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chỉ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mục</a:t>
            </a:r>
            <a:r>
              <a:rPr lang="en-US" dirty="0">
                <a:latin typeface="Times New Roman"/>
                <a:cs typeface="Times New Roman"/>
              </a:rPr>
              <a:t> bao </a:t>
            </a:r>
            <a:r>
              <a:rPr lang="en-US" dirty="0" err="1">
                <a:latin typeface="Times New Roman"/>
                <a:cs typeface="Times New Roman"/>
              </a:rPr>
              <a:t>gồm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hoặc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bản</a:t>
            </a:r>
            <a:r>
              <a:rPr lang="en-US" dirty="0">
                <a:latin typeface="Times New Roman"/>
                <a:cs typeface="Times New Roman"/>
              </a:rPr>
              <a:t> bao </a:t>
            </a:r>
            <a:r>
              <a:rPr lang="en-US" dirty="0" err="1">
                <a:latin typeface="Times New Roman"/>
                <a:cs typeface="Times New Roman"/>
              </a:rPr>
              <a:t>gồm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hoặc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trường</a:t>
            </a:r>
            <a:r>
              <a:rPr lang="en-US" dirty="0">
                <a:latin typeface="Times New Roman"/>
                <a:cs typeface="Times New Roman"/>
              </a:rPr>
              <a:t> (Field)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86F9E-CCDB-473F-A190-AF62316C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schema</a:t>
            </a:r>
            <a:r>
              <a:rPr lang="vi-VN" dirty="0">
                <a:latin typeface="Times New Roman"/>
                <a:cs typeface="Times New Roman"/>
              </a:rPr>
              <a:t> trong </a:t>
            </a:r>
            <a:r>
              <a:rPr lang="vi-VN" dirty="0" err="1">
                <a:latin typeface="Times New Roman"/>
                <a:cs typeface="Times New Roman"/>
              </a:rPr>
              <a:t>solr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DFD81-2413-464A-8C28-A314724A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latin typeface="Arial"/>
                <a:cs typeface="Arial"/>
              </a:rPr>
              <a:t>schema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dirty="0" err="1">
                <a:latin typeface="Arial"/>
                <a:cs typeface="Arial"/>
              </a:rPr>
              <a:t>cấu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trúc</a:t>
            </a:r>
            <a:r>
              <a:rPr lang="vi-VN" dirty="0">
                <a:latin typeface="Arial"/>
                <a:cs typeface="Arial"/>
              </a:rPr>
              <a:t> lưu </a:t>
            </a:r>
            <a:r>
              <a:rPr lang="vi-VN" dirty="0" err="1">
                <a:latin typeface="Arial"/>
                <a:cs typeface="Arial"/>
              </a:rPr>
              <a:t>trữ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dữ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liệu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được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luư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trữ</a:t>
            </a:r>
            <a:r>
              <a:rPr lang="vi-VN" dirty="0">
                <a:latin typeface="Arial"/>
                <a:cs typeface="Arial"/>
              </a:rPr>
              <a:t> trong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 schema.xml</a:t>
            </a:r>
          </a:p>
          <a:p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schema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định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nghĩa</a:t>
            </a:r>
            <a:r>
              <a:rPr lang="vi-VN" dirty="0">
                <a:latin typeface="Arial"/>
                <a:cs typeface="Arial"/>
              </a:rPr>
              <a:t> :</a:t>
            </a: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 -  </a:t>
            </a:r>
            <a:r>
              <a:rPr lang="vi-VN" dirty="0" err="1">
                <a:latin typeface="Arial"/>
                <a:cs typeface="Arial"/>
              </a:rPr>
              <a:t>Những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kiểu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dữ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liệu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nào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được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sử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dụng</a:t>
            </a: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 -  </a:t>
            </a:r>
            <a:r>
              <a:rPr lang="vi-VN" dirty="0" err="1">
                <a:latin typeface="Arial"/>
                <a:cs typeface="Arial"/>
              </a:rPr>
              <a:t>Những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trường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nào</a:t>
            </a:r>
            <a:r>
              <a:rPr lang="vi-VN" dirty="0">
                <a:latin typeface="Arial"/>
                <a:cs typeface="Arial"/>
              </a:rPr>
              <a:t> nên </a:t>
            </a:r>
            <a:r>
              <a:rPr lang="vi-VN" dirty="0" err="1">
                <a:latin typeface="Arial"/>
                <a:cs typeface="Arial"/>
              </a:rPr>
              <a:t>được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sử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dụng</a:t>
            </a:r>
            <a:endParaRPr lang="vi-VN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 -  </a:t>
            </a:r>
            <a:r>
              <a:rPr lang="vi-VN" dirty="0" err="1">
                <a:latin typeface="Arial"/>
                <a:cs typeface="Arial"/>
              </a:rPr>
              <a:t>Những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kiểu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dữ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liệu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nào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là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bắt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buộc</a:t>
            </a:r>
          </a:p>
          <a:p>
            <a:pPr marL="0" indent="0">
              <a:buNone/>
            </a:pPr>
            <a:r>
              <a:rPr lang="vi-VN" dirty="0">
                <a:latin typeface="Arial"/>
                <a:cs typeface="Arial"/>
              </a:rPr>
              <a:t>   -  </a:t>
            </a:r>
            <a:r>
              <a:rPr lang="vi-VN" dirty="0" err="1">
                <a:latin typeface="Arial"/>
                <a:cs typeface="Arial"/>
              </a:rPr>
              <a:t>Cách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đánh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chỉ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mục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và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tìm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kiếm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đối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với</a:t>
            </a:r>
            <a:r>
              <a:rPr lang="vi-VN" dirty="0">
                <a:latin typeface="Arial"/>
                <a:cs typeface="Arial"/>
              </a:rPr>
              <a:t> môi </a:t>
            </a:r>
            <a:r>
              <a:rPr lang="vi-VN" dirty="0" err="1">
                <a:latin typeface="Arial"/>
                <a:cs typeface="Arial"/>
              </a:rPr>
              <a:t>trường</a:t>
            </a:r>
          </a:p>
        </p:txBody>
      </p:sp>
    </p:spTree>
    <p:extLst>
      <p:ext uri="{BB962C8B-B14F-4D97-AF65-F5344CB8AC3E}">
        <p14:creationId xmlns:p14="http://schemas.microsoft.com/office/powerpoint/2010/main" val="279847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5196-C420-4254-BE5F-0E97AB6D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solr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5461BDE-44F4-4A66-ABF4-7F0B7667C90D}"/>
              </a:ext>
            </a:extLst>
          </p:cNvPr>
          <p:cNvSpPr txBox="1"/>
          <p:nvPr/>
        </p:nvSpPr>
        <p:spPr>
          <a:xfrm>
            <a:off x="1547005" y="1978325"/>
            <a:ext cx="990312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Arial"/>
                <a:cs typeface="Arial"/>
              </a:rPr>
              <a:t>* So </a:t>
            </a:r>
            <a:r>
              <a:rPr lang="vi-VN" dirty="0" err="1">
                <a:latin typeface="Arial"/>
                <a:cs typeface="Arial"/>
              </a:rPr>
              <a:t>khớp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từ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khóa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Keyword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matching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Tìm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kiếm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từ</a:t>
            </a:r>
            <a:endParaRPr lang="vi-VN"/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Tìm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kiếm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cụm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từ</a:t>
            </a:r>
            <a:endParaRPr lang="vi-VN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Sử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dụng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kết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hợp</a:t>
            </a:r>
            <a:r>
              <a:rPr lang="vi-VN" dirty="0">
                <a:latin typeface="Arial"/>
                <a:cs typeface="Arial"/>
              </a:rPr>
              <a:t> AND </a:t>
            </a:r>
            <a:r>
              <a:rPr lang="vi-VN" dirty="0" err="1">
                <a:latin typeface="Arial"/>
                <a:cs typeface="Arial"/>
              </a:rPr>
              <a:t>và</a:t>
            </a:r>
            <a:r>
              <a:rPr lang="vi-VN" dirty="0">
                <a:latin typeface="Arial"/>
                <a:cs typeface="Arial"/>
              </a:rPr>
              <a:t> OR:</a:t>
            </a: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* So </a:t>
            </a:r>
            <a:r>
              <a:rPr lang="vi-VN" dirty="0" err="1">
                <a:latin typeface="Arial"/>
                <a:cs typeface="Arial"/>
              </a:rPr>
              <a:t>khớp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ký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tự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Wildcard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natching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Ký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tự</a:t>
            </a:r>
            <a:r>
              <a:rPr lang="vi-VN" dirty="0">
                <a:latin typeface="Arial"/>
                <a:cs typeface="Arial"/>
              </a:rPr>
              <a:t> đơn </a:t>
            </a:r>
            <a:r>
              <a:rPr lang="vi-VN" dirty="0" err="1">
                <a:latin typeface="Arial"/>
                <a:cs typeface="Arial"/>
              </a:rPr>
              <a:t>nhất</a:t>
            </a:r>
            <a:r>
              <a:rPr lang="vi-VN" dirty="0">
                <a:latin typeface="Arial"/>
                <a:cs typeface="Arial"/>
              </a:rPr>
              <a:t> (?)</a:t>
            </a: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Dãy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kí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tự</a:t>
            </a:r>
            <a:r>
              <a:rPr lang="vi-VN" dirty="0">
                <a:latin typeface="Arial"/>
                <a:cs typeface="Arial"/>
              </a:rPr>
              <a:t> (*)</a:t>
            </a: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* So </a:t>
            </a:r>
            <a:r>
              <a:rPr lang="vi-VN" dirty="0" err="1">
                <a:latin typeface="Arial"/>
                <a:cs typeface="Arial"/>
              </a:rPr>
              <a:t>khớp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xấp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xỉ</a:t>
            </a:r>
            <a:endParaRPr lang="vi-VN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* </a:t>
            </a:r>
            <a:r>
              <a:rPr lang="vi-VN" dirty="0" err="1">
                <a:latin typeface="Arial"/>
                <a:cs typeface="Arial"/>
              </a:rPr>
              <a:t>Tìm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kiếm</a:t>
            </a:r>
            <a:r>
              <a:rPr lang="vi-VN" dirty="0">
                <a:latin typeface="Arial"/>
                <a:cs typeface="Arial"/>
              </a:rPr>
              <a:t> theo </a:t>
            </a:r>
            <a:r>
              <a:rPr lang="vi-VN" dirty="0" err="1">
                <a:latin typeface="Arial"/>
                <a:cs typeface="Arial"/>
              </a:rPr>
              <a:t>khoảng</a:t>
            </a:r>
          </a:p>
          <a:p>
            <a:endParaRPr lang="vi-VN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4E9AE608-D926-4192-A5D9-7FDBB47A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387655"/>
            <a:ext cx="6658303" cy="177689"/>
          </a:xfrm>
          <a:prstGeom prst="rect">
            <a:avLst/>
          </a:prstGeom>
        </p:spPr>
      </p:pic>
      <p:pic>
        <p:nvPicPr>
          <p:cNvPr id="8" name="Hình ảnh 11">
            <a:extLst>
              <a:ext uri="{FF2B5EF4-FFF2-40B4-BE49-F238E27FC236}">
                <a16:creationId xmlns:a16="http://schemas.microsoft.com/office/drawing/2014/main" id="{7A877C09-04D8-440E-9D63-9604BD1B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91999"/>
            <a:ext cx="6658303" cy="177690"/>
          </a:xfrm>
          <a:prstGeom prst="rect">
            <a:avLst/>
          </a:prstGeom>
        </p:spPr>
      </p:pic>
      <p:pic>
        <p:nvPicPr>
          <p:cNvPr id="12" name="Hình ảnh 12">
            <a:extLst>
              <a:ext uri="{FF2B5EF4-FFF2-40B4-BE49-F238E27FC236}">
                <a16:creationId xmlns:a16="http://schemas.microsoft.com/office/drawing/2014/main" id="{4A595ABA-4AE5-4156-90BD-DADEEB745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639" y="3429498"/>
            <a:ext cx="6697717" cy="224826"/>
          </a:xfrm>
          <a:prstGeom prst="rect">
            <a:avLst/>
          </a:prstGeom>
        </p:spPr>
      </p:pic>
      <p:pic>
        <p:nvPicPr>
          <p:cNvPr id="13" name="Hình ảnh 13">
            <a:extLst>
              <a:ext uri="{FF2B5EF4-FFF2-40B4-BE49-F238E27FC236}">
                <a16:creationId xmlns:a16="http://schemas.microsoft.com/office/drawing/2014/main" id="{C2EBC886-7568-4AC7-BDC8-6098AD194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1" y="4187476"/>
            <a:ext cx="6697716" cy="204115"/>
          </a:xfrm>
          <a:prstGeom prst="rect">
            <a:avLst/>
          </a:prstGeom>
        </p:spPr>
      </p:pic>
      <p:pic>
        <p:nvPicPr>
          <p:cNvPr id="14" name="Hình ảnh 15">
            <a:extLst>
              <a:ext uri="{FF2B5EF4-FFF2-40B4-BE49-F238E27FC236}">
                <a16:creationId xmlns:a16="http://schemas.microsoft.com/office/drawing/2014/main" id="{62A675D5-F131-4EE4-B985-6A4E8C3C2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263" y="4671273"/>
            <a:ext cx="6737130" cy="208727"/>
          </a:xfrm>
          <a:prstGeom prst="rect">
            <a:avLst/>
          </a:prstGeom>
        </p:spPr>
      </p:pic>
      <p:pic>
        <p:nvPicPr>
          <p:cNvPr id="16" name="Hình ảnh 17">
            <a:extLst>
              <a:ext uri="{FF2B5EF4-FFF2-40B4-BE49-F238E27FC236}">
                <a16:creationId xmlns:a16="http://schemas.microsoft.com/office/drawing/2014/main" id="{F0DFA447-F06B-4249-A159-D44B8139B4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5249106"/>
            <a:ext cx="6737130" cy="209201"/>
          </a:xfrm>
          <a:prstGeom prst="rect">
            <a:avLst/>
          </a:prstGeom>
        </p:spPr>
      </p:pic>
      <p:pic>
        <p:nvPicPr>
          <p:cNvPr id="18" name="Hình ảnh 19">
            <a:extLst>
              <a:ext uri="{FF2B5EF4-FFF2-40B4-BE49-F238E27FC236}">
                <a16:creationId xmlns:a16="http://schemas.microsoft.com/office/drawing/2014/main" id="{3C6F7271-A03C-438F-ADAB-C491188C98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2262" y="5746286"/>
            <a:ext cx="6737131" cy="1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72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1254</Words>
  <Application>Microsoft Office PowerPoint</Application>
  <PresentationFormat>Màn hình rộng</PresentationFormat>
  <Paragraphs>98</Paragraphs>
  <Slides>13</Slides>
  <Notes>6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4" baseType="lpstr">
      <vt:lpstr>Vapor Trail</vt:lpstr>
      <vt:lpstr> Bài tập lớn  Tìm kiếm và trình diễn thông tin  </vt:lpstr>
      <vt:lpstr>I.Thu thập dữ liệu</vt:lpstr>
      <vt:lpstr>Bản trình bày PowerPoint</vt:lpstr>
      <vt:lpstr>Kiến trúc scrapy</vt:lpstr>
      <vt:lpstr>Nguồn thu thập dữ liệu</vt:lpstr>
      <vt:lpstr>II/Hệ thống tìm kiếm dữ liệu</vt:lpstr>
      <vt:lpstr>Giới thiệu apache solr</vt:lpstr>
      <vt:lpstr>schema trong solr</vt:lpstr>
      <vt:lpstr>cú pháp truy vấn trong solr</vt:lpstr>
      <vt:lpstr>đẩy dữ liệu vào solr</vt:lpstr>
      <vt:lpstr>Tìm kiếm dữ liệu với solr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Phân loại cảm xúc bình luận</dc:title>
  <dc:creator>Dương Phạm</dc:creator>
  <cp:lastModifiedBy>Dương Phạm</cp:lastModifiedBy>
  <cp:revision>470</cp:revision>
  <dcterms:created xsi:type="dcterms:W3CDTF">2019-10-22T18:32:42Z</dcterms:created>
  <dcterms:modified xsi:type="dcterms:W3CDTF">2020-06-11T11:56:30Z</dcterms:modified>
</cp:coreProperties>
</file>