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7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45E2C-927A-4A9F-AE94-9D5B85E48E77}" type="datetimeFigureOut">
              <a:rPr lang="en-US" smtClean="0"/>
              <a:t>6/15/2013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D6009-4DAF-4D6B-A7AA-4FEF43DAA9F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vi-VN">
                <a:cs typeface="Arial" charset="0"/>
              </a:rPr>
              <a:t>Nguyễn Văn Ích</a:t>
            </a:r>
            <a:endParaRPr lang="en-US">
              <a:cs typeface="Arial" charset="0"/>
            </a:endParaRPr>
          </a:p>
        </p:txBody>
      </p:sp>
      <p:sp>
        <p:nvSpPr>
          <p:cNvPr id="1638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22820B-E97E-4FFB-8F91-283512D15BBD}"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6E4D4F-F24E-4754-9EC7-51211B8755F9}"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82D703-F033-4B3E-AEDD-A451C691A42A}"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7D5205-FE1D-4424-987C-2DF0DABD932A}"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3E7C90-4442-4E8D-846D-F1A77AC1560C}"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4D008F-03B6-41DE-A570-8470B07FDA0B}"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47A68B-E66A-43ED-9975-3998C150D18E}"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219AA3-F0B9-4EAE-938C-01904C4E8075}" type="slidenum">
              <a:rPr lang="en-US">
                <a:cs typeface="Arial" charset="0"/>
              </a:rPr>
              <a:pPr fontAlgn="base">
                <a:spcBef>
                  <a:spcPct val="0"/>
                </a:spcBef>
                <a:spcAft>
                  <a:spcPct val="0"/>
                </a:spcAft>
              </a:pPr>
              <a:t>27</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0F465C-AFD2-4864-B0D5-FB5C49DE8111}" type="slidenum">
              <a:rPr lang="en-US">
                <a:cs typeface="Arial" charset="0"/>
              </a:rPr>
              <a:pPr fontAlgn="base">
                <a:spcBef>
                  <a:spcPct val="0"/>
                </a:spcBef>
                <a:spcAft>
                  <a:spcPct val="0"/>
                </a:spcAft>
              </a:pPr>
              <a:t>28</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6D9E8-C098-428C-825E-871B93889E25}"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6D9E8-C098-428C-825E-871B93889E25}"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6D9E8-C098-428C-825E-871B93889E25}"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6D9E8-C098-428C-825E-871B93889E25}"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86D9E8-C098-428C-825E-871B93889E25}" type="datetimeFigureOut">
              <a:rPr lang="en-US" smtClean="0"/>
              <a:t>6/15/2013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86D9E8-C098-428C-825E-871B93889E25}"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86D9E8-C098-428C-825E-871B93889E25}" type="datetimeFigureOut">
              <a:rPr lang="en-US" smtClean="0"/>
              <a:t>6/15/2013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6D9E8-C098-428C-825E-871B93889E25}" type="datetimeFigureOut">
              <a:rPr lang="en-US" smtClean="0"/>
              <a:t>6/15/2013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6D9E8-C098-428C-825E-871B93889E25}" type="datetimeFigureOut">
              <a:rPr lang="en-US" smtClean="0"/>
              <a:t>6/15/2013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6D9E8-C098-428C-825E-871B93889E25}"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6D9E8-C098-428C-825E-871B93889E25}" type="datetimeFigureOut">
              <a:rPr lang="en-US" smtClean="0"/>
              <a:t>6/15/2013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721F8-A528-48DA-ADF0-94CB0527EF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9E8-C098-428C-825E-871B93889E25}" type="datetimeFigureOut">
              <a:rPr lang="en-US" smtClean="0"/>
              <a:t>6/15/2013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721F8-A528-48DA-ADF0-94CB0527EF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jpeg"/><Relationship Id="rId3" Type="http://schemas.openxmlformats.org/officeDocument/2006/relationships/image" Target="../media/image3.jpeg"/><Relationship Id="rId21" Type="http://schemas.openxmlformats.org/officeDocument/2006/relationships/image" Target="../media/image21.jpe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2.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jpeg"/><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22.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18" Type="http://schemas.openxmlformats.org/officeDocument/2006/relationships/image" Target="../media/image32.jpeg"/><Relationship Id="rId26" Type="http://schemas.openxmlformats.org/officeDocument/2006/relationships/image" Target="../media/image40.jpeg"/><Relationship Id="rId3" Type="http://schemas.openxmlformats.org/officeDocument/2006/relationships/image" Target="../media/image3.jpeg"/><Relationship Id="rId21" Type="http://schemas.openxmlformats.org/officeDocument/2006/relationships/image" Target="../media/image35.jpeg"/><Relationship Id="rId7" Type="http://schemas.openxmlformats.org/officeDocument/2006/relationships/image" Target="../media/image7.jpeg"/><Relationship Id="rId12" Type="http://schemas.openxmlformats.org/officeDocument/2006/relationships/image" Target="../media/image26.jpeg"/><Relationship Id="rId17" Type="http://schemas.openxmlformats.org/officeDocument/2006/relationships/image" Target="../media/image31.jpeg"/><Relationship Id="rId25" Type="http://schemas.openxmlformats.org/officeDocument/2006/relationships/image" Target="../media/image39.jpeg"/><Relationship Id="rId2" Type="http://schemas.openxmlformats.org/officeDocument/2006/relationships/notesSlide" Target="../notesSlides/notesSlide3.xml"/><Relationship Id="rId16" Type="http://schemas.openxmlformats.org/officeDocument/2006/relationships/image" Target="../media/image30.jpeg"/><Relationship Id="rId20"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5.jpeg"/><Relationship Id="rId24" Type="http://schemas.openxmlformats.org/officeDocument/2006/relationships/image" Target="../media/image38.jpeg"/><Relationship Id="rId5" Type="http://schemas.openxmlformats.org/officeDocument/2006/relationships/image" Target="../media/image5.jpeg"/><Relationship Id="rId15" Type="http://schemas.openxmlformats.org/officeDocument/2006/relationships/image" Target="../media/image29.jpeg"/><Relationship Id="rId23" Type="http://schemas.openxmlformats.org/officeDocument/2006/relationships/image" Target="../media/image37.jpeg"/><Relationship Id="rId10" Type="http://schemas.openxmlformats.org/officeDocument/2006/relationships/image" Target="../media/image24.jpeg"/><Relationship Id="rId19" Type="http://schemas.openxmlformats.org/officeDocument/2006/relationships/image" Target="../media/image33.jpeg"/><Relationship Id="rId4" Type="http://schemas.openxmlformats.org/officeDocument/2006/relationships/image" Target="../media/image4.jpeg"/><Relationship Id="rId9" Type="http://schemas.openxmlformats.org/officeDocument/2006/relationships/image" Target="../media/image23.jpeg"/><Relationship Id="rId14" Type="http://schemas.openxmlformats.org/officeDocument/2006/relationships/image" Target="../media/image28.jpeg"/><Relationship Id="rId22" Type="http://schemas.openxmlformats.org/officeDocument/2006/relationships/image" Target="../media/image36.jpeg"/><Relationship Id="rId27" Type="http://schemas.openxmlformats.org/officeDocument/2006/relationships/image" Target="../media/image41.jpeg"/></Relationships>
</file>

<file path=ppt/slides/_rels/slide23.xml.rels><?xml version="1.0" encoding="UTF-8" standalone="yes"?>
<Relationships xmlns="http://schemas.openxmlformats.org/package/2006/relationships"><Relationship Id="rId8" Type="http://schemas.openxmlformats.org/officeDocument/2006/relationships/image" Target="../media/image42.jpeg"/><Relationship Id="rId13" Type="http://schemas.openxmlformats.org/officeDocument/2006/relationships/image" Target="../media/image47.jpeg"/><Relationship Id="rId18" Type="http://schemas.openxmlformats.org/officeDocument/2006/relationships/image" Target="../media/image52.jpeg"/><Relationship Id="rId26" Type="http://schemas.openxmlformats.org/officeDocument/2006/relationships/image" Target="../media/image60.jpeg"/><Relationship Id="rId3" Type="http://schemas.openxmlformats.org/officeDocument/2006/relationships/image" Target="../media/image3.jpeg"/><Relationship Id="rId21" Type="http://schemas.openxmlformats.org/officeDocument/2006/relationships/image" Target="../media/image55.jpeg"/><Relationship Id="rId7" Type="http://schemas.openxmlformats.org/officeDocument/2006/relationships/image" Target="../media/image7.jpeg"/><Relationship Id="rId12" Type="http://schemas.openxmlformats.org/officeDocument/2006/relationships/image" Target="../media/image46.jpeg"/><Relationship Id="rId17" Type="http://schemas.openxmlformats.org/officeDocument/2006/relationships/image" Target="../media/image51.jpeg"/><Relationship Id="rId25" Type="http://schemas.openxmlformats.org/officeDocument/2006/relationships/image" Target="../media/image59.jpeg"/><Relationship Id="rId2" Type="http://schemas.openxmlformats.org/officeDocument/2006/relationships/notesSlide" Target="../notesSlides/notesSlide4.xml"/><Relationship Id="rId16" Type="http://schemas.openxmlformats.org/officeDocument/2006/relationships/image" Target="../media/image50.jpeg"/><Relationship Id="rId20" Type="http://schemas.openxmlformats.org/officeDocument/2006/relationships/image" Target="../media/image54.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45.jpeg"/><Relationship Id="rId24" Type="http://schemas.openxmlformats.org/officeDocument/2006/relationships/image" Target="../media/image58.jpeg"/><Relationship Id="rId5" Type="http://schemas.openxmlformats.org/officeDocument/2006/relationships/image" Target="../media/image5.jpeg"/><Relationship Id="rId15" Type="http://schemas.openxmlformats.org/officeDocument/2006/relationships/image" Target="../media/image49.jpeg"/><Relationship Id="rId23" Type="http://schemas.openxmlformats.org/officeDocument/2006/relationships/image" Target="../media/image57.jpeg"/><Relationship Id="rId10" Type="http://schemas.openxmlformats.org/officeDocument/2006/relationships/image" Target="../media/image44.jpeg"/><Relationship Id="rId19" Type="http://schemas.openxmlformats.org/officeDocument/2006/relationships/image" Target="../media/image53.jpeg"/><Relationship Id="rId4" Type="http://schemas.openxmlformats.org/officeDocument/2006/relationships/image" Target="../media/image4.jpeg"/><Relationship Id="rId9" Type="http://schemas.openxmlformats.org/officeDocument/2006/relationships/image" Target="../media/image43.jpeg"/><Relationship Id="rId14" Type="http://schemas.openxmlformats.org/officeDocument/2006/relationships/image" Target="../media/image48.jpeg"/><Relationship Id="rId22" Type="http://schemas.openxmlformats.org/officeDocument/2006/relationships/image" Target="../media/image56.jpeg"/><Relationship Id="rId27" Type="http://schemas.openxmlformats.org/officeDocument/2006/relationships/image" Target="../media/image61.jpeg"/></Relationships>
</file>

<file path=ppt/slides/_rels/slide24.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6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65.jpeg"/><Relationship Id="rId5" Type="http://schemas.openxmlformats.org/officeDocument/2006/relationships/image" Target="../media/image5.jpeg"/><Relationship Id="rId10" Type="http://schemas.openxmlformats.org/officeDocument/2006/relationships/image" Target="../media/image64.jpeg"/><Relationship Id="rId4" Type="http://schemas.openxmlformats.org/officeDocument/2006/relationships/image" Target="../media/image4.jpeg"/><Relationship Id="rId9" Type="http://schemas.openxmlformats.org/officeDocument/2006/relationships/image" Target="../media/image63.jpeg"/></Relationships>
</file>

<file path=ppt/slides/_rels/slide25.xml.rels><?xml version="1.0" encoding="UTF-8" standalone="yes"?>
<Relationships xmlns="http://schemas.openxmlformats.org/package/2006/relationships"><Relationship Id="rId8" Type="http://schemas.openxmlformats.org/officeDocument/2006/relationships/image" Target="../media/image67.jpeg"/><Relationship Id="rId13" Type="http://schemas.openxmlformats.org/officeDocument/2006/relationships/image" Target="../media/image72.jpeg"/><Relationship Id="rId18" Type="http://schemas.openxmlformats.org/officeDocument/2006/relationships/image" Target="../media/image77.jpeg"/><Relationship Id="rId3" Type="http://schemas.openxmlformats.org/officeDocument/2006/relationships/image" Target="../media/image3.jpeg"/><Relationship Id="rId21" Type="http://schemas.openxmlformats.org/officeDocument/2006/relationships/image" Target="../media/image80.jpeg"/><Relationship Id="rId7" Type="http://schemas.openxmlformats.org/officeDocument/2006/relationships/image" Target="../media/image7.jpeg"/><Relationship Id="rId12" Type="http://schemas.openxmlformats.org/officeDocument/2006/relationships/image" Target="../media/image71.jpeg"/><Relationship Id="rId17" Type="http://schemas.openxmlformats.org/officeDocument/2006/relationships/image" Target="../media/image76.jpeg"/><Relationship Id="rId2" Type="http://schemas.openxmlformats.org/officeDocument/2006/relationships/notesSlide" Target="../notesSlides/notesSlide6.xml"/><Relationship Id="rId16" Type="http://schemas.openxmlformats.org/officeDocument/2006/relationships/image" Target="../media/image75.jpeg"/><Relationship Id="rId20" Type="http://schemas.openxmlformats.org/officeDocument/2006/relationships/image" Target="../media/image79.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70.jpeg"/><Relationship Id="rId5" Type="http://schemas.openxmlformats.org/officeDocument/2006/relationships/image" Target="../media/image5.jpeg"/><Relationship Id="rId15" Type="http://schemas.openxmlformats.org/officeDocument/2006/relationships/image" Target="../media/image74.jpeg"/><Relationship Id="rId10" Type="http://schemas.openxmlformats.org/officeDocument/2006/relationships/image" Target="../media/image69.jpeg"/><Relationship Id="rId19" Type="http://schemas.openxmlformats.org/officeDocument/2006/relationships/image" Target="../media/image78.jpeg"/><Relationship Id="rId4" Type="http://schemas.openxmlformats.org/officeDocument/2006/relationships/image" Target="../media/image4.jpeg"/><Relationship Id="rId9" Type="http://schemas.openxmlformats.org/officeDocument/2006/relationships/image" Target="../media/image68.jpeg"/><Relationship Id="rId14" Type="http://schemas.openxmlformats.org/officeDocument/2006/relationships/image" Target="../media/image73.jpeg"/><Relationship Id="rId22" Type="http://schemas.openxmlformats.org/officeDocument/2006/relationships/image" Target="../media/image81.jpeg"/></Relationships>
</file>

<file path=ppt/slides/_rels/slide26.xml.rels><?xml version="1.0" encoding="UTF-8" standalone="yes"?>
<Relationships xmlns="http://schemas.openxmlformats.org/package/2006/relationships"><Relationship Id="rId8" Type="http://schemas.openxmlformats.org/officeDocument/2006/relationships/image" Target="../media/image82.jpeg"/><Relationship Id="rId13" Type="http://schemas.openxmlformats.org/officeDocument/2006/relationships/image" Target="../media/image87.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86.jpeg"/><Relationship Id="rId17" Type="http://schemas.openxmlformats.org/officeDocument/2006/relationships/image" Target="../media/image91.jpeg"/><Relationship Id="rId2" Type="http://schemas.openxmlformats.org/officeDocument/2006/relationships/notesSlide" Target="../notesSlides/notesSlide7.xml"/><Relationship Id="rId16" Type="http://schemas.openxmlformats.org/officeDocument/2006/relationships/image" Target="../media/image90.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85.jpeg"/><Relationship Id="rId5" Type="http://schemas.openxmlformats.org/officeDocument/2006/relationships/image" Target="../media/image5.jpeg"/><Relationship Id="rId15" Type="http://schemas.openxmlformats.org/officeDocument/2006/relationships/image" Target="../media/image89.jpeg"/><Relationship Id="rId10" Type="http://schemas.openxmlformats.org/officeDocument/2006/relationships/image" Target="../media/image84.jpeg"/><Relationship Id="rId4" Type="http://schemas.openxmlformats.org/officeDocument/2006/relationships/image" Target="../media/image4.jpeg"/><Relationship Id="rId9" Type="http://schemas.openxmlformats.org/officeDocument/2006/relationships/image" Target="../media/image83.jpeg"/><Relationship Id="rId14" Type="http://schemas.openxmlformats.org/officeDocument/2006/relationships/image" Target="../media/image88.jpe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94.png"/><Relationship Id="rId4" Type="http://schemas.openxmlformats.org/officeDocument/2006/relationships/image" Target="../media/image4.jpe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98.png"/><Relationship Id="rId5" Type="http://schemas.openxmlformats.org/officeDocument/2006/relationships/image" Target="../media/image5.jpeg"/><Relationship Id="rId10" Type="http://schemas.openxmlformats.org/officeDocument/2006/relationships/image" Target="../media/image97.png"/><Relationship Id="rId4" Type="http://schemas.openxmlformats.org/officeDocument/2006/relationships/image" Target="../media/image4.jpeg"/><Relationship Id="rId9"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76200"/>
            <a:ext cx="8222828" cy="830997"/>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48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Trường</a:t>
            </a:r>
            <a:r>
              <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 </a:t>
            </a:r>
            <a:r>
              <a:rPr lang="en-US" sz="48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đh</a:t>
            </a:r>
            <a:r>
              <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 </a:t>
            </a:r>
            <a:r>
              <a:rPr lang="en-US" sz="48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sư</a:t>
            </a:r>
            <a:r>
              <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 </a:t>
            </a:r>
            <a:r>
              <a:rPr lang="en-US" sz="48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phạm</a:t>
            </a:r>
            <a:r>
              <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 </a:t>
            </a:r>
            <a:r>
              <a:rPr lang="en-US" sz="48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tp.hcm</a:t>
            </a:r>
            <a:endPar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endParaRPr>
          </a:p>
        </p:txBody>
      </p:sp>
      <p:sp>
        <p:nvSpPr>
          <p:cNvPr id="6" name="Rectangle 5"/>
          <p:cNvSpPr/>
          <p:nvPr/>
        </p:nvSpPr>
        <p:spPr>
          <a:xfrm>
            <a:off x="1245572" y="609600"/>
            <a:ext cx="6856812" cy="707886"/>
          </a:xfrm>
          <a:prstGeom prst="rect">
            <a:avLst/>
          </a:prstGeom>
          <a:noFill/>
        </p:spPr>
        <p:txBody>
          <a:bodyPr wrap="none">
            <a:spAutoFit/>
          </a:bodyPr>
          <a:lstStyle/>
          <a:p>
            <a:pPr algn="ctr" fontAlgn="auto">
              <a:spcBef>
                <a:spcPts val="0"/>
              </a:spcBef>
              <a:spcAft>
                <a:spcPts val="0"/>
              </a:spcAft>
              <a:defRPr/>
            </a:pP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rPr>
              <a:t>KHOA GIÁO DỤC QUỐC PHÒNG</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mn-lt"/>
              <a:cs typeface="+mn-cs"/>
            </a:endParaRPr>
          </a:p>
        </p:txBody>
      </p:sp>
      <p:sp>
        <p:nvSpPr>
          <p:cNvPr id="7" name="Round Diagonal Corner Rectangle 6"/>
          <p:cNvSpPr/>
          <p:nvPr/>
        </p:nvSpPr>
        <p:spPr>
          <a:xfrm>
            <a:off x="342900" y="1912203"/>
            <a:ext cx="8603828" cy="3421797"/>
          </a:xfrm>
          <a:prstGeom prst="round2Diag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8" name="Round Same Side Corner Rectangle 7"/>
          <p:cNvSpPr/>
          <p:nvPr/>
        </p:nvSpPr>
        <p:spPr>
          <a:xfrm>
            <a:off x="342900" y="2743200"/>
            <a:ext cx="8603828" cy="2590800"/>
          </a:xfrm>
          <a:prstGeom prst="round2Same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19016" y="1912203"/>
            <a:ext cx="5700984" cy="830997"/>
          </a:xfrm>
          <a:prstGeom prst="rect">
            <a:avLst/>
          </a:prstGeom>
          <a:noFill/>
        </p:spPr>
        <p:txBody>
          <a:bodyPr wrap="none">
            <a:spAutoFit/>
          </a:bodyPr>
          <a:lstStyle/>
          <a:p>
            <a:pPr algn="ctr" fontAlgn="auto">
              <a:spcBef>
                <a:spcPts val="0"/>
              </a:spcBef>
              <a:spcAft>
                <a:spcPts val="0"/>
              </a:spcAft>
              <a:defRPr/>
            </a:pPr>
            <a:r>
              <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BÀI GIẢNG HỌC PHẦN</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endParaRPr>
          </a:p>
        </p:txBody>
      </p:sp>
      <p:sp>
        <p:nvSpPr>
          <p:cNvPr id="10" name="Rectangle 9"/>
          <p:cNvSpPr/>
          <p:nvPr/>
        </p:nvSpPr>
        <p:spPr>
          <a:xfrm>
            <a:off x="1274465" y="2895600"/>
            <a:ext cx="6595075" cy="1938992"/>
          </a:xfrm>
          <a:prstGeom prst="rect">
            <a:avLst/>
          </a:prstGeom>
          <a:noFill/>
        </p:spPr>
        <p:txBody>
          <a:bodyPr wrap="none">
            <a:spAutoFit/>
          </a:bodyPr>
          <a:lstStyle/>
          <a:p>
            <a:pPr algn="ctr" fontAlgn="auto">
              <a:spcBef>
                <a:spcPts val="0"/>
              </a:spcBef>
              <a:spcAft>
                <a:spcPts val="0"/>
              </a:spcAft>
              <a:defRPr/>
            </a:pPr>
            <a:r>
              <a:rPr lang="en-US" sz="6000" dirty="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ĐIỀU LỆNH</a:t>
            </a:r>
          </a:p>
          <a:p>
            <a:pPr algn="ctr" fontAlgn="auto">
              <a:spcBef>
                <a:spcPts val="0"/>
              </a:spcBef>
              <a:spcAft>
                <a:spcPts val="0"/>
              </a:spcAft>
              <a:defRPr/>
            </a:pPr>
            <a:r>
              <a:rPr lang="en-US" sz="6000" dirty="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QUẢN LÝ BỘ ĐỘI</a:t>
            </a:r>
            <a:endParaRPr lang="en-US" sz="6000" dirty="0">
              <a:ln w="18415" cmpd="sng">
                <a:solidFill>
                  <a:srgbClr val="FFFFFF"/>
                </a:solidFill>
                <a:prstDash val="solid"/>
              </a:ln>
              <a:solidFill>
                <a:srgbClr val="FFFFFF"/>
              </a:solidFill>
              <a:effectLst>
                <a:glow rad="101600">
                  <a:schemeClr val="accent3">
                    <a:satMod val="175000"/>
                    <a:alpha val="40000"/>
                  </a:schemeClr>
                </a:glow>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
        <p:nvSpPr>
          <p:cNvPr id="11" name="Rectangle 10"/>
          <p:cNvSpPr/>
          <p:nvPr/>
        </p:nvSpPr>
        <p:spPr>
          <a:xfrm>
            <a:off x="2819400" y="5692914"/>
            <a:ext cx="5337102" cy="707886"/>
          </a:xfrm>
          <a:prstGeom prst="rect">
            <a:avLst/>
          </a:prstGeom>
          <a:noFill/>
        </p:spPr>
        <p:txBody>
          <a:bodyPr wrap="none">
            <a:spAutoFit/>
          </a:bodyPr>
          <a:lstStyle/>
          <a:p>
            <a:pPr algn="ctr" fontAlgn="auto">
              <a:spcBef>
                <a:spcPts val="0"/>
              </a:spcBef>
              <a:spcAft>
                <a:spcPts val="0"/>
              </a:spcAft>
              <a:defRPr/>
            </a:pP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Trung</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tá</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Nguyễn</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Văn</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Ích</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1.3.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Chiến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sĩ</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Hexagon 4"/>
          <p:cNvSpPr/>
          <p:nvPr/>
        </p:nvSpPr>
        <p:spPr>
          <a:xfrm>
            <a:off x="-7938" y="979488"/>
            <a:ext cx="2895601" cy="1295400"/>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3200" dirty="0">
                <a:latin typeface="Arial" pitchFamily="34" charset="0"/>
                <a:cs typeface="Arial" pitchFamily="34" charset="0"/>
              </a:rPr>
              <a:t>1.3.1.Vị </a:t>
            </a:r>
            <a:r>
              <a:rPr lang="en-US" sz="3200" dirty="0" err="1">
                <a:latin typeface="Arial" pitchFamily="34" charset="0"/>
                <a:cs typeface="Arial" pitchFamily="34" charset="0"/>
              </a:rPr>
              <a:t>trí</a:t>
            </a:r>
            <a:endParaRPr lang="en-US" sz="3200" dirty="0">
              <a:latin typeface="Arial" pitchFamily="34" charset="0"/>
              <a:cs typeface="Arial" pitchFamily="34" charset="0"/>
            </a:endParaRPr>
          </a:p>
        </p:txBody>
      </p:sp>
      <p:sp>
        <p:nvSpPr>
          <p:cNvPr id="7" name="Rounded Rectangle 6"/>
          <p:cNvSpPr/>
          <p:nvPr/>
        </p:nvSpPr>
        <p:spPr>
          <a:xfrm>
            <a:off x="2967038" y="1082675"/>
            <a:ext cx="6176962" cy="12795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400" dirty="0">
                <a:latin typeface="Arial" pitchFamily="34" charset="0"/>
                <a:cs typeface="Arial" pitchFamily="34" charset="0"/>
              </a:rPr>
              <a:t>T</a:t>
            </a:r>
            <a:r>
              <a:rPr lang="vi-VN" sz="2400" dirty="0">
                <a:cs typeface="Arial" pitchFamily="34" charset="0"/>
              </a:rPr>
              <a:t>hành viên trong các cơ quan, đơn vị quân đội, thuộc quyền người chỉ huy trực tiếp</a:t>
            </a:r>
            <a:r>
              <a:rPr lang="vi-VN" sz="2400" dirty="0"/>
              <a:t>.</a:t>
            </a:r>
            <a:endParaRPr lang="en-US" sz="2400" dirty="0"/>
          </a:p>
        </p:txBody>
      </p:sp>
      <p:sp>
        <p:nvSpPr>
          <p:cNvPr id="8" name="Rounded Rectangle 7"/>
          <p:cNvSpPr/>
          <p:nvPr/>
        </p:nvSpPr>
        <p:spPr>
          <a:xfrm>
            <a:off x="0" y="3687763"/>
            <a:ext cx="2286000" cy="2971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400" dirty="0">
                <a:cs typeface="Arial" pitchFamily="34" charset="0"/>
              </a:rPr>
              <a:t>Hiểu biết và thực hiện đúng nghĩa vụ, trách nhiệm vinh dự của người chiến sĩ trong quân đội.</a:t>
            </a:r>
            <a:endParaRPr lang="en-US" sz="2400" dirty="0"/>
          </a:p>
        </p:txBody>
      </p:sp>
      <p:sp>
        <p:nvSpPr>
          <p:cNvPr id="9" name="Rounded Rectangle 8"/>
          <p:cNvSpPr/>
          <p:nvPr/>
        </p:nvSpPr>
        <p:spPr>
          <a:xfrm>
            <a:off x="1752600" y="3687763"/>
            <a:ext cx="2430463" cy="2971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vi-VN" sz="2400" dirty="0">
                <a:cs typeface="Arial" pitchFamily="34" charset="0"/>
              </a:rPr>
              <a:t>Rèn luyện bản lĩnh chiến đấu, rèn luyện thể lực, tích cực học tập để nâng cao trình độ về mọi mặt. </a:t>
            </a:r>
            <a:endParaRPr lang="en-US" sz="2400" dirty="0"/>
          </a:p>
        </p:txBody>
      </p:sp>
      <p:sp>
        <p:nvSpPr>
          <p:cNvPr id="10" name="Rounded Rectangle 9"/>
          <p:cNvSpPr/>
          <p:nvPr/>
        </p:nvSpPr>
        <p:spPr>
          <a:xfrm>
            <a:off x="3429000" y="3733800"/>
            <a:ext cx="2430463" cy="2971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400" dirty="0">
                <a:cs typeface="Arial" pitchFamily="34" charset="0"/>
              </a:rPr>
              <a:t>Giữ tốt và sử dụng thành thạo các loại vũ khí</a:t>
            </a:r>
            <a:r>
              <a:rPr lang="en-US" sz="2400" dirty="0">
                <a:latin typeface="Arial" pitchFamily="34" charset="0"/>
                <a:cs typeface="Arial" pitchFamily="34" charset="0"/>
              </a:rPr>
              <a:t> </a:t>
            </a:r>
            <a:r>
              <a:rPr lang="vi-VN" sz="2400" dirty="0">
                <a:cs typeface="Arial" pitchFamily="34" charset="0"/>
              </a:rPr>
              <a:t>và dụng cụ được giao. Có trách nhiệm bảo vệ tài sản chung.</a:t>
            </a:r>
            <a:endParaRPr lang="en-US" sz="2400" dirty="0"/>
          </a:p>
        </p:txBody>
      </p:sp>
      <p:sp>
        <p:nvSpPr>
          <p:cNvPr id="11" name="Rounded Rectangle 10"/>
          <p:cNvSpPr/>
          <p:nvPr/>
        </p:nvSpPr>
        <p:spPr>
          <a:xfrm>
            <a:off x="5334000" y="3736975"/>
            <a:ext cx="2430463" cy="2971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vi-VN" sz="2400" dirty="0">
                <a:cs typeface="Arial" pitchFamily="34" charset="0"/>
              </a:rPr>
              <a:t>Tự giác chấp hành nghiêm kỉ luật quân đội và mệnh lệnh, chỉ thị của cấp trên, pháp luật của Nhà nước.</a:t>
            </a:r>
            <a:endParaRPr lang="en-US" sz="2400" dirty="0"/>
          </a:p>
        </p:txBody>
      </p:sp>
      <p:sp>
        <p:nvSpPr>
          <p:cNvPr id="12" name="Rounded Rectangle 11"/>
          <p:cNvSpPr/>
          <p:nvPr/>
        </p:nvSpPr>
        <p:spPr>
          <a:xfrm>
            <a:off x="6713538" y="3749675"/>
            <a:ext cx="2430462" cy="2971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400" dirty="0">
                <a:cs typeface="Arial" pitchFamily="34" charset="0"/>
              </a:rPr>
              <a:t>Tích cực xây dựng đơn vị, đoàn kết thương yêu</a:t>
            </a:r>
            <a:r>
              <a:rPr lang="en-US" sz="2400" dirty="0">
                <a:latin typeface="Arial" pitchFamily="34" charset="0"/>
                <a:cs typeface="Arial" pitchFamily="34" charset="0"/>
              </a:rPr>
              <a:t>,</a:t>
            </a:r>
            <a:r>
              <a:rPr lang="vi-VN" sz="2400" dirty="0">
                <a:cs typeface="Arial" pitchFamily="34" charset="0"/>
              </a:rPr>
              <a:t> tôn trọng </a:t>
            </a:r>
            <a:r>
              <a:rPr lang="en-US" sz="2400" dirty="0" err="1">
                <a:latin typeface="Arial" pitchFamily="34" charset="0"/>
                <a:cs typeface="Arial" pitchFamily="34" charset="0"/>
              </a:rPr>
              <a:t>lẫn</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vi-VN" sz="2400" dirty="0">
                <a:cs typeface="Arial" pitchFamily="34" charset="0"/>
              </a:rPr>
              <a:t>, tôn trọng và giúp đỡ nhân dân</a:t>
            </a:r>
            <a:endParaRPr lang="en-US" sz="2400" dirty="0"/>
          </a:p>
        </p:txBody>
      </p:sp>
      <p:sp>
        <p:nvSpPr>
          <p:cNvPr id="13" name="Hexagon 12"/>
          <p:cNvSpPr/>
          <p:nvPr/>
        </p:nvSpPr>
        <p:spPr>
          <a:xfrm>
            <a:off x="990600" y="2133600"/>
            <a:ext cx="4221163" cy="1295400"/>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3200" dirty="0">
                <a:latin typeface="Arial" pitchFamily="34" charset="0"/>
                <a:cs typeface="Arial" pitchFamily="34" charset="0"/>
              </a:rPr>
              <a:t>1.3.2. </a:t>
            </a:r>
            <a:r>
              <a:rPr lang="en-US" sz="3200" dirty="0" err="1">
                <a:latin typeface="Arial" pitchFamily="34" charset="0"/>
                <a:cs typeface="Arial" pitchFamily="34" charset="0"/>
              </a:rPr>
              <a:t>Chức</a:t>
            </a:r>
            <a:r>
              <a:rPr lang="en-US" sz="3200" dirty="0">
                <a:latin typeface="Arial" pitchFamily="34" charset="0"/>
                <a:cs typeface="Arial" pitchFamily="34" charset="0"/>
              </a:rPr>
              <a:t> </a:t>
            </a:r>
            <a:r>
              <a:rPr lang="en-US" sz="3200" dirty="0" err="1">
                <a:latin typeface="Arial" pitchFamily="34" charset="0"/>
                <a:cs typeface="Arial" pitchFamily="34" charset="0"/>
              </a:rPr>
              <a:t>trách</a:t>
            </a:r>
            <a:r>
              <a:rPr lang="en-US" sz="3200" dirty="0">
                <a:latin typeface="Arial" pitchFamily="34" charset="0"/>
                <a:cs typeface="Arial" pitchFamily="34" charset="0"/>
              </a:rPr>
              <a:t>, </a:t>
            </a:r>
            <a:r>
              <a:rPr lang="en-US" sz="3200" dirty="0" err="1">
                <a:latin typeface="Arial" pitchFamily="34" charset="0"/>
                <a:cs typeface="Arial" pitchFamily="34" charset="0"/>
              </a:rPr>
              <a:t>nhiệm</a:t>
            </a:r>
            <a:r>
              <a:rPr lang="en-US" sz="3200" dirty="0">
                <a:latin typeface="Arial" pitchFamily="34" charset="0"/>
                <a:cs typeface="Arial" pitchFamily="34" charset="0"/>
              </a:rPr>
              <a:t> </a:t>
            </a:r>
            <a:r>
              <a:rPr lang="en-US" sz="3200" dirty="0" err="1">
                <a:latin typeface="Arial" pitchFamily="34" charset="0"/>
                <a:cs typeface="Arial" pitchFamily="34" charset="0"/>
              </a:rPr>
              <a:t>vụ</a:t>
            </a:r>
            <a:endParaRPr lang="en-US" sz="3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1315065"/>
            <a:ext cx="7772400" cy="3276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2</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LỄ TIẾT, TÁC PHONG QUÂN NHÂN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Phong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cách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ectangle 4"/>
          <p:cNvSpPr>
            <a:spLocks noChangeArrowheads="1"/>
          </p:cNvSpPr>
          <p:nvPr/>
        </p:nvSpPr>
        <p:spPr bwMode="auto">
          <a:xfrm>
            <a:off x="304800" y="1219200"/>
            <a:ext cx="8534400" cy="5108575"/>
          </a:xfrm>
          <a:prstGeom prst="rect">
            <a:avLst/>
          </a:prstGeom>
          <a:noFill/>
          <a:ln w="9525">
            <a:noFill/>
            <a:miter lim="800000"/>
            <a:headEnd/>
            <a:tailEnd/>
          </a:ln>
        </p:spPr>
        <p:txBody>
          <a:bodyPr>
            <a:spAutoFit/>
          </a:bodyPr>
          <a:lstStyle/>
          <a:p>
            <a:pPr indent="457200" algn="just">
              <a:lnSpc>
                <a:spcPct val="114000"/>
              </a:lnSpc>
            </a:pPr>
            <a:r>
              <a:rPr lang="en-US" sz="2400"/>
              <a:t>Trong quan hệ quân nhân, mọi quân nhân phải giữ gìn phẩm chất đạo đức cách mạng và nghiêm chỉnh tuân theo những yêu cầu của sinh hoạt xã hội. </a:t>
            </a:r>
          </a:p>
          <a:p>
            <a:pPr indent="457200" algn="just">
              <a:lnSpc>
                <a:spcPct val="114000"/>
              </a:lnSpc>
            </a:pPr>
            <a:r>
              <a:rPr lang="vi-VN" sz="2400"/>
              <a:t>Quân nhân phải là người có ý thức tổ chức kỉ luật, có tinh thần đoàn kết, tương trợ và có nếp sống văn minh, lành mạnh; thái độ hòa nhã, khiêm tốn biết tụ chủ và tự trọng trong lời nói cũng như trong hành động</a:t>
            </a:r>
            <a:r>
              <a:rPr lang="en-US" sz="2400"/>
              <a:t> (dẫn chứng)</a:t>
            </a:r>
          </a:p>
          <a:p>
            <a:pPr indent="457200" algn="just">
              <a:lnSpc>
                <a:spcPct val="114000"/>
              </a:lnSpc>
            </a:pPr>
            <a:r>
              <a:rPr lang="vi-VN" sz="2400"/>
              <a:t>Cấm quân nhân uống rượu, bia trong khi thực hiện nhiệm vụ; uống say rượu, bia ở mọi lúc, mọi nơi; hút thuốc lá nơi công cộng; mua, bán, tàng trữ và sử dụng các chất kích thích, chất gây nghiện dưới bất kì hình thức nào theo quy định của pháp luật.</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Phong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cách</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6" name="Rounded Rectangle 5"/>
          <p:cNvSpPr/>
          <p:nvPr/>
        </p:nvSpPr>
        <p:spPr>
          <a:xfrm>
            <a:off x="685800" y="2209800"/>
            <a:ext cx="1676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200" dirty="0" err="1">
                <a:latin typeface="Arial" pitchFamily="34" charset="0"/>
                <a:cs typeface="Arial" pitchFamily="34" charset="0"/>
              </a:rPr>
              <a:t>Xưng</a:t>
            </a:r>
            <a:r>
              <a:rPr lang="en-US" sz="3200" dirty="0">
                <a:latin typeface="Arial" pitchFamily="34" charset="0"/>
                <a:cs typeface="Arial" pitchFamily="34" charset="0"/>
              </a:rPr>
              <a:t> </a:t>
            </a:r>
            <a:r>
              <a:rPr lang="en-US" sz="3200" dirty="0" err="1">
                <a:latin typeface="Arial" pitchFamily="34" charset="0"/>
                <a:cs typeface="Arial" pitchFamily="34" charset="0"/>
              </a:rPr>
              <a:t>hô</a:t>
            </a:r>
            <a:endParaRPr lang="en-US" sz="3200" dirty="0">
              <a:latin typeface="Arial" pitchFamily="34" charset="0"/>
              <a:cs typeface="Arial" pitchFamily="34" charset="0"/>
            </a:endParaRPr>
          </a:p>
        </p:txBody>
      </p:sp>
      <p:sp>
        <p:nvSpPr>
          <p:cNvPr id="7" name="Rounded Rectangle 6"/>
          <p:cNvSpPr/>
          <p:nvPr/>
        </p:nvSpPr>
        <p:spPr>
          <a:xfrm>
            <a:off x="2590800" y="2206625"/>
            <a:ext cx="1676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200" dirty="0" err="1">
                <a:latin typeface="Arial" pitchFamily="34" charset="0"/>
                <a:cs typeface="Arial" pitchFamily="34" charset="0"/>
              </a:rPr>
              <a:t>Báo</a:t>
            </a:r>
            <a:r>
              <a:rPr lang="en-US" sz="3200" dirty="0">
                <a:latin typeface="Arial" pitchFamily="34" charset="0"/>
                <a:cs typeface="Arial" pitchFamily="34" charset="0"/>
              </a:rPr>
              <a:t> </a:t>
            </a:r>
            <a:r>
              <a:rPr lang="en-US" sz="3200" dirty="0" err="1">
                <a:latin typeface="Arial" pitchFamily="34" charset="0"/>
                <a:cs typeface="Arial" pitchFamily="34" charset="0"/>
              </a:rPr>
              <a:t>cáo</a:t>
            </a:r>
            <a:r>
              <a:rPr lang="en-US" sz="3200" dirty="0">
                <a:latin typeface="Arial" pitchFamily="34" charset="0"/>
                <a:cs typeface="Arial" pitchFamily="34" charset="0"/>
              </a:rPr>
              <a:t> </a:t>
            </a:r>
            <a:r>
              <a:rPr lang="en-US" sz="3200" dirty="0" err="1">
                <a:latin typeface="Arial" pitchFamily="34" charset="0"/>
                <a:cs typeface="Arial" pitchFamily="34" charset="0"/>
              </a:rPr>
              <a:t>cấp</a:t>
            </a:r>
            <a:r>
              <a:rPr lang="en-US" sz="3200" dirty="0">
                <a:latin typeface="Arial" pitchFamily="34" charset="0"/>
                <a:cs typeface="Arial" pitchFamily="34" charset="0"/>
              </a:rPr>
              <a:t> </a:t>
            </a:r>
            <a:r>
              <a:rPr lang="en-US" sz="3200" dirty="0" err="1">
                <a:latin typeface="Arial" pitchFamily="34" charset="0"/>
                <a:cs typeface="Arial" pitchFamily="34" charset="0"/>
              </a:rPr>
              <a:t>trên</a:t>
            </a:r>
            <a:endParaRPr lang="en-US" sz="3200" dirty="0">
              <a:latin typeface="Arial" pitchFamily="34" charset="0"/>
              <a:cs typeface="Arial" pitchFamily="34" charset="0"/>
            </a:endParaRPr>
          </a:p>
        </p:txBody>
      </p:sp>
      <p:sp>
        <p:nvSpPr>
          <p:cNvPr id="8" name="Rounded Rectangle 7"/>
          <p:cNvSpPr/>
          <p:nvPr/>
        </p:nvSpPr>
        <p:spPr>
          <a:xfrm>
            <a:off x="4495800" y="2206625"/>
            <a:ext cx="1676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200" dirty="0" err="1">
                <a:latin typeface="Arial" pitchFamily="34" charset="0"/>
                <a:cs typeface="Arial" pitchFamily="34" charset="0"/>
              </a:rPr>
              <a:t>Đến</a:t>
            </a:r>
            <a:r>
              <a:rPr lang="en-US" sz="3200" dirty="0">
                <a:latin typeface="Arial" pitchFamily="34" charset="0"/>
                <a:cs typeface="Arial" pitchFamily="34" charset="0"/>
              </a:rPr>
              <a:t> </a:t>
            </a:r>
            <a:r>
              <a:rPr lang="en-US" sz="3200" dirty="0" err="1">
                <a:latin typeface="Arial" pitchFamily="34" charset="0"/>
                <a:cs typeface="Arial" pitchFamily="34" charset="0"/>
              </a:rPr>
              <a:t>gặp</a:t>
            </a:r>
            <a:r>
              <a:rPr lang="en-US" sz="3200" dirty="0">
                <a:latin typeface="Arial" pitchFamily="34" charset="0"/>
                <a:cs typeface="Arial" pitchFamily="34" charset="0"/>
              </a:rPr>
              <a:t> </a:t>
            </a:r>
            <a:r>
              <a:rPr lang="en-US" sz="3200" dirty="0" err="1">
                <a:latin typeface="Arial" pitchFamily="34" charset="0"/>
                <a:cs typeface="Arial" pitchFamily="34" charset="0"/>
              </a:rPr>
              <a:t>cấp</a:t>
            </a:r>
            <a:r>
              <a:rPr lang="en-US" sz="3200" dirty="0">
                <a:latin typeface="Arial" pitchFamily="34" charset="0"/>
                <a:cs typeface="Arial" pitchFamily="34" charset="0"/>
              </a:rPr>
              <a:t> </a:t>
            </a:r>
            <a:r>
              <a:rPr lang="en-US" sz="3200" dirty="0" err="1">
                <a:latin typeface="Arial" pitchFamily="34" charset="0"/>
                <a:cs typeface="Arial" pitchFamily="34" charset="0"/>
              </a:rPr>
              <a:t>trên</a:t>
            </a:r>
            <a:endParaRPr lang="en-US" sz="3200" dirty="0">
              <a:latin typeface="Arial" pitchFamily="34" charset="0"/>
              <a:cs typeface="Arial" pitchFamily="34" charset="0"/>
            </a:endParaRPr>
          </a:p>
        </p:txBody>
      </p:sp>
      <p:sp>
        <p:nvSpPr>
          <p:cNvPr id="9" name="Rounded Rectangle 8"/>
          <p:cNvSpPr/>
          <p:nvPr/>
        </p:nvSpPr>
        <p:spPr>
          <a:xfrm>
            <a:off x="6477000" y="2197100"/>
            <a:ext cx="1676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200" dirty="0" err="1">
                <a:latin typeface="Arial" pitchFamily="34" charset="0"/>
                <a:cs typeface="Arial" pitchFamily="34" charset="0"/>
              </a:rPr>
              <a:t>Chào</a:t>
            </a:r>
            <a:r>
              <a:rPr lang="en-US" sz="3200" dirty="0">
                <a:latin typeface="Arial" pitchFamily="34" charset="0"/>
                <a:cs typeface="Arial" pitchFamily="34" charset="0"/>
              </a:rPr>
              <a:t> </a:t>
            </a:r>
            <a:r>
              <a:rPr lang="en-US" sz="3200" dirty="0" err="1">
                <a:latin typeface="Arial" pitchFamily="34" charset="0"/>
                <a:cs typeface="Arial" pitchFamily="34" charset="0"/>
              </a:rPr>
              <a:t>hỏi</a:t>
            </a:r>
            <a:endParaRPr lang="en-US" sz="3200" dirty="0">
              <a:latin typeface="Arial" pitchFamily="34" charset="0"/>
              <a:cs typeface="Arial" pitchFamily="34" charset="0"/>
            </a:endParaRPr>
          </a:p>
        </p:txBody>
      </p:sp>
      <p:cxnSp>
        <p:nvCxnSpPr>
          <p:cNvPr id="13" name="Straight Arrow Connector 12"/>
          <p:cNvCxnSpPr>
            <a:stCxn id="4" idx="2"/>
            <a:endCxn id="6" idx="0"/>
          </p:cNvCxnSpPr>
          <p:nvPr/>
        </p:nvCxnSpPr>
        <p:spPr>
          <a:xfrm flipH="1">
            <a:off x="1524000" y="914400"/>
            <a:ext cx="30480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7" idx="0"/>
          </p:cNvCxnSpPr>
          <p:nvPr/>
        </p:nvCxnSpPr>
        <p:spPr>
          <a:xfrm flipH="1">
            <a:off x="3429000" y="914400"/>
            <a:ext cx="1143000" cy="12922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8" idx="0"/>
          </p:cNvCxnSpPr>
          <p:nvPr/>
        </p:nvCxnSpPr>
        <p:spPr>
          <a:xfrm>
            <a:off x="4572000" y="914400"/>
            <a:ext cx="762000" cy="12922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9" idx="0"/>
          </p:cNvCxnSpPr>
          <p:nvPr/>
        </p:nvCxnSpPr>
        <p:spPr>
          <a:xfrm>
            <a:off x="4572000" y="914400"/>
            <a:ext cx="2743200" cy="1282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1000" y="1524000"/>
            <a:ext cx="8382000" cy="4032250"/>
          </a:xfrm>
          <a:prstGeom prst="rect">
            <a:avLst/>
          </a:prstGeom>
          <a:noFill/>
          <a:ln w="9525">
            <a:noFill/>
            <a:miter lim="800000"/>
            <a:headEnd/>
            <a:tailEnd/>
          </a:ln>
        </p:spPr>
        <p:txBody>
          <a:bodyPr>
            <a:spAutoFit/>
          </a:bodyPr>
          <a:lstStyle/>
          <a:p>
            <a:pPr indent="574675" algn="just"/>
            <a:r>
              <a:rPr lang="vi-VN" sz="3200"/>
              <a:t>Quân nhân phải mang mặc trang phục theo đúng quy định của Bộ Quốc phòng. Các loại trang phục dùng cho công tác chuyên môn nghiệp vụ chỉ được mặc trong khi làm nhiệm vụ. Sĩ quan và quân nhân chuyên nghiệp được mặc thường phục ngoài giờ làm việc. Nữ quân nhân được mặc thường phục khi có thai.</a:t>
            </a:r>
            <a:endParaRPr lang="en-US" sz="3200">
              <a:latin typeface="Calibri" pitchFamily="34" charset="0"/>
            </a:endParaRPr>
          </a:p>
        </p:txBody>
      </p:sp>
      <p:sp>
        <p:nvSpPr>
          <p:cNvPr id="5" name="Rounded Rectangle 4"/>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mặc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phục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mặc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phục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0" y="2895600"/>
            <a:ext cx="3200400" cy="1447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2.2.1. </a:t>
            </a:r>
            <a:r>
              <a:rPr lang="en-US" sz="2800" dirty="0" err="1">
                <a:solidFill>
                  <a:srgbClr val="FF0000"/>
                </a:solidFill>
                <a:latin typeface="Arial" pitchFamily="34" charset="0"/>
                <a:cs typeface="Arial" pitchFamily="34" charset="0"/>
              </a:rPr>
              <a:t>Trang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phục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quân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đội</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3810000" y="1066800"/>
            <a:ext cx="51054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3200" dirty="0" err="1">
                <a:latin typeface="Arial" pitchFamily="34" charset="0"/>
                <a:cs typeface="Arial" pitchFamily="34" charset="0"/>
              </a:rPr>
              <a:t>Quân</a:t>
            </a:r>
            <a:r>
              <a:rPr lang="en-US" sz="3200" dirty="0">
                <a:latin typeface="Arial" pitchFamily="34" charset="0"/>
                <a:cs typeface="Arial" pitchFamily="34" charset="0"/>
              </a:rPr>
              <a:t> </a:t>
            </a:r>
            <a:r>
              <a:rPr lang="en-US" sz="3200" dirty="0" err="1">
                <a:latin typeface="Arial" pitchFamily="34" charset="0"/>
                <a:cs typeface="Arial" pitchFamily="34" charset="0"/>
              </a:rPr>
              <a:t>phục</a:t>
            </a:r>
            <a:r>
              <a:rPr lang="en-US" sz="3200" dirty="0">
                <a:latin typeface="Arial" pitchFamily="34" charset="0"/>
                <a:cs typeface="Arial" pitchFamily="34" charset="0"/>
              </a:rPr>
              <a:t> </a:t>
            </a:r>
            <a:r>
              <a:rPr lang="en-US" sz="3200" dirty="0" err="1">
                <a:latin typeface="Arial" pitchFamily="34" charset="0"/>
                <a:cs typeface="Arial" pitchFamily="34" charset="0"/>
              </a:rPr>
              <a:t>dự</a:t>
            </a:r>
            <a:r>
              <a:rPr lang="en-US" sz="3200" dirty="0">
                <a:latin typeface="Arial" pitchFamily="34" charset="0"/>
                <a:cs typeface="Arial" pitchFamily="34" charset="0"/>
              </a:rPr>
              <a:t> </a:t>
            </a:r>
            <a:r>
              <a:rPr lang="en-US" sz="3200" dirty="0" err="1">
                <a:latin typeface="Arial" pitchFamily="34" charset="0"/>
                <a:cs typeface="Arial" pitchFamily="34" charset="0"/>
              </a:rPr>
              <a:t>lễ</a:t>
            </a:r>
            <a:endParaRPr lang="en-US" sz="3200" dirty="0">
              <a:latin typeface="Arial" pitchFamily="34" charset="0"/>
              <a:cs typeface="Arial" pitchFamily="34" charset="0"/>
            </a:endParaRPr>
          </a:p>
        </p:txBody>
      </p:sp>
      <p:sp>
        <p:nvSpPr>
          <p:cNvPr id="7" name="Rounded Rectangle 6"/>
          <p:cNvSpPr/>
          <p:nvPr/>
        </p:nvSpPr>
        <p:spPr>
          <a:xfrm>
            <a:off x="3810000" y="2133600"/>
            <a:ext cx="51054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3200" dirty="0">
                <a:cs typeface="Arial" pitchFamily="34" charset="0"/>
              </a:rPr>
              <a:t>Quân phục thường dùng</a:t>
            </a:r>
            <a:endParaRPr lang="en-US" sz="3200" dirty="0">
              <a:latin typeface="Arial" pitchFamily="34" charset="0"/>
              <a:cs typeface="Arial" pitchFamily="34" charset="0"/>
            </a:endParaRPr>
          </a:p>
        </p:txBody>
      </p:sp>
      <p:sp>
        <p:nvSpPr>
          <p:cNvPr id="8" name="Rounded Rectangle 7"/>
          <p:cNvSpPr/>
          <p:nvPr/>
        </p:nvSpPr>
        <p:spPr>
          <a:xfrm>
            <a:off x="3810000" y="3200400"/>
            <a:ext cx="51054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3200" dirty="0">
                <a:cs typeface="Arial" pitchFamily="34" charset="0"/>
              </a:rPr>
              <a:t>Quân phục dã chiến</a:t>
            </a:r>
            <a:endParaRPr lang="en-US" sz="3200" dirty="0">
              <a:latin typeface="Arial" pitchFamily="34" charset="0"/>
              <a:cs typeface="Arial" pitchFamily="34" charset="0"/>
            </a:endParaRPr>
          </a:p>
        </p:txBody>
      </p:sp>
      <p:sp>
        <p:nvSpPr>
          <p:cNvPr id="9" name="Rounded Rectangle 8"/>
          <p:cNvSpPr/>
          <p:nvPr/>
        </p:nvSpPr>
        <p:spPr>
          <a:xfrm>
            <a:off x="3810000" y="4267200"/>
            <a:ext cx="51054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3200" dirty="0">
                <a:cs typeface="Arial" pitchFamily="34" charset="0"/>
              </a:rPr>
              <a:t>Quân phục nghiệp vụ</a:t>
            </a:r>
            <a:endParaRPr lang="en-US" sz="3200" dirty="0">
              <a:latin typeface="Arial" pitchFamily="34" charset="0"/>
              <a:cs typeface="Arial" pitchFamily="34" charset="0"/>
            </a:endParaRPr>
          </a:p>
        </p:txBody>
      </p:sp>
      <p:sp>
        <p:nvSpPr>
          <p:cNvPr id="10" name="Rounded Rectangle 9"/>
          <p:cNvSpPr/>
          <p:nvPr/>
        </p:nvSpPr>
        <p:spPr>
          <a:xfrm>
            <a:off x="3844925" y="5410200"/>
            <a:ext cx="51054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3200" dirty="0">
                <a:cs typeface="Arial" pitchFamily="34" charset="0"/>
              </a:rPr>
              <a:t>Trang phục công tác</a:t>
            </a:r>
            <a:endParaRPr lang="en-US" sz="3200" dirty="0">
              <a:latin typeface="Arial" pitchFamily="34" charset="0"/>
              <a:cs typeface="Arial" pitchFamily="34" charset="0"/>
            </a:endParaRPr>
          </a:p>
        </p:txBody>
      </p:sp>
      <p:cxnSp>
        <p:nvCxnSpPr>
          <p:cNvPr id="12" name="Straight Arrow Connector 11"/>
          <p:cNvCxnSpPr>
            <a:stCxn id="5" idx="0"/>
            <a:endCxn id="6" idx="1"/>
          </p:cNvCxnSpPr>
          <p:nvPr/>
        </p:nvCxnSpPr>
        <p:spPr>
          <a:xfrm flipV="1">
            <a:off x="3200400" y="1524000"/>
            <a:ext cx="609600" cy="2095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7" idx="1"/>
          </p:cNvCxnSpPr>
          <p:nvPr/>
        </p:nvCxnSpPr>
        <p:spPr>
          <a:xfrm flipV="1">
            <a:off x="3200400" y="2590800"/>
            <a:ext cx="609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0"/>
            <a:endCxn id="8" idx="1"/>
          </p:cNvCxnSpPr>
          <p:nvPr/>
        </p:nvCxnSpPr>
        <p:spPr>
          <a:xfrm>
            <a:off x="3200400" y="3619500"/>
            <a:ext cx="6096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a:endCxn id="9" idx="1"/>
          </p:cNvCxnSpPr>
          <p:nvPr/>
        </p:nvCxnSpPr>
        <p:spPr>
          <a:xfrm>
            <a:off x="3200400" y="3619500"/>
            <a:ext cx="609600" cy="1104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a:endCxn id="10" idx="1"/>
          </p:cNvCxnSpPr>
          <p:nvPr/>
        </p:nvCxnSpPr>
        <p:spPr>
          <a:xfrm>
            <a:off x="3200400" y="3619500"/>
            <a:ext cx="644525" cy="2247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mặc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phục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7463" y="1066800"/>
            <a:ext cx="9126537" cy="7239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2.2.2. </a:t>
            </a:r>
            <a:r>
              <a:rPr lang="en-US" sz="2800" dirty="0" err="1">
                <a:solidFill>
                  <a:srgbClr val="FF0000"/>
                </a:solidFill>
                <a:latin typeface="Arial" pitchFamily="34" charset="0"/>
                <a:cs typeface="Arial" pitchFamily="34" charset="0"/>
              </a:rPr>
              <a:t>Mang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mặc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trang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phục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theo</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từng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mùa</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266700" y="1981200"/>
            <a:ext cx="8610600" cy="4267200"/>
          </a:xfrm>
          <a:prstGeom prst="rect">
            <a:avLst/>
          </a:prstGeom>
          <a:noFill/>
          <a:ln w="9525">
            <a:noFill/>
            <a:miter lim="800000"/>
            <a:headEnd/>
            <a:tailEnd/>
          </a:ln>
        </p:spPr>
        <p:txBody>
          <a:bodyPr>
            <a:spAutoFit/>
          </a:bodyPr>
          <a:lstStyle/>
          <a:p>
            <a:pPr indent="457200" algn="just">
              <a:lnSpc>
                <a:spcPct val="114000"/>
              </a:lnSpc>
            </a:pPr>
            <a:r>
              <a:rPr lang="vi-VN" sz="2400"/>
              <a:t>Quân nhân mang mặc quân phục từng mùa, theo quy định thời gian làm việc mùa nóng và mùa lạnh. Căn cứ vào thời tiết và sức khỏe, quân nhân được mặc quân phục cả hai mùa trong thời gian trước và sau 15 ngày so với thời gian làm việc quy định cho từng mùa. Khi sinh hoạt tập trung phải mặc quân phục thống nhất.</a:t>
            </a:r>
          </a:p>
          <a:p>
            <a:pPr indent="457200" algn="just">
              <a:lnSpc>
                <a:spcPct val="114000"/>
              </a:lnSpc>
            </a:pPr>
            <a:r>
              <a:rPr lang="vi-VN" sz="2400"/>
              <a:t>Các đơn vị đóng quân từ đèo Hải Vân trở vào phía Nam, căn cứ vào thời tiết cụ thể từng nơi để mang mặc quân phục cho phù hợp, do người chỉ huy từ cấp sư đoàn và tương đương trở lên quy định thống nhất trong đơn vị thuộc quyền.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mặc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phục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7463" y="1066800"/>
            <a:ext cx="9126537" cy="9906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2.2.3. </a:t>
            </a:r>
            <a:r>
              <a:rPr lang="vi-VN" sz="2800" dirty="0">
                <a:solidFill>
                  <a:srgbClr val="FF0000"/>
                </a:solidFill>
                <a:cs typeface="Arial" pitchFamily="34" charset="0"/>
              </a:rPr>
              <a:t>Các loại huân, huy chương, biển tên được mang trên trang phục</a:t>
            </a:r>
            <a:endParaRPr lang="en-US" sz="2800" dirty="0">
              <a:solidFill>
                <a:srgbClr val="FF0000"/>
              </a:solidFill>
              <a:latin typeface="Arial" pitchFamily="34" charset="0"/>
              <a:cs typeface="Arial" pitchFamily="34" charset="0"/>
            </a:endParaRPr>
          </a:p>
        </p:txBody>
      </p:sp>
      <p:pic>
        <p:nvPicPr>
          <p:cNvPr id="32771" name="Picture 2"/>
          <p:cNvPicPr>
            <a:picLocks noChangeAspect="1" noChangeArrowheads="1"/>
          </p:cNvPicPr>
          <p:nvPr/>
        </p:nvPicPr>
        <p:blipFill>
          <a:blip r:embed="rId2"/>
          <a:srcRect/>
          <a:stretch>
            <a:fillRect/>
          </a:stretch>
        </p:blipFill>
        <p:spPr bwMode="auto">
          <a:xfrm>
            <a:off x="400050" y="2438400"/>
            <a:ext cx="8361363"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mặc</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trang</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phục</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7463" y="1066800"/>
            <a:ext cx="9126537" cy="9906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2.2.3. </a:t>
            </a:r>
            <a:r>
              <a:rPr lang="vi-VN" sz="2800" dirty="0">
                <a:solidFill>
                  <a:srgbClr val="FF0000"/>
                </a:solidFill>
                <a:cs typeface="Arial" pitchFamily="34" charset="0"/>
              </a:rPr>
              <a:t>Các loại huân, huy chương, biển tên được mang trên trang phục</a:t>
            </a:r>
            <a:endParaRPr lang="en-US" sz="2800" dirty="0">
              <a:solidFill>
                <a:srgbClr val="FF0000"/>
              </a:solidFill>
              <a:latin typeface="Arial" pitchFamily="34" charset="0"/>
              <a:cs typeface="Arial" pitchFamily="34" charset="0"/>
            </a:endParaRPr>
          </a:p>
        </p:txBody>
      </p:sp>
      <p:pic>
        <p:nvPicPr>
          <p:cNvPr id="33795" name="Picture 2"/>
          <p:cNvPicPr>
            <a:picLocks noChangeAspect="1" noChangeArrowheads="1"/>
          </p:cNvPicPr>
          <p:nvPr/>
        </p:nvPicPr>
        <p:blipFill>
          <a:blip r:embed="rId2"/>
          <a:srcRect/>
          <a:stretch>
            <a:fillRect/>
          </a:stretch>
        </p:blipFill>
        <p:spPr bwMode="auto">
          <a:xfrm>
            <a:off x="906463" y="2614613"/>
            <a:ext cx="7348537" cy="3233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012825"/>
            <a:ext cx="8991600" cy="5692775"/>
          </a:xfrm>
          <a:prstGeom prst="rect">
            <a:avLst/>
          </a:prstGeom>
        </p:spPr>
        <p:txBody>
          <a:bodyPr>
            <a:spAutoFit/>
          </a:bodyPr>
          <a:lstStyle/>
          <a:p>
            <a:pPr indent="457200" algn="just" fontAlgn="auto">
              <a:spcBef>
                <a:spcPts val="0"/>
              </a:spcBef>
              <a:spcAft>
                <a:spcPts val="0"/>
              </a:spcAft>
              <a:defRPr/>
            </a:pPr>
            <a:r>
              <a:rPr lang="vi-VN" sz="2800" dirty="0">
                <a:latin typeface="+mn-lt"/>
                <a:cs typeface="+mn-cs"/>
              </a:rPr>
              <a:t>Quân hàm cho biết cấp bậc và quân chủng của quân nhân.</a:t>
            </a:r>
          </a:p>
          <a:p>
            <a:pPr indent="457200" algn="just" fontAlgn="auto">
              <a:spcBef>
                <a:spcPts val="0"/>
              </a:spcBef>
              <a:spcAft>
                <a:spcPts val="0"/>
              </a:spcAft>
              <a:defRPr/>
            </a:pPr>
            <a:r>
              <a:rPr lang="vi-VN" sz="2800" dirty="0">
                <a:latin typeface="+mn-lt"/>
                <a:cs typeface="+mn-cs"/>
              </a:rPr>
              <a:t>Màu viền của quân hàm thể hiện các quân chủng:</a:t>
            </a:r>
          </a:p>
          <a:p>
            <a:pPr marL="1254125" indent="-457200" algn="just" fontAlgn="auto">
              <a:spcBef>
                <a:spcPts val="0"/>
              </a:spcBef>
              <a:spcAft>
                <a:spcPts val="0"/>
              </a:spcAft>
              <a:buFont typeface="Arial" pitchFamily="34" charset="0"/>
              <a:buChar char="•"/>
              <a:defRPr/>
            </a:pPr>
            <a:r>
              <a:rPr lang="vi-VN" sz="2800" dirty="0">
                <a:latin typeface="+mn-lt"/>
                <a:cs typeface="+mn-cs"/>
              </a:rPr>
              <a:t>Lục quân: màu đỏ tươi</a:t>
            </a:r>
          </a:p>
          <a:p>
            <a:pPr marL="1254125" indent="-457200" algn="just" fontAlgn="auto">
              <a:spcBef>
                <a:spcPts val="0"/>
              </a:spcBef>
              <a:spcAft>
                <a:spcPts val="0"/>
              </a:spcAft>
              <a:buFont typeface="Arial" pitchFamily="34" charset="0"/>
              <a:buChar char="•"/>
              <a:defRPr/>
            </a:pPr>
            <a:r>
              <a:rPr lang="vi-VN" sz="2800" dirty="0">
                <a:latin typeface="+mn-lt"/>
                <a:cs typeface="+mn-cs"/>
              </a:rPr>
              <a:t>Không quân và Phòng không: màu xanh da trời</a:t>
            </a:r>
          </a:p>
          <a:p>
            <a:pPr marL="1254125" indent="-457200" algn="just" fontAlgn="auto">
              <a:spcBef>
                <a:spcPts val="0"/>
              </a:spcBef>
              <a:spcAft>
                <a:spcPts val="0"/>
              </a:spcAft>
              <a:buFont typeface="Arial" pitchFamily="34" charset="0"/>
              <a:buChar char="•"/>
              <a:defRPr/>
            </a:pPr>
            <a:r>
              <a:rPr lang="vi-VN" sz="2800" dirty="0">
                <a:latin typeface="+mn-lt"/>
                <a:cs typeface="+mn-cs"/>
              </a:rPr>
              <a:t>Hải quân: màu tím than.</a:t>
            </a:r>
          </a:p>
          <a:p>
            <a:pPr marL="1254125" indent="-457200" algn="just" fontAlgn="auto">
              <a:spcBef>
                <a:spcPts val="0"/>
              </a:spcBef>
              <a:spcAft>
                <a:spcPts val="0"/>
              </a:spcAft>
              <a:buFont typeface="Arial" pitchFamily="34" charset="0"/>
              <a:buChar char="•"/>
              <a:defRPr/>
            </a:pPr>
            <a:r>
              <a:rPr lang="vi-VN" sz="2800" dirty="0">
                <a:latin typeface="+mn-lt"/>
                <a:cs typeface="+mn-cs"/>
              </a:rPr>
              <a:t>Màu nền là màu vàng.</a:t>
            </a:r>
          </a:p>
          <a:p>
            <a:pPr marL="1249363" indent="-457200" algn="just" fontAlgn="auto">
              <a:spcBef>
                <a:spcPts val="0"/>
              </a:spcBef>
              <a:spcAft>
                <a:spcPts val="0"/>
              </a:spcAft>
              <a:buFont typeface="Arial" pitchFamily="34" charset="0"/>
              <a:buChar char="•"/>
              <a:defRPr/>
            </a:pPr>
            <a:r>
              <a:rPr lang="vi-VN" sz="2800" dirty="0">
                <a:latin typeface="+mn-lt"/>
                <a:cs typeface="+mn-cs"/>
              </a:rPr>
              <a:t>Quân hàm Bộ đội biên phòng có màu viền là màu đỏ tươi tương tự như Lục quân, nhưng có màu nền xanh lá cây.</a:t>
            </a:r>
          </a:p>
          <a:p>
            <a:pPr marL="1249363" indent="-457200" algn="just" fontAlgn="auto">
              <a:spcBef>
                <a:spcPts val="0"/>
              </a:spcBef>
              <a:spcAft>
                <a:spcPts val="0"/>
              </a:spcAft>
              <a:buFont typeface="Arial" pitchFamily="34" charset="0"/>
              <a:buChar char="•"/>
              <a:defRPr/>
            </a:pPr>
            <a:r>
              <a:rPr lang="vi-VN" sz="2800" dirty="0">
                <a:latin typeface="+mn-lt"/>
                <a:cs typeface="+mn-cs"/>
              </a:rPr>
              <a:t>Quân hàm Cảnh sát biển có màu viền vàng nhưng có màu nền tím than tương tự màu viền của Hải quân.</a:t>
            </a:r>
          </a:p>
        </p:txBody>
      </p:sp>
      <p:sp>
        <p:nvSpPr>
          <p:cNvPr id="3" name="Rounded Rectangle 2"/>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2.3.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Cấp bậc quân hàm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QĐND </a:t>
            </a:r>
            <a:r>
              <a:rPr lang="vi-VN"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cs typeface="Arial" pitchFamily="34" charset="0"/>
              </a:rPr>
              <a:t>Việt Nam</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2000"/>
                                        <p:tgtEl>
                                          <p:spTgt spid="4">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ox(in)">
                                      <p:cBhvr>
                                        <p:cTn id="20" dur="2000"/>
                                        <p:tgtEl>
                                          <p:spTgt spid="4">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ox(in)">
                                      <p:cBhvr>
                                        <p:cTn id="23" dur="2000"/>
                                        <p:tgtEl>
                                          <p:spTgt spid="4">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ox(in)">
                                      <p:cBhvr>
                                        <p:cTn id="26" dur="2000"/>
                                        <p:tgtEl>
                                          <p:spTgt spid="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linds(horizontal)">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1315065"/>
            <a:ext cx="7315200" cy="3276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1</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CHỨC TRÁCH VÀ MỐI QUAN HỆ</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990600"/>
            <a:ext cx="8229600" cy="39624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480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QUÂN HÀM CHÍNH THỨC HIỆN NAY</a:t>
            </a:r>
          </a:p>
        </p:txBody>
      </p:sp>
    </p:spTree>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875"/>
          <a:ext cx="9144002" cy="6973940"/>
        </p:xfrm>
        <a:graphic>
          <a:graphicData uri="http://schemas.openxmlformats.org/drawingml/2006/table">
            <a:tbl>
              <a:tblPr firstRow="1" bandRow="1">
                <a:tableStyleId>{5C22544A-7EE6-4342-B048-85BDC9FD1C3A}</a:tableStyleId>
              </a:tblPr>
              <a:tblGrid>
                <a:gridCol w="1142999"/>
                <a:gridCol w="1143001"/>
                <a:gridCol w="1295401"/>
                <a:gridCol w="1643743"/>
                <a:gridCol w="1306286"/>
                <a:gridCol w="1306286"/>
                <a:gridCol w="1306286"/>
              </a:tblGrid>
              <a:tr h="1070207">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866163">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1804">
                <a:tc rowSpan="4">
                  <a:txBody>
                    <a:bodyPr/>
                    <a:lstStyle/>
                    <a:p>
                      <a:pPr algn="ctr"/>
                      <a:r>
                        <a:rPr lang="en-US" sz="2400" i="1" smtClean="0">
                          <a:solidFill>
                            <a:srgbClr val="0000FF"/>
                          </a:solidFill>
                          <a:latin typeface="Arial" pitchFamily="34" charset="0"/>
                          <a:cs typeface="Arial" pitchFamily="34" charset="0"/>
                        </a:rPr>
                        <a:t>Sĩ</a:t>
                      </a:r>
                      <a:r>
                        <a:rPr lang="en-US" sz="2400" i="1" baseline="0" smtClean="0">
                          <a:solidFill>
                            <a:srgbClr val="0000FF"/>
                          </a:solidFill>
                          <a:latin typeface="Arial" pitchFamily="34" charset="0"/>
                          <a:cs typeface="Arial" pitchFamily="34" charset="0"/>
                        </a:rPr>
                        <a:t> quan cấp Tướng</a:t>
                      </a:r>
                      <a:endParaRPr lang="en-US" sz="2400" i="1">
                        <a:solidFill>
                          <a:srgbClr val="0000FF"/>
                        </a:solidFill>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smtClean="0">
                          <a:latin typeface="Arial" pitchFamily="34" charset="0"/>
                          <a:cs typeface="Arial" pitchFamily="34" charset="0"/>
                        </a:rPr>
                        <a:t>Đại</a:t>
                      </a:r>
                      <a:r>
                        <a:rPr lang="en-US" sz="2000" baseline="0" smtClean="0">
                          <a:latin typeface="Arial" pitchFamily="34" charset="0"/>
                          <a:cs typeface="Arial" pitchFamily="34" charset="0"/>
                        </a:rPr>
                        <a:t> tướng</a:t>
                      </a:r>
                      <a:endParaRPr lang="en-US" sz="20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4450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smtClean="0">
                          <a:latin typeface="Arial" pitchFamily="34" charset="0"/>
                          <a:cs typeface="Arial" pitchFamily="34" charset="0"/>
                        </a:rPr>
                        <a:t>Thượng</a:t>
                      </a:r>
                      <a:r>
                        <a:rPr lang="en-US" sz="2000" baseline="0" smtClean="0">
                          <a:latin typeface="Arial" pitchFamily="34" charset="0"/>
                          <a:cs typeface="Arial" pitchFamily="34" charset="0"/>
                        </a:rPr>
                        <a:t> tướng/ Đô đốc</a:t>
                      </a:r>
                      <a:endParaRPr lang="en-US" sz="20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10606">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smtClean="0">
                          <a:latin typeface="Arial" pitchFamily="34" charset="0"/>
                          <a:cs typeface="Arial" pitchFamily="34" charset="0"/>
                        </a:rPr>
                        <a:t>Trung tướng/</a:t>
                      </a:r>
                      <a:r>
                        <a:rPr lang="en-US" sz="2000" baseline="0" smtClean="0">
                          <a:latin typeface="Arial" pitchFamily="34" charset="0"/>
                          <a:cs typeface="Arial" pitchFamily="34" charset="0"/>
                        </a:rPr>
                        <a:t> Phó đô đốc</a:t>
                      </a:r>
                      <a:endParaRPr lang="en-US" sz="20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10606">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smtClean="0">
                          <a:latin typeface="Arial" pitchFamily="34" charset="0"/>
                          <a:cs typeface="Arial" pitchFamily="34" charset="0"/>
                        </a:rPr>
                        <a:t>Thiếu tướng/ Chuẩn</a:t>
                      </a:r>
                      <a:r>
                        <a:rPr lang="en-US" sz="2000" baseline="0" smtClean="0">
                          <a:latin typeface="Arial" pitchFamily="34" charset="0"/>
                          <a:cs typeface="Arial" pitchFamily="34" charset="0"/>
                        </a:rPr>
                        <a:t> đô đốc</a:t>
                      </a:r>
                      <a:endParaRPr lang="en-US" sz="2000">
                        <a:latin typeface="Arial" pitchFamily="34" charset="0"/>
                        <a:cs typeface="Arial"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36918" name="Picture 4"/>
          <p:cNvPicPr>
            <a:picLocks noChangeAspect="1"/>
          </p:cNvPicPr>
          <p:nvPr/>
        </p:nvPicPr>
        <p:blipFill>
          <a:blip r:embed="rId3"/>
          <a:srcRect/>
          <a:stretch>
            <a:fillRect/>
          </a:stretch>
        </p:blipFill>
        <p:spPr bwMode="auto">
          <a:xfrm>
            <a:off x="2438400" y="1111250"/>
            <a:ext cx="1000125" cy="762000"/>
          </a:xfrm>
          <a:prstGeom prst="rect">
            <a:avLst/>
          </a:prstGeom>
          <a:noFill/>
          <a:ln w="9525">
            <a:noFill/>
            <a:miter lim="800000"/>
            <a:headEnd/>
            <a:tailEnd/>
          </a:ln>
        </p:spPr>
      </p:pic>
      <p:pic>
        <p:nvPicPr>
          <p:cNvPr id="36919" name="Picture 5"/>
          <p:cNvPicPr>
            <a:picLocks noChangeAspect="1"/>
          </p:cNvPicPr>
          <p:nvPr/>
        </p:nvPicPr>
        <p:blipFill>
          <a:blip r:embed="rId4"/>
          <a:srcRect/>
          <a:stretch>
            <a:fillRect/>
          </a:stretch>
        </p:blipFill>
        <p:spPr bwMode="auto">
          <a:xfrm>
            <a:off x="3657600" y="1111250"/>
            <a:ext cx="1447800" cy="762000"/>
          </a:xfrm>
          <a:prstGeom prst="rect">
            <a:avLst/>
          </a:prstGeom>
          <a:noFill/>
          <a:ln w="9525">
            <a:noFill/>
            <a:miter lim="800000"/>
            <a:headEnd/>
            <a:tailEnd/>
          </a:ln>
        </p:spPr>
      </p:pic>
      <p:pic>
        <p:nvPicPr>
          <p:cNvPr id="36920" name="Picture 6"/>
          <p:cNvPicPr>
            <a:picLocks noChangeAspect="1"/>
          </p:cNvPicPr>
          <p:nvPr/>
        </p:nvPicPr>
        <p:blipFill>
          <a:blip r:embed="rId5"/>
          <a:srcRect/>
          <a:stretch>
            <a:fillRect/>
          </a:stretch>
        </p:blipFill>
        <p:spPr bwMode="auto">
          <a:xfrm>
            <a:off x="5486400" y="1123950"/>
            <a:ext cx="838200" cy="736600"/>
          </a:xfrm>
          <a:prstGeom prst="rect">
            <a:avLst/>
          </a:prstGeom>
          <a:noFill/>
          <a:ln w="9525">
            <a:noFill/>
            <a:miter lim="800000"/>
            <a:headEnd/>
            <a:tailEnd/>
          </a:ln>
        </p:spPr>
      </p:pic>
      <p:pic>
        <p:nvPicPr>
          <p:cNvPr id="36921" name="Picture 7"/>
          <p:cNvPicPr>
            <a:picLocks noChangeAspect="1"/>
          </p:cNvPicPr>
          <p:nvPr/>
        </p:nvPicPr>
        <p:blipFill>
          <a:blip r:embed="rId6"/>
          <a:srcRect/>
          <a:stretch>
            <a:fillRect/>
          </a:stretch>
        </p:blipFill>
        <p:spPr bwMode="auto">
          <a:xfrm>
            <a:off x="6753225" y="1212850"/>
            <a:ext cx="947738" cy="660400"/>
          </a:xfrm>
          <a:prstGeom prst="rect">
            <a:avLst/>
          </a:prstGeom>
          <a:noFill/>
          <a:ln w="9525">
            <a:noFill/>
            <a:miter lim="800000"/>
            <a:headEnd/>
            <a:tailEnd/>
          </a:ln>
        </p:spPr>
      </p:pic>
      <p:pic>
        <p:nvPicPr>
          <p:cNvPr id="36922" name="Picture 8"/>
          <p:cNvPicPr>
            <a:picLocks noChangeAspect="1"/>
          </p:cNvPicPr>
          <p:nvPr/>
        </p:nvPicPr>
        <p:blipFill>
          <a:blip r:embed="rId7"/>
          <a:srcRect/>
          <a:stretch>
            <a:fillRect/>
          </a:stretch>
        </p:blipFill>
        <p:spPr bwMode="auto">
          <a:xfrm>
            <a:off x="8108950" y="1171575"/>
            <a:ext cx="762000" cy="731838"/>
          </a:xfrm>
          <a:prstGeom prst="rect">
            <a:avLst/>
          </a:prstGeom>
          <a:noFill/>
          <a:ln w="9525">
            <a:noFill/>
            <a:miter lim="800000"/>
            <a:headEnd/>
            <a:tailEnd/>
          </a:ln>
        </p:spPr>
      </p:pic>
      <p:pic>
        <p:nvPicPr>
          <p:cNvPr id="10" name="Picture 9"/>
          <p:cNvPicPr>
            <a:picLocks noChangeAspect="1"/>
          </p:cNvPicPr>
          <p:nvPr/>
        </p:nvPicPr>
        <p:blipFill>
          <a:blip r:embed="rId8"/>
          <a:srcRect/>
          <a:stretch>
            <a:fillRect/>
          </a:stretch>
        </p:blipFill>
        <p:spPr bwMode="auto">
          <a:xfrm>
            <a:off x="2668588" y="1997075"/>
            <a:ext cx="438150" cy="1033463"/>
          </a:xfrm>
          <a:prstGeom prst="rect">
            <a:avLst/>
          </a:prstGeom>
          <a:noFill/>
          <a:ln w="9525">
            <a:noFill/>
            <a:miter lim="800000"/>
            <a:headEnd/>
            <a:tailEnd/>
          </a:ln>
        </p:spPr>
      </p:pic>
      <p:pic>
        <p:nvPicPr>
          <p:cNvPr id="11" name="Picture 10"/>
          <p:cNvPicPr>
            <a:picLocks noChangeAspect="1"/>
          </p:cNvPicPr>
          <p:nvPr/>
        </p:nvPicPr>
        <p:blipFill>
          <a:blip r:embed="rId9"/>
          <a:srcRect/>
          <a:stretch>
            <a:fillRect/>
          </a:stretch>
        </p:blipFill>
        <p:spPr bwMode="auto">
          <a:xfrm>
            <a:off x="2698750" y="3252788"/>
            <a:ext cx="419100" cy="1033462"/>
          </a:xfrm>
          <a:prstGeom prst="rect">
            <a:avLst/>
          </a:prstGeom>
          <a:noFill/>
          <a:ln w="9525">
            <a:noFill/>
            <a:miter lim="800000"/>
            <a:headEnd/>
            <a:tailEnd/>
          </a:ln>
        </p:spPr>
      </p:pic>
      <p:pic>
        <p:nvPicPr>
          <p:cNvPr id="12" name="Picture 11"/>
          <p:cNvPicPr>
            <a:picLocks noChangeAspect="1"/>
          </p:cNvPicPr>
          <p:nvPr/>
        </p:nvPicPr>
        <p:blipFill>
          <a:blip r:embed="rId10"/>
          <a:srcRect/>
          <a:stretch>
            <a:fillRect/>
          </a:stretch>
        </p:blipFill>
        <p:spPr bwMode="auto">
          <a:xfrm>
            <a:off x="2668588" y="4495800"/>
            <a:ext cx="438150" cy="1033463"/>
          </a:xfrm>
          <a:prstGeom prst="rect">
            <a:avLst/>
          </a:prstGeom>
          <a:noFill/>
          <a:ln w="9525">
            <a:noFill/>
            <a:miter lim="800000"/>
            <a:headEnd/>
            <a:tailEnd/>
          </a:ln>
        </p:spPr>
      </p:pic>
      <p:pic>
        <p:nvPicPr>
          <p:cNvPr id="13" name="Picture 12"/>
          <p:cNvPicPr>
            <a:picLocks noChangeAspect="1"/>
          </p:cNvPicPr>
          <p:nvPr/>
        </p:nvPicPr>
        <p:blipFill>
          <a:blip r:embed="rId11"/>
          <a:srcRect/>
          <a:stretch>
            <a:fillRect/>
          </a:stretch>
        </p:blipFill>
        <p:spPr bwMode="auto">
          <a:xfrm>
            <a:off x="2651125" y="5791200"/>
            <a:ext cx="457200" cy="1033463"/>
          </a:xfrm>
          <a:prstGeom prst="rect">
            <a:avLst/>
          </a:prstGeom>
          <a:noFill/>
          <a:ln w="9525">
            <a:noFill/>
            <a:miter lim="800000"/>
            <a:headEnd/>
            <a:tailEnd/>
          </a:ln>
        </p:spPr>
      </p:pic>
      <p:pic>
        <p:nvPicPr>
          <p:cNvPr id="14" name="Picture 13"/>
          <p:cNvPicPr>
            <a:picLocks noChangeAspect="1"/>
          </p:cNvPicPr>
          <p:nvPr/>
        </p:nvPicPr>
        <p:blipFill>
          <a:blip r:embed="rId12"/>
          <a:srcRect/>
          <a:stretch>
            <a:fillRect/>
          </a:stretch>
        </p:blipFill>
        <p:spPr bwMode="auto">
          <a:xfrm>
            <a:off x="4210050" y="3184525"/>
            <a:ext cx="427038" cy="1033463"/>
          </a:xfrm>
          <a:prstGeom prst="rect">
            <a:avLst/>
          </a:prstGeom>
          <a:noFill/>
          <a:ln w="9525">
            <a:noFill/>
            <a:miter lim="800000"/>
            <a:headEnd/>
            <a:tailEnd/>
          </a:ln>
        </p:spPr>
      </p:pic>
      <p:pic>
        <p:nvPicPr>
          <p:cNvPr id="15" name="Picture 14"/>
          <p:cNvPicPr>
            <a:picLocks noChangeAspect="1"/>
          </p:cNvPicPr>
          <p:nvPr/>
        </p:nvPicPr>
        <p:blipFill>
          <a:blip r:embed="rId13"/>
          <a:srcRect/>
          <a:stretch>
            <a:fillRect/>
          </a:stretch>
        </p:blipFill>
        <p:spPr bwMode="auto">
          <a:xfrm>
            <a:off x="4225925" y="4484688"/>
            <a:ext cx="431800" cy="1033462"/>
          </a:xfrm>
          <a:prstGeom prst="rect">
            <a:avLst/>
          </a:prstGeom>
          <a:noFill/>
          <a:ln w="9525">
            <a:noFill/>
            <a:miter lim="800000"/>
            <a:headEnd/>
            <a:tailEnd/>
          </a:ln>
        </p:spPr>
      </p:pic>
      <p:pic>
        <p:nvPicPr>
          <p:cNvPr id="16" name="Picture 15"/>
          <p:cNvPicPr>
            <a:picLocks noChangeAspect="1"/>
          </p:cNvPicPr>
          <p:nvPr/>
        </p:nvPicPr>
        <p:blipFill>
          <a:blip r:embed="rId14"/>
          <a:srcRect/>
          <a:stretch>
            <a:fillRect/>
          </a:stretch>
        </p:blipFill>
        <p:spPr bwMode="auto">
          <a:xfrm>
            <a:off x="4248150" y="5759450"/>
            <a:ext cx="427038" cy="1033463"/>
          </a:xfrm>
          <a:prstGeom prst="rect">
            <a:avLst/>
          </a:prstGeom>
          <a:noFill/>
          <a:ln w="9525">
            <a:noFill/>
            <a:miter lim="800000"/>
            <a:headEnd/>
            <a:tailEnd/>
          </a:ln>
        </p:spPr>
      </p:pic>
      <p:pic>
        <p:nvPicPr>
          <p:cNvPr id="17" name="Picture 16"/>
          <p:cNvPicPr>
            <a:picLocks noChangeAspect="1"/>
          </p:cNvPicPr>
          <p:nvPr/>
        </p:nvPicPr>
        <p:blipFill>
          <a:blip r:embed="rId15"/>
          <a:srcRect/>
          <a:stretch>
            <a:fillRect/>
          </a:stretch>
        </p:blipFill>
        <p:spPr bwMode="auto">
          <a:xfrm>
            <a:off x="5703888" y="3168650"/>
            <a:ext cx="419100" cy="1033463"/>
          </a:xfrm>
          <a:prstGeom prst="rect">
            <a:avLst/>
          </a:prstGeom>
          <a:noFill/>
          <a:ln w="9525">
            <a:noFill/>
            <a:miter lim="800000"/>
            <a:headEnd/>
            <a:tailEnd/>
          </a:ln>
        </p:spPr>
      </p:pic>
      <p:pic>
        <p:nvPicPr>
          <p:cNvPr id="18" name="Picture 17"/>
          <p:cNvPicPr>
            <a:picLocks noChangeAspect="1"/>
          </p:cNvPicPr>
          <p:nvPr/>
        </p:nvPicPr>
        <p:blipFill>
          <a:blip r:embed="rId16"/>
          <a:srcRect/>
          <a:stretch>
            <a:fillRect/>
          </a:stretch>
        </p:blipFill>
        <p:spPr bwMode="auto">
          <a:xfrm>
            <a:off x="5727700" y="4479925"/>
            <a:ext cx="430213" cy="1033463"/>
          </a:xfrm>
          <a:prstGeom prst="rect">
            <a:avLst/>
          </a:prstGeom>
          <a:noFill/>
          <a:ln w="9525">
            <a:noFill/>
            <a:miter lim="800000"/>
            <a:headEnd/>
            <a:tailEnd/>
          </a:ln>
        </p:spPr>
      </p:pic>
      <p:pic>
        <p:nvPicPr>
          <p:cNvPr id="19" name="Picture 18"/>
          <p:cNvPicPr>
            <a:picLocks noChangeAspect="1"/>
          </p:cNvPicPr>
          <p:nvPr/>
        </p:nvPicPr>
        <p:blipFill>
          <a:blip r:embed="rId17"/>
          <a:srcRect/>
          <a:stretch>
            <a:fillRect/>
          </a:stretch>
        </p:blipFill>
        <p:spPr bwMode="auto">
          <a:xfrm>
            <a:off x="5730875" y="5776913"/>
            <a:ext cx="412750" cy="1033462"/>
          </a:xfrm>
          <a:prstGeom prst="rect">
            <a:avLst/>
          </a:prstGeom>
          <a:noFill/>
          <a:ln w="9525">
            <a:noFill/>
            <a:miter lim="800000"/>
            <a:headEnd/>
            <a:tailEnd/>
          </a:ln>
        </p:spPr>
      </p:pic>
      <p:pic>
        <p:nvPicPr>
          <p:cNvPr id="20" name="Picture 19"/>
          <p:cNvPicPr>
            <a:picLocks noChangeAspect="1"/>
          </p:cNvPicPr>
          <p:nvPr/>
        </p:nvPicPr>
        <p:blipFill>
          <a:blip r:embed="rId18"/>
          <a:srcRect/>
          <a:stretch>
            <a:fillRect/>
          </a:stretch>
        </p:blipFill>
        <p:spPr bwMode="auto">
          <a:xfrm>
            <a:off x="6973888" y="4495800"/>
            <a:ext cx="427037" cy="1033463"/>
          </a:xfrm>
          <a:prstGeom prst="rect">
            <a:avLst/>
          </a:prstGeom>
          <a:noFill/>
          <a:ln w="9525">
            <a:noFill/>
            <a:miter lim="800000"/>
            <a:headEnd/>
            <a:tailEnd/>
          </a:ln>
        </p:spPr>
      </p:pic>
      <p:pic>
        <p:nvPicPr>
          <p:cNvPr id="21" name="Picture 20"/>
          <p:cNvPicPr>
            <a:picLocks noChangeAspect="1"/>
          </p:cNvPicPr>
          <p:nvPr/>
        </p:nvPicPr>
        <p:blipFill>
          <a:blip r:embed="rId19"/>
          <a:srcRect/>
          <a:stretch>
            <a:fillRect/>
          </a:stretch>
        </p:blipFill>
        <p:spPr bwMode="auto">
          <a:xfrm>
            <a:off x="6959600" y="5748338"/>
            <a:ext cx="431800" cy="1031875"/>
          </a:xfrm>
          <a:prstGeom prst="rect">
            <a:avLst/>
          </a:prstGeom>
          <a:noFill/>
          <a:ln w="9525">
            <a:noFill/>
            <a:miter lim="800000"/>
            <a:headEnd/>
            <a:tailEnd/>
          </a:ln>
        </p:spPr>
      </p:pic>
      <p:pic>
        <p:nvPicPr>
          <p:cNvPr id="22" name="Picture 21"/>
          <p:cNvPicPr>
            <a:picLocks noChangeAspect="1"/>
          </p:cNvPicPr>
          <p:nvPr/>
        </p:nvPicPr>
        <p:blipFill>
          <a:blip r:embed="rId20"/>
          <a:srcRect/>
          <a:stretch>
            <a:fillRect/>
          </a:stretch>
        </p:blipFill>
        <p:spPr bwMode="auto">
          <a:xfrm>
            <a:off x="8272463" y="4491038"/>
            <a:ext cx="433387" cy="1033462"/>
          </a:xfrm>
          <a:prstGeom prst="rect">
            <a:avLst/>
          </a:prstGeom>
          <a:noFill/>
          <a:ln w="9525">
            <a:noFill/>
            <a:miter lim="800000"/>
            <a:headEnd/>
            <a:tailEnd/>
          </a:ln>
        </p:spPr>
      </p:pic>
      <p:pic>
        <p:nvPicPr>
          <p:cNvPr id="23" name="Picture 22"/>
          <p:cNvPicPr>
            <a:picLocks noChangeAspect="1"/>
          </p:cNvPicPr>
          <p:nvPr/>
        </p:nvPicPr>
        <p:blipFill>
          <a:blip r:embed="rId21"/>
          <a:srcRect/>
          <a:stretch>
            <a:fillRect/>
          </a:stretch>
        </p:blipFill>
        <p:spPr bwMode="auto">
          <a:xfrm>
            <a:off x="8256588" y="5759450"/>
            <a:ext cx="433387" cy="1033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par>
                                <p:cTn id="33" presetID="16" presetClass="entr" presetSubtype="2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par>
                                <p:cTn id="47" presetID="16" presetClass="entr" presetSubtype="21"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par>
                                <p:cTn id="50" presetID="16" presetClass="entr" presetSubtype="21"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875"/>
          <a:ext cx="9144000" cy="6845300"/>
        </p:xfrm>
        <a:graphic>
          <a:graphicData uri="http://schemas.openxmlformats.org/drawingml/2006/table">
            <a:tbl>
              <a:tblPr firstRow="1" bandRow="1">
                <a:tableStyleId>{5C22544A-7EE6-4342-B048-85BDC9FD1C3A}</a:tableStyleId>
              </a:tblPr>
              <a:tblGrid>
                <a:gridCol w="990599"/>
                <a:gridCol w="1295401"/>
                <a:gridCol w="1295401"/>
                <a:gridCol w="1643743"/>
                <a:gridCol w="1306286"/>
                <a:gridCol w="1306286"/>
                <a:gridCol w="1306286"/>
              </a:tblGrid>
              <a:tr h="1070390">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866312">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2005">
                <a:tc rowSpan="4">
                  <a:txBody>
                    <a:bodyPr/>
                    <a:lstStyle/>
                    <a:p>
                      <a:pPr algn="ctr"/>
                      <a:r>
                        <a:rPr lang="en-US" sz="2800" i="1" smtClean="0">
                          <a:solidFill>
                            <a:srgbClr val="0000FF"/>
                          </a:solidFill>
                        </a:rPr>
                        <a:t>Sĩ</a:t>
                      </a:r>
                      <a:r>
                        <a:rPr lang="en-US" sz="2800" i="1" baseline="0" smtClean="0">
                          <a:solidFill>
                            <a:srgbClr val="0000FF"/>
                          </a:solidFill>
                        </a:rPr>
                        <a:t> quan cấp Tá</a:t>
                      </a:r>
                      <a:endParaRPr lang="en-US" sz="2800" i="1">
                        <a:solidFill>
                          <a:srgbClr val="0000FF"/>
                        </a:solidFill>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Đại</a:t>
                      </a:r>
                      <a:r>
                        <a:rPr lang="en-US" sz="2400" baseline="0" smtClean="0">
                          <a:latin typeface="Arial" pitchFamily="34" charset="0"/>
                          <a:cs typeface="Arial" pitchFamily="34" charset="0"/>
                        </a:rPr>
                        <a:t> tá</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44716">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Thượng</a:t>
                      </a:r>
                      <a:r>
                        <a:rPr lang="en-US" sz="2400" baseline="0" smtClean="0">
                          <a:latin typeface="Arial" pitchFamily="34" charset="0"/>
                          <a:cs typeface="Arial" pitchFamily="34" charset="0"/>
                        </a:rPr>
                        <a:t> tá</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0966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Trung tá</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220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Thiếu</a:t>
                      </a:r>
                      <a:r>
                        <a:rPr lang="en-US" sz="2400" baseline="0" smtClean="0">
                          <a:latin typeface="Arial" pitchFamily="34" charset="0"/>
                          <a:cs typeface="Arial" pitchFamily="34" charset="0"/>
                        </a:rPr>
                        <a:t> tá</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38966" name="Picture 4"/>
          <p:cNvPicPr>
            <a:picLocks noChangeAspect="1"/>
          </p:cNvPicPr>
          <p:nvPr/>
        </p:nvPicPr>
        <p:blipFill>
          <a:blip r:embed="rId3"/>
          <a:srcRect/>
          <a:stretch>
            <a:fillRect/>
          </a:stretch>
        </p:blipFill>
        <p:spPr bwMode="auto">
          <a:xfrm>
            <a:off x="2438400" y="1111250"/>
            <a:ext cx="1000125" cy="762000"/>
          </a:xfrm>
          <a:prstGeom prst="rect">
            <a:avLst/>
          </a:prstGeom>
          <a:noFill/>
          <a:ln w="9525">
            <a:noFill/>
            <a:miter lim="800000"/>
            <a:headEnd/>
            <a:tailEnd/>
          </a:ln>
        </p:spPr>
      </p:pic>
      <p:pic>
        <p:nvPicPr>
          <p:cNvPr id="38967" name="Picture 5"/>
          <p:cNvPicPr>
            <a:picLocks noChangeAspect="1"/>
          </p:cNvPicPr>
          <p:nvPr/>
        </p:nvPicPr>
        <p:blipFill>
          <a:blip r:embed="rId4"/>
          <a:srcRect/>
          <a:stretch>
            <a:fillRect/>
          </a:stretch>
        </p:blipFill>
        <p:spPr bwMode="auto">
          <a:xfrm>
            <a:off x="3657600" y="1111250"/>
            <a:ext cx="1447800" cy="762000"/>
          </a:xfrm>
          <a:prstGeom prst="rect">
            <a:avLst/>
          </a:prstGeom>
          <a:noFill/>
          <a:ln w="9525">
            <a:noFill/>
            <a:miter lim="800000"/>
            <a:headEnd/>
            <a:tailEnd/>
          </a:ln>
        </p:spPr>
      </p:pic>
      <p:pic>
        <p:nvPicPr>
          <p:cNvPr id="38968" name="Picture 6"/>
          <p:cNvPicPr>
            <a:picLocks noChangeAspect="1"/>
          </p:cNvPicPr>
          <p:nvPr/>
        </p:nvPicPr>
        <p:blipFill>
          <a:blip r:embed="rId5"/>
          <a:srcRect/>
          <a:stretch>
            <a:fillRect/>
          </a:stretch>
        </p:blipFill>
        <p:spPr bwMode="auto">
          <a:xfrm>
            <a:off x="5486400" y="1123950"/>
            <a:ext cx="838200" cy="736600"/>
          </a:xfrm>
          <a:prstGeom prst="rect">
            <a:avLst/>
          </a:prstGeom>
          <a:noFill/>
          <a:ln w="9525">
            <a:noFill/>
            <a:miter lim="800000"/>
            <a:headEnd/>
            <a:tailEnd/>
          </a:ln>
        </p:spPr>
      </p:pic>
      <p:pic>
        <p:nvPicPr>
          <p:cNvPr id="38969" name="Picture 7"/>
          <p:cNvPicPr>
            <a:picLocks noChangeAspect="1"/>
          </p:cNvPicPr>
          <p:nvPr/>
        </p:nvPicPr>
        <p:blipFill>
          <a:blip r:embed="rId6"/>
          <a:srcRect/>
          <a:stretch>
            <a:fillRect/>
          </a:stretch>
        </p:blipFill>
        <p:spPr bwMode="auto">
          <a:xfrm>
            <a:off x="6753225" y="1212850"/>
            <a:ext cx="947738" cy="660400"/>
          </a:xfrm>
          <a:prstGeom prst="rect">
            <a:avLst/>
          </a:prstGeom>
          <a:noFill/>
          <a:ln w="9525">
            <a:noFill/>
            <a:miter lim="800000"/>
            <a:headEnd/>
            <a:tailEnd/>
          </a:ln>
        </p:spPr>
      </p:pic>
      <p:pic>
        <p:nvPicPr>
          <p:cNvPr id="38970" name="Picture 8"/>
          <p:cNvPicPr>
            <a:picLocks noChangeAspect="1"/>
          </p:cNvPicPr>
          <p:nvPr/>
        </p:nvPicPr>
        <p:blipFill>
          <a:blip r:embed="rId7"/>
          <a:srcRect/>
          <a:stretch>
            <a:fillRect/>
          </a:stretch>
        </p:blipFill>
        <p:spPr bwMode="auto">
          <a:xfrm>
            <a:off x="8108950" y="1171575"/>
            <a:ext cx="762000" cy="731838"/>
          </a:xfrm>
          <a:prstGeom prst="rect">
            <a:avLst/>
          </a:prstGeom>
          <a:noFill/>
          <a:ln w="9525">
            <a:noFill/>
            <a:miter lim="800000"/>
            <a:headEnd/>
            <a:tailEnd/>
          </a:ln>
        </p:spPr>
      </p:pic>
      <p:pic>
        <p:nvPicPr>
          <p:cNvPr id="2" name="Picture 1"/>
          <p:cNvPicPr>
            <a:picLocks noChangeAspect="1"/>
          </p:cNvPicPr>
          <p:nvPr/>
        </p:nvPicPr>
        <p:blipFill>
          <a:blip r:embed="rId8"/>
          <a:srcRect/>
          <a:stretch>
            <a:fillRect/>
          </a:stretch>
        </p:blipFill>
        <p:spPr bwMode="auto">
          <a:xfrm>
            <a:off x="2679700" y="1979613"/>
            <a:ext cx="436563" cy="1033462"/>
          </a:xfrm>
          <a:prstGeom prst="rect">
            <a:avLst/>
          </a:prstGeom>
          <a:noFill/>
          <a:ln w="9525">
            <a:noFill/>
            <a:miter lim="800000"/>
            <a:headEnd/>
            <a:tailEnd/>
          </a:ln>
        </p:spPr>
      </p:pic>
      <p:pic>
        <p:nvPicPr>
          <p:cNvPr id="3" name="Picture 2"/>
          <p:cNvPicPr>
            <a:picLocks noChangeAspect="1"/>
          </p:cNvPicPr>
          <p:nvPr/>
        </p:nvPicPr>
        <p:blipFill>
          <a:blip r:embed="rId9"/>
          <a:srcRect/>
          <a:stretch>
            <a:fillRect/>
          </a:stretch>
        </p:blipFill>
        <p:spPr bwMode="auto">
          <a:xfrm>
            <a:off x="2705100" y="4419600"/>
            <a:ext cx="430213" cy="1033463"/>
          </a:xfrm>
          <a:prstGeom prst="rect">
            <a:avLst/>
          </a:prstGeom>
          <a:noFill/>
          <a:ln w="9525">
            <a:noFill/>
            <a:miter lim="800000"/>
            <a:headEnd/>
            <a:tailEnd/>
          </a:ln>
        </p:spPr>
      </p:pic>
      <p:pic>
        <p:nvPicPr>
          <p:cNvPr id="24" name="Picture 23"/>
          <p:cNvPicPr>
            <a:picLocks noChangeAspect="1"/>
          </p:cNvPicPr>
          <p:nvPr/>
        </p:nvPicPr>
        <p:blipFill>
          <a:blip r:embed="rId10"/>
          <a:srcRect/>
          <a:stretch>
            <a:fillRect/>
          </a:stretch>
        </p:blipFill>
        <p:spPr bwMode="auto">
          <a:xfrm>
            <a:off x="2719388" y="5680075"/>
            <a:ext cx="415925" cy="1033463"/>
          </a:xfrm>
          <a:prstGeom prst="rect">
            <a:avLst/>
          </a:prstGeom>
          <a:noFill/>
          <a:ln w="9525">
            <a:noFill/>
            <a:miter lim="800000"/>
            <a:headEnd/>
            <a:tailEnd/>
          </a:ln>
        </p:spPr>
      </p:pic>
      <p:pic>
        <p:nvPicPr>
          <p:cNvPr id="25" name="Picture 24"/>
          <p:cNvPicPr>
            <a:picLocks noChangeAspect="1"/>
          </p:cNvPicPr>
          <p:nvPr/>
        </p:nvPicPr>
        <p:blipFill>
          <a:blip r:embed="rId11"/>
          <a:srcRect/>
          <a:stretch>
            <a:fillRect/>
          </a:stretch>
        </p:blipFill>
        <p:spPr bwMode="auto">
          <a:xfrm>
            <a:off x="2705100" y="3200400"/>
            <a:ext cx="430213" cy="1033463"/>
          </a:xfrm>
          <a:prstGeom prst="rect">
            <a:avLst/>
          </a:prstGeom>
          <a:noFill/>
          <a:ln w="9525">
            <a:noFill/>
            <a:miter lim="800000"/>
            <a:headEnd/>
            <a:tailEnd/>
          </a:ln>
        </p:spPr>
      </p:pic>
      <p:pic>
        <p:nvPicPr>
          <p:cNvPr id="26" name="Picture 25"/>
          <p:cNvPicPr>
            <a:picLocks noChangeAspect="1"/>
          </p:cNvPicPr>
          <p:nvPr/>
        </p:nvPicPr>
        <p:blipFill>
          <a:blip r:embed="rId12"/>
          <a:srcRect/>
          <a:stretch>
            <a:fillRect/>
          </a:stretch>
        </p:blipFill>
        <p:spPr bwMode="auto">
          <a:xfrm>
            <a:off x="4210050" y="1984375"/>
            <a:ext cx="412750" cy="1033463"/>
          </a:xfrm>
          <a:prstGeom prst="rect">
            <a:avLst/>
          </a:prstGeom>
          <a:noFill/>
          <a:ln w="9525">
            <a:noFill/>
            <a:miter lim="800000"/>
            <a:headEnd/>
            <a:tailEnd/>
          </a:ln>
        </p:spPr>
      </p:pic>
      <p:pic>
        <p:nvPicPr>
          <p:cNvPr id="27" name="Picture 26"/>
          <p:cNvPicPr>
            <a:picLocks noChangeAspect="1"/>
          </p:cNvPicPr>
          <p:nvPr/>
        </p:nvPicPr>
        <p:blipFill>
          <a:blip r:embed="rId13"/>
          <a:srcRect/>
          <a:stretch>
            <a:fillRect/>
          </a:stretch>
        </p:blipFill>
        <p:spPr bwMode="auto">
          <a:xfrm>
            <a:off x="4213225" y="5681663"/>
            <a:ext cx="422275" cy="1033462"/>
          </a:xfrm>
          <a:prstGeom prst="rect">
            <a:avLst/>
          </a:prstGeom>
          <a:noFill/>
          <a:ln w="9525">
            <a:noFill/>
            <a:miter lim="800000"/>
            <a:headEnd/>
            <a:tailEnd/>
          </a:ln>
        </p:spPr>
      </p:pic>
      <p:pic>
        <p:nvPicPr>
          <p:cNvPr id="28" name="Picture 27"/>
          <p:cNvPicPr>
            <a:picLocks noChangeAspect="1"/>
          </p:cNvPicPr>
          <p:nvPr/>
        </p:nvPicPr>
        <p:blipFill>
          <a:blip r:embed="rId14"/>
          <a:srcRect/>
          <a:stretch>
            <a:fillRect/>
          </a:stretch>
        </p:blipFill>
        <p:spPr bwMode="auto">
          <a:xfrm>
            <a:off x="4213225" y="3213100"/>
            <a:ext cx="417513" cy="1033463"/>
          </a:xfrm>
          <a:prstGeom prst="rect">
            <a:avLst/>
          </a:prstGeom>
          <a:noFill/>
          <a:ln w="9525">
            <a:noFill/>
            <a:miter lim="800000"/>
            <a:headEnd/>
            <a:tailEnd/>
          </a:ln>
        </p:spPr>
      </p:pic>
      <p:pic>
        <p:nvPicPr>
          <p:cNvPr id="29" name="Picture 28"/>
          <p:cNvPicPr>
            <a:picLocks noChangeAspect="1"/>
          </p:cNvPicPr>
          <p:nvPr/>
        </p:nvPicPr>
        <p:blipFill>
          <a:blip r:embed="rId15"/>
          <a:srcRect/>
          <a:stretch>
            <a:fillRect/>
          </a:stretch>
        </p:blipFill>
        <p:spPr bwMode="auto">
          <a:xfrm>
            <a:off x="4213225" y="4430713"/>
            <a:ext cx="412750" cy="1033462"/>
          </a:xfrm>
          <a:prstGeom prst="rect">
            <a:avLst/>
          </a:prstGeom>
          <a:noFill/>
          <a:ln w="9525">
            <a:noFill/>
            <a:miter lim="800000"/>
            <a:headEnd/>
            <a:tailEnd/>
          </a:ln>
        </p:spPr>
      </p:pic>
      <p:pic>
        <p:nvPicPr>
          <p:cNvPr id="30" name="Picture 29"/>
          <p:cNvPicPr>
            <a:picLocks noChangeAspect="1"/>
          </p:cNvPicPr>
          <p:nvPr/>
        </p:nvPicPr>
        <p:blipFill>
          <a:blip r:embed="rId16"/>
          <a:srcRect/>
          <a:stretch>
            <a:fillRect/>
          </a:stretch>
        </p:blipFill>
        <p:spPr bwMode="auto">
          <a:xfrm>
            <a:off x="5673725" y="1968500"/>
            <a:ext cx="407988" cy="1033463"/>
          </a:xfrm>
          <a:prstGeom prst="rect">
            <a:avLst/>
          </a:prstGeom>
          <a:noFill/>
          <a:ln w="9525">
            <a:noFill/>
            <a:miter lim="800000"/>
            <a:headEnd/>
            <a:tailEnd/>
          </a:ln>
        </p:spPr>
      </p:pic>
      <p:pic>
        <p:nvPicPr>
          <p:cNvPr id="31" name="Picture 30"/>
          <p:cNvPicPr>
            <a:picLocks noChangeAspect="1"/>
          </p:cNvPicPr>
          <p:nvPr/>
        </p:nvPicPr>
        <p:blipFill>
          <a:blip r:embed="rId17"/>
          <a:srcRect/>
          <a:stretch>
            <a:fillRect/>
          </a:stretch>
        </p:blipFill>
        <p:spPr bwMode="auto">
          <a:xfrm>
            <a:off x="5689600" y="5680075"/>
            <a:ext cx="420688" cy="1033463"/>
          </a:xfrm>
          <a:prstGeom prst="rect">
            <a:avLst/>
          </a:prstGeom>
          <a:noFill/>
          <a:ln w="9525">
            <a:noFill/>
            <a:miter lim="800000"/>
            <a:headEnd/>
            <a:tailEnd/>
          </a:ln>
        </p:spPr>
      </p:pic>
      <p:pic>
        <p:nvPicPr>
          <p:cNvPr id="32" name="Picture 31"/>
          <p:cNvPicPr>
            <a:picLocks noChangeAspect="1"/>
          </p:cNvPicPr>
          <p:nvPr/>
        </p:nvPicPr>
        <p:blipFill>
          <a:blip r:embed="rId18"/>
          <a:srcRect/>
          <a:stretch>
            <a:fillRect/>
          </a:stretch>
        </p:blipFill>
        <p:spPr bwMode="auto">
          <a:xfrm>
            <a:off x="5689600" y="3187700"/>
            <a:ext cx="420688" cy="1033463"/>
          </a:xfrm>
          <a:prstGeom prst="rect">
            <a:avLst/>
          </a:prstGeom>
          <a:noFill/>
          <a:ln w="9525">
            <a:noFill/>
            <a:miter lim="800000"/>
            <a:headEnd/>
            <a:tailEnd/>
          </a:ln>
        </p:spPr>
      </p:pic>
      <p:pic>
        <p:nvPicPr>
          <p:cNvPr id="33" name="Picture 32"/>
          <p:cNvPicPr>
            <a:picLocks noChangeAspect="1"/>
          </p:cNvPicPr>
          <p:nvPr/>
        </p:nvPicPr>
        <p:blipFill>
          <a:blip r:embed="rId19"/>
          <a:srcRect/>
          <a:stretch>
            <a:fillRect/>
          </a:stretch>
        </p:blipFill>
        <p:spPr bwMode="auto">
          <a:xfrm>
            <a:off x="5689600" y="4430713"/>
            <a:ext cx="431800" cy="1033462"/>
          </a:xfrm>
          <a:prstGeom prst="rect">
            <a:avLst/>
          </a:prstGeom>
          <a:noFill/>
          <a:ln w="9525">
            <a:noFill/>
            <a:miter lim="800000"/>
            <a:headEnd/>
            <a:tailEnd/>
          </a:ln>
        </p:spPr>
      </p:pic>
      <p:pic>
        <p:nvPicPr>
          <p:cNvPr id="34" name="Picture 33"/>
          <p:cNvPicPr>
            <a:picLocks noChangeAspect="1"/>
          </p:cNvPicPr>
          <p:nvPr/>
        </p:nvPicPr>
        <p:blipFill>
          <a:blip r:embed="rId20"/>
          <a:srcRect/>
          <a:stretch>
            <a:fillRect/>
          </a:stretch>
        </p:blipFill>
        <p:spPr bwMode="auto">
          <a:xfrm>
            <a:off x="6967538" y="1968500"/>
            <a:ext cx="439737" cy="1033463"/>
          </a:xfrm>
          <a:prstGeom prst="rect">
            <a:avLst/>
          </a:prstGeom>
          <a:noFill/>
          <a:ln w="9525">
            <a:noFill/>
            <a:miter lim="800000"/>
            <a:headEnd/>
            <a:tailEnd/>
          </a:ln>
        </p:spPr>
      </p:pic>
      <p:pic>
        <p:nvPicPr>
          <p:cNvPr id="35" name="Picture 34"/>
          <p:cNvPicPr>
            <a:picLocks noChangeAspect="1"/>
          </p:cNvPicPr>
          <p:nvPr/>
        </p:nvPicPr>
        <p:blipFill>
          <a:blip r:embed="rId21"/>
          <a:srcRect/>
          <a:stretch>
            <a:fillRect/>
          </a:stretch>
        </p:blipFill>
        <p:spPr bwMode="auto">
          <a:xfrm>
            <a:off x="6983413" y="5676900"/>
            <a:ext cx="419100" cy="1033463"/>
          </a:xfrm>
          <a:prstGeom prst="rect">
            <a:avLst/>
          </a:prstGeom>
          <a:noFill/>
          <a:ln w="9525">
            <a:noFill/>
            <a:miter lim="800000"/>
            <a:headEnd/>
            <a:tailEnd/>
          </a:ln>
        </p:spPr>
      </p:pic>
      <p:pic>
        <p:nvPicPr>
          <p:cNvPr id="36" name="Picture 35"/>
          <p:cNvPicPr>
            <a:picLocks noChangeAspect="1"/>
          </p:cNvPicPr>
          <p:nvPr/>
        </p:nvPicPr>
        <p:blipFill>
          <a:blip r:embed="rId22"/>
          <a:srcRect/>
          <a:stretch>
            <a:fillRect/>
          </a:stretch>
        </p:blipFill>
        <p:spPr bwMode="auto">
          <a:xfrm>
            <a:off x="7010400" y="3200400"/>
            <a:ext cx="423863" cy="1033463"/>
          </a:xfrm>
          <a:prstGeom prst="rect">
            <a:avLst/>
          </a:prstGeom>
          <a:noFill/>
          <a:ln w="9525">
            <a:noFill/>
            <a:miter lim="800000"/>
            <a:headEnd/>
            <a:tailEnd/>
          </a:ln>
        </p:spPr>
      </p:pic>
      <p:pic>
        <p:nvPicPr>
          <p:cNvPr id="37" name="Picture 36"/>
          <p:cNvPicPr>
            <a:picLocks noChangeAspect="1"/>
          </p:cNvPicPr>
          <p:nvPr/>
        </p:nvPicPr>
        <p:blipFill>
          <a:blip r:embed="rId23"/>
          <a:srcRect/>
          <a:stretch>
            <a:fillRect/>
          </a:stretch>
        </p:blipFill>
        <p:spPr bwMode="auto">
          <a:xfrm>
            <a:off x="6967538" y="4445000"/>
            <a:ext cx="425450" cy="1033463"/>
          </a:xfrm>
          <a:prstGeom prst="rect">
            <a:avLst/>
          </a:prstGeom>
          <a:noFill/>
          <a:ln w="9525">
            <a:noFill/>
            <a:miter lim="800000"/>
            <a:headEnd/>
            <a:tailEnd/>
          </a:ln>
        </p:spPr>
      </p:pic>
      <p:pic>
        <p:nvPicPr>
          <p:cNvPr id="38" name="Picture 37"/>
          <p:cNvPicPr>
            <a:picLocks noChangeAspect="1"/>
          </p:cNvPicPr>
          <p:nvPr/>
        </p:nvPicPr>
        <p:blipFill>
          <a:blip r:embed="rId24"/>
          <a:srcRect/>
          <a:stretch>
            <a:fillRect/>
          </a:stretch>
        </p:blipFill>
        <p:spPr bwMode="auto">
          <a:xfrm>
            <a:off x="8283575" y="1987550"/>
            <a:ext cx="420688" cy="1033463"/>
          </a:xfrm>
          <a:prstGeom prst="rect">
            <a:avLst/>
          </a:prstGeom>
          <a:noFill/>
          <a:ln w="9525">
            <a:noFill/>
            <a:miter lim="800000"/>
            <a:headEnd/>
            <a:tailEnd/>
          </a:ln>
        </p:spPr>
      </p:pic>
      <p:pic>
        <p:nvPicPr>
          <p:cNvPr id="39" name="Picture 38"/>
          <p:cNvPicPr>
            <a:picLocks noChangeAspect="1"/>
          </p:cNvPicPr>
          <p:nvPr/>
        </p:nvPicPr>
        <p:blipFill>
          <a:blip r:embed="rId25"/>
          <a:srcRect/>
          <a:stretch>
            <a:fillRect/>
          </a:stretch>
        </p:blipFill>
        <p:spPr bwMode="auto">
          <a:xfrm>
            <a:off x="8283575" y="5676900"/>
            <a:ext cx="415925" cy="1033463"/>
          </a:xfrm>
          <a:prstGeom prst="rect">
            <a:avLst/>
          </a:prstGeom>
          <a:noFill/>
          <a:ln w="9525">
            <a:noFill/>
            <a:miter lim="800000"/>
            <a:headEnd/>
            <a:tailEnd/>
          </a:ln>
        </p:spPr>
      </p:pic>
      <p:pic>
        <p:nvPicPr>
          <p:cNvPr id="40" name="Picture 39"/>
          <p:cNvPicPr>
            <a:picLocks noChangeAspect="1"/>
          </p:cNvPicPr>
          <p:nvPr/>
        </p:nvPicPr>
        <p:blipFill>
          <a:blip r:embed="rId26"/>
          <a:srcRect/>
          <a:stretch>
            <a:fillRect/>
          </a:stretch>
        </p:blipFill>
        <p:spPr bwMode="auto">
          <a:xfrm>
            <a:off x="8283575" y="3132138"/>
            <a:ext cx="415925" cy="1033462"/>
          </a:xfrm>
          <a:prstGeom prst="rect">
            <a:avLst/>
          </a:prstGeom>
          <a:noFill/>
          <a:ln w="9525">
            <a:noFill/>
            <a:miter lim="800000"/>
            <a:headEnd/>
            <a:tailEnd/>
          </a:ln>
        </p:spPr>
      </p:pic>
      <p:pic>
        <p:nvPicPr>
          <p:cNvPr id="41" name="Picture 40"/>
          <p:cNvPicPr>
            <a:picLocks noChangeAspect="1"/>
          </p:cNvPicPr>
          <p:nvPr/>
        </p:nvPicPr>
        <p:blipFill>
          <a:blip r:embed="rId27"/>
          <a:srcRect/>
          <a:stretch>
            <a:fillRect/>
          </a:stretch>
        </p:blipFill>
        <p:spPr bwMode="auto">
          <a:xfrm>
            <a:off x="8283575" y="4365625"/>
            <a:ext cx="411163" cy="1033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arn(inVertical)">
                                      <p:cBhvr>
                                        <p:cTn id="16" dur="500"/>
                                        <p:tgtEl>
                                          <p:spTgt spid="34"/>
                                        </p:tgtEl>
                                      </p:cBhvr>
                                    </p:animEffect>
                                  </p:childTnLst>
                                </p:cTn>
                              </p:par>
                              <p:par>
                                <p:cTn id="17" presetID="16" presetClass="entr" presetSubtype="21"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arn(inVertical)">
                                      <p:cBhvr>
                                        <p:cTn id="19" dur="500"/>
                                        <p:tgtEl>
                                          <p:spTgt spid="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par>
                                <p:cTn id="25" presetID="16" presetClass="entr" presetSubtype="2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par>
                                <p:cTn id="28" presetID="16" presetClass="entr" presetSubtype="21"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par>
                                <p:cTn id="31" presetID="16" presetClass="entr" presetSubtype="21"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arn(inVertical)">
                                      <p:cBhvr>
                                        <p:cTn id="33" dur="500"/>
                                        <p:tgtEl>
                                          <p:spTgt spid="36"/>
                                        </p:tgtEl>
                                      </p:cBhvr>
                                    </p:animEffect>
                                  </p:childTnLst>
                                </p:cTn>
                              </p:par>
                              <p:par>
                                <p:cTn id="34" presetID="16" presetClass="entr" presetSubtype="21"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arn(inVertical)">
                                      <p:cBhvr>
                                        <p:cTn id="36" dur="500"/>
                                        <p:tgtEl>
                                          <p:spTgt spid="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arn(inVertical)">
                                      <p:cBhvr>
                                        <p:cTn id="41" dur="500"/>
                                        <p:tgtEl>
                                          <p:spTgt spid="3"/>
                                        </p:tgtEl>
                                      </p:cBhvr>
                                    </p:animEffect>
                                  </p:childTnLst>
                                </p:cTn>
                              </p:par>
                              <p:par>
                                <p:cTn id="42" presetID="16" presetClass="entr" presetSubtype="21"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arn(inVertical)">
                                      <p:cBhvr>
                                        <p:cTn id="44" dur="500"/>
                                        <p:tgtEl>
                                          <p:spTgt spid="29"/>
                                        </p:tgtEl>
                                      </p:cBhvr>
                                    </p:animEffect>
                                  </p:childTnLst>
                                </p:cTn>
                              </p:par>
                              <p:par>
                                <p:cTn id="45" presetID="16" presetClass="entr" presetSubtype="21"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arn(inVertical)">
                                      <p:cBhvr>
                                        <p:cTn id="47" dur="500"/>
                                        <p:tgtEl>
                                          <p:spTgt spid="33"/>
                                        </p:tgtEl>
                                      </p:cBhvr>
                                    </p:animEffect>
                                  </p:childTnLst>
                                </p:cTn>
                              </p:par>
                              <p:par>
                                <p:cTn id="48" presetID="16" presetClass="entr" presetSubtype="21"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barn(inVertical)">
                                      <p:cBhvr>
                                        <p:cTn id="50" dur="500"/>
                                        <p:tgtEl>
                                          <p:spTgt spid="37"/>
                                        </p:tgtEl>
                                      </p:cBhvr>
                                    </p:animEffect>
                                  </p:childTnLst>
                                </p:cTn>
                              </p:par>
                              <p:par>
                                <p:cTn id="51" presetID="16" presetClass="entr" presetSubtype="21"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arn(inVertical)">
                                      <p:cBhvr>
                                        <p:cTn id="53" dur="500"/>
                                        <p:tgtEl>
                                          <p:spTgt spid="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par>
                                <p:cTn id="59" presetID="16" presetClass="entr" presetSubtype="21"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par>
                                <p:cTn id="62" presetID="16" presetClass="entr" presetSubtype="21"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par>
                                <p:cTn id="65" presetID="16" presetClass="entr" presetSubtype="21"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inVertical)">
                                      <p:cBhvr>
                                        <p:cTn id="67" dur="500"/>
                                        <p:tgtEl>
                                          <p:spTgt spid="35"/>
                                        </p:tgtEl>
                                      </p:cBhvr>
                                    </p:animEffect>
                                  </p:childTnLst>
                                </p:cTn>
                              </p:par>
                              <p:par>
                                <p:cTn id="68" presetID="16" presetClass="entr" presetSubtype="21"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barn(inVertical)">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875"/>
          <a:ext cx="9144000" cy="6845300"/>
        </p:xfrm>
        <a:graphic>
          <a:graphicData uri="http://schemas.openxmlformats.org/drawingml/2006/table">
            <a:tbl>
              <a:tblPr firstRow="1" bandRow="1">
                <a:tableStyleId>{5C22544A-7EE6-4342-B048-85BDC9FD1C3A}</a:tableStyleId>
              </a:tblPr>
              <a:tblGrid>
                <a:gridCol w="990599"/>
                <a:gridCol w="1295401"/>
                <a:gridCol w="1295401"/>
                <a:gridCol w="1643743"/>
                <a:gridCol w="1306286"/>
                <a:gridCol w="1306286"/>
                <a:gridCol w="1306286"/>
              </a:tblGrid>
              <a:tr h="1070390">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866312">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2005">
                <a:tc rowSpan="4">
                  <a:txBody>
                    <a:bodyPr/>
                    <a:lstStyle/>
                    <a:p>
                      <a:pPr algn="ctr"/>
                      <a:r>
                        <a:rPr lang="en-US" sz="2800" i="1" smtClean="0">
                          <a:solidFill>
                            <a:srgbClr val="0000FF"/>
                          </a:solidFill>
                          <a:latin typeface="Arial" pitchFamily="34" charset="0"/>
                          <a:cs typeface="Arial" pitchFamily="34" charset="0"/>
                        </a:rPr>
                        <a:t>Sĩ</a:t>
                      </a:r>
                      <a:r>
                        <a:rPr lang="en-US" sz="2800" i="1" baseline="0" smtClean="0">
                          <a:solidFill>
                            <a:srgbClr val="0000FF"/>
                          </a:solidFill>
                          <a:latin typeface="Arial" pitchFamily="34" charset="0"/>
                          <a:cs typeface="Arial" pitchFamily="34" charset="0"/>
                        </a:rPr>
                        <a:t> quan cấp Úy</a:t>
                      </a:r>
                      <a:endParaRPr lang="en-US" sz="2800" i="1">
                        <a:solidFill>
                          <a:srgbClr val="0000FF"/>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Đại</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44716">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Thượng</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0966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Trung</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220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Thiếu</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1014" name="Picture 4"/>
          <p:cNvPicPr>
            <a:picLocks noChangeAspect="1"/>
          </p:cNvPicPr>
          <p:nvPr/>
        </p:nvPicPr>
        <p:blipFill>
          <a:blip r:embed="rId3"/>
          <a:srcRect/>
          <a:stretch>
            <a:fillRect/>
          </a:stretch>
        </p:blipFill>
        <p:spPr bwMode="auto">
          <a:xfrm>
            <a:off x="2438400" y="1111250"/>
            <a:ext cx="1000125" cy="762000"/>
          </a:xfrm>
          <a:prstGeom prst="rect">
            <a:avLst/>
          </a:prstGeom>
          <a:noFill/>
          <a:ln w="9525">
            <a:noFill/>
            <a:miter lim="800000"/>
            <a:headEnd/>
            <a:tailEnd/>
          </a:ln>
        </p:spPr>
      </p:pic>
      <p:pic>
        <p:nvPicPr>
          <p:cNvPr id="41015" name="Picture 5"/>
          <p:cNvPicPr>
            <a:picLocks noChangeAspect="1"/>
          </p:cNvPicPr>
          <p:nvPr/>
        </p:nvPicPr>
        <p:blipFill>
          <a:blip r:embed="rId4"/>
          <a:srcRect/>
          <a:stretch>
            <a:fillRect/>
          </a:stretch>
        </p:blipFill>
        <p:spPr bwMode="auto">
          <a:xfrm>
            <a:off x="3657600" y="1111250"/>
            <a:ext cx="1447800" cy="762000"/>
          </a:xfrm>
          <a:prstGeom prst="rect">
            <a:avLst/>
          </a:prstGeom>
          <a:noFill/>
          <a:ln w="9525">
            <a:noFill/>
            <a:miter lim="800000"/>
            <a:headEnd/>
            <a:tailEnd/>
          </a:ln>
        </p:spPr>
      </p:pic>
      <p:pic>
        <p:nvPicPr>
          <p:cNvPr id="41016" name="Picture 6"/>
          <p:cNvPicPr>
            <a:picLocks noChangeAspect="1"/>
          </p:cNvPicPr>
          <p:nvPr/>
        </p:nvPicPr>
        <p:blipFill>
          <a:blip r:embed="rId5"/>
          <a:srcRect/>
          <a:stretch>
            <a:fillRect/>
          </a:stretch>
        </p:blipFill>
        <p:spPr bwMode="auto">
          <a:xfrm>
            <a:off x="5486400" y="1123950"/>
            <a:ext cx="838200" cy="736600"/>
          </a:xfrm>
          <a:prstGeom prst="rect">
            <a:avLst/>
          </a:prstGeom>
          <a:noFill/>
          <a:ln w="9525">
            <a:noFill/>
            <a:miter lim="800000"/>
            <a:headEnd/>
            <a:tailEnd/>
          </a:ln>
        </p:spPr>
      </p:pic>
      <p:pic>
        <p:nvPicPr>
          <p:cNvPr id="41017" name="Picture 7"/>
          <p:cNvPicPr>
            <a:picLocks noChangeAspect="1"/>
          </p:cNvPicPr>
          <p:nvPr/>
        </p:nvPicPr>
        <p:blipFill>
          <a:blip r:embed="rId6"/>
          <a:srcRect/>
          <a:stretch>
            <a:fillRect/>
          </a:stretch>
        </p:blipFill>
        <p:spPr bwMode="auto">
          <a:xfrm>
            <a:off x="6753225" y="1212850"/>
            <a:ext cx="947738" cy="660400"/>
          </a:xfrm>
          <a:prstGeom prst="rect">
            <a:avLst/>
          </a:prstGeom>
          <a:noFill/>
          <a:ln w="9525">
            <a:noFill/>
            <a:miter lim="800000"/>
            <a:headEnd/>
            <a:tailEnd/>
          </a:ln>
        </p:spPr>
      </p:pic>
      <p:pic>
        <p:nvPicPr>
          <p:cNvPr id="41018" name="Picture 8"/>
          <p:cNvPicPr>
            <a:picLocks noChangeAspect="1"/>
          </p:cNvPicPr>
          <p:nvPr/>
        </p:nvPicPr>
        <p:blipFill>
          <a:blip r:embed="rId7"/>
          <a:srcRect/>
          <a:stretch>
            <a:fillRect/>
          </a:stretch>
        </p:blipFill>
        <p:spPr bwMode="auto">
          <a:xfrm>
            <a:off x="8108950" y="1171575"/>
            <a:ext cx="762000" cy="731838"/>
          </a:xfrm>
          <a:prstGeom prst="rect">
            <a:avLst/>
          </a:prstGeom>
          <a:noFill/>
          <a:ln w="9525">
            <a:noFill/>
            <a:miter lim="800000"/>
            <a:headEnd/>
            <a:tailEnd/>
          </a:ln>
        </p:spPr>
      </p:pic>
      <p:pic>
        <p:nvPicPr>
          <p:cNvPr id="2" name="Picture 1"/>
          <p:cNvPicPr>
            <a:picLocks noChangeAspect="1"/>
          </p:cNvPicPr>
          <p:nvPr/>
        </p:nvPicPr>
        <p:blipFill>
          <a:blip r:embed="rId8"/>
          <a:srcRect/>
          <a:stretch>
            <a:fillRect/>
          </a:stretch>
        </p:blipFill>
        <p:spPr bwMode="auto">
          <a:xfrm>
            <a:off x="8272463" y="1987550"/>
            <a:ext cx="419100" cy="1033463"/>
          </a:xfrm>
          <a:prstGeom prst="rect">
            <a:avLst/>
          </a:prstGeom>
          <a:noFill/>
          <a:ln w="9525">
            <a:noFill/>
            <a:miter lim="800000"/>
            <a:headEnd/>
            <a:tailEnd/>
          </a:ln>
        </p:spPr>
      </p:pic>
      <p:pic>
        <p:nvPicPr>
          <p:cNvPr id="3" name="Picture 2"/>
          <p:cNvPicPr>
            <a:picLocks noChangeAspect="1"/>
          </p:cNvPicPr>
          <p:nvPr/>
        </p:nvPicPr>
        <p:blipFill>
          <a:blip r:embed="rId9"/>
          <a:srcRect/>
          <a:stretch>
            <a:fillRect/>
          </a:stretch>
        </p:blipFill>
        <p:spPr bwMode="auto">
          <a:xfrm>
            <a:off x="8277225" y="5724525"/>
            <a:ext cx="425450" cy="1031875"/>
          </a:xfrm>
          <a:prstGeom prst="rect">
            <a:avLst/>
          </a:prstGeom>
          <a:noFill/>
          <a:ln w="9525">
            <a:noFill/>
            <a:miter lim="800000"/>
            <a:headEnd/>
            <a:tailEnd/>
          </a:ln>
        </p:spPr>
      </p:pic>
      <p:pic>
        <p:nvPicPr>
          <p:cNvPr id="24" name="Picture 23"/>
          <p:cNvPicPr>
            <a:picLocks noChangeAspect="1"/>
          </p:cNvPicPr>
          <p:nvPr/>
        </p:nvPicPr>
        <p:blipFill>
          <a:blip r:embed="rId10"/>
          <a:srcRect/>
          <a:stretch>
            <a:fillRect/>
          </a:stretch>
        </p:blipFill>
        <p:spPr bwMode="auto">
          <a:xfrm>
            <a:off x="8272463" y="3149600"/>
            <a:ext cx="419100" cy="1033463"/>
          </a:xfrm>
          <a:prstGeom prst="rect">
            <a:avLst/>
          </a:prstGeom>
          <a:noFill/>
          <a:ln w="9525">
            <a:noFill/>
            <a:miter lim="800000"/>
            <a:headEnd/>
            <a:tailEnd/>
          </a:ln>
        </p:spPr>
      </p:pic>
      <p:pic>
        <p:nvPicPr>
          <p:cNvPr id="25" name="Picture 24"/>
          <p:cNvPicPr>
            <a:picLocks noChangeAspect="1"/>
          </p:cNvPicPr>
          <p:nvPr/>
        </p:nvPicPr>
        <p:blipFill>
          <a:blip r:embed="rId11"/>
          <a:srcRect/>
          <a:stretch>
            <a:fillRect/>
          </a:stretch>
        </p:blipFill>
        <p:spPr bwMode="auto">
          <a:xfrm>
            <a:off x="8288338" y="4419600"/>
            <a:ext cx="403225" cy="1033463"/>
          </a:xfrm>
          <a:prstGeom prst="rect">
            <a:avLst/>
          </a:prstGeom>
          <a:noFill/>
          <a:ln w="9525">
            <a:noFill/>
            <a:miter lim="800000"/>
            <a:headEnd/>
            <a:tailEnd/>
          </a:ln>
        </p:spPr>
      </p:pic>
      <p:pic>
        <p:nvPicPr>
          <p:cNvPr id="26" name="Picture 25"/>
          <p:cNvPicPr>
            <a:picLocks noChangeAspect="1"/>
          </p:cNvPicPr>
          <p:nvPr/>
        </p:nvPicPr>
        <p:blipFill>
          <a:blip r:embed="rId12"/>
          <a:srcRect/>
          <a:stretch>
            <a:fillRect/>
          </a:stretch>
        </p:blipFill>
        <p:spPr bwMode="auto">
          <a:xfrm>
            <a:off x="7002463" y="1987550"/>
            <a:ext cx="419100" cy="1033463"/>
          </a:xfrm>
          <a:prstGeom prst="rect">
            <a:avLst/>
          </a:prstGeom>
          <a:noFill/>
          <a:ln w="9525">
            <a:noFill/>
            <a:miter lim="800000"/>
            <a:headEnd/>
            <a:tailEnd/>
          </a:ln>
        </p:spPr>
      </p:pic>
      <p:pic>
        <p:nvPicPr>
          <p:cNvPr id="27" name="Picture 26"/>
          <p:cNvPicPr>
            <a:picLocks noChangeAspect="1"/>
          </p:cNvPicPr>
          <p:nvPr/>
        </p:nvPicPr>
        <p:blipFill>
          <a:blip r:embed="rId13"/>
          <a:srcRect/>
          <a:stretch>
            <a:fillRect/>
          </a:stretch>
        </p:blipFill>
        <p:spPr bwMode="auto">
          <a:xfrm>
            <a:off x="7019925" y="5724525"/>
            <a:ext cx="425450" cy="1031875"/>
          </a:xfrm>
          <a:prstGeom prst="rect">
            <a:avLst/>
          </a:prstGeom>
          <a:noFill/>
          <a:ln w="9525">
            <a:noFill/>
            <a:miter lim="800000"/>
            <a:headEnd/>
            <a:tailEnd/>
          </a:ln>
        </p:spPr>
      </p:pic>
      <p:pic>
        <p:nvPicPr>
          <p:cNvPr id="28" name="Picture 27"/>
          <p:cNvPicPr>
            <a:picLocks noChangeAspect="1"/>
          </p:cNvPicPr>
          <p:nvPr/>
        </p:nvPicPr>
        <p:blipFill>
          <a:blip r:embed="rId14"/>
          <a:srcRect/>
          <a:stretch>
            <a:fillRect/>
          </a:stretch>
        </p:blipFill>
        <p:spPr bwMode="auto">
          <a:xfrm>
            <a:off x="7002463" y="3189288"/>
            <a:ext cx="420687" cy="1033462"/>
          </a:xfrm>
          <a:prstGeom prst="rect">
            <a:avLst/>
          </a:prstGeom>
          <a:noFill/>
          <a:ln w="9525">
            <a:noFill/>
            <a:miter lim="800000"/>
            <a:headEnd/>
            <a:tailEnd/>
          </a:ln>
        </p:spPr>
      </p:pic>
      <p:pic>
        <p:nvPicPr>
          <p:cNvPr id="29" name="Picture 28"/>
          <p:cNvPicPr>
            <a:picLocks noChangeAspect="1"/>
          </p:cNvPicPr>
          <p:nvPr/>
        </p:nvPicPr>
        <p:blipFill>
          <a:blip r:embed="rId15"/>
          <a:srcRect/>
          <a:stretch>
            <a:fillRect/>
          </a:stretch>
        </p:blipFill>
        <p:spPr bwMode="auto">
          <a:xfrm>
            <a:off x="7010400" y="4419600"/>
            <a:ext cx="434975" cy="1033463"/>
          </a:xfrm>
          <a:prstGeom prst="rect">
            <a:avLst/>
          </a:prstGeom>
          <a:noFill/>
          <a:ln w="9525">
            <a:noFill/>
            <a:miter lim="800000"/>
            <a:headEnd/>
            <a:tailEnd/>
          </a:ln>
        </p:spPr>
      </p:pic>
      <p:pic>
        <p:nvPicPr>
          <p:cNvPr id="30" name="Picture 29"/>
          <p:cNvPicPr>
            <a:picLocks noChangeAspect="1"/>
          </p:cNvPicPr>
          <p:nvPr/>
        </p:nvPicPr>
        <p:blipFill>
          <a:blip r:embed="rId16"/>
          <a:srcRect/>
          <a:stretch>
            <a:fillRect/>
          </a:stretch>
        </p:blipFill>
        <p:spPr bwMode="auto">
          <a:xfrm>
            <a:off x="5692775" y="1990725"/>
            <a:ext cx="422275" cy="1033463"/>
          </a:xfrm>
          <a:prstGeom prst="rect">
            <a:avLst/>
          </a:prstGeom>
          <a:noFill/>
          <a:ln w="9525">
            <a:noFill/>
            <a:miter lim="800000"/>
            <a:headEnd/>
            <a:tailEnd/>
          </a:ln>
        </p:spPr>
      </p:pic>
      <p:pic>
        <p:nvPicPr>
          <p:cNvPr id="31" name="Picture 30"/>
          <p:cNvPicPr>
            <a:picLocks noChangeAspect="1"/>
          </p:cNvPicPr>
          <p:nvPr/>
        </p:nvPicPr>
        <p:blipFill>
          <a:blip r:embed="rId17"/>
          <a:srcRect/>
          <a:stretch>
            <a:fillRect/>
          </a:stretch>
        </p:blipFill>
        <p:spPr bwMode="auto">
          <a:xfrm>
            <a:off x="5700713" y="5662613"/>
            <a:ext cx="414337" cy="1033462"/>
          </a:xfrm>
          <a:prstGeom prst="rect">
            <a:avLst/>
          </a:prstGeom>
          <a:noFill/>
          <a:ln w="9525">
            <a:noFill/>
            <a:miter lim="800000"/>
            <a:headEnd/>
            <a:tailEnd/>
          </a:ln>
        </p:spPr>
      </p:pic>
      <p:pic>
        <p:nvPicPr>
          <p:cNvPr id="32" name="Picture 31"/>
          <p:cNvPicPr>
            <a:picLocks noChangeAspect="1"/>
          </p:cNvPicPr>
          <p:nvPr/>
        </p:nvPicPr>
        <p:blipFill>
          <a:blip r:embed="rId18"/>
          <a:srcRect/>
          <a:stretch>
            <a:fillRect/>
          </a:stretch>
        </p:blipFill>
        <p:spPr bwMode="auto">
          <a:xfrm>
            <a:off x="5692775" y="3144838"/>
            <a:ext cx="422275" cy="1033462"/>
          </a:xfrm>
          <a:prstGeom prst="rect">
            <a:avLst/>
          </a:prstGeom>
          <a:noFill/>
          <a:ln w="9525">
            <a:noFill/>
            <a:miter lim="800000"/>
            <a:headEnd/>
            <a:tailEnd/>
          </a:ln>
        </p:spPr>
      </p:pic>
      <p:pic>
        <p:nvPicPr>
          <p:cNvPr id="33" name="Picture 32"/>
          <p:cNvPicPr>
            <a:picLocks noChangeAspect="1"/>
          </p:cNvPicPr>
          <p:nvPr/>
        </p:nvPicPr>
        <p:blipFill>
          <a:blip r:embed="rId19"/>
          <a:srcRect/>
          <a:stretch>
            <a:fillRect/>
          </a:stretch>
        </p:blipFill>
        <p:spPr bwMode="auto">
          <a:xfrm>
            <a:off x="5695950" y="4418013"/>
            <a:ext cx="419100" cy="1033462"/>
          </a:xfrm>
          <a:prstGeom prst="rect">
            <a:avLst/>
          </a:prstGeom>
          <a:noFill/>
          <a:ln w="9525">
            <a:noFill/>
            <a:miter lim="800000"/>
            <a:headEnd/>
            <a:tailEnd/>
          </a:ln>
        </p:spPr>
      </p:pic>
      <p:pic>
        <p:nvPicPr>
          <p:cNvPr id="34" name="Picture 33"/>
          <p:cNvPicPr>
            <a:picLocks noChangeAspect="1"/>
          </p:cNvPicPr>
          <p:nvPr/>
        </p:nvPicPr>
        <p:blipFill>
          <a:blip r:embed="rId20"/>
          <a:srcRect/>
          <a:stretch>
            <a:fillRect/>
          </a:stretch>
        </p:blipFill>
        <p:spPr bwMode="auto">
          <a:xfrm>
            <a:off x="4219575" y="1992313"/>
            <a:ext cx="422275" cy="1033462"/>
          </a:xfrm>
          <a:prstGeom prst="rect">
            <a:avLst/>
          </a:prstGeom>
          <a:noFill/>
          <a:ln w="9525">
            <a:noFill/>
            <a:miter lim="800000"/>
            <a:headEnd/>
            <a:tailEnd/>
          </a:ln>
        </p:spPr>
      </p:pic>
      <p:pic>
        <p:nvPicPr>
          <p:cNvPr id="35" name="Picture 34"/>
          <p:cNvPicPr>
            <a:picLocks noChangeAspect="1"/>
          </p:cNvPicPr>
          <p:nvPr/>
        </p:nvPicPr>
        <p:blipFill>
          <a:blip r:embed="rId21"/>
          <a:srcRect/>
          <a:stretch>
            <a:fillRect/>
          </a:stretch>
        </p:blipFill>
        <p:spPr bwMode="auto">
          <a:xfrm>
            <a:off x="4173538" y="5662613"/>
            <a:ext cx="434975" cy="1033462"/>
          </a:xfrm>
          <a:prstGeom prst="rect">
            <a:avLst/>
          </a:prstGeom>
          <a:noFill/>
          <a:ln w="9525">
            <a:noFill/>
            <a:miter lim="800000"/>
            <a:headEnd/>
            <a:tailEnd/>
          </a:ln>
        </p:spPr>
      </p:pic>
      <p:pic>
        <p:nvPicPr>
          <p:cNvPr id="36" name="Picture 35"/>
          <p:cNvPicPr>
            <a:picLocks noChangeAspect="1"/>
          </p:cNvPicPr>
          <p:nvPr/>
        </p:nvPicPr>
        <p:blipFill>
          <a:blip r:embed="rId22"/>
          <a:srcRect/>
          <a:stretch>
            <a:fillRect/>
          </a:stretch>
        </p:blipFill>
        <p:spPr bwMode="auto">
          <a:xfrm>
            <a:off x="4206875" y="3189288"/>
            <a:ext cx="428625" cy="1033462"/>
          </a:xfrm>
          <a:prstGeom prst="rect">
            <a:avLst/>
          </a:prstGeom>
          <a:noFill/>
          <a:ln w="9525">
            <a:noFill/>
            <a:miter lim="800000"/>
            <a:headEnd/>
            <a:tailEnd/>
          </a:ln>
        </p:spPr>
      </p:pic>
      <p:pic>
        <p:nvPicPr>
          <p:cNvPr id="37" name="Picture 36"/>
          <p:cNvPicPr>
            <a:picLocks noChangeAspect="1"/>
          </p:cNvPicPr>
          <p:nvPr/>
        </p:nvPicPr>
        <p:blipFill>
          <a:blip r:embed="rId23"/>
          <a:srcRect/>
          <a:stretch>
            <a:fillRect/>
          </a:stretch>
        </p:blipFill>
        <p:spPr bwMode="auto">
          <a:xfrm>
            <a:off x="4206875" y="4427538"/>
            <a:ext cx="434975" cy="1033462"/>
          </a:xfrm>
          <a:prstGeom prst="rect">
            <a:avLst/>
          </a:prstGeom>
          <a:noFill/>
          <a:ln w="9525">
            <a:noFill/>
            <a:miter lim="800000"/>
            <a:headEnd/>
            <a:tailEnd/>
          </a:ln>
        </p:spPr>
      </p:pic>
      <p:pic>
        <p:nvPicPr>
          <p:cNvPr id="38" name="Picture 37"/>
          <p:cNvPicPr>
            <a:picLocks noChangeAspect="1"/>
          </p:cNvPicPr>
          <p:nvPr/>
        </p:nvPicPr>
        <p:blipFill>
          <a:blip r:embed="rId24"/>
          <a:srcRect/>
          <a:stretch>
            <a:fillRect/>
          </a:stretch>
        </p:blipFill>
        <p:spPr bwMode="auto">
          <a:xfrm>
            <a:off x="2682875" y="1973263"/>
            <a:ext cx="415925" cy="1033462"/>
          </a:xfrm>
          <a:prstGeom prst="rect">
            <a:avLst/>
          </a:prstGeom>
          <a:noFill/>
          <a:ln w="9525">
            <a:noFill/>
            <a:miter lim="800000"/>
            <a:headEnd/>
            <a:tailEnd/>
          </a:ln>
        </p:spPr>
      </p:pic>
      <p:pic>
        <p:nvPicPr>
          <p:cNvPr id="39" name="Picture 38"/>
          <p:cNvPicPr>
            <a:picLocks noChangeAspect="1"/>
          </p:cNvPicPr>
          <p:nvPr/>
        </p:nvPicPr>
        <p:blipFill>
          <a:blip r:embed="rId25"/>
          <a:srcRect/>
          <a:stretch>
            <a:fillRect/>
          </a:stretch>
        </p:blipFill>
        <p:spPr bwMode="auto">
          <a:xfrm>
            <a:off x="2700338" y="5718175"/>
            <a:ext cx="422275" cy="1031875"/>
          </a:xfrm>
          <a:prstGeom prst="rect">
            <a:avLst/>
          </a:prstGeom>
          <a:noFill/>
          <a:ln w="9525">
            <a:noFill/>
            <a:miter lim="800000"/>
            <a:headEnd/>
            <a:tailEnd/>
          </a:ln>
        </p:spPr>
      </p:pic>
      <p:pic>
        <p:nvPicPr>
          <p:cNvPr id="40" name="Picture 39"/>
          <p:cNvPicPr>
            <a:picLocks noChangeAspect="1"/>
          </p:cNvPicPr>
          <p:nvPr/>
        </p:nvPicPr>
        <p:blipFill>
          <a:blip r:embed="rId26"/>
          <a:srcRect/>
          <a:stretch>
            <a:fillRect/>
          </a:stretch>
        </p:blipFill>
        <p:spPr bwMode="auto">
          <a:xfrm>
            <a:off x="2678113" y="3149600"/>
            <a:ext cx="422275" cy="1033463"/>
          </a:xfrm>
          <a:prstGeom prst="rect">
            <a:avLst/>
          </a:prstGeom>
          <a:noFill/>
          <a:ln w="9525">
            <a:noFill/>
            <a:miter lim="800000"/>
            <a:headEnd/>
            <a:tailEnd/>
          </a:ln>
        </p:spPr>
      </p:pic>
      <p:pic>
        <p:nvPicPr>
          <p:cNvPr id="41" name="Picture 40"/>
          <p:cNvPicPr>
            <a:picLocks noChangeAspect="1"/>
          </p:cNvPicPr>
          <p:nvPr/>
        </p:nvPicPr>
        <p:blipFill>
          <a:blip r:embed="rId27"/>
          <a:srcRect/>
          <a:stretch>
            <a:fillRect/>
          </a:stretch>
        </p:blipFill>
        <p:spPr bwMode="auto">
          <a:xfrm>
            <a:off x="2692400" y="4451350"/>
            <a:ext cx="430213" cy="1033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arn(inVertical)">
                                      <p:cBhvr>
                                        <p:cTn id="24" dur="500"/>
                                        <p:tgtEl>
                                          <p:spTgt spid="40"/>
                                        </p:tgtEl>
                                      </p:cBhvr>
                                    </p:animEffect>
                                  </p:childTnLst>
                                </p:cTn>
                              </p:par>
                              <p:par>
                                <p:cTn id="25" presetID="16" presetClass="entr" presetSubtype="21"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par>
                                <p:cTn id="28" presetID="16" presetClass="entr" presetSubtype="21"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par>
                                <p:cTn id="31" presetID="16" presetClass="entr" presetSubtype="21"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barn(inVertical)">
                                      <p:cBhvr>
                                        <p:cTn id="41" dur="500"/>
                                        <p:tgtEl>
                                          <p:spTgt spid="41"/>
                                        </p:tgtEl>
                                      </p:cBhvr>
                                    </p:animEffect>
                                  </p:childTnLst>
                                </p:cTn>
                              </p:par>
                              <p:par>
                                <p:cTn id="42" presetID="16" presetClass="entr" presetSubtype="21"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arn(inVertical)">
                                      <p:cBhvr>
                                        <p:cTn id="44" dur="500"/>
                                        <p:tgtEl>
                                          <p:spTgt spid="37"/>
                                        </p:tgtEl>
                                      </p:cBhvr>
                                    </p:animEffect>
                                  </p:childTnLst>
                                </p:cTn>
                              </p:par>
                              <p:par>
                                <p:cTn id="45" presetID="16" presetClass="entr" presetSubtype="21"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arn(inVertical)">
                                      <p:cBhvr>
                                        <p:cTn id="47" dur="500"/>
                                        <p:tgtEl>
                                          <p:spTgt spid="33"/>
                                        </p:tgtEl>
                                      </p:cBhvr>
                                    </p:animEffect>
                                  </p:childTnLst>
                                </p:cTn>
                              </p:par>
                              <p:par>
                                <p:cTn id="48" presetID="16" presetClass="entr" presetSubtype="21"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arn(inVertical)">
                                      <p:cBhvr>
                                        <p:cTn id="50" dur="500"/>
                                        <p:tgtEl>
                                          <p:spTgt spid="29"/>
                                        </p:tgtEl>
                                      </p:cBhvr>
                                    </p:animEffect>
                                  </p:childTnLst>
                                </p:cTn>
                              </p:par>
                              <p:par>
                                <p:cTn id="51" presetID="16" presetClass="entr" presetSubtype="21"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inVertical)">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barn(inVertical)">
                                      <p:cBhvr>
                                        <p:cTn id="58" dur="500"/>
                                        <p:tgtEl>
                                          <p:spTgt spid="39"/>
                                        </p:tgtEl>
                                      </p:cBhvr>
                                    </p:animEffect>
                                  </p:childTnLst>
                                </p:cTn>
                              </p:par>
                              <p:par>
                                <p:cTn id="59" presetID="16" presetClass="entr" presetSubtype="21"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arn(inVertical)">
                                      <p:cBhvr>
                                        <p:cTn id="61" dur="500"/>
                                        <p:tgtEl>
                                          <p:spTgt spid="35"/>
                                        </p:tgtEl>
                                      </p:cBhvr>
                                    </p:animEffect>
                                  </p:childTnLst>
                                </p:cTn>
                              </p:par>
                              <p:par>
                                <p:cTn id="62" presetID="16" presetClass="entr" presetSubtype="21"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par>
                                <p:cTn id="65" presetID="16" presetClass="entr" presetSubtype="21"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inVertical)">
                                      <p:cBhvr>
                                        <p:cTn id="67" dur="500"/>
                                        <p:tgtEl>
                                          <p:spTgt spid="27"/>
                                        </p:tgtEl>
                                      </p:cBhvr>
                                    </p:animEffect>
                                  </p:childTnLst>
                                </p:cTn>
                              </p:par>
                              <p:par>
                                <p:cTn id="68" presetID="16" presetClass="entr" presetSubtype="21" fill="hold"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arn(inVertical)">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38288"/>
          <a:ext cx="9144000" cy="3978275"/>
        </p:xfrm>
        <a:graphic>
          <a:graphicData uri="http://schemas.openxmlformats.org/drawingml/2006/table">
            <a:tbl>
              <a:tblPr firstRow="1" bandRow="1">
                <a:tableStyleId>{5C22544A-7EE6-4342-B048-85BDC9FD1C3A}</a:tableStyleId>
              </a:tblPr>
              <a:tblGrid>
                <a:gridCol w="1142999"/>
                <a:gridCol w="1143001"/>
                <a:gridCol w="1295401"/>
                <a:gridCol w="1643743"/>
                <a:gridCol w="1306286"/>
                <a:gridCol w="1306286"/>
                <a:gridCol w="1306286"/>
              </a:tblGrid>
              <a:tr h="1070129">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866101">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2045">
                <a:tc>
                  <a:txBody>
                    <a:bodyPr/>
                    <a:lstStyle/>
                    <a:p>
                      <a:pPr algn="ctr"/>
                      <a:r>
                        <a:rPr lang="en-US" sz="3200" i="1" smtClean="0">
                          <a:solidFill>
                            <a:srgbClr val="0000FF"/>
                          </a:solidFill>
                          <a:latin typeface="Arial" pitchFamily="34" charset="0"/>
                          <a:cs typeface="Arial" pitchFamily="34" charset="0"/>
                        </a:rPr>
                        <a:t>Học viên</a:t>
                      </a:r>
                      <a:r>
                        <a:rPr lang="en-US" sz="3200" i="1" baseline="0" smtClean="0">
                          <a:solidFill>
                            <a:srgbClr val="0000FF"/>
                          </a:solidFill>
                          <a:latin typeface="Arial" pitchFamily="34" charset="0"/>
                          <a:cs typeface="Arial" pitchFamily="34" charset="0"/>
                        </a:rPr>
                        <a:t> sĩ quan</a:t>
                      </a:r>
                      <a:endParaRPr lang="en-US" sz="3200" i="1">
                        <a:solidFill>
                          <a:srgbClr val="0000FF"/>
                        </a:solidFill>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smtClean="0">
                          <a:latin typeface="Arial" pitchFamily="34" charset="0"/>
                          <a:cs typeface="Arial" pitchFamily="34" charset="0"/>
                        </a:rPr>
                        <a:t>Học</a:t>
                      </a:r>
                      <a:r>
                        <a:rPr lang="en-US" sz="2800" baseline="0" smtClean="0">
                          <a:latin typeface="Arial" pitchFamily="34" charset="0"/>
                          <a:cs typeface="Arial" pitchFamily="34" charset="0"/>
                        </a:rPr>
                        <a:t> viên sĩ quan</a:t>
                      </a:r>
                      <a:endParaRPr lang="en-US" sz="2800">
                        <a:latin typeface="Arial" pitchFamily="34" charset="0"/>
                        <a:cs typeface="Arial" pitchFamily="34" charset="0"/>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3041" name="Picture 4"/>
          <p:cNvPicPr>
            <a:picLocks noChangeAspect="1"/>
          </p:cNvPicPr>
          <p:nvPr/>
        </p:nvPicPr>
        <p:blipFill>
          <a:blip r:embed="rId3"/>
          <a:srcRect/>
          <a:stretch>
            <a:fillRect/>
          </a:stretch>
        </p:blipFill>
        <p:spPr bwMode="auto">
          <a:xfrm>
            <a:off x="2438400" y="2667000"/>
            <a:ext cx="1000125" cy="762000"/>
          </a:xfrm>
          <a:prstGeom prst="rect">
            <a:avLst/>
          </a:prstGeom>
          <a:noFill/>
          <a:ln w="9525">
            <a:noFill/>
            <a:miter lim="800000"/>
            <a:headEnd/>
            <a:tailEnd/>
          </a:ln>
        </p:spPr>
      </p:pic>
      <p:pic>
        <p:nvPicPr>
          <p:cNvPr id="43042" name="Picture 5"/>
          <p:cNvPicPr>
            <a:picLocks noChangeAspect="1"/>
          </p:cNvPicPr>
          <p:nvPr/>
        </p:nvPicPr>
        <p:blipFill>
          <a:blip r:embed="rId4"/>
          <a:srcRect/>
          <a:stretch>
            <a:fillRect/>
          </a:stretch>
        </p:blipFill>
        <p:spPr bwMode="auto">
          <a:xfrm>
            <a:off x="3657600" y="2667000"/>
            <a:ext cx="1447800" cy="762000"/>
          </a:xfrm>
          <a:prstGeom prst="rect">
            <a:avLst/>
          </a:prstGeom>
          <a:noFill/>
          <a:ln w="9525">
            <a:noFill/>
            <a:miter lim="800000"/>
            <a:headEnd/>
            <a:tailEnd/>
          </a:ln>
        </p:spPr>
      </p:pic>
      <p:pic>
        <p:nvPicPr>
          <p:cNvPr id="43043" name="Picture 6"/>
          <p:cNvPicPr>
            <a:picLocks noChangeAspect="1"/>
          </p:cNvPicPr>
          <p:nvPr/>
        </p:nvPicPr>
        <p:blipFill>
          <a:blip r:embed="rId5"/>
          <a:srcRect/>
          <a:stretch>
            <a:fillRect/>
          </a:stretch>
        </p:blipFill>
        <p:spPr bwMode="auto">
          <a:xfrm>
            <a:off x="5486400" y="2679700"/>
            <a:ext cx="838200" cy="736600"/>
          </a:xfrm>
          <a:prstGeom prst="rect">
            <a:avLst/>
          </a:prstGeom>
          <a:noFill/>
          <a:ln w="9525">
            <a:noFill/>
            <a:miter lim="800000"/>
            <a:headEnd/>
            <a:tailEnd/>
          </a:ln>
        </p:spPr>
      </p:pic>
      <p:pic>
        <p:nvPicPr>
          <p:cNvPr id="43044" name="Picture 7"/>
          <p:cNvPicPr>
            <a:picLocks noChangeAspect="1"/>
          </p:cNvPicPr>
          <p:nvPr/>
        </p:nvPicPr>
        <p:blipFill>
          <a:blip r:embed="rId6"/>
          <a:srcRect/>
          <a:stretch>
            <a:fillRect/>
          </a:stretch>
        </p:blipFill>
        <p:spPr bwMode="auto">
          <a:xfrm>
            <a:off x="6753225" y="2767013"/>
            <a:ext cx="947738" cy="661987"/>
          </a:xfrm>
          <a:prstGeom prst="rect">
            <a:avLst/>
          </a:prstGeom>
          <a:noFill/>
          <a:ln w="9525">
            <a:noFill/>
            <a:miter lim="800000"/>
            <a:headEnd/>
            <a:tailEnd/>
          </a:ln>
        </p:spPr>
      </p:pic>
      <p:pic>
        <p:nvPicPr>
          <p:cNvPr id="43045" name="Picture 8"/>
          <p:cNvPicPr>
            <a:picLocks noChangeAspect="1"/>
          </p:cNvPicPr>
          <p:nvPr/>
        </p:nvPicPr>
        <p:blipFill>
          <a:blip r:embed="rId7"/>
          <a:srcRect/>
          <a:stretch>
            <a:fillRect/>
          </a:stretch>
        </p:blipFill>
        <p:spPr bwMode="auto">
          <a:xfrm>
            <a:off x="8108950" y="2727325"/>
            <a:ext cx="762000" cy="730250"/>
          </a:xfrm>
          <a:prstGeom prst="rect">
            <a:avLst/>
          </a:prstGeom>
          <a:noFill/>
          <a:ln w="9525">
            <a:noFill/>
            <a:miter lim="800000"/>
            <a:headEnd/>
            <a:tailEnd/>
          </a:ln>
        </p:spPr>
      </p:pic>
      <p:pic>
        <p:nvPicPr>
          <p:cNvPr id="2" name="Picture 1"/>
          <p:cNvPicPr>
            <a:picLocks noChangeAspect="1"/>
          </p:cNvPicPr>
          <p:nvPr/>
        </p:nvPicPr>
        <p:blipFill>
          <a:blip r:embed="rId8"/>
          <a:srcRect/>
          <a:stretch>
            <a:fillRect/>
          </a:stretch>
        </p:blipFill>
        <p:spPr bwMode="auto">
          <a:xfrm>
            <a:off x="2633663" y="3802063"/>
            <a:ext cx="566737" cy="1331912"/>
          </a:xfrm>
          <a:prstGeom prst="rect">
            <a:avLst/>
          </a:prstGeom>
          <a:noFill/>
          <a:ln w="9525">
            <a:noFill/>
            <a:miter lim="800000"/>
            <a:headEnd/>
            <a:tailEnd/>
          </a:ln>
        </p:spPr>
      </p:pic>
      <p:pic>
        <p:nvPicPr>
          <p:cNvPr id="3" name="Picture 2"/>
          <p:cNvPicPr>
            <a:picLocks noChangeAspect="1"/>
          </p:cNvPicPr>
          <p:nvPr/>
        </p:nvPicPr>
        <p:blipFill>
          <a:blip r:embed="rId9"/>
          <a:srcRect/>
          <a:stretch>
            <a:fillRect/>
          </a:stretch>
        </p:blipFill>
        <p:spPr bwMode="auto">
          <a:xfrm>
            <a:off x="4110038" y="3798888"/>
            <a:ext cx="542925" cy="1335087"/>
          </a:xfrm>
          <a:prstGeom prst="rect">
            <a:avLst/>
          </a:prstGeom>
          <a:noFill/>
          <a:ln w="9525">
            <a:noFill/>
            <a:miter lim="800000"/>
            <a:headEnd/>
            <a:tailEnd/>
          </a:ln>
        </p:spPr>
      </p:pic>
      <p:pic>
        <p:nvPicPr>
          <p:cNvPr id="24" name="Picture 23"/>
          <p:cNvPicPr>
            <a:picLocks noChangeAspect="1"/>
          </p:cNvPicPr>
          <p:nvPr/>
        </p:nvPicPr>
        <p:blipFill>
          <a:blip r:embed="rId10"/>
          <a:srcRect/>
          <a:stretch>
            <a:fillRect/>
          </a:stretch>
        </p:blipFill>
        <p:spPr bwMode="auto">
          <a:xfrm>
            <a:off x="5634038" y="3802063"/>
            <a:ext cx="542925" cy="1333500"/>
          </a:xfrm>
          <a:prstGeom prst="rect">
            <a:avLst/>
          </a:prstGeom>
          <a:noFill/>
          <a:ln w="9525">
            <a:noFill/>
            <a:miter lim="800000"/>
            <a:headEnd/>
            <a:tailEnd/>
          </a:ln>
        </p:spPr>
      </p:pic>
      <p:pic>
        <p:nvPicPr>
          <p:cNvPr id="25" name="Picture 24"/>
          <p:cNvPicPr>
            <a:picLocks noChangeAspect="1"/>
          </p:cNvPicPr>
          <p:nvPr/>
        </p:nvPicPr>
        <p:blipFill>
          <a:blip r:embed="rId11"/>
          <a:srcRect/>
          <a:stretch>
            <a:fillRect/>
          </a:stretch>
        </p:blipFill>
        <p:spPr bwMode="auto">
          <a:xfrm>
            <a:off x="6962775" y="3802063"/>
            <a:ext cx="528638" cy="1333500"/>
          </a:xfrm>
          <a:prstGeom prst="rect">
            <a:avLst/>
          </a:prstGeom>
          <a:noFill/>
          <a:ln w="9525">
            <a:noFill/>
            <a:miter lim="800000"/>
            <a:headEnd/>
            <a:tailEnd/>
          </a:ln>
        </p:spPr>
      </p:pic>
      <p:pic>
        <p:nvPicPr>
          <p:cNvPr id="26" name="Picture 25"/>
          <p:cNvPicPr>
            <a:picLocks noChangeAspect="1"/>
          </p:cNvPicPr>
          <p:nvPr/>
        </p:nvPicPr>
        <p:blipFill>
          <a:blip r:embed="rId12"/>
          <a:srcRect/>
          <a:stretch>
            <a:fillRect/>
          </a:stretch>
        </p:blipFill>
        <p:spPr bwMode="auto">
          <a:xfrm>
            <a:off x="8205788" y="3806825"/>
            <a:ext cx="520700" cy="1335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Vertical)">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304800"/>
          <a:ext cx="9144000" cy="6096000"/>
        </p:xfrm>
        <a:graphic>
          <a:graphicData uri="http://schemas.openxmlformats.org/drawingml/2006/table">
            <a:tbl>
              <a:tblPr firstRow="1" bandRow="1">
                <a:tableStyleId>{5C22544A-7EE6-4342-B048-85BDC9FD1C3A}</a:tableStyleId>
              </a:tblPr>
              <a:tblGrid>
                <a:gridCol w="990599"/>
                <a:gridCol w="1295401"/>
                <a:gridCol w="1295401"/>
                <a:gridCol w="1643743"/>
                <a:gridCol w="1306286"/>
                <a:gridCol w="1306286"/>
                <a:gridCol w="1306286"/>
              </a:tblGrid>
              <a:tr h="1172927">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949299">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4276">
                <a:tc rowSpan="3">
                  <a:txBody>
                    <a:bodyPr/>
                    <a:lstStyle/>
                    <a:p>
                      <a:pPr algn="ctr"/>
                      <a:r>
                        <a:rPr lang="en-US" sz="2800" i="1" smtClean="0">
                          <a:solidFill>
                            <a:srgbClr val="0000FF"/>
                          </a:solidFill>
                          <a:latin typeface="Arial" pitchFamily="34" charset="0"/>
                          <a:cs typeface="Arial" pitchFamily="34" charset="0"/>
                        </a:rPr>
                        <a:t>Hạ</a:t>
                      </a:r>
                      <a:r>
                        <a:rPr lang="en-US" sz="2800" i="1" baseline="0" smtClean="0">
                          <a:solidFill>
                            <a:srgbClr val="0000FF"/>
                          </a:solidFill>
                          <a:latin typeface="Arial" pitchFamily="34" charset="0"/>
                          <a:cs typeface="Arial" pitchFamily="34" charset="0"/>
                        </a:rPr>
                        <a:t> sĩ quan</a:t>
                      </a:r>
                      <a:endParaRPr lang="en-US" sz="2800" i="1">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Thượng</a:t>
                      </a:r>
                      <a:r>
                        <a:rPr lang="en-US" sz="2400" baseline="0" smtClean="0">
                          <a:latin typeface="Arial" pitchFamily="34" charset="0"/>
                          <a:cs typeface="Arial" pitchFamily="34" charset="0"/>
                        </a:rPr>
                        <a:t> sĩ</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63951">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Trung sĩ</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2554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Hạ</a:t>
                      </a:r>
                      <a:r>
                        <a:rPr lang="en-US" sz="2400" baseline="0" smtClean="0">
                          <a:latin typeface="Arial" pitchFamily="34" charset="0"/>
                          <a:cs typeface="Arial" pitchFamily="34" charset="0"/>
                        </a:rPr>
                        <a:t> sĩ</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5103" name="Picture 4"/>
          <p:cNvPicPr>
            <a:picLocks noChangeAspect="1"/>
          </p:cNvPicPr>
          <p:nvPr/>
        </p:nvPicPr>
        <p:blipFill>
          <a:blip r:embed="rId3"/>
          <a:srcRect/>
          <a:stretch>
            <a:fillRect/>
          </a:stretch>
        </p:blipFill>
        <p:spPr bwMode="auto">
          <a:xfrm>
            <a:off x="2438400" y="1631950"/>
            <a:ext cx="1000125" cy="762000"/>
          </a:xfrm>
          <a:prstGeom prst="rect">
            <a:avLst/>
          </a:prstGeom>
          <a:noFill/>
          <a:ln w="9525">
            <a:noFill/>
            <a:miter lim="800000"/>
            <a:headEnd/>
            <a:tailEnd/>
          </a:ln>
        </p:spPr>
      </p:pic>
      <p:pic>
        <p:nvPicPr>
          <p:cNvPr id="45104" name="Picture 5"/>
          <p:cNvPicPr>
            <a:picLocks noChangeAspect="1"/>
          </p:cNvPicPr>
          <p:nvPr/>
        </p:nvPicPr>
        <p:blipFill>
          <a:blip r:embed="rId4"/>
          <a:srcRect/>
          <a:stretch>
            <a:fillRect/>
          </a:stretch>
        </p:blipFill>
        <p:spPr bwMode="auto">
          <a:xfrm>
            <a:off x="3657600" y="1631950"/>
            <a:ext cx="1447800" cy="762000"/>
          </a:xfrm>
          <a:prstGeom prst="rect">
            <a:avLst/>
          </a:prstGeom>
          <a:noFill/>
          <a:ln w="9525">
            <a:noFill/>
            <a:miter lim="800000"/>
            <a:headEnd/>
            <a:tailEnd/>
          </a:ln>
        </p:spPr>
      </p:pic>
      <p:pic>
        <p:nvPicPr>
          <p:cNvPr id="45105" name="Picture 6"/>
          <p:cNvPicPr>
            <a:picLocks noChangeAspect="1"/>
          </p:cNvPicPr>
          <p:nvPr/>
        </p:nvPicPr>
        <p:blipFill>
          <a:blip r:embed="rId5"/>
          <a:srcRect/>
          <a:stretch>
            <a:fillRect/>
          </a:stretch>
        </p:blipFill>
        <p:spPr bwMode="auto">
          <a:xfrm>
            <a:off x="5486400" y="1643063"/>
            <a:ext cx="838200" cy="738187"/>
          </a:xfrm>
          <a:prstGeom prst="rect">
            <a:avLst/>
          </a:prstGeom>
          <a:noFill/>
          <a:ln w="9525">
            <a:noFill/>
            <a:miter lim="800000"/>
            <a:headEnd/>
            <a:tailEnd/>
          </a:ln>
        </p:spPr>
      </p:pic>
      <p:pic>
        <p:nvPicPr>
          <p:cNvPr id="45106" name="Picture 7"/>
          <p:cNvPicPr>
            <a:picLocks noChangeAspect="1"/>
          </p:cNvPicPr>
          <p:nvPr/>
        </p:nvPicPr>
        <p:blipFill>
          <a:blip r:embed="rId6"/>
          <a:srcRect/>
          <a:stretch>
            <a:fillRect/>
          </a:stretch>
        </p:blipFill>
        <p:spPr bwMode="auto">
          <a:xfrm>
            <a:off x="6753225" y="1731963"/>
            <a:ext cx="947738" cy="661987"/>
          </a:xfrm>
          <a:prstGeom prst="rect">
            <a:avLst/>
          </a:prstGeom>
          <a:noFill/>
          <a:ln w="9525">
            <a:noFill/>
            <a:miter lim="800000"/>
            <a:headEnd/>
            <a:tailEnd/>
          </a:ln>
        </p:spPr>
      </p:pic>
      <p:pic>
        <p:nvPicPr>
          <p:cNvPr id="45107" name="Picture 8"/>
          <p:cNvPicPr>
            <a:picLocks noChangeAspect="1"/>
          </p:cNvPicPr>
          <p:nvPr/>
        </p:nvPicPr>
        <p:blipFill>
          <a:blip r:embed="rId7"/>
          <a:srcRect/>
          <a:stretch>
            <a:fillRect/>
          </a:stretch>
        </p:blipFill>
        <p:spPr bwMode="auto">
          <a:xfrm>
            <a:off x="8108950" y="1692275"/>
            <a:ext cx="762000" cy="730250"/>
          </a:xfrm>
          <a:prstGeom prst="rect">
            <a:avLst/>
          </a:prstGeom>
          <a:noFill/>
          <a:ln w="9525">
            <a:noFill/>
            <a:miter lim="800000"/>
            <a:headEnd/>
            <a:tailEnd/>
          </a:ln>
        </p:spPr>
      </p:pic>
      <p:pic>
        <p:nvPicPr>
          <p:cNvPr id="2" name="Picture 1"/>
          <p:cNvPicPr>
            <a:picLocks noChangeAspect="1"/>
          </p:cNvPicPr>
          <p:nvPr/>
        </p:nvPicPr>
        <p:blipFill>
          <a:blip r:embed="rId8"/>
          <a:srcRect/>
          <a:stretch>
            <a:fillRect/>
          </a:stretch>
        </p:blipFill>
        <p:spPr bwMode="auto">
          <a:xfrm>
            <a:off x="8253413" y="5257800"/>
            <a:ext cx="420687" cy="1050925"/>
          </a:xfrm>
          <a:prstGeom prst="rect">
            <a:avLst/>
          </a:prstGeom>
          <a:noFill/>
          <a:ln w="9525">
            <a:noFill/>
            <a:miter lim="800000"/>
            <a:headEnd/>
            <a:tailEnd/>
          </a:ln>
        </p:spPr>
      </p:pic>
      <p:pic>
        <p:nvPicPr>
          <p:cNvPr id="3" name="Picture 2"/>
          <p:cNvPicPr>
            <a:picLocks noChangeAspect="1"/>
          </p:cNvPicPr>
          <p:nvPr/>
        </p:nvPicPr>
        <p:blipFill>
          <a:blip r:embed="rId9"/>
          <a:srcRect/>
          <a:stretch>
            <a:fillRect/>
          </a:stretch>
        </p:blipFill>
        <p:spPr bwMode="auto">
          <a:xfrm>
            <a:off x="8253413" y="2511425"/>
            <a:ext cx="425450" cy="1050925"/>
          </a:xfrm>
          <a:prstGeom prst="rect">
            <a:avLst/>
          </a:prstGeom>
          <a:noFill/>
          <a:ln w="9525">
            <a:noFill/>
            <a:miter lim="800000"/>
            <a:headEnd/>
            <a:tailEnd/>
          </a:ln>
        </p:spPr>
      </p:pic>
      <p:pic>
        <p:nvPicPr>
          <p:cNvPr id="24" name="Picture 23"/>
          <p:cNvPicPr>
            <a:picLocks noChangeAspect="1"/>
          </p:cNvPicPr>
          <p:nvPr/>
        </p:nvPicPr>
        <p:blipFill>
          <a:blip r:embed="rId10"/>
          <a:srcRect/>
          <a:stretch>
            <a:fillRect/>
          </a:stretch>
        </p:blipFill>
        <p:spPr bwMode="auto">
          <a:xfrm>
            <a:off x="8253413" y="3810000"/>
            <a:ext cx="425450" cy="1050925"/>
          </a:xfrm>
          <a:prstGeom prst="rect">
            <a:avLst/>
          </a:prstGeom>
          <a:noFill/>
          <a:ln w="9525">
            <a:noFill/>
            <a:miter lim="800000"/>
            <a:headEnd/>
            <a:tailEnd/>
          </a:ln>
        </p:spPr>
      </p:pic>
      <p:pic>
        <p:nvPicPr>
          <p:cNvPr id="27" name="Picture 26"/>
          <p:cNvPicPr>
            <a:picLocks noChangeAspect="1"/>
          </p:cNvPicPr>
          <p:nvPr/>
        </p:nvPicPr>
        <p:blipFill>
          <a:blip r:embed="rId11"/>
          <a:srcRect/>
          <a:stretch>
            <a:fillRect/>
          </a:stretch>
        </p:blipFill>
        <p:spPr bwMode="auto">
          <a:xfrm>
            <a:off x="6992938" y="5211763"/>
            <a:ext cx="438150" cy="1096962"/>
          </a:xfrm>
          <a:prstGeom prst="rect">
            <a:avLst/>
          </a:prstGeom>
          <a:noFill/>
          <a:ln w="9525">
            <a:noFill/>
            <a:miter lim="800000"/>
            <a:headEnd/>
            <a:tailEnd/>
          </a:ln>
        </p:spPr>
      </p:pic>
      <p:pic>
        <p:nvPicPr>
          <p:cNvPr id="28" name="Picture 27"/>
          <p:cNvPicPr>
            <a:picLocks noChangeAspect="1"/>
          </p:cNvPicPr>
          <p:nvPr/>
        </p:nvPicPr>
        <p:blipFill>
          <a:blip r:embed="rId12"/>
          <a:srcRect/>
          <a:stretch>
            <a:fillRect/>
          </a:stretch>
        </p:blipFill>
        <p:spPr bwMode="auto">
          <a:xfrm>
            <a:off x="6953250" y="2506663"/>
            <a:ext cx="446088" cy="1098550"/>
          </a:xfrm>
          <a:prstGeom prst="rect">
            <a:avLst/>
          </a:prstGeom>
          <a:noFill/>
          <a:ln w="9525">
            <a:noFill/>
            <a:miter lim="800000"/>
            <a:headEnd/>
            <a:tailEnd/>
          </a:ln>
        </p:spPr>
      </p:pic>
      <p:pic>
        <p:nvPicPr>
          <p:cNvPr id="29" name="Picture 28"/>
          <p:cNvPicPr>
            <a:picLocks noChangeAspect="1"/>
          </p:cNvPicPr>
          <p:nvPr/>
        </p:nvPicPr>
        <p:blipFill>
          <a:blip r:embed="rId13"/>
          <a:srcRect/>
          <a:stretch>
            <a:fillRect/>
          </a:stretch>
        </p:blipFill>
        <p:spPr bwMode="auto">
          <a:xfrm>
            <a:off x="6951663" y="3821113"/>
            <a:ext cx="457200" cy="1096962"/>
          </a:xfrm>
          <a:prstGeom prst="rect">
            <a:avLst/>
          </a:prstGeom>
          <a:noFill/>
          <a:ln w="9525">
            <a:noFill/>
            <a:miter lim="800000"/>
            <a:headEnd/>
            <a:tailEnd/>
          </a:ln>
        </p:spPr>
      </p:pic>
      <p:pic>
        <p:nvPicPr>
          <p:cNvPr id="30" name="Picture 29"/>
          <p:cNvPicPr>
            <a:picLocks noChangeAspect="1"/>
          </p:cNvPicPr>
          <p:nvPr/>
        </p:nvPicPr>
        <p:blipFill>
          <a:blip r:embed="rId14"/>
          <a:srcRect/>
          <a:stretch>
            <a:fillRect/>
          </a:stretch>
        </p:blipFill>
        <p:spPr bwMode="auto">
          <a:xfrm>
            <a:off x="5695950" y="5194300"/>
            <a:ext cx="428625" cy="1096963"/>
          </a:xfrm>
          <a:prstGeom prst="rect">
            <a:avLst/>
          </a:prstGeom>
          <a:noFill/>
          <a:ln w="9525">
            <a:noFill/>
            <a:miter lim="800000"/>
            <a:headEnd/>
            <a:tailEnd/>
          </a:ln>
        </p:spPr>
      </p:pic>
      <p:pic>
        <p:nvPicPr>
          <p:cNvPr id="31" name="Picture 30"/>
          <p:cNvPicPr>
            <a:picLocks noChangeAspect="1"/>
          </p:cNvPicPr>
          <p:nvPr/>
        </p:nvPicPr>
        <p:blipFill>
          <a:blip r:embed="rId15"/>
          <a:srcRect/>
          <a:stretch>
            <a:fillRect/>
          </a:stretch>
        </p:blipFill>
        <p:spPr bwMode="auto">
          <a:xfrm>
            <a:off x="5695950" y="2511425"/>
            <a:ext cx="403225" cy="1096963"/>
          </a:xfrm>
          <a:prstGeom prst="rect">
            <a:avLst/>
          </a:prstGeom>
          <a:noFill/>
          <a:ln w="9525">
            <a:noFill/>
            <a:miter lim="800000"/>
            <a:headEnd/>
            <a:tailEnd/>
          </a:ln>
        </p:spPr>
      </p:pic>
      <p:pic>
        <p:nvPicPr>
          <p:cNvPr id="32" name="Picture 31"/>
          <p:cNvPicPr>
            <a:picLocks noChangeAspect="1"/>
          </p:cNvPicPr>
          <p:nvPr/>
        </p:nvPicPr>
        <p:blipFill>
          <a:blip r:embed="rId16"/>
          <a:srcRect/>
          <a:stretch>
            <a:fillRect/>
          </a:stretch>
        </p:blipFill>
        <p:spPr bwMode="auto">
          <a:xfrm>
            <a:off x="5695950" y="3810000"/>
            <a:ext cx="419100" cy="1096963"/>
          </a:xfrm>
          <a:prstGeom prst="rect">
            <a:avLst/>
          </a:prstGeom>
          <a:noFill/>
          <a:ln w="9525">
            <a:noFill/>
            <a:miter lim="800000"/>
            <a:headEnd/>
            <a:tailEnd/>
          </a:ln>
        </p:spPr>
      </p:pic>
      <p:pic>
        <p:nvPicPr>
          <p:cNvPr id="33" name="Picture 32"/>
          <p:cNvPicPr>
            <a:picLocks noChangeAspect="1"/>
          </p:cNvPicPr>
          <p:nvPr/>
        </p:nvPicPr>
        <p:blipFill>
          <a:blip r:embed="rId17"/>
          <a:srcRect/>
          <a:stretch>
            <a:fillRect/>
          </a:stretch>
        </p:blipFill>
        <p:spPr bwMode="auto">
          <a:xfrm>
            <a:off x="4235450" y="5241925"/>
            <a:ext cx="457200" cy="1096963"/>
          </a:xfrm>
          <a:prstGeom prst="rect">
            <a:avLst/>
          </a:prstGeom>
          <a:noFill/>
          <a:ln w="9525">
            <a:noFill/>
            <a:miter lim="800000"/>
            <a:headEnd/>
            <a:tailEnd/>
          </a:ln>
        </p:spPr>
      </p:pic>
      <p:pic>
        <p:nvPicPr>
          <p:cNvPr id="34" name="Picture 33"/>
          <p:cNvPicPr>
            <a:picLocks noChangeAspect="1"/>
          </p:cNvPicPr>
          <p:nvPr/>
        </p:nvPicPr>
        <p:blipFill>
          <a:blip r:embed="rId18"/>
          <a:srcRect/>
          <a:stretch>
            <a:fillRect/>
          </a:stretch>
        </p:blipFill>
        <p:spPr bwMode="auto">
          <a:xfrm>
            <a:off x="4157663" y="2506663"/>
            <a:ext cx="447675" cy="1098550"/>
          </a:xfrm>
          <a:prstGeom prst="rect">
            <a:avLst/>
          </a:prstGeom>
          <a:noFill/>
          <a:ln w="9525">
            <a:noFill/>
            <a:miter lim="800000"/>
            <a:headEnd/>
            <a:tailEnd/>
          </a:ln>
        </p:spPr>
      </p:pic>
      <p:pic>
        <p:nvPicPr>
          <p:cNvPr id="35" name="Picture 34"/>
          <p:cNvPicPr>
            <a:picLocks noChangeAspect="1"/>
          </p:cNvPicPr>
          <p:nvPr/>
        </p:nvPicPr>
        <p:blipFill>
          <a:blip r:embed="rId19"/>
          <a:srcRect/>
          <a:stretch>
            <a:fillRect/>
          </a:stretch>
        </p:blipFill>
        <p:spPr bwMode="auto">
          <a:xfrm>
            <a:off x="4214813" y="3756025"/>
            <a:ext cx="452437" cy="1098550"/>
          </a:xfrm>
          <a:prstGeom prst="rect">
            <a:avLst/>
          </a:prstGeom>
          <a:noFill/>
          <a:ln w="9525">
            <a:noFill/>
            <a:miter lim="800000"/>
            <a:headEnd/>
            <a:tailEnd/>
          </a:ln>
        </p:spPr>
      </p:pic>
      <p:pic>
        <p:nvPicPr>
          <p:cNvPr id="36" name="Picture 35"/>
          <p:cNvPicPr>
            <a:picLocks noChangeAspect="1"/>
          </p:cNvPicPr>
          <p:nvPr/>
        </p:nvPicPr>
        <p:blipFill>
          <a:blip r:embed="rId20"/>
          <a:srcRect/>
          <a:stretch>
            <a:fillRect/>
          </a:stretch>
        </p:blipFill>
        <p:spPr bwMode="auto">
          <a:xfrm>
            <a:off x="2719388" y="5194300"/>
            <a:ext cx="452437" cy="1096963"/>
          </a:xfrm>
          <a:prstGeom prst="rect">
            <a:avLst/>
          </a:prstGeom>
          <a:noFill/>
          <a:ln w="9525">
            <a:noFill/>
            <a:miter lim="800000"/>
            <a:headEnd/>
            <a:tailEnd/>
          </a:ln>
        </p:spPr>
      </p:pic>
      <p:pic>
        <p:nvPicPr>
          <p:cNvPr id="37" name="Picture 36"/>
          <p:cNvPicPr>
            <a:picLocks noChangeAspect="1"/>
          </p:cNvPicPr>
          <p:nvPr/>
        </p:nvPicPr>
        <p:blipFill>
          <a:blip r:embed="rId21"/>
          <a:srcRect/>
          <a:stretch>
            <a:fillRect/>
          </a:stretch>
        </p:blipFill>
        <p:spPr bwMode="auto">
          <a:xfrm>
            <a:off x="2717800" y="2511425"/>
            <a:ext cx="436563" cy="1096963"/>
          </a:xfrm>
          <a:prstGeom prst="rect">
            <a:avLst/>
          </a:prstGeom>
          <a:noFill/>
          <a:ln w="9525">
            <a:noFill/>
            <a:miter lim="800000"/>
            <a:headEnd/>
            <a:tailEnd/>
          </a:ln>
        </p:spPr>
      </p:pic>
      <p:pic>
        <p:nvPicPr>
          <p:cNvPr id="38" name="Picture 37"/>
          <p:cNvPicPr>
            <a:picLocks noChangeAspect="1"/>
          </p:cNvPicPr>
          <p:nvPr/>
        </p:nvPicPr>
        <p:blipFill>
          <a:blip r:embed="rId22"/>
          <a:srcRect/>
          <a:stretch>
            <a:fillRect/>
          </a:stretch>
        </p:blipFill>
        <p:spPr bwMode="auto">
          <a:xfrm>
            <a:off x="2717800" y="3763963"/>
            <a:ext cx="441325" cy="1096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par>
                                <p:cTn id="8" presetID="16" presetClass="entr" presetSubtype="21"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par>
                                <p:cTn id="11" presetID="16" presetClass="entr" presetSubtype="21"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arn(inVertical)">
                                      <p:cBhvr>
                                        <p:cTn id="24" dur="500"/>
                                        <p:tgtEl>
                                          <p:spTgt spid="38"/>
                                        </p:tgtEl>
                                      </p:cBhvr>
                                    </p:animEffect>
                                  </p:childTnLst>
                                </p:cTn>
                              </p:par>
                              <p:par>
                                <p:cTn id="25" presetID="16" presetClass="entr" presetSubtype="21"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arn(inVertical)">
                                      <p:cBhvr>
                                        <p:cTn id="27" dur="500"/>
                                        <p:tgtEl>
                                          <p:spTgt spid="35"/>
                                        </p:tgtEl>
                                      </p:cBhvr>
                                    </p:animEffect>
                                  </p:childTnLst>
                                </p:cTn>
                              </p:par>
                              <p:par>
                                <p:cTn id="28" presetID="16" presetClass="entr" presetSubtype="21"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par>
                                <p:cTn id="31" presetID="16" presetClass="entr" presetSubtype="21"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arn(inVertical)">
                                      <p:cBhvr>
                                        <p:cTn id="41" dur="500"/>
                                        <p:tgtEl>
                                          <p:spTgt spid="36"/>
                                        </p:tgtEl>
                                      </p:cBhvr>
                                    </p:animEffect>
                                  </p:childTnLst>
                                </p:cTn>
                              </p:par>
                              <p:par>
                                <p:cTn id="42" presetID="16" presetClass="entr" presetSubtype="21"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arn(inVertical)">
                                      <p:cBhvr>
                                        <p:cTn id="44" dur="500"/>
                                        <p:tgtEl>
                                          <p:spTgt spid="33"/>
                                        </p:tgtEl>
                                      </p:cBhvr>
                                    </p:animEffect>
                                  </p:childTnLst>
                                </p:cTn>
                              </p:par>
                              <p:par>
                                <p:cTn id="45" presetID="16" presetClass="entr" presetSubtype="21"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inVertical)">
                                      <p:cBhvr>
                                        <p:cTn id="47" dur="500"/>
                                        <p:tgtEl>
                                          <p:spTgt spid="30"/>
                                        </p:tgtEl>
                                      </p:cBhvr>
                                    </p:animEffect>
                                  </p:childTnLst>
                                </p:cTn>
                              </p:par>
                              <p:par>
                                <p:cTn id="48" presetID="16" presetClass="entr" presetSubtype="21"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arn(inVertical)">
                                      <p:cBhvr>
                                        <p:cTn id="50" dur="500"/>
                                        <p:tgtEl>
                                          <p:spTgt spid="27"/>
                                        </p:tgtEl>
                                      </p:cBhvr>
                                    </p:animEffect>
                                  </p:childTnLst>
                                </p:cTn>
                              </p:par>
                              <p:par>
                                <p:cTn id="51" presetID="16" presetClass="entr" presetSubtype="21"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arn(inVertical)">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988" y="914400"/>
          <a:ext cx="9144000" cy="5181600"/>
        </p:xfrm>
        <a:graphic>
          <a:graphicData uri="http://schemas.openxmlformats.org/drawingml/2006/table">
            <a:tbl>
              <a:tblPr firstRow="1" bandRow="1">
                <a:tableStyleId>{5C22544A-7EE6-4342-B048-85BDC9FD1C3A}</a:tableStyleId>
              </a:tblPr>
              <a:tblGrid>
                <a:gridCol w="1142999"/>
                <a:gridCol w="1143001"/>
                <a:gridCol w="1295401"/>
                <a:gridCol w="1643743"/>
                <a:gridCol w="1306286"/>
                <a:gridCol w="1306286"/>
                <a:gridCol w="1306286"/>
              </a:tblGrid>
              <a:tr h="1274017">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1031116">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4963">
                <a:tc rowSpan="2">
                  <a:txBody>
                    <a:bodyPr/>
                    <a:lstStyle/>
                    <a:p>
                      <a:pPr algn="ctr"/>
                      <a:r>
                        <a:rPr lang="en-US" sz="2800" i="1" smtClean="0">
                          <a:solidFill>
                            <a:srgbClr val="0000FF"/>
                          </a:solidFill>
                          <a:latin typeface="Arial" pitchFamily="34" charset="0"/>
                          <a:cs typeface="Arial" pitchFamily="34" charset="0"/>
                        </a:rPr>
                        <a:t>Chiến</a:t>
                      </a:r>
                      <a:r>
                        <a:rPr lang="en-US" sz="2800" i="1" baseline="0" smtClean="0">
                          <a:solidFill>
                            <a:srgbClr val="0000FF"/>
                          </a:solidFill>
                          <a:latin typeface="Arial" pitchFamily="34" charset="0"/>
                          <a:cs typeface="Arial" pitchFamily="34" charset="0"/>
                        </a:rPr>
                        <a:t> sĩ</a:t>
                      </a:r>
                      <a:endParaRPr lang="en-US" sz="2800" i="1">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smtClean="0">
                          <a:latin typeface="Arial" pitchFamily="34" charset="0"/>
                          <a:cs typeface="Arial" pitchFamily="34" charset="0"/>
                        </a:rPr>
                        <a:t>Binh nhất</a:t>
                      </a:r>
                      <a:endParaRPr lang="en-US" sz="2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150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smtClean="0">
                          <a:latin typeface="Arial" pitchFamily="34" charset="0"/>
                          <a:cs typeface="Arial" pitchFamily="34" charset="0"/>
                        </a:rPr>
                        <a:t>Binh nhì</a:t>
                      </a:r>
                      <a:endParaRPr lang="en-US" sz="2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7144" name="Picture 4"/>
          <p:cNvPicPr>
            <a:picLocks noChangeAspect="1"/>
          </p:cNvPicPr>
          <p:nvPr/>
        </p:nvPicPr>
        <p:blipFill>
          <a:blip r:embed="rId3"/>
          <a:srcRect/>
          <a:stretch>
            <a:fillRect/>
          </a:stretch>
        </p:blipFill>
        <p:spPr bwMode="auto">
          <a:xfrm>
            <a:off x="2438400" y="2333625"/>
            <a:ext cx="1000125" cy="762000"/>
          </a:xfrm>
          <a:prstGeom prst="rect">
            <a:avLst/>
          </a:prstGeom>
          <a:noFill/>
          <a:ln w="9525">
            <a:noFill/>
            <a:miter lim="800000"/>
            <a:headEnd/>
            <a:tailEnd/>
          </a:ln>
        </p:spPr>
      </p:pic>
      <p:pic>
        <p:nvPicPr>
          <p:cNvPr id="47145" name="Picture 5"/>
          <p:cNvPicPr>
            <a:picLocks noChangeAspect="1"/>
          </p:cNvPicPr>
          <p:nvPr/>
        </p:nvPicPr>
        <p:blipFill>
          <a:blip r:embed="rId4"/>
          <a:srcRect/>
          <a:stretch>
            <a:fillRect/>
          </a:stretch>
        </p:blipFill>
        <p:spPr bwMode="auto">
          <a:xfrm>
            <a:off x="3657600" y="2333625"/>
            <a:ext cx="1447800" cy="762000"/>
          </a:xfrm>
          <a:prstGeom prst="rect">
            <a:avLst/>
          </a:prstGeom>
          <a:noFill/>
          <a:ln w="9525">
            <a:noFill/>
            <a:miter lim="800000"/>
            <a:headEnd/>
            <a:tailEnd/>
          </a:ln>
        </p:spPr>
      </p:pic>
      <p:pic>
        <p:nvPicPr>
          <p:cNvPr id="47146" name="Picture 6"/>
          <p:cNvPicPr>
            <a:picLocks noChangeAspect="1"/>
          </p:cNvPicPr>
          <p:nvPr/>
        </p:nvPicPr>
        <p:blipFill>
          <a:blip r:embed="rId5"/>
          <a:srcRect/>
          <a:stretch>
            <a:fillRect/>
          </a:stretch>
        </p:blipFill>
        <p:spPr bwMode="auto">
          <a:xfrm>
            <a:off x="5486400" y="2344738"/>
            <a:ext cx="838200" cy="738187"/>
          </a:xfrm>
          <a:prstGeom prst="rect">
            <a:avLst/>
          </a:prstGeom>
          <a:noFill/>
          <a:ln w="9525">
            <a:noFill/>
            <a:miter lim="800000"/>
            <a:headEnd/>
            <a:tailEnd/>
          </a:ln>
        </p:spPr>
      </p:pic>
      <p:pic>
        <p:nvPicPr>
          <p:cNvPr id="47147" name="Picture 7"/>
          <p:cNvPicPr>
            <a:picLocks noChangeAspect="1"/>
          </p:cNvPicPr>
          <p:nvPr/>
        </p:nvPicPr>
        <p:blipFill>
          <a:blip r:embed="rId6"/>
          <a:srcRect/>
          <a:stretch>
            <a:fillRect/>
          </a:stretch>
        </p:blipFill>
        <p:spPr bwMode="auto">
          <a:xfrm>
            <a:off x="6753225" y="2433638"/>
            <a:ext cx="947738" cy="661987"/>
          </a:xfrm>
          <a:prstGeom prst="rect">
            <a:avLst/>
          </a:prstGeom>
          <a:noFill/>
          <a:ln w="9525">
            <a:noFill/>
            <a:miter lim="800000"/>
            <a:headEnd/>
            <a:tailEnd/>
          </a:ln>
        </p:spPr>
      </p:pic>
      <p:pic>
        <p:nvPicPr>
          <p:cNvPr id="47148" name="Picture 8"/>
          <p:cNvPicPr>
            <a:picLocks noChangeAspect="1"/>
          </p:cNvPicPr>
          <p:nvPr/>
        </p:nvPicPr>
        <p:blipFill>
          <a:blip r:embed="rId7"/>
          <a:srcRect/>
          <a:stretch>
            <a:fillRect/>
          </a:stretch>
        </p:blipFill>
        <p:spPr bwMode="auto">
          <a:xfrm>
            <a:off x="8108950" y="2393950"/>
            <a:ext cx="762000" cy="730250"/>
          </a:xfrm>
          <a:prstGeom prst="rect">
            <a:avLst/>
          </a:prstGeom>
          <a:noFill/>
          <a:ln w="9525">
            <a:noFill/>
            <a:miter lim="800000"/>
            <a:headEnd/>
            <a:tailEnd/>
          </a:ln>
        </p:spPr>
      </p:pic>
      <p:pic>
        <p:nvPicPr>
          <p:cNvPr id="2" name="Picture 1"/>
          <p:cNvPicPr>
            <a:picLocks noChangeAspect="1"/>
          </p:cNvPicPr>
          <p:nvPr/>
        </p:nvPicPr>
        <p:blipFill>
          <a:blip r:embed="rId8"/>
          <a:srcRect/>
          <a:stretch>
            <a:fillRect/>
          </a:stretch>
        </p:blipFill>
        <p:spPr bwMode="auto">
          <a:xfrm>
            <a:off x="2695575" y="3276600"/>
            <a:ext cx="520700" cy="1279525"/>
          </a:xfrm>
          <a:prstGeom prst="rect">
            <a:avLst/>
          </a:prstGeom>
          <a:noFill/>
          <a:ln w="9525">
            <a:noFill/>
            <a:miter lim="800000"/>
            <a:headEnd/>
            <a:tailEnd/>
          </a:ln>
        </p:spPr>
      </p:pic>
      <p:pic>
        <p:nvPicPr>
          <p:cNvPr id="3" name="Picture 2"/>
          <p:cNvPicPr>
            <a:picLocks noChangeAspect="1"/>
          </p:cNvPicPr>
          <p:nvPr/>
        </p:nvPicPr>
        <p:blipFill>
          <a:blip r:embed="rId9"/>
          <a:srcRect/>
          <a:stretch>
            <a:fillRect/>
          </a:stretch>
        </p:blipFill>
        <p:spPr bwMode="auto">
          <a:xfrm>
            <a:off x="2724150" y="4768850"/>
            <a:ext cx="520700" cy="1281113"/>
          </a:xfrm>
          <a:prstGeom prst="rect">
            <a:avLst/>
          </a:prstGeom>
          <a:noFill/>
          <a:ln w="9525">
            <a:noFill/>
            <a:miter lim="800000"/>
            <a:headEnd/>
            <a:tailEnd/>
          </a:ln>
        </p:spPr>
      </p:pic>
      <p:pic>
        <p:nvPicPr>
          <p:cNvPr id="24" name="Picture 23"/>
          <p:cNvPicPr>
            <a:picLocks noChangeAspect="1"/>
          </p:cNvPicPr>
          <p:nvPr/>
        </p:nvPicPr>
        <p:blipFill>
          <a:blip r:embed="rId10"/>
          <a:srcRect/>
          <a:stretch>
            <a:fillRect/>
          </a:stretch>
        </p:blipFill>
        <p:spPr bwMode="auto">
          <a:xfrm>
            <a:off x="4189413" y="3287713"/>
            <a:ext cx="528637" cy="1279525"/>
          </a:xfrm>
          <a:prstGeom prst="rect">
            <a:avLst/>
          </a:prstGeom>
          <a:noFill/>
          <a:ln w="9525">
            <a:noFill/>
            <a:miter lim="800000"/>
            <a:headEnd/>
            <a:tailEnd/>
          </a:ln>
        </p:spPr>
      </p:pic>
      <p:pic>
        <p:nvPicPr>
          <p:cNvPr id="25" name="Picture 24"/>
          <p:cNvPicPr>
            <a:picLocks noChangeAspect="1"/>
          </p:cNvPicPr>
          <p:nvPr/>
        </p:nvPicPr>
        <p:blipFill>
          <a:blip r:embed="rId11"/>
          <a:srcRect/>
          <a:stretch>
            <a:fillRect/>
          </a:stretch>
        </p:blipFill>
        <p:spPr bwMode="auto">
          <a:xfrm>
            <a:off x="4170363" y="4768850"/>
            <a:ext cx="508000" cy="1281113"/>
          </a:xfrm>
          <a:prstGeom prst="rect">
            <a:avLst/>
          </a:prstGeom>
          <a:noFill/>
          <a:ln w="9525">
            <a:noFill/>
            <a:miter lim="800000"/>
            <a:headEnd/>
            <a:tailEnd/>
          </a:ln>
        </p:spPr>
      </p:pic>
      <p:pic>
        <p:nvPicPr>
          <p:cNvPr id="26" name="Picture 25"/>
          <p:cNvPicPr>
            <a:picLocks noChangeAspect="1"/>
          </p:cNvPicPr>
          <p:nvPr/>
        </p:nvPicPr>
        <p:blipFill>
          <a:blip r:embed="rId12"/>
          <a:srcRect/>
          <a:stretch>
            <a:fillRect/>
          </a:stretch>
        </p:blipFill>
        <p:spPr bwMode="auto">
          <a:xfrm>
            <a:off x="5651500" y="3276600"/>
            <a:ext cx="495300" cy="1279525"/>
          </a:xfrm>
          <a:prstGeom prst="rect">
            <a:avLst/>
          </a:prstGeom>
          <a:noFill/>
          <a:ln w="9525">
            <a:noFill/>
            <a:miter lim="800000"/>
            <a:headEnd/>
            <a:tailEnd/>
          </a:ln>
        </p:spPr>
      </p:pic>
      <p:pic>
        <p:nvPicPr>
          <p:cNvPr id="27" name="Picture 26"/>
          <p:cNvPicPr>
            <a:picLocks noChangeAspect="1"/>
          </p:cNvPicPr>
          <p:nvPr/>
        </p:nvPicPr>
        <p:blipFill>
          <a:blip r:embed="rId13"/>
          <a:srcRect/>
          <a:stretch>
            <a:fillRect/>
          </a:stretch>
        </p:blipFill>
        <p:spPr bwMode="auto">
          <a:xfrm>
            <a:off x="5664200" y="4740275"/>
            <a:ext cx="482600" cy="1279525"/>
          </a:xfrm>
          <a:prstGeom prst="rect">
            <a:avLst/>
          </a:prstGeom>
          <a:noFill/>
          <a:ln w="9525">
            <a:noFill/>
            <a:miter lim="800000"/>
            <a:headEnd/>
            <a:tailEnd/>
          </a:ln>
        </p:spPr>
      </p:pic>
      <p:pic>
        <p:nvPicPr>
          <p:cNvPr id="28" name="Picture 27"/>
          <p:cNvPicPr>
            <a:picLocks noChangeAspect="1"/>
          </p:cNvPicPr>
          <p:nvPr/>
        </p:nvPicPr>
        <p:blipFill>
          <a:blip r:embed="rId14"/>
          <a:srcRect/>
          <a:stretch>
            <a:fillRect/>
          </a:stretch>
        </p:blipFill>
        <p:spPr bwMode="auto">
          <a:xfrm>
            <a:off x="6962775" y="3271838"/>
            <a:ext cx="508000" cy="1279525"/>
          </a:xfrm>
          <a:prstGeom prst="rect">
            <a:avLst/>
          </a:prstGeom>
          <a:noFill/>
          <a:ln w="9525">
            <a:noFill/>
            <a:miter lim="800000"/>
            <a:headEnd/>
            <a:tailEnd/>
          </a:ln>
        </p:spPr>
      </p:pic>
      <p:pic>
        <p:nvPicPr>
          <p:cNvPr id="29" name="Picture 28"/>
          <p:cNvPicPr>
            <a:picLocks noChangeAspect="1"/>
          </p:cNvPicPr>
          <p:nvPr/>
        </p:nvPicPr>
        <p:blipFill>
          <a:blip r:embed="rId15"/>
          <a:srcRect/>
          <a:stretch>
            <a:fillRect/>
          </a:stretch>
        </p:blipFill>
        <p:spPr bwMode="auto">
          <a:xfrm>
            <a:off x="6946900" y="4706938"/>
            <a:ext cx="528638" cy="1281112"/>
          </a:xfrm>
          <a:prstGeom prst="rect">
            <a:avLst/>
          </a:prstGeom>
          <a:noFill/>
          <a:ln w="9525">
            <a:noFill/>
            <a:miter lim="800000"/>
            <a:headEnd/>
            <a:tailEnd/>
          </a:ln>
        </p:spPr>
      </p:pic>
      <p:pic>
        <p:nvPicPr>
          <p:cNvPr id="30" name="Picture 29"/>
          <p:cNvPicPr>
            <a:picLocks noChangeAspect="1"/>
          </p:cNvPicPr>
          <p:nvPr/>
        </p:nvPicPr>
        <p:blipFill>
          <a:blip r:embed="rId16"/>
          <a:srcRect/>
          <a:stretch>
            <a:fillRect/>
          </a:stretch>
        </p:blipFill>
        <p:spPr bwMode="auto">
          <a:xfrm>
            <a:off x="8220075" y="3224213"/>
            <a:ext cx="523875" cy="1279525"/>
          </a:xfrm>
          <a:prstGeom prst="rect">
            <a:avLst/>
          </a:prstGeom>
          <a:noFill/>
          <a:ln w="9525">
            <a:noFill/>
            <a:miter lim="800000"/>
            <a:headEnd/>
            <a:tailEnd/>
          </a:ln>
        </p:spPr>
      </p:pic>
      <p:pic>
        <p:nvPicPr>
          <p:cNvPr id="31" name="Picture 30"/>
          <p:cNvPicPr>
            <a:picLocks noChangeAspect="1"/>
          </p:cNvPicPr>
          <p:nvPr/>
        </p:nvPicPr>
        <p:blipFill>
          <a:blip r:embed="rId17"/>
          <a:srcRect/>
          <a:stretch>
            <a:fillRect/>
          </a:stretch>
        </p:blipFill>
        <p:spPr bwMode="auto">
          <a:xfrm>
            <a:off x="8220075" y="4706938"/>
            <a:ext cx="539750" cy="1281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par>
                                <p:cTn id="14" presetID="16" presetClass="entr" presetSubtype="21"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500"/>
                                        <p:tgtEl>
                                          <p:spTgt spid="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par>
                                <p:cTn id="25" presetID="16" presetClass="entr" presetSubtype="21"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par>
                                <p:cTn id="31" presetID="16" presetClass="entr" presetSubtype="21"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par>
                                <p:cTn id="34" presetID="16" presetClass="entr" presetSubtype="2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arn(inVertical)">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762000"/>
          <a:ext cx="9144000" cy="6096000"/>
        </p:xfrm>
        <a:graphic>
          <a:graphicData uri="http://schemas.openxmlformats.org/drawingml/2006/table">
            <a:tbl>
              <a:tblPr firstRow="1" bandRow="1">
                <a:tableStyleId>{5C22544A-7EE6-4342-B048-85BDC9FD1C3A}</a:tableStyleId>
              </a:tblPr>
              <a:tblGrid>
                <a:gridCol w="990599"/>
                <a:gridCol w="1295401"/>
                <a:gridCol w="1295401"/>
                <a:gridCol w="1643743"/>
                <a:gridCol w="1306286"/>
                <a:gridCol w="1306286"/>
                <a:gridCol w="1306286"/>
              </a:tblGrid>
              <a:tr h="1172927">
                <a:tc rowSpan="2">
                  <a:txBody>
                    <a:bodyPr/>
                    <a:lstStyle/>
                    <a:p>
                      <a:pPr algn="ctr"/>
                      <a:r>
                        <a:rPr lang="en-US" sz="3200" dirty="0" err="1" smtClean="0">
                          <a:solidFill>
                            <a:schemeClr val="tx1"/>
                          </a:solidFill>
                          <a:latin typeface="Arial" pitchFamily="34" charset="0"/>
                          <a:cs typeface="Arial" pitchFamily="34" charset="0"/>
                        </a:rPr>
                        <a:t>Bậc</a:t>
                      </a:r>
                      <a:endParaRPr lang="en-US" sz="3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949299">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4276">
                <a:tc rowSpan="3">
                  <a:txBody>
                    <a:bodyPr/>
                    <a:lstStyle/>
                    <a:p>
                      <a:pPr algn="ctr"/>
                      <a:r>
                        <a:rPr lang="en-US" sz="2800" i="1" smtClean="0">
                          <a:solidFill>
                            <a:srgbClr val="0000FF"/>
                          </a:solidFill>
                          <a:latin typeface="Arial" pitchFamily="34" charset="0"/>
                          <a:cs typeface="Arial" pitchFamily="34" charset="0"/>
                        </a:rPr>
                        <a:t>Sĩ</a:t>
                      </a:r>
                      <a:r>
                        <a:rPr lang="en-US" sz="2800" i="1" baseline="0" smtClean="0">
                          <a:solidFill>
                            <a:srgbClr val="0000FF"/>
                          </a:solidFill>
                          <a:latin typeface="Arial" pitchFamily="34" charset="0"/>
                          <a:cs typeface="Arial" pitchFamily="34" charset="0"/>
                        </a:rPr>
                        <a:t> quan cấp Tá</a:t>
                      </a:r>
                      <a:endParaRPr lang="en-US" sz="2800" i="1">
                        <a:solidFill>
                          <a:srgbClr val="0000FF"/>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Thượng</a:t>
                      </a:r>
                      <a:r>
                        <a:rPr lang="en-US" sz="2400" baseline="0" smtClean="0">
                          <a:latin typeface="Arial" pitchFamily="34" charset="0"/>
                          <a:cs typeface="Arial" pitchFamily="34" charset="0"/>
                        </a:rPr>
                        <a:t> tá</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63951">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Trung tá</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2554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Thiếu</a:t>
                      </a:r>
                      <a:r>
                        <a:rPr lang="en-US" sz="2400" baseline="0" smtClean="0">
                          <a:latin typeface="Arial" pitchFamily="34" charset="0"/>
                          <a:cs typeface="Arial" pitchFamily="34" charset="0"/>
                        </a:rPr>
                        <a:t> tá</a:t>
                      </a:r>
                      <a:endParaRPr lang="en-US" sz="2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9199" name="Picture 4"/>
          <p:cNvPicPr>
            <a:picLocks noChangeAspect="1"/>
          </p:cNvPicPr>
          <p:nvPr/>
        </p:nvPicPr>
        <p:blipFill>
          <a:blip r:embed="rId3"/>
          <a:srcRect/>
          <a:stretch>
            <a:fillRect/>
          </a:stretch>
        </p:blipFill>
        <p:spPr bwMode="auto">
          <a:xfrm>
            <a:off x="2438400" y="2089150"/>
            <a:ext cx="1000125" cy="762000"/>
          </a:xfrm>
          <a:prstGeom prst="rect">
            <a:avLst/>
          </a:prstGeom>
          <a:noFill/>
          <a:ln w="9525">
            <a:noFill/>
            <a:miter lim="800000"/>
            <a:headEnd/>
            <a:tailEnd/>
          </a:ln>
        </p:spPr>
      </p:pic>
      <p:pic>
        <p:nvPicPr>
          <p:cNvPr id="49200" name="Picture 5"/>
          <p:cNvPicPr>
            <a:picLocks noChangeAspect="1"/>
          </p:cNvPicPr>
          <p:nvPr/>
        </p:nvPicPr>
        <p:blipFill>
          <a:blip r:embed="rId4"/>
          <a:srcRect/>
          <a:stretch>
            <a:fillRect/>
          </a:stretch>
        </p:blipFill>
        <p:spPr bwMode="auto">
          <a:xfrm>
            <a:off x="3657600" y="2089150"/>
            <a:ext cx="1447800" cy="762000"/>
          </a:xfrm>
          <a:prstGeom prst="rect">
            <a:avLst/>
          </a:prstGeom>
          <a:noFill/>
          <a:ln w="9525">
            <a:noFill/>
            <a:miter lim="800000"/>
            <a:headEnd/>
            <a:tailEnd/>
          </a:ln>
        </p:spPr>
      </p:pic>
      <p:pic>
        <p:nvPicPr>
          <p:cNvPr id="49201" name="Picture 6"/>
          <p:cNvPicPr>
            <a:picLocks noChangeAspect="1"/>
          </p:cNvPicPr>
          <p:nvPr/>
        </p:nvPicPr>
        <p:blipFill>
          <a:blip r:embed="rId5"/>
          <a:srcRect/>
          <a:stretch>
            <a:fillRect/>
          </a:stretch>
        </p:blipFill>
        <p:spPr bwMode="auto">
          <a:xfrm>
            <a:off x="5486400" y="2100263"/>
            <a:ext cx="838200" cy="738187"/>
          </a:xfrm>
          <a:prstGeom prst="rect">
            <a:avLst/>
          </a:prstGeom>
          <a:noFill/>
          <a:ln w="9525">
            <a:noFill/>
            <a:miter lim="800000"/>
            <a:headEnd/>
            <a:tailEnd/>
          </a:ln>
        </p:spPr>
      </p:pic>
      <p:pic>
        <p:nvPicPr>
          <p:cNvPr id="49202" name="Picture 7"/>
          <p:cNvPicPr>
            <a:picLocks noChangeAspect="1"/>
          </p:cNvPicPr>
          <p:nvPr/>
        </p:nvPicPr>
        <p:blipFill>
          <a:blip r:embed="rId6"/>
          <a:srcRect/>
          <a:stretch>
            <a:fillRect/>
          </a:stretch>
        </p:blipFill>
        <p:spPr bwMode="auto">
          <a:xfrm>
            <a:off x="6753225" y="2189163"/>
            <a:ext cx="947738" cy="661987"/>
          </a:xfrm>
          <a:prstGeom prst="rect">
            <a:avLst/>
          </a:prstGeom>
          <a:noFill/>
          <a:ln w="9525">
            <a:noFill/>
            <a:miter lim="800000"/>
            <a:headEnd/>
            <a:tailEnd/>
          </a:ln>
        </p:spPr>
      </p:pic>
      <p:pic>
        <p:nvPicPr>
          <p:cNvPr id="49203" name="Picture 8"/>
          <p:cNvPicPr>
            <a:picLocks noChangeAspect="1"/>
          </p:cNvPicPr>
          <p:nvPr/>
        </p:nvPicPr>
        <p:blipFill>
          <a:blip r:embed="rId7"/>
          <a:srcRect/>
          <a:stretch>
            <a:fillRect/>
          </a:stretch>
        </p:blipFill>
        <p:spPr bwMode="auto">
          <a:xfrm>
            <a:off x="8108950" y="2149475"/>
            <a:ext cx="762000" cy="730250"/>
          </a:xfrm>
          <a:prstGeom prst="rect">
            <a:avLst/>
          </a:prstGeom>
          <a:noFill/>
          <a:ln w="9525">
            <a:noFill/>
            <a:miter lim="800000"/>
            <a:headEnd/>
            <a:tailEnd/>
          </a:ln>
        </p:spPr>
      </p:pic>
      <p:pic>
        <p:nvPicPr>
          <p:cNvPr id="23" name="Picture 2"/>
          <p:cNvPicPr>
            <a:picLocks noChangeAspect="1" noChangeArrowheads="1"/>
          </p:cNvPicPr>
          <p:nvPr/>
        </p:nvPicPr>
        <p:blipFill>
          <a:blip r:embed="rId8"/>
          <a:srcRect/>
          <a:stretch>
            <a:fillRect/>
          </a:stretch>
        </p:blipFill>
        <p:spPr bwMode="auto">
          <a:xfrm>
            <a:off x="2701925" y="2971800"/>
            <a:ext cx="473075" cy="1143000"/>
          </a:xfrm>
          <a:prstGeom prst="rect">
            <a:avLst/>
          </a:prstGeom>
          <a:noFill/>
          <a:ln w="9525">
            <a:noFill/>
            <a:miter lim="800000"/>
            <a:headEnd/>
            <a:tailEnd/>
          </a:ln>
        </p:spPr>
      </p:pic>
      <p:pic>
        <p:nvPicPr>
          <p:cNvPr id="25" name="Picture 3"/>
          <p:cNvPicPr>
            <a:picLocks noChangeAspect="1" noChangeArrowheads="1"/>
          </p:cNvPicPr>
          <p:nvPr/>
        </p:nvPicPr>
        <p:blipFill>
          <a:blip r:embed="rId9"/>
          <a:srcRect/>
          <a:stretch>
            <a:fillRect/>
          </a:stretch>
        </p:blipFill>
        <p:spPr bwMode="auto">
          <a:xfrm>
            <a:off x="2711450" y="4267200"/>
            <a:ext cx="454025" cy="1143000"/>
          </a:xfrm>
          <a:prstGeom prst="rect">
            <a:avLst/>
          </a:prstGeom>
          <a:noFill/>
          <a:ln w="9525">
            <a:noFill/>
            <a:miter lim="800000"/>
            <a:headEnd/>
            <a:tailEnd/>
          </a:ln>
        </p:spPr>
      </p:pic>
      <p:pic>
        <p:nvPicPr>
          <p:cNvPr id="26" name="Picture 4"/>
          <p:cNvPicPr>
            <a:picLocks noChangeAspect="1" noChangeArrowheads="1"/>
          </p:cNvPicPr>
          <p:nvPr/>
        </p:nvPicPr>
        <p:blipFill>
          <a:blip r:embed="rId10"/>
          <a:srcRect/>
          <a:stretch>
            <a:fillRect/>
          </a:stretch>
        </p:blipFill>
        <p:spPr bwMode="auto">
          <a:xfrm>
            <a:off x="2711450" y="5638800"/>
            <a:ext cx="476250" cy="1143000"/>
          </a:xfrm>
          <a:prstGeom prst="rect">
            <a:avLst/>
          </a:prstGeom>
          <a:noFill/>
          <a:ln w="9525">
            <a:noFill/>
            <a:miter lim="800000"/>
            <a:headEnd/>
            <a:tailEnd/>
          </a:ln>
        </p:spPr>
      </p:pic>
      <p:sp>
        <p:nvSpPr>
          <p:cNvPr id="11" name="Rounded Rectangle 10"/>
          <p:cNvSpPr/>
          <p:nvPr/>
        </p:nvSpPr>
        <p:spPr>
          <a:xfrm>
            <a:off x="0" y="0"/>
            <a:ext cx="9144000" cy="7620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QUÂN HÀM QUÂN NHÂN CHUYÊN NGHIỆP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875"/>
          <a:ext cx="9144000" cy="6845300"/>
        </p:xfrm>
        <a:graphic>
          <a:graphicData uri="http://schemas.openxmlformats.org/drawingml/2006/table">
            <a:tbl>
              <a:tblPr firstRow="1" bandRow="1">
                <a:tableStyleId>{5C22544A-7EE6-4342-B048-85BDC9FD1C3A}</a:tableStyleId>
              </a:tblPr>
              <a:tblGrid>
                <a:gridCol w="990599"/>
                <a:gridCol w="1295401"/>
                <a:gridCol w="1295401"/>
                <a:gridCol w="1643743"/>
                <a:gridCol w="1306286"/>
                <a:gridCol w="1306286"/>
                <a:gridCol w="1306286"/>
              </a:tblGrid>
              <a:tr h="1070390">
                <a:tc rowSpan="2">
                  <a:txBody>
                    <a:bodyPr/>
                    <a:lstStyle/>
                    <a:p>
                      <a:pPr algn="ctr"/>
                      <a:r>
                        <a:rPr lang="en-US" sz="3200" smtClean="0">
                          <a:solidFill>
                            <a:schemeClr val="tx1"/>
                          </a:solidFill>
                          <a:latin typeface="Arial" pitchFamily="34" charset="0"/>
                          <a:cs typeface="Arial" pitchFamily="34" charset="0"/>
                        </a:rPr>
                        <a:t>Bậc</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3200" smtClean="0">
                          <a:solidFill>
                            <a:schemeClr val="tx1"/>
                          </a:solidFill>
                          <a:latin typeface="Arial" pitchFamily="34" charset="0"/>
                          <a:cs typeface="Arial" pitchFamily="34" charset="0"/>
                        </a:rPr>
                        <a:t>Cấp</a:t>
                      </a:r>
                      <a:endParaRPr lang="en-US" sz="32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smtClean="0">
                          <a:solidFill>
                            <a:srgbClr val="FFFF00"/>
                          </a:solidFill>
                          <a:latin typeface="Arial" pitchFamily="34" charset="0"/>
                          <a:cs typeface="Arial" pitchFamily="34" charset="0"/>
                        </a:rPr>
                        <a:t>Lục</a:t>
                      </a:r>
                      <a:r>
                        <a:rPr lang="en-US" sz="1800" baseline="0" smtClean="0">
                          <a:solidFill>
                            <a:srgbClr val="FFFF00"/>
                          </a:solidFill>
                          <a:latin typeface="Arial" pitchFamily="34" charset="0"/>
                          <a:cs typeface="Arial" pitchFamily="34" charset="0"/>
                        </a:rPr>
                        <a:t> quân</a:t>
                      </a:r>
                      <a:endParaRPr lang="en-US" sz="1800">
                        <a:solidFill>
                          <a:srgbClr val="FFFF00"/>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800" smtClean="0">
                          <a:solidFill>
                            <a:schemeClr val="tx1"/>
                          </a:solidFill>
                          <a:latin typeface="Arial" pitchFamily="34" charset="0"/>
                          <a:cs typeface="Arial" pitchFamily="34" charset="0"/>
                        </a:rPr>
                        <a:t>Phòng</a:t>
                      </a:r>
                      <a:r>
                        <a:rPr lang="en-US" sz="1800" baseline="0" smtClean="0">
                          <a:solidFill>
                            <a:schemeClr val="tx1"/>
                          </a:solidFill>
                          <a:latin typeface="Arial" pitchFamily="34" charset="0"/>
                          <a:cs typeface="Arial" pitchFamily="34" charset="0"/>
                        </a:rPr>
                        <a:t> không – Không quân</a:t>
                      </a:r>
                      <a:endParaRPr lang="en-US" sz="1800">
                        <a:solidFill>
                          <a:schemeClr val="tx1"/>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FF"/>
                    </a:solidFill>
                  </a:tcPr>
                </a:tc>
                <a:tc>
                  <a:txBody>
                    <a:bodyPr/>
                    <a:lstStyle/>
                    <a:p>
                      <a:pPr algn="ctr"/>
                      <a:r>
                        <a:rPr lang="en-US" sz="1800" smtClean="0">
                          <a:latin typeface="Arial" pitchFamily="34" charset="0"/>
                          <a:cs typeface="Arial" pitchFamily="34" charset="0"/>
                        </a:rPr>
                        <a:t>Hải</a:t>
                      </a:r>
                      <a:r>
                        <a:rPr lang="en-US" sz="1800" baseline="0" smtClean="0">
                          <a:latin typeface="Arial" pitchFamily="34" charset="0"/>
                          <a:cs typeface="Arial" pitchFamily="34" charset="0"/>
                        </a:rPr>
                        <a:t> quân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33FF"/>
                    </a:solidFill>
                  </a:tcPr>
                </a:tc>
                <a:tc>
                  <a:txBody>
                    <a:bodyPr/>
                    <a:lstStyle/>
                    <a:p>
                      <a:pPr algn="ctr"/>
                      <a:r>
                        <a:rPr lang="en-US" sz="1800" smtClean="0">
                          <a:latin typeface="Arial" pitchFamily="34" charset="0"/>
                          <a:cs typeface="Arial" pitchFamily="34" charset="0"/>
                        </a:rPr>
                        <a:t>Biên</a:t>
                      </a:r>
                      <a:r>
                        <a:rPr lang="en-US" sz="1800" baseline="0" smtClean="0">
                          <a:latin typeface="Arial" pitchFamily="34" charset="0"/>
                          <a:cs typeface="Arial" pitchFamily="34" charset="0"/>
                        </a:rPr>
                        <a:t> phòng</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600"/>
                    </a:solidFill>
                  </a:tcPr>
                </a:tc>
                <a:tc>
                  <a:txBody>
                    <a:bodyPr/>
                    <a:lstStyle/>
                    <a:p>
                      <a:pPr algn="ctr"/>
                      <a:r>
                        <a:rPr lang="en-US" sz="1800" smtClean="0">
                          <a:latin typeface="Arial" pitchFamily="34" charset="0"/>
                          <a:cs typeface="Arial" pitchFamily="34" charset="0"/>
                        </a:rPr>
                        <a:t>Cảnh</a:t>
                      </a:r>
                      <a:r>
                        <a:rPr lang="en-US" sz="1800" baseline="0" smtClean="0">
                          <a:latin typeface="Arial" pitchFamily="34" charset="0"/>
                          <a:cs typeface="Arial" pitchFamily="34" charset="0"/>
                        </a:rPr>
                        <a:t> sát biển</a:t>
                      </a:r>
                      <a:endParaRPr lang="en-US" sz="18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866312">
                <a:tc vMerge="1">
                  <a:txBody>
                    <a:bodyPr/>
                    <a:lstStyle/>
                    <a:p>
                      <a:endParaRPr lang="en-US"/>
                    </a:p>
                  </a:txBody>
                  <a:tcPr/>
                </a:tc>
                <a:tc vMerge="1">
                  <a:txBody>
                    <a:bodyPr/>
                    <a:lstStyle/>
                    <a:p>
                      <a:endParaRPr lang="en-US"/>
                    </a:p>
                  </a:txBody>
                  <a:tcPr/>
                </a:tc>
                <a:tc>
                  <a:txBody>
                    <a:bodyPr/>
                    <a:lstStyle/>
                    <a:p>
                      <a:endParaRPr lang="en-US" sz="180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2005">
                <a:tc rowSpan="4">
                  <a:txBody>
                    <a:bodyPr/>
                    <a:lstStyle/>
                    <a:p>
                      <a:pPr algn="ctr"/>
                      <a:r>
                        <a:rPr lang="en-US" sz="2800" i="1" smtClean="0">
                          <a:solidFill>
                            <a:srgbClr val="0000FF"/>
                          </a:solidFill>
                          <a:latin typeface="Arial" pitchFamily="34" charset="0"/>
                          <a:cs typeface="Arial" pitchFamily="34" charset="0"/>
                        </a:rPr>
                        <a:t>Sĩ</a:t>
                      </a:r>
                      <a:r>
                        <a:rPr lang="en-US" sz="2800" i="1" baseline="0" smtClean="0">
                          <a:solidFill>
                            <a:srgbClr val="0000FF"/>
                          </a:solidFill>
                          <a:latin typeface="Arial" pitchFamily="34" charset="0"/>
                          <a:cs typeface="Arial" pitchFamily="34" charset="0"/>
                        </a:rPr>
                        <a:t> quan cấp Úy</a:t>
                      </a:r>
                      <a:endParaRPr lang="en-US" sz="2800" i="1">
                        <a:solidFill>
                          <a:srgbClr val="0000FF"/>
                        </a:solidFill>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Đại</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44716">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Thượng</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0966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Trung</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220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smtClean="0">
                          <a:latin typeface="Arial" pitchFamily="34" charset="0"/>
                          <a:cs typeface="Arial" pitchFamily="34" charset="0"/>
                        </a:rPr>
                        <a:t>Thiếu</a:t>
                      </a:r>
                      <a:r>
                        <a:rPr lang="en-US" sz="2400" baseline="0" smtClean="0">
                          <a:latin typeface="Arial" pitchFamily="34" charset="0"/>
                          <a:cs typeface="Arial" pitchFamily="34" charset="0"/>
                        </a:rPr>
                        <a:t> úy</a:t>
                      </a:r>
                      <a:endParaRPr lang="en-US" sz="2400">
                        <a:latin typeface="Arial" pitchFamily="34" charset="0"/>
                        <a:cs typeface="Arial" pitchFamily="34" charset="0"/>
                      </a:endParaRPr>
                    </a:p>
                  </a:txBody>
                  <a:tcPr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51254" name="Picture 4"/>
          <p:cNvPicPr>
            <a:picLocks noChangeAspect="1"/>
          </p:cNvPicPr>
          <p:nvPr/>
        </p:nvPicPr>
        <p:blipFill>
          <a:blip r:embed="rId3"/>
          <a:srcRect/>
          <a:stretch>
            <a:fillRect/>
          </a:stretch>
        </p:blipFill>
        <p:spPr bwMode="auto">
          <a:xfrm>
            <a:off x="2438400" y="1111250"/>
            <a:ext cx="1000125" cy="762000"/>
          </a:xfrm>
          <a:prstGeom prst="rect">
            <a:avLst/>
          </a:prstGeom>
          <a:noFill/>
          <a:ln w="9525">
            <a:noFill/>
            <a:miter lim="800000"/>
            <a:headEnd/>
            <a:tailEnd/>
          </a:ln>
        </p:spPr>
      </p:pic>
      <p:pic>
        <p:nvPicPr>
          <p:cNvPr id="51255" name="Picture 5"/>
          <p:cNvPicPr>
            <a:picLocks noChangeAspect="1"/>
          </p:cNvPicPr>
          <p:nvPr/>
        </p:nvPicPr>
        <p:blipFill>
          <a:blip r:embed="rId4"/>
          <a:srcRect/>
          <a:stretch>
            <a:fillRect/>
          </a:stretch>
        </p:blipFill>
        <p:spPr bwMode="auto">
          <a:xfrm>
            <a:off x="3657600" y="1111250"/>
            <a:ext cx="1447800" cy="762000"/>
          </a:xfrm>
          <a:prstGeom prst="rect">
            <a:avLst/>
          </a:prstGeom>
          <a:noFill/>
          <a:ln w="9525">
            <a:noFill/>
            <a:miter lim="800000"/>
            <a:headEnd/>
            <a:tailEnd/>
          </a:ln>
        </p:spPr>
      </p:pic>
      <p:pic>
        <p:nvPicPr>
          <p:cNvPr id="51256" name="Picture 6"/>
          <p:cNvPicPr>
            <a:picLocks noChangeAspect="1"/>
          </p:cNvPicPr>
          <p:nvPr/>
        </p:nvPicPr>
        <p:blipFill>
          <a:blip r:embed="rId5"/>
          <a:srcRect/>
          <a:stretch>
            <a:fillRect/>
          </a:stretch>
        </p:blipFill>
        <p:spPr bwMode="auto">
          <a:xfrm>
            <a:off x="5486400" y="1123950"/>
            <a:ext cx="838200" cy="736600"/>
          </a:xfrm>
          <a:prstGeom prst="rect">
            <a:avLst/>
          </a:prstGeom>
          <a:noFill/>
          <a:ln w="9525">
            <a:noFill/>
            <a:miter lim="800000"/>
            <a:headEnd/>
            <a:tailEnd/>
          </a:ln>
        </p:spPr>
      </p:pic>
      <p:pic>
        <p:nvPicPr>
          <p:cNvPr id="51257" name="Picture 7"/>
          <p:cNvPicPr>
            <a:picLocks noChangeAspect="1"/>
          </p:cNvPicPr>
          <p:nvPr/>
        </p:nvPicPr>
        <p:blipFill>
          <a:blip r:embed="rId6"/>
          <a:srcRect/>
          <a:stretch>
            <a:fillRect/>
          </a:stretch>
        </p:blipFill>
        <p:spPr bwMode="auto">
          <a:xfrm>
            <a:off x="6753225" y="1212850"/>
            <a:ext cx="947738" cy="660400"/>
          </a:xfrm>
          <a:prstGeom prst="rect">
            <a:avLst/>
          </a:prstGeom>
          <a:noFill/>
          <a:ln w="9525">
            <a:noFill/>
            <a:miter lim="800000"/>
            <a:headEnd/>
            <a:tailEnd/>
          </a:ln>
        </p:spPr>
      </p:pic>
      <p:pic>
        <p:nvPicPr>
          <p:cNvPr id="51258" name="Picture 8"/>
          <p:cNvPicPr>
            <a:picLocks noChangeAspect="1"/>
          </p:cNvPicPr>
          <p:nvPr/>
        </p:nvPicPr>
        <p:blipFill>
          <a:blip r:embed="rId7"/>
          <a:srcRect/>
          <a:stretch>
            <a:fillRect/>
          </a:stretch>
        </p:blipFill>
        <p:spPr bwMode="auto">
          <a:xfrm>
            <a:off x="8108950" y="1171575"/>
            <a:ext cx="762000" cy="731838"/>
          </a:xfrm>
          <a:prstGeom prst="rect">
            <a:avLst/>
          </a:prstGeom>
          <a:noFill/>
          <a:ln w="9525">
            <a:noFill/>
            <a:miter lim="800000"/>
            <a:headEnd/>
            <a:tailEnd/>
          </a:ln>
        </p:spPr>
      </p:pic>
      <p:pic>
        <p:nvPicPr>
          <p:cNvPr id="42" name="Picture 5"/>
          <p:cNvPicPr>
            <a:picLocks noChangeAspect="1" noChangeArrowheads="1"/>
          </p:cNvPicPr>
          <p:nvPr/>
        </p:nvPicPr>
        <p:blipFill>
          <a:blip r:embed="rId8"/>
          <a:srcRect/>
          <a:stretch>
            <a:fillRect/>
          </a:stretch>
        </p:blipFill>
        <p:spPr bwMode="auto">
          <a:xfrm>
            <a:off x="2725738" y="1987550"/>
            <a:ext cx="425450" cy="1050925"/>
          </a:xfrm>
          <a:prstGeom prst="rect">
            <a:avLst/>
          </a:prstGeom>
          <a:noFill/>
          <a:ln w="9525">
            <a:noFill/>
            <a:miter lim="800000"/>
            <a:headEnd/>
            <a:tailEnd/>
          </a:ln>
        </p:spPr>
      </p:pic>
      <p:pic>
        <p:nvPicPr>
          <p:cNvPr id="43" name="Picture 6"/>
          <p:cNvPicPr>
            <a:picLocks noChangeAspect="1" noChangeArrowheads="1"/>
          </p:cNvPicPr>
          <p:nvPr/>
        </p:nvPicPr>
        <p:blipFill>
          <a:blip r:embed="rId9"/>
          <a:srcRect/>
          <a:stretch>
            <a:fillRect/>
          </a:stretch>
        </p:blipFill>
        <p:spPr bwMode="auto">
          <a:xfrm>
            <a:off x="2725738" y="3200400"/>
            <a:ext cx="441325" cy="1050925"/>
          </a:xfrm>
          <a:prstGeom prst="rect">
            <a:avLst/>
          </a:prstGeom>
          <a:noFill/>
          <a:ln w="9525">
            <a:noFill/>
            <a:miter lim="800000"/>
            <a:headEnd/>
            <a:tailEnd/>
          </a:ln>
        </p:spPr>
      </p:pic>
      <p:pic>
        <p:nvPicPr>
          <p:cNvPr id="44" name="Picture 7"/>
          <p:cNvPicPr>
            <a:picLocks noChangeAspect="1" noChangeArrowheads="1"/>
          </p:cNvPicPr>
          <p:nvPr/>
        </p:nvPicPr>
        <p:blipFill>
          <a:blip r:embed="rId10"/>
          <a:srcRect/>
          <a:stretch>
            <a:fillRect/>
          </a:stretch>
        </p:blipFill>
        <p:spPr bwMode="auto">
          <a:xfrm>
            <a:off x="2743200" y="4419600"/>
            <a:ext cx="419100" cy="1050925"/>
          </a:xfrm>
          <a:prstGeom prst="rect">
            <a:avLst/>
          </a:prstGeom>
          <a:noFill/>
          <a:ln w="9525">
            <a:noFill/>
            <a:miter lim="800000"/>
            <a:headEnd/>
            <a:tailEnd/>
          </a:ln>
        </p:spPr>
      </p:pic>
      <p:pic>
        <p:nvPicPr>
          <p:cNvPr id="45" name="Picture 8"/>
          <p:cNvPicPr>
            <a:picLocks noChangeAspect="1" noChangeArrowheads="1"/>
          </p:cNvPicPr>
          <p:nvPr/>
        </p:nvPicPr>
        <p:blipFill>
          <a:blip r:embed="rId11"/>
          <a:srcRect/>
          <a:stretch>
            <a:fillRect/>
          </a:stretch>
        </p:blipFill>
        <p:spPr bwMode="auto">
          <a:xfrm>
            <a:off x="2717800" y="5638800"/>
            <a:ext cx="427038" cy="1050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arn(inVertical)">
                                      <p:cBhvr>
                                        <p:cTn id="17" dur="500"/>
                                        <p:tgtEl>
                                          <p:spTgt spid="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arn(inVertical)">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7623" y="1400145"/>
            <a:ext cx="7045327" cy="769441"/>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en-US" sz="4400" b="1" dirty="0" err="1">
                <a:ln w="11430"/>
                <a:solidFill>
                  <a:srgbClr val="FF0000"/>
                </a:solidFill>
                <a:latin typeface="+mn-lt"/>
                <a:cs typeface="+mn-cs"/>
              </a:rPr>
              <a:t>Quân</a:t>
            </a:r>
            <a:r>
              <a:rPr lang="en-US" sz="4400" b="1" dirty="0">
                <a:ln w="11430"/>
                <a:solidFill>
                  <a:srgbClr val="FF0000"/>
                </a:solidFill>
                <a:latin typeface="+mn-lt"/>
                <a:cs typeface="+mn-cs"/>
              </a:rPr>
              <a:t> </a:t>
            </a:r>
            <a:r>
              <a:rPr lang="en-US" sz="4400" b="1" dirty="0" err="1">
                <a:ln w="11430"/>
                <a:solidFill>
                  <a:srgbClr val="FF0000"/>
                </a:solidFill>
                <a:latin typeface="+mn-lt"/>
                <a:cs typeface="+mn-cs"/>
              </a:rPr>
              <a:t>hàm</a:t>
            </a:r>
            <a:r>
              <a:rPr lang="en-US" sz="4400" b="1" dirty="0">
                <a:ln w="11430"/>
                <a:solidFill>
                  <a:srgbClr val="FF0000"/>
                </a:solidFill>
                <a:latin typeface="+mn-lt"/>
                <a:cs typeface="+mn-cs"/>
              </a:rPr>
              <a:t> </a:t>
            </a:r>
            <a:r>
              <a:rPr lang="en-US" sz="4400" b="1" dirty="0" err="1">
                <a:ln w="11430"/>
                <a:solidFill>
                  <a:srgbClr val="FF0000"/>
                </a:solidFill>
                <a:latin typeface="+mn-lt"/>
                <a:cs typeface="+mn-cs"/>
              </a:rPr>
              <a:t>sĩ</a:t>
            </a:r>
            <a:r>
              <a:rPr lang="en-US" sz="4400" b="1" dirty="0">
                <a:ln w="11430"/>
                <a:solidFill>
                  <a:srgbClr val="FF0000"/>
                </a:solidFill>
                <a:latin typeface="+mn-lt"/>
                <a:cs typeface="+mn-cs"/>
              </a:rPr>
              <a:t> </a:t>
            </a:r>
            <a:r>
              <a:rPr lang="en-US" sz="4400" b="1" dirty="0" err="1">
                <a:ln w="11430"/>
                <a:solidFill>
                  <a:srgbClr val="FF0000"/>
                </a:solidFill>
                <a:latin typeface="+mn-lt"/>
                <a:cs typeface="+mn-cs"/>
              </a:rPr>
              <a:t>quan</a:t>
            </a:r>
            <a:r>
              <a:rPr lang="en-US" sz="4400" b="1" dirty="0">
                <a:ln w="11430"/>
                <a:solidFill>
                  <a:srgbClr val="FF0000"/>
                </a:solidFill>
                <a:latin typeface="+mn-lt"/>
                <a:cs typeface="+mn-cs"/>
              </a:rPr>
              <a:t> </a:t>
            </a:r>
            <a:r>
              <a:rPr lang="en-US" sz="4400" b="1" dirty="0" err="1">
                <a:ln w="11430"/>
                <a:solidFill>
                  <a:srgbClr val="FF0000"/>
                </a:solidFill>
                <a:latin typeface="+mn-lt"/>
                <a:cs typeface="+mn-cs"/>
              </a:rPr>
              <a:t>cấp</a:t>
            </a:r>
            <a:r>
              <a:rPr lang="en-US" sz="4400" b="1" dirty="0">
                <a:ln w="11430"/>
                <a:solidFill>
                  <a:srgbClr val="FF0000"/>
                </a:solidFill>
                <a:latin typeface="+mn-lt"/>
                <a:cs typeface="+mn-cs"/>
              </a:rPr>
              <a:t> </a:t>
            </a:r>
            <a:r>
              <a:rPr lang="en-US" sz="4400" b="1" dirty="0" err="1">
                <a:ln w="11430"/>
                <a:solidFill>
                  <a:srgbClr val="FF0000"/>
                </a:solidFill>
                <a:latin typeface="+mn-lt"/>
                <a:cs typeface="+mn-cs"/>
              </a:rPr>
              <a:t>Tướng</a:t>
            </a:r>
            <a:endParaRPr lang="en-US" sz="4400" b="1" dirty="0">
              <a:ln w="11430"/>
              <a:solidFill>
                <a:srgbClr val="FF0000"/>
              </a:solidFill>
              <a:latin typeface="+mn-lt"/>
              <a:cs typeface="+mn-cs"/>
            </a:endParaRPr>
          </a:p>
        </p:txBody>
      </p:sp>
      <p:pic>
        <p:nvPicPr>
          <p:cNvPr id="9218" name="Picture 2"/>
          <p:cNvPicPr>
            <a:picLocks noChangeAspect="1" noChangeArrowheads="1"/>
          </p:cNvPicPr>
          <p:nvPr/>
        </p:nvPicPr>
        <p:blipFill>
          <a:blip r:embed="rId2"/>
          <a:srcRect/>
          <a:stretch>
            <a:fillRect/>
          </a:stretch>
        </p:blipFill>
        <p:spPr bwMode="auto">
          <a:xfrm>
            <a:off x="504825" y="2336800"/>
            <a:ext cx="1857375" cy="1765300"/>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2743200" y="2286000"/>
            <a:ext cx="1855788" cy="1879600"/>
          </a:xfrm>
          <a:prstGeom prst="rect">
            <a:avLst/>
          </a:prstGeom>
          <a:noFill/>
          <a:ln w="9525">
            <a:noFill/>
            <a:miter lim="800000"/>
            <a:headEnd/>
            <a:tailEnd/>
          </a:ln>
        </p:spPr>
      </p:pic>
      <p:pic>
        <p:nvPicPr>
          <p:cNvPr id="9222" name="Picture 6"/>
          <p:cNvPicPr>
            <a:picLocks noChangeAspect="1" noChangeArrowheads="1"/>
          </p:cNvPicPr>
          <p:nvPr/>
        </p:nvPicPr>
        <p:blipFill>
          <a:blip r:embed="rId4"/>
          <a:srcRect/>
          <a:stretch>
            <a:fillRect/>
          </a:stretch>
        </p:blipFill>
        <p:spPr bwMode="auto">
          <a:xfrm>
            <a:off x="5029200" y="2336800"/>
            <a:ext cx="1700213" cy="1765300"/>
          </a:xfrm>
          <a:prstGeom prst="rect">
            <a:avLst/>
          </a:prstGeom>
          <a:noFill/>
          <a:ln w="9525">
            <a:noFill/>
            <a:miter lim="800000"/>
            <a:headEnd/>
            <a:tailEnd/>
          </a:ln>
        </p:spPr>
      </p:pic>
      <p:pic>
        <p:nvPicPr>
          <p:cNvPr id="9223" name="Picture 7"/>
          <p:cNvPicPr>
            <a:picLocks noChangeAspect="1" noChangeArrowheads="1"/>
          </p:cNvPicPr>
          <p:nvPr/>
        </p:nvPicPr>
        <p:blipFill>
          <a:blip r:embed="rId5"/>
          <a:srcRect/>
          <a:stretch>
            <a:fillRect/>
          </a:stretch>
        </p:blipFill>
        <p:spPr bwMode="auto">
          <a:xfrm>
            <a:off x="7045325" y="2349500"/>
            <a:ext cx="1793875" cy="1816100"/>
          </a:xfrm>
          <a:prstGeom prst="rect">
            <a:avLst/>
          </a:prstGeom>
          <a:noFill/>
          <a:ln w="9525">
            <a:noFill/>
            <a:miter lim="800000"/>
            <a:headEnd/>
            <a:tailEnd/>
          </a:ln>
        </p:spPr>
      </p:pic>
      <p:sp>
        <p:nvSpPr>
          <p:cNvPr id="6" name="TextBox 5"/>
          <p:cNvSpPr txBox="1"/>
          <p:nvPr/>
        </p:nvSpPr>
        <p:spPr>
          <a:xfrm>
            <a:off x="581025" y="4195763"/>
            <a:ext cx="1704975" cy="522287"/>
          </a:xfrm>
          <a:prstGeom prst="rect">
            <a:avLst/>
          </a:prstGeom>
          <a:ln>
            <a:noFill/>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800" b="1"/>
              <a:t>Đại tướng</a:t>
            </a:r>
          </a:p>
        </p:txBody>
      </p:sp>
      <p:sp>
        <p:nvSpPr>
          <p:cNvPr id="13" name="TextBox 12"/>
          <p:cNvSpPr txBox="1"/>
          <p:nvPr/>
        </p:nvSpPr>
        <p:spPr>
          <a:xfrm>
            <a:off x="2819400" y="4195763"/>
            <a:ext cx="1704975" cy="954087"/>
          </a:xfrm>
          <a:prstGeom prst="rect">
            <a:avLst/>
          </a:prstGeom>
          <a:ln>
            <a:noFill/>
          </a:ln>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US" sz="2800" b="1"/>
              <a:t>Thượng tướng</a:t>
            </a:r>
          </a:p>
        </p:txBody>
      </p:sp>
      <p:sp>
        <p:nvSpPr>
          <p:cNvPr id="14" name="TextBox 13"/>
          <p:cNvSpPr txBox="1"/>
          <p:nvPr/>
        </p:nvSpPr>
        <p:spPr>
          <a:xfrm>
            <a:off x="5014913" y="4191000"/>
            <a:ext cx="1704975" cy="954088"/>
          </a:xfrm>
          <a:prstGeom prst="rect">
            <a:avLst/>
          </a:prstGeom>
          <a:ln>
            <a:noFill/>
          </a:ln>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US" sz="2800" b="1"/>
              <a:t>Trung tướng</a:t>
            </a:r>
          </a:p>
        </p:txBody>
      </p:sp>
      <p:sp>
        <p:nvSpPr>
          <p:cNvPr id="15" name="TextBox 14"/>
          <p:cNvSpPr txBox="1"/>
          <p:nvPr/>
        </p:nvSpPr>
        <p:spPr>
          <a:xfrm>
            <a:off x="7094538" y="4195763"/>
            <a:ext cx="1704975" cy="954087"/>
          </a:xfrm>
          <a:prstGeom prst="rect">
            <a:avLst/>
          </a:prstGeom>
          <a:ln>
            <a:noFill/>
          </a:ln>
        </p:spPr>
        <p:style>
          <a:lnRef idx="1">
            <a:schemeClr val="accent3"/>
          </a:lnRef>
          <a:fillRef idx="2">
            <a:schemeClr val="accent3"/>
          </a:fillRef>
          <a:effectRef idx="1">
            <a:schemeClr val="accent3"/>
          </a:effectRef>
          <a:fontRef idx="minor">
            <a:schemeClr val="dk1"/>
          </a:fontRef>
        </p:style>
        <p:txBody>
          <a:bodyPr>
            <a:spAutoFit/>
          </a:bodyPr>
          <a:lstStyle/>
          <a:p>
            <a:pPr algn="ctr" fontAlgn="auto">
              <a:spcBef>
                <a:spcPts val="0"/>
              </a:spcBef>
              <a:spcAft>
                <a:spcPts val="0"/>
              </a:spcAft>
              <a:defRPr/>
            </a:pPr>
            <a:r>
              <a:rPr lang="en-US" sz="2800" b="1"/>
              <a:t>Thiếu tướng</a:t>
            </a:r>
          </a:p>
        </p:txBody>
      </p:sp>
      <p:sp>
        <p:nvSpPr>
          <p:cNvPr id="11" name="Rounded Rectangle 10"/>
          <p:cNvSpPr/>
          <p:nvPr/>
        </p:nvSpPr>
        <p:spPr>
          <a:xfrm>
            <a:off x="0" y="0"/>
            <a:ext cx="9144000" cy="129540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QUÂN HÀM DÃ CHIẾN CỦA LỤC QUÂN</a:t>
            </a:r>
          </a:p>
          <a:p>
            <a:pPr algn="ctr" fontAlgn="auto">
              <a:spcBef>
                <a:spcPts val="0"/>
              </a:spcBef>
              <a:spcAft>
                <a:spcPts val="0"/>
              </a:spcAft>
              <a:defRPr/>
            </a:pPr>
            <a:r>
              <a:rPr lang="en-US" sz="2800" b="1" dirty="0">
                <a:solidFill>
                  <a:schemeClr val="tx1"/>
                </a:solidFill>
                <a:latin typeface="Arial" pitchFamily="34" charset="0"/>
                <a:cs typeface="Arial" pitchFamily="34" charset="0"/>
              </a:rPr>
              <a:t>(</a:t>
            </a:r>
            <a:r>
              <a:rPr lang="en-US" sz="2800" b="1" dirty="0" err="1">
                <a:solidFill>
                  <a:schemeClr val="tx1"/>
                </a:solidFill>
                <a:latin typeface="Arial" pitchFamily="34" charset="0"/>
                <a:cs typeface="Arial" pitchFamily="34" charset="0"/>
              </a:rPr>
              <a:t>Quy</a:t>
            </a:r>
            <a:r>
              <a:rPr lang="en-US" sz="2800" b="1" dirty="0">
                <a:solidFill>
                  <a:schemeClr val="tx1"/>
                </a:solidFill>
                <a:latin typeface="Arial" pitchFamily="34" charset="0"/>
                <a:cs typeface="Arial" pitchFamily="34" charset="0"/>
              </a:rPr>
              <a:t> </a:t>
            </a:r>
            <a:r>
              <a:rPr lang="en-US" sz="2800" b="1" dirty="0" err="1">
                <a:solidFill>
                  <a:schemeClr val="tx1"/>
                </a:solidFill>
                <a:latin typeface="Arial" pitchFamily="34" charset="0"/>
                <a:cs typeface="Arial" pitchFamily="34" charset="0"/>
              </a:rPr>
              <a:t>định</a:t>
            </a:r>
            <a:r>
              <a:rPr lang="en-US" sz="2800" b="1" dirty="0">
                <a:solidFill>
                  <a:schemeClr val="tx1"/>
                </a:solidFill>
                <a:latin typeface="Arial" pitchFamily="34" charset="0"/>
                <a:cs typeface="Arial" pitchFamily="34" charset="0"/>
              </a:rPr>
              <a:t> 1960)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wipe(down)">
                                      <p:cBhvr>
                                        <p:cTn id="15" dur="500"/>
                                        <p:tgtEl>
                                          <p:spTgt spid="92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9222"/>
                                        </p:tgtEl>
                                        <p:attrNameLst>
                                          <p:attrName>style.visibility</p:attrName>
                                        </p:attrNameLst>
                                      </p:cBhvr>
                                      <p:to>
                                        <p:strVal val="visible"/>
                                      </p:to>
                                    </p:set>
                                    <p:animEffect transition="in" filter="wipe(down)">
                                      <p:cBhvr>
                                        <p:cTn id="23" dur="500"/>
                                        <p:tgtEl>
                                          <p:spTgt spid="92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wipe(down)">
                                      <p:cBhvr>
                                        <p:cTn id="31" dur="500"/>
                                        <p:tgtEl>
                                          <p:spTgt spid="922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228600" y="1957388"/>
            <a:ext cx="2819400" cy="1547812"/>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rPr>
              <a:t>1.1.1. </a:t>
            </a:r>
            <a:r>
              <a:rPr lang="en-US" sz="2800" dirty="0" err="1">
                <a:solidFill>
                  <a:srgbClr val="FF0000"/>
                </a:solidFill>
              </a:rPr>
              <a:t>Vị</a:t>
            </a:r>
            <a:r>
              <a:rPr lang="en-US" sz="2800" dirty="0">
                <a:solidFill>
                  <a:srgbClr val="FF0000"/>
                </a:solidFill>
              </a:rPr>
              <a:t> </a:t>
            </a:r>
            <a:r>
              <a:rPr lang="en-US" sz="2800" dirty="0" err="1">
                <a:solidFill>
                  <a:srgbClr val="FF0000"/>
                </a:solidFill>
              </a:rPr>
              <a:t>trí</a:t>
            </a:r>
            <a:r>
              <a:rPr lang="en-US" sz="2800" dirty="0">
                <a:solidFill>
                  <a:srgbClr val="FF0000"/>
                </a:solidFill>
              </a:rPr>
              <a:t> </a:t>
            </a:r>
            <a:r>
              <a:rPr lang="en-US" sz="2800" dirty="0" err="1">
                <a:solidFill>
                  <a:srgbClr val="FF0000"/>
                </a:solidFill>
              </a:rPr>
              <a:t>và</a:t>
            </a:r>
            <a:r>
              <a:rPr lang="en-US" sz="2800" dirty="0">
                <a:solidFill>
                  <a:srgbClr val="FF0000"/>
                </a:solidFill>
              </a:rPr>
              <a:t> </a:t>
            </a:r>
            <a:r>
              <a:rPr lang="en-US" sz="2800" dirty="0" err="1">
                <a:solidFill>
                  <a:srgbClr val="FF0000"/>
                </a:solidFill>
              </a:rPr>
              <a:t>nhiệm</a:t>
            </a:r>
            <a:r>
              <a:rPr lang="en-US" sz="2800" dirty="0">
                <a:solidFill>
                  <a:srgbClr val="FF0000"/>
                </a:solidFill>
              </a:rPr>
              <a:t> </a:t>
            </a:r>
            <a:r>
              <a:rPr lang="en-US" sz="2800" dirty="0" err="1">
                <a:solidFill>
                  <a:srgbClr val="FF0000"/>
                </a:solidFill>
              </a:rPr>
              <a:t>vụ</a:t>
            </a:r>
            <a:r>
              <a:rPr lang="en-US" sz="2800" dirty="0">
                <a:solidFill>
                  <a:srgbClr val="FF0000"/>
                </a:solidFill>
              </a:rPr>
              <a:t> </a:t>
            </a:r>
            <a:r>
              <a:rPr lang="en-US" sz="2800" dirty="0" err="1">
                <a:solidFill>
                  <a:srgbClr val="FF0000"/>
                </a:solidFill>
              </a:rPr>
              <a:t>của</a:t>
            </a:r>
            <a:r>
              <a:rPr lang="en-US" sz="2800" dirty="0">
                <a:solidFill>
                  <a:srgbClr val="FF0000"/>
                </a:solidFill>
              </a:rPr>
              <a:t> </a:t>
            </a:r>
            <a:r>
              <a:rPr lang="en-US" sz="2800" dirty="0" err="1">
                <a:solidFill>
                  <a:srgbClr val="FF0000"/>
                </a:solidFill>
              </a:rPr>
              <a:t>quân</a:t>
            </a:r>
            <a:r>
              <a:rPr lang="en-US" sz="2800" dirty="0">
                <a:solidFill>
                  <a:srgbClr val="FF0000"/>
                </a:solidFill>
              </a:rPr>
              <a:t> </a:t>
            </a:r>
            <a:r>
              <a:rPr lang="en-US" sz="2800" dirty="0" err="1">
                <a:solidFill>
                  <a:srgbClr val="FF0000"/>
                </a:solidFill>
              </a:rPr>
              <a:t>nhân</a:t>
            </a:r>
            <a:endParaRPr lang="en-US" sz="2800" dirty="0">
              <a:solidFill>
                <a:srgbClr val="FF0000"/>
              </a:solidFill>
            </a:endParaRPr>
          </a:p>
        </p:txBody>
      </p:sp>
      <p:sp>
        <p:nvSpPr>
          <p:cNvPr id="6" name="Rounded Rectangle 5"/>
          <p:cNvSpPr/>
          <p:nvPr/>
        </p:nvSpPr>
        <p:spPr>
          <a:xfrm>
            <a:off x="3505200" y="1447800"/>
            <a:ext cx="5486400" cy="2438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en-US" sz="2400" dirty="0" err="1"/>
              <a:t>Quân</a:t>
            </a:r>
            <a:r>
              <a:rPr lang="en-US" sz="2400" dirty="0"/>
              <a:t> </a:t>
            </a:r>
            <a:r>
              <a:rPr lang="en-US" sz="2400" dirty="0" err="1"/>
              <a:t>nhân</a:t>
            </a:r>
            <a:r>
              <a:rPr lang="en-US" sz="2400" dirty="0"/>
              <a:t> </a:t>
            </a:r>
            <a:r>
              <a:rPr lang="en-US" sz="2400" dirty="0" err="1"/>
              <a:t>trong</a:t>
            </a:r>
            <a:r>
              <a:rPr lang="en-US" sz="2400" dirty="0"/>
              <a:t> </a:t>
            </a:r>
            <a:r>
              <a:rPr lang="en-US" sz="2400" dirty="0"/>
              <a:t>QĐND VN </a:t>
            </a:r>
            <a:r>
              <a:rPr lang="en-US" sz="2400" dirty="0" err="1"/>
              <a:t>là</a:t>
            </a:r>
            <a:r>
              <a:rPr lang="en-US" sz="2400" dirty="0"/>
              <a:t> </a:t>
            </a:r>
            <a:r>
              <a:rPr lang="en-US" sz="2400" dirty="0" err="1"/>
              <a:t>công</a:t>
            </a:r>
            <a:r>
              <a:rPr lang="en-US" sz="2400" dirty="0"/>
              <a:t> </a:t>
            </a:r>
            <a:r>
              <a:rPr lang="en-US" sz="2400" dirty="0" err="1"/>
              <a:t>dân</a:t>
            </a:r>
            <a:r>
              <a:rPr lang="en-US" sz="2400" dirty="0"/>
              <a:t> </a:t>
            </a:r>
            <a:r>
              <a:rPr lang="en-US" sz="2400" dirty="0" err="1"/>
              <a:t>của</a:t>
            </a:r>
            <a:r>
              <a:rPr lang="en-US" sz="2400" dirty="0"/>
              <a:t> </a:t>
            </a:r>
            <a:r>
              <a:rPr lang="en-US" sz="2400" dirty="0" err="1"/>
              <a:t>nước</a:t>
            </a:r>
            <a:r>
              <a:rPr lang="en-US" sz="2400" dirty="0"/>
              <a:t> </a:t>
            </a:r>
            <a:r>
              <a:rPr lang="en-US" sz="2400" dirty="0" err="1"/>
              <a:t>Cộng</a:t>
            </a:r>
            <a:r>
              <a:rPr lang="en-US" sz="2400" dirty="0"/>
              <a:t> </a:t>
            </a:r>
            <a:r>
              <a:rPr lang="en-US" sz="2400" dirty="0" err="1"/>
              <a:t>hòa</a:t>
            </a:r>
            <a:r>
              <a:rPr lang="en-US" sz="2400" dirty="0"/>
              <a:t> </a:t>
            </a:r>
            <a:r>
              <a:rPr lang="en-US" sz="2400" dirty="0"/>
              <a:t>XHCN </a:t>
            </a:r>
            <a:r>
              <a:rPr lang="en-US" sz="2400" dirty="0" err="1"/>
              <a:t>Việt</a:t>
            </a:r>
            <a:r>
              <a:rPr lang="en-US" sz="2400" dirty="0"/>
              <a:t> </a:t>
            </a:r>
            <a:r>
              <a:rPr lang="en-US" sz="2400" dirty="0"/>
              <a:t>Nam </a:t>
            </a:r>
            <a:r>
              <a:rPr lang="en-US" sz="2400" dirty="0" err="1"/>
              <a:t>phục</a:t>
            </a:r>
            <a:r>
              <a:rPr lang="en-US" sz="2400" dirty="0"/>
              <a:t> </a:t>
            </a:r>
            <a:r>
              <a:rPr lang="en-US" sz="2400" dirty="0" err="1"/>
              <a:t>vụ</a:t>
            </a:r>
            <a:r>
              <a:rPr lang="en-US" sz="2400" dirty="0"/>
              <a:t> </a:t>
            </a:r>
            <a:r>
              <a:rPr lang="en-US" sz="2400" dirty="0" err="1"/>
              <a:t>trực</a:t>
            </a:r>
            <a:r>
              <a:rPr lang="en-US" sz="2400" dirty="0"/>
              <a:t> </a:t>
            </a:r>
            <a:r>
              <a:rPr lang="en-US" sz="2400" dirty="0" err="1"/>
              <a:t>tiếp</a:t>
            </a:r>
            <a:r>
              <a:rPr lang="en-US" sz="2400" dirty="0"/>
              <a:t> </a:t>
            </a:r>
            <a:r>
              <a:rPr lang="en-US" sz="2400" dirty="0" err="1"/>
              <a:t>trong</a:t>
            </a:r>
            <a:r>
              <a:rPr lang="en-US" sz="2400" dirty="0"/>
              <a:t> </a:t>
            </a:r>
            <a:r>
              <a:rPr lang="en-US" sz="2400" dirty="0" err="1"/>
              <a:t>quân</a:t>
            </a:r>
            <a:r>
              <a:rPr lang="en-US" sz="2400" dirty="0"/>
              <a:t> </a:t>
            </a:r>
            <a:r>
              <a:rPr lang="en-US" sz="2400" dirty="0" err="1"/>
              <a:t>đội</a:t>
            </a:r>
            <a:r>
              <a:rPr lang="en-US" sz="2400" dirty="0"/>
              <a:t>, </a:t>
            </a:r>
            <a:r>
              <a:rPr lang="en-US" sz="2400" dirty="0" err="1"/>
              <a:t>được</a:t>
            </a:r>
            <a:r>
              <a:rPr lang="en-US" sz="2400" dirty="0"/>
              <a:t> </a:t>
            </a:r>
            <a:r>
              <a:rPr lang="en-US" sz="2400" dirty="0" err="1"/>
              <a:t>nhân</a:t>
            </a:r>
            <a:r>
              <a:rPr lang="en-US" sz="2400" dirty="0"/>
              <a:t> </a:t>
            </a:r>
            <a:r>
              <a:rPr lang="en-US" sz="2400" dirty="0" err="1"/>
              <a:t>dân</a:t>
            </a:r>
            <a:r>
              <a:rPr lang="en-US" sz="2400" dirty="0"/>
              <a:t> </a:t>
            </a:r>
            <a:r>
              <a:rPr lang="en-US" sz="2400" dirty="0" err="1"/>
              <a:t>giao</a:t>
            </a:r>
            <a:r>
              <a:rPr lang="en-US" sz="2400" dirty="0"/>
              <a:t> </a:t>
            </a:r>
            <a:r>
              <a:rPr lang="en-US" sz="2400" dirty="0" err="1"/>
              <a:t>cho</a:t>
            </a:r>
            <a:r>
              <a:rPr lang="en-US" sz="2400" dirty="0"/>
              <a:t> </a:t>
            </a:r>
            <a:r>
              <a:rPr lang="en-US" sz="2400" dirty="0" err="1"/>
              <a:t>nhiệm</a:t>
            </a:r>
            <a:r>
              <a:rPr lang="en-US" sz="2400" dirty="0"/>
              <a:t> </a:t>
            </a:r>
            <a:r>
              <a:rPr lang="en-US" sz="2400" dirty="0" err="1"/>
              <a:t>vụ</a:t>
            </a:r>
            <a:r>
              <a:rPr lang="en-US" sz="2400" dirty="0"/>
              <a:t> </a:t>
            </a:r>
            <a:r>
              <a:rPr lang="en-US" sz="2400" dirty="0" err="1"/>
              <a:t>bảo</a:t>
            </a:r>
            <a:r>
              <a:rPr lang="en-US" sz="2400" dirty="0"/>
              <a:t> </a:t>
            </a:r>
            <a:r>
              <a:rPr lang="en-US" sz="2400" dirty="0" err="1"/>
              <a:t>vệ</a:t>
            </a:r>
            <a:r>
              <a:rPr lang="en-US" sz="2400" dirty="0"/>
              <a:t> </a:t>
            </a:r>
            <a:r>
              <a:rPr lang="en-US" sz="2400" dirty="0" err="1"/>
              <a:t>Tổ</a:t>
            </a:r>
            <a:r>
              <a:rPr lang="en-US" sz="2400" dirty="0"/>
              <a:t> </a:t>
            </a:r>
            <a:r>
              <a:rPr lang="en-US" sz="2400" dirty="0" err="1"/>
              <a:t>quốc</a:t>
            </a:r>
            <a:r>
              <a:rPr lang="en-US" sz="2400" dirty="0"/>
              <a:t> </a:t>
            </a:r>
            <a:r>
              <a:rPr lang="en-US" sz="2400" dirty="0" err="1"/>
              <a:t>Việt</a:t>
            </a:r>
            <a:r>
              <a:rPr lang="en-US" sz="2400" dirty="0"/>
              <a:t> Nam </a:t>
            </a:r>
            <a:r>
              <a:rPr lang="en-US" sz="2400" dirty="0"/>
              <a:t>XHCN.</a:t>
            </a:r>
            <a:endParaRPr lang="en-US" sz="2400" dirty="0"/>
          </a:p>
        </p:txBody>
      </p:sp>
      <p:sp>
        <p:nvSpPr>
          <p:cNvPr id="7" name="Chevron 6"/>
          <p:cNvSpPr/>
          <p:nvPr/>
        </p:nvSpPr>
        <p:spPr>
          <a:xfrm>
            <a:off x="0" y="4267200"/>
            <a:ext cx="9144000" cy="2362200"/>
          </a:xfrm>
          <a:prstGeom prst="chevron">
            <a:avLst/>
          </a:prstGeom>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ts val="0"/>
              </a:spcBef>
              <a:spcAft>
                <a:spcPts val="0"/>
              </a:spcAft>
              <a:defRPr/>
            </a:pPr>
            <a:r>
              <a:rPr lang="en-US" sz="2400" dirty="0" err="1"/>
              <a:t>Quân</a:t>
            </a:r>
            <a:r>
              <a:rPr lang="en-US" sz="2400" dirty="0"/>
              <a:t> </a:t>
            </a:r>
            <a:r>
              <a:rPr lang="en-US" sz="2400" dirty="0" err="1"/>
              <a:t>nhân</a:t>
            </a:r>
            <a:r>
              <a:rPr lang="en-US" sz="2400" dirty="0"/>
              <a:t> </a:t>
            </a:r>
            <a:r>
              <a:rPr lang="en-US" sz="2400" dirty="0" err="1"/>
              <a:t>phải</a:t>
            </a:r>
            <a:r>
              <a:rPr lang="en-US" sz="2400" dirty="0"/>
              <a:t> </a:t>
            </a:r>
            <a:r>
              <a:rPr lang="en-US" sz="2400" dirty="0" err="1"/>
              <a:t>tuyệt</a:t>
            </a:r>
            <a:r>
              <a:rPr lang="en-US" sz="2400" dirty="0"/>
              <a:t> </a:t>
            </a:r>
            <a:r>
              <a:rPr lang="en-US" sz="2400" dirty="0" err="1"/>
              <a:t>đối</a:t>
            </a:r>
            <a:r>
              <a:rPr lang="en-US" sz="2400" dirty="0"/>
              <a:t> </a:t>
            </a:r>
            <a:r>
              <a:rPr lang="en-US" sz="2400" dirty="0" err="1"/>
              <a:t>trung</a:t>
            </a:r>
            <a:r>
              <a:rPr lang="en-US" sz="2400" dirty="0"/>
              <a:t> </a:t>
            </a:r>
            <a:r>
              <a:rPr lang="en-US" sz="2400" dirty="0" err="1"/>
              <a:t>thành</a:t>
            </a:r>
            <a:r>
              <a:rPr lang="en-US" sz="2400" dirty="0"/>
              <a:t> </a:t>
            </a:r>
            <a:r>
              <a:rPr lang="en-US" sz="2400" dirty="0" err="1"/>
              <a:t>với</a:t>
            </a:r>
            <a:r>
              <a:rPr lang="en-US" sz="2400" dirty="0"/>
              <a:t> </a:t>
            </a:r>
            <a:r>
              <a:rPr lang="en-US" sz="2400" dirty="0" err="1"/>
              <a:t>Đảng</a:t>
            </a:r>
            <a:r>
              <a:rPr lang="en-US" sz="2400" dirty="0"/>
              <a:t>, </a:t>
            </a:r>
            <a:r>
              <a:rPr lang="en-US" sz="2400" dirty="0" err="1"/>
              <a:t>với</a:t>
            </a:r>
            <a:r>
              <a:rPr lang="en-US" sz="2400" dirty="0"/>
              <a:t> </a:t>
            </a:r>
            <a:r>
              <a:rPr lang="en-US" sz="2400" dirty="0" err="1"/>
              <a:t>Tổ</a:t>
            </a:r>
            <a:r>
              <a:rPr lang="en-US" sz="2400" dirty="0"/>
              <a:t> </a:t>
            </a:r>
            <a:r>
              <a:rPr lang="en-US" sz="2400" dirty="0" err="1"/>
              <a:t>quốc</a:t>
            </a:r>
            <a:r>
              <a:rPr lang="en-US" sz="2400" dirty="0"/>
              <a:t>, </a:t>
            </a:r>
            <a:r>
              <a:rPr lang="en-US" sz="2400" dirty="0" err="1"/>
              <a:t>với</a:t>
            </a:r>
            <a:r>
              <a:rPr lang="en-US" sz="2400" dirty="0"/>
              <a:t> </a:t>
            </a:r>
            <a:r>
              <a:rPr lang="en-US" sz="2400" dirty="0" err="1"/>
              <a:t>chế</a:t>
            </a:r>
            <a:r>
              <a:rPr lang="en-US" sz="2400" dirty="0"/>
              <a:t> </a:t>
            </a:r>
            <a:r>
              <a:rPr lang="en-US" sz="2400" dirty="0" err="1"/>
              <a:t>độ</a:t>
            </a:r>
            <a:r>
              <a:rPr lang="en-US" sz="2400" dirty="0"/>
              <a:t> </a:t>
            </a:r>
            <a:r>
              <a:rPr lang="en-US" sz="2400" dirty="0" err="1"/>
              <a:t>xã</a:t>
            </a:r>
            <a:r>
              <a:rPr lang="en-US" sz="2400" dirty="0"/>
              <a:t> </a:t>
            </a:r>
            <a:r>
              <a:rPr lang="en-US" sz="2400" dirty="0" err="1"/>
              <a:t>hội</a:t>
            </a:r>
            <a:r>
              <a:rPr lang="en-US" sz="2400" dirty="0"/>
              <a:t> </a:t>
            </a:r>
            <a:r>
              <a:rPr lang="en-US" sz="2400" dirty="0" err="1"/>
              <a:t>chủ</a:t>
            </a:r>
            <a:r>
              <a:rPr lang="en-US" sz="2400" dirty="0"/>
              <a:t> </a:t>
            </a:r>
            <a:r>
              <a:rPr lang="en-US" sz="2400" dirty="0" err="1"/>
              <a:t>nghĩa</a:t>
            </a:r>
            <a:r>
              <a:rPr lang="en-US" sz="2400" dirty="0"/>
              <a:t>; </a:t>
            </a:r>
            <a:r>
              <a:rPr lang="en-US" sz="2400" dirty="0" err="1"/>
              <a:t>triệt</a:t>
            </a:r>
            <a:r>
              <a:rPr lang="en-US" sz="2400" dirty="0"/>
              <a:t> </a:t>
            </a:r>
            <a:r>
              <a:rPr lang="en-US" sz="2400" dirty="0" err="1"/>
              <a:t>để</a:t>
            </a:r>
            <a:r>
              <a:rPr lang="en-US" sz="2400" dirty="0"/>
              <a:t> </a:t>
            </a:r>
            <a:r>
              <a:rPr lang="en-US" sz="2400" dirty="0" err="1"/>
              <a:t>chấp</a:t>
            </a:r>
            <a:r>
              <a:rPr lang="en-US" sz="2400" dirty="0"/>
              <a:t> </a:t>
            </a:r>
            <a:r>
              <a:rPr lang="en-US" sz="2400" dirty="0" err="1"/>
              <a:t>hành</a:t>
            </a:r>
            <a:r>
              <a:rPr lang="en-US" sz="2400" dirty="0"/>
              <a:t> </a:t>
            </a:r>
            <a:r>
              <a:rPr lang="en-US" sz="2400" dirty="0" err="1"/>
              <a:t>đường</a:t>
            </a:r>
            <a:r>
              <a:rPr lang="en-US" sz="2400" dirty="0"/>
              <a:t> </a:t>
            </a:r>
            <a:r>
              <a:rPr lang="en-US" sz="2400" dirty="0" err="1"/>
              <a:t>lối</a:t>
            </a:r>
            <a:r>
              <a:rPr lang="en-US" sz="2400" dirty="0"/>
              <a:t>, </a:t>
            </a:r>
            <a:r>
              <a:rPr lang="en-US" sz="2400" dirty="0" err="1"/>
              <a:t>chủ</a:t>
            </a:r>
            <a:r>
              <a:rPr lang="en-US" sz="2400" dirty="0"/>
              <a:t> </a:t>
            </a:r>
            <a:r>
              <a:rPr lang="en-US" sz="2400" dirty="0" err="1"/>
              <a:t>trương</a:t>
            </a:r>
            <a:r>
              <a:rPr lang="en-US" sz="2400" dirty="0"/>
              <a:t>, </a:t>
            </a:r>
            <a:r>
              <a:rPr lang="en-US" sz="2400" dirty="0" err="1"/>
              <a:t>chính</a:t>
            </a:r>
            <a:r>
              <a:rPr lang="en-US" sz="2400" dirty="0"/>
              <a:t> </a:t>
            </a:r>
            <a:r>
              <a:rPr lang="en-US" sz="2400" dirty="0" err="1"/>
              <a:t>sách</a:t>
            </a:r>
            <a:r>
              <a:rPr lang="en-US" sz="2400" dirty="0"/>
              <a:t> </a:t>
            </a:r>
            <a:r>
              <a:rPr lang="en-US" sz="2400" dirty="0" err="1"/>
              <a:t>của</a:t>
            </a:r>
            <a:r>
              <a:rPr lang="en-US" sz="2400" dirty="0"/>
              <a:t> </a:t>
            </a:r>
            <a:r>
              <a:rPr lang="en-US" sz="2400" dirty="0" err="1"/>
              <a:t>Đảng</a:t>
            </a:r>
            <a:r>
              <a:rPr lang="en-US" sz="2400" dirty="0"/>
              <a:t>, </a:t>
            </a:r>
            <a:r>
              <a:rPr lang="en-US" sz="2400" dirty="0" err="1"/>
              <a:t>pháp</a:t>
            </a:r>
            <a:r>
              <a:rPr lang="en-US" sz="2400" dirty="0"/>
              <a:t> </a:t>
            </a:r>
            <a:r>
              <a:rPr lang="en-US" sz="2400" dirty="0" err="1"/>
              <a:t>luật</a:t>
            </a:r>
            <a:r>
              <a:rPr lang="en-US" sz="2400" dirty="0"/>
              <a:t> </a:t>
            </a:r>
            <a:r>
              <a:rPr lang="en-US" sz="2400" dirty="0" err="1"/>
              <a:t>của</a:t>
            </a:r>
            <a:r>
              <a:rPr lang="en-US" sz="2400" dirty="0"/>
              <a:t> </a:t>
            </a:r>
            <a:r>
              <a:rPr lang="en-US" sz="2400" dirty="0" err="1"/>
              <a:t>Nhà</a:t>
            </a:r>
            <a:r>
              <a:rPr lang="en-US" sz="2400" dirty="0"/>
              <a:t> </a:t>
            </a:r>
            <a:r>
              <a:rPr lang="en-US" sz="2400" dirty="0" err="1"/>
              <a:t>nước</a:t>
            </a:r>
            <a:r>
              <a:rPr lang="en-US" sz="2400" dirty="0"/>
              <a:t> </a:t>
            </a:r>
            <a:r>
              <a:rPr lang="en-US" sz="2400" dirty="0" err="1"/>
              <a:t>và</a:t>
            </a:r>
            <a:r>
              <a:rPr lang="en-US" sz="2400" dirty="0"/>
              <a:t> </a:t>
            </a:r>
            <a:r>
              <a:rPr lang="en-US" sz="2400" dirty="0" err="1"/>
              <a:t>kỷ</a:t>
            </a:r>
            <a:r>
              <a:rPr lang="en-US" sz="2400" dirty="0"/>
              <a:t> </a:t>
            </a:r>
            <a:r>
              <a:rPr lang="en-US" sz="2400" dirty="0" err="1"/>
              <a:t>luật</a:t>
            </a:r>
            <a:r>
              <a:rPr lang="en-US" sz="2400" dirty="0"/>
              <a:t> </a:t>
            </a:r>
            <a:r>
              <a:rPr lang="en-US" sz="2400" dirty="0" err="1"/>
              <a:t>quân</a:t>
            </a:r>
            <a:r>
              <a:rPr lang="en-US" sz="2400" dirty="0"/>
              <a:t> </a:t>
            </a:r>
            <a:r>
              <a:rPr lang="en-US" sz="2400" dirty="0" err="1"/>
              <a:t>đội</a:t>
            </a:r>
            <a:r>
              <a:rPr lang="en-US" sz="2400" dirty="0"/>
              <a:t>; </a:t>
            </a:r>
            <a:r>
              <a:rPr lang="en-US" sz="2400" dirty="0" err="1"/>
              <a:t>phải</a:t>
            </a:r>
            <a:r>
              <a:rPr lang="en-US" sz="2400" dirty="0"/>
              <a:t> </a:t>
            </a:r>
            <a:r>
              <a:rPr lang="en-US" sz="2400" dirty="0" err="1"/>
              <a:t>bảo</a:t>
            </a:r>
            <a:r>
              <a:rPr lang="en-US" sz="2400" dirty="0"/>
              <a:t> </a:t>
            </a:r>
            <a:r>
              <a:rPr lang="en-US" sz="2400" dirty="0" err="1"/>
              <a:t>vệ</a:t>
            </a:r>
            <a:r>
              <a:rPr lang="en-US" sz="2400" dirty="0"/>
              <a:t> </a:t>
            </a:r>
            <a:r>
              <a:rPr lang="en-US" sz="2400" dirty="0" err="1"/>
              <a:t>danh</a:t>
            </a:r>
            <a:r>
              <a:rPr lang="en-US" sz="2400" dirty="0"/>
              <a:t> </a:t>
            </a:r>
            <a:r>
              <a:rPr lang="en-US" sz="2400" dirty="0" err="1"/>
              <a:t>dự</a:t>
            </a:r>
            <a:r>
              <a:rPr lang="en-US" sz="2400" dirty="0"/>
              <a:t> </a:t>
            </a:r>
            <a:r>
              <a:rPr lang="en-US" sz="2400" dirty="0" err="1"/>
              <a:t>của</a:t>
            </a:r>
            <a:r>
              <a:rPr lang="en-US" sz="2400" dirty="0"/>
              <a:t> </a:t>
            </a:r>
            <a:r>
              <a:rPr lang="en-US" sz="2400" dirty="0" err="1"/>
              <a:t>quân</a:t>
            </a:r>
            <a:r>
              <a:rPr lang="en-US" sz="2400" dirty="0"/>
              <a:t> </a:t>
            </a:r>
            <a:r>
              <a:rPr lang="en-US" sz="2400" dirty="0" err="1"/>
              <a:t>nhân</a:t>
            </a:r>
            <a:r>
              <a:rPr lang="en-US" sz="2400" dirty="0"/>
              <a:t> </a:t>
            </a:r>
            <a:r>
              <a:rPr lang="en-US" sz="2400" dirty="0" err="1"/>
              <a:t>cách</a:t>
            </a:r>
            <a:r>
              <a:rPr lang="en-US" sz="2400" dirty="0"/>
              <a:t> </a:t>
            </a:r>
            <a:r>
              <a:rPr lang="en-US" sz="2400" dirty="0" err="1"/>
              <a:t>mạng</a:t>
            </a:r>
            <a:r>
              <a:rPr lang="en-US" sz="2400" dirty="0"/>
              <a:t>, </a:t>
            </a:r>
            <a:r>
              <a:rPr lang="en-US" sz="2400" dirty="0" err="1"/>
              <a:t>truyền</a:t>
            </a:r>
            <a:r>
              <a:rPr lang="en-US" sz="2400" dirty="0"/>
              <a:t> </a:t>
            </a:r>
            <a:r>
              <a:rPr lang="en-US" sz="2400" dirty="0" err="1"/>
              <a:t>thống</a:t>
            </a:r>
            <a:r>
              <a:rPr lang="en-US" sz="2400" dirty="0"/>
              <a:t> </a:t>
            </a:r>
            <a:r>
              <a:rPr lang="en-US" sz="2400" dirty="0" err="1"/>
              <a:t>vinh</a:t>
            </a:r>
            <a:r>
              <a:rPr lang="en-US" sz="2400" dirty="0"/>
              <a:t> </a:t>
            </a:r>
            <a:r>
              <a:rPr lang="en-US" sz="2400" dirty="0" err="1"/>
              <a:t>quang</a:t>
            </a:r>
            <a:r>
              <a:rPr lang="en-US" sz="2400" dirty="0"/>
              <a:t> </a:t>
            </a:r>
            <a:r>
              <a:rPr lang="en-US" sz="2400" dirty="0" err="1"/>
              <a:t>của</a:t>
            </a:r>
            <a:r>
              <a:rPr lang="en-US" sz="2400" dirty="0"/>
              <a:t> </a:t>
            </a:r>
            <a:r>
              <a:rPr lang="en-US" sz="2400" dirty="0" err="1"/>
              <a:t>quân</a:t>
            </a:r>
            <a:r>
              <a:rPr lang="en-US" sz="2400" dirty="0"/>
              <a:t> </a:t>
            </a:r>
            <a:r>
              <a:rPr lang="en-US" sz="2400" dirty="0" err="1"/>
              <a:t>đội</a:t>
            </a:r>
            <a:r>
              <a:rPr lang="en-US" sz="2400" dirty="0"/>
              <a:t> </a:t>
            </a:r>
            <a:r>
              <a:rPr lang="en-US" sz="2400" dirty="0" err="1"/>
              <a:t>và</a:t>
            </a:r>
            <a:r>
              <a:rPr lang="en-US" sz="2400" dirty="0"/>
              <a:t> </a:t>
            </a:r>
            <a:r>
              <a:rPr lang="en-US" sz="2400" dirty="0" err="1"/>
              <a:t>đơn</a:t>
            </a:r>
            <a:r>
              <a:rPr lang="en-US" sz="2400" dirty="0"/>
              <a:t> </a:t>
            </a:r>
            <a:r>
              <a:rPr lang="en-US" sz="2400" dirty="0" err="1"/>
              <a:t>vị</a:t>
            </a:r>
            <a:r>
              <a:rPr lang="en-US" sz="2400" dirty="0"/>
              <a:t> </a:t>
            </a:r>
            <a:r>
              <a:rPr lang="en-US" sz="2400" dirty="0" err="1"/>
              <a:t>mình</a:t>
            </a:r>
            <a:r>
              <a:rPr lang="en-US" sz="2400" dirty="0"/>
              <a:t> </a:t>
            </a:r>
            <a:r>
              <a:rPr lang="en-US" sz="2400" dirty="0" err="1"/>
              <a:t>phục</a:t>
            </a:r>
            <a:r>
              <a:rPr lang="en-US" sz="2400" dirty="0"/>
              <a:t> </a:t>
            </a:r>
            <a:r>
              <a:rPr lang="en-US" sz="2400" dirty="0" err="1"/>
              <a:t>vụ</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1867" y="983159"/>
            <a:ext cx="6016840" cy="769441"/>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en-US" sz="4400" b="1">
                <a:ln w="11430"/>
                <a:solidFill>
                  <a:schemeClr val="accent6">
                    <a:lumMod val="75000"/>
                  </a:schemeClr>
                </a:solidFill>
                <a:latin typeface="+mn-lt"/>
                <a:cs typeface="+mn-cs"/>
              </a:rPr>
              <a:t>Quân hàm sĩ quan cấp Tá</a:t>
            </a:r>
          </a:p>
        </p:txBody>
      </p:sp>
      <p:pic>
        <p:nvPicPr>
          <p:cNvPr id="10242" name="Picture 2"/>
          <p:cNvPicPr>
            <a:picLocks noChangeAspect="1" noChangeArrowheads="1"/>
          </p:cNvPicPr>
          <p:nvPr/>
        </p:nvPicPr>
        <p:blipFill>
          <a:blip r:embed="rId2"/>
          <a:srcRect/>
          <a:stretch>
            <a:fillRect/>
          </a:stretch>
        </p:blipFill>
        <p:spPr bwMode="auto">
          <a:xfrm>
            <a:off x="355600" y="2316163"/>
            <a:ext cx="1911350" cy="1909762"/>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2582863" y="2316163"/>
            <a:ext cx="1909762" cy="1909762"/>
          </a:xfrm>
          <a:prstGeom prst="rect">
            <a:avLst/>
          </a:prstGeom>
          <a:noFill/>
          <a:ln w="9525">
            <a:noFill/>
            <a:miter lim="800000"/>
            <a:headEnd/>
            <a:tailEnd/>
          </a:ln>
        </p:spPr>
      </p:pic>
      <p:pic>
        <p:nvPicPr>
          <p:cNvPr id="10244" name="Picture 4"/>
          <p:cNvPicPr>
            <a:picLocks noChangeAspect="1" noChangeArrowheads="1"/>
          </p:cNvPicPr>
          <p:nvPr/>
        </p:nvPicPr>
        <p:blipFill>
          <a:blip r:embed="rId4"/>
          <a:srcRect/>
          <a:stretch>
            <a:fillRect/>
          </a:stretch>
        </p:blipFill>
        <p:spPr bwMode="auto">
          <a:xfrm>
            <a:off x="4694238" y="2316163"/>
            <a:ext cx="1933575" cy="1909762"/>
          </a:xfrm>
          <a:prstGeom prst="rect">
            <a:avLst/>
          </a:prstGeom>
          <a:noFill/>
          <a:ln w="9525">
            <a:noFill/>
            <a:miter lim="800000"/>
            <a:headEnd/>
            <a:tailEnd/>
          </a:ln>
        </p:spPr>
      </p:pic>
      <p:pic>
        <p:nvPicPr>
          <p:cNvPr id="10245" name="Picture 5"/>
          <p:cNvPicPr>
            <a:picLocks noChangeAspect="1" noChangeArrowheads="1"/>
          </p:cNvPicPr>
          <p:nvPr/>
        </p:nvPicPr>
        <p:blipFill>
          <a:blip r:embed="rId5"/>
          <a:srcRect/>
          <a:stretch>
            <a:fillRect/>
          </a:stretch>
        </p:blipFill>
        <p:spPr bwMode="auto">
          <a:xfrm>
            <a:off x="6804025" y="2286000"/>
            <a:ext cx="1958975" cy="1935163"/>
          </a:xfrm>
          <a:prstGeom prst="rect">
            <a:avLst/>
          </a:prstGeom>
          <a:noFill/>
          <a:ln w="9525">
            <a:noFill/>
            <a:miter lim="800000"/>
            <a:headEnd/>
            <a:tailEnd/>
          </a:ln>
        </p:spPr>
      </p:pic>
      <p:sp>
        <p:nvSpPr>
          <p:cNvPr id="9" name="TextBox 8"/>
          <p:cNvSpPr txBox="1"/>
          <p:nvPr/>
        </p:nvSpPr>
        <p:spPr>
          <a:xfrm>
            <a:off x="457200" y="4456113"/>
            <a:ext cx="1704975" cy="523875"/>
          </a:xfrm>
          <a:prstGeom prst="rect">
            <a:avLst/>
          </a:prstGeom>
          <a:ln>
            <a:noFill/>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800" b="1"/>
              <a:t>Đại tá</a:t>
            </a:r>
          </a:p>
        </p:txBody>
      </p:sp>
      <p:sp>
        <p:nvSpPr>
          <p:cNvPr id="10" name="TextBox 9"/>
          <p:cNvSpPr txBox="1"/>
          <p:nvPr/>
        </p:nvSpPr>
        <p:spPr>
          <a:xfrm>
            <a:off x="2590800" y="4456113"/>
            <a:ext cx="1798638" cy="523875"/>
          </a:xfrm>
          <a:prstGeom prst="rect">
            <a:avLst/>
          </a:prstGeom>
          <a:ln>
            <a:noFill/>
          </a:ln>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US" sz="2800" b="1"/>
              <a:t>Thượng tá</a:t>
            </a:r>
          </a:p>
        </p:txBody>
      </p:sp>
      <p:sp>
        <p:nvSpPr>
          <p:cNvPr id="11" name="TextBox 10"/>
          <p:cNvSpPr txBox="1"/>
          <p:nvPr/>
        </p:nvSpPr>
        <p:spPr>
          <a:xfrm>
            <a:off x="4891088" y="4451350"/>
            <a:ext cx="1704975" cy="523875"/>
          </a:xfrm>
          <a:prstGeom prst="rect">
            <a:avLst/>
          </a:prstGeom>
          <a:ln>
            <a:noFill/>
          </a:ln>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US" sz="2800" b="1"/>
              <a:t>Trung tá</a:t>
            </a:r>
          </a:p>
        </p:txBody>
      </p:sp>
      <p:sp>
        <p:nvSpPr>
          <p:cNvPr id="12" name="TextBox 11"/>
          <p:cNvSpPr txBox="1"/>
          <p:nvPr/>
        </p:nvSpPr>
        <p:spPr>
          <a:xfrm>
            <a:off x="6970713" y="4456113"/>
            <a:ext cx="1704975" cy="523875"/>
          </a:xfrm>
          <a:prstGeom prst="rect">
            <a:avLst/>
          </a:prstGeom>
          <a:ln>
            <a:noFill/>
          </a:ln>
        </p:spPr>
        <p:style>
          <a:lnRef idx="1">
            <a:schemeClr val="accent3"/>
          </a:lnRef>
          <a:fillRef idx="2">
            <a:schemeClr val="accent3"/>
          </a:fillRef>
          <a:effectRef idx="1">
            <a:schemeClr val="accent3"/>
          </a:effectRef>
          <a:fontRef idx="minor">
            <a:schemeClr val="dk1"/>
          </a:fontRef>
        </p:style>
        <p:txBody>
          <a:bodyPr>
            <a:spAutoFit/>
          </a:bodyPr>
          <a:lstStyle/>
          <a:p>
            <a:pPr algn="ctr" fontAlgn="auto">
              <a:spcBef>
                <a:spcPts val="0"/>
              </a:spcBef>
              <a:spcAft>
                <a:spcPts val="0"/>
              </a:spcAft>
              <a:defRPr/>
            </a:pPr>
            <a:r>
              <a:rPr lang="en-US" sz="2800" b="1"/>
              <a:t>Thiếu tá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00"/>
                                        <p:tgtEl>
                                          <p:spTgt spid="102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wipe(down)">
                                      <p:cBhvr>
                                        <p:cTn id="15" dur="500"/>
                                        <p:tgtEl>
                                          <p:spTgt spid="1024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0244"/>
                                        </p:tgtEl>
                                        <p:attrNameLst>
                                          <p:attrName>style.visibility</p:attrName>
                                        </p:attrNameLst>
                                      </p:cBhvr>
                                      <p:to>
                                        <p:strVal val="visible"/>
                                      </p:to>
                                    </p:set>
                                    <p:animEffect transition="in" filter="wipe(down)">
                                      <p:cBhvr>
                                        <p:cTn id="23" dur="500"/>
                                        <p:tgtEl>
                                          <p:spTgt spid="102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0245"/>
                                        </p:tgtEl>
                                        <p:attrNameLst>
                                          <p:attrName>style.visibility</p:attrName>
                                        </p:attrNameLst>
                                      </p:cBhvr>
                                      <p:to>
                                        <p:strVal val="visible"/>
                                      </p:to>
                                    </p:set>
                                    <p:animEffect transition="in" filter="wipe(down)">
                                      <p:cBhvr>
                                        <p:cTn id="31" dur="500"/>
                                        <p:tgtEl>
                                          <p:spTgt spid="102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4104" y="983159"/>
            <a:ext cx="6072368" cy="769441"/>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en-US" sz="4400" b="1">
                <a:ln w="11430"/>
                <a:solidFill>
                  <a:srgbClr val="0000FF"/>
                </a:solidFill>
                <a:latin typeface="+mn-lt"/>
                <a:cs typeface="+mn-cs"/>
              </a:rPr>
              <a:t>Quân hàm sĩ quan cấp úy</a:t>
            </a:r>
          </a:p>
        </p:txBody>
      </p:sp>
      <p:pic>
        <p:nvPicPr>
          <p:cNvPr id="11266" name="Picture 2"/>
          <p:cNvPicPr>
            <a:picLocks noChangeAspect="1" noChangeArrowheads="1"/>
          </p:cNvPicPr>
          <p:nvPr/>
        </p:nvPicPr>
        <p:blipFill>
          <a:blip r:embed="rId2"/>
          <a:srcRect/>
          <a:stretch>
            <a:fillRect/>
          </a:stretch>
        </p:blipFill>
        <p:spPr bwMode="auto">
          <a:xfrm>
            <a:off x="260350" y="2408238"/>
            <a:ext cx="2082800" cy="2032000"/>
          </a:xfrm>
          <a:prstGeom prst="rect">
            <a:avLst/>
          </a:prstGeom>
          <a:noFill/>
          <a:ln w="9525">
            <a:noFill/>
            <a:miter lim="800000"/>
            <a:headEnd/>
            <a:tailEnd/>
          </a:ln>
        </p:spPr>
      </p:pic>
      <p:pic>
        <p:nvPicPr>
          <p:cNvPr id="11267" name="Picture 3"/>
          <p:cNvPicPr>
            <a:picLocks noChangeAspect="1" noChangeArrowheads="1"/>
          </p:cNvPicPr>
          <p:nvPr/>
        </p:nvPicPr>
        <p:blipFill>
          <a:blip r:embed="rId3"/>
          <a:srcRect/>
          <a:stretch>
            <a:fillRect/>
          </a:stretch>
        </p:blipFill>
        <p:spPr bwMode="auto">
          <a:xfrm>
            <a:off x="2479675" y="2408238"/>
            <a:ext cx="2057400" cy="2032000"/>
          </a:xfrm>
          <a:prstGeom prst="rect">
            <a:avLst/>
          </a:prstGeom>
          <a:noFill/>
          <a:ln w="9525">
            <a:noFill/>
            <a:miter lim="800000"/>
            <a:headEnd/>
            <a:tailEnd/>
          </a:ln>
        </p:spPr>
      </p:pic>
      <p:pic>
        <p:nvPicPr>
          <p:cNvPr id="11268" name="Picture 4"/>
          <p:cNvPicPr>
            <a:picLocks noChangeAspect="1" noChangeArrowheads="1"/>
          </p:cNvPicPr>
          <p:nvPr/>
        </p:nvPicPr>
        <p:blipFill>
          <a:blip r:embed="rId4"/>
          <a:srcRect/>
          <a:stretch>
            <a:fillRect/>
          </a:stretch>
        </p:blipFill>
        <p:spPr bwMode="auto">
          <a:xfrm>
            <a:off x="4699000" y="2389188"/>
            <a:ext cx="2057400" cy="2057400"/>
          </a:xfrm>
          <a:prstGeom prst="rect">
            <a:avLst/>
          </a:prstGeom>
          <a:noFill/>
          <a:ln w="9525">
            <a:noFill/>
            <a:miter lim="800000"/>
            <a:headEnd/>
            <a:tailEnd/>
          </a:ln>
        </p:spPr>
      </p:pic>
      <p:pic>
        <p:nvPicPr>
          <p:cNvPr id="11269" name="Picture 5"/>
          <p:cNvPicPr>
            <a:picLocks noChangeAspect="1" noChangeArrowheads="1"/>
          </p:cNvPicPr>
          <p:nvPr/>
        </p:nvPicPr>
        <p:blipFill>
          <a:blip r:embed="rId5"/>
          <a:srcRect/>
          <a:stretch>
            <a:fillRect/>
          </a:stretch>
        </p:blipFill>
        <p:spPr bwMode="auto">
          <a:xfrm>
            <a:off x="6889750" y="2408238"/>
            <a:ext cx="2082800" cy="2057400"/>
          </a:xfrm>
          <a:prstGeom prst="rect">
            <a:avLst/>
          </a:prstGeom>
          <a:noFill/>
          <a:ln w="9525">
            <a:noFill/>
            <a:miter lim="800000"/>
            <a:headEnd/>
            <a:tailEnd/>
          </a:ln>
        </p:spPr>
      </p:pic>
      <p:sp>
        <p:nvSpPr>
          <p:cNvPr id="9" name="TextBox 8"/>
          <p:cNvSpPr txBox="1"/>
          <p:nvPr/>
        </p:nvSpPr>
        <p:spPr>
          <a:xfrm>
            <a:off x="485775" y="4733925"/>
            <a:ext cx="1704975" cy="523875"/>
          </a:xfrm>
          <a:prstGeom prst="rect">
            <a:avLst/>
          </a:prstGeom>
          <a:ln>
            <a:noFill/>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800" b="1" dirty="0" err="1"/>
              <a:t>Đại</a:t>
            </a:r>
            <a:r>
              <a:rPr lang="en-US" sz="2800" b="1" dirty="0"/>
              <a:t> </a:t>
            </a:r>
            <a:r>
              <a:rPr lang="en-US" sz="2800" b="1" dirty="0" err="1"/>
              <a:t>úy</a:t>
            </a:r>
            <a:endParaRPr lang="en-US" sz="2800" b="1" dirty="0"/>
          </a:p>
        </p:txBody>
      </p:sp>
      <p:sp>
        <p:nvSpPr>
          <p:cNvPr id="10" name="TextBox 9"/>
          <p:cNvSpPr txBox="1"/>
          <p:nvPr/>
        </p:nvSpPr>
        <p:spPr>
          <a:xfrm>
            <a:off x="2619375" y="4733925"/>
            <a:ext cx="1917700" cy="523875"/>
          </a:xfrm>
          <a:prstGeom prst="rect">
            <a:avLst/>
          </a:prstGeom>
          <a:ln>
            <a:noFill/>
          </a:ln>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US" sz="2800" b="1" dirty="0" err="1"/>
              <a:t>Thượng</a:t>
            </a:r>
            <a:r>
              <a:rPr lang="en-US" sz="2800" b="1" dirty="0"/>
              <a:t> </a:t>
            </a:r>
            <a:r>
              <a:rPr lang="en-US" sz="2800" b="1" dirty="0" err="1"/>
              <a:t>úy</a:t>
            </a:r>
            <a:endParaRPr lang="en-US" sz="2800" b="1" dirty="0"/>
          </a:p>
        </p:txBody>
      </p:sp>
      <p:sp>
        <p:nvSpPr>
          <p:cNvPr id="11" name="TextBox 10"/>
          <p:cNvSpPr txBox="1"/>
          <p:nvPr/>
        </p:nvSpPr>
        <p:spPr>
          <a:xfrm>
            <a:off x="4919663" y="4730750"/>
            <a:ext cx="1704975" cy="522288"/>
          </a:xfrm>
          <a:prstGeom prst="rect">
            <a:avLst/>
          </a:prstGeom>
          <a:ln>
            <a:noFill/>
          </a:ln>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US" sz="2800" b="1" dirty="0" err="1"/>
              <a:t>Trung</a:t>
            </a:r>
            <a:r>
              <a:rPr lang="en-US" sz="2800" b="1" dirty="0"/>
              <a:t> </a:t>
            </a:r>
            <a:r>
              <a:rPr lang="en-US" sz="2800" b="1" dirty="0" err="1"/>
              <a:t>úy</a:t>
            </a:r>
            <a:endParaRPr lang="en-US" sz="2800" b="1" dirty="0"/>
          </a:p>
        </p:txBody>
      </p:sp>
      <p:sp>
        <p:nvSpPr>
          <p:cNvPr id="12" name="TextBox 11"/>
          <p:cNvSpPr txBox="1"/>
          <p:nvPr/>
        </p:nvSpPr>
        <p:spPr>
          <a:xfrm>
            <a:off x="7134225" y="4733925"/>
            <a:ext cx="1704975" cy="523875"/>
          </a:xfrm>
          <a:prstGeom prst="rect">
            <a:avLst/>
          </a:prstGeom>
          <a:ln>
            <a:noFill/>
          </a:ln>
        </p:spPr>
        <p:style>
          <a:lnRef idx="1">
            <a:schemeClr val="accent3"/>
          </a:lnRef>
          <a:fillRef idx="2">
            <a:schemeClr val="accent3"/>
          </a:fillRef>
          <a:effectRef idx="1">
            <a:schemeClr val="accent3"/>
          </a:effectRef>
          <a:fontRef idx="minor">
            <a:schemeClr val="dk1"/>
          </a:fontRef>
        </p:style>
        <p:txBody>
          <a:bodyPr>
            <a:spAutoFit/>
          </a:bodyPr>
          <a:lstStyle/>
          <a:p>
            <a:pPr algn="ctr" fontAlgn="auto">
              <a:spcBef>
                <a:spcPts val="0"/>
              </a:spcBef>
              <a:spcAft>
                <a:spcPts val="0"/>
              </a:spcAft>
              <a:defRPr/>
            </a:pPr>
            <a:r>
              <a:rPr lang="en-US" sz="2800" b="1" dirty="0" err="1"/>
              <a:t>Thiếu</a:t>
            </a:r>
            <a:r>
              <a:rPr lang="en-US" sz="2800" b="1" dirty="0"/>
              <a:t> </a:t>
            </a:r>
            <a:r>
              <a:rPr lang="en-US" sz="2800" b="1" dirty="0" err="1"/>
              <a:t>úy</a:t>
            </a:r>
            <a:endParaRPr 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down)">
                                      <p:cBhvr>
                                        <p:cTn id="7" dur="500"/>
                                        <p:tgtEl>
                                          <p:spTgt spid="1126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animEffect transition="in" filter="wipe(down)">
                                      <p:cBhvr>
                                        <p:cTn id="15" dur="500"/>
                                        <p:tgtEl>
                                          <p:spTgt spid="1126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1268"/>
                                        </p:tgtEl>
                                        <p:attrNameLst>
                                          <p:attrName>style.visibility</p:attrName>
                                        </p:attrNameLst>
                                      </p:cBhvr>
                                      <p:to>
                                        <p:strVal val="visible"/>
                                      </p:to>
                                    </p:set>
                                    <p:animEffect transition="in" filter="wipe(down)">
                                      <p:cBhvr>
                                        <p:cTn id="23" dur="500"/>
                                        <p:tgtEl>
                                          <p:spTgt spid="1126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1269"/>
                                        </p:tgtEl>
                                        <p:attrNameLst>
                                          <p:attrName>style.visibility</p:attrName>
                                        </p:attrNameLst>
                                      </p:cBhvr>
                                      <p:to>
                                        <p:strVal val="visible"/>
                                      </p:to>
                                    </p:set>
                                    <p:animEffect transition="in" filter="wipe(down)">
                                      <p:cBhvr>
                                        <p:cTn id="31" dur="500"/>
                                        <p:tgtEl>
                                          <p:spTgt spid="1126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71" y="152400"/>
            <a:ext cx="9040167" cy="707886"/>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en-US" sz="4000" b="1">
                <a:ln w="11430"/>
                <a:solidFill>
                  <a:srgbClr val="00B050"/>
                </a:solidFill>
                <a:latin typeface="+mn-lt"/>
                <a:cs typeface="+mn-cs"/>
              </a:rPr>
              <a:t>Quân hàm học viên, hạ sĩ quan và chiến sĩ</a:t>
            </a:r>
          </a:p>
        </p:txBody>
      </p:sp>
      <p:pic>
        <p:nvPicPr>
          <p:cNvPr id="12290" name="Picture 2"/>
          <p:cNvPicPr>
            <a:picLocks noChangeAspect="1" noChangeArrowheads="1"/>
          </p:cNvPicPr>
          <p:nvPr/>
        </p:nvPicPr>
        <p:blipFill>
          <a:blip r:embed="rId2"/>
          <a:srcRect/>
          <a:stretch>
            <a:fillRect/>
          </a:stretch>
        </p:blipFill>
        <p:spPr bwMode="auto">
          <a:xfrm>
            <a:off x="228600" y="914400"/>
            <a:ext cx="2006600" cy="2006600"/>
          </a:xfrm>
          <a:prstGeom prst="rect">
            <a:avLst/>
          </a:prstGeom>
          <a:noFill/>
          <a:ln w="9525">
            <a:noFill/>
            <a:miter lim="800000"/>
            <a:headEnd/>
            <a:tailEnd/>
          </a:ln>
        </p:spPr>
      </p:pic>
      <p:pic>
        <p:nvPicPr>
          <p:cNvPr id="12291" name="Picture 3"/>
          <p:cNvPicPr>
            <a:picLocks noChangeAspect="1" noChangeArrowheads="1"/>
          </p:cNvPicPr>
          <p:nvPr/>
        </p:nvPicPr>
        <p:blipFill>
          <a:blip r:embed="rId3"/>
          <a:srcRect/>
          <a:stretch>
            <a:fillRect/>
          </a:stretch>
        </p:blipFill>
        <p:spPr bwMode="auto">
          <a:xfrm>
            <a:off x="2482850" y="971550"/>
            <a:ext cx="1955800" cy="1931988"/>
          </a:xfrm>
          <a:prstGeom prst="rect">
            <a:avLst/>
          </a:prstGeom>
          <a:noFill/>
          <a:ln w="9525">
            <a:noFill/>
            <a:miter lim="800000"/>
            <a:headEnd/>
            <a:tailEnd/>
          </a:ln>
        </p:spPr>
      </p:pic>
      <p:pic>
        <p:nvPicPr>
          <p:cNvPr id="12292" name="Picture 4"/>
          <p:cNvPicPr>
            <a:picLocks noChangeAspect="1" noChangeArrowheads="1"/>
          </p:cNvPicPr>
          <p:nvPr/>
        </p:nvPicPr>
        <p:blipFill>
          <a:blip r:embed="rId4"/>
          <a:srcRect/>
          <a:stretch>
            <a:fillRect/>
          </a:stretch>
        </p:blipFill>
        <p:spPr bwMode="auto">
          <a:xfrm>
            <a:off x="4679950" y="971550"/>
            <a:ext cx="1931988" cy="1981200"/>
          </a:xfrm>
          <a:prstGeom prst="rect">
            <a:avLst/>
          </a:prstGeom>
          <a:noFill/>
          <a:ln w="9525">
            <a:noFill/>
            <a:miter lim="800000"/>
            <a:headEnd/>
            <a:tailEnd/>
          </a:ln>
        </p:spPr>
      </p:pic>
      <p:pic>
        <p:nvPicPr>
          <p:cNvPr id="12293" name="Picture 5"/>
          <p:cNvPicPr>
            <a:picLocks noChangeAspect="1" noChangeArrowheads="1"/>
          </p:cNvPicPr>
          <p:nvPr/>
        </p:nvPicPr>
        <p:blipFill>
          <a:blip r:embed="rId5"/>
          <a:srcRect/>
          <a:stretch>
            <a:fillRect/>
          </a:stretch>
        </p:blipFill>
        <p:spPr bwMode="auto">
          <a:xfrm>
            <a:off x="6858000" y="990600"/>
            <a:ext cx="1981200" cy="1981200"/>
          </a:xfrm>
          <a:prstGeom prst="rect">
            <a:avLst/>
          </a:prstGeom>
          <a:noFill/>
          <a:ln w="9525">
            <a:noFill/>
            <a:miter lim="800000"/>
            <a:headEnd/>
            <a:tailEnd/>
          </a:ln>
        </p:spPr>
      </p:pic>
      <p:pic>
        <p:nvPicPr>
          <p:cNvPr id="12294" name="Picture 6"/>
          <p:cNvPicPr>
            <a:picLocks noChangeAspect="1" noChangeArrowheads="1"/>
          </p:cNvPicPr>
          <p:nvPr/>
        </p:nvPicPr>
        <p:blipFill>
          <a:blip r:embed="rId6"/>
          <a:srcRect/>
          <a:stretch>
            <a:fillRect/>
          </a:stretch>
        </p:blipFill>
        <p:spPr bwMode="auto">
          <a:xfrm>
            <a:off x="2514600" y="3916363"/>
            <a:ext cx="1885950" cy="1885950"/>
          </a:xfrm>
          <a:prstGeom prst="rect">
            <a:avLst/>
          </a:prstGeom>
          <a:noFill/>
          <a:ln w="9525">
            <a:noFill/>
            <a:miter lim="800000"/>
            <a:headEnd/>
            <a:tailEnd/>
          </a:ln>
        </p:spPr>
      </p:pic>
      <p:sp>
        <p:nvSpPr>
          <p:cNvPr id="10" name="TextBox 9"/>
          <p:cNvSpPr txBox="1"/>
          <p:nvPr/>
        </p:nvSpPr>
        <p:spPr>
          <a:xfrm>
            <a:off x="381000" y="3052763"/>
            <a:ext cx="1704975" cy="522287"/>
          </a:xfrm>
          <a:prstGeom prst="rect">
            <a:avLst/>
          </a:prstGeom>
          <a:ln>
            <a:noFill/>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800" b="1"/>
              <a:t>Học viên</a:t>
            </a:r>
          </a:p>
        </p:txBody>
      </p:sp>
      <p:sp>
        <p:nvSpPr>
          <p:cNvPr id="11" name="TextBox 10"/>
          <p:cNvSpPr txBox="1"/>
          <p:nvPr/>
        </p:nvSpPr>
        <p:spPr>
          <a:xfrm>
            <a:off x="2514600" y="3052763"/>
            <a:ext cx="1798638" cy="522287"/>
          </a:xfrm>
          <a:prstGeom prst="rect">
            <a:avLst/>
          </a:prstGeom>
          <a:ln>
            <a:noFill/>
          </a:ln>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US" sz="2800" b="1"/>
              <a:t>Thượng sĩ</a:t>
            </a:r>
          </a:p>
        </p:txBody>
      </p:sp>
      <p:sp>
        <p:nvSpPr>
          <p:cNvPr id="12" name="TextBox 11"/>
          <p:cNvSpPr txBox="1"/>
          <p:nvPr/>
        </p:nvSpPr>
        <p:spPr>
          <a:xfrm>
            <a:off x="4814888" y="3048000"/>
            <a:ext cx="1704975" cy="523875"/>
          </a:xfrm>
          <a:prstGeom prst="rect">
            <a:avLst/>
          </a:prstGeom>
          <a:ln>
            <a:noFill/>
          </a:ln>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US" sz="2800" b="1"/>
              <a:t>Trung sĩ</a:t>
            </a:r>
          </a:p>
        </p:txBody>
      </p:sp>
      <p:sp>
        <p:nvSpPr>
          <p:cNvPr id="13" name="TextBox 12"/>
          <p:cNvSpPr txBox="1"/>
          <p:nvPr/>
        </p:nvSpPr>
        <p:spPr>
          <a:xfrm>
            <a:off x="7029450" y="3052763"/>
            <a:ext cx="1704975" cy="522287"/>
          </a:xfrm>
          <a:prstGeom prst="rect">
            <a:avLst/>
          </a:prstGeom>
          <a:ln>
            <a:noFill/>
          </a:ln>
        </p:spPr>
        <p:style>
          <a:lnRef idx="1">
            <a:schemeClr val="accent3"/>
          </a:lnRef>
          <a:fillRef idx="2">
            <a:schemeClr val="accent3"/>
          </a:fillRef>
          <a:effectRef idx="1">
            <a:schemeClr val="accent3"/>
          </a:effectRef>
          <a:fontRef idx="minor">
            <a:schemeClr val="dk1"/>
          </a:fontRef>
        </p:style>
        <p:txBody>
          <a:bodyPr>
            <a:spAutoFit/>
          </a:bodyPr>
          <a:lstStyle/>
          <a:p>
            <a:pPr algn="ctr" fontAlgn="auto">
              <a:spcBef>
                <a:spcPts val="0"/>
              </a:spcBef>
              <a:spcAft>
                <a:spcPts val="0"/>
              </a:spcAft>
              <a:defRPr/>
            </a:pPr>
            <a:r>
              <a:rPr lang="en-US" sz="2800" b="1"/>
              <a:t>Hạ sĩ</a:t>
            </a:r>
          </a:p>
        </p:txBody>
      </p:sp>
      <p:pic>
        <p:nvPicPr>
          <p:cNvPr id="12295" name="Picture 7"/>
          <p:cNvPicPr>
            <a:picLocks noChangeAspect="1" noChangeArrowheads="1"/>
          </p:cNvPicPr>
          <p:nvPr/>
        </p:nvPicPr>
        <p:blipFill>
          <a:blip r:embed="rId7"/>
          <a:srcRect/>
          <a:stretch>
            <a:fillRect/>
          </a:stretch>
        </p:blipFill>
        <p:spPr bwMode="auto">
          <a:xfrm>
            <a:off x="4972050" y="3886200"/>
            <a:ext cx="1885950" cy="1909763"/>
          </a:xfrm>
          <a:prstGeom prst="rect">
            <a:avLst/>
          </a:prstGeom>
          <a:noFill/>
          <a:ln w="9525">
            <a:noFill/>
            <a:miter lim="800000"/>
            <a:headEnd/>
            <a:tailEnd/>
          </a:ln>
        </p:spPr>
      </p:pic>
      <p:sp>
        <p:nvSpPr>
          <p:cNvPr id="15" name="TextBox 14"/>
          <p:cNvSpPr txBox="1"/>
          <p:nvPr/>
        </p:nvSpPr>
        <p:spPr>
          <a:xfrm>
            <a:off x="2605088" y="5943600"/>
            <a:ext cx="1704975" cy="523875"/>
          </a:xfrm>
          <a:prstGeom prst="rect">
            <a:avLst/>
          </a:prstGeom>
          <a:ln>
            <a:noFill/>
          </a:ln>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800" b="1"/>
              <a:t>Binh nhất</a:t>
            </a:r>
          </a:p>
        </p:txBody>
      </p:sp>
      <p:sp>
        <p:nvSpPr>
          <p:cNvPr id="16" name="TextBox 15"/>
          <p:cNvSpPr txBox="1"/>
          <p:nvPr/>
        </p:nvSpPr>
        <p:spPr>
          <a:xfrm>
            <a:off x="5062538" y="5943600"/>
            <a:ext cx="1704975" cy="523875"/>
          </a:xfrm>
          <a:prstGeom prst="rect">
            <a:avLst/>
          </a:prstGeom>
          <a:ln>
            <a:noFill/>
          </a:ln>
        </p:spPr>
        <p:style>
          <a:lnRef idx="1">
            <a:schemeClr val="dk1"/>
          </a:lnRef>
          <a:fillRef idx="2">
            <a:schemeClr val="dk1"/>
          </a:fillRef>
          <a:effectRef idx="1">
            <a:schemeClr val="dk1"/>
          </a:effectRef>
          <a:fontRef idx="minor">
            <a:schemeClr val="dk1"/>
          </a:fontRef>
        </p:style>
        <p:txBody>
          <a:bodyPr>
            <a:spAutoFit/>
          </a:bodyPr>
          <a:lstStyle/>
          <a:p>
            <a:pPr algn="ctr" fontAlgn="auto">
              <a:spcBef>
                <a:spcPts val="0"/>
              </a:spcBef>
              <a:spcAft>
                <a:spcPts val="0"/>
              </a:spcAft>
              <a:defRPr/>
            </a:pPr>
            <a:r>
              <a:rPr lang="en-US" sz="2800" b="1"/>
              <a:t>Binh nhì</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down)">
                                      <p:cBhvr>
                                        <p:cTn id="7" dur="500"/>
                                        <p:tgtEl>
                                          <p:spTgt spid="1229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animEffect transition="in" filter="wipe(down)">
                                      <p:cBhvr>
                                        <p:cTn id="15" dur="500"/>
                                        <p:tgtEl>
                                          <p:spTgt spid="122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2292"/>
                                        </p:tgtEl>
                                        <p:attrNameLst>
                                          <p:attrName>style.visibility</p:attrName>
                                        </p:attrNameLst>
                                      </p:cBhvr>
                                      <p:to>
                                        <p:strVal val="visible"/>
                                      </p:to>
                                    </p:set>
                                    <p:animEffect transition="in" filter="wipe(down)">
                                      <p:cBhvr>
                                        <p:cTn id="23" dur="500"/>
                                        <p:tgtEl>
                                          <p:spTgt spid="1229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2293"/>
                                        </p:tgtEl>
                                        <p:attrNameLst>
                                          <p:attrName>style.visibility</p:attrName>
                                        </p:attrNameLst>
                                      </p:cBhvr>
                                      <p:to>
                                        <p:strVal val="visible"/>
                                      </p:to>
                                    </p:set>
                                    <p:animEffect transition="in" filter="wipe(down)">
                                      <p:cBhvr>
                                        <p:cTn id="31" dur="500"/>
                                        <p:tgtEl>
                                          <p:spTgt spid="1229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2294"/>
                                        </p:tgtEl>
                                        <p:attrNameLst>
                                          <p:attrName>style.visibility</p:attrName>
                                        </p:attrNameLst>
                                      </p:cBhvr>
                                      <p:to>
                                        <p:strVal val="visible"/>
                                      </p:to>
                                    </p:set>
                                    <p:animEffect transition="in" filter="wipe(down)">
                                      <p:cBhvr>
                                        <p:cTn id="39" dur="500"/>
                                        <p:tgtEl>
                                          <p:spTgt spid="1229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2295"/>
                                        </p:tgtEl>
                                        <p:attrNameLst>
                                          <p:attrName>style.visibility</p:attrName>
                                        </p:attrNameLst>
                                      </p:cBhvr>
                                      <p:to>
                                        <p:strVal val="visible"/>
                                      </p:to>
                                    </p:set>
                                    <p:animEffect transition="in" filter="wipe(down)">
                                      <p:cBhvr>
                                        <p:cTn id="47" dur="500"/>
                                        <p:tgtEl>
                                          <p:spTgt spid="1229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315064"/>
            <a:ext cx="8077200" cy="394273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3</a:t>
            </a: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CHẾ ĐỘ LÀM VIỆC, SINH HOẠT, HỌC TẬP VÀ CÔNG TÁC</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phối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thời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gian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381000" y="990600"/>
            <a:ext cx="7924800" cy="685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3.1.1. </a:t>
            </a:r>
            <a:r>
              <a:rPr lang="en-US" sz="2800" dirty="0" err="1">
                <a:solidFill>
                  <a:srgbClr val="FF0000"/>
                </a:solidFill>
                <a:latin typeface="Arial" pitchFamily="34" charset="0"/>
                <a:cs typeface="Arial" pitchFamily="34" charset="0"/>
              </a:rPr>
              <a:t>Thời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gian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làm</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việc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trong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tuần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trong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ngày</a:t>
            </a:r>
            <a:endParaRPr lang="en-US" sz="28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228600" y="1716088"/>
            <a:ext cx="8839200" cy="4492625"/>
          </a:xfrm>
          <a:prstGeom prst="rect">
            <a:avLst/>
          </a:prstGeom>
          <a:noFill/>
          <a:ln w="9525">
            <a:noFill/>
            <a:miter lim="800000"/>
            <a:headEnd/>
            <a:tailEnd/>
          </a:ln>
        </p:spPr>
        <p:txBody>
          <a:bodyPr>
            <a:spAutoFit/>
          </a:bodyPr>
          <a:lstStyle/>
          <a:p>
            <a:pPr indent="457200" algn="just"/>
            <a:r>
              <a:rPr lang="en-US" sz="2600">
                <a:latin typeface="Calibri" pitchFamily="34" charset="0"/>
              </a:rPr>
              <a:t>+ </a:t>
            </a:r>
            <a:r>
              <a:rPr lang="vi-VN" sz="2600"/>
              <a:t>Mỗi tuần làm việc 5 ngày và nghỉ 2 ngày vào thứ 7 và chủ nhật; nếu nghỉ vào ngày khác trong tuần phải do tư lệnh quân khu, quân chủng, quân đoàn và tương đương trở lên quy định thống nhất cho đơn vị thuộc quyền.</a:t>
            </a:r>
          </a:p>
          <a:p>
            <a:pPr indent="457200" algn="just"/>
            <a:r>
              <a:rPr lang="vi-VN" sz="2600"/>
              <a:t>+ Ngày lễ, tết được nghỉ theo quy định của Nhà nước</a:t>
            </a:r>
          </a:p>
          <a:p>
            <a:pPr indent="457200" algn="just"/>
            <a:r>
              <a:rPr lang="vi-VN" sz="2600"/>
              <a:t>+ Quân nhân làm việc vào ngày nghỉ thì được nghỉ bù. </a:t>
            </a:r>
          </a:p>
          <a:p>
            <a:pPr indent="457200" algn="just"/>
            <a:r>
              <a:rPr lang="vi-VN" sz="2600"/>
              <a:t>+ Ngày nghỉ được tổ chức vui chơi, giải trí và dành một thời gian nhất định để quân nhân giải quyết công việc riêng</a:t>
            </a:r>
          </a:p>
          <a:p>
            <a:pPr indent="457200" algn="just"/>
            <a:r>
              <a:rPr lang="vi-VN" sz="2600"/>
              <a:t>+ Mỗi ngày làm việc 8 giờ, còn lại là thời gian ngủ, nghỉ sinh hoạt và phải được phân chia cụ thể thời gian biểu.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phối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thời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gian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762000" y="990600"/>
            <a:ext cx="7924800" cy="685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3.1.2. </a:t>
            </a:r>
            <a:r>
              <a:rPr lang="en-US" sz="2800" dirty="0" err="1">
                <a:solidFill>
                  <a:srgbClr val="FF0000"/>
                </a:solidFill>
                <a:latin typeface="Arial" pitchFamily="34" charset="0"/>
                <a:cs typeface="Arial" pitchFamily="34" charset="0"/>
              </a:rPr>
              <a:t>Sử</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dụng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các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buổi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tối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trong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tuần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685800" y="2438400"/>
            <a:ext cx="3581400" cy="3810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t>Tất cả các buổi tối trong tuần (trừ các buổi tối trước và trong ngày nghỉ) phải tổ chức học tập hoặc sinh hoạt. Thời gian học tập, sinh hoạt  mỗi buổi không quá 2 giờ.</a:t>
            </a:r>
            <a:endParaRPr lang="en-US" sz="2400" dirty="0"/>
          </a:p>
        </p:txBody>
      </p:sp>
      <p:sp>
        <p:nvSpPr>
          <p:cNvPr id="7" name="Rounded Rectangle 6"/>
          <p:cNvSpPr/>
          <p:nvPr/>
        </p:nvSpPr>
        <p:spPr>
          <a:xfrm>
            <a:off x="5029200" y="2438400"/>
            <a:ext cx="3581400" cy="3810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t>Những đêm trước ngày nghỉ có thể ngủ muộn hơn, nhưng không quá 23 giờ và sáng hôm sau thức dậy không quá 7 giờ.</a:t>
            </a:r>
            <a:endParaRPr lang="en-US" sz="2400" dirty="0"/>
          </a:p>
        </p:txBody>
      </p:sp>
      <p:cxnSp>
        <p:nvCxnSpPr>
          <p:cNvPr id="9" name="Straight Arrow Connector 8"/>
          <p:cNvCxnSpPr>
            <a:stCxn id="5" idx="1"/>
            <a:endCxn id="6" idx="0"/>
          </p:cNvCxnSpPr>
          <p:nvPr/>
        </p:nvCxnSpPr>
        <p:spPr>
          <a:xfrm flipH="1">
            <a:off x="2476500" y="1676400"/>
            <a:ext cx="22479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a:endCxn id="7" idx="0"/>
          </p:cNvCxnSpPr>
          <p:nvPr/>
        </p:nvCxnSpPr>
        <p:spPr>
          <a:xfrm>
            <a:off x="4724400" y="1676400"/>
            <a:ext cx="20955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phối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thời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gian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762000" y="990600"/>
            <a:ext cx="7924800" cy="685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3.1.3. </a:t>
            </a:r>
            <a:r>
              <a:rPr lang="en-US" sz="2800" dirty="0" err="1">
                <a:solidFill>
                  <a:srgbClr val="FF0000"/>
                </a:solidFill>
                <a:latin typeface="Arial" pitchFamily="34" charset="0"/>
                <a:cs typeface="Arial" pitchFamily="34" charset="0"/>
              </a:rPr>
              <a:t>Thời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gian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làm</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việc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trong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từng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mùa</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1903413" y="2362200"/>
            <a:ext cx="2516187" cy="2362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Mùa nóng từ ngày 01 tháng 04 đến 31 tháng 10</a:t>
            </a:r>
            <a:endParaRPr lang="en-US" sz="2800" dirty="0"/>
          </a:p>
        </p:txBody>
      </p:sp>
      <p:sp>
        <p:nvSpPr>
          <p:cNvPr id="7" name="Rounded Rectangle 6"/>
          <p:cNvSpPr/>
          <p:nvPr/>
        </p:nvSpPr>
        <p:spPr>
          <a:xfrm>
            <a:off x="5181600" y="2362200"/>
            <a:ext cx="2514600" cy="2362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Mùa lạnh từ ngày 01 tháng 11 đến 31 tháng 03 năm sau</a:t>
            </a:r>
            <a:endParaRPr lang="en-US" sz="2800" dirty="0"/>
          </a:p>
        </p:txBody>
      </p:sp>
      <p:sp>
        <p:nvSpPr>
          <p:cNvPr id="8" name="Chevron 7"/>
          <p:cNvSpPr/>
          <p:nvPr/>
        </p:nvSpPr>
        <p:spPr>
          <a:xfrm>
            <a:off x="381000" y="4876800"/>
            <a:ext cx="8763000" cy="1371600"/>
          </a:xfrm>
          <a:prstGeom prst="chevron">
            <a:avLst/>
          </a:prstGeom>
        </p:spPr>
        <p:style>
          <a:lnRef idx="1">
            <a:schemeClr val="accent5"/>
          </a:lnRef>
          <a:fillRef idx="2">
            <a:schemeClr val="accent5"/>
          </a:fillRef>
          <a:effectRef idx="1">
            <a:schemeClr val="accent5"/>
          </a:effectRef>
          <a:fontRef idx="minor">
            <a:schemeClr val="dk1"/>
          </a:fontRef>
        </p:style>
        <p:txBody>
          <a:bodyPr anchor="ctr"/>
          <a:lstStyle/>
          <a:p>
            <a:pPr algn="just"/>
            <a:r>
              <a:rPr lang="vi-VN" sz="2800">
                <a:solidFill>
                  <a:schemeClr val="tx1"/>
                </a:solidFill>
                <a:cs typeface="Arial" charset="0"/>
              </a:rPr>
              <a:t>Thời gian biểu làm việc hàng ngày theo từng mùa </a:t>
            </a:r>
            <a:r>
              <a:rPr lang="en-US" sz="2800">
                <a:solidFill>
                  <a:schemeClr val="tx1"/>
                </a:solidFill>
                <a:latin typeface="Arial" charset="0"/>
                <a:cs typeface="Arial" charset="0"/>
              </a:rPr>
              <a:t>d</a:t>
            </a:r>
            <a:r>
              <a:rPr lang="vi-VN" sz="2800">
                <a:solidFill>
                  <a:schemeClr val="tx1"/>
                </a:solidFill>
                <a:cs typeface="Arial" charset="0"/>
              </a:rPr>
              <a:t>o tư lệnh quân khu, quân chủng, quân đoàn và tương đương trở lên quy định.</a:t>
            </a:r>
            <a:endParaRPr lang="en-US" sz="2800">
              <a:solidFill>
                <a:schemeClr val="tx1"/>
              </a:solidFill>
              <a:cs typeface="Arial" charset="0"/>
            </a:endParaRPr>
          </a:p>
        </p:txBody>
      </p:sp>
      <p:cxnSp>
        <p:nvCxnSpPr>
          <p:cNvPr id="10" name="Straight Arrow Connector 9"/>
          <p:cNvCxnSpPr>
            <a:stCxn id="5" idx="1"/>
            <a:endCxn id="6" idx="0"/>
          </p:cNvCxnSpPr>
          <p:nvPr/>
        </p:nvCxnSpPr>
        <p:spPr>
          <a:xfrm flipH="1">
            <a:off x="3162300" y="1676400"/>
            <a:ext cx="15621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1"/>
            <a:endCxn id="7" idx="0"/>
          </p:cNvCxnSpPr>
          <p:nvPr/>
        </p:nvCxnSpPr>
        <p:spPr>
          <a:xfrm>
            <a:off x="4724400" y="1676400"/>
            <a:ext cx="17145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2853813" y="2590800"/>
            <a:ext cx="3020961" cy="2133600"/>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3.2. </a:t>
            </a:r>
            <a:r>
              <a:rPr lang="en-US" sz="3200" dirty="0" err="1"/>
              <a:t>Làm</a:t>
            </a:r>
            <a:r>
              <a:rPr lang="en-US" sz="3200" dirty="0"/>
              <a:t> </a:t>
            </a:r>
            <a:r>
              <a:rPr lang="en-US" sz="3200" dirty="0" err="1"/>
              <a:t>việc</a:t>
            </a:r>
            <a:r>
              <a:rPr lang="en-US" sz="3200" dirty="0"/>
              <a:t> </a:t>
            </a:r>
            <a:r>
              <a:rPr lang="en-US" sz="3200" dirty="0" err="1"/>
              <a:t>và</a:t>
            </a:r>
            <a:r>
              <a:rPr lang="en-US" sz="3200" dirty="0"/>
              <a:t> </a:t>
            </a:r>
            <a:r>
              <a:rPr lang="en-US" sz="3200" dirty="0" err="1"/>
              <a:t>sinh</a:t>
            </a:r>
            <a:r>
              <a:rPr lang="en-US" sz="3200" dirty="0"/>
              <a:t> </a:t>
            </a:r>
            <a:r>
              <a:rPr lang="en-US" sz="3200" dirty="0" err="1"/>
              <a:t>hoạt</a:t>
            </a:r>
            <a:r>
              <a:rPr lang="en-US" sz="3200" dirty="0"/>
              <a:t> </a:t>
            </a:r>
            <a:r>
              <a:rPr lang="en-US" sz="3200" dirty="0" err="1"/>
              <a:t>trong</a:t>
            </a:r>
            <a:r>
              <a:rPr lang="en-US" sz="3200" dirty="0"/>
              <a:t> </a:t>
            </a:r>
            <a:r>
              <a:rPr lang="en-US" sz="3200" dirty="0" err="1"/>
              <a:t>ngày</a:t>
            </a:r>
            <a:r>
              <a:rPr lang="en-US" sz="3200" dirty="0"/>
              <a:t> </a:t>
            </a:r>
          </a:p>
        </p:txBody>
      </p:sp>
      <p:sp>
        <p:nvSpPr>
          <p:cNvPr id="5" name="Oval 4"/>
          <p:cNvSpPr/>
          <p:nvPr/>
        </p:nvSpPr>
        <p:spPr>
          <a:xfrm>
            <a:off x="6376988" y="712788"/>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latin typeface="Arial" pitchFamily="34" charset="0"/>
                <a:cs typeface="Arial" pitchFamily="34" charset="0"/>
              </a:rPr>
              <a:t>Treo </a:t>
            </a:r>
            <a:r>
              <a:rPr lang="en-US" sz="2400" dirty="0" err="1">
                <a:latin typeface="Arial" pitchFamily="34" charset="0"/>
                <a:cs typeface="Arial" pitchFamily="34" charset="0"/>
              </a:rPr>
              <a:t>quốc</a:t>
            </a:r>
            <a:r>
              <a:rPr lang="en-US" sz="2400" dirty="0">
                <a:latin typeface="Arial" pitchFamily="34" charset="0"/>
                <a:cs typeface="Arial" pitchFamily="34" charset="0"/>
              </a:rPr>
              <a:t> </a:t>
            </a:r>
            <a:r>
              <a:rPr lang="en-US" sz="2400" dirty="0" err="1">
                <a:latin typeface="Arial" pitchFamily="34" charset="0"/>
                <a:cs typeface="Arial" pitchFamily="34" charset="0"/>
              </a:rPr>
              <a:t>kì</a:t>
            </a:r>
            <a:endParaRPr lang="en-US" sz="2400" dirty="0">
              <a:latin typeface="Arial" pitchFamily="34" charset="0"/>
              <a:cs typeface="Arial" pitchFamily="34" charset="0"/>
            </a:endParaRPr>
          </a:p>
        </p:txBody>
      </p:sp>
      <p:sp>
        <p:nvSpPr>
          <p:cNvPr id="6" name="Oval 5"/>
          <p:cNvSpPr/>
          <p:nvPr/>
        </p:nvSpPr>
        <p:spPr>
          <a:xfrm>
            <a:off x="6376988" y="238760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Thức</a:t>
            </a:r>
            <a:r>
              <a:rPr lang="en-US" sz="2400" dirty="0">
                <a:latin typeface="Arial" pitchFamily="34" charset="0"/>
                <a:cs typeface="Arial" pitchFamily="34" charset="0"/>
              </a:rPr>
              <a:t> </a:t>
            </a:r>
            <a:r>
              <a:rPr lang="en-US" sz="2400" dirty="0" err="1">
                <a:latin typeface="Arial" pitchFamily="34" charset="0"/>
                <a:cs typeface="Arial" pitchFamily="34" charset="0"/>
              </a:rPr>
              <a:t>dậy</a:t>
            </a:r>
            <a:endParaRPr lang="en-US" sz="2400" dirty="0">
              <a:latin typeface="Arial" pitchFamily="34" charset="0"/>
              <a:cs typeface="Arial" pitchFamily="34" charset="0"/>
            </a:endParaRPr>
          </a:p>
        </p:txBody>
      </p:sp>
      <p:sp>
        <p:nvSpPr>
          <p:cNvPr id="7" name="Oval 6"/>
          <p:cNvSpPr/>
          <p:nvPr/>
        </p:nvSpPr>
        <p:spPr>
          <a:xfrm>
            <a:off x="6389688" y="3913188"/>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dục</a:t>
            </a:r>
            <a:r>
              <a:rPr lang="en-US" sz="2400" dirty="0">
                <a:latin typeface="Arial" pitchFamily="34" charset="0"/>
                <a:cs typeface="Arial" pitchFamily="34" charset="0"/>
              </a:rPr>
              <a:t> </a:t>
            </a:r>
            <a:r>
              <a:rPr lang="en-US" sz="2400" dirty="0" err="1">
                <a:latin typeface="Arial" pitchFamily="34" charset="0"/>
                <a:cs typeface="Arial" pitchFamily="34" charset="0"/>
              </a:rPr>
              <a:t>sáng</a:t>
            </a:r>
            <a:endParaRPr lang="en-US" sz="2400" dirty="0">
              <a:latin typeface="Arial" pitchFamily="34" charset="0"/>
              <a:cs typeface="Arial" pitchFamily="34" charset="0"/>
            </a:endParaRPr>
          </a:p>
        </p:txBody>
      </p:sp>
      <p:sp>
        <p:nvSpPr>
          <p:cNvPr id="8" name="Oval 7"/>
          <p:cNvSpPr/>
          <p:nvPr/>
        </p:nvSpPr>
        <p:spPr>
          <a:xfrm>
            <a:off x="6421438" y="5437188"/>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tra</a:t>
            </a:r>
            <a:r>
              <a:rPr lang="en-US" sz="2400" dirty="0">
                <a:latin typeface="Arial" pitchFamily="34" charset="0"/>
                <a:cs typeface="Arial" pitchFamily="34" charset="0"/>
              </a:rPr>
              <a:t> </a:t>
            </a:r>
            <a:r>
              <a:rPr lang="en-US" sz="2400" dirty="0" err="1">
                <a:latin typeface="Arial" pitchFamily="34" charset="0"/>
                <a:cs typeface="Arial" pitchFamily="34" charset="0"/>
              </a:rPr>
              <a:t>sáng</a:t>
            </a:r>
            <a:endParaRPr lang="en-US" sz="2400" dirty="0">
              <a:latin typeface="Arial" pitchFamily="34" charset="0"/>
              <a:cs typeface="Arial" pitchFamily="34" charset="0"/>
            </a:endParaRPr>
          </a:p>
        </p:txBody>
      </p:sp>
      <p:sp>
        <p:nvSpPr>
          <p:cNvPr id="9" name="Oval 8"/>
          <p:cNvSpPr/>
          <p:nvPr/>
        </p:nvSpPr>
        <p:spPr>
          <a:xfrm>
            <a:off x="3162300" y="545465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en-US" sz="2400" dirty="0" err="1">
                <a:latin typeface="Arial" pitchFamily="34" charset="0"/>
                <a:cs typeface="Arial" pitchFamily="34" charset="0"/>
              </a:rPr>
              <a:t>tập</a:t>
            </a:r>
            <a:endParaRPr lang="en-US" sz="2400" dirty="0">
              <a:latin typeface="Arial" pitchFamily="34" charset="0"/>
              <a:cs typeface="Arial" pitchFamily="34" charset="0"/>
            </a:endParaRPr>
          </a:p>
        </p:txBody>
      </p:sp>
      <p:sp>
        <p:nvSpPr>
          <p:cNvPr id="10" name="Oval 9"/>
          <p:cNvSpPr/>
          <p:nvPr/>
        </p:nvSpPr>
        <p:spPr>
          <a:xfrm>
            <a:off x="58738" y="542290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Ăn</a:t>
            </a:r>
            <a:r>
              <a:rPr lang="en-US" sz="2400" dirty="0">
                <a:latin typeface="Arial" pitchFamily="34" charset="0"/>
                <a:cs typeface="Arial" pitchFamily="34" charset="0"/>
              </a:rPr>
              <a:t> </a:t>
            </a:r>
            <a:r>
              <a:rPr lang="en-US" sz="2400" dirty="0" err="1">
                <a:latin typeface="Arial" pitchFamily="34" charset="0"/>
                <a:cs typeface="Arial" pitchFamily="34" charset="0"/>
              </a:rPr>
              <a:t>uống</a:t>
            </a:r>
            <a:endParaRPr lang="en-US" sz="2400" dirty="0">
              <a:latin typeface="Arial" pitchFamily="34" charset="0"/>
              <a:cs typeface="Arial" pitchFamily="34" charset="0"/>
            </a:endParaRPr>
          </a:p>
        </p:txBody>
      </p:sp>
      <p:sp>
        <p:nvSpPr>
          <p:cNvPr id="11" name="Oval 10"/>
          <p:cNvSpPr/>
          <p:nvPr/>
        </p:nvSpPr>
        <p:spPr>
          <a:xfrm>
            <a:off x="46038" y="386715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Bảo</a:t>
            </a:r>
            <a:r>
              <a:rPr lang="en-US" sz="2400" dirty="0">
                <a:latin typeface="Arial" pitchFamily="34" charset="0"/>
                <a:cs typeface="Arial" pitchFamily="34" charset="0"/>
              </a:rPr>
              <a:t> </a:t>
            </a:r>
            <a:r>
              <a:rPr lang="en-US" sz="2400" dirty="0" err="1">
                <a:latin typeface="Arial" pitchFamily="34" charset="0"/>
                <a:cs typeface="Arial" pitchFamily="34" charset="0"/>
              </a:rPr>
              <a:t>quản</a:t>
            </a:r>
            <a:r>
              <a:rPr lang="en-US" sz="2400" dirty="0">
                <a:latin typeface="Arial" pitchFamily="34" charset="0"/>
                <a:cs typeface="Arial" pitchFamily="34" charset="0"/>
              </a:rPr>
              <a:t> </a:t>
            </a:r>
            <a:r>
              <a:rPr lang="en-US" sz="2400" dirty="0" err="1">
                <a:latin typeface="Arial" pitchFamily="34" charset="0"/>
                <a:cs typeface="Arial" pitchFamily="34" charset="0"/>
              </a:rPr>
              <a:t>vũ</a:t>
            </a:r>
            <a:r>
              <a:rPr lang="en-US" sz="2400" dirty="0">
                <a:latin typeface="Arial" pitchFamily="34" charset="0"/>
                <a:cs typeface="Arial" pitchFamily="34" charset="0"/>
              </a:rPr>
              <a:t> </a:t>
            </a:r>
            <a:r>
              <a:rPr lang="en-US" sz="2400" dirty="0" err="1">
                <a:latin typeface="Arial" pitchFamily="34" charset="0"/>
                <a:cs typeface="Arial" pitchFamily="34" charset="0"/>
              </a:rPr>
              <a:t>khí</a:t>
            </a:r>
            <a:r>
              <a:rPr lang="en-US" sz="2400" dirty="0">
                <a:latin typeface="Arial" pitchFamily="34" charset="0"/>
                <a:cs typeface="Arial" pitchFamily="34" charset="0"/>
              </a:rPr>
              <a:t>, </a:t>
            </a:r>
            <a:r>
              <a:rPr lang="en-US" sz="2400" dirty="0" err="1">
                <a:latin typeface="Arial" pitchFamily="34" charset="0"/>
                <a:cs typeface="Arial" pitchFamily="34" charset="0"/>
              </a:rPr>
              <a:t>khí</a:t>
            </a:r>
            <a:r>
              <a:rPr lang="en-US" sz="2400" dirty="0">
                <a:latin typeface="Arial" pitchFamily="34" charset="0"/>
                <a:cs typeface="Arial" pitchFamily="34" charset="0"/>
              </a:rPr>
              <a:t> </a:t>
            </a:r>
            <a:r>
              <a:rPr lang="en-US" sz="2400" dirty="0" err="1">
                <a:latin typeface="Arial" pitchFamily="34" charset="0"/>
                <a:cs typeface="Arial" pitchFamily="34" charset="0"/>
              </a:rPr>
              <a:t>tài</a:t>
            </a:r>
            <a:r>
              <a:rPr lang="en-US" sz="2400" dirty="0">
                <a:latin typeface="Arial" pitchFamily="34" charset="0"/>
                <a:cs typeface="Arial" pitchFamily="34" charset="0"/>
              </a:rPr>
              <a:t>, </a:t>
            </a:r>
            <a:r>
              <a:rPr lang="en-US" sz="2400" dirty="0" err="1">
                <a:latin typeface="Arial" pitchFamily="34" charset="0"/>
                <a:cs typeface="Arial" pitchFamily="34" charset="0"/>
              </a:rPr>
              <a:t>trang</a:t>
            </a:r>
            <a:r>
              <a:rPr lang="en-US" sz="2400" dirty="0">
                <a:latin typeface="Arial" pitchFamily="34" charset="0"/>
                <a:cs typeface="Arial" pitchFamily="34" charset="0"/>
              </a:rPr>
              <a:t> </a:t>
            </a:r>
            <a:r>
              <a:rPr lang="en-US" sz="2400" dirty="0" err="1">
                <a:latin typeface="Arial" pitchFamily="34" charset="0"/>
                <a:cs typeface="Arial" pitchFamily="34" charset="0"/>
              </a:rPr>
              <a:t>bị</a:t>
            </a:r>
            <a:endParaRPr lang="en-US" sz="2400" dirty="0">
              <a:latin typeface="Arial" pitchFamily="34" charset="0"/>
              <a:cs typeface="Arial" pitchFamily="34" charset="0"/>
            </a:endParaRPr>
          </a:p>
        </p:txBody>
      </p:sp>
      <p:sp>
        <p:nvSpPr>
          <p:cNvPr id="12" name="Oval 11"/>
          <p:cNvSpPr/>
          <p:nvPr/>
        </p:nvSpPr>
        <p:spPr>
          <a:xfrm>
            <a:off x="58738" y="215900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cs typeface="Arial" pitchFamily="34" charset="0"/>
              </a:rPr>
              <a:t>Thể thao, tăng gia sản xuất</a:t>
            </a:r>
            <a:endParaRPr lang="en-US" sz="2400" dirty="0">
              <a:latin typeface="Arial" pitchFamily="34" charset="0"/>
              <a:cs typeface="Arial" pitchFamily="34" charset="0"/>
            </a:endParaRPr>
          </a:p>
        </p:txBody>
      </p:sp>
      <p:sp>
        <p:nvSpPr>
          <p:cNvPr id="13" name="Oval 12"/>
          <p:cNvSpPr/>
          <p:nvPr/>
        </p:nvSpPr>
        <p:spPr>
          <a:xfrm>
            <a:off x="58738" y="65405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cs typeface="Arial" pitchFamily="34" charset="0"/>
              </a:rPr>
              <a:t>Đọc báo, nghe tin</a:t>
            </a:r>
            <a:endParaRPr lang="en-US" sz="2400" dirty="0">
              <a:latin typeface="Arial" pitchFamily="34" charset="0"/>
              <a:cs typeface="Arial" pitchFamily="34" charset="0"/>
            </a:endParaRPr>
          </a:p>
        </p:txBody>
      </p:sp>
      <p:sp>
        <p:nvSpPr>
          <p:cNvPr id="14" name="Oval 13"/>
          <p:cNvSpPr/>
          <p:nvPr/>
        </p:nvSpPr>
        <p:spPr>
          <a:xfrm>
            <a:off x="2078038" y="0"/>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cs typeface="Arial" pitchFamily="34" charset="0"/>
              </a:rPr>
              <a:t>Điểm danh, điểm </a:t>
            </a:r>
            <a:r>
              <a:rPr lang="vi-VN" sz="2400" dirty="0">
                <a:cs typeface="Arial" pitchFamily="34" charset="0"/>
              </a:rPr>
              <a:t>quânsố </a:t>
            </a:r>
            <a:endParaRPr lang="en-US" sz="2400" dirty="0">
              <a:latin typeface="Arial" pitchFamily="34" charset="0"/>
              <a:cs typeface="Arial" pitchFamily="34" charset="0"/>
            </a:endParaRPr>
          </a:p>
        </p:txBody>
      </p:sp>
      <p:sp>
        <p:nvSpPr>
          <p:cNvPr id="15" name="Oval 14"/>
          <p:cNvSpPr/>
          <p:nvPr/>
        </p:nvSpPr>
        <p:spPr>
          <a:xfrm>
            <a:off x="4310063" y="65088"/>
            <a:ext cx="2438400" cy="1295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Ngủ</a:t>
            </a:r>
            <a:r>
              <a:rPr lang="en-US" sz="2400" dirty="0">
                <a:latin typeface="Arial" pitchFamily="34" charset="0"/>
                <a:cs typeface="Arial" pitchFamily="34" charset="0"/>
              </a:rPr>
              <a:t>, </a:t>
            </a:r>
            <a:r>
              <a:rPr lang="en-US" sz="2400" dirty="0" err="1">
                <a:latin typeface="Arial" pitchFamily="34" charset="0"/>
                <a:cs typeface="Arial" pitchFamily="34" charset="0"/>
              </a:rPr>
              <a:t>nghỉ</a:t>
            </a:r>
            <a:endParaRPr lang="en-US" sz="2400" dirty="0">
              <a:latin typeface="Arial" pitchFamily="34" charset="0"/>
              <a:cs typeface="Arial" pitchFamily="34" charset="0"/>
            </a:endParaRPr>
          </a:p>
        </p:txBody>
      </p:sp>
      <p:cxnSp>
        <p:nvCxnSpPr>
          <p:cNvPr id="17" name="Straight Arrow Connector 16"/>
          <p:cNvCxnSpPr>
            <a:stCxn id="0" idx="0"/>
            <a:endCxn id="14" idx="4"/>
          </p:cNvCxnSpPr>
          <p:nvPr/>
        </p:nvCxnSpPr>
        <p:spPr>
          <a:xfrm flipH="1" flipV="1">
            <a:off x="3297238" y="1295400"/>
            <a:ext cx="90487"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0" idx="0"/>
            <a:endCxn id="15" idx="4"/>
          </p:cNvCxnSpPr>
          <p:nvPr/>
        </p:nvCxnSpPr>
        <p:spPr>
          <a:xfrm flipV="1">
            <a:off x="5341938" y="1360488"/>
            <a:ext cx="187325" cy="12303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0" idx="0"/>
            <a:endCxn id="5" idx="3"/>
          </p:cNvCxnSpPr>
          <p:nvPr/>
        </p:nvCxnSpPr>
        <p:spPr>
          <a:xfrm flipV="1">
            <a:off x="5341938" y="1819275"/>
            <a:ext cx="1392237" cy="771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0" idx="3"/>
            <a:endCxn id="6" idx="2"/>
          </p:cNvCxnSpPr>
          <p:nvPr/>
        </p:nvCxnSpPr>
        <p:spPr>
          <a:xfrm flipV="1">
            <a:off x="5875338" y="3035300"/>
            <a:ext cx="501650" cy="622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0" idx="3"/>
            <a:endCxn id="7" idx="2"/>
          </p:cNvCxnSpPr>
          <p:nvPr/>
        </p:nvCxnSpPr>
        <p:spPr>
          <a:xfrm>
            <a:off x="5875338" y="3657600"/>
            <a:ext cx="514350" cy="9032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0" idx="2"/>
            <a:endCxn id="8" idx="2"/>
          </p:cNvCxnSpPr>
          <p:nvPr/>
        </p:nvCxnSpPr>
        <p:spPr>
          <a:xfrm>
            <a:off x="5341938" y="4724400"/>
            <a:ext cx="1079500" cy="13604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0"/>
          </p:cNvCxnSpPr>
          <p:nvPr/>
        </p:nvCxnSpPr>
        <p:spPr>
          <a:xfrm flipH="1">
            <a:off x="4381500" y="4724400"/>
            <a:ext cx="860425" cy="730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0" idx="0"/>
            <a:endCxn id="13" idx="5"/>
          </p:cNvCxnSpPr>
          <p:nvPr/>
        </p:nvCxnSpPr>
        <p:spPr>
          <a:xfrm flipH="1" flipV="1">
            <a:off x="2139950" y="1758950"/>
            <a:ext cx="1247775" cy="8318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0" idx="1"/>
            <a:endCxn id="12" idx="6"/>
          </p:cNvCxnSpPr>
          <p:nvPr/>
        </p:nvCxnSpPr>
        <p:spPr>
          <a:xfrm flipH="1" flipV="1">
            <a:off x="2497138" y="2806700"/>
            <a:ext cx="357187" cy="850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0" idx="1"/>
            <a:endCxn id="11" idx="6"/>
          </p:cNvCxnSpPr>
          <p:nvPr/>
        </p:nvCxnSpPr>
        <p:spPr>
          <a:xfrm flipH="1">
            <a:off x="2484438" y="3657600"/>
            <a:ext cx="369887"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0" idx="2"/>
            <a:endCxn id="10" idx="7"/>
          </p:cNvCxnSpPr>
          <p:nvPr/>
        </p:nvCxnSpPr>
        <p:spPr>
          <a:xfrm flipH="1">
            <a:off x="2139950" y="4724400"/>
            <a:ext cx="1247775" cy="8874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anim calcmode="lin" valueType="num">
                                      <p:cBhvr>
                                        <p:cTn id="92" dur="1000" fill="hold"/>
                                        <p:tgtEl>
                                          <p:spTgt spid="12"/>
                                        </p:tgtEl>
                                        <p:attrNameLst>
                                          <p:attrName>ppt_x</p:attrName>
                                        </p:attrNameLst>
                                      </p:cBhvr>
                                      <p:tavLst>
                                        <p:tav tm="0">
                                          <p:val>
                                            <p:strVal val="#ppt_x"/>
                                          </p:val>
                                        </p:tav>
                                        <p:tav tm="100000">
                                          <p:val>
                                            <p:strVal val="#ppt_x"/>
                                          </p:val>
                                        </p:tav>
                                      </p:tavLst>
                                    </p:anim>
                                    <p:anim calcmode="lin" valueType="num">
                                      <p:cBhvr>
                                        <p:cTn id="93" dur="1000" fill="hold"/>
                                        <p:tgtEl>
                                          <p:spTgt spid="12"/>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fade">
                                      <p:cBhvr>
                                        <p:cTn id="108" dur="1000"/>
                                        <p:tgtEl>
                                          <p:spTgt spid="13"/>
                                        </p:tgtEl>
                                      </p:cBhvr>
                                    </p:animEffect>
                                    <p:anim calcmode="lin" valueType="num">
                                      <p:cBhvr>
                                        <p:cTn id="109" dur="1000" fill="hold"/>
                                        <p:tgtEl>
                                          <p:spTgt spid="13"/>
                                        </p:tgtEl>
                                        <p:attrNameLst>
                                          <p:attrName>ppt_x</p:attrName>
                                        </p:attrNameLst>
                                      </p:cBhvr>
                                      <p:tavLst>
                                        <p:tav tm="0">
                                          <p:val>
                                            <p:strVal val="#ppt_x"/>
                                          </p:val>
                                        </p:tav>
                                        <p:tav tm="100000">
                                          <p:val>
                                            <p:strVal val="#ppt_x"/>
                                          </p:val>
                                        </p:tav>
                                      </p:tavLst>
                                    </p:anim>
                                    <p:anim calcmode="lin" valueType="num">
                                      <p:cBhvr>
                                        <p:cTn id="11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1000"/>
                                        <p:tgtEl>
                                          <p:spTgt spid="17"/>
                                        </p:tgtEl>
                                      </p:cBhvr>
                                    </p:animEffect>
                                    <p:anim calcmode="lin" valueType="num">
                                      <p:cBhvr>
                                        <p:cTn id="116" dur="1000" fill="hold"/>
                                        <p:tgtEl>
                                          <p:spTgt spid="17"/>
                                        </p:tgtEl>
                                        <p:attrNameLst>
                                          <p:attrName>ppt_x</p:attrName>
                                        </p:attrNameLst>
                                      </p:cBhvr>
                                      <p:tavLst>
                                        <p:tav tm="0">
                                          <p:val>
                                            <p:strVal val="#ppt_x"/>
                                          </p:val>
                                        </p:tav>
                                        <p:tav tm="100000">
                                          <p:val>
                                            <p:strVal val="#ppt_x"/>
                                          </p:val>
                                        </p:tav>
                                      </p:tavLst>
                                    </p:anim>
                                    <p:anim calcmode="lin" valueType="num">
                                      <p:cBhvr>
                                        <p:cTn id="117" dur="1000" fill="hold"/>
                                        <p:tgtEl>
                                          <p:spTgt spid="17"/>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fade">
                                      <p:cBhvr>
                                        <p:cTn id="120" dur="1000"/>
                                        <p:tgtEl>
                                          <p:spTgt spid="14"/>
                                        </p:tgtEl>
                                      </p:cBhvr>
                                    </p:animEffect>
                                    <p:anim calcmode="lin" valueType="num">
                                      <p:cBhvr>
                                        <p:cTn id="121" dur="1000" fill="hold"/>
                                        <p:tgtEl>
                                          <p:spTgt spid="14"/>
                                        </p:tgtEl>
                                        <p:attrNameLst>
                                          <p:attrName>ppt_x</p:attrName>
                                        </p:attrNameLst>
                                      </p:cBhvr>
                                      <p:tavLst>
                                        <p:tav tm="0">
                                          <p:val>
                                            <p:strVal val="#ppt_x"/>
                                          </p:val>
                                        </p:tav>
                                        <p:tav tm="100000">
                                          <p:val>
                                            <p:strVal val="#ppt_x"/>
                                          </p:val>
                                        </p:tav>
                                      </p:tavLst>
                                    </p:anim>
                                    <p:anim calcmode="lin" valueType="num">
                                      <p:cBhvr>
                                        <p:cTn id="1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1000"/>
                                        <p:tgtEl>
                                          <p:spTgt spid="15"/>
                                        </p:tgtEl>
                                      </p:cBhvr>
                                    </p:animEffect>
                                    <p:anim calcmode="lin" valueType="num">
                                      <p:cBhvr>
                                        <p:cTn id="128" dur="1000" fill="hold"/>
                                        <p:tgtEl>
                                          <p:spTgt spid="15"/>
                                        </p:tgtEl>
                                        <p:attrNameLst>
                                          <p:attrName>ppt_x</p:attrName>
                                        </p:attrNameLst>
                                      </p:cBhvr>
                                      <p:tavLst>
                                        <p:tav tm="0">
                                          <p:val>
                                            <p:strVal val="#ppt_x"/>
                                          </p:val>
                                        </p:tav>
                                        <p:tav tm="100000">
                                          <p:val>
                                            <p:strVal val="#ppt_x"/>
                                          </p:val>
                                        </p:tav>
                                      </p:tavLst>
                                    </p:anim>
                                    <p:anim calcmode="lin" valueType="num">
                                      <p:cBhvr>
                                        <p:cTn id="129" dur="1000" fill="hold"/>
                                        <p:tgtEl>
                                          <p:spTgt spid="1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fade">
                                      <p:cBhvr>
                                        <p:cTn id="132" dur="1000"/>
                                        <p:tgtEl>
                                          <p:spTgt spid="19"/>
                                        </p:tgtEl>
                                      </p:cBhvr>
                                    </p:animEffect>
                                    <p:anim calcmode="lin" valueType="num">
                                      <p:cBhvr>
                                        <p:cTn id="133" dur="1000" fill="hold"/>
                                        <p:tgtEl>
                                          <p:spTgt spid="19"/>
                                        </p:tgtEl>
                                        <p:attrNameLst>
                                          <p:attrName>ppt_x</p:attrName>
                                        </p:attrNameLst>
                                      </p:cBhvr>
                                      <p:tavLst>
                                        <p:tav tm="0">
                                          <p:val>
                                            <p:strVal val="#ppt_x"/>
                                          </p:val>
                                        </p:tav>
                                        <p:tav tm="100000">
                                          <p:val>
                                            <p:strVal val="#ppt_x"/>
                                          </p:val>
                                        </p:tav>
                                      </p:tavLst>
                                    </p:anim>
                                    <p:anim calcmode="lin" valueType="num">
                                      <p:cBhvr>
                                        <p:cTn id="1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p:cNvSpPr/>
          <p:nvPr/>
        </p:nvSpPr>
        <p:spPr>
          <a:xfrm>
            <a:off x="2057400" y="1450259"/>
            <a:ext cx="4800600" cy="3086100"/>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Arial" pitchFamily="34" charset="0"/>
                <a:cs typeface="Arial" pitchFamily="34" charset="0"/>
              </a:rPr>
              <a:t>3.3. </a:t>
            </a:r>
            <a:r>
              <a:rPr lang="en-US" sz="2800" dirty="0" err="1">
                <a:latin typeface="Arial" pitchFamily="34" charset="0"/>
                <a:cs typeface="Arial" pitchFamily="34" charset="0"/>
              </a:rPr>
              <a:t>Làm</a:t>
            </a:r>
            <a:r>
              <a:rPr lang="en-US" sz="2800" dirty="0">
                <a:latin typeface="Arial" pitchFamily="34" charset="0"/>
                <a:cs typeface="Arial" pitchFamily="34" charset="0"/>
              </a:rPr>
              <a:t> </a:t>
            </a:r>
            <a:r>
              <a:rPr lang="en-US" sz="2800" dirty="0" err="1">
                <a:latin typeface="Arial" pitchFamily="34" charset="0"/>
                <a:cs typeface="Arial" pitchFamily="34" charset="0"/>
              </a:rPr>
              <a:t>việc</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sinh</a:t>
            </a:r>
            <a:r>
              <a:rPr lang="en-US" sz="2800" dirty="0">
                <a:latin typeface="Arial" pitchFamily="34" charset="0"/>
                <a:cs typeface="Arial" pitchFamily="34" charset="0"/>
              </a:rPr>
              <a:t> </a:t>
            </a:r>
            <a:r>
              <a:rPr lang="en-US" sz="2800" dirty="0" err="1">
                <a:latin typeface="Arial" pitchFamily="34" charset="0"/>
                <a:cs typeface="Arial" pitchFamily="34" charset="0"/>
              </a:rPr>
              <a:t>hoạt</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dirty="0" err="1">
                <a:latin typeface="Arial" pitchFamily="34" charset="0"/>
                <a:cs typeface="Arial" pitchFamily="34" charset="0"/>
              </a:rPr>
              <a:t>tuần</a:t>
            </a:r>
            <a:endParaRPr lang="en-US" sz="2800" dirty="0">
              <a:latin typeface="Arial" pitchFamily="34" charset="0"/>
              <a:cs typeface="Arial" pitchFamily="34" charset="0"/>
            </a:endParaRPr>
          </a:p>
        </p:txBody>
      </p:sp>
      <p:sp>
        <p:nvSpPr>
          <p:cNvPr id="9" name="Rounded Rectangle 8"/>
          <p:cNvSpPr/>
          <p:nvPr/>
        </p:nvSpPr>
        <p:spPr>
          <a:xfrm>
            <a:off x="319088" y="3505200"/>
            <a:ext cx="2786062"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Tổng vệ sinh doanh trại </a:t>
            </a:r>
            <a:endParaRPr lang="en-US" sz="2800" dirty="0"/>
          </a:p>
        </p:txBody>
      </p:sp>
      <p:sp>
        <p:nvSpPr>
          <p:cNvPr id="10" name="Rounded Rectangle 9"/>
          <p:cNvSpPr/>
          <p:nvPr/>
        </p:nvSpPr>
        <p:spPr>
          <a:xfrm>
            <a:off x="5989638" y="3505200"/>
            <a:ext cx="2786062"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Thông báo chính trị</a:t>
            </a:r>
            <a:endParaRPr lang="en-US" sz="2800" dirty="0"/>
          </a:p>
        </p:txBody>
      </p:sp>
      <p:sp>
        <p:nvSpPr>
          <p:cNvPr id="11" name="Rounded Rectangle 10"/>
          <p:cNvSpPr/>
          <p:nvPr/>
        </p:nvSpPr>
        <p:spPr>
          <a:xfrm>
            <a:off x="3213100" y="1423988"/>
            <a:ext cx="2784475"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800" dirty="0"/>
              <a:t>Chào cờ, duyệt đội ngũ</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3.4.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Hội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họp</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838200" y="1219200"/>
            <a:ext cx="3048000" cy="15240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3.4.1. </a:t>
            </a:r>
            <a:r>
              <a:rPr lang="en-US" sz="2800" dirty="0" err="1">
                <a:solidFill>
                  <a:srgbClr val="FF0000"/>
                </a:solidFill>
                <a:latin typeface="Arial" pitchFamily="34" charset="0"/>
                <a:cs typeface="Arial" pitchFamily="34" charset="0"/>
              </a:rPr>
              <a:t>Tổ</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chức</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hội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họp</a:t>
            </a:r>
            <a:endParaRPr lang="en-US" sz="2800" dirty="0">
              <a:solidFill>
                <a:srgbClr val="FF0000"/>
              </a:solidFill>
              <a:latin typeface="Arial" pitchFamily="34" charset="0"/>
              <a:cs typeface="Arial" pitchFamily="34" charset="0"/>
            </a:endParaRPr>
          </a:p>
        </p:txBody>
      </p:sp>
      <p:sp>
        <p:nvSpPr>
          <p:cNvPr id="6" name="Snip Diagonal Corner Rectangle 5"/>
          <p:cNvSpPr/>
          <p:nvPr/>
        </p:nvSpPr>
        <p:spPr>
          <a:xfrm>
            <a:off x="4724400" y="1219200"/>
            <a:ext cx="3048000" cy="15240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3.4.2. </a:t>
            </a:r>
            <a:r>
              <a:rPr lang="en-US" sz="2800" dirty="0" err="1">
                <a:solidFill>
                  <a:srgbClr val="FF0000"/>
                </a:solidFill>
                <a:latin typeface="Arial" pitchFamily="34" charset="0"/>
                <a:cs typeface="Arial" pitchFamily="34" charset="0"/>
              </a:rPr>
              <a:t>Người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chủ</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trì</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hội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họp</a:t>
            </a:r>
            <a:endParaRPr lang="en-US" sz="2800" dirty="0">
              <a:solidFill>
                <a:srgbClr val="FF0000"/>
              </a:solidFill>
              <a:latin typeface="Arial" pitchFamily="34" charset="0"/>
              <a:cs typeface="Arial" pitchFamily="34" charset="0"/>
            </a:endParaRPr>
          </a:p>
        </p:txBody>
      </p:sp>
      <p:sp>
        <p:nvSpPr>
          <p:cNvPr id="7" name="Rounded Rectangle 6"/>
          <p:cNvSpPr/>
          <p:nvPr/>
        </p:nvSpPr>
        <p:spPr>
          <a:xfrm>
            <a:off x="0" y="3200400"/>
            <a:ext cx="4360863" cy="3352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vi-VN" sz="2400" dirty="0"/>
              <a:t>Hội họp được tổ chức theo đơn vị từng cấp ở đơn vị. Tùy tính chất nhiệm vụ của đơn vị để tổ chức họp toàn thể quân nhân đơn vị hoặc chỉ họp riêng cán bộ.</a:t>
            </a:r>
            <a:endParaRPr lang="en-US" sz="2400" dirty="0"/>
          </a:p>
        </p:txBody>
      </p:sp>
      <p:sp>
        <p:nvSpPr>
          <p:cNvPr id="8" name="Rounded Rectangle 7"/>
          <p:cNvSpPr/>
          <p:nvPr/>
        </p:nvSpPr>
        <p:spPr>
          <a:xfrm>
            <a:off x="4572000" y="3200400"/>
            <a:ext cx="4572000" cy="3352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r>
              <a:rPr lang="vi-VN" sz="2400">
                <a:solidFill>
                  <a:srgbClr val="000000"/>
                </a:solidFill>
                <a:cs typeface="Arial" charset="0"/>
              </a:rPr>
              <a:t>Khi hội họp, giao ban chỉ có một người chủ trì. Hội họp, giao ban ở cấp nào do người chỉ huy hoặc chính ủy, chính trị viên cấp đó chuẩn bị nội dung, xác định thành phần và chủ trì điều khiển hội họp, giao ban</a:t>
            </a:r>
            <a:r>
              <a:rPr lang="en-US" sz="2400">
                <a:solidFill>
                  <a:srgbClr val="000000"/>
                </a:solidFill>
                <a:latin typeface="Arial" charset="0"/>
                <a:cs typeface="Arial" charset="0"/>
              </a:rPr>
              <a:t>.......</a:t>
            </a:r>
            <a:endParaRPr lang="en-US" sz="2800">
              <a:solidFill>
                <a:srgbClr val="000000"/>
              </a:solidFill>
              <a:cs typeface="Arial" charset="0"/>
            </a:endParaRPr>
          </a:p>
        </p:txBody>
      </p:sp>
      <p:cxnSp>
        <p:nvCxnSpPr>
          <p:cNvPr id="10" name="Straight Arrow Connector 9"/>
          <p:cNvCxnSpPr>
            <a:stCxn id="4" idx="2"/>
            <a:endCxn id="5" idx="3"/>
          </p:cNvCxnSpPr>
          <p:nvPr/>
        </p:nvCxnSpPr>
        <p:spPr>
          <a:xfrm flipH="1">
            <a:off x="2362200" y="914400"/>
            <a:ext cx="2209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6" idx="3"/>
          </p:cNvCxnSpPr>
          <p:nvPr/>
        </p:nvCxnSpPr>
        <p:spPr>
          <a:xfrm>
            <a:off x="4572000" y="914400"/>
            <a:ext cx="1676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2180303" y="2743200"/>
            <a:ext cx="410497" cy="457200"/>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en-US"/>
          </a:p>
        </p:txBody>
      </p:sp>
      <p:sp>
        <p:nvSpPr>
          <p:cNvPr id="16" name="Down Arrow 15"/>
          <p:cNvSpPr/>
          <p:nvPr/>
        </p:nvSpPr>
        <p:spPr>
          <a:xfrm>
            <a:off x="6370073" y="2743200"/>
            <a:ext cx="410497" cy="457200"/>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52400" y="990600"/>
            <a:ext cx="4800600" cy="600075"/>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rPr>
              <a:t>1.1.2. </a:t>
            </a:r>
            <a:r>
              <a:rPr lang="en-US" sz="2800" dirty="0" err="1">
                <a:solidFill>
                  <a:srgbClr val="FF0000"/>
                </a:solidFill>
              </a:rPr>
              <a:t>Chức</a:t>
            </a:r>
            <a:r>
              <a:rPr lang="en-US" sz="2800" dirty="0">
                <a:solidFill>
                  <a:srgbClr val="FF0000"/>
                </a:solidFill>
              </a:rPr>
              <a:t> </a:t>
            </a:r>
            <a:r>
              <a:rPr lang="en-US" sz="2800" dirty="0" err="1">
                <a:solidFill>
                  <a:srgbClr val="FF0000"/>
                </a:solidFill>
              </a:rPr>
              <a:t>trách</a:t>
            </a:r>
            <a:r>
              <a:rPr lang="en-US" sz="2800" dirty="0">
                <a:solidFill>
                  <a:srgbClr val="FF0000"/>
                </a:solidFill>
              </a:rPr>
              <a:t> </a:t>
            </a:r>
            <a:r>
              <a:rPr lang="en-US" sz="2800" dirty="0" err="1">
                <a:solidFill>
                  <a:srgbClr val="FF0000"/>
                </a:solidFill>
              </a:rPr>
              <a:t>quân</a:t>
            </a:r>
            <a:r>
              <a:rPr lang="en-US" sz="2800" dirty="0">
                <a:solidFill>
                  <a:srgbClr val="FF0000"/>
                </a:solidFill>
              </a:rPr>
              <a:t> </a:t>
            </a:r>
            <a:r>
              <a:rPr lang="en-US" sz="2800" dirty="0" err="1">
                <a:solidFill>
                  <a:srgbClr val="FF0000"/>
                </a:solidFill>
              </a:rPr>
              <a:t>nhân</a:t>
            </a:r>
            <a:endParaRPr lang="en-US" sz="2800" dirty="0">
              <a:solidFill>
                <a:srgbClr val="FF0000"/>
              </a:solidFill>
            </a:endParaRPr>
          </a:p>
        </p:txBody>
      </p:sp>
      <p:sp>
        <p:nvSpPr>
          <p:cNvPr id="8" name="Rectangle 7"/>
          <p:cNvSpPr>
            <a:spLocks noChangeArrowheads="1"/>
          </p:cNvSpPr>
          <p:nvPr/>
        </p:nvSpPr>
        <p:spPr bwMode="auto">
          <a:xfrm>
            <a:off x="228600" y="1752600"/>
            <a:ext cx="8610600" cy="4894263"/>
          </a:xfrm>
          <a:prstGeom prst="rect">
            <a:avLst/>
          </a:prstGeom>
          <a:noFill/>
          <a:ln w="9525">
            <a:noFill/>
            <a:miter lim="800000"/>
            <a:headEnd/>
            <a:tailEnd/>
          </a:ln>
        </p:spPr>
        <p:txBody>
          <a:bodyPr>
            <a:spAutoFit/>
          </a:bodyPr>
          <a:lstStyle/>
          <a:p>
            <a:pPr indent="457200" algn="just"/>
            <a:r>
              <a:rPr lang="en-US" sz="2600"/>
              <a:t>Thực hiện đúng 10 lời thề danh dự và 12 điều kỉ luật khi quan hệ với nhân dân. Luôn rèn luyện ý chí chiến đấu, khắc phục mọi khó khăn, không sợ hy sinh, gian khổ, quyết tâm hoàn thành xuất sắc nhiệm vụ được giao.</a:t>
            </a:r>
          </a:p>
          <a:p>
            <a:pPr indent="457200" algn="just"/>
            <a:r>
              <a:rPr lang="en-US" sz="2600"/>
              <a:t>Tuyệt đối phục tùng lãnh đạo, chỉ huy, chấp hành nghiêm mệnh lệnh, chỉ thị của cấp trên và điều lệnh, điều lệ, chế độ, quy định của quân đội.</a:t>
            </a:r>
          </a:p>
          <a:p>
            <a:pPr indent="457200" algn="just"/>
            <a:r>
              <a:rPr lang="en-US" sz="2600"/>
              <a:t>Tích cực học tập chính trị, quân sự, văn hóa, khoa học kĩ thuật và pháp luật để không ngừng nâng cao phẩm chất và năng lực. Rèn luyện thể lực, tác phong chiến đấu và công tác, sử dụng thành thạo vũ khí, khí tài và phương tiện kĩ thuật được trang bị.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3213918" y="2372032"/>
            <a:ext cx="3020961" cy="2133600"/>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a:r>
              <a:rPr lang="en-US" sz="3200">
                <a:solidFill>
                  <a:srgbClr val="000000"/>
                </a:solidFill>
                <a:latin typeface="Arial" charset="0"/>
                <a:cs typeface="Arial" charset="0"/>
              </a:rPr>
              <a:t>3.5. Trực ban nội vụ, trực nhật</a:t>
            </a:r>
          </a:p>
        </p:txBody>
      </p:sp>
      <p:sp>
        <p:nvSpPr>
          <p:cNvPr id="6" name="Oval 5"/>
          <p:cNvSpPr/>
          <p:nvPr/>
        </p:nvSpPr>
        <p:spPr>
          <a:xfrm>
            <a:off x="6019800" y="762000"/>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800" dirty="0" err="1">
                <a:latin typeface="Arial" pitchFamily="34" charset="0"/>
                <a:cs typeface="Arial" pitchFamily="34" charset="0"/>
              </a:rPr>
              <a:t>Trực</a:t>
            </a:r>
            <a:r>
              <a:rPr lang="en-US" sz="2800" dirty="0">
                <a:latin typeface="Arial" pitchFamily="34" charset="0"/>
                <a:cs typeface="Arial" pitchFamily="34" charset="0"/>
              </a:rPr>
              <a:t> ban </a:t>
            </a:r>
            <a:r>
              <a:rPr lang="en-US" sz="2800" dirty="0" err="1">
                <a:latin typeface="Arial" pitchFamily="34" charset="0"/>
                <a:cs typeface="Arial" pitchFamily="34" charset="0"/>
              </a:rPr>
              <a:t>nội</a:t>
            </a:r>
            <a:r>
              <a:rPr lang="en-US" sz="2800" dirty="0">
                <a:latin typeface="Arial" pitchFamily="34" charset="0"/>
                <a:cs typeface="Arial" pitchFamily="34" charset="0"/>
              </a:rPr>
              <a:t> </a:t>
            </a:r>
            <a:r>
              <a:rPr lang="en-US" sz="2800" dirty="0" err="1">
                <a:latin typeface="Arial" pitchFamily="34" charset="0"/>
                <a:cs typeface="Arial" pitchFamily="34" charset="0"/>
              </a:rPr>
              <a:t>vụ</a:t>
            </a:r>
            <a:endParaRPr lang="en-US" sz="2800" dirty="0">
              <a:latin typeface="Arial" pitchFamily="34" charset="0"/>
              <a:cs typeface="Arial" pitchFamily="34" charset="0"/>
            </a:endParaRPr>
          </a:p>
        </p:txBody>
      </p:sp>
      <p:sp>
        <p:nvSpPr>
          <p:cNvPr id="7" name="Oval 6"/>
          <p:cNvSpPr/>
          <p:nvPr/>
        </p:nvSpPr>
        <p:spPr>
          <a:xfrm>
            <a:off x="6310313" y="3200400"/>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800" dirty="0" err="1">
                <a:latin typeface="Arial" pitchFamily="34" charset="0"/>
                <a:cs typeface="Arial" pitchFamily="34" charset="0"/>
              </a:rPr>
              <a:t>Tổ</a:t>
            </a:r>
            <a:r>
              <a:rPr lang="en-US" sz="2800" dirty="0">
                <a:latin typeface="Arial" pitchFamily="34" charset="0"/>
                <a:cs typeface="Arial" pitchFamily="34" charset="0"/>
              </a:rPr>
              <a:t> </a:t>
            </a:r>
            <a:r>
              <a:rPr lang="en-US" sz="2800" dirty="0" err="1">
                <a:latin typeface="Arial" pitchFamily="34" charset="0"/>
                <a:cs typeface="Arial" pitchFamily="34" charset="0"/>
              </a:rPr>
              <a:t>chức</a:t>
            </a:r>
            <a:r>
              <a:rPr lang="en-US" sz="2800" dirty="0">
                <a:latin typeface="Arial" pitchFamily="34" charset="0"/>
                <a:cs typeface="Arial" pitchFamily="34" charset="0"/>
              </a:rPr>
              <a:t> </a:t>
            </a:r>
            <a:r>
              <a:rPr lang="en-US" sz="2800" dirty="0" err="1">
                <a:latin typeface="Arial" pitchFamily="34" charset="0"/>
                <a:cs typeface="Arial" pitchFamily="34" charset="0"/>
              </a:rPr>
              <a:t>trực</a:t>
            </a:r>
            <a:r>
              <a:rPr lang="en-US" sz="2800" dirty="0">
                <a:latin typeface="Arial" pitchFamily="34" charset="0"/>
                <a:cs typeface="Arial" pitchFamily="34" charset="0"/>
              </a:rPr>
              <a:t> ban </a:t>
            </a:r>
            <a:r>
              <a:rPr lang="en-US" sz="2800" dirty="0" err="1">
                <a:latin typeface="Arial" pitchFamily="34" charset="0"/>
                <a:cs typeface="Arial" pitchFamily="34" charset="0"/>
              </a:rPr>
              <a:t>nội</a:t>
            </a:r>
            <a:r>
              <a:rPr lang="en-US" sz="2800" dirty="0">
                <a:latin typeface="Arial" pitchFamily="34" charset="0"/>
                <a:cs typeface="Arial" pitchFamily="34" charset="0"/>
              </a:rPr>
              <a:t> </a:t>
            </a:r>
            <a:r>
              <a:rPr lang="en-US" sz="2800" dirty="0" err="1">
                <a:latin typeface="Arial" pitchFamily="34" charset="0"/>
                <a:cs typeface="Arial" pitchFamily="34" charset="0"/>
              </a:rPr>
              <a:t>vụ</a:t>
            </a:r>
            <a:endParaRPr lang="en-US" sz="2800" dirty="0">
              <a:latin typeface="Arial" pitchFamily="34" charset="0"/>
              <a:cs typeface="Arial" pitchFamily="34" charset="0"/>
            </a:endParaRPr>
          </a:p>
        </p:txBody>
      </p:sp>
      <p:sp>
        <p:nvSpPr>
          <p:cNvPr id="8" name="Oval 7"/>
          <p:cNvSpPr/>
          <p:nvPr/>
        </p:nvSpPr>
        <p:spPr>
          <a:xfrm>
            <a:off x="5486400" y="5189538"/>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sz="2800">
                <a:solidFill>
                  <a:srgbClr val="000000"/>
                </a:solidFill>
                <a:latin typeface="Arial" charset="0"/>
                <a:cs typeface="Arial" charset="0"/>
              </a:rPr>
              <a:t>Thời gian trực ban nội vụ…..</a:t>
            </a:r>
          </a:p>
        </p:txBody>
      </p:sp>
      <p:sp>
        <p:nvSpPr>
          <p:cNvPr id="9" name="Oval 8"/>
          <p:cNvSpPr/>
          <p:nvPr/>
        </p:nvSpPr>
        <p:spPr>
          <a:xfrm>
            <a:off x="1928813" y="5189538"/>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800" dirty="0" err="1">
                <a:latin typeface="Arial" pitchFamily="34" charset="0"/>
                <a:cs typeface="Arial" pitchFamily="34" charset="0"/>
              </a:rPr>
              <a:t>Yêu</a:t>
            </a:r>
            <a:r>
              <a:rPr lang="en-US" sz="2800" dirty="0">
                <a:latin typeface="Arial" pitchFamily="34" charset="0"/>
                <a:cs typeface="Arial" pitchFamily="34" charset="0"/>
              </a:rPr>
              <a:t> </a:t>
            </a:r>
            <a:r>
              <a:rPr lang="en-US" sz="2800" dirty="0" err="1">
                <a:latin typeface="Arial" pitchFamily="34" charset="0"/>
                <a:cs typeface="Arial" pitchFamily="34" charset="0"/>
              </a:rPr>
              <a:t>cầu</a:t>
            </a:r>
            <a:r>
              <a:rPr lang="en-US" sz="2800" dirty="0">
                <a:latin typeface="Arial" pitchFamily="34" charset="0"/>
                <a:cs typeface="Arial" pitchFamily="34" charset="0"/>
              </a:rPr>
              <a:t> </a:t>
            </a:r>
            <a:r>
              <a:rPr lang="en-US" sz="2800" dirty="0" err="1">
                <a:latin typeface="Arial" pitchFamily="34" charset="0"/>
                <a:cs typeface="Arial" pitchFamily="34" charset="0"/>
              </a:rPr>
              <a:t>trực</a:t>
            </a:r>
            <a:r>
              <a:rPr lang="en-US" sz="2800" dirty="0">
                <a:latin typeface="Arial" pitchFamily="34" charset="0"/>
                <a:cs typeface="Arial" pitchFamily="34" charset="0"/>
              </a:rPr>
              <a:t> ban </a:t>
            </a:r>
            <a:r>
              <a:rPr lang="en-US" sz="2800" dirty="0" err="1">
                <a:latin typeface="Arial" pitchFamily="34" charset="0"/>
                <a:cs typeface="Arial" pitchFamily="34" charset="0"/>
              </a:rPr>
              <a:t>nội</a:t>
            </a:r>
            <a:r>
              <a:rPr lang="en-US" sz="2800" dirty="0">
                <a:latin typeface="Arial" pitchFamily="34" charset="0"/>
                <a:cs typeface="Arial" pitchFamily="34" charset="0"/>
              </a:rPr>
              <a:t> </a:t>
            </a:r>
            <a:r>
              <a:rPr lang="en-US" sz="2800" dirty="0" err="1">
                <a:latin typeface="Arial" pitchFamily="34" charset="0"/>
                <a:cs typeface="Arial" pitchFamily="34" charset="0"/>
              </a:rPr>
              <a:t>vụ</a:t>
            </a:r>
            <a:endParaRPr lang="en-US" sz="2800" dirty="0">
              <a:latin typeface="Arial" pitchFamily="34" charset="0"/>
              <a:cs typeface="Arial" pitchFamily="34" charset="0"/>
            </a:endParaRPr>
          </a:p>
        </p:txBody>
      </p:sp>
      <p:sp>
        <p:nvSpPr>
          <p:cNvPr id="10" name="Oval 9"/>
          <p:cNvSpPr/>
          <p:nvPr/>
        </p:nvSpPr>
        <p:spPr>
          <a:xfrm>
            <a:off x="0" y="3665538"/>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vi-VN" sz="2800">
                <a:solidFill>
                  <a:srgbClr val="000000"/>
                </a:solidFill>
                <a:cs typeface="Arial" charset="0"/>
              </a:rPr>
              <a:t>Trực ban nội vụ đơn vị</a:t>
            </a:r>
            <a:r>
              <a:rPr lang="en-US" sz="2800">
                <a:solidFill>
                  <a:srgbClr val="000000"/>
                </a:solidFill>
                <a:latin typeface="Arial" charset="0"/>
                <a:cs typeface="Arial" charset="0"/>
              </a:rPr>
              <a:t>……</a:t>
            </a:r>
          </a:p>
        </p:txBody>
      </p:sp>
      <p:sp>
        <p:nvSpPr>
          <p:cNvPr id="11" name="Oval 10"/>
          <p:cNvSpPr/>
          <p:nvPr/>
        </p:nvSpPr>
        <p:spPr>
          <a:xfrm>
            <a:off x="22225" y="1460500"/>
            <a:ext cx="28194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vi-VN" sz="2800">
                <a:solidFill>
                  <a:srgbClr val="000000"/>
                </a:solidFill>
                <a:cs typeface="Arial" charset="0"/>
              </a:rPr>
              <a:t>Trực ban nội vụ cơ quan</a:t>
            </a:r>
            <a:r>
              <a:rPr lang="en-US" sz="2800">
                <a:solidFill>
                  <a:srgbClr val="000000"/>
                </a:solidFill>
                <a:latin typeface="Arial" charset="0"/>
                <a:cs typeface="Arial" charset="0"/>
              </a:rPr>
              <a:t>….</a:t>
            </a:r>
          </a:p>
        </p:txBody>
      </p:sp>
      <p:sp>
        <p:nvSpPr>
          <p:cNvPr id="12" name="Oval 11"/>
          <p:cNvSpPr/>
          <p:nvPr/>
        </p:nvSpPr>
        <p:spPr>
          <a:xfrm>
            <a:off x="2819400" y="0"/>
            <a:ext cx="3048000" cy="1524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vi-VN" sz="2800">
                <a:solidFill>
                  <a:srgbClr val="000000"/>
                </a:solidFill>
                <a:cs typeface="Arial" charset="0"/>
              </a:rPr>
              <a:t>Trực nhật</a:t>
            </a:r>
            <a:r>
              <a:rPr lang="en-US" sz="2800">
                <a:solidFill>
                  <a:srgbClr val="000000"/>
                </a:solidFill>
                <a:latin typeface="Arial" charset="0"/>
                <a:cs typeface="Arial" charset="0"/>
              </a:rPr>
              <a:t>....</a:t>
            </a:r>
          </a:p>
        </p:txBody>
      </p:sp>
      <p:cxnSp>
        <p:nvCxnSpPr>
          <p:cNvPr id="14" name="Straight Arrow Connector 13"/>
          <p:cNvCxnSpPr>
            <a:stCxn id="0" idx="0"/>
            <a:endCxn id="11" idx="6"/>
          </p:cNvCxnSpPr>
          <p:nvPr/>
        </p:nvCxnSpPr>
        <p:spPr>
          <a:xfrm flipH="1" flipV="1">
            <a:off x="2841625" y="2222500"/>
            <a:ext cx="906463" cy="1492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0" idx="0"/>
            <a:endCxn id="12" idx="3"/>
          </p:cNvCxnSpPr>
          <p:nvPr/>
        </p:nvCxnSpPr>
        <p:spPr>
          <a:xfrm flipH="1" flipV="1">
            <a:off x="3265488" y="1300163"/>
            <a:ext cx="1455737" cy="10350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0" idx="2"/>
            <a:endCxn id="10" idx="6"/>
          </p:cNvCxnSpPr>
          <p:nvPr/>
        </p:nvCxnSpPr>
        <p:spPr>
          <a:xfrm flipH="1" flipV="1">
            <a:off x="2819400" y="4427538"/>
            <a:ext cx="928688" cy="777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0" idx="2"/>
            <a:endCxn id="9" idx="0"/>
          </p:cNvCxnSpPr>
          <p:nvPr/>
        </p:nvCxnSpPr>
        <p:spPr>
          <a:xfrm flipH="1">
            <a:off x="3338513" y="4505325"/>
            <a:ext cx="409575" cy="6842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0" idx="2"/>
            <a:endCxn id="8" idx="1"/>
          </p:cNvCxnSpPr>
          <p:nvPr/>
        </p:nvCxnSpPr>
        <p:spPr>
          <a:xfrm>
            <a:off x="5700713" y="4505325"/>
            <a:ext cx="198437" cy="9064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0" idx="2"/>
            <a:endCxn id="7" idx="2"/>
          </p:cNvCxnSpPr>
          <p:nvPr/>
        </p:nvCxnSpPr>
        <p:spPr>
          <a:xfrm flipV="1">
            <a:off x="5700713" y="3962400"/>
            <a:ext cx="609600" cy="542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0" idx="0"/>
            <a:endCxn id="6" idx="2"/>
          </p:cNvCxnSpPr>
          <p:nvPr/>
        </p:nvCxnSpPr>
        <p:spPr>
          <a:xfrm flipV="1">
            <a:off x="4721225" y="1524000"/>
            <a:ext cx="1298575" cy="8112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1295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3.6.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Báo</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động</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luyện</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tập</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ounded Rectangle 4"/>
          <p:cNvSpPr/>
          <p:nvPr/>
        </p:nvSpPr>
        <p:spPr>
          <a:xfrm>
            <a:off x="1752600" y="2667000"/>
            <a:ext cx="1600200" cy="2438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r>
              <a:rPr lang="vi-VN" sz="3200">
                <a:solidFill>
                  <a:srgbClr val="000000"/>
                </a:solidFill>
                <a:cs typeface="Arial" charset="0"/>
              </a:rPr>
              <a:t>Báo động</a:t>
            </a:r>
            <a:endParaRPr lang="en-US" sz="3200">
              <a:solidFill>
                <a:srgbClr val="000000"/>
              </a:solidFill>
              <a:latin typeface="Arial" charset="0"/>
              <a:cs typeface="Arial" charset="0"/>
            </a:endParaRPr>
          </a:p>
          <a:p>
            <a:pPr algn="ctr"/>
            <a:r>
              <a:rPr lang="en-US" sz="3200">
                <a:solidFill>
                  <a:srgbClr val="000000"/>
                </a:solidFill>
                <a:latin typeface="Arial" charset="0"/>
                <a:cs typeface="Arial" charset="0"/>
              </a:rPr>
              <a:t> </a:t>
            </a:r>
            <a:endParaRPr lang="en-US" sz="3200">
              <a:solidFill>
                <a:srgbClr val="000000"/>
              </a:solidFill>
              <a:cs typeface="Arial" charset="0"/>
            </a:endParaRPr>
          </a:p>
        </p:txBody>
      </p:sp>
      <p:sp>
        <p:nvSpPr>
          <p:cNvPr id="6" name="Rounded Rectangle 5"/>
          <p:cNvSpPr/>
          <p:nvPr/>
        </p:nvSpPr>
        <p:spPr>
          <a:xfrm>
            <a:off x="3810000" y="2667000"/>
            <a:ext cx="1600200" cy="2438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r>
              <a:rPr lang="vi-VN" sz="3200">
                <a:solidFill>
                  <a:srgbClr val="000000"/>
                </a:solidFill>
                <a:cs typeface="Arial" charset="0"/>
              </a:rPr>
              <a:t>Hình thức báo động</a:t>
            </a:r>
            <a:endParaRPr lang="en-US" sz="3200">
              <a:solidFill>
                <a:srgbClr val="000000"/>
              </a:solidFill>
              <a:latin typeface="Arial" charset="0"/>
              <a:cs typeface="Arial" charset="0"/>
            </a:endParaRPr>
          </a:p>
          <a:p>
            <a:pPr algn="ctr"/>
            <a:r>
              <a:rPr lang="en-US" sz="3200">
                <a:solidFill>
                  <a:srgbClr val="000000"/>
                </a:solidFill>
                <a:latin typeface="Arial" charset="0"/>
                <a:cs typeface="Arial" charset="0"/>
              </a:rPr>
              <a:t>…….</a:t>
            </a:r>
            <a:endParaRPr lang="en-US" sz="3200">
              <a:solidFill>
                <a:srgbClr val="000000"/>
              </a:solidFill>
              <a:cs typeface="Arial" charset="0"/>
            </a:endParaRPr>
          </a:p>
        </p:txBody>
      </p:sp>
      <p:sp>
        <p:nvSpPr>
          <p:cNvPr id="7" name="Rounded Rectangle 6"/>
          <p:cNvSpPr/>
          <p:nvPr/>
        </p:nvSpPr>
        <p:spPr>
          <a:xfrm>
            <a:off x="5867400" y="2667000"/>
            <a:ext cx="1600200" cy="2438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3200" dirty="0"/>
              <a:t>Chế độ báo động</a:t>
            </a:r>
            <a:endParaRPr lang="en-US" sz="3200" dirty="0"/>
          </a:p>
        </p:txBody>
      </p:sp>
      <p:cxnSp>
        <p:nvCxnSpPr>
          <p:cNvPr id="9" name="Straight Arrow Connector 8"/>
          <p:cNvCxnSpPr>
            <a:stCxn id="4" idx="2"/>
            <a:endCxn id="5" idx="0"/>
          </p:cNvCxnSpPr>
          <p:nvPr/>
        </p:nvCxnSpPr>
        <p:spPr>
          <a:xfrm flipH="1">
            <a:off x="2552700" y="1295400"/>
            <a:ext cx="20193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572000" y="1295400"/>
            <a:ext cx="381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4572000" y="1295400"/>
            <a:ext cx="20955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9832"/>
            <a:ext cx="9144000" cy="1295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3.7.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Phòng</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gian</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giữ</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bí</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mật</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ounded Rectangle 4"/>
          <p:cNvSpPr/>
          <p:nvPr/>
        </p:nvSpPr>
        <p:spPr>
          <a:xfrm>
            <a:off x="808038" y="1752600"/>
            <a:ext cx="1863725" cy="1981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2400" dirty="0" err="1">
                <a:latin typeface="Arial" pitchFamily="34" charset="0"/>
                <a:cs typeface="Arial" pitchFamily="34" charset="0"/>
              </a:rPr>
              <a:t>Trách</a:t>
            </a:r>
            <a:r>
              <a:rPr lang="en-US" sz="2400" dirty="0">
                <a:latin typeface="Arial" pitchFamily="34" charset="0"/>
                <a:cs typeface="Arial" pitchFamily="34" charset="0"/>
              </a:rPr>
              <a:t> </a:t>
            </a:r>
            <a:r>
              <a:rPr lang="en-US" sz="2400" dirty="0" err="1">
                <a:latin typeface="Arial" pitchFamily="34" charset="0"/>
                <a:cs typeface="Arial" pitchFamily="34" charset="0"/>
              </a:rPr>
              <a:t>nhiệm</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quân</a:t>
            </a:r>
            <a:r>
              <a:rPr lang="en-US" sz="2400" dirty="0">
                <a:latin typeface="Arial" pitchFamily="34" charset="0"/>
                <a:cs typeface="Arial" pitchFamily="34" charset="0"/>
              </a:rPr>
              <a:t> </a:t>
            </a:r>
            <a:r>
              <a:rPr lang="en-US" sz="2400" dirty="0" err="1">
                <a:latin typeface="Arial" pitchFamily="34" charset="0"/>
                <a:cs typeface="Arial" pitchFamily="34" charset="0"/>
              </a:rPr>
              <a:t>nhân</a:t>
            </a:r>
            <a:endParaRPr lang="en-US" sz="2400" dirty="0">
              <a:latin typeface="Arial" pitchFamily="34" charset="0"/>
              <a:cs typeface="Arial" pitchFamily="34" charset="0"/>
            </a:endParaRPr>
          </a:p>
        </p:txBody>
      </p:sp>
      <p:sp>
        <p:nvSpPr>
          <p:cNvPr id="6" name="Rounded Rectangle 5"/>
          <p:cNvSpPr/>
          <p:nvPr/>
        </p:nvSpPr>
        <p:spPr>
          <a:xfrm>
            <a:off x="3665538" y="1752600"/>
            <a:ext cx="1835150" cy="1981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r>
              <a:rPr lang="vi-VN" sz="2400">
                <a:solidFill>
                  <a:srgbClr val="000000"/>
                </a:solidFill>
                <a:cs typeface="Arial" charset="0"/>
              </a:rPr>
              <a:t>Trách nhiệm của</a:t>
            </a:r>
            <a:r>
              <a:rPr lang="en-US" sz="2400">
                <a:solidFill>
                  <a:srgbClr val="000000"/>
                </a:solidFill>
                <a:latin typeface="Arial" charset="0"/>
                <a:cs typeface="Arial" charset="0"/>
              </a:rPr>
              <a:t> CH &amp;</a:t>
            </a:r>
            <a:r>
              <a:rPr lang="vi-VN" sz="2400">
                <a:solidFill>
                  <a:srgbClr val="000000"/>
                </a:solidFill>
                <a:cs typeface="Arial" charset="0"/>
              </a:rPr>
              <a:t> quân nhân văn thư, lưu trữ</a:t>
            </a:r>
            <a:endParaRPr lang="en-US" sz="2400">
              <a:solidFill>
                <a:srgbClr val="000000"/>
              </a:solidFill>
              <a:latin typeface="Arial" charset="0"/>
              <a:cs typeface="Arial" charset="0"/>
            </a:endParaRPr>
          </a:p>
        </p:txBody>
      </p:sp>
      <p:sp>
        <p:nvSpPr>
          <p:cNvPr id="7" name="Rounded Rectangle 6"/>
          <p:cNvSpPr/>
          <p:nvPr/>
        </p:nvSpPr>
        <p:spPr>
          <a:xfrm>
            <a:off x="6370638" y="1752600"/>
            <a:ext cx="1835150" cy="1981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400" dirty="0">
                <a:cs typeface="Arial" pitchFamily="34" charset="0"/>
              </a:rPr>
              <a:t>Nghiêm cấm quân nhân</a:t>
            </a:r>
            <a:endParaRPr lang="en-US" sz="2400" dirty="0">
              <a:latin typeface="Arial" pitchFamily="34" charset="0"/>
              <a:cs typeface="Arial" pitchFamily="34" charset="0"/>
            </a:endParaRPr>
          </a:p>
        </p:txBody>
      </p:sp>
      <p:cxnSp>
        <p:nvCxnSpPr>
          <p:cNvPr id="9" name="Straight Arrow Connector 8"/>
          <p:cNvCxnSpPr>
            <a:stCxn id="4" idx="2"/>
            <a:endCxn id="5" idx="0"/>
          </p:cNvCxnSpPr>
          <p:nvPr/>
        </p:nvCxnSpPr>
        <p:spPr>
          <a:xfrm flipH="1">
            <a:off x="1739900" y="1304925"/>
            <a:ext cx="2832100" cy="447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6" idx="0"/>
          </p:cNvCxnSpPr>
          <p:nvPr/>
        </p:nvCxnSpPr>
        <p:spPr>
          <a:xfrm>
            <a:off x="4572000" y="1304925"/>
            <a:ext cx="11113" cy="447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4572000" y="1304925"/>
            <a:ext cx="2716213" cy="447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8163" y="3541713"/>
            <a:ext cx="2133600" cy="29718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just"/>
            <a:r>
              <a:rPr lang="en-US" sz="2400">
                <a:solidFill>
                  <a:srgbClr val="000000"/>
                </a:solidFill>
                <a:cs typeface="Arial" charset="0"/>
              </a:rPr>
              <a:t>T</a:t>
            </a:r>
            <a:r>
              <a:rPr lang="vi-VN" sz="2400">
                <a:solidFill>
                  <a:srgbClr val="000000"/>
                </a:solidFill>
                <a:cs typeface="Arial" charset="0"/>
              </a:rPr>
              <a:t>uyệt</a:t>
            </a:r>
            <a:r>
              <a:rPr lang="en-US" sz="2400">
                <a:solidFill>
                  <a:srgbClr val="000000"/>
                </a:solidFill>
                <a:latin typeface="Arial" charset="0"/>
                <a:cs typeface="Arial" charset="0"/>
              </a:rPr>
              <a:t> </a:t>
            </a:r>
            <a:r>
              <a:rPr lang="vi-VN" sz="2400">
                <a:solidFill>
                  <a:srgbClr val="000000"/>
                </a:solidFill>
                <a:cs typeface="Arial" charset="0"/>
              </a:rPr>
              <a:t>đối không được làm lộ bí mật của cơ quan, đơn vị, của quân đội và Nhà nước.</a:t>
            </a:r>
            <a:endParaRPr lang="en-US" sz="2400">
              <a:solidFill>
                <a:srgbClr val="000000"/>
              </a:solidFill>
              <a:cs typeface="Arial" charset="0"/>
            </a:endParaRPr>
          </a:p>
        </p:txBody>
      </p:sp>
      <p:sp>
        <p:nvSpPr>
          <p:cNvPr id="25" name="Rectangle 24"/>
          <p:cNvSpPr/>
          <p:nvPr/>
        </p:nvSpPr>
        <p:spPr>
          <a:xfrm>
            <a:off x="2971800" y="3986213"/>
            <a:ext cx="2043113" cy="25209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just"/>
            <a:r>
              <a:rPr lang="en-US" sz="2400">
                <a:solidFill>
                  <a:srgbClr val="000000"/>
                </a:solidFill>
                <a:latin typeface="Arial" charset="0"/>
                <a:cs typeface="Arial" charset="0"/>
              </a:rPr>
              <a:t> </a:t>
            </a:r>
            <a:r>
              <a:rPr lang="vi-VN" sz="2400">
                <a:solidFill>
                  <a:srgbClr val="000000"/>
                </a:solidFill>
                <a:cs typeface="Arial" charset="0"/>
              </a:rPr>
              <a:t>không được</a:t>
            </a:r>
            <a:r>
              <a:rPr lang="vi-VN">
                <a:solidFill>
                  <a:schemeClr val="tx1"/>
                </a:solidFill>
                <a:cs typeface="Arial" charset="0"/>
              </a:rPr>
              <a:t> </a:t>
            </a:r>
            <a:r>
              <a:rPr lang="vi-VN" sz="2400">
                <a:solidFill>
                  <a:srgbClr val="000000"/>
                </a:solidFill>
                <a:cs typeface="Arial" charset="0"/>
              </a:rPr>
              <a:t>Tìm</a:t>
            </a:r>
            <a:r>
              <a:rPr lang="en-US" sz="2400">
                <a:solidFill>
                  <a:srgbClr val="000000"/>
                </a:solidFill>
                <a:latin typeface="Arial" charset="0"/>
                <a:cs typeface="Arial" charset="0"/>
              </a:rPr>
              <a:t> </a:t>
            </a:r>
            <a:r>
              <a:rPr lang="vi-VN" sz="2400">
                <a:solidFill>
                  <a:srgbClr val="000000"/>
                </a:solidFill>
                <a:cs typeface="Arial" charset="0"/>
              </a:rPr>
              <a:t>hiểu những điều bí mật không thuộc phạm vi chức trách.</a:t>
            </a:r>
            <a:endParaRPr lang="en-US" sz="2400">
              <a:solidFill>
                <a:srgbClr val="000000"/>
              </a:solidFill>
              <a:latin typeface="Arial" charset="0"/>
              <a:cs typeface="Arial" charset="0"/>
            </a:endParaRPr>
          </a:p>
        </p:txBody>
      </p:sp>
      <p:sp>
        <p:nvSpPr>
          <p:cNvPr id="26" name="Rectangle 25"/>
          <p:cNvSpPr/>
          <p:nvPr/>
        </p:nvSpPr>
        <p:spPr>
          <a:xfrm>
            <a:off x="4595813" y="3689350"/>
            <a:ext cx="3048000" cy="2971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ts val="0"/>
              </a:spcBef>
              <a:spcAft>
                <a:spcPts val="0"/>
              </a:spcAft>
              <a:defRPr/>
            </a:pPr>
            <a:r>
              <a:rPr lang="vi-VN" sz="2400" dirty="0"/>
              <a:t>Quan hệ với tổ chức và phần tử phảm cách mạng, không để người khác lợi dụng làm việc hại đến lợi ích Nhà nước, của quân đội, của nhân dân.</a:t>
            </a:r>
            <a:endParaRPr lang="en-US" sz="2400" dirty="0"/>
          </a:p>
        </p:txBody>
      </p:sp>
      <p:sp>
        <p:nvSpPr>
          <p:cNvPr id="29" name="Rectangle 28"/>
          <p:cNvSpPr/>
          <p:nvPr/>
        </p:nvSpPr>
        <p:spPr>
          <a:xfrm>
            <a:off x="7010400" y="3989388"/>
            <a:ext cx="2043113" cy="25225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just" fontAlgn="auto">
              <a:spcBef>
                <a:spcPts val="0"/>
              </a:spcBef>
              <a:spcAft>
                <a:spcPts val="0"/>
              </a:spcAft>
              <a:defRPr/>
            </a:pPr>
            <a:r>
              <a:rPr lang="vi-VN" sz="2400" dirty="0"/>
              <a:t>Xem tài liệu, sách báo, truyền đơn của địch, truyền tin đồn nhảm.</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4" grpId="0" animBg="1"/>
      <p:bldP spid="25" grpId="0" animBg="1"/>
      <p:bldP spid="26" grpId="0" animBg="1"/>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9832"/>
            <a:ext cx="9144000" cy="1295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3.8.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Nhà</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giam</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quâm</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r>
              <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vi </a:t>
            </a:r>
            <a:r>
              <a:rPr lang="en-US" sz="40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phạm</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Rounded Rectangle 4"/>
          <p:cNvSpPr/>
          <p:nvPr/>
        </p:nvSpPr>
        <p:spPr>
          <a:xfrm>
            <a:off x="76200" y="1600200"/>
            <a:ext cx="2514600" cy="472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vi-VN" sz="2400" dirty="0"/>
              <a:t>Nhà giam quân nhân vi phạm kỉ luật của đơn vị và khu vực đóng quân là nơi để giam giữ, giáo dục và quản lý quân nhân vi phạm kỉ luật.</a:t>
            </a:r>
            <a:endParaRPr lang="en-US" sz="2400" dirty="0"/>
          </a:p>
        </p:txBody>
      </p:sp>
      <p:sp>
        <p:nvSpPr>
          <p:cNvPr id="6" name="Rounded Rectangle 5"/>
          <p:cNvSpPr/>
          <p:nvPr/>
        </p:nvSpPr>
        <p:spPr>
          <a:xfrm>
            <a:off x="2020888" y="1590675"/>
            <a:ext cx="2514600" cy="47244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vi-VN" sz="2400" dirty="0"/>
              <a:t>Nhà giam phải được xây dựng chắc chắn, có hàng rào hoặc tường ngăn cách với các nhà khác trong doanh trại và phải được tổ chức canh phòng.</a:t>
            </a:r>
            <a:endParaRPr lang="en-US" sz="2400" dirty="0"/>
          </a:p>
        </p:txBody>
      </p:sp>
      <p:sp>
        <p:nvSpPr>
          <p:cNvPr id="7" name="Rounded Rectangle 6"/>
          <p:cNvSpPr/>
          <p:nvPr/>
        </p:nvSpPr>
        <p:spPr>
          <a:xfrm>
            <a:off x="4038600" y="1617663"/>
            <a:ext cx="3048000" cy="472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vi-VN" sz="2400" dirty="0"/>
              <a:t>Đối với quân nhân có thể gây nguy hiểm cho người khác hoặc quân nhân phạm pháp bị tạm giữ chờ chuyển giao cho cơ quan pháp luật xử lí phải giam riêng và canh phòng cẩn mật.</a:t>
            </a:r>
            <a:endParaRPr lang="en-US" sz="2400" dirty="0"/>
          </a:p>
        </p:txBody>
      </p:sp>
      <p:sp>
        <p:nvSpPr>
          <p:cNvPr id="8" name="Rounded Rectangle 7"/>
          <p:cNvSpPr/>
          <p:nvPr/>
        </p:nvSpPr>
        <p:spPr>
          <a:xfrm>
            <a:off x="6324600" y="1587500"/>
            <a:ext cx="2743200" cy="47244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vi-VN" sz="2400" dirty="0"/>
              <a:t>Cấm không được để bất cứ dụng cụ, vật liệu gì ở trong phòng giam mà quân nhân bị giam có thể lợi dụng để gây tác hại cho người xung quanh hoặc cho bản thân.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93725" y="1481137"/>
            <a:ext cx="8077200" cy="297179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300"/>
              </a:spcBef>
              <a:spcAft>
                <a:spcPts val="30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Chương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 </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4</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a:p>
            <a:pPr algn="ctr" fontAlgn="auto">
              <a:spcBef>
                <a:spcPts val="300"/>
              </a:spcBef>
              <a:spcAft>
                <a:spcPts val="300"/>
              </a:spcAft>
              <a:defRPr/>
            </a:pP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rPr>
              <a:t>ĐÓNG QUÂN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58000" dir="5400000" sy="-100000" algn="bl" rotWithShape="0"/>
              </a:effectLst>
              <a:latin typeface="Arial" pitchFamily="34" charset="0"/>
              <a:cs typeface="Arial" pitchFamily="34" charset="0"/>
            </a:endParaRPr>
          </a:p>
        </p:txBody>
      </p:sp>
      <p:sp>
        <p:nvSpPr>
          <p:cNvPr id="2" name="Rectangle 1"/>
          <p:cNvSpPr/>
          <p:nvPr/>
        </p:nvSpPr>
        <p:spPr>
          <a:xfrm>
            <a:off x="1722437" y="4946650"/>
            <a:ext cx="6131168" cy="923330"/>
          </a:xfrm>
          <a:prstGeom prst="rect">
            <a:avLst/>
          </a:prstGeom>
          <a:noFill/>
        </p:spPr>
        <p:txBody>
          <a:bodyPr wrap="none">
            <a:spAutoFit/>
          </a:bodyPr>
          <a:lstStyle/>
          <a:p>
            <a:pPr algn="ctr" fontAlgn="auto">
              <a:spcBef>
                <a:spcPts val="0"/>
              </a:spcBef>
              <a:spcAft>
                <a:spcPts val="0"/>
              </a:spcAft>
              <a:defRPr/>
            </a:pP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Tự</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 </a:t>
            </a: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học</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 </a:t>
            </a: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có</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 </a:t>
            </a: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hướng</a:t>
            </a: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 </a:t>
            </a:r>
            <a:r>
              <a:rPr lang="en-US" sz="54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dẫn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52400" y="990600"/>
            <a:ext cx="4800600" cy="600075"/>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rPr>
              <a:t>1.1.2. </a:t>
            </a:r>
            <a:r>
              <a:rPr lang="en-US" sz="2800" dirty="0" err="1">
                <a:solidFill>
                  <a:srgbClr val="FF0000"/>
                </a:solidFill>
              </a:rPr>
              <a:t>Chức</a:t>
            </a:r>
            <a:r>
              <a:rPr lang="en-US" sz="2800" dirty="0">
                <a:solidFill>
                  <a:srgbClr val="FF0000"/>
                </a:solidFill>
              </a:rPr>
              <a:t> </a:t>
            </a:r>
            <a:r>
              <a:rPr lang="en-US" sz="2800" dirty="0" err="1">
                <a:solidFill>
                  <a:srgbClr val="FF0000"/>
                </a:solidFill>
              </a:rPr>
              <a:t>trách</a:t>
            </a:r>
            <a:r>
              <a:rPr lang="en-US" sz="2800" dirty="0">
                <a:solidFill>
                  <a:srgbClr val="FF0000"/>
                </a:solidFill>
              </a:rPr>
              <a:t> </a:t>
            </a:r>
            <a:r>
              <a:rPr lang="en-US" sz="2800" dirty="0" err="1">
                <a:solidFill>
                  <a:srgbClr val="FF0000"/>
                </a:solidFill>
              </a:rPr>
              <a:t>quân</a:t>
            </a:r>
            <a:r>
              <a:rPr lang="en-US" sz="2800" dirty="0">
                <a:solidFill>
                  <a:srgbClr val="FF0000"/>
                </a:solidFill>
              </a:rPr>
              <a:t> </a:t>
            </a:r>
            <a:r>
              <a:rPr lang="en-US" sz="2800" dirty="0" err="1">
                <a:solidFill>
                  <a:srgbClr val="FF0000"/>
                </a:solidFill>
              </a:rPr>
              <a:t>nhân</a:t>
            </a:r>
            <a:endParaRPr lang="en-US" sz="2800" dirty="0">
              <a:solidFill>
                <a:srgbClr val="FF0000"/>
              </a:solidFill>
            </a:endParaRPr>
          </a:p>
        </p:txBody>
      </p:sp>
      <p:sp>
        <p:nvSpPr>
          <p:cNvPr id="6" name="Rectangle 5"/>
          <p:cNvSpPr>
            <a:spLocks noChangeArrowheads="1"/>
          </p:cNvSpPr>
          <p:nvPr/>
        </p:nvSpPr>
        <p:spPr bwMode="auto">
          <a:xfrm>
            <a:off x="304800" y="1858963"/>
            <a:ext cx="8610600" cy="4197350"/>
          </a:xfrm>
          <a:prstGeom prst="rect">
            <a:avLst/>
          </a:prstGeom>
          <a:noFill/>
          <a:ln w="9525">
            <a:noFill/>
            <a:miter lim="800000"/>
            <a:headEnd/>
            <a:tailEnd/>
          </a:ln>
        </p:spPr>
        <p:txBody>
          <a:bodyPr>
            <a:spAutoFit/>
          </a:bodyPr>
          <a:lstStyle/>
          <a:p>
            <a:pPr indent="457200" algn="just">
              <a:lnSpc>
                <a:spcPct val="114000"/>
              </a:lnSpc>
            </a:pPr>
            <a:r>
              <a:rPr lang="en-US" sz="2600"/>
              <a:t>Giữ gìn đoàn kết nội bộ, đề cao tự phê bình và phê bình, trung thực, bình đẳng, thương yêu, tôn trọng, bảo vệ, giúp đỡ lẫn nhau lúc thường cũng như lúc chiến đấu.</a:t>
            </a:r>
          </a:p>
          <a:p>
            <a:pPr indent="457200" algn="just">
              <a:lnSpc>
                <a:spcPct val="114000"/>
              </a:lnSpc>
            </a:pPr>
            <a:r>
              <a:rPr lang="en-US" sz="2600"/>
              <a:t>Giữ gìn vũ khí, trang bị, tài sản của quân đội, bảo vệ và tiết kiệm của công, không tham ô, lãng phí.</a:t>
            </a:r>
          </a:p>
          <a:p>
            <a:pPr indent="457200" algn="just">
              <a:lnSpc>
                <a:spcPct val="114000"/>
              </a:lnSpc>
            </a:pPr>
            <a:r>
              <a:rPr lang="en-US" sz="2600"/>
              <a:t>Tuyệt đối giữ bí mật của Nhà nước và quân đội, đề cao cảnh giác cách mạng. Nếu bị địch bắt quyết một lòng trung thành với sự nghiệp cách mạng không phản bội, xưng khai.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152400" y="990600"/>
            <a:ext cx="4800600" cy="600075"/>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rPr>
              <a:t>1.1.2. </a:t>
            </a:r>
            <a:r>
              <a:rPr lang="en-US" sz="2800" dirty="0" err="1">
                <a:solidFill>
                  <a:srgbClr val="FF0000"/>
                </a:solidFill>
              </a:rPr>
              <a:t>Chức</a:t>
            </a:r>
            <a:r>
              <a:rPr lang="en-US" sz="2800" dirty="0">
                <a:solidFill>
                  <a:srgbClr val="FF0000"/>
                </a:solidFill>
              </a:rPr>
              <a:t> </a:t>
            </a:r>
            <a:r>
              <a:rPr lang="en-US" sz="2800" dirty="0" err="1">
                <a:solidFill>
                  <a:srgbClr val="FF0000"/>
                </a:solidFill>
              </a:rPr>
              <a:t>trách</a:t>
            </a:r>
            <a:r>
              <a:rPr lang="en-US" sz="2800" dirty="0">
                <a:solidFill>
                  <a:srgbClr val="FF0000"/>
                </a:solidFill>
              </a:rPr>
              <a:t> </a:t>
            </a:r>
            <a:r>
              <a:rPr lang="en-US" sz="2800" dirty="0" err="1">
                <a:solidFill>
                  <a:srgbClr val="FF0000"/>
                </a:solidFill>
              </a:rPr>
              <a:t>quân</a:t>
            </a:r>
            <a:r>
              <a:rPr lang="en-US" sz="2800" dirty="0">
                <a:solidFill>
                  <a:srgbClr val="FF0000"/>
                </a:solidFill>
              </a:rPr>
              <a:t> </a:t>
            </a:r>
            <a:r>
              <a:rPr lang="en-US" sz="2800" dirty="0" err="1">
                <a:solidFill>
                  <a:srgbClr val="FF0000"/>
                </a:solidFill>
              </a:rPr>
              <a:t>nhân</a:t>
            </a:r>
            <a:endParaRPr lang="en-US" sz="2800" dirty="0">
              <a:solidFill>
                <a:srgbClr val="FF0000"/>
              </a:solidFill>
            </a:endParaRPr>
          </a:p>
        </p:txBody>
      </p:sp>
      <p:sp>
        <p:nvSpPr>
          <p:cNvPr id="6" name="Rectangle 5"/>
          <p:cNvSpPr>
            <a:spLocks noChangeArrowheads="1"/>
          </p:cNvSpPr>
          <p:nvPr/>
        </p:nvSpPr>
        <p:spPr bwMode="auto">
          <a:xfrm>
            <a:off x="609600" y="1828800"/>
            <a:ext cx="8001000" cy="4484688"/>
          </a:xfrm>
          <a:prstGeom prst="rect">
            <a:avLst/>
          </a:prstGeom>
          <a:noFill/>
          <a:ln w="9525">
            <a:noFill/>
            <a:miter lim="800000"/>
            <a:headEnd/>
            <a:tailEnd/>
          </a:ln>
        </p:spPr>
        <p:txBody>
          <a:bodyPr>
            <a:spAutoFit/>
          </a:bodyPr>
          <a:lstStyle/>
          <a:p>
            <a:pPr indent="457200" algn="just">
              <a:lnSpc>
                <a:spcPct val="114000"/>
              </a:lnSpc>
            </a:pPr>
            <a:r>
              <a:rPr lang="en-US" sz="2800">
                <a:latin typeface="Calibri" pitchFamily="34" charset="0"/>
              </a:rPr>
              <a:t>Đoàn kết, bảo vệ và giúp đỡ nhân dân; tôn trong lợi ích chính đáng và phong tục tập quán của nhân dân; tuyên truyền vận động nhân dân chấp hành đường lối, chủ trương, chính sách của Đảng và Nhà nước.</a:t>
            </a:r>
          </a:p>
          <a:p>
            <a:pPr indent="457200" algn="just">
              <a:lnSpc>
                <a:spcPct val="114000"/>
              </a:lnSpc>
            </a:pPr>
            <a:r>
              <a:rPr lang="en-US" sz="2800">
                <a:latin typeface="Calibri" pitchFamily="34" charset="0"/>
              </a:rPr>
              <a:t>Gương mẫu chấp hành pháp luật của Nhà nước, quy tắc sinh hoạt xã hội; bảo vệ cơ quan Đảng và Nhà nước; cùng với nhân dân và chính quyền địa phương giữ gìn an ninh chính trị và trật tự, an toàn xã hội.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533400" y="990600"/>
            <a:ext cx="5943600" cy="685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3200" dirty="0">
                <a:solidFill>
                  <a:srgbClr val="FF0000"/>
                </a:solidFill>
                <a:latin typeface="Arial" pitchFamily="34" charset="0"/>
                <a:cs typeface="Arial" pitchFamily="34" charset="0"/>
              </a:rPr>
              <a:t>1.1.2. </a:t>
            </a:r>
            <a:r>
              <a:rPr lang="en-US" sz="3200" dirty="0" err="1">
                <a:solidFill>
                  <a:srgbClr val="FF0000"/>
                </a:solidFill>
                <a:latin typeface="Arial" pitchFamily="34" charset="0"/>
                <a:cs typeface="Arial" pitchFamily="34" charset="0"/>
              </a:rPr>
              <a:t>Chức</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trách</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quân</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nhân</a:t>
            </a:r>
            <a:endParaRPr lang="en-US" sz="3200" dirty="0">
              <a:solidFill>
                <a:srgbClr val="FF0000"/>
              </a:solidFill>
              <a:latin typeface="Arial" pitchFamily="34" charset="0"/>
              <a:cs typeface="Arial" pitchFamily="34" charset="0"/>
            </a:endParaRPr>
          </a:p>
        </p:txBody>
      </p:sp>
      <p:sp>
        <p:nvSpPr>
          <p:cNvPr id="6" name="Rectangle 5"/>
          <p:cNvSpPr>
            <a:spLocks noChangeArrowheads="1"/>
          </p:cNvSpPr>
          <p:nvPr/>
        </p:nvSpPr>
        <p:spPr bwMode="auto">
          <a:xfrm>
            <a:off x="457200" y="1828800"/>
            <a:ext cx="8153400" cy="4513263"/>
          </a:xfrm>
          <a:prstGeom prst="rect">
            <a:avLst/>
          </a:prstGeom>
          <a:noFill/>
          <a:ln w="9525">
            <a:noFill/>
            <a:miter lim="800000"/>
            <a:headEnd/>
            <a:tailEnd/>
          </a:ln>
        </p:spPr>
        <p:txBody>
          <a:bodyPr>
            <a:spAutoFit/>
          </a:bodyPr>
          <a:lstStyle/>
          <a:p>
            <a:pPr indent="457200" algn="just">
              <a:lnSpc>
                <a:spcPct val="114000"/>
              </a:lnSpc>
            </a:pPr>
            <a:r>
              <a:rPr lang="en-US" sz="2800"/>
              <a:t>Nêu cao tinh thần đoàn kết quốc tế vô sản, làm tròn nghĩa vụ quốc tế, góp phần vào sự nghiệp cách mạng của các dân tộc đang đấu tranh chống chủ nghĩa đế quốc và các thế lực phản động quốc tế, vì hòa bình, độc lập dân tộc và chủ nghĩa xã hội.</a:t>
            </a:r>
          </a:p>
          <a:p>
            <a:pPr indent="457200" algn="just">
              <a:lnSpc>
                <a:spcPct val="114000"/>
              </a:lnSpc>
            </a:pPr>
            <a:r>
              <a:rPr lang="en-US" sz="2800"/>
              <a:t>Chấp hành đúng chính sách đối với tù binh, hàng binh, tích cực tiến hành công tác tuyên truyền đặc biệt.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1.1.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5" name="Snip Diagonal Corner Rectangle 4"/>
          <p:cNvSpPr/>
          <p:nvPr/>
        </p:nvSpPr>
        <p:spPr>
          <a:xfrm>
            <a:off x="0" y="1993900"/>
            <a:ext cx="3200400" cy="1447800"/>
          </a:xfrm>
          <a:prstGeom prst="snip2Diag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a:solidFill>
                  <a:srgbClr val="FF0000"/>
                </a:solidFill>
                <a:latin typeface="Arial" pitchFamily="34" charset="0"/>
                <a:cs typeface="Arial" pitchFamily="34" charset="0"/>
              </a:rPr>
              <a:t>1.1.3. </a:t>
            </a:r>
            <a:r>
              <a:rPr lang="en-US" sz="2800" dirty="0" err="1">
                <a:solidFill>
                  <a:srgbClr val="FF0000"/>
                </a:solidFill>
                <a:latin typeface="Arial" pitchFamily="34" charset="0"/>
                <a:cs typeface="Arial" pitchFamily="34" charset="0"/>
              </a:rPr>
              <a:t>Quyền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và</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nghĩa</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vụ</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của</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quân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nhân</a:t>
            </a:r>
            <a:endParaRPr lang="en-US" sz="2800" dirty="0">
              <a:solidFill>
                <a:srgbClr val="FF0000"/>
              </a:solidFill>
              <a:latin typeface="Arial" pitchFamily="34" charset="0"/>
              <a:cs typeface="Arial" pitchFamily="34" charset="0"/>
            </a:endParaRPr>
          </a:p>
        </p:txBody>
      </p:sp>
      <p:sp>
        <p:nvSpPr>
          <p:cNvPr id="6" name="Rounded Rectangle 5"/>
          <p:cNvSpPr/>
          <p:nvPr/>
        </p:nvSpPr>
        <p:spPr>
          <a:xfrm>
            <a:off x="3581400" y="1295400"/>
            <a:ext cx="5410200" cy="2743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r>
              <a:rPr lang="en-US" sz="2400" dirty="0" err="1"/>
              <a:t>Quân</a:t>
            </a:r>
            <a:r>
              <a:rPr lang="en-US" sz="2400" dirty="0"/>
              <a:t> </a:t>
            </a:r>
            <a:r>
              <a:rPr lang="en-US" sz="2400" dirty="0" err="1"/>
              <a:t>nhân</a:t>
            </a:r>
            <a:r>
              <a:rPr lang="en-US" sz="2400" dirty="0"/>
              <a:t> </a:t>
            </a:r>
            <a:r>
              <a:rPr lang="en-US" sz="2400" dirty="0" err="1"/>
              <a:t>có</a:t>
            </a:r>
            <a:r>
              <a:rPr lang="en-US" sz="2400" dirty="0"/>
              <a:t> </a:t>
            </a:r>
            <a:r>
              <a:rPr lang="en-US" sz="2400" dirty="0" err="1"/>
              <a:t>các</a:t>
            </a:r>
            <a:r>
              <a:rPr lang="en-US" sz="2400" dirty="0"/>
              <a:t> </a:t>
            </a:r>
            <a:r>
              <a:rPr lang="en-US" sz="2400" dirty="0" err="1"/>
              <a:t>quyền</a:t>
            </a:r>
            <a:r>
              <a:rPr lang="en-US" sz="2400" dirty="0"/>
              <a:t> </a:t>
            </a:r>
            <a:r>
              <a:rPr lang="en-US" sz="2400" dirty="0" err="1"/>
              <a:t>và</a:t>
            </a:r>
            <a:r>
              <a:rPr lang="en-US" sz="2400" dirty="0"/>
              <a:t> </a:t>
            </a:r>
            <a:r>
              <a:rPr lang="en-US" sz="2400" dirty="0" err="1"/>
              <a:t>nghĩa</a:t>
            </a:r>
            <a:r>
              <a:rPr lang="en-US" sz="2400" dirty="0"/>
              <a:t> </a:t>
            </a:r>
            <a:r>
              <a:rPr lang="en-US" sz="2400" dirty="0" err="1"/>
              <a:t>vụ</a:t>
            </a:r>
            <a:r>
              <a:rPr lang="en-US" sz="2400" dirty="0"/>
              <a:t> </a:t>
            </a:r>
            <a:r>
              <a:rPr lang="en-US" sz="2400" dirty="0" err="1"/>
              <a:t>như</a:t>
            </a:r>
            <a:r>
              <a:rPr lang="en-US" sz="2400" dirty="0"/>
              <a:t> </a:t>
            </a:r>
            <a:r>
              <a:rPr lang="en-US" sz="2400" dirty="0" err="1"/>
              <a:t>mọi</a:t>
            </a:r>
            <a:r>
              <a:rPr lang="en-US" sz="2400" dirty="0"/>
              <a:t> </a:t>
            </a:r>
            <a:r>
              <a:rPr lang="en-US" sz="2400" dirty="0" err="1"/>
              <a:t>công</a:t>
            </a:r>
            <a:r>
              <a:rPr lang="en-US" sz="2400" dirty="0"/>
              <a:t> </a:t>
            </a:r>
            <a:r>
              <a:rPr lang="en-US" sz="2400" dirty="0" err="1"/>
              <a:t>dân</a:t>
            </a:r>
            <a:r>
              <a:rPr lang="en-US" sz="2400" dirty="0"/>
              <a:t> </a:t>
            </a:r>
            <a:r>
              <a:rPr lang="en-US" sz="2400" dirty="0" err="1"/>
              <a:t>Việt</a:t>
            </a:r>
            <a:r>
              <a:rPr lang="en-US" sz="2400" dirty="0"/>
              <a:t> Nam </a:t>
            </a:r>
            <a:r>
              <a:rPr lang="en-US" sz="2400" dirty="0" err="1"/>
              <a:t>được</a:t>
            </a:r>
            <a:r>
              <a:rPr lang="en-US" sz="2400" dirty="0"/>
              <a:t> </a:t>
            </a:r>
            <a:r>
              <a:rPr lang="en-US" sz="2400" dirty="0" err="1"/>
              <a:t>quy</a:t>
            </a:r>
            <a:r>
              <a:rPr lang="en-US" sz="2400" dirty="0"/>
              <a:t> </a:t>
            </a:r>
            <a:r>
              <a:rPr lang="en-US" sz="2400" dirty="0" err="1"/>
              <a:t>định</a:t>
            </a:r>
            <a:r>
              <a:rPr lang="en-US" sz="2400" dirty="0"/>
              <a:t> </a:t>
            </a:r>
            <a:r>
              <a:rPr lang="en-US" sz="2400" dirty="0" err="1"/>
              <a:t>trong</a:t>
            </a:r>
            <a:r>
              <a:rPr lang="en-US" sz="2400" dirty="0"/>
              <a:t>  </a:t>
            </a:r>
            <a:r>
              <a:rPr lang="en-US" sz="2400" dirty="0" err="1"/>
              <a:t>Hiến</a:t>
            </a:r>
            <a:r>
              <a:rPr lang="en-US" sz="2400" dirty="0"/>
              <a:t> </a:t>
            </a:r>
            <a:r>
              <a:rPr lang="en-US" sz="2400" dirty="0" err="1"/>
              <a:t>pháp</a:t>
            </a:r>
            <a:r>
              <a:rPr lang="en-US" sz="2400" dirty="0"/>
              <a:t> </a:t>
            </a:r>
            <a:r>
              <a:rPr lang="en-US" sz="2400" dirty="0" err="1"/>
              <a:t>nước</a:t>
            </a:r>
            <a:r>
              <a:rPr lang="en-US" sz="2400" dirty="0"/>
              <a:t> </a:t>
            </a:r>
            <a:r>
              <a:rPr lang="en-US" sz="2400" dirty="0" err="1"/>
              <a:t>Cộng</a:t>
            </a:r>
            <a:r>
              <a:rPr lang="en-US" sz="2400" dirty="0"/>
              <a:t> </a:t>
            </a:r>
            <a:r>
              <a:rPr lang="en-US" sz="2400" dirty="0" err="1"/>
              <a:t>hòa</a:t>
            </a:r>
            <a:r>
              <a:rPr lang="en-US" sz="2400" dirty="0"/>
              <a:t> </a:t>
            </a:r>
            <a:r>
              <a:rPr lang="en-US" sz="2400" dirty="0" err="1"/>
              <a:t>xã</a:t>
            </a:r>
            <a:r>
              <a:rPr lang="en-US" sz="2400" dirty="0"/>
              <a:t> </a:t>
            </a:r>
            <a:r>
              <a:rPr lang="en-US" sz="2400" dirty="0" err="1"/>
              <a:t>hội</a:t>
            </a:r>
            <a:r>
              <a:rPr lang="en-US" sz="2400" dirty="0"/>
              <a:t> </a:t>
            </a:r>
            <a:r>
              <a:rPr lang="en-US" sz="2400" dirty="0" err="1"/>
              <a:t>chủ</a:t>
            </a:r>
            <a:r>
              <a:rPr lang="en-US" sz="2400" dirty="0"/>
              <a:t> </a:t>
            </a:r>
            <a:r>
              <a:rPr lang="en-US" sz="2400" dirty="0" err="1"/>
              <a:t>nghĩa</a:t>
            </a:r>
            <a:r>
              <a:rPr lang="en-US" sz="2400" dirty="0"/>
              <a:t> </a:t>
            </a:r>
            <a:r>
              <a:rPr lang="en-US" sz="2400" dirty="0" err="1"/>
              <a:t>Việt</a:t>
            </a:r>
            <a:r>
              <a:rPr lang="en-US" sz="2400" dirty="0"/>
              <a:t> Nam, </a:t>
            </a:r>
            <a:r>
              <a:rPr lang="en-US" sz="2400" dirty="0" err="1"/>
              <a:t>được</a:t>
            </a:r>
            <a:r>
              <a:rPr lang="en-US" sz="2400" dirty="0"/>
              <a:t> </a:t>
            </a:r>
            <a:r>
              <a:rPr lang="en-US" sz="2400" dirty="0" err="1"/>
              <a:t>hưởng</a:t>
            </a:r>
            <a:r>
              <a:rPr lang="en-US" sz="2400" dirty="0"/>
              <a:t> </a:t>
            </a:r>
            <a:r>
              <a:rPr lang="en-US" sz="2400" dirty="0" err="1"/>
              <a:t>đầy</a:t>
            </a:r>
            <a:r>
              <a:rPr lang="en-US" sz="2400" dirty="0"/>
              <a:t> </a:t>
            </a:r>
            <a:r>
              <a:rPr lang="en-US" sz="2400" dirty="0" err="1"/>
              <a:t>đủ</a:t>
            </a:r>
            <a:r>
              <a:rPr lang="en-US" sz="2400" dirty="0"/>
              <a:t> </a:t>
            </a:r>
            <a:r>
              <a:rPr lang="en-US" sz="2400" dirty="0" err="1"/>
              <a:t>chính</a:t>
            </a:r>
            <a:r>
              <a:rPr lang="en-US" sz="2400" dirty="0"/>
              <a:t> </a:t>
            </a:r>
            <a:r>
              <a:rPr lang="en-US" sz="2400" dirty="0" err="1"/>
              <a:t>sách</a:t>
            </a:r>
            <a:r>
              <a:rPr lang="en-US" sz="2400" dirty="0"/>
              <a:t>, </a:t>
            </a:r>
            <a:r>
              <a:rPr lang="en-US" sz="2400" dirty="0" err="1"/>
              <a:t>chế</a:t>
            </a:r>
            <a:r>
              <a:rPr lang="en-US" sz="2400" dirty="0"/>
              <a:t> </a:t>
            </a:r>
            <a:r>
              <a:rPr lang="en-US" sz="2400" dirty="0" err="1"/>
              <a:t>độ</a:t>
            </a:r>
            <a:r>
              <a:rPr lang="en-US" sz="2400" dirty="0"/>
              <a:t>, </a:t>
            </a:r>
            <a:r>
              <a:rPr lang="en-US" sz="2400" dirty="0" err="1"/>
              <a:t>tiêu</a:t>
            </a:r>
            <a:r>
              <a:rPr lang="en-US" sz="2400" dirty="0"/>
              <a:t> </a:t>
            </a:r>
            <a:r>
              <a:rPr lang="en-US" sz="2400" dirty="0" err="1"/>
              <a:t>chuẩn</a:t>
            </a:r>
            <a:r>
              <a:rPr lang="en-US" sz="2400" dirty="0"/>
              <a:t> </a:t>
            </a:r>
            <a:r>
              <a:rPr lang="en-US" sz="2400" dirty="0" err="1"/>
              <a:t>đãi</a:t>
            </a:r>
            <a:r>
              <a:rPr lang="en-US" sz="2400" dirty="0"/>
              <a:t> </a:t>
            </a:r>
            <a:r>
              <a:rPr lang="en-US" sz="2400" dirty="0" err="1"/>
              <a:t>ngộ</a:t>
            </a:r>
            <a:r>
              <a:rPr lang="en-US" sz="2400" dirty="0"/>
              <a:t> </a:t>
            </a:r>
            <a:r>
              <a:rPr lang="en-US" sz="2400" dirty="0" err="1"/>
              <a:t>của</a:t>
            </a:r>
            <a:r>
              <a:rPr lang="en-US" sz="2400" dirty="0"/>
              <a:t> </a:t>
            </a:r>
            <a:r>
              <a:rPr lang="en-US" sz="2400" dirty="0" err="1"/>
              <a:t>Nhà</a:t>
            </a:r>
            <a:r>
              <a:rPr lang="en-US" sz="2400" dirty="0"/>
              <a:t> </a:t>
            </a:r>
            <a:r>
              <a:rPr lang="en-US" sz="2400" dirty="0" err="1"/>
              <a:t>nước</a:t>
            </a:r>
            <a:r>
              <a:rPr lang="en-US" sz="2400" dirty="0"/>
              <a:t> </a:t>
            </a:r>
            <a:r>
              <a:rPr lang="en-US" sz="2400" dirty="0" err="1"/>
              <a:t>và</a:t>
            </a:r>
            <a:r>
              <a:rPr lang="en-US" sz="2400" dirty="0"/>
              <a:t> </a:t>
            </a:r>
            <a:r>
              <a:rPr lang="en-US" sz="2400" dirty="0" err="1"/>
              <a:t>quân</a:t>
            </a:r>
            <a:r>
              <a:rPr lang="en-US" sz="2400" dirty="0"/>
              <a:t> </a:t>
            </a:r>
            <a:r>
              <a:rPr lang="en-US" sz="2400" dirty="0" err="1"/>
              <a:t>đội</a:t>
            </a:r>
            <a:r>
              <a:rPr lang="en-US" sz="2400" dirty="0"/>
              <a:t> </a:t>
            </a:r>
            <a:r>
              <a:rPr lang="en-US" sz="2400" dirty="0" err="1"/>
              <a:t>theo</a:t>
            </a:r>
            <a:r>
              <a:rPr lang="en-US" sz="2400" dirty="0"/>
              <a:t> </a:t>
            </a:r>
            <a:r>
              <a:rPr lang="en-US" sz="2400" dirty="0" err="1"/>
              <a:t>quy</a:t>
            </a:r>
            <a:r>
              <a:rPr lang="en-US" sz="2400" dirty="0"/>
              <a:t> </a:t>
            </a:r>
            <a:r>
              <a:rPr lang="en-US" sz="2400" dirty="0" err="1"/>
              <a:t>định</a:t>
            </a:r>
            <a:r>
              <a:rPr lang="en-US" sz="2400" dirty="0"/>
              <a:t> </a:t>
            </a:r>
            <a:r>
              <a:rPr lang="en-US" sz="2400" dirty="0" err="1"/>
              <a:t>của</a:t>
            </a:r>
            <a:r>
              <a:rPr lang="en-US" sz="2400" dirty="0"/>
              <a:t> </a:t>
            </a:r>
            <a:r>
              <a:rPr lang="en-US" sz="2400" dirty="0" err="1"/>
              <a:t>pháp</a:t>
            </a:r>
            <a:r>
              <a:rPr lang="en-US" sz="2400" dirty="0"/>
              <a:t> </a:t>
            </a:r>
            <a:r>
              <a:rPr lang="en-US" sz="2400" dirty="0" err="1"/>
              <a:t>luật</a:t>
            </a:r>
            <a:r>
              <a:rPr lang="en-US" sz="2400" dirty="0"/>
              <a:t>.</a:t>
            </a:r>
          </a:p>
        </p:txBody>
      </p:sp>
      <p:sp>
        <p:nvSpPr>
          <p:cNvPr id="7" name="Chevron 6"/>
          <p:cNvSpPr/>
          <p:nvPr/>
        </p:nvSpPr>
        <p:spPr>
          <a:xfrm>
            <a:off x="152400" y="4267200"/>
            <a:ext cx="8991600" cy="2362200"/>
          </a:xfrm>
          <a:prstGeom prst="chevron">
            <a:avLst/>
          </a:prstGeom>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ts val="0"/>
              </a:spcBef>
              <a:spcAft>
                <a:spcPts val="0"/>
              </a:spcAft>
              <a:defRPr/>
            </a:pPr>
            <a:r>
              <a:rPr lang="en-US" sz="2400" dirty="0" err="1"/>
              <a:t>Quân</a:t>
            </a:r>
            <a:r>
              <a:rPr lang="en-US" sz="2400" dirty="0"/>
              <a:t> </a:t>
            </a:r>
            <a:r>
              <a:rPr lang="en-US" sz="2400" dirty="0" err="1"/>
              <a:t>nhân</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chức</a:t>
            </a:r>
            <a:r>
              <a:rPr lang="en-US" sz="2400" dirty="0"/>
              <a:t> </a:t>
            </a:r>
            <a:r>
              <a:rPr lang="en-US" sz="2400" dirty="0" err="1"/>
              <a:t>trách</a:t>
            </a:r>
            <a:r>
              <a:rPr lang="en-US" sz="2400" dirty="0"/>
              <a:t> </a:t>
            </a:r>
            <a:r>
              <a:rPr lang="en-US" sz="2400" dirty="0" err="1"/>
              <a:t>nhiệm</a:t>
            </a:r>
            <a:r>
              <a:rPr lang="en-US" sz="2400" dirty="0"/>
              <a:t> </a:t>
            </a:r>
            <a:r>
              <a:rPr lang="en-US" sz="2400" dirty="0" err="1"/>
              <a:t>vụ</a:t>
            </a:r>
            <a:r>
              <a:rPr lang="en-US" sz="2400" dirty="0"/>
              <a:t>, </a:t>
            </a:r>
            <a:r>
              <a:rPr lang="en-US" sz="2400" dirty="0" err="1"/>
              <a:t>nếu</a:t>
            </a:r>
            <a:r>
              <a:rPr lang="en-US" sz="2400" dirty="0"/>
              <a:t> </a:t>
            </a:r>
            <a:r>
              <a:rPr lang="en-US" sz="2400" dirty="0" err="1"/>
              <a:t>lập</a:t>
            </a:r>
            <a:r>
              <a:rPr lang="en-US" sz="2400" dirty="0"/>
              <a:t> </a:t>
            </a:r>
            <a:r>
              <a:rPr lang="en-US" sz="2400" dirty="0" err="1"/>
              <a:t>được</a:t>
            </a:r>
            <a:r>
              <a:rPr lang="en-US" sz="2400" dirty="0"/>
              <a:t> </a:t>
            </a:r>
            <a:r>
              <a:rPr lang="en-US" sz="2400" dirty="0" err="1"/>
              <a:t>thành</a:t>
            </a:r>
            <a:r>
              <a:rPr lang="en-US" sz="2400" dirty="0"/>
              <a:t> </a:t>
            </a:r>
            <a:r>
              <a:rPr lang="en-US" sz="2400" dirty="0" err="1"/>
              <a:t>tích</a:t>
            </a:r>
            <a:r>
              <a:rPr lang="en-US" sz="2400" dirty="0"/>
              <a:t> </a:t>
            </a:r>
            <a:r>
              <a:rPr lang="en-US" sz="2400" dirty="0" err="1"/>
              <a:t>thì</a:t>
            </a:r>
            <a:r>
              <a:rPr lang="en-US" sz="2400" dirty="0"/>
              <a:t> </a:t>
            </a:r>
            <a:r>
              <a:rPr lang="en-US" sz="2400" dirty="0" err="1"/>
              <a:t>được</a:t>
            </a:r>
            <a:r>
              <a:rPr lang="en-US" sz="2400" dirty="0"/>
              <a:t> </a:t>
            </a:r>
            <a:r>
              <a:rPr lang="en-US" sz="2400" dirty="0" err="1"/>
              <a:t>xét</a:t>
            </a:r>
            <a:r>
              <a:rPr lang="en-US" sz="2400" dirty="0"/>
              <a:t> </a:t>
            </a:r>
            <a:r>
              <a:rPr lang="en-US" sz="2400" dirty="0" err="1"/>
              <a:t>khen</a:t>
            </a:r>
            <a:r>
              <a:rPr lang="en-US" sz="2400" dirty="0"/>
              <a:t> </a:t>
            </a:r>
            <a:r>
              <a:rPr lang="en-US" sz="2400" dirty="0" err="1"/>
              <a:t>thưởng</a:t>
            </a:r>
            <a:r>
              <a:rPr lang="en-US" sz="2400" dirty="0"/>
              <a:t> </a:t>
            </a:r>
            <a:r>
              <a:rPr lang="en-US" sz="2400" dirty="0" err="1"/>
              <a:t>nếu</a:t>
            </a:r>
            <a:r>
              <a:rPr lang="en-US" sz="2400" dirty="0"/>
              <a:t> vi </a:t>
            </a:r>
            <a:r>
              <a:rPr lang="en-US" sz="2400" dirty="0" err="1"/>
              <a:t>phạm</a:t>
            </a:r>
            <a:r>
              <a:rPr lang="en-US" sz="2400" dirty="0"/>
              <a:t> </a:t>
            </a:r>
            <a:r>
              <a:rPr lang="en-US" sz="2400" dirty="0" err="1"/>
              <a:t>pháp</a:t>
            </a:r>
            <a:r>
              <a:rPr lang="en-US" sz="2400" dirty="0"/>
              <a:t> </a:t>
            </a:r>
            <a:r>
              <a:rPr lang="en-US" sz="2400" dirty="0" err="1"/>
              <a:t>luật</a:t>
            </a:r>
            <a:r>
              <a:rPr lang="en-US" sz="2400" dirty="0"/>
              <a:t> </a:t>
            </a:r>
            <a:r>
              <a:rPr lang="en-US" sz="2400" dirty="0" err="1"/>
              <a:t>sẽ</a:t>
            </a:r>
            <a:r>
              <a:rPr lang="en-US" sz="2400" dirty="0"/>
              <a:t> </a:t>
            </a:r>
            <a:r>
              <a:rPr lang="en-US" sz="2400" dirty="0" err="1"/>
              <a:t>bị</a:t>
            </a:r>
            <a:r>
              <a:rPr lang="en-US" sz="2400" dirty="0"/>
              <a:t> </a:t>
            </a:r>
            <a:r>
              <a:rPr lang="en-US" sz="2400" dirty="0" err="1"/>
              <a:t>xử</a:t>
            </a:r>
            <a:r>
              <a:rPr lang="en-US" sz="2400" dirty="0"/>
              <a:t> </a:t>
            </a:r>
            <a:r>
              <a:rPr lang="en-US" sz="2400" dirty="0" err="1"/>
              <a:t>lí</a:t>
            </a:r>
            <a:r>
              <a:rPr lang="en-US" sz="2400" dirty="0"/>
              <a:t> </a:t>
            </a:r>
            <a:r>
              <a:rPr lang="en-US" sz="2400" dirty="0" err="1"/>
              <a:t>theo</a:t>
            </a:r>
            <a:r>
              <a:rPr lang="en-US" sz="2400" dirty="0"/>
              <a:t> </a:t>
            </a:r>
            <a:r>
              <a:rPr lang="en-US" sz="2400" dirty="0" err="1"/>
              <a:t>pháp</a:t>
            </a:r>
            <a:r>
              <a:rPr lang="en-US" sz="2400" dirty="0"/>
              <a:t> </a:t>
            </a:r>
            <a:r>
              <a:rPr lang="en-US" sz="2400" dirty="0" err="1"/>
              <a:t>luật</a:t>
            </a:r>
            <a:r>
              <a:rPr lang="en-US" sz="2400" dirty="0"/>
              <a:t> </a:t>
            </a:r>
            <a:r>
              <a:rPr lang="en-US" sz="2400" dirty="0" err="1"/>
              <a:t>của</a:t>
            </a:r>
            <a:r>
              <a:rPr lang="en-US" sz="2400" dirty="0"/>
              <a:t> </a:t>
            </a:r>
            <a:r>
              <a:rPr lang="en-US" sz="2400" dirty="0" err="1"/>
              <a:t>Nhà</a:t>
            </a:r>
            <a:r>
              <a:rPr lang="en-US" sz="2400" dirty="0"/>
              <a:t> </a:t>
            </a:r>
            <a:r>
              <a:rPr lang="en-US" sz="2400" dirty="0" err="1"/>
              <a:t>nước</a:t>
            </a:r>
            <a:r>
              <a:rPr lang="en-US" sz="2400" dirty="0"/>
              <a:t>, </a:t>
            </a:r>
            <a:r>
              <a:rPr lang="en-US" sz="2400" dirty="0" err="1"/>
              <a:t>nếu</a:t>
            </a:r>
            <a:r>
              <a:rPr lang="en-US" sz="2400" dirty="0"/>
              <a:t> vi </a:t>
            </a:r>
            <a:r>
              <a:rPr lang="en-US" sz="2400" dirty="0" err="1"/>
              <a:t>phạm</a:t>
            </a:r>
            <a:r>
              <a:rPr lang="en-US" sz="2400" dirty="0"/>
              <a:t> </a:t>
            </a:r>
            <a:r>
              <a:rPr lang="en-US" sz="2400" dirty="0" err="1"/>
              <a:t>kỉ</a:t>
            </a:r>
            <a:r>
              <a:rPr lang="en-US" sz="2400" dirty="0"/>
              <a:t> </a:t>
            </a:r>
            <a:r>
              <a:rPr lang="en-US" sz="2400" dirty="0" err="1"/>
              <a:t>luật</a:t>
            </a:r>
            <a:r>
              <a:rPr lang="en-US" sz="2400" dirty="0"/>
              <a:t> </a:t>
            </a:r>
            <a:r>
              <a:rPr lang="en-US" sz="2400" dirty="0" err="1"/>
              <a:t>của</a:t>
            </a:r>
            <a:r>
              <a:rPr lang="en-US" sz="2400" dirty="0"/>
              <a:t> </a:t>
            </a:r>
            <a:r>
              <a:rPr lang="en-US" sz="2400" dirty="0" err="1"/>
              <a:t>quân</a:t>
            </a:r>
            <a:r>
              <a:rPr lang="en-US" sz="2400" dirty="0"/>
              <a:t> </a:t>
            </a:r>
            <a:r>
              <a:rPr lang="en-US" sz="2400" dirty="0" err="1"/>
              <a:t>đội</a:t>
            </a:r>
            <a:r>
              <a:rPr lang="en-US" sz="2400" dirty="0"/>
              <a:t> </a:t>
            </a:r>
            <a:r>
              <a:rPr lang="en-US" sz="2400" dirty="0" err="1"/>
              <a:t>sẽ</a:t>
            </a:r>
            <a:r>
              <a:rPr lang="en-US" sz="2400" dirty="0"/>
              <a:t> </a:t>
            </a:r>
            <a:r>
              <a:rPr lang="en-US" sz="2400" dirty="0" err="1"/>
              <a:t>bị</a:t>
            </a:r>
            <a:r>
              <a:rPr lang="en-US" sz="2400" dirty="0"/>
              <a:t> </a:t>
            </a:r>
            <a:r>
              <a:rPr lang="en-US" sz="2400" dirty="0" err="1"/>
              <a:t>kỉ</a:t>
            </a:r>
            <a:r>
              <a:rPr lang="en-US" sz="2400" dirty="0"/>
              <a:t> </a:t>
            </a:r>
            <a:r>
              <a:rPr lang="en-US" sz="2400" dirty="0" err="1"/>
              <a:t>luật</a:t>
            </a:r>
            <a:r>
              <a:rPr lang="en-US" sz="2400" dirty="0"/>
              <a:t> </a:t>
            </a:r>
            <a:r>
              <a:rPr lang="en-US" sz="2400" dirty="0" err="1"/>
              <a:t>theo</a:t>
            </a:r>
            <a:r>
              <a:rPr lang="en-US" sz="2400" dirty="0"/>
              <a:t> </a:t>
            </a:r>
            <a:r>
              <a:rPr lang="en-US" sz="2400" dirty="0" err="1"/>
              <a:t>quy</a:t>
            </a:r>
            <a:r>
              <a:rPr lang="en-US" sz="2400" dirty="0"/>
              <a:t> </a:t>
            </a:r>
            <a:r>
              <a:rPr lang="en-US" sz="2400" dirty="0" err="1"/>
              <a:t>định</a:t>
            </a:r>
            <a:r>
              <a:rPr lang="en-US" sz="2400" dirty="0"/>
              <a:t> </a:t>
            </a:r>
            <a:r>
              <a:rPr lang="en-US" sz="2400" dirty="0" err="1"/>
              <a:t>của</a:t>
            </a:r>
            <a:r>
              <a:rPr lang="en-US" sz="2400" dirty="0"/>
              <a:t> </a:t>
            </a:r>
            <a:r>
              <a:rPr lang="en-US" sz="2400" dirty="0" err="1"/>
              <a:t>Điều</a:t>
            </a:r>
            <a:r>
              <a:rPr lang="en-US" sz="2400" dirty="0"/>
              <a:t> </a:t>
            </a:r>
            <a:r>
              <a:rPr lang="en-US" sz="2400" dirty="0" err="1"/>
              <a:t>lệnh</a:t>
            </a:r>
            <a:r>
              <a:rPr lang="en-US" sz="2400" dirty="0"/>
              <a:t> </a:t>
            </a:r>
            <a:r>
              <a:rPr lang="en-US" sz="2400" dirty="0" err="1"/>
              <a:t>Quản</a:t>
            </a:r>
            <a:r>
              <a:rPr lang="en-US" sz="2400" dirty="0"/>
              <a:t> </a:t>
            </a:r>
            <a:r>
              <a:rPr lang="en-US" sz="2400" dirty="0" err="1"/>
              <a:t>lý</a:t>
            </a:r>
            <a:r>
              <a:rPr lang="en-US" sz="2400" dirty="0"/>
              <a:t> </a:t>
            </a:r>
            <a:r>
              <a:rPr lang="en-US" sz="2400" dirty="0" err="1"/>
              <a:t>bộ</a:t>
            </a:r>
            <a:r>
              <a:rPr lang="en-US" sz="2400" dirty="0"/>
              <a:t> </a:t>
            </a:r>
            <a:r>
              <a:rPr lang="en-US" sz="2400" dirty="0" err="1"/>
              <a:t>đội</a:t>
            </a:r>
            <a:r>
              <a:rPr lang="en-US" sz="2400" dirty="0"/>
              <a:t> </a:t>
            </a:r>
            <a:r>
              <a:rPr lang="en-US" sz="2400" dirty="0" err="1"/>
              <a:t>Quân</a:t>
            </a:r>
            <a:r>
              <a:rPr lang="en-US" sz="2400" dirty="0"/>
              <a:t> </a:t>
            </a:r>
            <a:r>
              <a:rPr lang="en-US" sz="2400" dirty="0" err="1"/>
              <a:t>đội</a:t>
            </a:r>
            <a:r>
              <a:rPr lang="en-US" sz="2400" dirty="0"/>
              <a:t> </a:t>
            </a:r>
            <a:r>
              <a:rPr lang="en-US" sz="2400" dirty="0" err="1"/>
              <a:t>nhân</a:t>
            </a:r>
            <a:r>
              <a:rPr lang="en-US" sz="2400" dirty="0"/>
              <a:t> </a:t>
            </a:r>
            <a:r>
              <a:rPr lang="en-US" sz="2400" dirty="0" err="1"/>
              <a:t>dân</a:t>
            </a:r>
            <a:r>
              <a:rPr lang="en-US" sz="2400" dirty="0"/>
              <a:t> </a:t>
            </a:r>
            <a:r>
              <a:rPr lang="en-US" sz="2400" dirty="0" err="1"/>
              <a:t>Việt</a:t>
            </a:r>
            <a:r>
              <a:rPr lang="en-US" sz="2400" dirty="0"/>
              <a:t> Nam.</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914400"/>
          </a:xfrm>
          <a:prstGeom prst="roundRect">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1.2.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Quan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hệ</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quân</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rPr>
              <a:t>nhân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Arial" pitchFamily="34" charset="0"/>
              <a:cs typeface="Arial" pitchFamily="34" charset="0"/>
            </a:endParaRPr>
          </a:p>
        </p:txBody>
      </p:sp>
      <p:sp>
        <p:nvSpPr>
          <p:cNvPr id="7" name="Rounded Rectangle 6"/>
          <p:cNvSpPr/>
          <p:nvPr/>
        </p:nvSpPr>
        <p:spPr>
          <a:xfrm>
            <a:off x="4770438" y="2138363"/>
            <a:ext cx="1752600" cy="3657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vi-VN" sz="2800" dirty="0">
                <a:solidFill>
                  <a:schemeClr val="tx1"/>
                </a:solidFill>
                <a:cs typeface="Arial" pitchFamily="34" charset="0"/>
              </a:rPr>
              <a:t>Trách nhiệm của cấp trên, cấp dưới</a:t>
            </a:r>
            <a:endParaRPr lang="en-US" sz="2800" dirty="0">
              <a:solidFill>
                <a:schemeClr val="tx1"/>
              </a:solidFill>
              <a:latin typeface="Arial" pitchFamily="34" charset="0"/>
              <a:cs typeface="Arial" pitchFamily="34" charset="0"/>
            </a:endParaRPr>
          </a:p>
        </p:txBody>
      </p:sp>
      <p:sp>
        <p:nvSpPr>
          <p:cNvPr id="8" name="Rounded Rectangle 7"/>
          <p:cNvSpPr/>
          <p:nvPr/>
        </p:nvSpPr>
        <p:spPr>
          <a:xfrm>
            <a:off x="6980238" y="2152650"/>
            <a:ext cx="1905000" cy="3657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vi-VN" sz="2800" dirty="0">
                <a:solidFill>
                  <a:schemeClr val="tx1"/>
                </a:solidFill>
                <a:cs typeface="Arial" pitchFamily="34" charset="0"/>
              </a:rPr>
              <a:t>Quân nhân khi quan hệ với nhân dân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và</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người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nước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ngoài</a:t>
            </a:r>
            <a:endParaRPr lang="en-US" sz="2800" dirty="0">
              <a:solidFill>
                <a:schemeClr val="tx1"/>
              </a:solidFill>
              <a:latin typeface="Arial" pitchFamily="34" charset="0"/>
              <a:cs typeface="Arial" pitchFamily="34" charset="0"/>
            </a:endParaRPr>
          </a:p>
        </p:txBody>
      </p:sp>
      <p:sp>
        <p:nvSpPr>
          <p:cNvPr id="9" name="Rounded Rectangle 8"/>
          <p:cNvSpPr/>
          <p:nvPr/>
        </p:nvSpPr>
        <p:spPr>
          <a:xfrm>
            <a:off x="350838" y="2152650"/>
            <a:ext cx="1905000" cy="3657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err="1">
                <a:solidFill>
                  <a:schemeClr val="tx1"/>
                </a:solidFill>
                <a:latin typeface="Arial" pitchFamily="34" charset="0"/>
                <a:cs typeface="Arial" pitchFamily="34" charset="0"/>
              </a:rPr>
              <a:t>Quan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hệ</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đồng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chí</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đồng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đội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và</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quan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hệ</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cấp</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trên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cấp</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dưới</a:t>
            </a:r>
            <a:endParaRPr lang="en-US" dirty="0">
              <a:solidFill>
                <a:schemeClr val="tx1"/>
              </a:solidFill>
              <a:latin typeface="Arial" pitchFamily="34" charset="0"/>
              <a:cs typeface="Arial" pitchFamily="34" charset="0"/>
            </a:endParaRPr>
          </a:p>
        </p:txBody>
      </p:sp>
      <p:sp>
        <p:nvSpPr>
          <p:cNvPr id="10" name="Rounded Rectangle 9"/>
          <p:cNvSpPr/>
          <p:nvPr/>
        </p:nvSpPr>
        <p:spPr>
          <a:xfrm>
            <a:off x="2560638" y="2152650"/>
            <a:ext cx="1905000" cy="3657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sz="2800" dirty="0" err="1">
                <a:solidFill>
                  <a:schemeClr val="tx1"/>
                </a:solidFill>
                <a:latin typeface="Arial" pitchFamily="34" charset="0"/>
                <a:cs typeface="Arial" pitchFamily="34" charset="0"/>
              </a:rPr>
              <a:t>Quan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hệ</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cấp</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trên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cấp</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dưới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thuộc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quyền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và</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không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thuộc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quyền</a:t>
            </a:r>
            <a:endParaRPr lang="en-US" sz="2800" dirty="0">
              <a:solidFill>
                <a:schemeClr val="tx1"/>
              </a:solidFill>
              <a:latin typeface="Arial" pitchFamily="34" charset="0"/>
              <a:cs typeface="Arial" pitchFamily="34" charset="0"/>
            </a:endParaRPr>
          </a:p>
        </p:txBody>
      </p:sp>
      <p:cxnSp>
        <p:nvCxnSpPr>
          <p:cNvPr id="12" name="Straight Arrow Connector 11"/>
          <p:cNvCxnSpPr>
            <a:stCxn id="4" idx="2"/>
            <a:endCxn id="9" idx="0"/>
          </p:cNvCxnSpPr>
          <p:nvPr/>
        </p:nvCxnSpPr>
        <p:spPr>
          <a:xfrm flipH="1">
            <a:off x="1303338" y="914400"/>
            <a:ext cx="3268662" cy="1238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10" idx="0"/>
          </p:cNvCxnSpPr>
          <p:nvPr/>
        </p:nvCxnSpPr>
        <p:spPr>
          <a:xfrm flipH="1">
            <a:off x="3513138" y="914400"/>
            <a:ext cx="1058862" cy="1238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7" idx="0"/>
          </p:cNvCxnSpPr>
          <p:nvPr/>
        </p:nvCxnSpPr>
        <p:spPr>
          <a:xfrm>
            <a:off x="4572000" y="914400"/>
            <a:ext cx="1074738" cy="12239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8" idx="0"/>
          </p:cNvCxnSpPr>
          <p:nvPr/>
        </p:nvCxnSpPr>
        <p:spPr>
          <a:xfrm>
            <a:off x="4572000" y="914400"/>
            <a:ext cx="3360738" cy="1238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2743</Words>
  <Application>Microsoft Office PowerPoint</Application>
  <PresentationFormat>On-screen Show (4:3)</PresentationFormat>
  <Paragraphs>279</Paragraphs>
  <Slides>44</Slides>
  <Notes>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cp:revision>
  <dcterms:created xsi:type="dcterms:W3CDTF">2013-06-15T06:42:12Z</dcterms:created>
  <dcterms:modified xsi:type="dcterms:W3CDTF">2013-06-15T06:43:21Z</dcterms:modified>
</cp:coreProperties>
</file>