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7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ECB68-749D-4DF7-A120-5214108C1432}"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ECB68-749D-4DF7-A120-5214108C1432}"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ECB68-749D-4DF7-A120-5214108C1432}"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ECB68-749D-4DF7-A120-5214108C1432}"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ECB68-749D-4DF7-A120-5214108C1432}"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ECB68-749D-4DF7-A120-5214108C1432}" type="datetimeFigureOut">
              <a:rPr lang="en-US" smtClean="0"/>
              <a:t>6/15/2013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7ECB68-749D-4DF7-A120-5214108C1432}" type="datetimeFigureOut">
              <a:rPr lang="en-US" smtClean="0"/>
              <a:t>6/15/2013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7ECB68-749D-4DF7-A120-5214108C1432}" type="datetimeFigureOut">
              <a:rPr lang="en-US" smtClean="0"/>
              <a:t>6/15/2013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ECB68-749D-4DF7-A120-5214108C1432}" type="datetimeFigureOut">
              <a:rPr lang="en-US" smtClean="0"/>
              <a:t>6/15/2013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ECB68-749D-4DF7-A120-5214108C1432}" type="datetimeFigureOut">
              <a:rPr lang="en-US" smtClean="0"/>
              <a:t>6/15/2013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ECB68-749D-4DF7-A120-5214108C1432}" type="datetimeFigureOut">
              <a:rPr lang="en-US" smtClean="0"/>
              <a:t>6/15/2013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51EC-2A28-4127-B915-EB5D4DCCDF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ECB68-749D-4DF7-A120-5214108C1432}" type="datetimeFigureOut">
              <a:rPr lang="en-US" smtClean="0"/>
              <a:t>6/15/2013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551EC-2A28-4127-B915-EB5D4DCCDF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828800"/>
            <a:ext cx="8077200" cy="297179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5</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QUẢN LÝ QUÂN NHÂN</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6.2.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ectangle 4"/>
          <p:cNvSpPr/>
          <p:nvPr/>
        </p:nvSpPr>
        <p:spPr>
          <a:xfrm>
            <a:off x="381000" y="1143000"/>
            <a:ext cx="8458200" cy="5216525"/>
          </a:xfrm>
          <a:prstGeom prst="rect">
            <a:avLst/>
          </a:prstGeom>
        </p:spPr>
        <p:txBody>
          <a:bodyPr>
            <a:spAutoFit/>
          </a:bodyPr>
          <a:lstStyle/>
          <a:p>
            <a:pPr algn="just"/>
            <a:r>
              <a:rPr lang="en-US" sz="2800">
                <a:latin typeface="Calibri" pitchFamily="34" charset="0"/>
              </a:rPr>
              <a:t>M</a:t>
            </a:r>
            <a:r>
              <a:rPr lang="vi-VN" sz="2800"/>
              <a:t>ọi quân nhân đều phải có trách nhiệm:</a:t>
            </a:r>
          </a:p>
          <a:p>
            <a:pPr algn="just"/>
            <a:r>
              <a:rPr lang="vi-VN" sz="2800"/>
              <a:t>Hiểu rõ chế độ, tiêu chuẩn cá nhân, tập thể được cấp phát.</a:t>
            </a:r>
          </a:p>
          <a:p>
            <a:pPr algn="just"/>
            <a:r>
              <a:rPr lang="vi-VN" sz="2800"/>
              <a:t>Giữ gìn sử dụng tốt những quân trang được cấp phát, sắp xếp gọn gàng, không để mất mát, không được bán, không được sữa chữa khác kiểu, tẩy nhuộm khác màu.</a:t>
            </a:r>
          </a:p>
          <a:p>
            <a:pPr algn="just"/>
            <a:r>
              <a:rPr lang="vi-VN" sz="2800"/>
              <a:t>Chấp hành đúng quy định về cấp phát, sử dụng, thu hồi quân trang.</a:t>
            </a:r>
          </a:p>
          <a:p>
            <a:pPr algn="just"/>
            <a:r>
              <a:rPr lang="vi-VN" sz="2800"/>
              <a:t>Báo cáo ngay với người chỉ huy trực tiếp khi mất, hỏng và phải bồi h</a:t>
            </a:r>
            <a:r>
              <a:rPr lang="en-US" sz="2800"/>
              <a:t>o</a:t>
            </a:r>
            <a:r>
              <a:rPr lang="vi-VN" sz="2800"/>
              <a:t>àn nếu không có lí do chính đáng.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828800"/>
            <a:ext cx="8077200" cy="297179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7</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KHEN THƯỞNG VÀ </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XỬ PHẠT</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Mục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đích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chung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04800" y="1027113"/>
            <a:ext cx="8675688" cy="8016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7.1.1. </a:t>
            </a:r>
            <a:r>
              <a:rPr lang="vi-VN" sz="2800" dirty="0">
                <a:solidFill>
                  <a:srgbClr val="FF0000"/>
                </a:solidFill>
                <a:cs typeface="Arial" pitchFamily="34" charset="0"/>
              </a:rPr>
              <a:t>Mục đích và yêu cầu khen thưởng và xử phạt</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685800" y="2057400"/>
            <a:ext cx="5029200" cy="4419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Khen thưởng và xử phạt nhằm động viên, phát huy mặt tốt, ngăn ngừa sai phạm, nâng cao tính tổ chức, tính kỉ luật, bảo đảm cho mọi quân nhân, mọi cơ quan, đơn vị hoàn thành chức trách, nhiệm vụ được giao, giữ nghiêm kỉ luật quân đội.</a:t>
            </a:r>
            <a:endParaRPr lang="en-US" sz="2800" dirty="0"/>
          </a:p>
        </p:txBody>
      </p:sp>
      <p:sp>
        <p:nvSpPr>
          <p:cNvPr id="8" name="Rounded Rectangle 7"/>
          <p:cNvSpPr/>
          <p:nvPr/>
        </p:nvSpPr>
        <p:spPr>
          <a:xfrm>
            <a:off x="5181600" y="2057400"/>
            <a:ext cx="3516313" cy="44196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2800" dirty="0"/>
              <a:t>Khen thưởng, xử phạt phải nghiêm minh, chính xác, kịp thời; công bằng, dân chủ, công khai, đúng quyền hạn, đúng thủ tục.</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Mục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đích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chung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04800" y="1027113"/>
            <a:ext cx="8675688" cy="13350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7.1.3. </a:t>
            </a:r>
            <a:r>
              <a:rPr lang="vi-VN" sz="2800" dirty="0">
                <a:solidFill>
                  <a:srgbClr val="FF0000"/>
                </a:solidFill>
                <a:cs typeface="Arial" pitchFamily="34" charset="0"/>
              </a:rPr>
              <a:t>Quyền hạn khen thưởng, xử phạt của người chỉ huy và chính ủy, chính trị viên đối với quân nhân và đơn vị thuộc quyền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22238" y="2590800"/>
            <a:ext cx="4114800" cy="3886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Người chỉ huy từ tiểu đội trưởng và tương đương trở lên được quyền quyết định hoặc đề nghị cấp trên quyết định khen thưởng và xử phạt theo phân cấp.</a:t>
            </a:r>
            <a:endParaRPr lang="en-US" sz="2800" dirty="0"/>
          </a:p>
        </p:txBody>
      </p:sp>
      <p:sp>
        <p:nvSpPr>
          <p:cNvPr id="7" name="Rounded Rectangle 6"/>
          <p:cNvSpPr/>
          <p:nvPr/>
        </p:nvSpPr>
        <p:spPr>
          <a:xfrm>
            <a:off x="2713038" y="2625725"/>
            <a:ext cx="3429000" cy="3886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800" dirty="0"/>
              <a:t>Cấp trên được quyền sửa đổi hoặc hủy bỏ quyết định khen thưởng, xử phạt của cấp dưới thuộc quyền nếu thấy không đúng.</a:t>
            </a:r>
            <a:endParaRPr lang="en-US" sz="2800" dirty="0"/>
          </a:p>
        </p:txBody>
      </p:sp>
      <p:sp>
        <p:nvSpPr>
          <p:cNvPr id="9" name="Rounded Rectangle 8"/>
          <p:cNvSpPr/>
          <p:nvPr/>
        </p:nvSpPr>
        <p:spPr>
          <a:xfrm>
            <a:off x="5010150" y="2590800"/>
            <a:ext cx="4027488" cy="3886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vi-VN" sz="2800">
                <a:solidFill>
                  <a:srgbClr val="000000"/>
                </a:solidFill>
                <a:cs typeface="Arial" charset="0"/>
              </a:rPr>
              <a:t>Cơ quan chức năng các cấp có trách nhiệm giú</a:t>
            </a:r>
            <a:r>
              <a:rPr lang="en-US" sz="2800">
                <a:solidFill>
                  <a:srgbClr val="000000"/>
                </a:solidFill>
                <a:latin typeface="Arial" charset="0"/>
                <a:cs typeface="Arial" charset="0"/>
              </a:rPr>
              <a:t>p</a:t>
            </a:r>
            <a:r>
              <a:rPr lang="vi-VN" sz="2800">
                <a:solidFill>
                  <a:srgbClr val="000000"/>
                </a:solidFill>
                <a:cs typeface="Arial" charset="0"/>
              </a:rPr>
              <a:t> người chỉ huy và chính ủy, chính trị viên đơn vị quản lí, theo dõi, xét duyệt khen thưởng và xử phạt trong đơn vị cấp mình.</a:t>
            </a:r>
            <a:endParaRPr lang="en-US" sz="2800">
              <a:solidFill>
                <a:srgbClr val="0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Mục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đích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chung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04800" y="1027113"/>
            <a:ext cx="8675688" cy="9540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7.1.2. </a:t>
            </a:r>
            <a:r>
              <a:rPr lang="vi-VN" sz="2800" dirty="0">
                <a:solidFill>
                  <a:srgbClr val="FF0000"/>
                </a:solidFill>
                <a:cs typeface="Arial" pitchFamily="34" charset="0"/>
              </a:rPr>
              <a:t>Trách nhiệm của người chỉ huy và chính ủy, chính trị viên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84150" y="2438400"/>
            <a:ext cx="4038600" cy="3733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Người chỉ huy và chính ủy, chính trị viên các cấp phải kịp thời khen thưởng quân nhân đơn vị lập được thành tích; xử phạt những quân nhân vi phạm kỉ luật.</a:t>
            </a:r>
            <a:endParaRPr lang="en-US" sz="2800" dirty="0"/>
          </a:p>
        </p:txBody>
      </p:sp>
      <p:sp>
        <p:nvSpPr>
          <p:cNvPr id="7" name="Rounded Rectangle 6"/>
          <p:cNvSpPr/>
          <p:nvPr/>
        </p:nvSpPr>
        <p:spPr>
          <a:xfrm>
            <a:off x="3917950" y="2435225"/>
            <a:ext cx="5105400" cy="3733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800" dirty="0"/>
              <a:t>Người chỉ huy và chính ủy, chính trị viên phải chịu trách nhiệm về những quyết định hoặc đề nghị quyết định khen thưởng, xử phạt đối với từng quân nhân, từng đơn vị thuộc quyền.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Mục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đích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chung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04800" y="1027113"/>
            <a:ext cx="8675688" cy="10302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7.1.4. </a:t>
            </a:r>
            <a:r>
              <a:rPr lang="vi-VN" sz="2800" dirty="0">
                <a:solidFill>
                  <a:srgbClr val="FF0000"/>
                </a:solidFill>
                <a:cs typeface="Arial" pitchFamily="34" charset="0"/>
              </a:rPr>
              <a:t>Quân nhân bị xử phạt, nếu phấn đấu tiến bộ thì được xét công nhận tiến bộ</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52400" y="2438400"/>
            <a:ext cx="3124200" cy="3733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t>Quân nhân bị xử phạt, nếu quá 12 tháng kể từ ngày quyết định xử phạt, thì cấp có thẩm quyền xử phạt ra quyết định công nhận tiến bộ.</a:t>
            </a:r>
            <a:endParaRPr lang="en-US" sz="2400" dirty="0"/>
          </a:p>
        </p:txBody>
      </p:sp>
      <p:sp>
        <p:nvSpPr>
          <p:cNvPr id="7" name="Rounded Rectangle 6"/>
          <p:cNvSpPr/>
          <p:nvPr/>
        </p:nvSpPr>
        <p:spPr>
          <a:xfrm>
            <a:off x="2057400" y="2438400"/>
            <a:ext cx="3124200" cy="37338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2400" dirty="0"/>
              <a:t>Nếu chưa được xóa kỉ luật mà lại vi phạm kỉ luật đến mức phải xử phạt, thì thời gian để xét xóa kỉ luật cũ được tính từ ngày quyết định xử phạt mới có hiệu lực.</a:t>
            </a:r>
            <a:endParaRPr lang="en-US" sz="2400" dirty="0"/>
          </a:p>
        </p:txBody>
      </p:sp>
      <p:sp>
        <p:nvSpPr>
          <p:cNvPr id="8" name="Rounded Rectangle 7"/>
          <p:cNvSpPr/>
          <p:nvPr/>
        </p:nvSpPr>
        <p:spPr>
          <a:xfrm>
            <a:off x="4114800" y="2438400"/>
            <a:ext cx="3124200" cy="3733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t>Quân nhân đã được xóa kỉ luật nếu lại vi phạm kỉ luật đến mức phải xử phạt, thì khi xem xét xử phạt sẽ không tính là tái phạm.</a:t>
            </a:r>
            <a:endParaRPr lang="en-US" sz="2400" dirty="0"/>
          </a:p>
        </p:txBody>
      </p:sp>
      <p:sp>
        <p:nvSpPr>
          <p:cNvPr id="9" name="Rounded Rectangle 8"/>
          <p:cNvSpPr/>
          <p:nvPr/>
        </p:nvSpPr>
        <p:spPr>
          <a:xfrm>
            <a:off x="5981700" y="2438400"/>
            <a:ext cx="3124200" cy="3733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400" dirty="0"/>
              <a:t>Quân nhân vi phạm kỉ luật bị xử phạt từ khiển trách trở lên ohải ghi vào sổ hồ sơ quản lí quân nhân cả khi đã được công nhận tiến bộ.</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Mục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đích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chung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04800" y="1027113"/>
            <a:ext cx="8675688" cy="8778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7.1.5. </a:t>
            </a:r>
            <a:r>
              <a:rPr lang="vi-VN" sz="2800" dirty="0">
                <a:solidFill>
                  <a:srgbClr val="FF0000"/>
                </a:solidFill>
                <a:cs typeface="Arial" pitchFamily="34" charset="0"/>
              </a:rPr>
              <a:t>Trách nhiệm và quyền hạn của quân nhân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990600" y="2438400"/>
            <a:ext cx="3200400" cy="3733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800" dirty="0"/>
              <a:t>Phát hiện với cấp trên những quân nhân và đơn vị xứng đáng được khen thưởng hoặc cần xử phạt.</a:t>
            </a:r>
            <a:endParaRPr lang="en-US" sz="2800" dirty="0"/>
          </a:p>
        </p:txBody>
      </p:sp>
      <p:sp>
        <p:nvSpPr>
          <p:cNvPr id="7" name="Rounded Rectangle 6"/>
          <p:cNvSpPr/>
          <p:nvPr/>
        </p:nvSpPr>
        <p:spPr>
          <a:xfrm>
            <a:off x="5029200" y="2438400"/>
            <a:ext cx="3200400" cy="3733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vi-VN" sz="2800">
                <a:solidFill>
                  <a:srgbClr val="000000"/>
                </a:solidFill>
                <a:cs typeface="Arial" charset="0"/>
              </a:rPr>
              <a:t>Tham gia lựa chọn quân nhân xứng đáng được khen thưởng, phê bình kiểm điểm quân nhân vi</a:t>
            </a:r>
            <a:r>
              <a:rPr lang="en-US" sz="2800">
                <a:solidFill>
                  <a:srgbClr val="000000"/>
                </a:solidFill>
                <a:latin typeface="Arial" charset="0"/>
                <a:cs typeface="Arial" charset="0"/>
              </a:rPr>
              <a:t> </a:t>
            </a:r>
            <a:r>
              <a:rPr lang="vi-VN" sz="2800">
                <a:solidFill>
                  <a:srgbClr val="000000"/>
                </a:solidFill>
                <a:cs typeface="Arial" charset="0"/>
              </a:rPr>
              <a:t>phạm kỉ luật theo quy định.</a:t>
            </a:r>
            <a:endParaRPr lang="en-US" sz="2800">
              <a:solidFill>
                <a:srgbClr val="000000"/>
              </a:solidFill>
              <a:cs typeface="Arial" charset="0"/>
            </a:endParaRPr>
          </a:p>
        </p:txBody>
      </p:sp>
      <p:cxnSp>
        <p:nvCxnSpPr>
          <p:cNvPr id="9" name="Straight Arrow Connector 8"/>
          <p:cNvCxnSpPr>
            <a:stCxn id="5" idx="1"/>
            <a:endCxn id="6" idx="0"/>
          </p:cNvCxnSpPr>
          <p:nvPr/>
        </p:nvCxnSpPr>
        <p:spPr>
          <a:xfrm flipH="1">
            <a:off x="2590800" y="1905000"/>
            <a:ext cx="2052638"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a:endCxn id="7" idx="0"/>
          </p:cNvCxnSpPr>
          <p:nvPr/>
        </p:nvCxnSpPr>
        <p:spPr>
          <a:xfrm>
            <a:off x="4643438" y="1905000"/>
            <a:ext cx="1985962"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Khen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thưởng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0" y="1027113"/>
            <a:ext cx="9296400" cy="7254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7.2.1. </a:t>
            </a:r>
            <a:r>
              <a:rPr lang="vi-VN" sz="2800" dirty="0">
                <a:solidFill>
                  <a:srgbClr val="FF0000"/>
                </a:solidFill>
                <a:cs typeface="Arial" pitchFamily="34" charset="0"/>
              </a:rPr>
              <a:t>Quy định, trường hợp và căn cứ xét khen thưởng</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533400" y="2274888"/>
            <a:ext cx="8229600" cy="3108325"/>
          </a:xfrm>
          <a:prstGeom prst="rect">
            <a:avLst/>
          </a:prstGeom>
          <a:noFill/>
          <a:ln w="9525">
            <a:noFill/>
            <a:miter lim="800000"/>
            <a:headEnd/>
            <a:tailEnd/>
          </a:ln>
        </p:spPr>
        <p:txBody>
          <a:bodyPr>
            <a:spAutoFit/>
          </a:bodyPr>
          <a:lstStyle/>
          <a:p>
            <a:pPr algn="just"/>
            <a:r>
              <a:rPr lang="vi-VN" sz="2800"/>
              <a:t>Mọi quân nhân và đơn vị khi thực hiện nhiệm vụ nếu lập được thành tích đều được khen thưởng toàn diện, khen thưởng từng mặt hoặc khen thưởng thành tích đột xuất. Ngoài các hình thức khen thưởng trong Điều lệnh này, mọi quân nhân và đơn vị còn được khen thưởng theo quy định của Nhà nước như đối với mọi công dân.</a:t>
            </a:r>
            <a:endParaRPr 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Khen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thưởng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0" y="1027113"/>
            <a:ext cx="9296400" cy="7254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7.2.1. </a:t>
            </a:r>
            <a:r>
              <a:rPr lang="vi-VN" sz="2800" dirty="0">
                <a:solidFill>
                  <a:srgbClr val="FF0000"/>
                </a:solidFill>
                <a:cs typeface="Arial" pitchFamily="34" charset="0"/>
              </a:rPr>
              <a:t>Quy định, trường hợp và căn cứ xét khen thưởng</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304800" y="2049463"/>
            <a:ext cx="8382000" cy="3970337"/>
          </a:xfrm>
          <a:prstGeom prst="rect">
            <a:avLst/>
          </a:prstGeom>
          <a:noFill/>
          <a:ln w="9525">
            <a:noFill/>
            <a:miter lim="800000"/>
            <a:headEnd/>
            <a:tailEnd/>
          </a:ln>
        </p:spPr>
        <p:txBody>
          <a:bodyPr>
            <a:spAutoFit/>
          </a:bodyPr>
          <a:lstStyle/>
          <a:p>
            <a:pPr indent="515938" algn="just"/>
            <a:r>
              <a:rPr lang="vi-VN" sz="2800"/>
              <a:t>Khen thưởng được tiến hành qua tổng kết thành tích các giai đoạn cách mạng, khen thưởng thường xuyên và đột xuất, khen thưởng theo niên hạn công tác và khen thưởng đối ngoại.</a:t>
            </a:r>
          </a:p>
          <a:p>
            <a:pPr indent="515938" algn="just"/>
            <a:r>
              <a:rPr lang="vi-VN" sz="2800"/>
              <a:t>Căn cứ xét khen thưởng</a:t>
            </a:r>
          </a:p>
          <a:p>
            <a:pPr indent="515938" algn="just"/>
            <a:r>
              <a:rPr lang="vi-VN" sz="2800"/>
              <a:t>Tiêu chuẩn khen thưởng</a:t>
            </a:r>
          </a:p>
          <a:p>
            <a:pPr indent="515938" algn="just"/>
            <a:r>
              <a:rPr lang="vi-VN" sz="2800"/>
              <a:t>Phạm vi mức độ ảnh hưởng của thành tích</a:t>
            </a:r>
          </a:p>
          <a:p>
            <a:pPr indent="515938" algn="just"/>
            <a:r>
              <a:rPr lang="vi-VN" sz="2800"/>
              <a:t>Trách nhiệm và hoàn cảnh khi lập được thành tích.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Khen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thưởng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52400" y="1027113"/>
            <a:ext cx="8915400" cy="7254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7.2.2</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Quyền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lợi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trong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khen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thưởng</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52400" y="2133600"/>
            <a:ext cx="4419600" cy="4038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vi-VN" sz="2800" dirty="0"/>
              <a:t>Kèm theo các hình thức khen thưởng, cá nhân, tập thể còn được nhận tiền thưởng hoặc hiện vật và được hưởng  quyền lợi theo quy định hiện hành của Nhà nước, của quân đội.</a:t>
            </a:r>
            <a:endParaRPr lang="en-US" sz="2800" dirty="0"/>
          </a:p>
        </p:txBody>
      </p:sp>
      <p:sp>
        <p:nvSpPr>
          <p:cNvPr id="7" name="Rounded Rectangle 6"/>
          <p:cNvSpPr/>
          <p:nvPr/>
        </p:nvSpPr>
        <p:spPr>
          <a:xfrm>
            <a:off x="3962400" y="2152650"/>
            <a:ext cx="4876800" cy="4038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just" fontAlgn="auto">
              <a:spcBef>
                <a:spcPts val="0"/>
              </a:spcBef>
              <a:spcAft>
                <a:spcPts val="0"/>
              </a:spcAft>
              <a:defRPr/>
            </a:pPr>
            <a:r>
              <a:rPr lang="vi-VN" sz="2800" dirty="0"/>
              <a:t>Đối với hạ sĩ quan – binh sĩ hoàn thành xuất sắc nhiệm vụ, được công nhận danh hiệu Chiến sĩ thi đua cơ sở trở lên thì được xét thăng một bậc quân hàm, không phụ thuộc vào cấp bậc, chức vụ và thời hạn đã quy định.</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5.1.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số</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lượng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ectangle 4"/>
          <p:cNvSpPr>
            <a:spLocks noChangeArrowheads="1"/>
          </p:cNvSpPr>
          <p:nvPr/>
        </p:nvSpPr>
        <p:spPr bwMode="auto">
          <a:xfrm>
            <a:off x="533400" y="1371600"/>
            <a:ext cx="8077200" cy="4524375"/>
          </a:xfrm>
          <a:prstGeom prst="rect">
            <a:avLst/>
          </a:prstGeom>
          <a:noFill/>
          <a:ln w="9525">
            <a:noFill/>
            <a:miter lim="800000"/>
            <a:headEnd/>
            <a:tailEnd/>
          </a:ln>
        </p:spPr>
        <p:txBody>
          <a:bodyPr>
            <a:spAutoFit/>
          </a:bodyPr>
          <a:lstStyle/>
          <a:p>
            <a:pPr indent="515938" algn="just">
              <a:lnSpc>
                <a:spcPct val="150000"/>
              </a:lnSpc>
            </a:pPr>
            <a:r>
              <a:rPr lang="vi-VN" sz="3200"/>
              <a:t>Mọi quân nhân phải chịu sự quản lý chặt chẽ của chỉ huy và đơn vị. trong trường hợp công tác độc lập ở xa đơn vị, bị lạc trong hành quân, trong chiến đấu hoặc các trường hợp bị lạc khác, phải tìm mọi cách liên lạc, báo cáo và trở về đơn vị.</a:t>
            </a:r>
            <a:endParaRPr lang="en-US" sz="3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Khen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thưởng</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96850" y="1027113"/>
            <a:ext cx="8915400" cy="9540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7.2.3. </a:t>
            </a:r>
            <a:r>
              <a:rPr lang="vi-VN" sz="2800" dirty="0">
                <a:solidFill>
                  <a:srgbClr val="FF0000"/>
                </a:solidFill>
                <a:cs typeface="Arial" pitchFamily="34" charset="0"/>
              </a:rPr>
              <a:t>Hình thức khen thưởng đối với các tập thể và quân nhân</a:t>
            </a:r>
            <a:endParaRPr lang="en-US" sz="2800" dirty="0">
              <a:solidFill>
                <a:srgbClr val="FF0000"/>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76200" y="2133600"/>
            <a:ext cx="9112250" cy="493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Xử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phạt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90114" name="Rectangle 4"/>
          <p:cNvSpPr>
            <a:spLocks noChangeArrowheads="1"/>
          </p:cNvSpPr>
          <p:nvPr/>
        </p:nvSpPr>
        <p:spPr bwMode="auto">
          <a:xfrm>
            <a:off x="609600" y="1828800"/>
            <a:ext cx="8153400" cy="3416300"/>
          </a:xfrm>
          <a:prstGeom prst="rect">
            <a:avLst/>
          </a:prstGeom>
          <a:noFill/>
          <a:ln w="9525">
            <a:noFill/>
            <a:miter lim="800000"/>
            <a:headEnd/>
            <a:tailEnd/>
          </a:ln>
        </p:spPr>
        <p:txBody>
          <a:bodyPr>
            <a:spAutoFit/>
          </a:bodyPr>
          <a:lstStyle/>
          <a:p>
            <a:pPr algn="just"/>
            <a:r>
              <a:rPr lang="vi-VN" sz="3600"/>
              <a:t>Mọi quân nhân nếu không hoàn thành nhiệm vụ được giao, vi phạm kỉ luật quân đội hoặc vi phạm pháp luật Nhà nước chưa đến mức truy cứu trách nhiệm hình sự đều bị xét xử phạt theo quy định của điều lệnh này</a:t>
            </a:r>
            <a:endParaRPr lang="en-US" sz="360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Xử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phạt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104900" y="1103313"/>
            <a:ext cx="6934200" cy="8382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7.3.1. </a:t>
            </a:r>
            <a:r>
              <a:rPr lang="vi-VN" sz="2800" dirty="0">
                <a:solidFill>
                  <a:srgbClr val="FF0000"/>
                </a:solidFill>
                <a:cs typeface="Arial" pitchFamily="34" charset="0"/>
              </a:rPr>
              <a:t>Căn cứ </a:t>
            </a:r>
            <a:r>
              <a:rPr lang="en-US" sz="2800" dirty="0" err="1">
                <a:solidFill>
                  <a:srgbClr val="FF0000"/>
                </a:solidFill>
                <a:latin typeface="Arial" pitchFamily="34" charset="0"/>
                <a:cs typeface="Arial" pitchFamily="34" charset="0"/>
              </a:rPr>
              <a:t>và</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nguyên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tắc</a:t>
            </a:r>
            <a:r>
              <a:rPr lang="vi-VN" sz="2800" dirty="0">
                <a:solidFill>
                  <a:srgbClr val="FF0000"/>
                </a:solidFill>
                <a:cs typeface="Arial" pitchFamily="34" charset="0"/>
              </a:rPr>
              <a:t> </a:t>
            </a:r>
            <a:r>
              <a:rPr lang="vi-VN" sz="2800" dirty="0">
                <a:solidFill>
                  <a:srgbClr val="FF0000"/>
                </a:solidFill>
                <a:cs typeface="Arial" pitchFamily="34" charset="0"/>
              </a:rPr>
              <a:t>xử phạt</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76200" y="2362200"/>
            <a:ext cx="4876800" cy="4267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Khi xét xử phạt quân nhân vi phạm kỉ luật phải căn cứ vào: chức trách, nhiệm vụ được giao; tính chất, mức độ, tác hại và ảnh hưởng của vi phạm; hoàn cảnh khi vi phạm và thái độ sau khi vi phạm.</a:t>
            </a:r>
            <a:endParaRPr lang="en-US" sz="2800" dirty="0"/>
          </a:p>
        </p:txBody>
      </p:sp>
      <p:sp>
        <p:nvSpPr>
          <p:cNvPr id="7" name="Rounded Rectangle 6"/>
          <p:cNvSpPr/>
          <p:nvPr/>
        </p:nvSpPr>
        <p:spPr>
          <a:xfrm>
            <a:off x="3429000" y="2362200"/>
            <a:ext cx="5638800" cy="4267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800" dirty="0"/>
              <a:t>Người chỉ huy và chính ủy, chính trị viên không được đặt ra bất cứ một hình thức xử phạt nào khác ngoài những hình thức đã quy định trong Điều lệnh này đối với quân nhân vi phạm kỉ luật quân đội. Tuyệt đối không được vi phạm nhân cách, thân thể, ngược đãi quân nhân phạm lỗi.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Xử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phạt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104900" y="1103313"/>
            <a:ext cx="6934200" cy="8382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7.3.2. </a:t>
            </a:r>
            <a:r>
              <a:rPr lang="vi-VN" sz="2800" dirty="0">
                <a:solidFill>
                  <a:srgbClr val="FF0000"/>
                </a:solidFill>
                <a:cs typeface="Arial" pitchFamily="34" charset="0"/>
              </a:rPr>
              <a:t>Trách nhiệm bồi thường thiệt hại</a:t>
            </a:r>
            <a:endParaRPr lang="en-US" sz="2800" dirty="0">
              <a:solidFill>
                <a:srgbClr val="FF0000"/>
              </a:solidFill>
              <a:latin typeface="Arial" pitchFamily="34" charset="0"/>
              <a:cs typeface="Arial" pitchFamily="34" charset="0"/>
            </a:endParaRPr>
          </a:p>
        </p:txBody>
      </p:sp>
      <p:sp>
        <p:nvSpPr>
          <p:cNvPr id="8" name="Rectangle 7"/>
          <p:cNvSpPr>
            <a:spLocks noChangeArrowheads="1"/>
          </p:cNvSpPr>
          <p:nvPr/>
        </p:nvSpPr>
        <p:spPr bwMode="auto">
          <a:xfrm>
            <a:off x="457200" y="2105025"/>
            <a:ext cx="8382000" cy="4524375"/>
          </a:xfrm>
          <a:prstGeom prst="rect">
            <a:avLst/>
          </a:prstGeom>
          <a:noFill/>
          <a:ln w="9525">
            <a:noFill/>
            <a:miter lim="800000"/>
            <a:headEnd/>
            <a:tailEnd/>
          </a:ln>
        </p:spPr>
        <p:txBody>
          <a:bodyPr>
            <a:spAutoFit/>
          </a:bodyPr>
          <a:lstStyle/>
          <a:p>
            <a:pPr algn="just"/>
            <a:r>
              <a:rPr lang="vi-VN" sz="3200"/>
              <a:t>Quân nhân vi phạm kỉ luật bị xử phạt còn phải bồi thường thiệt hại đã gây ra. Căn cứ vào tính chất, mức độ, tác hại, hậu quả của hành vi vi phạm, trung đoàn trưởng, chính ủy trung đoàn và chức vụ tương đương trở lên đưuọc quyền quyết định mức độ bồi thường. Nếu quân nhân vi phạm pháp luật, thì việc bồi thường thiệt hại phải thực hiện theo quy định của pháp luật.</a:t>
            </a:r>
            <a:endParaRPr lang="en-US" sz="3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Xử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phạt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81000" y="914400"/>
            <a:ext cx="8458200" cy="1030288"/>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7.3.4. </a:t>
            </a:r>
            <a:r>
              <a:rPr lang="vi-VN" sz="2800" dirty="0">
                <a:solidFill>
                  <a:srgbClr val="FF0000"/>
                </a:solidFill>
                <a:cs typeface="Arial" pitchFamily="34" charset="0"/>
              </a:rPr>
              <a:t>Hình thức xử phạt đối với hạ sĩ quan, binh sĩ và sĩ quan, quân nhân chuyên nghiệp</a:t>
            </a:r>
            <a:endParaRPr lang="en-US" sz="2800" dirty="0">
              <a:solidFill>
                <a:srgbClr val="FF0000"/>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893763" y="2014538"/>
            <a:ext cx="7335837" cy="5072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Xử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phạt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276350" y="1103313"/>
            <a:ext cx="6934200" cy="13350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7.3.3. </a:t>
            </a:r>
            <a:r>
              <a:rPr lang="vi-VN" sz="2800" dirty="0">
                <a:solidFill>
                  <a:srgbClr val="FF0000"/>
                </a:solidFill>
                <a:cs typeface="Arial" pitchFamily="34" charset="0"/>
              </a:rPr>
              <a:t>Trường hợp quân nhân không được mang quân hàm</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933450" y="3048000"/>
            <a:ext cx="7277100" cy="2554288"/>
          </a:xfrm>
          <a:prstGeom prst="rect">
            <a:avLst/>
          </a:prstGeom>
          <a:noFill/>
          <a:ln w="9525">
            <a:noFill/>
            <a:miter lim="800000"/>
            <a:headEnd/>
            <a:tailEnd/>
          </a:ln>
        </p:spPr>
        <p:txBody>
          <a:bodyPr>
            <a:spAutoFit/>
          </a:bodyPr>
          <a:lstStyle/>
          <a:p>
            <a:pPr algn="just"/>
            <a:r>
              <a:rPr lang="vi-VN" sz="3200"/>
              <a:t>Quân nhân tạm thời không được mang quân hàm khi bị khởi tố, tạm giữ, tạm giam; quân nhân bị phạt tù thì đương nhiên bị tước quân hàm kể từ khi bản án có hiệu lực pháp luật,</a:t>
            </a:r>
            <a:endParaRPr lang="en-US" sz="3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676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7.4. </a:t>
            </a:r>
            <a:r>
              <a:rPr lang="vi-VN" sz="28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Hình thức khen thưởng , xử phạt đối với công chức quốc phòng, công nhân viên quốc phòng, lao động hợp đồng trong quân đội</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graphicFrame>
        <p:nvGraphicFramePr>
          <p:cNvPr id="5" name="Table 4"/>
          <p:cNvGraphicFramePr>
            <a:graphicFrameLocks noGrp="1"/>
          </p:cNvGraphicFramePr>
          <p:nvPr/>
        </p:nvGraphicFramePr>
        <p:xfrm>
          <a:off x="304800" y="1905000"/>
          <a:ext cx="8610600" cy="4267200"/>
        </p:xfrm>
        <a:graphic>
          <a:graphicData uri="http://schemas.openxmlformats.org/drawingml/2006/table">
            <a:tbl>
              <a:tblPr firstRow="1" firstCol="1" bandRow="1">
                <a:tableStyleId>{93296810-A885-4BE3-A3E7-6D5BEEA58F35}</a:tableStyleId>
              </a:tblPr>
              <a:tblGrid>
                <a:gridCol w="754680"/>
                <a:gridCol w="4426920"/>
                <a:gridCol w="3429000"/>
              </a:tblGrid>
              <a:tr h="533400">
                <a:tc>
                  <a:txBody>
                    <a:bodyPr/>
                    <a:lstStyle/>
                    <a:p>
                      <a:pPr algn="ctr">
                        <a:lnSpc>
                          <a:spcPct val="115000"/>
                        </a:lnSpc>
                        <a:spcBef>
                          <a:spcPts val="300"/>
                        </a:spcBef>
                        <a:spcAft>
                          <a:spcPts val="300"/>
                        </a:spcAft>
                      </a:pPr>
                      <a:r>
                        <a:rPr lang="en-US" sz="2400" dirty="0">
                          <a:effectLst/>
                        </a:rPr>
                        <a:t>STT</a:t>
                      </a:r>
                      <a:endParaRPr lang="en-US" sz="2400" dirty="0">
                        <a:effectLst/>
                        <a:latin typeface="Times New Roman"/>
                        <a:ea typeface="Calibri"/>
                      </a:endParaRPr>
                    </a:p>
                  </a:txBody>
                  <a:tcPr marL="68580" marR="68580" marT="0" marB="0" anchor="ctr"/>
                </a:tc>
                <a:tc>
                  <a:txBody>
                    <a:bodyPr/>
                    <a:lstStyle/>
                    <a:p>
                      <a:pPr algn="ctr">
                        <a:lnSpc>
                          <a:spcPct val="115000"/>
                        </a:lnSpc>
                        <a:spcBef>
                          <a:spcPts val="300"/>
                        </a:spcBef>
                        <a:spcAft>
                          <a:spcPts val="300"/>
                        </a:spcAft>
                      </a:pPr>
                      <a:r>
                        <a:rPr lang="en-US" sz="2400" dirty="0" err="1">
                          <a:effectLst/>
                        </a:rPr>
                        <a:t>Hình</a:t>
                      </a:r>
                      <a:r>
                        <a:rPr lang="en-US" sz="2400" dirty="0">
                          <a:effectLst/>
                        </a:rPr>
                        <a:t> </a:t>
                      </a:r>
                      <a:r>
                        <a:rPr lang="en-US" sz="2400" dirty="0" err="1">
                          <a:effectLst/>
                        </a:rPr>
                        <a:t>thức</a:t>
                      </a:r>
                      <a:r>
                        <a:rPr lang="en-US" sz="2400" dirty="0">
                          <a:effectLst/>
                        </a:rPr>
                        <a:t> </a:t>
                      </a:r>
                      <a:r>
                        <a:rPr lang="en-US" sz="2400" dirty="0" err="1">
                          <a:effectLst/>
                        </a:rPr>
                        <a:t>khen</a:t>
                      </a:r>
                      <a:r>
                        <a:rPr lang="en-US" sz="2400" dirty="0">
                          <a:effectLst/>
                        </a:rPr>
                        <a:t> </a:t>
                      </a:r>
                      <a:r>
                        <a:rPr lang="en-US" sz="2400" dirty="0" err="1">
                          <a:effectLst/>
                        </a:rPr>
                        <a:t>thưởng</a:t>
                      </a:r>
                      <a:endParaRPr lang="en-US" sz="2400" dirty="0">
                        <a:effectLst/>
                        <a:latin typeface="Times New Roman"/>
                        <a:ea typeface="Calibri"/>
                      </a:endParaRPr>
                    </a:p>
                  </a:txBody>
                  <a:tcPr marL="68580" marR="68580" marT="0" marB="0" anchor="ctr"/>
                </a:tc>
                <a:tc>
                  <a:txBody>
                    <a:bodyPr/>
                    <a:lstStyle/>
                    <a:p>
                      <a:pPr algn="ctr">
                        <a:lnSpc>
                          <a:spcPct val="115000"/>
                        </a:lnSpc>
                        <a:spcBef>
                          <a:spcPts val="300"/>
                        </a:spcBef>
                        <a:spcAft>
                          <a:spcPts val="300"/>
                        </a:spcAft>
                      </a:pPr>
                      <a:r>
                        <a:rPr lang="en-US" sz="2400">
                          <a:effectLst/>
                        </a:rPr>
                        <a:t>Hình thức xử phạt</a:t>
                      </a:r>
                      <a:endParaRPr lang="en-US" sz="2400">
                        <a:effectLst/>
                        <a:latin typeface="Times New Roman"/>
                        <a:ea typeface="Calibri"/>
                      </a:endParaRPr>
                    </a:p>
                  </a:txBody>
                  <a:tcPr marL="68580" marR="68580" marT="0" marB="0" anchor="ctr"/>
                </a:tc>
              </a:tr>
              <a:tr h="533400">
                <a:tc>
                  <a:txBody>
                    <a:bodyPr/>
                    <a:lstStyle/>
                    <a:p>
                      <a:pPr algn="ctr">
                        <a:lnSpc>
                          <a:spcPct val="115000"/>
                        </a:lnSpc>
                        <a:spcBef>
                          <a:spcPts val="300"/>
                        </a:spcBef>
                        <a:spcAft>
                          <a:spcPts val="300"/>
                        </a:spcAft>
                      </a:pPr>
                      <a:r>
                        <a:rPr lang="en-US" sz="2400">
                          <a:effectLst/>
                        </a:rPr>
                        <a:t>1</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dirty="0" err="1">
                          <a:effectLst/>
                        </a:rPr>
                        <a:t>Biểu</a:t>
                      </a:r>
                      <a:r>
                        <a:rPr lang="en-US" sz="2400" dirty="0">
                          <a:effectLst/>
                        </a:rPr>
                        <a:t> </a:t>
                      </a:r>
                      <a:r>
                        <a:rPr lang="en-US" sz="2400" dirty="0" err="1">
                          <a:effectLst/>
                        </a:rPr>
                        <a:t>dương</a:t>
                      </a:r>
                      <a:endParaRPr lang="en-US" sz="2400" dirty="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a:effectLst/>
                        </a:rPr>
                        <a:t>Khiển trách</a:t>
                      </a:r>
                      <a:endParaRPr lang="en-US" sz="2400">
                        <a:effectLst/>
                        <a:latin typeface="Times New Roman"/>
                        <a:ea typeface="Calibri"/>
                      </a:endParaRPr>
                    </a:p>
                  </a:txBody>
                  <a:tcPr marL="68580" marR="68580" marT="0" marB="0"/>
                </a:tc>
              </a:tr>
              <a:tr h="533400">
                <a:tc>
                  <a:txBody>
                    <a:bodyPr/>
                    <a:lstStyle/>
                    <a:p>
                      <a:pPr algn="ctr">
                        <a:lnSpc>
                          <a:spcPct val="115000"/>
                        </a:lnSpc>
                        <a:spcBef>
                          <a:spcPts val="300"/>
                        </a:spcBef>
                        <a:spcAft>
                          <a:spcPts val="300"/>
                        </a:spcAft>
                      </a:pPr>
                      <a:r>
                        <a:rPr lang="en-US" sz="2400">
                          <a:effectLst/>
                        </a:rPr>
                        <a:t>2</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a:effectLst/>
                        </a:rPr>
                        <a:t>Tặng danh hiệu lao động tiên tiến</a:t>
                      </a:r>
                      <a:endParaRPr lang="en-US" sz="240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a:effectLst/>
                        </a:rPr>
                        <a:t>Cảnh cáo</a:t>
                      </a:r>
                      <a:endParaRPr lang="en-US" sz="2400">
                        <a:effectLst/>
                        <a:latin typeface="Times New Roman"/>
                        <a:ea typeface="Calibri"/>
                      </a:endParaRPr>
                    </a:p>
                  </a:txBody>
                  <a:tcPr marL="68580" marR="68580" marT="0" marB="0"/>
                </a:tc>
              </a:tr>
              <a:tr h="533400">
                <a:tc>
                  <a:txBody>
                    <a:bodyPr/>
                    <a:lstStyle/>
                    <a:p>
                      <a:pPr algn="ctr">
                        <a:lnSpc>
                          <a:spcPct val="115000"/>
                        </a:lnSpc>
                        <a:spcBef>
                          <a:spcPts val="300"/>
                        </a:spcBef>
                        <a:spcAft>
                          <a:spcPts val="300"/>
                        </a:spcAft>
                      </a:pPr>
                      <a:r>
                        <a:rPr lang="en-US" sz="2400">
                          <a:effectLst/>
                        </a:rPr>
                        <a:t>3</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a:effectLst/>
                        </a:rPr>
                        <a:t>Tặng giấy khen</a:t>
                      </a:r>
                      <a:endParaRPr lang="en-US" sz="240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a:effectLst/>
                        </a:rPr>
                        <a:t>Giáng chức</a:t>
                      </a:r>
                      <a:endParaRPr lang="en-US" sz="2400">
                        <a:effectLst/>
                        <a:latin typeface="Times New Roman"/>
                        <a:ea typeface="Calibri"/>
                      </a:endParaRPr>
                    </a:p>
                  </a:txBody>
                  <a:tcPr marL="68580" marR="68580" marT="0" marB="0"/>
                </a:tc>
              </a:tr>
              <a:tr h="533400">
                <a:tc>
                  <a:txBody>
                    <a:bodyPr/>
                    <a:lstStyle/>
                    <a:p>
                      <a:pPr algn="ctr">
                        <a:lnSpc>
                          <a:spcPct val="115000"/>
                        </a:lnSpc>
                        <a:spcBef>
                          <a:spcPts val="300"/>
                        </a:spcBef>
                        <a:spcAft>
                          <a:spcPts val="300"/>
                        </a:spcAft>
                      </a:pPr>
                      <a:r>
                        <a:rPr lang="en-US" sz="2400">
                          <a:effectLst/>
                        </a:rPr>
                        <a:t>4</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a:effectLst/>
                        </a:rPr>
                        <a:t>Tặng bằng khen</a:t>
                      </a:r>
                      <a:endParaRPr lang="en-US" sz="240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a:effectLst/>
                        </a:rPr>
                        <a:t>Cách chức</a:t>
                      </a:r>
                      <a:endParaRPr lang="en-US" sz="2400">
                        <a:effectLst/>
                        <a:latin typeface="Times New Roman"/>
                        <a:ea typeface="Calibri"/>
                      </a:endParaRPr>
                    </a:p>
                  </a:txBody>
                  <a:tcPr marL="68580" marR="68580" marT="0" marB="0"/>
                </a:tc>
              </a:tr>
              <a:tr h="533400">
                <a:tc>
                  <a:txBody>
                    <a:bodyPr/>
                    <a:lstStyle/>
                    <a:p>
                      <a:pPr algn="ctr">
                        <a:lnSpc>
                          <a:spcPct val="115000"/>
                        </a:lnSpc>
                        <a:spcBef>
                          <a:spcPts val="300"/>
                        </a:spcBef>
                        <a:spcAft>
                          <a:spcPts val="300"/>
                        </a:spcAft>
                      </a:pPr>
                      <a:r>
                        <a:rPr lang="en-US" sz="2400">
                          <a:effectLst/>
                        </a:rPr>
                        <a:t>5</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a:effectLst/>
                        </a:rPr>
                        <a:t>Tặng danh hiệu Chiến sĩ thi đua</a:t>
                      </a:r>
                      <a:endParaRPr lang="en-US" sz="240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a:effectLst/>
                        </a:rPr>
                        <a:t>Hạ bậc lương</a:t>
                      </a:r>
                      <a:endParaRPr lang="en-US" sz="2400">
                        <a:effectLst/>
                        <a:latin typeface="Times New Roman"/>
                        <a:ea typeface="Calibri"/>
                      </a:endParaRPr>
                    </a:p>
                  </a:txBody>
                  <a:tcPr marL="68580" marR="68580" marT="0" marB="0"/>
                </a:tc>
              </a:tr>
              <a:tr h="533400">
                <a:tc>
                  <a:txBody>
                    <a:bodyPr/>
                    <a:lstStyle/>
                    <a:p>
                      <a:pPr algn="ctr">
                        <a:lnSpc>
                          <a:spcPct val="115000"/>
                        </a:lnSpc>
                        <a:spcBef>
                          <a:spcPts val="300"/>
                        </a:spcBef>
                        <a:spcAft>
                          <a:spcPts val="300"/>
                        </a:spcAft>
                      </a:pPr>
                      <a:r>
                        <a:rPr lang="en-US" sz="2400">
                          <a:effectLst/>
                        </a:rPr>
                        <a:t>6</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a:effectLst/>
                        </a:rPr>
                        <a:t>Tặng huy chương, huân chương</a:t>
                      </a:r>
                      <a:endParaRPr lang="en-US" sz="240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a:effectLst/>
                        </a:rPr>
                        <a:t>Buộc thôi việc</a:t>
                      </a:r>
                      <a:endParaRPr lang="en-US" sz="2400">
                        <a:effectLst/>
                        <a:latin typeface="Times New Roman"/>
                        <a:ea typeface="Calibri"/>
                      </a:endParaRPr>
                    </a:p>
                  </a:txBody>
                  <a:tcPr marL="68580" marR="68580" marT="0" marB="0"/>
                </a:tc>
              </a:tr>
              <a:tr h="533400">
                <a:tc>
                  <a:txBody>
                    <a:bodyPr/>
                    <a:lstStyle/>
                    <a:p>
                      <a:pPr algn="ctr">
                        <a:lnSpc>
                          <a:spcPct val="115000"/>
                        </a:lnSpc>
                        <a:spcBef>
                          <a:spcPts val="300"/>
                        </a:spcBef>
                        <a:spcAft>
                          <a:spcPts val="300"/>
                        </a:spcAft>
                      </a:pPr>
                      <a:r>
                        <a:rPr lang="en-US" sz="2400">
                          <a:effectLst/>
                        </a:rPr>
                        <a:t>7</a:t>
                      </a:r>
                      <a:endParaRPr lang="en-US" sz="2400">
                        <a:effectLst/>
                        <a:latin typeface="Times New Roman"/>
                        <a:ea typeface="Calibri"/>
                      </a:endParaRPr>
                    </a:p>
                  </a:txBody>
                  <a:tcPr marL="68580" marR="68580" marT="0" marB="0" anchor="ctr"/>
                </a:tc>
                <a:tc>
                  <a:txBody>
                    <a:bodyPr/>
                    <a:lstStyle/>
                    <a:p>
                      <a:pPr algn="just">
                        <a:lnSpc>
                          <a:spcPct val="115000"/>
                        </a:lnSpc>
                        <a:spcBef>
                          <a:spcPts val="300"/>
                        </a:spcBef>
                        <a:spcAft>
                          <a:spcPts val="300"/>
                        </a:spcAft>
                      </a:pPr>
                      <a:r>
                        <a:rPr lang="en-US" sz="2400">
                          <a:effectLst/>
                        </a:rPr>
                        <a:t>Tặng danh hiệu vinh dự Nhà nước</a:t>
                      </a:r>
                      <a:endParaRPr lang="en-US" sz="2400">
                        <a:effectLst/>
                        <a:latin typeface="Times New Roman"/>
                        <a:ea typeface="Calibri"/>
                      </a:endParaRPr>
                    </a:p>
                  </a:txBody>
                  <a:tcPr marL="68580" marR="68580" marT="0" marB="0"/>
                </a:tc>
                <a:tc>
                  <a:txBody>
                    <a:bodyPr/>
                    <a:lstStyle/>
                    <a:p>
                      <a:pPr algn="just">
                        <a:lnSpc>
                          <a:spcPct val="115000"/>
                        </a:lnSpc>
                        <a:spcBef>
                          <a:spcPts val="300"/>
                        </a:spcBef>
                        <a:spcAft>
                          <a:spcPts val="300"/>
                        </a:spcAft>
                      </a:pPr>
                      <a:r>
                        <a:rPr lang="en-US" sz="2400" dirty="0">
                          <a:effectLst/>
                        </a:rPr>
                        <a:t> </a:t>
                      </a:r>
                      <a:endParaRPr lang="en-US" sz="2400" dirty="0">
                        <a:effectLst/>
                        <a:latin typeface="Times New Roman"/>
                        <a:ea typeface="Calibri"/>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832" y="0"/>
            <a:ext cx="9144000" cy="12192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7.5. </a:t>
            </a:r>
            <a:r>
              <a:rPr lang="vi-VN"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Quyền hạn khen thưởng, xử phạt đối với quân nhân dự bị</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96258" name="Rectangle 5"/>
          <p:cNvSpPr>
            <a:spLocks noChangeArrowheads="1"/>
          </p:cNvSpPr>
          <p:nvPr/>
        </p:nvSpPr>
        <p:spPr bwMode="auto">
          <a:xfrm>
            <a:off x="381000" y="1524000"/>
            <a:ext cx="8458200" cy="4524375"/>
          </a:xfrm>
          <a:prstGeom prst="rect">
            <a:avLst/>
          </a:prstGeom>
          <a:noFill/>
          <a:ln w="9525">
            <a:noFill/>
            <a:miter lim="800000"/>
            <a:headEnd/>
            <a:tailEnd/>
          </a:ln>
        </p:spPr>
        <p:txBody>
          <a:bodyPr>
            <a:spAutoFit/>
          </a:bodyPr>
          <a:lstStyle/>
          <a:p>
            <a:pPr indent="457200" algn="just"/>
            <a:r>
              <a:rPr lang="vi-VN" sz="3200"/>
              <a:t>Quân nhân dự bị trong thời gian tập trung huấn luyện quân sự hoặc làm nhiệm vụ quân sự khác, được khen thưởng, xử phạt như quân nhân thường trực. Quyền hạn khen thưởng, xử phạt di người chỉ huy, chính ủy quân khu, bộ chỉ huy quân sự tỉnh (thành phố), chỉ huy trưởng, chính trị viên ban chỉ huy quân sự huyện (quận) quyết định phân cấp.</a:t>
            </a:r>
            <a:endParaRPr lang="en-US" sz="320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832" y="0"/>
            <a:ext cx="9144000" cy="12192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7.6. </a:t>
            </a:r>
            <a:r>
              <a:rPr lang="vi-VN"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Quyền hạn khen thưởng đối với cá nhân và tập thể thuộc lực lượng dân quân tự vệ</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ectangle 4"/>
          <p:cNvSpPr>
            <a:spLocks noChangeArrowheads="1"/>
          </p:cNvSpPr>
          <p:nvPr/>
        </p:nvSpPr>
        <p:spPr bwMode="auto">
          <a:xfrm>
            <a:off x="428625" y="1752600"/>
            <a:ext cx="8305800" cy="3970338"/>
          </a:xfrm>
          <a:prstGeom prst="rect">
            <a:avLst/>
          </a:prstGeom>
          <a:noFill/>
          <a:ln w="9525">
            <a:noFill/>
            <a:miter lim="800000"/>
            <a:headEnd/>
            <a:tailEnd/>
          </a:ln>
        </p:spPr>
        <p:txBody>
          <a:bodyPr>
            <a:spAutoFit/>
          </a:bodyPr>
          <a:lstStyle/>
          <a:p>
            <a:pPr indent="457200" algn="just"/>
            <a:r>
              <a:rPr lang="vi-VN" sz="2800"/>
              <a:t>Tặng danh hiệu Chiến sĩ tiên tiến, giấy khen cho cá nhân đến đại đội trưởng, chính trị viên đại đội</a:t>
            </a:r>
          </a:p>
          <a:p>
            <a:pPr indent="457200" algn="just"/>
            <a:r>
              <a:rPr lang="vi-VN" sz="2800"/>
              <a:t>Tặng giấy khen cho tập thể đến cấp trung đội</a:t>
            </a:r>
          </a:p>
          <a:p>
            <a:pPr indent="457200" algn="just"/>
            <a:r>
              <a:rPr lang="vi-VN" sz="2800"/>
              <a:t>Chỉ huy trưởng, bộ chỉ huy quân sự tỉnh (thành phố):</a:t>
            </a:r>
          </a:p>
          <a:p>
            <a:pPr indent="457200" algn="just"/>
            <a:r>
              <a:rPr lang="vi-VN" sz="2800"/>
              <a:t>Tặng danh hiệu Chiến sĩ tiên tiến, giấy khen, danh hiệu chiến sĩ thi đua cơ sở cho cá nhân đến tiểu đoàn trưởng, chính trị viên tiểu đoàn</a:t>
            </a:r>
          </a:p>
          <a:p>
            <a:pPr indent="457200" algn="just"/>
            <a:r>
              <a:rPr lang="vi-VN" sz="2800"/>
              <a:t>Tặng giấy khen cho tập thể đến cấp tiểu đoàn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arn(inVertic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828800"/>
            <a:ext cx="8077200" cy="297179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8</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KHIẾU NẠI, TỐ CÁO</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5.2.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chất</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lượng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ectangle 4"/>
          <p:cNvSpPr>
            <a:spLocks noChangeArrowheads="1"/>
          </p:cNvSpPr>
          <p:nvPr/>
        </p:nvSpPr>
        <p:spPr bwMode="auto">
          <a:xfrm>
            <a:off x="533400" y="1143000"/>
            <a:ext cx="8077200" cy="5262563"/>
          </a:xfrm>
          <a:prstGeom prst="rect">
            <a:avLst/>
          </a:prstGeom>
          <a:noFill/>
          <a:ln w="9525">
            <a:noFill/>
            <a:miter lim="800000"/>
            <a:headEnd/>
            <a:tailEnd/>
          </a:ln>
        </p:spPr>
        <p:txBody>
          <a:bodyPr>
            <a:spAutoFit/>
          </a:bodyPr>
          <a:lstStyle/>
          <a:p>
            <a:pPr indent="457200" algn="just">
              <a:lnSpc>
                <a:spcPct val="150000"/>
              </a:lnSpc>
            </a:pPr>
            <a:r>
              <a:rPr lang="vi-VN" sz="3200"/>
              <a:t>Quân nhân ở cương vị nào, ở đâu, làm gì cũng phải chịu sự quản lý chặt chẽ của tổ chức cơ sở nơi sinh hoạt. Quân nhân được trình bày những thuận lợi, khó khăn trong công tác cũng như nguyện vọng riêng tư của mình để chỉ huy và đồng đội hiểu biết, giúp đỡ.</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8.1.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Khiếu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nại, tố cáo theo pháp luật của nhà nước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52400" y="1428750"/>
            <a:ext cx="8458200" cy="1030288"/>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8.1.1. </a:t>
            </a:r>
            <a:r>
              <a:rPr lang="vi-VN" sz="2800" dirty="0">
                <a:solidFill>
                  <a:srgbClr val="FF0000"/>
                </a:solidFill>
                <a:cs typeface="Arial" pitchFamily="34" charset="0"/>
              </a:rPr>
              <a:t>Quyền và nghĩa vụ của người khiếu nại, người bị khiếu nại</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52400" y="2971800"/>
            <a:ext cx="4419600" cy="3581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Quyền, nghĩa vụ của người khiếu nại, người bị khiếu nại, người bị khiếu nại; thẩm quyền giải quyết khiếu nại, xử lý đơn khiếu nại, thủ tục khiếu nại và giải quyết khiếu nại.</a:t>
            </a:r>
            <a:endParaRPr lang="en-US" sz="2800" dirty="0"/>
          </a:p>
        </p:txBody>
      </p:sp>
      <p:sp>
        <p:nvSpPr>
          <p:cNvPr id="7" name="Rounded Rectangle 6"/>
          <p:cNvSpPr/>
          <p:nvPr/>
        </p:nvSpPr>
        <p:spPr>
          <a:xfrm>
            <a:off x="3733800" y="2971800"/>
            <a:ext cx="5257800" cy="35814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800" dirty="0"/>
              <a:t>Việc thi hành quyết định khiếu nại của quân nhân, cơ quan, đơn vị quân đội thực hiện theo quy định của pháp luật về khiếu nại, tố cáo và quy định của Bộ Quốc phòng về việc thi hành Luật Khiếu nại, tố cáo trong quân đội.</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8.1.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Khiếu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nại, tố cáo theo pháp luật của nhà nước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8458200" cy="1030288"/>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8.1.2. </a:t>
            </a:r>
            <a:r>
              <a:rPr lang="vi-VN" sz="2800" dirty="0">
                <a:solidFill>
                  <a:srgbClr val="FF0000"/>
                </a:solidFill>
                <a:cs typeface="Arial" pitchFamily="34" charset="0"/>
              </a:rPr>
              <a:t>Quyền </a:t>
            </a:r>
            <a:r>
              <a:rPr lang="vi-VN" sz="2800" dirty="0">
                <a:solidFill>
                  <a:srgbClr val="FF0000"/>
                </a:solidFill>
                <a:cs typeface="Arial" pitchFamily="34" charset="0"/>
              </a:rPr>
              <a:t>khiếu nại, tố cáo của quân nhân, cơ quan, đợn vị quân đội</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366713" y="2479675"/>
            <a:ext cx="8534400" cy="3970338"/>
          </a:xfrm>
          <a:prstGeom prst="rect">
            <a:avLst/>
          </a:prstGeom>
          <a:noFill/>
          <a:ln w="9525">
            <a:noFill/>
            <a:miter lim="800000"/>
            <a:headEnd/>
            <a:tailEnd/>
          </a:ln>
        </p:spPr>
        <p:txBody>
          <a:bodyPr>
            <a:spAutoFit/>
          </a:bodyPr>
          <a:lstStyle/>
          <a:p>
            <a:pPr algn="just"/>
            <a:r>
              <a:rPr lang="vi-VN" sz="2800"/>
              <a:t>Quân nhân và cơ quan quân đội có quyền khiếu nại theo quy định của pháp luật về khiếu nại, tố cáo đối với quyết định hành chính, hành vi hành chính của cơ quan hành chính Nhà nước, của người có thẩm quyền trong cơ quan hành chính Nhà nước, của cơ quan, đơn vị, chỉ huy quân đội trong hoạt động quản lí Nhà nước, khi có căn cứ cho rằng các quyết định hành chính, hành vi hành chính đó là trái với pháp luật, xâm phạm quyền, lợi ích hợp pháp của mình.</a:t>
            </a:r>
            <a:endParaRPr 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8.1.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Khiếu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nại, tố cáo theo pháp luật của nhà nước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8458200" cy="1030288"/>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8.1.3. </a:t>
            </a:r>
            <a:r>
              <a:rPr lang="vi-VN" sz="2800" dirty="0">
                <a:solidFill>
                  <a:srgbClr val="FF0000"/>
                </a:solidFill>
                <a:cs typeface="Arial" pitchFamily="34" charset="0"/>
              </a:rPr>
              <a:t>Trách nhiệm của quân nhân khi chờ giải quyết khiếu nại</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685800" y="2967038"/>
            <a:ext cx="8229600" cy="2308225"/>
          </a:xfrm>
          <a:prstGeom prst="rect">
            <a:avLst/>
          </a:prstGeom>
          <a:noFill/>
          <a:ln w="9525">
            <a:noFill/>
            <a:miter lim="800000"/>
            <a:headEnd/>
            <a:tailEnd/>
          </a:ln>
        </p:spPr>
        <p:txBody>
          <a:bodyPr>
            <a:spAutoFit/>
          </a:bodyPr>
          <a:lstStyle/>
          <a:p>
            <a:pPr algn="just"/>
            <a:r>
              <a:rPr lang="en-US" sz="3600">
                <a:latin typeface="Calibri" pitchFamily="34" charset="0"/>
              </a:rPr>
              <a:t>Trong khi chờ giải quyết khiếu nại, mọi quân nhân phải chấp hành nghiêm các quyết định, mệnh lệnh, chỉ thị của cấp trên.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8.1.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Khiếu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nại, tố cáo theo pháp luật của nhà nước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8458200" cy="1030288"/>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8.1.3. </a:t>
            </a:r>
            <a:r>
              <a:rPr lang="vi-VN" sz="2800" dirty="0">
                <a:solidFill>
                  <a:srgbClr val="FF0000"/>
                </a:solidFill>
                <a:cs typeface="Arial" pitchFamily="34" charset="0"/>
              </a:rPr>
              <a:t>Quyền và nghĩa vụ của quân nhân trong việc tố cáo</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52400" y="2819400"/>
            <a:ext cx="6172200" cy="3733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vi-VN" sz="2800" dirty="0"/>
              <a:t>Quân nhân có quyền tố cáo với cơ quan, tổ chức, các nhân trong và ngoài quân đội về hành vi của bất cứ cơ quan, tổ chức, cá nhân nào gây thiệt hại hoặc đe dọa gây thiệt hai lợi ích của Nhà nước, quân đội, quyền, lợi ích hợp pháp của công dân, quân nhân, cơ quan, tổ chức.</a:t>
            </a:r>
            <a:endParaRPr lang="en-US" sz="2800" dirty="0"/>
          </a:p>
        </p:txBody>
      </p:sp>
      <p:sp>
        <p:nvSpPr>
          <p:cNvPr id="7" name="Rounded Rectangle 6"/>
          <p:cNvSpPr/>
          <p:nvPr/>
        </p:nvSpPr>
        <p:spPr>
          <a:xfrm>
            <a:off x="4041775" y="2819400"/>
            <a:ext cx="4949825" cy="37338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2800" dirty="0"/>
              <a:t>Quyền và nghĩa vụ của người tố cáo, thẩm quyền giải quyết tố cáo, thủ tục giải quyết tố cáo thực hiện theo quy định của pháp luật về khiếu nại, tố cáo và quy định của Bộ Quốc phòng</a:t>
            </a:r>
            <a:r>
              <a:rPr lang="vi-VN" sz="2800" dirty="0"/>
              <a: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9768" y="609600"/>
            <a:ext cx="7848600" cy="5078313"/>
          </a:xfrm>
          <a:prstGeom prst="rect">
            <a:avLst/>
          </a:prstGeom>
        </p:spPr>
        <p:txBody>
          <a:bodyPr>
            <a:spAutoFit/>
          </a:bodyPr>
          <a:lstStyle/>
          <a:p>
            <a:pPr algn="ctr" fontAlgn="auto">
              <a:lnSpc>
                <a:spcPct val="150000"/>
              </a:lnSpc>
              <a:spcBef>
                <a:spcPts val="0"/>
              </a:spcBef>
              <a:spcAft>
                <a:spcPts val="0"/>
              </a:spcAft>
              <a:defRPr/>
            </a:pPr>
            <a:r>
              <a:rPr lang="vi-V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rPr>
              <a:t>Chương </a:t>
            </a:r>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rPr>
              <a:t>9</a:t>
            </a:r>
            <a:r>
              <a:rPr lang="vi-V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rPr>
              <a:t>: </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endParaRPr>
          </a:p>
          <a:p>
            <a:pPr algn="ctr" fontAlgn="auto">
              <a:lnSpc>
                <a:spcPct val="150000"/>
              </a:lnSpc>
              <a:spcBef>
                <a:spcPts val="0"/>
              </a:spcBef>
              <a:spcAft>
                <a:spcPts val="0"/>
              </a:spcAft>
              <a:defRPr/>
            </a:pPr>
            <a:r>
              <a:rPr lang="vi-V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rPr>
              <a:t>MƯỜI </a:t>
            </a:r>
            <a:r>
              <a:rPr lang="vi-V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rPr>
              <a:t>LỜI THỀ DANH DỰ, MƯỜI HAI ĐIỀU KỈ LUẬT KHI QUAN HỆ VỚI NHÂN DÂN CỦA QUÂN NHÂN; QUÂN KỲ VÀ QUY ĐỊNH TỔ CHỨC NGHI LỄ QUÂN ĐỘI</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9.1. </a:t>
            </a:r>
            <a:r>
              <a:rPr lang="vi-VN"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Mười lời thề danh dự của quân nhân, mười hai điều kỉ luật khi quan hệ với nhân dân của quân nhân</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8458200" cy="70485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9.1.1. </a:t>
            </a:r>
            <a:r>
              <a:rPr lang="vi-VN" sz="2800" dirty="0">
                <a:solidFill>
                  <a:srgbClr val="FF0000"/>
                </a:solidFill>
                <a:cs typeface="Arial" pitchFamily="34" charset="0"/>
              </a:rPr>
              <a:t>Trách </a:t>
            </a:r>
            <a:r>
              <a:rPr lang="vi-VN" sz="2800" dirty="0">
                <a:solidFill>
                  <a:srgbClr val="FF0000"/>
                </a:solidFill>
                <a:cs typeface="Arial" pitchFamily="34" charset="0"/>
              </a:rPr>
              <a:t>nhiệm của quân nhân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304800" y="2362200"/>
            <a:ext cx="3170238" cy="4038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Mọi quân nhân đều phải học thuộc và thực hiện đúng 10 lời thề danh dự, sẵn sàng ra đọc lời thề trước hàng quân khi được chỉ định.</a:t>
            </a:r>
            <a:endParaRPr lang="en-US" sz="2800" dirty="0"/>
          </a:p>
        </p:txBody>
      </p:sp>
      <p:sp>
        <p:nvSpPr>
          <p:cNvPr id="7" name="Rounded Rectangle 6"/>
          <p:cNvSpPr/>
          <p:nvPr/>
        </p:nvSpPr>
        <p:spPr>
          <a:xfrm>
            <a:off x="2636838" y="2362200"/>
            <a:ext cx="4114800" cy="4038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vi-VN" sz="2800" dirty="0"/>
              <a:t>Lời thề danh dự của quân nhân được tổ chức trong các trường hợp:</a:t>
            </a:r>
          </a:p>
          <a:p>
            <a:pPr marL="457200" fontAlgn="auto">
              <a:spcBef>
                <a:spcPts val="0"/>
              </a:spcBef>
              <a:spcAft>
                <a:spcPts val="0"/>
              </a:spcAft>
              <a:defRPr/>
            </a:pPr>
            <a:r>
              <a:rPr lang="vi-VN" sz="2800" dirty="0"/>
              <a:t>+ Lễ tuyên thệ chiến sĩ mới</a:t>
            </a:r>
          </a:p>
          <a:p>
            <a:pPr marL="457200" fontAlgn="auto">
              <a:spcBef>
                <a:spcPts val="0"/>
              </a:spcBef>
              <a:spcAft>
                <a:spcPts val="0"/>
              </a:spcAft>
              <a:defRPr/>
            </a:pPr>
            <a:r>
              <a:rPr lang="vi-VN" sz="2800" dirty="0"/>
              <a:t>+ Thực hiện chế độ chào cờ, duyệt đội ngũ</a:t>
            </a:r>
          </a:p>
        </p:txBody>
      </p:sp>
      <p:sp>
        <p:nvSpPr>
          <p:cNvPr id="9" name="Rounded Rectangle 8"/>
          <p:cNvSpPr/>
          <p:nvPr/>
        </p:nvSpPr>
        <p:spPr>
          <a:xfrm>
            <a:off x="5548313" y="2392363"/>
            <a:ext cx="3184525" cy="40386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2800" dirty="0"/>
              <a:t>Đọc lời thề phải bảo đảm trang nghiêm, lời đọc phải to, rõ. Lời hô “Xin thề” phải mạnh, đồng thanh.</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9.1. </a:t>
            </a:r>
            <a:r>
              <a:rPr lang="vi-VN"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Mười lời thề danh dự của quân nhân, mười hai điều kỉ luật khi quan hệ với nhân dân của quân nhân</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8458200" cy="100965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9.1.2. </a:t>
            </a:r>
            <a:r>
              <a:rPr lang="vi-VN" sz="2800" dirty="0">
                <a:solidFill>
                  <a:srgbClr val="FF0000"/>
                </a:solidFill>
                <a:cs typeface="Arial" pitchFamily="34" charset="0"/>
              </a:rPr>
              <a:t>Nội dung 10 lời thề danh dự của quân nhân</a:t>
            </a:r>
            <a:endParaRPr lang="en-US" sz="2800" dirty="0">
              <a:solidFill>
                <a:srgbClr val="FF0000"/>
              </a:solidFill>
              <a:latin typeface="Arial" pitchFamily="34" charset="0"/>
              <a:cs typeface="Arial" pitchFamily="34" charset="0"/>
            </a:endParaRPr>
          </a:p>
        </p:txBody>
      </p:sp>
      <p:sp>
        <p:nvSpPr>
          <p:cNvPr id="6" name="Rectangle 5"/>
          <p:cNvSpPr/>
          <p:nvPr/>
        </p:nvSpPr>
        <p:spPr>
          <a:xfrm>
            <a:off x="1589138" y="4319924"/>
            <a:ext cx="6194324" cy="923330"/>
          </a:xfrm>
          <a:prstGeom prst="rect">
            <a:avLst/>
          </a:prstGeom>
          <a:noFill/>
        </p:spPr>
        <p:txBody>
          <a:bodyPr wrap="none">
            <a:spAutoFit/>
          </a:bodyPr>
          <a:lstStyle/>
          <a:p>
            <a:pPr algn="ctr" fontAlgn="auto">
              <a:spcBef>
                <a:spcPts val="0"/>
              </a:spcBef>
              <a:spcAft>
                <a:spcPts val="0"/>
              </a:spcAft>
              <a:defRPr/>
            </a:pP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Sinh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viên</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tự</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tìm</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hiểu</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endParaRPr>
          </a:p>
        </p:txBody>
      </p:sp>
      <p:sp>
        <p:nvSpPr>
          <p:cNvPr id="7" name="Snip Diagonal Corner Rectangle 6"/>
          <p:cNvSpPr/>
          <p:nvPr/>
        </p:nvSpPr>
        <p:spPr>
          <a:xfrm>
            <a:off x="498475" y="2714625"/>
            <a:ext cx="8458200" cy="11430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9.1.3. </a:t>
            </a:r>
            <a:r>
              <a:rPr lang="vi-VN" sz="2800" dirty="0">
                <a:solidFill>
                  <a:srgbClr val="FF0000"/>
                </a:solidFill>
                <a:cs typeface="Arial" pitchFamily="34" charset="0"/>
              </a:rPr>
              <a:t>Nội dung 12 điều kỉ luật khi quan hệ với nhân dân của quân nhân</a:t>
            </a:r>
            <a:endParaRPr lang="en-US" sz="2800"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9.2.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Quân kỳ và quy định tổ chức nghi lễ quân đội</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3200400" cy="70485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9.2.1. </a:t>
            </a:r>
            <a:r>
              <a:rPr lang="vi-VN" sz="2800" dirty="0">
                <a:solidFill>
                  <a:srgbClr val="FF0000"/>
                </a:solidFill>
                <a:cs typeface="Arial" pitchFamily="34" charset="0"/>
              </a:rPr>
              <a:t>Quân kỳ</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685800" y="2413000"/>
            <a:ext cx="7924800" cy="3540125"/>
          </a:xfrm>
          <a:prstGeom prst="rect">
            <a:avLst/>
          </a:prstGeom>
          <a:noFill/>
          <a:ln w="9525">
            <a:noFill/>
            <a:miter lim="800000"/>
            <a:headEnd/>
            <a:tailEnd/>
          </a:ln>
        </p:spPr>
        <p:txBody>
          <a:bodyPr>
            <a:spAutoFit/>
          </a:bodyPr>
          <a:lstStyle/>
          <a:p>
            <a:pPr algn="just"/>
            <a:r>
              <a:rPr lang="vi-VN" sz="3200"/>
              <a:t>Quân kỳ của Quân đội nhân dân Việt Nam được Hội đồng Chính phủ nước Việt Nam dân chủ Cộng hòa (nay là Chính phủ nước Cộng hòa xã hội chủ nghĩa Việt Nam) duyệt y ngày 25 tháng 12 năm 1954, là lá cờ đỏ sao vàng, ở góc trên phía cán cờ có hai chữ màu vàng “Quyết thắng”.</a:t>
            </a:r>
            <a:endParaRPr lang="en-US" sz="3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2"/>
          <p:cNvPicPr>
            <a:picLocks noChangeAspect="1" noChangeArrowheads="1"/>
          </p:cNvPicPr>
          <p:nvPr/>
        </p:nvPicPr>
        <p:blipFill>
          <a:blip r:embed="rId2"/>
          <a:srcRect/>
          <a:stretch>
            <a:fillRect/>
          </a:stretch>
        </p:blipFill>
        <p:spPr bwMode="auto">
          <a:xfrm>
            <a:off x="1600200" y="2286000"/>
            <a:ext cx="6400800" cy="4067175"/>
          </a:xfrm>
          <a:prstGeom prst="rect">
            <a:avLst/>
          </a:prstGeom>
          <a:noFill/>
          <a:ln w="9525">
            <a:noFill/>
            <a:miter lim="800000"/>
            <a:headEnd/>
            <a:tailEnd/>
          </a:ln>
        </p:spPr>
      </p:pic>
      <p:sp>
        <p:nvSpPr>
          <p:cNvPr id="5" name="Rounded Rectangle 4"/>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9.2.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Quân kỳ và quy định tổ chức nghi lễ quân đội</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6" name="Snip Diagonal Corner Rectangle 5"/>
          <p:cNvSpPr/>
          <p:nvPr/>
        </p:nvSpPr>
        <p:spPr>
          <a:xfrm>
            <a:off x="457200" y="1428750"/>
            <a:ext cx="3200400" cy="70485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9.2.1. </a:t>
            </a:r>
            <a:r>
              <a:rPr lang="vi-VN" sz="2800" dirty="0">
                <a:solidFill>
                  <a:srgbClr val="FF0000"/>
                </a:solidFill>
                <a:cs typeface="Arial" pitchFamily="34" charset="0"/>
              </a:rPr>
              <a:t>Quân kỳ</a:t>
            </a:r>
            <a:endParaRPr lang="en-US" sz="2800"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9.2.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Quân kỳ và quy định tổ chức nghi lễ quân đội</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3200400" cy="70485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9.2.1. </a:t>
            </a:r>
            <a:r>
              <a:rPr lang="vi-VN" sz="2800" dirty="0">
                <a:solidFill>
                  <a:srgbClr val="FF0000"/>
                </a:solidFill>
                <a:cs typeface="Arial" pitchFamily="34" charset="0"/>
              </a:rPr>
              <a:t>Quân kỳ</a:t>
            </a:r>
            <a:endParaRPr lang="en-US" sz="2800" dirty="0">
              <a:solidFill>
                <a:srgbClr val="FF0000"/>
              </a:solidFill>
              <a:latin typeface="Arial" pitchFamily="34" charset="0"/>
              <a:cs typeface="Arial" pitchFamily="34" charset="0"/>
            </a:endParaRPr>
          </a:p>
        </p:txBody>
      </p:sp>
      <p:pic>
        <p:nvPicPr>
          <p:cNvPr id="108547" name="Picture 2"/>
          <p:cNvPicPr>
            <a:picLocks noChangeAspect="1" noChangeArrowheads="1"/>
          </p:cNvPicPr>
          <p:nvPr/>
        </p:nvPicPr>
        <p:blipFill>
          <a:blip r:embed="rId2"/>
          <a:srcRect/>
          <a:stretch>
            <a:fillRect/>
          </a:stretch>
        </p:blipFill>
        <p:spPr bwMode="auto">
          <a:xfrm>
            <a:off x="3657600" y="1714500"/>
            <a:ext cx="5334000" cy="4991100"/>
          </a:xfrm>
          <a:prstGeom prst="rect">
            <a:avLst/>
          </a:prstGeom>
          <a:noFill/>
          <a:ln w="9525">
            <a:noFill/>
            <a:miter lim="800000"/>
            <a:headEnd/>
            <a:tailEnd/>
          </a:ln>
        </p:spPr>
      </p:pic>
      <p:sp>
        <p:nvSpPr>
          <p:cNvPr id="108548" name="TextBox 5"/>
          <p:cNvSpPr txBox="1">
            <a:spLocks noChangeArrowheads="1"/>
          </p:cNvSpPr>
          <p:nvPr/>
        </p:nvSpPr>
        <p:spPr bwMode="auto">
          <a:xfrm>
            <a:off x="1181100" y="2941638"/>
            <a:ext cx="1752600" cy="2862262"/>
          </a:xfrm>
          <a:prstGeom prst="rect">
            <a:avLst/>
          </a:prstGeom>
          <a:noFill/>
          <a:ln w="9525">
            <a:noFill/>
            <a:miter lim="800000"/>
            <a:headEnd/>
            <a:tailEnd/>
          </a:ln>
        </p:spPr>
        <p:txBody>
          <a:bodyPr>
            <a:spAutoFit/>
          </a:bodyPr>
          <a:lstStyle/>
          <a:p>
            <a:pPr algn="ctr"/>
            <a:r>
              <a:rPr lang="en-US" sz="3600">
                <a:latin typeface="Calibri" pitchFamily="34" charset="0"/>
              </a:rPr>
              <a:t>Kích thước quân kỳ toàn quân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5.3.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sức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khỏe</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ectangle 4"/>
          <p:cNvSpPr>
            <a:spLocks noChangeArrowheads="1"/>
          </p:cNvSpPr>
          <p:nvPr/>
        </p:nvSpPr>
        <p:spPr bwMode="auto">
          <a:xfrm>
            <a:off x="152400" y="1143000"/>
            <a:ext cx="8686800" cy="5262563"/>
          </a:xfrm>
          <a:prstGeom prst="rect">
            <a:avLst/>
          </a:prstGeom>
          <a:noFill/>
          <a:ln w="9525">
            <a:noFill/>
            <a:miter lim="800000"/>
            <a:headEnd/>
            <a:tailEnd/>
          </a:ln>
        </p:spPr>
        <p:txBody>
          <a:bodyPr>
            <a:spAutoFit/>
          </a:bodyPr>
          <a:lstStyle/>
          <a:p>
            <a:pPr indent="457200" algn="just">
              <a:lnSpc>
                <a:spcPct val="150000"/>
              </a:lnSpc>
            </a:pPr>
            <a:r>
              <a:rPr lang="vi-VN" sz="2800"/>
              <a:t>Quân nhân phải tự bảo vệ sức khoẻ của mình, chăm sóc sức khoẻ của đồng đội, tích cực luyện tập thể dục, thể thao, chấp hành đúng quy định phòng bệnh, chữa bệnh, giữ vệ sinh cá nhân theo hướng dẫn của ngành quân y.</a:t>
            </a:r>
            <a:endParaRPr lang="en-US" sz="2800"/>
          </a:p>
          <a:p>
            <a:pPr indent="457200" algn="just">
              <a:lnSpc>
                <a:spcPct val="150000"/>
              </a:lnSpc>
            </a:pPr>
            <a:r>
              <a:rPr lang="vi-VN" sz="2800"/>
              <a:t>Cán bộ, công nhân viên của quân y của đơn vị phải có trách nhiệm trực tiếp bảo đảm sức khoẻ cho mọi quân nhân trong đơn vị.</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3716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9.2.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Quân kỳ và quy định tổ chức nghi lễ quân đội</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57200" y="1428750"/>
            <a:ext cx="6934200" cy="70485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9.2.1. </a:t>
            </a:r>
            <a:r>
              <a:rPr lang="vi-VN" sz="2800" dirty="0">
                <a:solidFill>
                  <a:srgbClr val="FF0000"/>
                </a:solidFill>
                <a:cs typeface="Arial" pitchFamily="34" charset="0"/>
              </a:rPr>
              <a:t>Tổ chức nghi lễ trong quân đội</a:t>
            </a:r>
            <a:endParaRPr lang="en-US" sz="2800" dirty="0">
              <a:solidFill>
                <a:srgbClr val="FF0000"/>
              </a:solidFill>
              <a:latin typeface="Arial" pitchFamily="34" charset="0"/>
              <a:cs typeface="Arial" pitchFamily="34" charset="0"/>
            </a:endParaRPr>
          </a:p>
        </p:txBody>
      </p:sp>
      <p:sp>
        <p:nvSpPr>
          <p:cNvPr id="109571" name="Rectangle 5"/>
          <p:cNvSpPr>
            <a:spLocks noChangeArrowheads="1"/>
          </p:cNvSpPr>
          <p:nvPr/>
        </p:nvSpPr>
        <p:spPr bwMode="auto">
          <a:xfrm>
            <a:off x="609600" y="2967038"/>
            <a:ext cx="8001000" cy="2289175"/>
          </a:xfrm>
          <a:prstGeom prst="rect">
            <a:avLst/>
          </a:prstGeom>
          <a:noFill/>
          <a:ln w="9525">
            <a:noFill/>
            <a:miter lim="800000"/>
            <a:headEnd/>
            <a:tailEnd/>
          </a:ln>
        </p:spPr>
        <p:txBody>
          <a:bodyPr>
            <a:spAutoFit/>
          </a:bodyPr>
          <a:lstStyle/>
          <a:p>
            <a:pPr algn="just"/>
            <a:r>
              <a:rPr lang="vi-VN" sz="3600"/>
              <a:t>Bộ Tổng tham mưu có trách nhiệm</a:t>
            </a:r>
            <a:r>
              <a:rPr lang="en-US" sz="3600"/>
              <a:t> </a:t>
            </a:r>
            <a:r>
              <a:rPr lang="en-US" sz="3600">
                <a:latin typeface="VNI-Times" pitchFamily="2" charset="0"/>
              </a:rPr>
              <a:t>höôùng</a:t>
            </a:r>
            <a:r>
              <a:rPr lang="vi-VN" sz="3600"/>
              <a:t> dẫn cụ thể từng nghi lễ trong quân đội để thực hiện thông nhất trong toàn quân.</a:t>
            </a:r>
            <a:endParaRPr lang="en-US" sz="3600">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865" y="1981200"/>
            <a:ext cx="8948283" cy="1754326"/>
          </a:xfrm>
          <a:prstGeom prst="rect">
            <a:avLst/>
          </a:prstGeom>
          <a:noFill/>
        </p:spPr>
        <p:txBody>
          <a:bodyPr wrap="none">
            <a:spAutoFit/>
          </a:bodyPr>
          <a:lstStyle/>
          <a:p>
            <a:pPr algn="ctr" fontAlgn="auto">
              <a:spcBef>
                <a:spcPts val="0"/>
              </a:spcBef>
              <a:spcAft>
                <a:spcPts val="0"/>
              </a:spcAft>
              <a:defRPr/>
            </a:pP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Chân</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thành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cảm</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ơn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endParaRPr>
          </a:p>
          <a:p>
            <a:pPr algn="ctr" fontAlgn="auto">
              <a:spcBef>
                <a:spcPts val="0"/>
              </a:spcBef>
              <a:spcAft>
                <a:spcPts val="0"/>
              </a:spcAft>
              <a:defRPr/>
            </a:pP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Các</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anh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chị</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đã</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chú</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ý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theo</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dõi</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828800"/>
            <a:ext cx="8077200" cy="297179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6</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QUẢN LÝ TÀI SẢN QUÂN ĐỘI</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6.1.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vũ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bị</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thuật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763" y="2895600"/>
            <a:ext cx="2895601" cy="1447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6.1.1. </a:t>
            </a:r>
            <a:r>
              <a:rPr lang="en-US" sz="2800" dirty="0" err="1">
                <a:solidFill>
                  <a:srgbClr val="FF0000"/>
                </a:solidFill>
                <a:latin typeface="Arial" pitchFamily="34" charset="0"/>
                <a:cs typeface="Arial" pitchFamily="34" charset="0"/>
              </a:rPr>
              <a:t>Trách</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nhiệm</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của</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quân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nhân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3429000" y="914400"/>
            <a:ext cx="54102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vi-VN" sz="2400" dirty="0"/>
              <a:t>Có tinh thần làm chủ trang bị, không đề hư hỏng, mất mát do thiếu tinh thần trách nhiệm.</a:t>
            </a:r>
            <a:endParaRPr lang="en-US" sz="2400" dirty="0"/>
          </a:p>
        </p:txBody>
      </p:sp>
      <p:sp>
        <p:nvSpPr>
          <p:cNvPr id="7" name="Rounded Rectangle 6"/>
          <p:cNvSpPr/>
          <p:nvPr/>
        </p:nvSpPr>
        <p:spPr>
          <a:xfrm>
            <a:off x="3452813" y="2393950"/>
            <a:ext cx="5410200" cy="1582738"/>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r>
              <a:rPr lang="vi-VN" sz="2400">
                <a:solidFill>
                  <a:srgbClr val="000000"/>
                </a:solidFill>
                <a:cs typeface="Arial" charset="0"/>
              </a:rPr>
              <a:t>Thông thạo cách sử dụng, nắm chắt tính năng đặc điểm, tình trạng </a:t>
            </a:r>
            <a:r>
              <a:rPr lang="en-US" sz="2400">
                <a:solidFill>
                  <a:srgbClr val="000000"/>
                </a:solidFill>
                <a:latin typeface="VNI-Times" pitchFamily="2" charset="0"/>
                <a:cs typeface="Arial" charset="0"/>
              </a:rPr>
              <a:t>kyõ </a:t>
            </a:r>
            <a:r>
              <a:rPr lang="vi-VN" sz="2400">
                <a:solidFill>
                  <a:srgbClr val="000000"/>
                </a:solidFill>
                <a:cs typeface="Arial" charset="0"/>
              </a:rPr>
              <a:t>thuật, đồng bộ, cơ số đạn, nhiên liệu và các trang thiết bị khác kèm theo.</a:t>
            </a:r>
            <a:endParaRPr lang="en-US" sz="2400">
              <a:solidFill>
                <a:srgbClr val="000000"/>
              </a:solidFill>
              <a:cs typeface="Arial" charset="0"/>
            </a:endParaRPr>
          </a:p>
        </p:txBody>
      </p:sp>
      <p:sp>
        <p:nvSpPr>
          <p:cNvPr id="8" name="Rounded Rectangle 7"/>
          <p:cNvSpPr/>
          <p:nvPr/>
        </p:nvSpPr>
        <p:spPr>
          <a:xfrm>
            <a:off x="3452813" y="4114800"/>
            <a:ext cx="5410200" cy="1295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vi-VN" sz="2400" dirty="0"/>
              <a:t>Chấp hành đúng chế độ bảo quản, giữ gìn sử dụng và quy định về giao nhận từng loại trang bị khi có lệnh.</a:t>
            </a:r>
            <a:endParaRPr lang="en-US" sz="2400" dirty="0"/>
          </a:p>
        </p:txBody>
      </p:sp>
      <p:sp>
        <p:nvSpPr>
          <p:cNvPr id="9" name="Rounded Rectangle 8"/>
          <p:cNvSpPr/>
          <p:nvPr/>
        </p:nvSpPr>
        <p:spPr>
          <a:xfrm>
            <a:off x="3452813" y="5516563"/>
            <a:ext cx="5410200" cy="1219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vi-VN" sz="2400" dirty="0"/>
              <a:t>Báo cáo kịp thời với chỉ huy trực tiếp về mọi hư hỏng, mất mát vũ khí trang bị kĩ thuật.</a:t>
            </a:r>
            <a:endParaRPr lang="en-US" sz="2400" dirty="0"/>
          </a:p>
        </p:txBody>
      </p:sp>
      <p:cxnSp>
        <p:nvCxnSpPr>
          <p:cNvPr id="11" name="Straight Arrow Connector 10"/>
          <p:cNvCxnSpPr>
            <a:stCxn id="5" idx="0"/>
            <a:endCxn id="6" idx="1"/>
          </p:cNvCxnSpPr>
          <p:nvPr/>
        </p:nvCxnSpPr>
        <p:spPr>
          <a:xfrm flipV="1">
            <a:off x="2890838" y="1600200"/>
            <a:ext cx="538162" cy="2019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0"/>
            <a:endCxn id="7" idx="1"/>
          </p:cNvCxnSpPr>
          <p:nvPr/>
        </p:nvCxnSpPr>
        <p:spPr>
          <a:xfrm flipV="1">
            <a:off x="2890838" y="3186113"/>
            <a:ext cx="561975" cy="4333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a:endCxn id="8" idx="1"/>
          </p:cNvCxnSpPr>
          <p:nvPr/>
        </p:nvCxnSpPr>
        <p:spPr>
          <a:xfrm>
            <a:off x="2890838" y="3619500"/>
            <a:ext cx="561975"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9" idx="1"/>
          </p:cNvCxnSpPr>
          <p:nvPr/>
        </p:nvCxnSpPr>
        <p:spPr>
          <a:xfrm>
            <a:off x="2890838" y="3619500"/>
            <a:ext cx="561975" cy="25066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6.1.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vũ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bị</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thuật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228600" y="950913"/>
            <a:ext cx="6400800" cy="7239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6.1.2. </a:t>
            </a:r>
            <a:r>
              <a:rPr lang="en-US" sz="2800" dirty="0" err="1">
                <a:solidFill>
                  <a:srgbClr val="FF0000"/>
                </a:solidFill>
                <a:latin typeface="Arial" pitchFamily="34" charset="0"/>
                <a:cs typeface="Arial" pitchFamily="34" charset="0"/>
              </a:rPr>
              <a:t>Đăng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kí</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quản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lý</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vũ</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khí</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trang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bị</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609600" y="1828800"/>
            <a:ext cx="7924800" cy="4616450"/>
          </a:xfrm>
          <a:prstGeom prst="rect">
            <a:avLst/>
          </a:prstGeom>
          <a:noFill/>
          <a:ln w="9525">
            <a:noFill/>
            <a:miter lim="800000"/>
            <a:headEnd/>
            <a:tailEnd/>
          </a:ln>
        </p:spPr>
        <p:txBody>
          <a:bodyPr>
            <a:spAutoFit/>
          </a:bodyPr>
          <a:lstStyle/>
          <a:p>
            <a:pPr indent="515938" algn="just">
              <a:lnSpc>
                <a:spcPct val="150000"/>
              </a:lnSpc>
            </a:pPr>
            <a:r>
              <a:rPr lang="vi-VN" sz="2800"/>
              <a:t>Các đơn vị đều phài có sổ đăng kí, thống kê vũ khí, trang bị kĩ thuật, vật tư, phụ tùng, nhiên liệu và các trang bị khác theo quy định phân cấp quản lý. Vũ khí, trang bị kĩ thuật của cá nhân, tập thể ở đơn vị cơ sở phải ghi rõ họ tên, cấp bậc, chức vụ, đơn vị, chữ  kí người được nhận, thời gian nhận.</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6.1.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vũ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bị</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thuật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47663" y="1066800"/>
            <a:ext cx="8218487" cy="801688"/>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6.1.3. </a:t>
            </a:r>
            <a:r>
              <a:rPr lang="en-US" sz="2800" dirty="0" err="1">
                <a:solidFill>
                  <a:srgbClr val="FF0000"/>
                </a:solidFill>
                <a:latin typeface="Arial" pitchFamily="34" charset="0"/>
                <a:cs typeface="Arial" pitchFamily="34" charset="0"/>
              </a:rPr>
              <a:t>Quản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lý</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vũ</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khí,trang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bị</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sẵn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sàng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chiến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đấu</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609600" y="2057400"/>
            <a:ext cx="7924800" cy="3970338"/>
          </a:xfrm>
          <a:prstGeom prst="rect">
            <a:avLst/>
          </a:prstGeom>
          <a:noFill/>
          <a:ln w="9525">
            <a:noFill/>
            <a:miter lim="800000"/>
            <a:headEnd/>
            <a:tailEnd/>
          </a:ln>
        </p:spPr>
        <p:txBody>
          <a:bodyPr>
            <a:spAutoFit/>
          </a:bodyPr>
          <a:lstStyle/>
          <a:p>
            <a:pPr indent="457200" algn="just">
              <a:lnSpc>
                <a:spcPct val="150000"/>
              </a:lnSpc>
            </a:pPr>
            <a:r>
              <a:rPr lang="vi-VN" sz="2800"/>
              <a:t>Vũ khí, trang bị kĩ thuật sẵn sàng chiến đấu phải bảo đảm số lượng, chất lượng và tình trạng đồng bộ, khi cần sử dụng được ngay. Vũ khí, trang bị kĩ thuật niêm cất phải bảo đảm theo đúng quy định và chỉ được sử dụng khi có lệnh của người chỉ huy có thẩm quyền.</a:t>
            </a:r>
            <a:endParaRPr 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6.1.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Quản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lý</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vũ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khí</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bị</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kĩ</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thuật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468313" y="1027113"/>
            <a:ext cx="7810500" cy="801687"/>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US" sz="2800" dirty="0">
                <a:solidFill>
                  <a:srgbClr val="FF0000"/>
                </a:solidFill>
                <a:latin typeface="Arial" pitchFamily="34" charset="0"/>
                <a:cs typeface="Arial" pitchFamily="34" charset="0"/>
              </a:rPr>
              <a:t>6.1.4. </a:t>
            </a:r>
            <a:r>
              <a:rPr lang="en-US" sz="2800" dirty="0" err="1">
                <a:solidFill>
                  <a:srgbClr val="FF0000"/>
                </a:solidFill>
                <a:latin typeface="Arial" pitchFamily="34" charset="0"/>
                <a:cs typeface="Arial" pitchFamily="34" charset="0"/>
              </a:rPr>
              <a:t>Cấm</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sử</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dụng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vũ</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khí</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trang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bị</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609600" y="2514600"/>
            <a:ext cx="7924800" cy="2678113"/>
          </a:xfrm>
          <a:prstGeom prst="rect">
            <a:avLst/>
          </a:prstGeom>
          <a:noFill/>
          <a:ln w="9525">
            <a:noFill/>
            <a:miter lim="800000"/>
            <a:headEnd/>
            <a:tailEnd/>
          </a:ln>
        </p:spPr>
        <p:txBody>
          <a:bodyPr>
            <a:spAutoFit/>
          </a:bodyPr>
          <a:lstStyle/>
          <a:p>
            <a:pPr algn="just">
              <a:lnSpc>
                <a:spcPct val="150000"/>
              </a:lnSpc>
            </a:pPr>
            <a:r>
              <a:rPr lang="vi-VN" sz="2800"/>
              <a:t>Cấm dùng vũ khí, trang bị kĩ thuật làm những việc không đúng với tính năng, tác dụng của chúng, không đúng với nhiệm vụ, trái quy định của ngành chuyên môn kĩ thuật.</a:t>
            </a:r>
            <a:endParaRPr 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3122</Words>
  <Application>Microsoft Office PowerPoint</Application>
  <PresentationFormat>On-screen Show (4:3)</PresentationFormat>
  <Paragraphs>163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cp:revision>
  <dcterms:created xsi:type="dcterms:W3CDTF">2013-06-15T06:44:35Z</dcterms:created>
  <dcterms:modified xsi:type="dcterms:W3CDTF">2013-06-15T06:44:49Z</dcterms:modified>
</cp:coreProperties>
</file>