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7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5807"/>
  </p:normalViewPr>
  <p:slideViewPr>
    <p:cSldViewPr snapToGrid="0">
      <p:cViewPr varScale="1">
        <p:scale>
          <a:sx n="141" d="100"/>
          <a:sy n="141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F13E-4A70-C36B-05D6-BDAA1DF1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C569-B631-667F-ABD3-E27FC6AC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7553-3489-E1DC-A816-5792B83E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5CA-84EC-1C32-B721-B329F479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1A14-055B-8286-1DA3-B15F847E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5604-A242-6F67-0BF9-121ADDEE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2CF5-D456-9041-F5EC-D72DA226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2181-21BF-7A45-C098-1C3A5E97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CFF4-E2F5-22D6-17FB-A9B6597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F94E-CF50-0C3C-A436-6CC8EEA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E1E94-1FBD-49C2-14E8-7534CDDB7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F98F4-0B56-6029-4E1C-62469D311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2F38-1FDC-84EC-C25B-B1ECA521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153C-6019-CFDB-126A-5B2E110E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835C-33F3-31AE-1787-601F86DE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E660-4012-4A2B-726A-A3D528E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35B-DC9A-0D0D-CCB1-4F82E987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971F-AC7D-8BF1-321E-CF07717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09E6-7D41-08B5-06DB-E837B0E9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6A9-F934-FCE7-0250-936F6616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5C78-7BE7-B191-2E6F-D2542B2B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20D1-86A6-359B-A889-0939A64F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FDCF-CE1D-32A6-76C7-095DA663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2B38-8C9E-5A91-5E7A-F3384032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8BB1-669E-BC8B-0E51-25B0A7DE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09F-199D-31F8-7A55-94166BD1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A683-A41B-6516-73FC-75DBD766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1E3D-7BA4-0AEF-5348-9168CEAF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48DF8-B23B-3F37-1E73-6382BC77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C5F6-CD3F-E948-6CDA-65106C7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FAFEF-B120-B025-43F5-25215458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F7D-5FDD-52FA-AE28-23B5F2D1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5E56-36B9-3B8E-E597-74363FDC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48D0-9874-481B-E25F-2C17ED72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2D0BA-03F8-1A5F-7C2E-03C15BC1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39E7F-05D3-F906-6422-601E4CFD5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8F3D3-708C-E2B9-3A5F-32E04A4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6EBB6-D799-62FB-443A-74B1A7F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E6AB9-E731-F49C-EDC7-383EB57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22ED-0416-521C-899E-4ED09863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A9710-A6FB-1C7F-BA41-8A106E9F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2D32-6F81-1936-170C-B1E60D3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3A77-2DD5-9671-1B21-DA25865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131F2-D641-79E1-3CA4-C2F7C97E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602E-26C0-BD7A-C498-5E438062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ACB3C-CB75-B53F-AFD3-0C01142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D4F0-BC64-2B90-8207-5F463E56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1A3E-802C-23E2-BCAB-2D4B54D0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055F-78DF-4A21-4B7D-B43D21F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8590-5118-3AC3-3794-27B2D96C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252D-60FE-9769-19CE-8B3777F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A737-65A0-C6F3-EF51-CD25475F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3269-5A42-EF82-48CB-E592D817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DFB98-3882-808E-B873-961EC746C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0A68-FE88-916E-4B29-178CC738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9459-1663-76D2-68B8-D8715EDF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C85C-D333-EC0F-62FA-E347621C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DB85-C771-0453-2E47-B57D29BC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EA8A9-5730-EBE4-220E-9E78FF26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0BCD-8B83-336D-EAA6-8BD2D94E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BB9C-2EF8-1966-73E6-554F90BD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23B-1CCD-8042-ADA7-C9FF1C06B20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CEAD-C366-ABFC-EE67-BF3BBBC6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E3A6-F0E2-6F5F-2003-ED55643F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5" y="1288927"/>
            <a:ext cx="693643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F218-0DBE-16F2-5B00-7D1D4E8F3579}"/>
              </a:ext>
            </a:extLst>
          </p:cNvPr>
          <p:cNvSpPr txBox="1"/>
          <p:nvPr/>
        </p:nvSpPr>
        <p:spPr>
          <a:xfrm>
            <a:off x="648182" y="3105834"/>
            <a:ext cx="10914927" cy="167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Helvetica" pitchFamily="2" charset="0"/>
              </a:rPr>
              <a:t>​PIONEERING PUROLATOR CLOUD MIGRATION FOR FINANCIAL EXCELLENCE </a:t>
            </a:r>
          </a:p>
        </p:txBody>
      </p:sp>
    </p:spTree>
    <p:extLst>
      <p:ext uri="{BB962C8B-B14F-4D97-AF65-F5344CB8AC3E}">
        <p14:creationId xmlns:p14="http://schemas.microsoft.com/office/powerpoint/2010/main" val="216121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Other Alternatives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Hybrid Cloud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104100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Recommendations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459120"/>
            <a:ext cx="12191999" cy="503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Comprehensive Assessment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Action for Data Security</a:t>
            </a:r>
            <a:endParaRPr lang="en-US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Gradual Migration</a:t>
            </a:r>
            <a:endParaRPr lang="en-US" sz="2800" dirty="0"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Training and Changing Management</a:t>
            </a:r>
          </a:p>
        </p:txBody>
      </p:sp>
    </p:spTree>
    <p:extLst>
      <p:ext uri="{BB962C8B-B14F-4D97-AF65-F5344CB8AC3E}">
        <p14:creationId xmlns:p14="http://schemas.microsoft.com/office/powerpoint/2010/main" val="47158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5" y="1288927"/>
            <a:ext cx="693643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F218-0DBE-16F2-5B00-7D1D4E8F3579}"/>
              </a:ext>
            </a:extLst>
          </p:cNvPr>
          <p:cNvSpPr txBox="1"/>
          <p:nvPr/>
        </p:nvSpPr>
        <p:spPr>
          <a:xfrm>
            <a:off x="648182" y="3105834"/>
            <a:ext cx="10914927" cy="84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Helvetica" pitchFamily="2" charset="0"/>
              </a:rPr>
              <a:t>Thank You For Listening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77F17-BAE1-0F60-7FB6-73DEFC23DD66}"/>
              </a:ext>
            </a:extLst>
          </p:cNvPr>
          <p:cNvSpPr txBox="1"/>
          <p:nvPr/>
        </p:nvSpPr>
        <p:spPr>
          <a:xfrm>
            <a:off x="648182" y="4565400"/>
            <a:ext cx="10914927" cy="84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Helvetica" pitchFamily="2" charset="0"/>
              </a:rPr>
              <a:t>CCBC 7 – Henry &amp; Nam</a:t>
            </a:r>
          </a:p>
        </p:txBody>
      </p:sp>
    </p:spTree>
    <p:extLst>
      <p:ext uri="{BB962C8B-B14F-4D97-AF65-F5344CB8AC3E}">
        <p14:creationId xmlns:p14="http://schemas.microsoft.com/office/powerpoint/2010/main" val="11943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Overview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1" y="1510846"/>
            <a:ext cx="12191999" cy="514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Cloud Migration for Financial Excellence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Why We Choose Public Cloud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Benefits of Public Cloud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Potential Concerns &amp; Solutions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Other Alternatives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0309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Cloud Migration for Financial Excellence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Purolator IT Infrastructure’s B</a:t>
            </a:r>
            <a:r>
              <a:rPr lang="en-US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ackground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Purolator’s Needs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Why Public Cloud?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Cost Reduction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Enhance Operational Efficiency  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374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Expense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Scalability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Accessibility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4204110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Expense 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A8D9D53-E2BE-D8DD-D05F-7786F65C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10" y="1578807"/>
            <a:ext cx="7863877" cy="49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6237E1-52F8-2FAD-4BDE-AA77CE22803E}"/>
              </a:ext>
            </a:extLst>
          </p:cNvPr>
          <p:cNvSpPr txBox="1"/>
          <p:nvPr/>
        </p:nvSpPr>
        <p:spPr>
          <a:xfrm>
            <a:off x="-325925" y="3680838"/>
            <a:ext cx="4430447" cy="83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CA" sz="2800" b="1" kern="1200" dirty="0">
                <a:solidFill>
                  <a:schemeClr val="accent1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$1,421.75 </a:t>
            </a: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vs </a:t>
            </a:r>
            <a:r>
              <a:rPr lang="en-CA" sz="2800" b="1" kern="1200" dirty="0">
                <a:solidFill>
                  <a:schemeClr val="accent2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$2,797.27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116F6-6914-93E8-42DA-AB290A3F3E62}"/>
              </a:ext>
            </a:extLst>
          </p:cNvPr>
          <p:cNvSpPr txBox="1"/>
          <p:nvPr/>
        </p:nvSpPr>
        <p:spPr>
          <a:xfrm>
            <a:off x="-325925" y="4426985"/>
            <a:ext cx="4572000" cy="94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CA" sz="32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~ 50% monthly cost</a:t>
            </a:r>
            <a:endParaRPr lang="en-CA" sz="32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2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 </a:t>
            </a:r>
            <a:r>
              <a:rPr lang="en-US" sz="4000" kern="1200" dirty="0">
                <a:effectLst/>
                <a:latin typeface="Helvetica" pitchFamily="2" charset="0"/>
                <a:ea typeface="SimSun" panose="02010600030101010101" pitchFamily="2" charset="-122"/>
              </a:rPr>
              <a:t>(continue)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11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Scalability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C393EBD-659C-0E57-AEAF-E384FC18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51" y="1785247"/>
            <a:ext cx="6102352" cy="44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97C8A-6852-92E7-2339-922789CE8BA1}"/>
              </a:ext>
            </a:extLst>
          </p:cNvPr>
          <p:cNvSpPr txBox="1"/>
          <p:nvPr/>
        </p:nvSpPr>
        <p:spPr>
          <a:xfrm>
            <a:off x="0" y="3041754"/>
            <a:ext cx="4339912" cy="169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CA" sz="2800" b="1" dirty="0">
                <a:solidFill>
                  <a:srgbClr val="FF0000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Scale Up</a:t>
            </a:r>
          </a:p>
          <a:p>
            <a:pPr lvl="1" algn="ctr">
              <a:lnSpc>
                <a:spcPct val="200000"/>
              </a:lnSpc>
            </a:pPr>
            <a:r>
              <a:rPr lang="en-CA" sz="2800" b="1" dirty="0">
                <a:solidFill>
                  <a:schemeClr val="accent1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1 month</a:t>
            </a:r>
            <a:r>
              <a:rPr lang="en-CA" sz="2800" b="1" kern="1200" dirty="0">
                <a:solidFill>
                  <a:schemeClr val="accent1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vs </a:t>
            </a:r>
            <a:r>
              <a:rPr lang="en-CA" sz="2800" b="1" dirty="0">
                <a:solidFill>
                  <a:schemeClr val="accent2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CA" sz="2800" b="1" kern="1200" dirty="0">
                <a:solidFill>
                  <a:schemeClr val="accent2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0489B-9D07-CEBB-2BCA-C9C1249F45BD}"/>
              </a:ext>
            </a:extLst>
          </p:cNvPr>
          <p:cNvSpPr txBox="1"/>
          <p:nvPr/>
        </p:nvSpPr>
        <p:spPr>
          <a:xfrm>
            <a:off x="68073" y="4741322"/>
            <a:ext cx="4339912" cy="169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CA" sz="2800" b="1" dirty="0">
                <a:solidFill>
                  <a:srgbClr val="FF0000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Scale Down</a:t>
            </a:r>
          </a:p>
          <a:p>
            <a:pPr lvl="1" algn="ctr">
              <a:lnSpc>
                <a:spcPct val="200000"/>
              </a:lnSpc>
            </a:pPr>
            <a:r>
              <a:rPr lang="en-CA" sz="2800" b="1" dirty="0">
                <a:solidFill>
                  <a:schemeClr val="accent1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1 day</a:t>
            </a:r>
            <a:r>
              <a:rPr lang="en-CA" sz="2800" b="1" kern="1200" dirty="0">
                <a:solidFill>
                  <a:schemeClr val="accent1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vs </a:t>
            </a:r>
            <a:r>
              <a:rPr lang="en-CA" sz="2800" b="1" dirty="0">
                <a:solidFill>
                  <a:schemeClr val="accent2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CA" sz="2800" b="1" kern="1200" dirty="0">
                <a:solidFill>
                  <a:schemeClr val="accent2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days</a:t>
            </a:r>
          </a:p>
        </p:txBody>
      </p:sp>
    </p:spTree>
    <p:extLst>
      <p:ext uri="{BB962C8B-B14F-4D97-AF65-F5344CB8AC3E}">
        <p14:creationId xmlns:p14="http://schemas.microsoft.com/office/powerpoint/2010/main" val="35266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 </a:t>
            </a:r>
            <a:r>
              <a:rPr lang="en-US" sz="4000" kern="1200" dirty="0">
                <a:effectLst/>
                <a:latin typeface="Helvetica" pitchFamily="2" charset="0"/>
                <a:ea typeface="SimSun" panose="02010600030101010101" pitchFamily="2" charset="-122"/>
              </a:rPr>
              <a:t>(continue)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11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Accessibility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268" name="Picture 4" descr="How to make remote work, work: tips from 1Password | 1Password">
            <a:extLst>
              <a:ext uri="{FF2B5EF4-FFF2-40B4-BE49-F238E27FC236}">
                <a16:creationId xmlns:a16="http://schemas.microsoft.com/office/drawing/2014/main" id="{ECA661E7-02B8-096A-E997-3EC50AEF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09" y="2099101"/>
            <a:ext cx="6915115" cy="26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0B456B-6445-1E1D-0BE5-33398EC0A6B4}"/>
              </a:ext>
            </a:extLst>
          </p:cNvPr>
          <p:cNvSpPr txBox="1"/>
          <p:nvPr/>
        </p:nvSpPr>
        <p:spPr>
          <a:xfrm>
            <a:off x="-1" y="3041754"/>
            <a:ext cx="4999309" cy="342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CA" sz="2800" b="1" kern="1200" dirty="0">
                <a:solidFill>
                  <a:schemeClr val="accent1"/>
                </a:solidFill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Everyw</a:t>
            </a:r>
            <a:r>
              <a:rPr lang="en-CA" sz="2800" b="1" dirty="0">
                <a:solidFill>
                  <a:schemeClr val="accent1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here, every time</a:t>
            </a:r>
          </a:p>
          <a:p>
            <a:pPr lvl="1" algn="ctr">
              <a:lnSpc>
                <a:spcPct val="200000"/>
              </a:lnSpc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vs </a:t>
            </a:r>
          </a:p>
          <a:p>
            <a:pPr lvl="1" algn="ctr">
              <a:lnSpc>
                <a:spcPct val="200000"/>
              </a:lnSpc>
            </a:pPr>
            <a:r>
              <a:rPr lang="en-CA" sz="2800" b="1" dirty="0">
                <a:solidFill>
                  <a:schemeClr val="accent2"/>
                </a:solidFill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Book appointments, paperwork process, etc.</a:t>
            </a:r>
            <a:endParaRPr lang="en-CA" sz="2800" b="1" kern="1200" dirty="0">
              <a:solidFill>
                <a:schemeClr val="accent2"/>
              </a:solidFill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Potential Concerns &amp; Solutions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374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Compliance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Data Security</a:t>
            </a:r>
            <a:endParaRPr lang="en-US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Integration Complexities</a:t>
            </a:r>
          </a:p>
        </p:txBody>
      </p:sp>
    </p:spTree>
    <p:extLst>
      <p:ext uri="{BB962C8B-B14F-4D97-AF65-F5344CB8AC3E}">
        <p14:creationId xmlns:p14="http://schemas.microsoft.com/office/powerpoint/2010/main" val="42219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lastModifiedBy>Nguyen, Nam</cp:lastModifiedBy>
  <cp:revision>33</cp:revision>
  <dcterms:created xsi:type="dcterms:W3CDTF">2023-12-01T16:47:08Z</dcterms:created>
  <dcterms:modified xsi:type="dcterms:W3CDTF">2023-12-06T17:53:47Z</dcterms:modified>
</cp:coreProperties>
</file>