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41"/>
  </p:notesMasterIdLst>
  <p:handoutMasterIdLst>
    <p:handoutMasterId r:id="rId42"/>
  </p:handoutMasterIdLst>
  <p:sldIdLst>
    <p:sldId id="317" r:id="rId2"/>
    <p:sldId id="347" r:id="rId3"/>
    <p:sldId id="344" r:id="rId4"/>
    <p:sldId id="345" r:id="rId5"/>
    <p:sldId id="348" r:id="rId6"/>
    <p:sldId id="349" r:id="rId7"/>
    <p:sldId id="325" r:id="rId8"/>
    <p:sldId id="326" r:id="rId9"/>
    <p:sldId id="327" r:id="rId10"/>
    <p:sldId id="354" r:id="rId11"/>
    <p:sldId id="322" r:id="rId12"/>
    <p:sldId id="323" r:id="rId13"/>
    <p:sldId id="324" r:id="rId14"/>
    <p:sldId id="350" r:id="rId15"/>
    <p:sldId id="352" r:id="rId16"/>
    <p:sldId id="351" r:id="rId17"/>
    <p:sldId id="358" r:id="rId18"/>
    <p:sldId id="333" r:id="rId19"/>
    <p:sldId id="334" r:id="rId20"/>
    <p:sldId id="335" r:id="rId21"/>
    <p:sldId id="355" r:id="rId22"/>
    <p:sldId id="328" r:id="rId23"/>
    <p:sldId id="329" r:id="rId24"/>
    <p:sldId id="330" r:id="rId25"/>
    <p:sldId id="331" r:id="rId26"/>
    <p:sldId id="332" r:id="rId27"/>
    <p:sldId id="338" r:id="rId28"/>
    <p:sldId id="339" r:id="rId29"/>
    <p:sldId id="340" r:id="rId30"/>
    <p:sldId id="359" r:id="rId31"/>
    <p:sldId id="360" r:id="rId32"/>
    <p:sldId id="341" r:id="rId33"/>
    <p:sldId id="353" r:id="rId34"/>
    <p:sldId id="336" r:id="rId35"/>
    <p:sldId id="337" r:id="rId36"/>
    <p:sldId id="342" r:id="rId37"/>
    <p:sldId id="343" r:id="rId38"/>
    <p:sldId id="357" r:id="rId39"/>
    <p:sldId id="356" r:id="rId40"/>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52" autoAdjust="0"/>
    <p:restoredTop sz="87778" autoAdjust="0"/>
  </p:normalViewPr>
  <p:slideViewPr>
    <p:cSldViewPr snapToGrid="0" snapToObjects="1">
      <p:cViewPr varScale="1">
        <p:scale>
          <a:sx n="70" d="100"/>
          <a:sy n="70" d="100"/>
        </p:scale>
        <p:origin x="-83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4" Type="http://schemas.openxmlformats.org/officeDocument/2006/relationships/slide" Target="slides/slide23.xml"/><Relationship Id="rId5" Type="http://schemas.openxmlformats.org/officeDocument/2006/relationships/slide" Target="slides/slide24.xml"/><Relationship Id="rId6" Type="http://schemas.openxmlformats.org/officeDocument/2006/relationships/slide" Target="slides/slide27.xml"/><Relationship Id="rId7" Type="http://schemas.openxmlformats.org/officeDocument/2006/relationships/slide" Target="slides/slide28.xml"/><Relationship Id="rId8" Type="http://schemas.openxmlformats.org/officeDocument/2006/relationships/slide" Target="slides/slide29.xml"/><Relationship Id="rId9" Type="http://schemas.openxmlformats.org/officeDocument/2006/relationships/slide" Target="slides/slide32.xml"/><Relationship Id="rId1" Type="http://schemas.openxmlformats.org/officeDocument/2006/relationships/slide" Target="slides/slide9.xml"/><Relationship Id="rId2"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94038" cy="477838"/>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defTabSz="965200">
              <a:defRPr sz="1300"/>
            </a:lvl1pPr>
          </a:lstStyle>
          <a:p>
            <a:endParaRPr lang="en-GB"/>
          </a:p>
        </p:txBody>
      </p:sp>
      <p:sp>
        <p:nvSpPr>
          <p:cNvPr id="26627" name="Rectangle 3"/>
          <p:cNvSpPr>
            <a:spLocks noGrp="1" noChangeArrowheads="1"/>
          </p:cNvSpPr>
          <p:nvPr>
            <p:ph type="dt" sz="quarter" idx="1"/>
          </p:nvPr>
        </p:nvSpPr>
        <p:spPr bwMode="auto">
          <a:xfrm>
            <a:off x="3989388" y="0"/>
            <a:ext cx="3092450" cy="477838"/>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defTabSz="965200">
              <a:defRPr sz="1300"/>
            </a:lvl1pPr>
          </a:lstStyle>
          <a:p>
            <a:endParaRPr lang="en-GB"/>
          </a:p>
        </p:txBody>
      </p:sp>
      <p:sp>
        <p:nvSpPr>
          <p:cNvPr id="26628" name="Rectangle 4"/>
          <p:cNvSpPr>
            <a:spLocks noGrp="1" noChangeArrowheads="1"/>
          </p:cNvSpPr>
          <p:nvPr>
            <p:ph type="ftr" sz="quarter" idx="2"/>
          </p:nvPr>
        </p:nvSpPr>
        <p:spPr bwMode="auto">
          <a:xfrm>
            <a:off x="0" y="9731375"/>
            <a:ext cx="3094038" cy="477838"/>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defTabSz="965200">
              <a:defRPr sz="1300"/>
            </a:lvl1pPr>
          </a:lstStyle>
          <a:p>
            <a:endParaRPr lang="en-GB"/>
          </a:p>
        </p:txBody>
      </p:sp>
      <p:sp>
        <p:nvSpPr>
          <p:cNvPr id="26629" name="Rectangle 5"/>
          <p:cNvSpPr>
            <a:spLocks noGrp="1" noChangeArrowheads="1"/>
          </p:cNvSpPr>
          <p:nvPr>
            <p:ph type="sldNum" sz="quarter" idx="3"/>
          </p:nvPr>
        </p:nvSpPr>
        <p:spPr bwMode="auto">
          <a:xfrm>
            <a:off x="3989388" y="9731375"/>
            <a:ext cx="3092450" cy="477838"/>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defTabSz="965200">
              <a:defRPr sz="1300"/>
            </a:lvl1pPr>
          </a:lstStyle>
          <a:p>
            <a:fld id="{B80CB5B9-6C0E-441A-AE4A-5DADF80E3587}" type="slidenum">
              <a:rPr lang="en-GB"/>
              <a:pPr/>
              <a:t>‹#›</a:t>
            </a:fld>
            <a:endParaRPr lang="en-GB"/>
          </a:p>
        </p:txBody>
      </p:sp>
    </p:spTree>
    <p:extLst>
      <p:ext uri="{BB962C8B-B14F-4D97-AF65-F5344CB8AC3E}">
        <p14:creationId xmlns:p14="http://schemas.microsoft.com/office/powerpoint/2010/main" val="36134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403860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3252" name="Rectangle 4"/>
          <p:cNvSpPr>
            <a:spLocks noGrp="1" noRot="1" noChangeAspect="1" noChangeArrowheads="1" noTextEdit="1"/>
          </p:cNvSpPr>
          <p:nvPr>
            <p:ph type="sldImg" idx="2"/>
          </p:nvPr>
        </p:nvSpPr>
        <p:spPr bwMode="auto">
          <a:xfrm>
            <a:off x="1041400" y="762000"/>
            <a:ext cx="5080000" cy="3810000"/>
          </a:xfrm>
          <a:prstGeom prst="rect">
            <a:avLst/>
          </a:prstGeom>
          <a:noFill/>
          <a:ln w="9525">
            <a:solidFill>
              <a:srgbClr val="000000"/>
            </a:solidFill>
            <a:miter lim="800000"/>
            <a:headEnd/>
            <a:tailEnd/>
          </a:ln>
          <a:effectLst/>
        </p:spPr>
      </p:sp>
      <p:sp>
        <p:nvSpPr>
          <p:cNvPr id="53253" name="Rectangle 5"/>
          <p:cNvSpPr>
            <a:spLocks noGrp="1" noChangeArrowheads="1"/>
          </p:cNvSpPr>
          <p:nvPr>
            <p:ph type="body" sz="quarter" idx="3"/>
          </p:nvPr>
        </p:nvSpPr>
        <p:spPr bwMode="auto">
          <a:xfrm>
            <a:off x="914400" y="4876800"/>
            <a:ext cx="52578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3254" name="Rectangle 6"/>
          <p:cNvSpPr>
            <a:spLocks noGrp="1" noChangeArrowheads="1"/>
          </p:cNvSpPr>
          <p:nvPr>
            <p:ph type="ftr" sz="quarter" idx="4"/>
          </p:nvPr>
        </p:nvSpPr>
        <p:spPr bwMode="auto">
          <a:xfrm>
            <a:off x="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403860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9BAAE4-CC71-4824-947C-C858BEED1AD8}" type="slidenum">
              <a:rPr lang="en-US"/>
              <a:pPr/>
              <a:t>‹#›</a:t>
            </a:fld>
            <a:endParaRPr lang="en-US"/>
          </a:p>
        </p:txBody>
      </p:sp>
    </p:spTree>
    <p:extLst>
      <p:ext uri="{BB962C8B-B14F-4D97-AF65-F5344CB8AC3E}">
        <p14:creationId xmlns:p14="http://schemas.microsoft.com/office/powerpoint/2010/main" val="797367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D61E9-9B26-4862-A776-79236553B8D3}" type="slidenum">
              <a:rPr lang="en-US"/>
              <a:pPr/>
              <a:t>11</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C is strongly typed. The variables and constants etc have a certain data types. All variables could have been double type, but then multiplying double numbers is very expensive. So the various data types have been provided for the reason of efficiency and ease of handling.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6605E-BD97-44D6-89D3-5D6040E08E33}" type="slidenum">
              <a:rPr lang="en-US"/>
              <a:pPr/>
              <a:t>12</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t>C guarantees only following:</a:t>
            </a:r>
          </a:p>
          <a:p>
            <a:r>
              <a:rPr lang="en-US"/>
              <a:t>Sizeof(short) &lt;= sizeof(int) &lt;= sizeof(long).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DC1BB-49B1-4C8C-A8CF-EE4EB1627AD4}" type="slidenum">
              <a:rPr lang="en-US"/>
              <a:pPr/>
              <a:t>23</a:t>
            </a:fld>
            <a:endParaRPr lang="en-US"/>
          </a:p>
        </p:txBody>
      </p:sp>
      <p:sp>
        <p:nvSpPr>
          <p:cNvPr id="16486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947112" y="4861441"/>
            <a:ext cx="5205078" cy="4605576"/>
          </a:xfrm>
          <a:prstGeom prst="rect">
            <a:avLst/>
          </a:prstGeom>
          <a:solidFill>
            <a:srgbClr val="FFFFFF"/>
          </a:solidFill>
          <a:ln>
            <a:solidFill>
              <a:srgbClr val="000000"/>
            </a:solidFill>
            <a:miter lim="800000"/>
            <a:headEnd/>
            <a:tailEnd/>
          </a:ln>
        </p:spPr>
        <p:txBody>
          <a:bodyPr lIns="99043" tIns="49521" rIns="99043" bIns="49521"/>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EA7E2-C02D-4F3D-A028-79A8CB2B0877}" type="slidenum">
              <a:rPr lang="en-US"/>
              <a:pPr/>
              <a:t>24</a:t>
            </a:fld>
            <a:endParaRPr lang="en-US"/>
          </a:p>
        </p:txBody>
      </p:sp>
      <p:sp>
        <p:nvSpPr>
          <p:cNvPr id="166914"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66915" name="Rectangle 3"/>
          <p:cNvSpPr>
            <a:spLocks noGrp="1" noChangeArrowheads="1"/>
          </p:cNvSpPr>
          <p:nvPr>
            <p:ph type="body" idx="1"/>
          </p:nvPr>
        </p:nvSpPr>
        <p:spPr bwMode="auto">
          <a:xfrm>
            <a:off x="947112" y="4861441"/>
            <a:ext cx="5205078" cy="4605576"/>
          </a:xfrm>
          <a:prstGeom prst="rect">
            <a:avLst/>
          </a:prstGeom>
          <a:solidFill>
            <a:srgbClr val="FFFFFF"/>
          </a:solidFill>
          <a:ln>
            <a:solidFill>
              <a:srgbClr val="000000"/>
            </a:solidFill>
            <a:miter lim="800000"/>
            <a:headEnd/>
            <a:tailEnd/>
          </a:ln>
        </p:spPr>
        <p:txBody>
          <a:bodyPr lIns="99043" tIns="49521" rIns="99043" bIns="49521"/>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E8954-8AC0-4433-BEC2-C61A544A73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C2B5-F21A-45B8-82EE-813B7E68B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6C2B5-F21A-45B8-82EE-813B7E68B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981" y="2013195"/>
            <a:ext cx="8338039" cy="3238743"/>
          </a:xfrm>
        </p:spPr>
        <p:txBody>
          <a:bodyPr>
            <a:noAutofit/>
          </a:bodyPr>
          <a:lstStyle/>
          <a:p>
            <a:pPr>
              <a:lnSpc>
                <a:spcPct val="150000"/>
              </a:lnSpc>
            </a:pPr>
            <a:r>
              <a:rPr lang="en-US" sz="6000" dirty="0" smtClean="0">
                <a:solidFill>
                  <a:srgbClr val="C00000"/>
                </a:solidFill>
                <a:effectLst>
                  <a:outerShdw blurRad="38100" dist="38100" dir="2700000" algn="tl">
                    <a:srgbClr val="000000">
                      <a:alpha val="43137"/>
                    </a:srgbClr>
                  </a:outerShdw>
                </a:effectLst>
                <a:latin typeface="Maiandra GD" pitchFamily="34" charset="0"/>
              </a:rPr>
              <a:t>Variables, Constants and Assignment Statements</a:t>
            </a:r>
            <a:endParaRPr lang="en-GB" sz="6000" i="0" dirty="0">
              <a:solidFill>
                <a:srgbClr val="C00000"/>
              </a:solidFill>
              <a:latin typeface="Maiandra GD" pitchFamily="34" charset="0"/>
            </a:endParaRPr>
          </a:p>
        </p:txBody>
      </p:sp>
      <p:sp>
        <p:nvSpPr>
          <p:cNvPr id="3" name="Subtitle 2"/>
          <p:cNvSpPr>
            <a:spLocks noGrp="1"/>
          </p:cNvSpPr>
          <p:nvPr>
            <p:ph type="subTitle" idx="1"/>
          </p:nvPr>
        </p:nvSpPr>
        <p:spPr>
          <a:xfrm>
            <a:off x="2414954" y="58615"/>
            <a:ext cx="4314092" cy="709246"/>
          </a:xfrm>
        </p:spPr>
        <p:txBody>
          <a:bodyPr>
            <a:normAutofit/>
          </a:bodyPr>
          <a:lstStyle/>
          <a:p>
            <a:pPr rtl="1" fontAlgn="base">
              <a:spcBef>
                <a:spcPct val="0"/>
              </a:spcBef>
              <a:spcAft>
                <a:spcPct val="0"/>
              </a:spcAft>
            </a:pPr>
            <a:r>
              <a:rPr lang="en-US" b="1" u="sng" dirty="0" smtClean="0">
                <a:solidFill>
                  <a:schemeClr val="tx1"/>
                </a:solidFill>
                <a:latin typeface="Maiandra GD" pitchFamily="34" charset="0"/>
                <a:ea typeface="ＭＳ Ｐゴシック" charset="0"/>
                <a:cs typeface="Arial" charset="0"/>
              </a:rPr>
              <a:t>Lecture 2</a:t>
            </a:r>
            <a:endParaRPr lang="en-GB" b="1" u="sng" dirty="0">
              <a:solidFill>
                <a:schemeClr val="tx1"/>
              </a:solidFill>
              <a:latin typeface="Maiandra GD" pitchFamily="34" charset="0"/>
              <a:ea typeface="ＭＳ Ｐゴシック" charset="0"/>
              <a:cs typeface="Arial" charset="0"/>
            </a:endParaRPr>
          </a:p>
        </p:txBody>
      </p:sp>
      <p:sp>
        <p:nvSpPr>
          <p:cNvPr id="4" name="TextBox 3"/>
          <p:cNvSpPr txBox="1"/>
          <p:nvPr/>
        </p:nvSpPr>
        <p:spPr>
          <a:xfrm>
            <a:off x="0" y="0"/>
            <a:ext cx="1828800" cy="461665"/>
          </a:xfrm>
          <a:prstGeom prst="rect">
            <a:avLst/>
          </a:prstGeom>
          <a:noFill/>
        </p:spPr>
        <p:txBody>
          <a:bodyPr wrap="square" rtlCol="0">
            <a:spAutoFit/>
          </a:bodyPr>
          <a:lstStyle/>
          <a:p>
            <a:r>
              <a:rPr lang="en-US" sz="1200" b="1" dirty="0" smtClean="0">
                <a:ln w="10541" cmpd="sng">
                  <a:solidFill>
                    <a:srgbClr val="7D7D7D">
                      <a:tint val="100000"/>
                      <a:shade val="100000"/>
                      <a:satMod val="110000"/>
                    </a:srgbClr>
                  </a:solidFill>
                  <a:prstDash val="solid"/>
                </a:ln>
                <a:solidFill>
                  <a:srgbClr val="7030A0"/>
                </a:solidFill>
                <a:latin typeface="Maiandra GD" pitchFamily="34" charset="0"/>
              </a:rPr>
              <a:t>Programming IT Course</a:t>
            </a:r>
          </a:p>
          <a:p>
            <a:r>
              <a:rPr lang="en-US" sz="1200" b="1" dirty="0" smtClean="0">
                <a:ln w="10541" cmpd="sng">
                  <a:solidFill>
                    <a:srgbClr val="7D7D7D">
                      <a:tint val="100000"/>
                      <a:shade val="100000"/>
                      <a:satMod val="110000"/>
                    </a:srgbClr>
                  </a:solidFill>
                  <a:prstDash val="solid"/>
                </a:ln>
                <a:solidFill>
                  <a:srgbClr val="7030A0"/>
                </a:solidFill>
                <a:latin typeface="Maiandra GD" pitchFamily="34" charset="0"/>
              </a:rPr>
              <a:t>GNU C</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10</a:t>
            </a:fld>
            <a:endParaRPr lang="en-US"/>
          </a:p>
        </p:txBody>
      </p:sp>
      <p:sp>
        <p:nvSpPr>
          <p:cNvPr id="7" name="TextBox 6"/>
          <p:cNvSpPr txBox="1"/>
          <p:nvPr/>
        </p:nvSpPr>
        <p:spPr>
          <a:xfrm>
            <a:off x="1006720" y="1089632"/>
            <a:ext cx="7130561" cy="4662815"/>
          </a:xfrm>
          <a:prstGeom prst="rect">
            <a:avLst/>
          </a:prstGeom>
          <a:noFill/>
        </p:spPr>
        <p:txBody>
          <a:bodyPr wrap="square" rtlCol="0">
            <a:spAutoFit/>
          </a:bodyPr>
          <a:lstStyle/>
          <a:p>
            <a:pPr indent="274320">
              <a:spcBef>
                <a:spcPts val="0"/>
              </a:spcBef>
              <a:spcAft>
                <a:spcPts val="1800"/>
              </a:spcAft>
              <a:buSzPct val="80000"/>
              <a:buFont typeface="Wingdings 3" pitchFamily="18" charset="2"/>
              <a:buChar char="R"/>
            </a:pPr>
            <a:r>
              <a:rPr lang="en-US" sz="2400" dirty="0" smtClean="0">
                <a:solidFill>
                  <a:srgbClr val="C00000"/>
                </a:solidFill>
                <a:latin typeface="Maiandra GD" pitchFamily="34" charset="0"/>
              </a:rPr>
              <a:t>Exercises</a:t>
            </a:r>
          </a:p>
          <a:p>
            <a:pPr lvl="0" indent="274320">
              <a:spcBef>
                <a:spcPts val="300"/>
              </a:spcBef>
              <a:spcAft>
                <a:spcPts val="300"/>
              </a:spcAft>
              <a:buSzPct val="80000"/>
              <a:buFontTx/>
              <a:buChar char="∆"/>
            </a:pPr>
            <a:r>
              <a:rPr lang="en-US" sz="1800" b="1" u="sng" dirty="0" smtClean="0">
                <a:solidFill>
                  <a:srgbClr val="002060"/>
                </a:solidFill>
                <a:latin typeface="Maiandra GD" pitchFamily="34" charset="0"/>
              </a:rPr>
              <a:t>Q1: </a:t>
            </a:r>
            <a:r>
              <a:rPr lang="en-US" sz="1800" b="1" dirty="0" smtClean="0">
                <a:latin typeface="Maiandra GD" pitchFamily="34" charset="0"/>
              </a:rPr>
              <a:t>Which of the followings is/are valid identifier(s)?</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smtClean="0">
                <a:latin typeface="Maiandra GD" pitchFamily="34" charset="0"/>
              </a:rPr>
              <a:t>_</a:t>
            </a:r>
            <a:r>
              <a:rPr lang="en-US" sz="1800" dirty="0" err="1" smtClean="0">
                <a:latin typeface="Maiandra GD" pitchFamily="34" charset="0"/>
              </a:rPr>
              <a:t>getchar</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err="1" smtClean="0">
                <a:latin typeface="Maiandra GD" pitchFamily="34" charset="0"/>
              </a:rPr>
              <a:t>x_square</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err="1" smtClean="0">
                <a:latin typeface="Maiandra GD" pitchFamily="34" charset="0"/>
              </a:rPr>
              <a:t>If_Else</a:t>
            </a:r>
            <a:endParaRPr lang="en-US" sz="1800" dirty="0" smtClean="0">
              <a:latin typeface="Maiandra GD" pitchFamily="34" charset="0"/>
            </a:endParaRPr>
          </a:p>
          <a:p>
            <a:pPr marL="731520" indent="-274320">
              <a:spcBef>
                <a:spcPts val="300"/>
              </a:spcBef>
              <a:spcAft>
                <a:spcPts val="300"/>
              </a:spcAft>
              <a:buFont typeface="+mj-lt"/>
              <a:buAutoNum type="alphaLcPeriod"/>
            </a:pPr>
            <a:r>
              <a:rPr lang="en-US" sz="1800" dirty="0" smtClean="0">
                <a:latin typeface="Maiandra GD" pitchFamily="34" charset="0"/>
              </a:rPr>
              <a:t>All of them</a:t>
            </a:r>
            <a:endParaRPr lang="en-US" sz="1800" b="1" u="sng" dirty="0" smtClean="0">
              <a:solidFill>
                <a:srgbClr val="002060"/>
              </a:solidFill>
              <a:latin typeface="Maiandra GD" pitchFamily="34" charset="0"/>
            </a:endParaRPr>
          </a:p>
          <a:p>
            <a:pPr lvl="0" indent="274320">
              <a:spcBef>
                <a:spcPts val="1800"/>
              </a:spcBef>
              <a:spcAft>
                <a:spcPts val="300"/>
              </a:spcAft>
              <a:buSzPct val="80000"/>
              <a:buFont typeface="Maiandra GD" pitchFamily="34" charset="0"/>
              <a:buChar char="∆"/>
            </a:pPr>
            <a:r>
              <a:rPr lang="en-US" sz="1800" b="1" u="sng" dirty="0" smtClean="0">
                <a:solidFill>
                  <a:srgbClr val="002060"/>
                </a:solidFill>
                <a:latin typeface="Maiandra GD" pitchFamily="34" charset="0"/>
              </a:rPr>
              <a:t>Q2:</a:t>
            </a:r>
            <a:r>
              <a:rPr lang="en-US" sz="1800" b="1" dirty="0" smtClean="0">
                <a:latin typeface="Maiandra GD" pitchFamily="34" charset="0"/>
              </a:rPr>
              <a:t> To define number 20 as a string literal, the definition is _____.</a:t>
            </a:r>
          </a:p>
          <a:p>
            <a:pPr marL="731520" lvl="0" indent="-274320">
              <a:spcBef>
                <a:spcPts val="300"/>
              </a:spcBef>
              <a:spcAft>
                <a:spcPts val="300"/>
              </a:spcAft>
              <a:buFont typeface="+mj-lt"/>
              <a:buAutoNum type="alphaLcPeriod"/>
            </a:pPr>
            <a:r>
              <a:rPr lang="en-US" sz="1800" dirty="0" smtClean="0">
                <a:latin typeface="Maiandra GD" pitchFamily="34" charset="0"/>
              </a:rPr>
              <a:t>‘20’</a:t>
            </a:r>
          </a:p>
          <a:p>
            <a:pPr marL="731520" lvl="0" indent="-274320">
              <a:spcBef>
                <a:spcPts val="300"/>
              </a:spcBef>
              <a:spcAft>
                <a:spcPts val="300"/>
              </a:spcAft>
              <a:buFont typeface="+mj-lt"/>
              <a:buAutoNum type="alphaLcPeriod"/>
            </a:pPr>
            <a:r>
              <a:rPr lang="en-US" sz="1800" dirty="0" smtClean="0">
                <a:latin typeface="Maiandra GD" pitchFamily="34" charset="0"/>
              </a:rPr>
              <a:t>“20”</a:t>
            </a:r>
          </a:p>
          <a:p>
            <a:pPr marL="731520" lvl="0" indent="-274320">
              <a:spcBef>
                <a:spcPts val="300"/>
              </a:spcBef>
              <a:spcAft>
                <a:spcPts val="300"/>
              </a:spcAft>
              <a:buFont typeface="+mj-lt"/>
              <a:buAutoNum type="alphaLcPeriod"/>
            </a:pPr>
            <a:r>
              <a:rPr lang="en-US" sz="1800" dirty="0" smtClean="0">
                <a:latin typeface="Maiandra GD" pitchFamily="34" charset="0"/>
              </a:rPr>
              <a:t>#20</a:t>
            </a:r>
          </a:p>
          <a:p>
            <a:pPr marL="731520" indent="-274320">
              <a:spcBef>
                <a:spcPts val="300"/>
              </a:spcBef>
              <a:spcAft>
                <a:spcPts val="300"/>
              </a:spcAft>
              <a:buFont typeface="+mj-lt"/>
              <a:buAutoNum type="alphaLcPeriod"/>
            </a:pPr>
            <a:r>
              <a:rPr lang="en-US" sz="1800" dirty="0" smtClean="0">
                <a:latin typeface="Maiandra GD" pitchFamily="34" charset="0"/>
              </a:rPr>
              <a:t>None of </a:t>
            </a:r>
            <a:r>
              <a:rPr lang="en-US" sz="1800" dirty="0" smtClean="0">
                <a:latin typeface="Maiandra GD" pitchFamily="34" charset="0"/>
              </a:rPr>
              <a:t>them</a:t>
            </a:r>
            <a:endParaRPr lang="en-US" sz="1800" dirty="0" smtClean="0">
              <a:latin typeface="Maiandra GD"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7">
                                            <p:txEl>
                                              <p:pRg st="5" end="5"/>
                                            </p:txEl>
                                          </p:spTgt>
                                        </p:tgtEl>
                                        <p:attrNameLst>
                                          <p:attrName>style.color</p:attrName>
                                        </p:attrNameLst>
                                      </p:cBhvr>
                                      <p:to>
                                        <a:srgbClr val="FB2919"/>
                                      </p:to>
                                    </p:animClr>
                                  </p:childTnLst>
                                </p:cTn>
                              </p:par>
                              <p:par>
                                <p:cTn id="7" presetID="5" presetClass="emph" presetSubtype="1" nodeType="withEffect">
                                  <p:stCondLst>
                                    <p:cond delay="0"/>
                                  </p:stCondLst>
                                  <p:childTnLst>
                                    <p:set>
                                      <p:cBhvr override="childStyle">
                                        <p:cTn id="8" dur="indefinite"/>
                                        <p:tgtEl>
                                          <p:spTgt spid="7">
                                            <p:txEl>
                                              <p:pRg st="5" end="5"/>
                                            </p:txEl>
                                          </p:spTgt>
                                        </p:tgtEl>
                                        <p:attrNameLst>
                                          <p:attrName>style.fontStyle</p:attrName>
                                        </p:attrNameLst>
                                      </p:cBhvr>
                                      <p:to>
                                        <p:strVal val="normal"/>
                                      </p:to>
                                    </p:set>
                                    <p:set>
                                      <p:cBhvr override="childStyle">
                                        <p:cTn id="9" dur="indefinite"/>
                                        <p:tgtEl>
                                          <p:spTgt spid="7">
                                            <p:txEl>
                                              <p:pRg st="5" end="5"/>
                                            </p:txEl>
                                          </p:spTgt>
                                        </p:tgtEl>
                                        <p:attrNameLst>
                                          <p:attrName>style.fontWeight</p:attrName>
                                        </p:attrNameLst>
                                      </p:cBhvr>
                                      <p:to>
                                        <p:strVal val="bold"/>
                                      </p:to>
                                    </p:set>
                                    <p:set>
                                      <p:cBhvr override="childStyle">
                                        <p:cTn id="10" dur="indefinite"/>
                                        <p:tgtEl>
                                          <p:spTgt spid="7">
                                            <p:txEl>
                                              <p:pRg st="5" end="5"/>
                                            </p:txEl>
                                          </p:spTgt>
                                        </p:tgtEl>
                                        <p:attrNameLst>
                                          <p:attrName>style.textDecorationUnderline</p:attrName>
                                        </p:attrNameLst>
                                      </p:cBhvr>
                                      <p:to>
                                        <p:strVal val="fals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00" fill="hold"/>
                                        <p:tgtEl>
                                          <p:spTgt spid="7">
                                            <p:txEl>
                                              <p:pRg st="8" end="8"/>
                                            </p:txEl>
                                          </p:spTgt>
                                        </p:tgtEl>
                                        <p:attrNameLst>
                                          <p:attrName>style.color</p:attrName>
                                        </p:attrNameLst>
                                      </p:cBhvr>
                                      <p:to>
                                        <a:srgbClr val="FB2919"/>
                                      </p:to>
                                    </p:animClr>
                                  </p:childTnLst>
                                </p:cTn>
                              </p:par>
                              <p:par>
                                <p:cTn id="15" presetID="5" presetClass="emph" presetSubtype="1" nodeType="withEffect">
                                  <p:stCondLst>
                                    <p:cond delay="0"/>
                                  </p:stCondLst>
                                  <p:childTnLst>
                                    <p:set>
                                      <p:cBhvr override="childStyle">
                                        <p:cTn id="16" dur="indefinite"/>
                                        <p:tgtEl>
                                          <p:spTgt spid="7">
                                            <p:txEl>
                                              <p:pRg st="8" end="8"/>
                                            </p:txEl>
                                          </p:spTgt>
                                        </p:tgtEl>
                                        <p:attrNameLst>
                                          <p:attrName>style.fontStyle</p:attrName>
                                        </p:attrNameLst>
                                      </p:cBhvr>
                                      <p:to>
                                        <p:strVal val="normal"/>
                                      </p:to>
                                    </p:set>
                                    <p:set>
                                      <p:cBhvr override="childStyle">
                                        <p:cTn id="17" dur="indefinite"/>
                                        <p:tgtEl>
                                          <p:spTgt spid="7">
                                            <p:txEl>
                                              <p:pRg st="8" end="8"/>
                                            </p:txEl>
                                          </p:spTgt>
                                        </p:tgtEl>
                                        <p:attrNameLst>
                                          <p:attrName>style.fontWeight</p:attrName>
                                        </p:attrNameLst>
                                      </p:cBhvr>
                                      <p:to>
                                        <p:strVal val="bold"/>
                                      </p:to>
                                    </p:set>
                                    <p:set>
                                      <p:cBhvr override="childStyle">
                                        <p:cTn id="18" dur="indefinite"/>
                                        <p:tgtEl>
                                          <p:spTgt spid="7">
                                            <p:txEl>
                                              <p:pRg st="8" end="8"/>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8953" y="98793"/>
            <a:ext cx="6764215" cy="581145"/>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I.2. Selecting a Data Type for a Memory Location</a:t>
            </a:r>
          </a:p>
        </p:txBody>
      </p:sp>
      <p:sp>
        <p:nvSpPr>
          <p:cNvPr id="20484" name="Rectangle 4"/>
          <p:cNvSpPr>
            <a:spLocks noGrp="1" noChangeArrowheads="1"/>
          </p:cNvSpPr>
          <p:nvPr>
            <p:ph type="body" idx="4294967295"/>
          </p:nvPr>
        </p:nvSpPr>
        <p:spPr>
          <a:xfrm>
            <a:off x="756872" y="1283677"/>
            <a:ext cx="7630257" cy="4931997"/>
          </a:xfrm>
        </p:spPr>
        <p:txBody>
          <a:bodyPr>
            <a:normAutofit lnSpcReduction="10000"/>
          </a:bodyPr>
          <a:lstStyle/>
          <a:p>
            <a:pPr marL="0" indent="274320">
              <a:spcBef>
                <a:spcPts val="600"/>
              </a:spcBef>
              <a:spcAft>
                <a:spcPts val="600"/>
              </a:spcAft>
              <a:buSzPct val="80000"/>
              <a:buFont typeface="Wingdings" pitchFamily="2" charset="2"/>
              <a:buChar char="O"/>
            </a:pPr>
            <a:r>
              <a:rPr lang="en-US" sz="2000" b="1" dirty="0">
                <a:solidFill>
                  <a:srgbClr val="002060"/>
                </a:solidFill>
                <a:latin typeface="Maiandra GD" pitchFamily="34" charset="0"/>
              </a:rPr>
              <a:t>Integral Types</a:t>
            </a:r>
            <a:endParaRPr lang="en-US" sz="1400" b="1" dirty="0">
              <a:solidFill>
                <a:srgbClr val="002060"/>
              </a:solidFill>
              <a:latin typeface="Maiandra GD" pitchFamily="34" charset="0"/>
            </a:endParaRPr>
          </a:p>
          <a:p>
            <a:pPr marL="548640" lvl="1" indent="-274320" algn="just">
              <a:spcBef>
                <a:spcPts val="600"/>
              </a:spcBef>
              <a:spcAft>
                <a:spcPts val="600"/>
              </a:spcAft>
            </a:pPr>
            <a:r>
              <a:rPr lang="en-US" sz="1800" dirty="0">
                <a:latin typeface="Maiandra GD" pitchFamily="34" charset="0"/>
              </a:rPr>
              <a:t>Integers are stored in various sizes. They can be </a:t>
            </a:r>
            <a:r>
              <a:rPr lang="en-US" sz="1800" dirty="0">
                <a:solidFill>
                  <a:srgbClr val="0070C0"/>
                </a:solidFill>
                <a:latin typeface="Maiandra GD" pitchFamily="34" charset="0"/>
              </a:rPr>
              <a:t>signed</a:t>
            </a:r>
            <a:r>
              <a:rPr lang="en-US" sz="1800" dirty="0">
                <a:latin typeface="Maiandra GD" pitchFamily="34" charset="0"/>
              </a:rPr>
              <a:t> or </a:t>
            </a:r>
            <a:r>
              <a:rPr lang="en-US" sz="1800" dirty="0" smtClean="0">
                <a:solidFill>
                  <a:srgbClr val="0070C0"/>
                </a:solidFill>
                <a:latin typeface="Maiandra GD" pitchFamily="34" charset="0"/>
              </a:rPr>
              <a:t>unsigned</a:t>
            </a:r>
            <a:r>
              <a:rPr lang="en-US" sz="1800" dirty="0" smtClean="0">
                <a:latin typeface="Maiandra GD" pitchFamily="34" charset="0"/>
              </a:rPr>
              <a:t>.</a:t>
            </a:r>
          </a:p>
          <a:p>
            <a:pPr marL="548640" lvl="1" indent="-274320" algn="just">
              <a:spcBef>
                <a:spcPts val="600"/>
              </a:spcBef>
              <a:spcAft>
                <a:spcPts val="600"/>
              </a:spcAft>
            </a:pPr>
            <a:r>
              <a:rPr lang="en-US" sz="1800" dirty="0" smtClean="0">
                <a:solidFill>
                  <a:srgbClr val="C00000"/>
                </a:solidFill>
                <a:latin typeface="Maiandra GD" pitchFamily="34" charset="0"/>
              </a:rPr>
              <a:t>Example</a:t>
            </a:r>
          </a:p>
          <a:p>
            <a:pPr marL="548640" lvl="1" indent="-274320" algn="just">
              <a:spcBef>
                <a:spcPts val="600"/>
              </a:spcBef>
              <a:spcAft>
                <a:spcPts val="600"/>
              </a:spcAft>
              <a:buNone/>
            </a:pPr>
            <a:r>
              <a:rPr lang="en-US" sz="1800" dirty="0" smtClean="0">
                <a:latin typeface="Maiandra GD" pitchFamily="34" charset="0"/>
              </a:rPr>
              <a:t>	Suppose </a:t>
            </a:r>
            <a:r>
              <a:rPr lang="en-US" sz="1800" dirty="0">
                <a:latin typeface="Maiandra GD" pitchFamily="34" charset="0"/>
              </a:rPr>
              <a:t>an integer is represented by </a:t>
            </a:r>
            <a:r>
              <a:rPr lang="en-US" sz="1800" dirty="0">
                <a:solidFill>
                  <a:srgbClr val="0070C0"/>
                </a:solidFill>
                <a:latin typeface="Maiandra GD" pitchFamily="34" charset="0"/>
              </a:rPr>
              <a:t>a byte</a:t>
            </a:r>
            <a:r>
              <a:rPr lang="en-US" sz="1800" dirty="0">
                <a:latin typeface="Maiandra GD" pitchFamily="34" charset="0"/>
              </a:rPr>
              <a:t> (</a:t>
            </a:r>
            <a:r>
              <a:rPr lang="en-US" sz="1800" dirty="0">
                <a:solidFill>
                  <a:srgbClr val="0070C0"/>
                </a:solidFill>
                <a:latin typeface="Maiandra GD" pitchFamily="34" charset="0"/>
              </a:rPr>
              <a:t>8 bits</a:t>
            </a:r>
            <a:r>
              <a:rPr lang="en-US" sz="1800" dirty="0" smtClean="0">
                <a:latin typeface="Maiandra GD" pitchFamily="34" charset="0"/>
              </a:rPr>
              <a:t>).</a:t>
            </a:r>
          </a:p>
          <a:p>
            <a:pPr marL="548640" lvl="1" indent="-274320" algn="just">
              <a:spcBef>
                <a:spcPts val="600"/>
              </a:spcBef>
              <a:spcAft>
                <a:spcPts val="600"/>
              </a:spcAft>
              <a:buNone/>
            </a:pPr>
            <a:r>
              <a:rPr lang="en-US" sz="1800" dirty="0" smtClean="0">
                <a:latin typeface="Maiandra GD" pitchFamily="34" charset="0"/>
              </a:rPr>
              <a:t>	Leftmost </a:t>
            </a:r>
            <a:r>
              <a:rPr lang="en-US" sz="1800" dirty="0">
                <a:latin typeface="Maiandra GD" pitchFamily="34" charset="0"/>
              </a:rPr>
              <a:t>bit is </a:t>
            </a:r>
            <a:r>
              <a:rPr lang="en-US" sz="1800" dirty="0" smtClean="0">
                <a:latin typeface="Maiandra GD" pitchFamily="34" charset="0"/>
              </a:rPr>
              <a:t>the </a:t>
            </a:r>
            <a:r>
              <a:rPr lang="en-US" sz="1800" dirty="0" smtClean="0">
                <a:solidFill>
                  <a:srgbClr val="0070C0"/>
                </a:solidFill>
                <a:latin typeface="Maiandra GD" pitchFamily="34" charset="0"/>
              </a:rPr>
              <a:t>sign </a:t>
            </a:r>
            <a:r>
              <a:rPr lang="en-US" sz="1800" dirty="0">
                <a:solidFill>
                  <a:srgbClr val="0070C0"/>
                </a:solidFill>
                <a:latin typeface="Maiandra GD" pitchFamily="34" charset="0"/>
              </a:rPr>
              <a:t>bit</a:t>
            </a:r>
            <a:r>
              <a:rPr lang="en-US" sz="1800" dirty="0">
                <a:latin typeface="Maiandra GD" pitchFamily="34" charset="0"/>
              </a:rPr>
              <a:t>. </a:t>
            </a:r>
            <a:r>
              <a:rPr lang="en-US" sz="1800" dirty="0" smtClean="0">
                <a:latin typeface="Maiandra GD" pitchFamily="34" charset="0"/>
              </a:rPr>
              <a:t>If </a:t>
            </a:r>
            <a:r>
              <a:rPr lang="en-US" sz="1800" dirty="0">
                <a:latin typeface="Maiandra GD" pitchFamily="34" charset="0"/>
              </a:rPr>
              <a:t>the sign bit is 0, the number is treated as positive</a:t>
            </a:r>
            <a:r>
              <a:rPr lang="en-US" sz="1800" dirty="0" smtClean="0">
                <a:latin typeface="Maiandra GD" pitchFamily="34" charset="0"/>
              </a:rPr>
              <a:t>.</a:t>
            </a:r>
          </a:p>
          <a:p>
            <a:pPr marL="548640" lvl="1" indent="-274320" algn="just">
              <a:spcBef>
                <a:spcPts val="600"/>
              </a:spcBef>
              <a:spcAft>
                <a:spcPts val="600"/>
              </a:spcAft>
              <a:buNone/>
            </a:pPr>
            <a:r>
              <a:rPr lang="en-US" sz="1800" dirty="0" smtClean="0">
                <a:latin typeface="Maiandra GD" pitchFamily="34" charset="0"/>
              </a:rPr>
              <a:t>	Bit </a:t>
            </a:r>
            <a:r>
              <a:rPr lang="en-US" sz="1800" dirty="0">
                <a:latin typeface="Maiandra GD" pitchFamily="34" charset="0"/>
              </a:rPr>
              <a:t>pattern 01001011 = 75 (decimal</a:t>
            </a:r>
            <a:r>
              <a:rPr lang="en-US" sz="1800" dirty="0" smtClean="0">
                <a:latin typeface="Maiandra GD" pitchFamily="34" charset="0"/>
              </a:rPr>
              <a:t>)</a:t>
            </a:r>
          </a:p>
          <a:p>
            <a:pPr marL="548640" lvl="1" indent="-274320" algn="just">
              <a:spcBef>
                <a:spcPts val="600"/>
              </a:spcBef>
              <a:spcAft>
                <a:spcPts val="600"/>
              </a:spcAft>
              <a:buNone/>
            </a:pPr>
            <a:r>
              <a:rPr lang="en-US" sz="1800" dirty="0" smtClean="0">
                <a:latin typeface="Maiandra GD" pitchFamily="34" charset="0"/>
              </a:rPr>
              <a:t>	The </a:t>
            </a:r>
            <a:r>
              <a:rPr lang="en-US" sz="1800" dirty="0">
                <a:latin typeface="Maiandra GD" pitchFamily="34" charset="0"/>
              </a:rPr>
              <a:t>largest positive number is 01111111 = 2</a:t>
            </a:r>
            <a:r>
              <a:rPr lang="en-US" sz="1800" baseline="30000" dirty="0">
                <a:latin typeface="Maiandra GD" pitchFamily="34" charset="0"/>
              </a:rPr>
              <a:t>7 </a:t>
            </a:r>
            <a:r>
              <a:rPr lang="en-US" sz="1800" dirty="0">
                <a:latin typeface="Maiandra GD" pitchFamily="34" charset="0"/>
              </a:rPr>
              <a:t>– 1 = </a:t>
            </a:r>
            <a:r>
              <a:rPr lang="en-US" sz="1800" dirty="0" smtClean="0">
                <a:latin typeface="Maiandra GD" pitchFamily="34" charset="0"/>
              </a:rPr>
              <a:t>127</a:t>
            </a:r>
          </a:p>
          <a:p>
            <a:pPr marL="548640" lvl="1" indent="-274320" algn="just">
              <a:spcBef>
                <a:spcPts val="600"/>
              </a:spcBef>
              <a:spcAft>
                <a:spcPts val="600"/>
              </a:spcAft>
              <a:buNone/>
            </a:pPr>
            <a:r>
              <a:rPr lang="en-US" sz="1800" dirty="0" smtClean="0">
                <a:latin typeface="Maiandra GD" pitchFamily="34" charset="0"/>
              </a:rPr>
              <a:t>	Negative </a:t>
            </a:r>
            <a:r>
              <a:rPr lang="en-US" sz="1800" dirty="0">
                <a:latin typeface="Maiandra GD" pitchFamily="34" charset="0"/>
              </a:rPr>
              <a:t>numbers are stored as two’s complement or as one’s complement</a:t>
            </a:r>
            <a:r>
              <a:rPr lang="en-US" sz="1800" dirty="0" smtClean="0">
                <a:latin typeface="Maiandra GD" pitchFamily="34" charset="0"/>
              </a:rPr>
              <a:t>.</a:t>
            </a:r>
          </a:p>
          <a:p>
            <a:pPr marL="548640" lvl="1" indent="-274320" algn="just">
              <a:spcBef>
                <a:spcPts val="600"/>
              </a:spcBef>
              <a:spcAft>
                <a:spcPts val="600"/>
              </a:spcAft>
              <a:buNone/>
            </a:pPr>
            <a:r>
              <a:rPr lang="en-US" sz="1800" dirty="0" smtClean="0">
                <a:latin typeface="Maiandra GD" pitchFamily="34" charset="0"/>
              </a:rPr>
              <a:t>	-</a:t>
            </a:r>
            <a:r>
              <a:rPr lang="en-US" sz="1800" dirty="0">
                <a:latin typeface="Maiandra GD" pitchFamily="34" charset="0"/>
              </a:rPr>
              <a:t>75 = 10110100 (one’s complement</a:t>
            </a:r>
            <a:r>
              <a:rPr lang="en-US" sz="1800" dirty="0" smtClean="0">
                <a:latin typeface="Maiandra GD" pitchFamily="34" charset="0"/>
              </a:rPr>
              <a:t>)</a:t>
            </a:r>
          </a:p>
          <a:p>
            <a:pPr marL="548640" lvl="1" indent="-274320" algn="just">
              <a:spcBef>
                <a:spcPts val="600"/>
              </a:spcBef>
              <a:spcAft>
                <a:spcPts val="600"/>
              </a:spcAft>
              <a:buNone/>
            </a:pPr>
            <a:r>
              <a:rPr lang="en-US" sz="1800" dirty="0" smtClean="0">
                <a:latin typeface="Maiandra GD" pitchFamily="34" charset="0"/>
              </a:rPr>
              <a:t>	-</a:t>
            </a:r>
            <a:r>
              <a:rPr lang="en-US" sz="1800" dirty="0">
                <a:latin typeface="Maiandra GD" pitchFamily="34" charset="0"/>
              </a:rPr>
              <a:t>75 = 10110101 (two’s complement</a:t>
            </a:r>
            <a:r>
              <a:rPr lang="en-US" sz="1800" dirty="0" smtClean="0">
                <a:latin typeface="Maiandra GD" pitchFamily="34" charset="0"/>
              </a:rPr>
              <a:t>)</a:t>
            </a:r>
            <a:endParaRPr lang="en-US" sz="1800" dirty="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1082919" y="1160584"/>
            <a:ext cx="6978162" cy="4736123"/>
          </a:xfrm>
        </p:spPr>
        <p:txBody>
          <a:bodyPr>
            <a:normAutofit/>
          </a:bodyPr>
          <a:lstStyle/>
          <a:p>
            <a:pPr marL="0" indent="274320">
              <a:spcBef>
                <a:spcPts val="300"/>
              </a:spcBef>
              <a:spcAft>
                <a:spcPts val="3000"/>
              </a:spcAft>
              <a:buSzPct val="80000"/>
              <a:buFont typeface="Wingdings" pitchFamily="2" charset="2"/>
              <a:buChar char="O"/>
            </a:pPr>
            <a:r>
              <a:rPr lang="en-US" sz="2000" b="1" dirty="0">
                <a:solidFill>
                  <a:srgbClr val="002060"/>
                </a:solidFill>
                <a:latin typeface="Maiandra GD" pitchFamily="34" charset="0"/>
              </a:rPr>
              <a:t>Integral Types</a:t>
            </a:r>
          </a:p>
          <a:p>
            <a:pPr marL="548640" lvl="1" indent="-274320">
              <a:spcBef>
                <a:spcPts val="0"/>
              </a:spcBef>
            </a:pPr>
            <a:r>
              <a:rPr lang="en-US" sz="1800" b="1" dirty="0" smtClean="0">
                <a:latin typeface="Maiandra GD" pitchFamily="34" charset="0"/>
              </a:rPr>
              <a:t>char </a:t>
            </a:r>
            <a:r>
              <a:rPr lang="en-US" sz="1800" dirty="0">
                <a:latin typeface="Maiandra GD" pitchFamily="34" charset="0"/>
              </a:rPr>
              <a:t>		Stored as </a:t>
            </a:r>
            <a:r>
              <a:rPr lang="en-US" sz="1800" dirty="0">
                <a:solidFill>
                  <a:srgbClr val="C00000"/>
                </a:solidFill>
                <a:latin typeface="Maiandra GD" pitchFamily="34" charset="0"/>
              </a:rPr>
              <a:t>8 </a:t>
            </a:r>
            <a:r>
              <a:rPr lang="en-US" sz="1800" dirty="0" smtClean="0">
                <a:solidFill>
                  <a:srgbClr val="C00000"/>
                </a:solidFill>
                <a:latin typeface="Maiandra GD" pitchFamily="34" charset="0"/>
              </a:rPr>
              <a:t>bits</a:t>
            </a:r>
            <a:r>
              <a:rPr lang="en-US" sz="1800" dirty="0" smtClean="0">
                <a:latin typeface="Maiandra GD" pitchFamily="34" charset="0"/>
              </a:rPr>
              <a:t>.</a:t>
            </a:r>
          </a:p>
          <a:p>
            <a:pPr marL="548640" lvl="1" indent="-274320">
              <a:spcBef>
                <a:spcPts val="0"/>
              </a:spcBef>
              <a:spcAft>
                <a:spcPts val="3000"/>
              </a:spcAft>
              <a:buNone/>
            </a:pPr>
            <a:r>
              <a:rPr lang="en-US" sz="1800" dirty="0" smtClean="0">
                <a:latin typeface="Maiandra GD" pitchFamily="34" charset="0"/>
              </a:rPr>
              <a:t>				Unsigned </a:t>
            </a:r>
            <a:r>
              <a:rPr lang="en-US" sz="1800" dirty="0">
                <a:latin typeface="Maiandra GD" pitchFamily="34" charset="0"/>
              </a:rPr>
              <a:t>0 to 255</a:t>
            </a:r>
            <a:r>
              <a:rPr lang="en-US" sz="1800" dirty="0" smtClean="0">
                <a:latin typeface="Maiandra GD" pitchFamily="34" charset="0"/>
              </a:rPr>
              <a:t>.</a:t>
            </a:r>
            <a:r>
              <a:rPr lang="en-US" sz="1800" dirty="0">
                <a:latin typeface="Maiandra GD" pitchFamily="34" charset="0"/>
              </a:rPr>
              <a:t/>
            </a:r>
            <a:br>
              <a:rPr lang="en-US" sz="1800" dirty="0">
                <a:latin typeface="Maiandra GD" pitchFamily="34" charset="0"/>
              </a:rPr>
            </a:br>
            <a:r>
              <a:rPr lang="en-US" sz="1800" dirty="0">
                <a:latin typeface="Maiandra GD" pitchFamily="34" charset="0"/>
              </a:rPr>
              <a:t>			Signed  -128 to 127.</a:t>
            </a:r>
          </a:p>
          <a:p>
            <a:pPr marL="548640" lvl="1" indent="-274320">
              <a:spcBef>
                <a:spcPts val="0"/>
              </a:spcBef>
            </a:pPr>
            <a:r>
              <a:rPr lang="en-US" sz="1800" b="1" dirty="0" smtClean="0">
                <a:latin typeface="Maiandra GD" pitchFamily="34" charset="0"/>
              </a:rPr>
              <a:t>short</a:t>
            </a:r>
            <a:r>
              <a:rPr lang="en-US" sz="1800" b="1" dirty="0">
                <a:latin typeface="Maiandra GD" pitchFamily="34" charset="0"/>
              </a:rPr>
              <a:t>	</a:t>
            </a:r>
            <a:r>
              <a:rPr lang="en-US" sz="1800" b="1" dirty="0" smtClean="0">
                <a:latin typeface="Maiandra GD" pitchFamily="34" charset="0"/>
              </a:rPr>
              <a:t>	</a:t>
            </a:r>
            <a:r>
              <a:rPr lang="en-US" sz="1800" dirty="0" smtClean="0">
                <a:latin typeface="Maiandra GD" pitchFamily="34" charset="0"/>
              </a:rPr>
              <a:t>Stored </a:t>
            </a:r>
            <a:r>
              <a:rPr lang="en-US" sz="1800" dirty="0">
                <a:latin typeface="Maiandra GD" pitchFamily="34" charset="0"/>
              </a:rPr>
              <a:t>as </a:t>
            </a:r>
            <a:r>
              <a:rPr lang="en-US" sz="1800" dirty="0">
                <a:solidFill>
                  <a:srgbClr val="C00000"/>
                </a:solidFill>
                <a:latin typeface="Maiandra GD" pitchFamily="34" charset="0"/>
              </a:rPr>
              <a:t>16 bits</a:t>
            </a:r>
            <a:r>
              <a:rPr lang="en-US" sz="1800" dirty="0" smtClean="0">
                <a:latin typeface="Maiandra GD" pitchFamily="34" charset="0"/>
              </a:rPr>
              <a:t>.</a:t>
            </a:r>
          </a:p>
          <a:p>
            <a:pPr marL="548640" lvl="1" indent="-274320">
              <a:spcBef>
                <a:spcPts val="0"/>
              </a:spcBef>
              <a:spcAft>
                <a:spcPts val="3000"/>
              </a:spcAft>
              <a:buNone/>
            </a:pPr>
            <a:r>
              <a:rPr lang="en-US" sz="1800" dirty="0" smtClean="0">
                <a:latin typeface="Maiandra GD" pitchFamily="34" charset="0"/>
              </a:rPr>
              <a:t>				Unsigned </a:t>
            </a:r>
            <a:r>
              <a:rPr lang="en-US" sz="1800" dirty="0">
                <a:latin typeface="Maiandra GD" pitchFamily="34" charset="0"/>
              </a:rPr>
              <a:t>0 to 65535</a:t>
            </a:r>
            <a:r>
              <a:rPr lang="en-US" sz="1800" dirty="0" smtClean="0">
                <a:latin typeface="Maiandra GD" pitchFamily="34" charset="0"/>
              </a:rPr>
              <a:t>.</a:t>
            </a:r>
            <a:r>
              <a:rPr lang="en-US" sz="1800" dirty="0">
                <a:latin typeface="Maiandra GD" pitchFamily="34" charset="0"/>
              </a:rPr>
              <a:t/>
            </a:r>
            <a:br>
              <a:rPr lang="en-US" sz="1800" dirty="0">
                <a:latin typeface="Maiandra GD" pitchFamily="34" charset="0"/>
              </a:rPr>
            </a:br>
            <a:r>
              <a:rPr lang="en-US" sz="1800" dirty="0">
                <a:latin typeface="Maiandra GD" pitchFamily="34" charset="0"/>
              </a:rPr>
              <a:t>			Signed -32768 to 32767.</a:t>
            </a:r>
          </a:p>
          <a:p>
            <a:pPr marL="548640" lvl="1" indent="-274320">
              <a:spcBef>
                <a:spcPts val="0"/>
              </a:spcBef>
              <a:spcAft>
                <a:spcPts val="3000"/>
              </a:spcAft>
            </a:pPr>
            <a:r>
              <a:rPr lang="en-US" sz="1800" b="1" dirty="0" err="1" smtClean="0">
                <a:latin typeface="Maiandra GD" pitchFamily="34" charset="0"/>
              </a:rPr>
              <a:t>int</a:t>
            </a:r>
            <a:r>
              <a:rPr lang="en-US" sz="1800" b="1" dirty="0" smtClean="0">
                <a:latin typeface="Maiandra GD" pitchFamily="34" charset="0"/>
              </a:rPr>
              <a:t>	</a:t>
            </a:r>
            <a:r>
              <a:rPr lang="en-US" sz="1800" b="1" dirty="0">
                <a:latin typeface="Maiandra GD" pitchFamily="34" charset="0"/>
              </a:rPr>
              <a:t>	</a:t>
            </a:r>
            <a:r>
              <a:rPr lang="en-US" sz="1800" b="1" dirty="0" smtClean="0">
                <a:latin typeface="Maiandra GD" pitchFamily="34" charset="0"/>
              </a:rPr>
              <a:t>	</a:t>
            </a:r>
            <a:r>
              <a:rPr lang="en-US" sz="1800" dirty="0" smtClean="0">
                <a:latin typeface="Maiandra GD" pitchFamily="34" charset="0"/>
              </a:rPr>
              <a:t>Same </a:t>
            </a:r>
            <a:r>
              <a:rPr lang="en-US" sz="1800" dirty="0">
                <a:latin typeface="Maiandra GD" pitchFamily="34" charset="0"/>
              </a:rPr>
              <a:t>as either </a:t>
            </a:r>
            <a:r>
              <a:rPr lang="en-US" sz="1800" dirty="0">
                <a:solidFill>
                  <a:srgbClr val="C00000"/>
                </a:solidFill>
                <a:latin typeface="Maiandra GD" pitchFamily="34" charset="0"/>
              </a:rPr>
              <a:t>short</a:t>
            </a:r>
            <a:r>
              <a:rPr lang="en-US" sz="1800" dirty="0">
                <a:latin typeface="Maiandra GD" pitchFamily="34" charset="0"/>
              </a:rPr>
              <a:t> or </a:t>
            </a:r>
            <a:r>
              <a:rPr lang="en-US" sz="1800" dirty="0">
                <a:solidFill>
                  <a:srgbClr val="C00000"/>
                </a:solidFill>
                <a:latin typeface="Maiandra GD" pitchFamily="34" charset="0"/>
              </a:rPr>
              <a:t>long int</a:t>
            </a:r>
            <a:r>
              <a:rPr lang="en-US" sz="1800" dirty="0">
                <a:latin typeface="Maiandra GD" pitchFamily="34" charset="0"/>
              </a:rPr>
              <a:t>.</a:t>
            </a:r>
          </a:p>
          <a:p>
            <a:pPr marL="548640" lvl="1" indent="-274320">
              <a:spcBef>
                <a:spcPts val="0"/>
              </a:spcBef>
            </a:pPr>
            <a:r>
              <a:rPr lang="en-US" sz="1800" b="1" dirty="0" smtClean="0">
                <a:latin typeface="Maiandra GD" pitchFamily="34" charset="0"/>
              </a:rPr>
              <a:t>long</a:t>
            </a:r>
            <a:r>
              <a:rPr lang="en-US" sz="1800" dirty="0">
                <a:latin typeface="Maiandra GD" pitchFamily="34" charset="0"/>
              </a:rPr>
              <a:t>		Stored as </a:t>
            </a:r>
            <a:r>
              <a:rPr lang="en-US" sz="1800" dirty="0">
                <a:solidFill>
                  <a:srgbClr val="C00000"/>
                </a:solidFill>
                <a:latin typeface="Maiandra GD" pitchFamily="34" charset="0"/>
              </a:rPr>
              <a:t>32 bits</a:t>
            </a:r>
            <a:r>
              <a:rPr lang="en-US" sz="1800" dirty="0" smtClean="0">
                <a:latin typeface="Maiandra GD" pitchFamily="34" charset="0"/>
              </a:rPr>
              <a:t>.</a:t>
            </a:r>
          </a:p>
          <a:p>
            <a:pPr marL="548640" lvl="1" indent="-274320">
              <a:spcBef>
                <a:spcPts val="0"/>
              </a:spcBef>
              <a:buNone/>
            </a:pPr>
            <a:r>
              <a:rPr lang="en-US" sz="1800" dirty="0" smtClean="0">
                <a:latin typeface="Maiandra GD" pitchFamily="34" charset="0"/>
              </a:rPr>
              <a:t>				Unsigned </a:t>
            </a:r>
            <a:r>
              <a:rPr lang="en-US" sz="1800" dirty="0">
                <a:latin typeface="Maiandra GD" pitchFamily="34" charset="0"/>
              </a:rPr>
              <a:t>0 to 4294967295.</a:t>
            </a:r>
            <a:br>
              <a:rPr lang="en-US" sz="1800" dirty="0">
                <a:latin typeface="Maiandra GD" pitchFamily="34" charset="0"/>
              </a:rPr>
            </a:br>
            <a:r>
              <a:rPr lang="en-US" sz="1800" dirty="0">
                <a:latin typeface="Maiandra GD" pitchFamily="34" charset="0"/>
              </a:rPr>
              <a:t>			Signed  -2147483648 to  2147483647</a:t>
            </a:r>
          </a:p>
        </p:txBody>
      </p:sp>
      <p:sp>
        <p:nvSpPr>
          <p:cNvPr id="4" name="Slide Number Placeholder 3"/>
          <p:cNvSpPr>
            <a:spLocks noGrp="1"/>
          </p:cNvSpPr>
          <p:nvPr>
            <p:ph type="sldNum" sz="quarter" idx="12"/>
          </p:nvPr>
        </p:nvSpPr>
        <p:spPr/>
        <p:txBody>
          <a:bodyPr/>
          <a:lstStyle/>
          <a:p>
            <a:fld id="{A596C2B5-F21A-45B8-82EE-813B7E68BBC4}" type="slidenum">
              <a:rPr lang="en-US" smtClean="0"/>
              <a:pPr/>
              <a:t>12</a:t>
            </a:fld>
            <a:endParaRPr lang="en-US"/>
          </a:p>
        </p:txBody>
      </p:sp>
      <p:sp>
        <p:nvSpPr>
          <p:cNvPr id="6" name="Rectangle 2"/>
          <p:cNvSpPr>
            <a:spLocks noGrp="1" noChangeArrowheads="1"/>
          </p:cNvSpPr>
          <p:nvPr>
            <p:ph type="title"/>
          </p:nvPr>
        </p:nvSpPr>
        <p:spPr>
          <a:xfrm>
            <a:off x="128953" y="98793"/>
            <a:ext cx="6764215" cy="581145"/>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I.2. Selecting a Data Type for a Memory Location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4294967295"/>
          </p:nvPr>
        </p:nvSpPr>
        <p:spPr>
          <a:xfrm>
            <a:off x="392723" y="1172305"/>
            <a:ext cx="8358555" cy="5488843"/>
          </a:xfrm>
        </p:spPr>
        <p:txBody>
          <a:bodyPr>
            <a:normAutofit/>
          </a:bodyPr>
          <a:lstStyle/>
          <a:p>
            <a:pPr marL="0" indent="274320">
              <a:spcBef>
                <a:spcPts val="300"/>
              </a:spcBef>
              <a:spcAft>
                <a:spcPts val="1200"/>
              </a:spcAft>
              <a:buSzPct val="80000"/>
              <a:buFont typeface="Wingdings" pitchFamily="2" charset="2"/>
              <a:buChar char="O"/>
            </a:pPr>
            <a:r>
              <a:rPr lang="en-US" sz="2000" b="1" dirty="0" smtClean="0">
                <a:solidFill>
                  <a:srgbClr val="002060"/>
                </a:solidFill>
                <a:latin typeface="Maiandra GD" pitchFamily="34" charset="0"/>
              </a:rPr>
              <a:t>Floating-Point </a:t>
            </a:r>
            <a:r>
              <a:rPr lang="en-US" sz="2000" b="1" dirty="0">
                <a:solidFill>
                  <a:srgbClr val="002060"/>
                </a:solidFill>
                <a:latin typeface="Maiandra GD" pitchFamily="34" charset="0"/>
              </a:rPr>
              <a:t>Numbers</a:t>
            </a:r>
          </a:p>
          <a:p>
            <a:pPr marL="0" lvl="1" indent="-274320" algn="just">
              <a:spcBef>
                <a:spcPts val="600"/>
              </a:spcBef>
              <a:spcAft>
                <a:spcPts val="300"/>
              </a:spcAft>
              <a:buNone/>
            </a:pPr>
            <a:r>
              <a:rPr lang="en-US" sz="1800" dirty="0">
                <a:latin typeface="Maiandra GD" pitchFamily="34" charset="0"/>
              </a:rPr>
              <a:t>Floating point numbers are </a:t>
            </a:r>
            <a:r>
              <a:rPr lang="en-US" sz="1800" dirty="0">
                <a:solidFill>
                  <a:srgbClr val="0070C0"/>
                </a:solidFill>
                <a:latin typeface="Maiandra GD" pitchFamily="34" charset="0"/>
              </a:rPr>
              <a:t>rational numbers</a:t>
            </a:r>
            <a:r>
              <a:rPr lang="en-US" sz="1800" dirty="0">
                <a:latin typeface="Maiandra GD" pitchFamily="34" charset="0"/>
              </a:rPr>
              <a:t>. Always signed numbers.</a:t>
            </a:r>
          </a:p>
          <a:p>
            <a:pPr marL="548640" lvl="1" indent="-274320">
              <a:spcBef>
                <a:spcPts val="600"/>
              </a:spcBef>
              <a:spcAft>
                <a:spcPts val="300"/>
              </a:spcAft>
            </a:pPr>
            <a:r>
              <a:rPr lang="en-US" sz="1800" b="1" dirty="0">
                <a:latin typeface="Maiandra GD" pitchFamily="34" charset="0"/>
              </a:rPr>
              <a:t>float	</a:t>
            </a:r>
            <a:r>
              <a:rPr lang="en-US" sz="1800" dirty="0">
                <a:latin typeface="Maiandra GD" pitchFamily="34" charset="0"/>
              </a:rPr>
              <a:t>Approximate precision of </a:t>
            </a:r>
            <a:r>
              <a:rPr lang="en-US" sz="1800" dirty="0">
                <a:solidFill>
                  <a:srgbClr val="C00000"/>
                </a:solidFill>
                <a:latin typeface="Maiandra GD" pitchFamily="34" charset="0"/>
              </a:rPr>
              <a:t>6 decimal </a:t>
            </a:r>
            <a:r>
              <a:rPr lang="en-US" sz="1800" dirty="0" smtClean="0">
                <a:solidFill>
                  <a:srgbClr val="C00000"/>
                </a:solidFill>
                <a:latin typeface="Maiandra GD" pitchFamily="34" charset="0"/>
              </a:rPr>
              <a:t>digits</a:t>
            </a:r>
            <a:r>
              <a:rPr lang="en-US" sz="1800" dirty="0" smtClean="0">
                <a:latin typeface="Maiandra GD" pitchFamily="34" charset="0"/>
              </a:rPr>
              <a:t>.</a:t>
            </a:r>
            <a:endParaRPr lang="en-US" sz="1800" dirty="0">
              <a:latin typeface="Maiandra GD" pitchFamily="34" charset="0"/>
            </a:endParaRPr>
          </a:p>
          <a:p>
            <a:pPr marL="822960" lvl="2" indent="-274320" algn="just">
              <a:spcBef>
                <a:spcPts val="600"/>
              </a:spcBef>
              <a:spcAft>
                <a:spcPts val="300"/>
              </a:spcAft>
            </a:pPr>
            <a:r>
              <a:rPr lang="en-US" sz="1600" dirty="0">
                <a:latin typeface="Maiandra GD" pitchFamily="34" charset="0"/>
              </a:rPr>
              <a:t>Typically stored in 4 bytes with 24 bits of signed mantissa and 8 bits of signed exponent.</a:t>
            </a:r>
          </a:p>
          <a:p>
            <a:pPr marL="548640" lvl="1" indent="-274320">
              <a:spcBef>
                <a:spcPts val="600"/>
              </a:spcBef>
              <a:spcAft>
                <a:spcPts val="300"/>
              </a:spcAft>
            </a:pPr>
            <a:r>
              <a:rPr lang="en-US" sz="1800" b="1" dirty="0">
                <a:latin typeface="Maiandra GD" pitchFamily="34" charset="0"/>
              </a:rPr>
              <a:t>double	</a:t>
            </a:r>
            <a:r>
              <a:rPr lang="en-US" sz="1800" dirty="0">
                <a:latin typeface="Maiandra GD" pitchFamily="34" charset="0"/>
              </a:rPr>
              <a:t>Approximate precision of </a:t>
            </a:r>
            <a:r>
              <a:rPr lang="en-US" sz="1800" dirty="0">
                <a:solidFill>
                  <a:srgbClr val="C00000"/>
                </a:solidFill>
                <a:latin typeface="Maiandra GD" pitchFamily="34" charset="0"/>
              </a:rPr>
              <a:t>14 decimal digits</a:t>
            </a:r>
            <a:r>
              <a:rPr lang="en-US" sz="1800" dirty="0">
                <a:latin typeface="Maiandra GD" pitchFamily="34" charset="0"/>
              </a:rPr>
              <a:t>.</a:t>
            </a:r>
          </a:p>
          <a:p>
            <a:pPr marL="822960" lvl="2" indent="-274320" algn="just">
              <a:spcBef>
                <a:spcPts val="600"/>
              </a:spcBef>
              <a:spcAft>
                <a:spcPts val="300"/>
              </a:spcAft>
            </a:pPr>
            <a:r>
              <a:rPr lang="en-US" sz="1600" dirty="0">
                <a:latin typeface="Maiandra GD" pitchFamily="34" charset="0"/>
              </a:rPr>
              <a:t>Typically stored in 8 bytes with 56 bits of signed mantissa and 8 bits of signed exponent.</a:t>
            </a:r>
          </a:p>
          <a:p>
            <a:pPr marL="0" lvl="1" indent="0" algn="just">
              <a:spcBef>
                <a:spcPts val="600"/>
              </a:spcBef>
              <a:spcAft>
                <a:spcPts val="300"/>
              </a:spcAft>
              <a:buNone/>
            </a:pPr>
            <a:r>
              <a:rPr lang="en-US" sz="1800" dirty="0" smtClean="0">
                <a:latin typeface="Maiandra GD" pitchFamily="34" charset="0"/>
              </a:rPr>
              <a:t>One </a:t>
            </a:r>
            <a:r>
              <a:rPr lang="en-US" sz="1800" dirty="0">
                <a:latin typeface="Maiandra GD" pitchFamily="34" charset="0"/>
              </a:rPr>
              <a:t>should check the file </a:t>
            </a:r>
            <a:r>
              <a:rPr lang="en-US" sz="1800" b="1" dirty="0" err="1">
                <a:solidFill>
                  <a:srgbClr val="0070C0"/>
                </a:solidFill>
                <a:latin typeface="Maiandra GD" pitchFamily="34" charset="0"/>
              </a:rPr>
              <a:t>limits.h</a:t>
            </a:r>
            <a:r>
              <a:rPr lang="en-US" sz="1800" dirty="0">
                <a:latin typeface="Maiandra GD" pitchFamily="34" charset="0"/>
              </a:rPr>
              <a:t> to what is implemented on a particular machine</a:t>
            </a:r>
            <a:r>
              <a:rPr lang="en-US" sz="1800" dirty="0" smtClean="0">
                <a:latin typeface="Maiandra GD" pitchFamily="34" charset="0"/>
              </a:rPr>
              <a:t>.</a:t>
            </a:r>
          </a:p>
          <a:p>
            <a:pPr marL="548640" lvl="1" indent="-274320">
              <a:spcBef>
                <a:spcPts val="3000"/>
              </a:spcBef>
              <a:spcAft>
                <a:spcPts val="300"/>
              </a:spcAft>
            </a:pPr>
            <a:r>
              <a:rPr lang="en-US" sz="1800" b="1" dirty="0" smtClean="0">
                <a:latin typeface="Maiandra GD" pitchFamily="34" charset="0"/>
              </a:rPr>
              <a:t>string	</a:t>
            </a:r>
            <a:r>
              <a:rPr lang="en-US" sz="1800" dirty="0" smtClean="0">
                <a:latin typeface="Maiandra GD" pitchFamily="34" charset="0"/>
              </a:rPr>
              <a:t>Stored as </a:t>
            </a:r>
            <a:r>
              <a:rPr lang="en-US" sz="1800" dirty="0" smtClean="0">
                <a:solidFill>
                  <a:srgbClr val="C00000"/>
                </a:solidFill>
                <a:latin typeface="Maiandra GD" pitchFamily="34" charset="0"/>
              </a:rPr>
              <a:t>8 bits per character</a:t>
            </a:r>
            <a:r>
              <a:rPr lang="en-US" sz="1800" dirty="0" smtClean="0">
                <a:latin typeface="Maiandra GD" pitchFamily="34" charset="0"/>
              </a:rPr>
              <a:t>.</a:t>
            </a:r>
          </a:p>
          <a:p>
            <a:pPr marL="822960" lvl="2" indent="-274320" algn="just">
              <a:spcBef>
                <a:spcPts val="600"/>
              </a:spcBef>
              <a:spcAft>
                <a:spcPts val="300"/>
              </a:spcAft>
              <a:defRPr/>
            </a:pPr>
            <a:r>
              <a:rPr lang="en-US" sz="1600" dirty="0" smtClean="0">
                <a:latin typeface="Maiandra GD" pitchFamily="34" charset="0"/>
              </a:rPr>
              <a:t>contains zero or more characters</a:t>
            </a:r>
          </a:p>
          <a:p>
            <a:pPr marL="548640" lvl="1" indent="-274320">
              <a:spcBef>
                <a:spcPts val="1200"/>
              </a:spcBef>
              <a:spcAft>
                <a:spcPts val="300"/>
              </a:spcAft>
            </a:pPr>
            <a:r>
              <a:rPr lang="en-US" sz="1800" b="1" dirty="0" err="1" smtClean="0">
                <a:latin typeface="Maiandra GD" pitchFamily="34" charset="0"/>
              </a:rPr>
              <a:t>boolean</a:t>
            </a:r>
            <a:r>
              <a:rPr lang="en-US" sz="1800" b="1" dirty="0" smtClean="0">
                <a:latin typeface="Maiandra GD" pitchFamily="34" charset="0"/>
              </a:rPr>
              <a:t>	</a:t>
            </a:r>
            <a:r>
              <a:rPr lang="en-US" sz="1800" dirty="0" smtClean="0">
                <a:latin typeface="Maiandra GD" pitchFamily="34" charset="0"/>
              </a:rPr>
              <a:t>Stored as </a:t>
            </a:r>
            <a:r>
              <a:rPr lang="en-US" sz="1800" dirty="0" smtClean="0">
                <a:solidFill>
                  <a:srgbClr val="C00000"/>
                </a:solidFill>
                <a:latin typeface="Maiandra GD" pitchFamily="34" charset="0"/>
              </a:rPr>
              <a:t>8 bits</a:t>
            </a:r>
            <a:r>
              <a:rPr lang="en-US" sz="1800" dirty="0" smtClean="0">
                <a:latin typeface="Maiandra GD" pitchFamily="34" charset="0"/>
              </a:rPr>
              <a:t>.</a:t>
            </a:r>
          </a:p>
          <a:p>
            <a:pPr marL="822960" lvl="2" indent="-274320" algn="just">
              <a:spcBef>
                <a:spcPts val="600"/>
              </a:spcBef>
              <a:spcAft>
                <a:spcPts val="300"/>
              </a:spcAft>
              <a:defRPr/>
            </a:pPr>
            <a:r>
              <a:rPr lang="en-US" sz="1600" dirty="0" smtClean="0">
                <a:latin typeface="Maiandra GD" pitchFamily="34" charset="0"/>
              </a:rPr>
              <a:t>contains </a:t>
            </a:r>
            <a:r>
              <a:rPr lang="en-US" sz="1600" dirty="0" err="1" smtClean="0">
                <a:latin typeface="Maiandra GD" pitchFamily="34" charset="0"/>
              </a:rPr>
              <a:t>boolean</a:t>
            </a:r>
            <a:r>
              <a:rPr lang="en-US" sz="1600" dirty="0" smtClean="0">
                <a:latin typeface="Maiandra GD" pitchFamily="34" charset="0"/>
              </a:rPr>
              <a:t> values (true/false)</a:t>
            </a:r>
            <a:endParaRPr lang="en-US" sz="1800" dirty="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13</a:t>
            </a:fld>
            <a:endParaRPr lang="en-US"/>
          </a:p>
        </p:txBody>
      </p:sp>
      <p:sp>
        <p:nvSpPr>
          <p:cNvPr id="6" name="Rectangle 2"/>
          <p:cNvSpPr>
            <a:spLocks noGrp="1" noChangeArrowheads="1"/>
          </p:cNvSpPr>
          <p:nvPr>
            <p:ph type="title"/>
          </p:nvPr>
        </p:nvSpPr>
        <p:spPr>
          <a:xfrm>
            <a:off x="128953" y="98793"/>
            <a:ext cx="6764215" cy="581145"/>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I.2. Selecting a Data Type for a Memory Location</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14</a:t>
            </a:fld>
            <a:endParaRPr lang="en-US"/>
          </a:p>
        </p:txBody>
      </p:sp>
      <p:sp>
        <p:nvSpPr>
          <p:cNvPr id="6" name="Rectangle 2"/>
          <p:cNvSpPr>
            <a:spLocks noGrp="1" noChangeArrowheads="1"/>
          </p:cNvSpPr>
          <p:nvPr>
            <p:ph type="title"/>
          </p:nvPr>
        </p:nvSpPr>
        <p:spPr>
          <a:xfrm>
            <a:off x="128953" y="98793"/>
            <a:ext cx="6764215" cy="581145"/>
          </a:xfrm>
        </p:spPr>
        <p:txBody>
          <a:bodyPr>
            <a:normAutofit/>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I.3. How Data is Stored in Internal Memory</a:t>
            </a:r>
          </a:p>
        </p:txBody>
      </p:sp>
      <p:graphicFrame>
        <p:nvGraphicFramePr>
          <p:cNvPr id="7" name="Table 6"/>
          <p:cNvGraphicFramePr>
            <a:graphicFrameLocks noGrp="1"/>
          </p:cNvGraphicFramePr>
          <p:nvPr/>
        </p:nvGraphicFramePr>
        <p:xfrm>
          <a:off x="1201615" y="1654906"/>
          <a:ext cx="6740770" cy="3474719"/>
        </p:xfrm>
        <a:graphic>
          <a:graphicData uri="http://schemas.openxmlformats.org/drawingml/2006/table">
            <a:tbl>
              <a:tblPr firstRow="1" bandRow="1">
                <a:tableStyleId>{5C22544A-7EE6-4342-B048-85BDC9FD1C3A}</a:tableStyleId>
              </a:tblPr>
              <a:tblGrid>
                <a:gridCol w="808893"/>
                <a:gridCol w="785446"/>
                <a:gridCol w="1488831"/>
                <a:gridCol w="457200"/>
                <a:gridCol w="457200"/>
                <a:gridCol w="457200"/>
                <a:gridCol w="457200"/>
                <a:gridCol w="457200"/>
                <a:gridCol w="457200"/>
                <a:gridCol w="457200"/>
                <a:gridCol w="457200"/>
              </a:tblGrid>
              <a:tr h="370840">
                <a:tc rowSpan="4" gridSpan="2">
                  <a:txBody>
                    <a:bodyPr/>
                    <a:lstStyle/>
                    <a:p>
                      <a:r>
                        <a:rPr lang="en-US" sz="1400" b="0" dirty="0" smtClean="0">
                          <a:solidFill>
                            <a:srgbClr val="C00000"/>
                          </a:solidFill>
                          <a:latin typeface="Maiandra GD" pitchFamily="34" charset="0"/>
                        </a:rPr>
                        <a:t>Decimal number system (base</a:t>
                      </a:r>
                      <a:r>
                        <a:rPr lang="en-US" sz="1400" b="0" baseline="0" dirty="0" smtClean="0">
                          <a:solidFill>
                            <a:srgbClr val="C00000"/>
                          </a:solidFill>
                          <a:latin typeface="Maiandra GD" pitchFamily="34" charset="0"/>
                        </a:rPr>
                        <a:t> 10)</a:t>
                      </a:r>
                      <a:endParaRPr lang="en-US" sz="1400" b="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hMerge="1">
                  <a:txBody>
                    <a:bodyPr/>
                    <a:lstStyle/>
                    <a:p>
                      <a:endParaRPr lang="en-US"/>
                    </a:p>
                  </a:txBody>
                  <a:tcPr/>
                </a:tc>
                <a:tc>
                  <a:txBody>
                    <a:bodyPr/>
                    <a:lstStyle/>
                    <a:p>
                      <a:r>
                        <a:rPr lang="en-US" sz="1400" dirty="0" smtClean="0">
                          <a:solidFill>
                            <a:srgbClr val="C00000"/>
                          </a:solidFill>
                          <a:latin typeface="Maiandra GD" pitchFamily="34" charset="0"/>
                        </a:rPr>
                        <a:t>Decimal</a:t>
                      </a:r>
                      <a:r>
                        <a:rPr lang="en-US" sz="1400" baseline="0" dirty="0" smtClean="0">
                          <a:solidFill>
                            <a:srgbClr val="C00000"/>
                          </a:solidFill>
                          <a:latin typeface="Maiandra GD" pitchFamily="34" charset="0"/>
                        </a:rPr>
                        <a:t> number</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7</a:t>
                      </a:r>
                      <a:endParaRPr lang="en-US" sz="1400" baseline="300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latin typeface="Maiandra GD" pitchFamily="34" charset="0"/>
                        </a:rPr>
                        <a:t>10</a:t>
                      </a:r>
                      <a:r>
                        <a:rPr lang="en-US" sz="1400" baseline="30000" dirty="0" smtClean="0">
                          <a:solidFill>
                            <a:srgbClr val="C00000"/>
                          </a:solidFill>
                          <a:latin typeface="Maiandra GD"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vMerge="1">
                  <a:txBody>
                    <a:bodyPr/>
                    <a:lstStyle/>
                    <a:p>
                      <a:endParaRPr lang="en-US" dirty="0"/>
                    </a:p>
                  </a:txBody>
                  <a:tcPr/>
                </a:tc>
                <a:tc hMerge="1" vMerge="1">
                  <a:txBody>
                    <a:bodyPr/>
                    <a:lstStyle/>
                    <a:p>
                      <a:endParaRPr lang="en-US" dirty="0"/>
                    </a:p>
                  </a:txBody>
                  <a:tcPr/>
                </a:tc>
                <a:tc>
                  <a:txBody>
                    <a:bodyPr/>
                    <a:lstStyle/>
                    <a:p>
                      <a:r>
                        <a:rPr lang="en-US" sz="1400" dirty="0" smtClean="0">
                          <a:solidFill>
                            <a:srgbClr val="C00000"/>
                          </a:solidFill>
                          <a:latin typeface="Maiandra GD" pitchFamily="34" charset="0"/>
                        </a:rPr>
                        <a:t>110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vMerge="1">
                  <a:txBody>
                    <a:bodyPr/>
                    <a:lstStyle/>
                    <a:p>
                      <a:endParaRPr lang="en-US"/>
                    </a:p>
                  </a:txBody>
                  <a:tcPr/>
                </a:tc>
                <a:tc hMerge="1" vMerge="1">
                  <a:txBody>
                    <a:bodyPr/>
                    <a:lstStyle/>
                    <a:p>
                      <a:endParaRPr lang="en-US" dirty="0"/>
                    </a:p>
                  </a:txBody>
                  <a:tcPr/>
                </a:tc>
                <a:tc>
                  <a:txBody>
                    <a:bodyPr/>
                    <a:lstStyle/>
                    <a:p>
                      <a:r>
                        <a:rPr lang="en-US" sz="1400" dirty="0" smtClean="0">
                          <a:solidFill>
                            <a:srgbClr val="C00000"/>
                          </a:solidFill>
                          <a:latin typeface="Maiandra GD" pitchFamily="34" charset="0"/>
                        </a:rPr>
                        <a:t>342</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3</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4</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2</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vMerge="1">
                  <a:txBody>
                    <a:bodyPr/>
                    <a:lstStyle/>
                    <a:p>
                      <a:endParaRPr lang="en-US"/>
                    </a:p>
                  </a:txBody>
                  <a:tcPr/>
                </a:tc>
                <a:tc hMerge="1" vMerge="1">
                  <a:txBody>
                    <a:bodyPr/>
                    <a:lstStyle/>
                    <a:p>
                      <a:endParaRPr lang="en-US" dirty="0"/>
                    </a:p>
                  </a:txBody>
                  <a:tcPr/>
                </a:tc>
                <a:tc>
                  <a:txBody>
                    <a:bodyPr/>
                    <a:lstStyle/>
                    <a:p>
                      <a:r>
                        <a:rPr lang="en-US" sz="1400" dirty="0" smtClean="0">
                          <a:solidFill>
                            <a:srgbClr val="C00000"/>
                          </a:solidFill>
                          <a:latin typeface="Maiandra GD" pitchFamily="34" charset="0"/>
                        </a:rPr>
                        <a:t>31509</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3</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5</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9</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r>
                        <a:rPr lang="en-US" sz="1400" dirty="0" smtClean="0">
                          <a:solidFill>
                            <a:srgbClr val="C00000"/>
                          </a:solidFill>
                          <a:latin typeface="Maiandra GD" pitchFamily="34" charset="0"/>
                        </a:rPr>
                        <a:t>Binary number system (base 2)</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solidFill>
                            <a:srgbClr val="C00000"/>
                          </a:solidFill>
                          <a:latin typeface="Maiandra GD" pitchFamily="34" charset="0"/>
                        </a:rPr>
                        <a:t>Binary number</a:t>
                      </a:r>
                      <a:endParaRPr lang="en-US" sz="1400" b="1"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solidFill>
                            <a:srgbClr val="C00000"/>
                          </a:solidFill>
                          <a:latin typeface="Maiandra GD" pitchFamily="34" charset="0"/>
                        </a:rPr>
                        <a:t>Decimal equivalent of binary number</a:t>
                      </a:r>
                      <a:endParaRPr lang="en-US" sz="1400" b="1"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baseline="0" dirty="0" smtClean="0">
                          <a:solidFill>
                            <a:srgbClr val="C00000"/>
                          </a:solidFill>
                          <a:latin typeface="Maiandra GD" pitchFamily="34" charset="0"/>
                        </a:rPr>
                        <a:t>2</a:t>
                      </a:r>
                      <a:r>
                        <a:rPr lang="en-US" sz="1400" b="1" baseline="30000" dirty="0" smtClean="0">
                          <a:solidFill>
                            <a:srgbClr val="C00000"/>
                          </a:solidFill>
                          <a:latin typeface="Maiandra GD" pitchFamily="34" charset="0"/>
                        </a:rPr>
                        <a:t>7</a:t>
                      </a:r>
                      <a:endParaRPr lang="en-US" sz="1400" b="1" baseline="300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latin typeface="Maiandra GD" pitchFamily="34" charset="0"/>
                        </a:rPr>
                        <a:t>2</a:t>
                      </a:r>
                      <a:r>
                        <a:rPr lang="en-US" sz="1400" b="1" baseline="30000" dirty="0" smtClean="0">
                          <a:solidFill>
                            <a:srgbClr val="C00000"/>
                          </a:solidFill>
                          <a:latin typeface="Maiandra GD"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110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6</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11010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26</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1001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0</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rgbClr val="C00000"/>
                          </a:solidFill>
                          <a:latin typeface="Maiandra GD" pitchFamily="34" charset="0"/>
                        </a:rPr>
                        <a:t>1</a:t>
                      </a:r>
                      <a:endParaRPr lang="en-US" sz="1400" dirty="0">
                        <a:solidFill>
                          <a:srgbClr val="C00000"/>
                        </a:solidFill>
                        <a:latin typeface="Maiandra G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1439008" y="5158153"/>
            <a:ext cx="6265985" cy="338554"/>
          </a:xfrm>
          <a:prstGeom prst="rect">
            <a:avLst/>
          </a:prstGeom>
          <a:noFill/>
        </p:spPr>
        <p:txBody>
          <a:bodyPr wrap="square" rtlCol="0">
            <a:spAutoFit/>
          </a:bodyPr>
          <a:lstStyle/>
          <a:p>
            <a:pPr algn="ctr"/>
            <a:r>
              <a:rPr lang="en-US" i="1" dirty="0" smtClean="0">
                <a:latin typeface="Maiandra GD" pitchFamily="34" charset="0"/>
              </a:rPr>
              <a:t>Figure 1.1 Comparison of the decimal and binary number systems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15</a:t>
            </a:fld>
            <a:endParaRPr lang="en-US"/>
          </a:p>
        </p:txBody>
      </p:sp>
      <p:graphicFrame>
        <p:nvGraphicFramePr>
          <p:cNvPr id="6" name="Table 5"/>
          <p:cNvGraphicFramePr>
            <a:graphicFrameLocks noGrp="1"/>
          </p:cNvGraphicFramePr>
          <p:nvPr/>
        </p:nvGraphicFramePr>
        <p:xfrm>
          <a:off x="616902" y="60960"/>
          <a:ext cx="7910196" cy="10485120"/>
        </p:xfrm>
        <a:graphic>
          <a:graphicData uri="http://schemas.openxmlformats.org/drawingml/2006/table">
            <a:tbl>
              <a:tblPr firstRow="1" bandRow="1">
                <a:tableStyleId>{7DF18680-E054-41AD-8BC1-D1AEF772440D}</a:tableStyleId>
              </a:tblPr>
              <a:tblGrid>
                <a:gridCol w="1033780"/>
                <a:gridCol w="684530"/>
                <a:gridCol w="943293"/>
                <a:gridCol w="1033780"/>
                <a:gridCol w="684530"/>
                <a:gridCol w="943293"/>
                <a:gridCol w="1033780"/>
                <a:gridCol w="684530"/>
                <a:gridCol w="868680"/>
              </a:tblGrid>
              <a:tr h="365760">
                <a:tc>
                  <a:txBody>
                    <a:bodyPr/>
                    <a:lstStyle/>
                    <a:p>
                      <a:r>
                        <a:rPr lang="en-US" sz="1500" dirty="0" smtClean="0">
                          <a:latin typeface="Maiandra GD" pitchFamily="34" charset="0"/>
                        </a:rPr>
                        <a:t>Character</a:t>
                      </a:r>
                      <a:endParaRPr lang="en-US" sz="1500" dirty="0">
                        <a:latin typeface="Maiandra GD" pitchFamily="34" charset="0"/>
                      </a:endParaRPr>
                    </a:p>
                  </a:txBody>
                  <a:tcPr/>
                </a:tc>
                <a:tc>
                  <a:txBody>
                    <a:bodyPr/>
                    <a:lstStyle/>
                    <a:p>
                      <a:r>
                        <a:rPr lang="en-US" sz="1500" dirty="0" smtClean="0">
                          <a:latin typeface="Maiandra GD" pitchFamily="34" charset="0"/>
                        </a:rPr>
                        <a:t>ASCII</a:t>
                      </a:r>
                      <a:endParaRPr lang="en-US" sz="1500" dirty="0">
                        <a:latin typeface="Maiandra GD" pitchFamily="34" charset="0"/>
                      </a:endParaRPr>
                    </a:p>
                  </a:txBody>
                  <a:tcPr/>
                </a:tc>
                <a:tc>
                  <a:txBody>
                    <a:bodyPr/>
                    <a:lstStyle/>
                    <a:p>
                      <a:r>
                        <a:rPr lang="en-US" sz="1500" dirty="0" smtClean="0">
                          <a:latin typeface="Maiandra GD" pitchFamily="34" charset="0"/>
                        </a:rPr>
                        <a:t>Binary</a:t>
                      </a:r>
                      <a:endParaRPr lang="en-US" sz="1500" dirty="0">
                        <a:latin typeface="Maiandra GD" pitchFamily="34" charset="0"/>
                      </a:endParaRPr>
                    </a:p>
                  </a:txBody>
                  <a:tcPr/>
                </a:tc>
                <a:tc>
                  <a:txBody>
                    <a:bodyPr/>
                    <a:lstStyle/>
                    <a:p>
                      <a:r>
                        <a:rPr lang="en-US" sz="1500" dirty="0" smtClean="0">
                          <a:latin typeface="Maiandra GD" pitchFamily="34" charset="0"/>
                        </a:rPr>
                        <a:t>Character</a:t>
                      </a:r>
                      <a:endParaRPr lang="en-US" sz="1500" dirty="0">
                        <a:latin typeface="Maiandra GD" pitchFamily="34" charset="0"/>
                      </a:endParaRPr>
                    </a:p>
                  </a:txBody>
                  <a:tcPr/>
                </a:tc>
                <a:tc>
                  <a:txBody>
                    <a:bodyPr/>
                    <a:lstStyle/>
                    <a:p>
                      <a:r>
                        <a:rPr lang="en-US" sz="1500" dirty="0" smtClean="0">
                          <a:latin typeface="Maiandra GD" pitchFamily="34" charset="0"/>
                        </a:rPr>
                        <a:t>ASCII</a:t>
                      </a:r>
                      <a:endParaRPr lang="en-US" sz="1500" dirty="0">
                        <a:latin typeface="Maiandra GD" pitchFamily="34" charset="0"/>
                      </a:endParaRPr>
                    </a:p>
                  </a:txBody>
                  <a:tcPr/>
                </a:tc>
                <a:tc>
                  <a:txBody>
                    <a:bodyPr/>
                    <a:lstStyle/>
                    <a:p>
                      <a:r>
                        <a:rPr lang="en-US" sz="1500" dirty="0" smtClean="0">
                          <a:latin typeface="Maiandra GD" pitchFamily="34" charset="0"/>
                        </a:rPr>
                        <a:t>Binary</a:t>
                      </a:r>
                      <a:endParaRPr lang="en-US" sz="1500" dirty="0">
                        <a:latin typeface="Maiandra GD" pitchFamily="34" charset="0"/>
                      </a:endParaRPr>
                    </a:p>
                  </a:txBody>
                  <a:tcPr/>
                </a:tc>
                <a:tc>
                  <a:txBody>
                    <a:bodyPr/>
                    <a:lstStyle/>
                    <a:p>
                      <a:r>
                        <a:rPr lang="en-US" sz="1500" dirty="0" smtClean="0">
                          <a:latin typeface="Maiandra GD" pitchFamily="34" charset="0"/>
                        </a:rPr>
                        <a:t>Character</a:t>
                      </a:r>
                      <a:endParaRPr lang="en-US" sz="1500" dirty="0">
                        <a:latin typeface="Maiandra GD" pitchFamily="34" charset="0"/>
                      </a:endParaRPr>
                    </a:p>
                  </a:txBody>
                  <a:tcPr/>
                </a:tc>
                <a:tc>
                  <a:txBody>
                    <a:bodyPr/>
                    <a:lstStyle/>
                    <a:p>
                      <a:r>
                        <a:rPr lang="en-US" sz="1500" dirty="0" smtClean="0">
                          <a:latin typeface="Maiandra GD" pitchFamily="34" charset="0"/>
                        </a:rPr>
                        <a:t>ASCII</a:t>
                      </a:r>
                      <a:endParaRPr lang="en-US" sz="1500" dirty="0">
                        <a:latin typeface="Maiandra GD" pitchFamily="34" charset="0"/>
                      </a:endParaRPr>
                    </a:p>
                  </a:txBody>
                  <a:tcPr/>
                </a:tc>
                <a:tc>
                  <a:txBody>
                    <a:bodyPr/>
                    <a:lstStyle/>
                    <a:p>
                      <a:r>
                        <a:rPr lang="en-US" sz="1500" dirty="0" smtClean="0">
                          <a:latin typeface="Maiandra GD" pitchFamily="34" charset="0"/>
                        </a:rPr>
                        <a:t>Binary</a:t>
                      </a:r>
                      <a:endParaRPr lang="en-US" sz="1500" dirty="0">
                        <a:latin typeface="Maiandra GD" pitchFamily="34" charset="0"/>
                      </a:endParaRPr>
                    </a:p>
                  </a:txBody>
                  <a:tcPr/>
                </a:tc>
              </a:tr>
              <a:tr h="274320">
                <a:tc>
                  <a:txBody>
                    <a:bodyPr/>
                    <a:lstStyle/>
                    <a:p>
                      <a:r>
                        <a:rPr lang="en-US" sz="1300" dirty="0" smtClean="0">
                          <a:latin typeface="Maiandra GD" pitchFamily="34" charset="0"/>
                        </a:rPr>
                        <a:t>0</a:t>
                      </a:r>
                    </a:p>
                  </a:txBody>
                  <a:tcPr/>
                </a:tc>
                <a:tc>
                  <a:txBody>
                    <a:bodyPr/>
                    <a:lstStyle/>
                    <a:p>
                      <a:r>
                        <a:rPr lang="en-US" sz="1300" dirty="0" smtClean="0">
                          <a:latin typeface="Maiandra GD" pitchFamily="34" charset="0"/>
                        </a:rPr>
                        <a:t>48</a:t>
                      </a:r>
                      <a:endParaRPr lang="en-US" sz="1300" dirty="0">
                        <a:latin typeface="Maiandra GD" pitchFamily="34" charset="0"/>
                      </a:endParaRPr>
                    </a:p>
                  </a:txBody>
                  <a:tcPr/>
                </a:tc>
                <a:tc>
                  <a:txBody>
                    <a:bodyPr/>
                    <a:lstStyle/>
                    <a:p>
                      <a:pPr algn="l"/>
                      <a:r>
                        <a:rPr lang="en-US" sz="1300" dirty="0" smtClean="0">
                          <a:latin typeface="Maiandra GD" pitchFamily="34" charset="0"/>
                        </a:rPr>
                        <a:t>00110000</a:t>
                      </a:r>
                      <a:endParaRPr lang="en-US" sz="1300" dirty="0">
                        <a:latin typeface="Maiandra GD" pitchFamily="34" charset="0"/>
                      </a:endParaRPr>
                    </a:p>
                  </a:txBody>
                  <a:tcPr/>
                </a:tc>
                <a:tc>
                  <a:txBody>
                    <a:bodyPr/>
                    <a:lstStyle/>
                    <a:p>
                      <a:r>
                        <a:rPr lang="en-US" sz="1300" dirty="0" smtClean="0">
                          <a:latin typeface="Maiandra GD" pitchFamily="34" charset="0"/>
                        </a:rPr>
                        <a:t>K</a:t>
                      </a:r>
                      <a:endParaRPr lang="en-US" sz="1300" dirty="0">
                        <a:latin typeface="Maiandra GD" pitchFamily="34" charset="0"/>
                      </a:endParaRPr>
                    </a:p>
                  </a:txBody>
                  <a:tcPr/>
                </a:tc>
                <a:tc>
                  <a:txBody>
                    <a:bodyPr/>
                    <a:lstStyle/>
                    <a:p>
                      <a:r>
                        <a:rPr lang="en-US" sz="1300" dirty="0" smtClean="0">
                          <a:latin typeface="Maiandra GD" pitchFamily="34" charset="0"/>
                        </a:rPr>
                        <a:t>75</a:t>
                      </a:r>
                      <a:endParaRPr lang="en-US" sz="1300" dirty="0">
                        <a:latin typeface="Maiandra GD" pitchFamily="34" charset="0"/>
                      </a:endParaRPr>
                    </a:p>
                  </a:txBody>
                  <a:tcPr/>
                </a:tc>
                <a:tc>
                  <a:txBody>
                    <a:bodyPr/>
                    <a:lstStyle/>
                    <a:p>
                      <a:r>
                        <a:rPr lang="en-US" sz="1300" dirty="0" smtClean="0">
                          <a:latin typeface="Maiandra GD" pitchFamily="34" charset="0"/>
                        </a:rPr>
                        <a:t>01001011</a:t>
                      </a:r>
                      <a:endParaRPr lang="en-US" sz="1300" dirty="0">
                        <a:latin typeface="Maiandra GD" pitchFamily="34" charset="0"/>
                      </a:endParaRPr>
                    </a:p>
                  </a:txBody>
                  <a:tcPr/>
                </a:tc>
                <a:tc>
                  <a:txBody>
                    <a:bodyPr/>
                    <a:lstStyle/>
                    <a:p>
                      <a:r>
                        <a:rPr lang="en-US" sz="1300" dirty="0" smtClean="0">
                          <a:latin typeface="Maiandra GD" pitchFamily="34" charset="0"/>
                        </a:rPr>
                        <a:t>g</a:t>
                      </a:r>
                      <a:endParaRPr lang="en-US" sz="1300" dirty="0">
                        <a:latin typeface="Maiandra GD" pitchFamily="34" charset="0"/>
                      </a:endParaRPr>
                    </a:p>
                  </a:txBody>
                  <a:tcPr/>
                </a:tc>
                <a:tc>
                  <a:txBody>
                    <a:bodyPr/>
                    <a:lstStyle/>
                    <a:p>
                      <a:r>
                        <a:rPr lang="en-US" sz="1300" dirty="0" smtClean="0">
                          <a:latin typeface="Maiandra GD" pitchFamily="34" charset="0"/>
                        </a:rPr>
                        <a:t>103</a:t>
                      </a:r>
                      <a:endParaRPr lang="en-US" sz="1300" dirty="0">
                        <a:latin typeface="Maiandra GD" pitchFamily="34" charset="0"/>
                      </a:endParaRPr>
                    </a:p>
                  </a:txBody>
                  <a:tcPr/>
                </a:tc>
                <a:tc>
                  <a:txBody>
                    <a:bodyPr/>
                    <a:lstStyle/>
                    <a:p>
                      <a:r>
                        <a:rPr lang="en-US" sz="1300" dirty="0" smtClean="0">
                          <a:latin typeface="Maiandra GD" pitchFamily="34" charset="0"/>
                        </a:rPr>
                        <a:t>01100111</a:t>
                      </a:r>
                      <a:endParaRPr lang="en-US" sz="1300" dirty="0">
                        <a:latin typeface="Maiandra GD" pitchFamily="34" charset="0"/>
                      </a:endParaRPr>
                    </a:p>
                  </a:txBody>
                  <a:tcPr/>
                </a:tc>
              </a:tr>
              <a:tr h="274320">
                <a:tc>
                  <a:txBody>
                    <a:bodyPr/>
                    <a:lstStyle/>
                    <a:p>
                      <a:r>
                        <a:rPr lang="en-US" sz="1300" dirty="0" smtClean="0">
                          <a:latin typeface="Maiandra GD" pitchFamily="34" charset="0"/>
                        </a:rPr>
                        <a:t>1</a:t>
                      </a:r>
                      <a:endParaRPr lang="en-US" sz="1300" dirty="0">
                        <a:latin typeface="Maiandra GD" pitchFamily="34" charset="0"/>
                      </a:endParaRPr>
                    </a:p>
                  </a:txBody>
                  <a:tcPr/>
                </a:tc>
                <a:tc>
                  <a:txBody>
                    <a:bodyPr/>
                    <a:lstStyle/>
                    <a:p>
                      <a:r>
                        <a:rPr lang="en-US" sz="1300" dirty="0" smtClean="0">
                          <a:latin typeface="Maiandra GD" pitchFamily="34" charset="0"/>
                        </a:rPr>
                        <a:t>49</a:t>
                      </a:r>
                      <a:endParaRPr lang="en-US" sz="1300" dirty="0">
                        <a:latin typeface="Maiandra GD" pitchFamily="34" charset="0"/>
                      </a:endParaRPr>
                    </a:p>
                  </a:txBody>
                  <a:tcPr/>
                </a:tc>
                <a:tc>
                  <a:txBody>
                    <a:bodyPr/>
                    <a:lstStyle/>
                    <a:p>
                      <a:pPr algn="l"/>
                      <a:r>
                        <a:rPr lang="en-US" sz="1300" dirty="0" smtClean="0">
                          <a:latin typeface="Maiandra GD" pitchFamily="34" charset="0"/>
                        </a:rPr>
                        <a:t>00110001</a:t>
                      </a:r>
                      <a:endParaRPr lang="en-US" sz="1300" dirty="0">
                        <a:latin typeface="Maiandra GD" pitchFamily="34" charset="0"/>
                      </a:endParaRPr>
                    </a:p>
                  </a:txBody>
                  <a:tcPr/>
                </a:tc>
                <a:tc>
                  <a:txBody>
                    <a:bodyPr/>
                    <a:lstStyle/>
                    <a:p>
                      <a:r>
                        <a:rPr lang="en-US" sz="1300" dirty="0" smtClean="0">
                          <a:latin typeface="Maiandra GD" pitchFamily="34" charset="0"/>
                        </a:rPr>
                        <a:t>L</a:t>
                      </a:r>
                      <a:endParaRPr lang="en-US" sz="1300" dirty="0">
                        <a:latin typeface="Maiandra GD" pitchFamily="34" charset="0"/>
                      </a:endParaRPr>
                    </a:p>
                  </a:txBody>
                  <a:tcPr/>
                </a:tc>
                <a:tc>
                  <a:txBody>
                    <a:bodyPr/>
                    <a:lstStyle/>
                    <a:p>
                      <a:r>
                        <a:rPr lang="en-US" sz="1300" dirty="0" smtClean="0">
                          <a:latin typeface="Maiandra GD" pitchFamily="34" charset="0"/>
                        </a:rPr>
                        <a:t>76</a:t>
                      </a:r>
                      <a:endParaRPr lang="en-US" sz="1300" dirty="0">
                        <a:latin typeface="Maiandra GD" pitchFamily="34" charset="0"/>
                      </a:endParaRPr>
                    </a:p>
                  </a:txBody>
                  <a:tcPr/>
                </a:tc>
                <a:tc>
                  <a:txBody>
                    <a:bodyPr/>
                    <a:lstStyle/>
                    <a:p>
                      <a:r>
                        <a:rPr lang="en-US" sz="1300" dirty="0" smtClean="0">
                          <a:latin typeface="Maiandra GD" pitchFamily="34" charset="0"/>
                        </a:rPr>
                        <a:t>01001100</a:t>
                      </a:r>
                      <a:endParaRPr lang="en-US" sz="1300" dirty="0">
                        <a:latin typeface="Maiandra GD" pitchFamily="34" charset="0"/>
                      </a:endParaRPr>
                    </a:p>
                  </a:txBody>
                  <a:tcPr/>
                </a:tc>
                <a:tc>
                  <a:txBody>
                    <a:bodyPr/>
                    <a:lstStyle/>
                    <a:p>
                      <a:r>
                        <a:rPr lang="en-US" sz="1300" dirty="0" smtClean="0">
                          <a:latin typeface="Maiandra GD" pitchFamily="34" charset="0"/>
                        </a:rPr>
                        <a:t>h</a:t>
                      </a:r>
                      <a:endParaRPr lang="en-US" sz="1300" dirty="0">
                        <a:latin typeface="Maiandra GD" pitchFamily="34" charset="0"/>
                      </a:endParaRPr>
                    </a:p>
                  </a:txBody>
                  <a:tcPr/>
                </a:tc>
                <a:tc>
                  <a:txBody>
                    <a:bodyPr/>
                    <a:lstStyle/>
                    <a:p>
                      <a:r>
                        <a:rPr lang="en-US" sz="1300" dirty="0" smtClean="0">
                          <a:latin typeface="Maiandra GD" pitchFamily="34" charset="0"/>
                        </a:rPr>
                        <a:t>104</a:t>
                      </a:r>
                      <a:endParaRPr lang="en-US" sz="1300" dirty="0">
                        <a:latin typeface="Maiandra GD" pitchFamily="34" charset="0"/>
                      </a:endParaRPr>
                    </a:p>
                  </a:txBody>
                  <a:tcPr/>
                </a:tc>
                <a:tc>
                  <a:txBody>
                    <a:bodyPr/>
                    <a:lstStyle/>
                    <a:p>
                      <a:r>
                        <a:rPr lang="en-US" sz="1300" dirty="0" smtClean="0">
                          <a:latin typeface="Maiandra GD" pitchFamily="34" charset="0"/>
                        </a:rPr>
                        <a:t>01101000</a:t>
                      </a:r>
                      <a:endParaRPr lang="en-US" sz="1300" dirty="0">
                        <a:latin typeface="Maiandra GD" pitchFamily="34" charset="0"/>
                      </a:endParaRPr>
                    </a:p>
                  </a:txBody>
                  <a:tcPr/>
                </a:tc>
              </a:tr>
              <a:tr h="274320">
                <a:tc>
                  <a:txBody>
                    <a:bodyPr/>
                    <a:lstStyle/>
                    <a:p>
                      <a:r>
                        <a:rPr lang="en-US" sz="1300" dirty="0" smtClean="0">
                          <a:latin typeface="Maiandra GD" pitchFamily="34" charset="0"/>
                        </a:rPr>
                        <a:t>2</a:t>
                      </a:r>
                      <a:endParaRPr lang="en-US" sz="1300" dirty="0">
                        <a:latin typeface="Maiandra GD" pitchFamily="34" charset="0"/>
                      </a:endParaRPr>
                    </a:p>
                  </a:txBody>
                  <a:tcPr/>
                </a:tc>
                <a:tc>
                  <a:txBody>
                    <a:bodyPr/>
                    <a:lstStyle/>
                    <a:p>
                      <a:r>
                        <a:rPr lang="en-US" sz="1300" dirty="0" smtClean="0">
                          <a:latin typeface="Maiandra GD" pitchFamily="34" charset="0"/>
                        </a:rPr>
                        <a:t>50</a:t>
                      </a:r>
                      <a:endParaRPr lang="en-US" sz="1300" dirty="0">
                        <a:latin typeface="Maiandra GD" pitchFamily="34" charset="0"/>
                      </a:endParaRPr>
                    </a:p>
                  </a:txBody>
                  <a:tcPr/>
                </a:tc>
                <a:tc>
                  <a:txBody>
                    <a:bodyPr/>
                    <a:lstStyle/>
                    <a:p>
                      <a:pPr algn="l"/>
                      <a:r>
                        <a:rPr lang="en-US" sz="1300" dirty="0" smtClean="0">
                          <a:latin typeface="Maiandra GD" pitchFamily="34" charset="0"/>
                        </a:rPr>
                        <a:t>00110010</a:t>
                      </a:r>
                      <a:endParaRPr lang="en-US" sz="1300" dirty="0">
                        <a:latin typeface="Maiandra GD" pitchFamily="34" charset="0"/>
                      </a:endParaRPr>
                    </a:p>
                  </a:txBody>
                  <a:tcPr/>
                </a:tc>
                <a:tc>
                  <a:txBody>
                    <a:bodyPr/>
                    <a:lstStyle/>
                    <a:p>
                      <a:r>
                        <a:rPr lang="en-US" sz="1300" dirty="0" smtClean="0">
                          <a:latin typeface="Maiandra GD" pitchFamily="34" charset="0"/>
                        </a:rPr>
                        <a:t>M</a:t>
                      </a:r>
                      <a:endParaRPr lang="en-US" sz="1300" dirty="0">
                        <a:latin typeface="Maiandra GD" pitchFamily="34" charset="0"/>
                      </a:endParaRPr>
                    </a:p>
                  </a:txBody>
                  <a:tcPr/>
                </a:tc>
                <a:tc>
                  <a:txBody>
                    <a:bodyPr/>
                    <a:lstStyle/>
                    <a:p>
                      <a:r>
                        <a:rPr lang="en-US" sz="1300" dirty="0" smtClean="0">
                          <a:latin typeface="Maiandra GD" pitchFamily="34" charset="0"/>
                        </a:rPr>
                        <a:t>77</a:t>
                      </a:r>
                      <a:endParaRPr lang="en-US" sz="1300" dirty="0">
                        <a:latin typeface="Maiandra GD" pitchFamily="34" charset="0"/>
                      </a:endParaRPr>
                    </a:p>
                  </a:txBody>
                  <a:tcPr/>
                </a:tc>
                <a:tc>
                  <a:txBody>
                    <a:bodyPr/>
                    <a:lstStyle/>
                    <a:p>
                      <a:r>
                        <a:rPr lang="en-US" sz="1300" dirty="0" smtClean="0">
                          <a:latin typeface="Maiandra GD" pitchFamily="34" charset="0"/>
                        </a:rPr>
                        <a:t>01001101</a:t>
                      </a:r>
                      <a:endParaRPr lang="en-US" sz="1300" dirty="0">
                        <a:latin typeface="Maiandra GD" pitchFamily="34" charset="0"/>
                      </a:endParaRPr>
                    </a:p>
                  </a:txBody>
                  <a:tcPr/>
                </a:tc>
                <a:tc>
                  <a:txBody>
                    <a:bodyPr/>
                    <a:lstStyle/>
                    <a:p>
                      <a:r>
                        <a:rPr lang="en-US" sz="1300" dirty="0" smtClean="0">
                          <a:latin typeface="Maiandra GD" pitchFamily="34" charset="0"/>
                        </a:rPr>
                        <a:t>i</a:t>
                      </a:r>
                      <a:endParaRPr lang="en-US" sz="1300" dirty="0">
                        <a:latin typeface="Maiandra GD" pitchFamily="34" charset="0"/>
                      </a:endParaRPr>
                    </a:p>
                  </a:txBody>
                  <a:tcPr/>
                </a:tc>
                <a:tc>
                  <a:txBody>
                    <a:bodyPr/>
                    <a:lstStyle/>
                    <a:p>
                      <a:r>
                        <a:rPr lang="en-US" sz="1300" dirty="0" smtClean="0">
                          <a:latin typeface="Maiandra GD" pitchFamily="34" charset="0"/>
                        </a:rPr>
                        <a:t>105</a:t>
                      </a:r>
                      <a:endParaRPr lang="en-US" sz="1300" dirty="0">
                        <a:latin typeface="Maiandra GD" pitchFamily="34" charset="0"/>
                      </a:endParaRPr>
                    </a:p>
                  </a:txBody>
                  <a:tcPr/>
                </a:tc>
                <a:tc>
                  <a:txBody>
                    <a:bodyPr/>
                    <a:lstStyle/>
                    <a:p>
                      <a:r>
                        <a:rPr lang="en-US" sz="1300" dirty="0" smtClean="0">
                          <a:latin typeface="Maiandra GD" pitchFamily="34" charset="0"/>
                        </a:rPr>
                        <a:t>01101001</a:t>
                      </a:r>
                      <a:endParaRPr lang="en-US" sz="1300" dirty="0">
                        <a:latin typeface="Maiandra GD" pitchFamily="34" charset="0"/>
                      </a:endParaRPr>
                    </a:p>
                  </a:txBody>
                  <a:tcPr/>
                </a:tc>
              </a:tr>
              <a:tr h="274320">
                <a:tc>
                  <a:txBody>
                    <a:bodyPr/>
                    <a:lstStyle/>
                    <a:p>
                      <a:r>
                        <a:rPr lang="en-US" sz="1300" dirty="0" smtClean="0">
                          <a:latin typeface="Maiandra GD" pitchFamily="34" charset="0"/>
                        </a:rPr>
                        <a:t>3</a:t>
                      </a:r>
                      <a:endParaRPr lang="en-US" sz="1300" dirty="0">
                        <a:latin typeface="Maiandra GD" pitchFamily="34" charset="0"/>
                      </a:endParaRPr>
                    </a:p>
                  </a:txBody>
                  <a:tcPr/>
                </a:tc>
                <a:tc>
                  <a:txBody>
                    <a:bodyPr/>
                    <a:lstStyle/>
                    <a:p>
                      <a:r>
                        <a:rPr lang="en-US" sz="1300" dirty="0" smtClean="0">
                          <a:latin typeface="Maiandra GD" pitchFamily="34" charset="0"/>
                        </a:rPr>
                        <a:t>51</a:t>
                      </a:r>
                      <a:endParaRPr lang="en-US" sz="1300" dirty="0">
                        <a:latin typeface="Maiandra GD" pitchFamily="34" charset="0"/>
                      </a:endParaRPr>
                    </a:p>
                  </a:txBody>
                  <a:tcPr/>
                </a:tc>
                <a:tc>
                  <a:txBody>
                    <a:bodyPr/>
                    <a:lstStyle/>
                    <a:p>
                      <a:pPr algn="l"/>
                      <a:r>
                        <a:rPr lang="en-US" sz="1300" dirty="0" smtClean="0">
                          <a:latin typeface="Maiandra GD" pitchFamily="34" charset="0"/>
                        </a:rPr>
                        <a:t>00110011</a:t>
                      </a:r>
                      <a:endParaRPr lang="en-US" sz="1300" dirty="0">
                        <a:latin typeface="Maiandra GD" pitchFamily="34" charset="0"/>
                      </a:endParaRPr>
                    </a:p>
                  </a:txBody>
                  <a:tcPr/>
                </a:tc>
                <a:tc>
                  <a:txBody>
                    <a:bodyPr/>
                    <a:lstStyle/>
                    <a:p>
                      <a:r>
                        <a:rPr lang="en-US" sz="1300" dirty="0" smtClean="0">
                          <a:latin typeface="Maiandra GD" pitchFamily="34" charset="0"/>
                        </a:rPr>
                        <a:t>N</a:t>
                      </a:r>
                      <a:endParaRPr lang="en-US" sz="1300" dirty="0">
                        <a:latin typeface="Maiandra GD" pitchFamily="34" charset="0"/>
                      </a:endParaRPr>
                    </a:p>
                  </a:txBody>
                  <a:tcPr/>
                </a:tc>
                <a:tc>
                  <a:txBody>
                    <a:bodyPr/>
                    <a:lstStyle/>
                    <a:p>
                      <a:r>
                        <a:rPr lang="en-US" sz="1300" dirty="0" smtClean="0">
                          <a:latin typeface="Maiandra GD" pitchFamily="34" charset="0"/>
                        </a:rPr>
                        <a:t>78</a:t>
                      </a:r>
                      <a:endParaRPr lang="en-US" sz="1300" dirty="0">
                        <a:latin typeface="Maiandra GD" pitchFamily="34" charset="0"/>
                      </a:endParaRPr>
                    </a:p>
                  </a:txBody>
                  <a:tcPr/>
                </a:tc>
                <a:tc>
                  <a:txBody>
                    <a:bodyPr/>
                    <a:lstStyle/>
                    <a:p>
                      <a:r>
                        <a:rPr lang="en-US" sz="1300" dirty="0" smtClean="0">
                          <a:latin typeface="Maiandra GD" pitchFamily="34" charset="0"/>
                        </a:rPr>
                        <a:t>01001110</a:t>
                      </a:r>
                      <a:endParaRPr lang="en-US" sz="1300" dirty="0">
                        <a:latin typeface="Maiandra GD" pitchFamily="34" charset="0"/>
                      </a:endParaRPr>
                    </a:p>
                  </a:txBody>
                  <a:tcPr/>
                </a:tc>
                <a:tc>
                  <a:txBody>
                    <a:bodyPr/>
                    <a:lstStyle/>
                    <a:p>
                      <a:r>
                        <a:rPr lang="en-US" sz="1300" dirty="0" smtClean="0">
                          <a:latin typeface="Maiandra GD" pitchFamily="34" charset="0"/>
                        </a:rPr>
                        <a:t>j</a:t>
                      </a:r>
                      <a:endParaRPr lang="en-US" sz="1300" dirty="0">
                        <a:latin typeface="Maiandra GD" pitchFamily="34" charset="0"/>
                      </a:endParaRPr>
                    </a:p>
                  </a:txBody>
                  <a:tcPr/>
                </a:tc>
                <a:tc>
                  <a:txBody>
                    <a:bodyPr/>
                    <a:lstStyle/>
                    <a:p>
                      <a:r>
                        <a:rPr lang="en-US" sz="1300" dirty="0" smtClean="0">
                          <a:latin typeface="Maiandra GD" pitchFamily="34" charset="0"/>
                        </a:rPr>
                        <a:t>106</a:t>
                      </a:r>
                      <a:endParaRPr lang="en-US" sz="1300" dirty="0">
                        <a:latin typeface="Maiandra GD" pitchFamily="34" charset="0"/>
                      </a:endParaRPr>
                    </a:p>
                  </a:txBody>
                  <a:tcPr/>
                </a:tc>
                <a:tc>
                  <a:txBody>
                    <a:bodyPr/>
                    <a:lstStyle/>
                    <a:p>
                      <a:r>
                        <a:rPr lang="en-US" sz="1300" dirty="0" smtClean="0">
                          <a:latin typeface="Maiandra GD" pitchFamily="34" charset="0"/>
                        </a:rPr>
                        <a:t>01101010</a:t>
                      </a:r>
                      <a:endParaRPr lang="en-US" sz="1300" dirty="0">
                        <a:latin typeface="Maiandra GD" pitchFamily="34" charset="0"/>
                      </a:endParaRPr>
                    </a:p>
                  </a:txBody>
                  <a:tcPr/>
                </a:tc>
              </a:tr>
              <a:tr h="274320">
                <a:tc>
                  <a:txBody>
                    <a:bodyPr/>
                    <a:lstStyle/>
                    <a:p>
                      <a:r>
                        <a:rPr lang="en-US" sz="1300" dirty="0" smtClean="0">
                          <a:latin typeface="Maiandra GD" pitchFamily="34" charset="0"/>
                        </a:rPr>
                        <a:t>4</a:t>
                      </a:r>
                      <a:endParaRPr lang="en-US" sz="1300" dirty="0">
                        <a:latin typeface="Maiandra GD" pitchFamily="34" charset="0"/>
                      </a:endParaRPr>
                    </a:p>
                  </a:txBody>
                  <a:tcPr/>
                </a:tc>
                <a:tc>
                  <a:txBody>
                    <a:bodyPr/>
                    <a:lstStyle/>
                    <a:p>
                      <a:r>
                        <a:rPr lang="en-US" sz="1300" dirty="0" smtClean="0">
                          <a:latin typeface="Maiandra GD" pitchFamily="34" charset="0"/>
                        </a:rPr>
                        <a:t>52</a:t>
                      </a:r>
                      <a:endParaRPr lang="en-US" sz="1300" dirty="0">
                        <a:latin typeface="Maiandra GD" pitchFamily="34" charset="0"/>
                      </a:endParaRPr>
                    </a:p>
                  </a:txBody>
                  <a:tcPr/>
                </a:tc>
                <a:tc>
                  <a:txBody>
                    <a:bodyPr/>
                    <a:lstStyle/>
                    <a:p>
                      <a:pPr algn="l"/>
                      <a:r>
                        <a:rPr lang="en-US" sz="1300" dirty="0" smtClean="0">
                          <a:latin typeface="Maiandra GD" pitchFamily="34" charset="0"/>
                        </a:rPr>
                        <a:t>00110100</a:t>
                      </a:r>
                      <a:endParaRPr lang="en-US" sz="1300" dirty="0">
                        <a:latin typeface="Maiandra GD" pitchFamily="34" charset="0"/>
                      </a:endParaRPr>
                    </a:p>
                  </a:txBody>
                  <a:tcPr/>
                </a:tc>
                <a:tc>
                  <a:txBody>
                    <a:bodyPr/>
                    <a:lstStyle/>
                    <a:p>
                      <a:r>
                        <a:rPr lang="en-US" sz="1300" dirty="0" smtClean="0">
                          <a:latin typeface="Maiandra GD" pitchFamily="34" charset="0"/>
                        </a:rPr>
                        <a:t>O</a:t>
                      </a:r>
                      <a:endParaRPr lang="en-US" sz="1300" dirty="0">
                        <a:latin typeface="Maiandra GD" pitchFamily="34" charset="0"/>
                      </a:endParaRPr>
                    </a:p>
                  </a:txBody>
                  <a:tcPr/>
                </a:tc>
                <a:tc>
                  <a:txBody>
                    <a:bodyPr/>
                    <a:lstStyle/>
                    <a:p>
                      <a:r>
                        <a:rPr lang="en-US" sz="1300" dirty="0" smtClean="0">
                          <a:latin typeface="Maiandra GD" pitchFamily="34" charset="0"/>
                        </a:rPr>
                        <a:t>79</a:t>
                      </a:r>
                      <a:endParaRPr lang="en-US" sz="1300" dirty="0">
                        <a:latin typeface="Maiandra GD" pitchFamily="34" charset="0"/>
                      </a:endParaRPr>
                    </a:p>
                  </a:txBody>
                  <a:tcPr/>
                </a:tc>
                <a:tc>
                  <a:txBody>
                    <a:bodyPr/>
                    <a:lstStyle/>
                    <a:p>
                      <a:r>
                        <a:rPr lang="en-US" sz="1300" dirty="0" smtClean="0">
                          <a:latin typeface="Maiandra GD" pitchFamily="34" charset="0"/>
                        </a:rPr>
                        <a:t>01001111</a:t>
                      </a:r>
                      <a:endParaRPr lang="en-US" sz="1300" dirty="0">
                        <a:latin typeface="Maiandra GD" pitchFamily="34" charset="0"/>
                      </a:endParaRPr>
                    </a:p>
                  </a:txBody>
                  <a:tcPr/>
                </a:tc>
                <a:tc>
                  <a:txBody>
                    <a:bodyPr/>
                    <a:lstStyle/>
                    <a:p>
                      <a:r>
                        <a:rPr lang="en-US" sz="1300" dirty="0" smtClean="0">
                          <a:latin typeface="Maiandra GD" pitchFamily="34" charset="0"/>
                        </a:rPr>
                        <a:t>k</a:t>
                      </a:r>
                      <a:endParaRPr lang="en-US" sz="1300" dirty="0">
                        <a:latin typeface="Maiandra GD" pitchFamily="34" charset="0"/>
                      </a:endParaRPr>
                    </a:p>
                  </a:txBody>
                  <a:tcPr/>
                </a:tc>
                <a:tc>
                  <a:txBody>
                    <a:bodyPr/>
                    <a:lstStyle/>
                    <a:p>
                      <a:r>
                        <a:rPr lang="en-US" sz="1300" dirty="0" smtClean="0">
                          <a:latin typeface="Maiandra GD" pitchFamily="34" charset="0"/>
                        </a:rPr>
                        <a:t>107</a:t>
                      </a:r>
                      <a:endParaRPr lang="en-US" sz="1300" dirty="0">
                        <a:latin typeface="Maiandra GD" pitchFamily="34" charset="0"/>
                      </a:endParaRPr>
                    </a:p>
                  </a:txBody>
                  <a:tcPr/>
                </a:tc>
                <a:tc>
                  <a:txBody>
                    <a:bodyPr/>
                    <a:lstStyle/>
                    <a:p>
                      <a:r>
                        <a:rPr lang="en-US" sz="1300" dirty="0" smtClean="0">
                          <a:latin typeface="Maiandra GD" pitchFamily="34" charset="0"/>
                        </a:rPr>
                        <a:t>01101011</a:t>
                      </a:r>
                      <a:endParaRPr lang="en-US" sz="1300" dirty="0">
                        <a:latin typeface="Maiandra GD" pitchFamily="34" charset="0"/>
                      </a:endParaRPr>
                    </a:p>
                  </a:txBody>
                  <a:tcPr/>
                </a:tc>
              </a:tr>
              <a:tr h="274320">
                <a:tc>
                  <a:txBody>
                    <a:bodyPr/>
                    <a:lstStyle/>
                    <a:p>
                      <a:r>
                        <a:rPr lang="en-US" sz="1300" dirty="0" smtClean="0">
                          <a:latin typeface="Maiandra GD" pitchFamily="34" charset="0"/>
                        </a:rPr>
                        <a:t>5</a:t>
                      </a:r>
                      <a:endParaRPr lang="en-US" sz="1300" dirty="0">
                        <a:latin typeface="Maiandra GD" pitchFamily="34" charset="0"/>
                      </a:endParaRPr>
                    </a:p>
                  </a:txBody>
                  <a:tcPr/>
                </a:tc>
                <a:tc>
                  <a:txBody>
                    <a:bodyPr/>
                    <a:lstStyle/>
                    <a:p>
                      <a:r>
                        <a:rPr lang="en-US" sz="1300" dirty="0" smtClean="0">
                          <a:latin typeface="Maiandra GD" pitchFamily="34" charset="0"/>
                        </a:rPr>
                        <a:t>53</a:t>
                      </a:r>
                      <a:endParaRPr lang="en-US" sz="1300" dirty="0">
                        <a:latin typeface="Maiandra GD" pitchFamily="34" charset="0"/>
                      </a:endParaRPr>
                    </a:p>
                  </a:txBody>
                  <a:tcPr/>
                </a:tc>
                <a:tc>
                  <a:txBody>
                    <a:bodyPr/>
                    <a:lstStyle/>
                    <a:p>
                      <a:pPr algn="l"/>
                      <a:r>
                        <a:rPr lang="en-US" sz="1300" dirty="0" smtClean="0">
                          <a:latin typeface="Maiandra GD" pitchFamily="34" charset="0"/>
                        </a:rPr>
                        <a:t>00110101</a:t>
                      </a:r>
                      <a:endParaRPr lang="en-US" sz="1300" dirty="0">
                        <a:latin typeface="Maiandra GD" pitchFamily="34" charset="0"/>
                      </a:endParaRPr>
                    </a:p>
                  </a:txBody>
                  <a:tcPr/>
                </a:tc>
                <a:tc>
                  <a:txBody>
                    <a:bodyPr/>
                    <a:lstStyle/>
                    <a:p>
                      <a:r>
                        <a:rPr lang="en-US" sz="1300" dirty="0" smtClean="0">
                          <a:latin typeface="Maiandra GD" pitchFamily="34" charset="0"/>
                        </a:rPr>
                        <a:t>P</a:t>
                      </a:r>
                      <a:endParaRPr lang="en-US" sz="1300" dirty="0">
                        <a:latin typeface="Maiandra GD" pitchFamily="34" charset="0"/>
                      </a:endParaRPr>
                    </a:p>
                  </a:txBody>
                  <a:tcPr/>
                </a:tc>
                <a:tc>
                  <a:txBody>
                    <a:bodyPr/>
                    <a:lstStyle/>
                    <a:p>
                      <a:r>
                        <a:rPr lang="en-US" sz="1300" dirty="0" smtClean="0">
                          <a:latin typeface="Maiandra GD" pitchFamily="34" charset="0"/>
                        </a:rPr>
                        <a:t>80</a:t>
                      </a:r>
                      <a:endParaRPr lang="en-US" sz="1300" dirty="0">
                        <a:latin typeface="Maiandra GD" pitchFamily="34" charset="0"/>
                      </a:endParaRPr>
                    </a:p>
                  </a:txBody>
                  <a:tcPr/>
                </a:tc>
                <a:tc>
                  <a:txBody>
                    <a:bodyPr/>
                    <a:lstStyle/>
                    <a:p>
                      <a:r>
                        <a:rPr lang="en-US" sz="1300" dirty="0" smtClean="0">
                          <a:latin typeface="Maiandra GD" pitchFamily="34" charset="0"/>
                        </a:rPr>
                        <a:t>01010000</a:t>
                      </a:r>
                      <a:endParaRPr lang="en-US" sz="1300" dirty="0">
                        <a:latin typeface="Maiandra GD" pitchFamily="34" charset="0"/>
                      </a:endParaRPr>
                    </a:p>
                  </a:txBody>
                  <a:tcPr/>
                </a:tc>
                <a:tc>
                  <a:txBody>
                    <a:bodyPr/>
                    <a:lstStyle/>
                    <a:p>
                      <a:r>
                        <a:rPr lang="en-US" sz="1300" dirty="0" smtClean="0">
                          <a:latin typeface="Maiandra GD" pitchFamily="34" charset="0"/>
                        </a:rPr>
                        <a:t>l</a:t>
                      </a:r>
                      <a:endParaRPr lang="en-US" sz="1300" dirty="0">
                        <a:latin typeface="Maiandra GD" pitchFamily="34" charset="0"/>
                      </a:endParaRPr>
                    </a:p>
                  </a:txBody>
                  <a:tcPr/>
                </a:tc>
                <a:tc>
                  <a:txBody>
                    <a:bodyPr/>
                    <a:lstStyle/>
                    <a:p>
                      <a:r>
                        <a:rPr lang="en-US" sz="1300" dirty="0" smtClean="0">
                          <a:latin typeface="Maiandra GD" pitchFamily="34" charset="0"/>
                        </a:rPr>
                        <a:t>108</a:t>
                      </a:r>
                      <a:endParaRPr lang="en-US" sz="1300" dirty="0">
                        <a:latin typeface="Maiandra GD" pitchFamily="34" charset="0"/>
                      </a:endParaRPr>
                    </a:p>
                  </a:txBody>
                  <a:tcPr/>
                </a:tc>
                <a:tc>
                  <a:txBody>
                    <a:bodyPr/>
                    <a:lstStyle/>
                    <a:p>
                      <a:r>
                        <a:rPr lang="en-US" sz="1300" dirty="0" smtClean="0">
                          <a:latin typeface="Maiandra GD" pitchFamily="34" charset="0"/>
                        </a:rPr>
                        <a:t>01101100</a:t>
                      </a:r>
                      <a:endParaRPr lang="en-US" sz="1300" dirty="0">
                        <a:latin typeface="Maiandra GD" pitchFamily="34" charset="0"/>
                      </a:endParaRPr>
                    </a:p>
                  </a:txBody>
                  <a:tcPr/>
                </a:tc>
              </a:tr>
              <a:tr h="274320">
                <a:tc>
                  <a:txBody>
                    <a:bodyPr/>
                    <a:lstStyle/>
                    <a:p>
                      <a:r>
                        <a:rPr lang="en-US" sz="1300" dirty="0" smtClean="0">
                          <a:latin typeface="Maiandra GD" pitchFamily="34" charset="0"/>
                        </a:rPr>
                        <a:t>6</a:t>
                      </a:r>
                      <a:endParaRPr lang="en-US" sz="1300" dirty="0">
                        <a:latin typeface="Maiandra GD" pitchFamily="34" charset="0"/>
                      </a:endParaRPr>
                    </a:p>
                  </a:txBody>
                  <a:tcPr/>
                </a:tc>
                <a:tc>
                  <a:txBody>
                    <a:bodyPr/>
                    <a:lstStyle/>
                    <a:p>
                      <a:r>
                        <a:rPr lang="en-US" sz="1300" dirty="0" smtClean="0">
                          <a:latin typeface="Maiandra GD" pitchFamily="34" charset="0"/>
                        </a:rPr>
                        <a:t>54</a:t>
                      </a:r>
                      <a:endParaRPr lang="en-US" sz="1300" dirty="0">
                        <a:latin typeface="Maiandra GD" pitchFamily="34" charset="0"/>
                      </a:endParaRPr>
                    </a:p>
                  </a:txBody>
                  <a:tcPr/>
                </a:tc>
                <a:tc>
                  <a:txBody>
                    <a:bodyPr/>
                    <a:lstStyle/>
                    <a:p>
                      <a:pPr algn="l"/>
                      <a:r>
                        <a:rPr lang="en-US" sz="1300" dirty="0" smtClean="0">
                          <a:latin typeface="Maiandra GD" pitchFamily="34" charset="0"/>
                        </a:rPr>
                        <a:t>00110110</a:t>
                      </a:r>
                      <a:endParaRPr lang="en-US" sz="1300" dirty="0">
                        <a:latin typeface="Maiandra GD" pitchFamily="34" charset="0"/>
                      </a:endParaRPr>
                    </a:p>
                  </a:txBody>
                  <a:tcPr/>
                </a:tc>
                <a:tc>
                  <a:txBody>
                    <a:bodyPr/>
                    <a:lstStyle/>
                    <a:p>
                      <a:r>
                        <a:rPr lang="en-US" sz="1300" dirty="0" smtClean="0">
                          <a:latin typeface="Maiandra GD" pitchFamily="34" charset="0"/>
                        </a:rPr>
                        <a:t>Q</a:t>
                      </a:r>
                      <a:endParaRPr lang="en-US" sz="1300" dirty="0">
                        <a:latin typeface="Maiandra GD" pitchFamily="34" charset="0"/>
                      </a:endParaRPr>
                    </a:p>
                  </a:txBody>
                  <a:tcPr/>
                </a:tc>
                <a:tc>
                  <a:txBody>
                    <a:bodyPr/>
                    <a:lstStyle/>
                    <a:p>
                      <a:r>
                        <a:rPr lang="en-US" sz="1300" dirty="0" smtClean="0">
                          <a:latin typeface="Maiandra GD" pitchFamily="34" charset="0"/>
                        </a:rPr>
                        <a:t>81</a:t>
                      </a:r>
                      <a:endParaRPr lang="en-US" sz="1300" dirty="0">
                        <a:latin typeface="Maiandra GD" pitchFamily="34" charset="0"/>
                      </a:endParaRPr>
                    </a:p>
                  </a:txBody>
                  <a:tcPr/>
                </a:tc>
                <a:tc>
                  <a:txBody>
                    <a:bodyPr/>
                    <a:lstStyle/>
                    <a:p>
                      <a:r>
                        <a:rPr lang="en-US" sz="1300" dirty="0" smtClean="0">
                          <a:latin typeface="Maiandra GD" pitchFamily="34" charset="0"/>
                        </a:rPr>
                        <a:t>01010001</a:t>
                      </a:r>
                      <a:endParaRPr lang="en-US" sz="1300" dirty="0">
                        <a:latin typeface="Maiandra GD" pitchFamily="34" charset="0"/>
                      </a:endParaRPr>
                    </a:p>
                  </a:txBody>
                  <a:tcPr/>
                </a:tc>
                <a:tc>
                  <a:txBody>
                    <a:bodyPr/>
                    <a:lstStyle/>
                    <a:p>
                      <a:r>
                        <a:rPr lang="en-US" sz="1300" dirty="0" smtClean="0">
                          <a:latin typeface="Maiandra GD" pitchFamily="34" charset="0"/>
                        </a:rPr>
                        <a:t>m</a:t>
                      </a:r>
                      <a:endParaRPr lang="en-US" sz="1300" dirty="0">
                        <a:latin typeface="Maiandra GD" pitchFamily="34" charset="0"/>
                      </a:endParaRPr>
                    </a:p>
                  </a:txBody>
                  <a:tcPr/>
                </a:tc>
                <a:tc>
                  <a:txBody>
                    <a:bodyPr/>
                    <a:lstStyle/>
                    <a:p>
                      <a:r>
                        <a:rPr lang="en-US" sz="1300" dirty="0" smtClean="0">
                          <a:latin typeface="Maiandra GD" pitchFamily="34" charset="0"/>
                        </a:rPr>
                        <a:t>109</a:t>
                      </a:r>
                      <a:endParaRPr lang="en-US" sz="1300" dirty="0">
                        <a:latin typeface="Maiandra GD" pitchFamily="34" charset="0"/>
                      </a:endParaRPr>
                    </a:p>
                  </a:txBody>
                  <a:tcPr/>
                </a:tc>
                <a:tc>
                  <a:txBody>
                    <a:bodyPr/>
                    <a:lstStyle/>
                    <a:p>
                      <a:r>
                        <a:rPr lang="en-US" sz="1300" dirty="0" smtClean="0">
                          <a:latin typeface="Maiandra GD" pitchFamily="34" charset="0"/>
                        </a:rPr>
                        <a:t>01101101</a:t>
                      </a:r>
                      <a:endParaRPr lang="en-US" sz="1300" dirty="0">
                        <a:latin typeface="Maiandra GD" pitchFamily="34" charset="0"/>
                      </a:endParaRPr>
                    </a:p>
                  </a:txBody>
                  <a:tcPr/>
                </a:tc>
              </a:tr>
              <a:tr h="274320">
                <a:tc>
                  <a:txBody>
                    <a:bodyPr/>
                    <a:lstStyle/>
                    <a:p>
                      <a:r>
                        <a:rPr lang="en-US" sz="1300" dirty="0" smtClean="0">
                          <a:latin typeface="Maiandra GD" pitchFamily="34" charset="0"/>
                        </a:rPr>
                        <a:t>7</a:t>
                      </a:r>
                      <a:endParaRPr lang="en-US" sz="1300" dirty="0">
                        <a:latin typeface="Maiandra GD" pitchFamily="34" charset="0"/>
                      </a:endParaRPr>
                    </a:p>
                  </a:txBody>
                  <a:tcPr/>
                </a:tc>
                <a:tc>
                  <a:txBody>
                    <a:bodyPr/>
                    <a:lstStyle/>
                    <a:p>
                      <a:r>
                        <a:rPr lang="en-US" sz="1300" dirty="0" smtClean="0">
                          <a:latin typeface="Maiandra GD" pitchFamily="34" charset="0"/>
                        </a:rPr>
                        <a:t>55</a:t>
                      </a:r>
                      <a:endParaRPr lang="en-US" sz="1300" dirty="0">
                        <a:latin typeface="Maiandra GD" pitchFamily="34" charset="0"/>
                      </a:endParaRPr>
                    </a:p>
                  </a:txBody>
                  <a:tcPr/>
                </a:tc>
                <a:tc>
                  <a:txBody>
                    <a:bodyPr/>
                    <a:lstStyle/>
                    <a:p>
                      <a:pPr algn="l"/>
                      <a:r>
                        <a:rPr lang="en-US" sz="1300" dirty="0" smtClean="0">
                          <a:latin typeface="Maiandra GD" pitchFamily="34" charset="0"/>
                        </a:rPr>
                        <a:t>00110111</a:t>
                      </a:r>
                      <a:endParaRPr lang="en-US" sz="1300" dirty="0">
                        <a:latin typeface="Maiandra GD" pitchFamily="34" charset="0"/>
                      </a:endParaRPr>
                    </a:p>
                  </a:txBody>
                  <a:tcPr/>
                </a:tc>
                <a:tc>
                  <a:txBody>
                    <a:bodyPr/>
                    <a:lstStyle/>
                    <a:p>
                      <a:r>
                        <a:rPr lang="en-US" sz="1300" dirty="0" smtClean="0">
                          <a:latin typeface="Maiandra GD" pitchFamily="34" charset="0"/>
                        </a:rPr>
                        <a:t>R</a:t>
                      </a:r>
                      <a:endParaRPr lang="en-US" sz="1300" dirty="0">
                        <a:latin typeface="Maiandra GD" pitchFamily="34" charset="0"/>
                      </a:endParaRPr>
                    </a:p>
                  </a:txBody>
                  <a:tcPr/>
                </a:tc>
                <a:tc>
                  <a:txBody>
                    <a:bodyPr/>
                    <a:lstStyle/>
                    <a:p>
                      <a:r>
                        <a:rPr lang="en-US" sz="1300" dirty="0" smtClean="0">
                          <a:latin typeface="Maiandra GD" pitchFamily="34" charset="0"/>
                        </a:rPr>
                        <a:t>82</a:t>
                      </a:r>
                      <a:endParaRPr lang="en-US" sz="1300" dirty="0">
                        <a:latin typeface="Maiandra GD" pitchFamily="34" charset="0"/>
                      </a:endParaRPr>
                    </a:p>
                  </a:txBody>
                  <a:tcPr/>
                </a:tc>
                <a:tc>
                  <a:txBody>
                    <a:bodyPr/>
                    <a:lstStyle/>
                    <a:p>
                      <a:r>
                        <a:rPr lang="en-US" sz="1300" dirty="0" smtClean="0">
                          <a:latin typeface="Maiandra GD" pitchFamily="34" charset="0"/>
                        </a:rPr>
                        <a:t>01010010</a:t>
                      </a:r>
                      <a:endParaRPr lang="en-US" sz="1300" dirty="0">
                        <a:latin typeface="Maiandra GD" pitchFamily="34" charset="0"/>
                      </a:endParaRPr>
                    </a:p>
                  </a:txBody>
                  <a:tcPr/>
                </a:tc>
                <a:tc>
                  <a:txBody>
                    <a:bodyPr/>
                    <a:lstStyle/>
                    <a:p>
                      <a:r>
                        <a:rPr lang="en-US" sz="1300" dirty="0" smtClean="0">
                          <a:latin typeface="Maiandra GD" pitchFamily="34" charset="0"/>
                        </a:rPr>
                        <a:t>n</a:t>
                      </a:r>
                      <a:endParaRPr lang="en-US" sz="1300" dirty="0">
                        <a:latin typeface="Maiandra GD" pitchFamily="34" charset="0"/>
                      </a:endParaRPr>
                    </a:p>
                  </a:txBody>
                  <a:tcPr/>
                </a:tc>
                <a:tc>
                  <a:txBody>
                    <a:bodyPr/>
                    <a:lstStyle/>
                    <a:p>
                      <a:r>
                        <a:rPr lang="en-US" sz="1300" dirty="0" smtClean="0">
                          <a:latin typeface="Maiandra GD" pitchFamily="34" charset="0"/>
                        </a:rPr>
                        <a:t>110</a:t>
                      </a:r>
                      <a:endParaRPr lang="en-US" sz="1300" dirty="0">
                        <a:latin typeface="Maiandra GD" pitchFamily="34" charset="0"/>
                      </a:endParaRPr>
                    </a:p>
                  </a:txBody>
                  <a:tcPr/>
                </a:tc>
                <a:tc>
                  <a:txBody>
                    <a:bodyPr/>
                    <a:lstStyle/>
                    <a:p>
                      <a:r>
                        <a:rPr lang="en-US" sz="1300" dirty="0" smtClean="0">
                          <a:latin typeface="Maiandra GD" pitchFamily="34" charset="0"/>
                        </a:rPr>
                        <a:t>01101110</a:t>
                      </a:r>
                      <a:endParaRPr lang="en-US" sz="1300" dirty="0">
                        <a:latin typeface="Maiandra GD" pitchFamily="34" charset="0"/>
                      </a:endParaRPr>
                    </a:p>
                  </a:txBody>
                  <a:tcPr/>
                </a:tc>
              </a:tr>
              <a:tr h="274320">
                <a:tc>
                  <a:txBody>
                    <a:bodyPr/>
                    <a:lstStyle/>
                    <a:p>
                      <a:r>
                        <a:rPr lang="en-US" sz="1300" dirty="0" smtClean="0">
                          <a:latin typeface="Maiandra GD" pitchFamily="34" charset="0"/>
                        </a:rPr>
                        <a:t>8</a:t>
                      </a:r>
                      <a:endParaRPr lang="en-US" sz="1300" dirty="0">
                        <a:latin typeface="Maiandra GD" pitchFamily="34" charset="0"/>
                      </a:endParaRPr>
                    </a:p>
                  </a:txBody>
                  <a:tcPr/>
                </a:tc>
                <a:tc>
                  <a:txBody>
                    <a:bodyPr/>
                    <a:lstStyle/>
                    <a:p>
                      <a:r>
                        <a:rPr lang="en-US" sz="1300" dirty="0" smtClean="0">
                          <a:latin typeface="Maiandra GD" pitchFamily="34" charset="0"/>
                        </a:rPr>
                        <a:t>56</a:t>
                      </a:r>
                      <a:endParaRPr lang="en-US" sz="1300" dirty="0">
                        <a:latin typeface="Maiandra GD" pitchFamily="34" charset="0"/>
                      </a:endParaRPr>
                    </a:p>
                  </a:txBody>
                  <a:tcPr/>
                </a:tc>
                <a:tc>
                  <a:txBody>
                    <a:bodyPr/>
                    <a:lstStyle/>
                    <a:p>
                      <a:pPr algn="l"/>
                      <a:r>
                        <a:rPr lang="en-US" sz="1300" dirty="0" smtClean="0">
                          <a:latin typeface="Maiandra GD" pitchFamily="34" charset="0"/>
                        </a:rPr>
                        <a:t>00111000</a:t>
                      </a:r>
                      <a:endParaRPr lang="en-US" sz="1300" dirty="0">
                        <a:latin typeface="Maiandra GD" pitchFamily="34" charset="0"/>
                      </a:endParaRPr>
                    </a:p>
                  </a:txBody>
                  <a:tcPr/>
                </a:tc>
                <a:tc>
                  <a:txBody>
                    <a:bodyPr/>
                    <a:lstStyle/>
                    <a:p>
                      <a:r>
                        <a:rPr lang="en-US" sz="1300" dirty="0" smtClean="0">
                          <a:latin typeface="Maiandra GD" pitchFamily="34" charset="0"/>
                        </a:rPr>
                        <a:t>S</a:t>
                      </a:r>
                      <a:endParaRPr lang="en-US" sz="1300" dirty="0">
                        <a:latin typeface="Maiandra GD" pitchFamily="34" charset="0"/>
                      </a:endParaRPr>
                    </a:p>
                  </a:txBody>
                  <a:tcPr/>
                </a:tc>
                <a:tc>
                  <a:txBody>
                    <a:bodyPr/>
                    <a:lstStyle/>
                    <a:p>
                      <a:r>
                        <a:rPr lang="en-US" sz="1300" dirty="0" smtClean="0">
                          <a:latin typeface="Maiandra GD" pitchFamily="34" charset="0"/>
                        </a:rPr>
                        <a:t>83</a:t>
                      </a:r>
                      <a:endParaRPr lang="en-US" sz="1300" dirty="0">
                        <a:latin typeface="Maiandra GD" pitchFamily="34" charset="0"/>
                      </a:endParaRPr>
                    </a:p>
                  </a:txBody>
                  <a:tcPr/>
                </a:tc>
                <a:tc>
                  <a:txBody>
                    <a:bodyPr/>
                    <a:lstStyle/>
                    <a:p>
                      <a:r>
                        <a:rPr lang="en-US" sz="1300" dirty="0" smtClean="0">
                          <a:latin typeface="Maiandra GD" pitchFamily="34" charset="0"/>
                        </a:rPr>
                        <a:t>01010011</a:t>
                      </a:r>
                      <a:endParaRPr lang="en-US" sz="1300" dirty="0">
                        <a:latin typeface="Maiandra GD" pitchFamily="34" charset="0"/>
                      </a:endParaRPr>
                    </a:p>
                  </a:txBody>
                  <a:tcPr/>
                </a:tc>
                <a:tc>
                  <a:txBody>
                    <a:bodyPr/>
                    <a:lstStyle/>
                    <a:p>
                      <a:r>
                        <a:rPr lang="en-US" sz="1300" dirty="0" smtClean="0">
                          <a:latin typeface="Maiandra GD" pitchFamily="34" charset="0"/>
                        </a:rPr>
                        <a:t>o</a:t>
                      </a:r>
                      <a:endParaRPr lang="en-US" sz="1300" dirty="0">
                        <a:latin typeface="Maiandra GD" pitchFamily="34" charset="0"/>
                      </a:endParaRPr>
                    </a:p>
                  </a:txBody>
                  <a:tcPr/>
                </a:tc>
                <a:tc>
                  <a:txBody>
                    <a:bodyPr/>
                    <a:lstStyle/>
                    <a:p>
                      <a:r>
                        <a:rPr lang="en-US" sz="1300" dirty="0" smtClean="0">
                          <a:latin typeface="Maiandra GD" pitchFamily="34" charset="0"/>
                        </a:rPr>
                        <a:t>111</a:t>
                      </a:r>
                      <a:endParaRPr lang="en-US" sz="1300" dirty="0">
                        <a:latin typeface="Maiandra GD" pitchFamily="34" charset="0"/>
                      </a:endParaRPr>
                    </a:p>
                  </a:txBody>
                  <a:tcPr/>
                </a:tc>
                <a:tc>
                  <a:txBody>
                    <a:bodyPr/>
                    <a:lstStyle/>
                    <a:p>
                      <a:r>
                        <a:rPr lang="en-US" sz="1300" dirty="0" smtClean="0">
                          <a:latin typeface="Maiandra GD" pitchFamily="34" charset="0"/>
                        </a:rPr>
                        <a:t>01101111</a:t>
                      </a:r>
                      <a:endParaRPr lang="en-US" sz="1300" dirty="0">
                        <a:latin typeface="Maiandra GD" pitchFamily="34" charset="0"/>
                      </a:endParaRPr>
                    </a:p>
                  </a:txBody>
                  <a:tcPr/>
                </a:tc>
              </a:tr>
              <a:tr h="274320">
                <a:tc>
                  <a:txBody>
                    <a:bodyPr/>
                    <a:lstStyle/>
                    <a:p>
                      <a:r>
                        <a:rPr lang="en-US" sz="1300" dirty="0" smtClean="0">
                          <a:latin typeface="Maiandra GD" pitchFamily="34" charset="0"/>
                        </a:rPr>
                        <a:t>9</a:t>
                      </a:r>
                      <a:endParaRPr lang="en-US" sz="1300" dirty="0">
                        <a:latin typeface="Maiandra GD" pitchFamily="34" charset="0"/>
                      </a:endParaRPr>
                    </a:p>
                  </a:txBody>
                  <a:tcPr/>
                </a:tc>
                <a:tc>
                  <a:txBody>
                    <a:bodyPr/>
                    <a:lstStyle/>
                    <a:p>
                      <a:r>
                        <a:rPr lang="en-US" sz="1300" dirty="0" smtClean="0">
                          <a:latin typeface="Maiandra GD" pitchFamily="34" charset="0"/>
                        </a:rPr>
                        <a:t>57</a:t>
                      </a:r>
                      <a:endParaRPr lang="en-US" sz="1300" dirty="0">
                        <a:latin typeface="Maiandra GD" pitchFamily="34" charset="0"/>
                      </a:endParaRPr>
                    </a:p>
                  </a:txBody>
                  <a:tcPr/>
                </a:tc>
                <a:tc>
                  <a:txBody>
                    <a:bodyPr/>
                    <a:lstStyle/>
                    <a:p>
                      <a:pPr algn="l"/>
                      <a:r>
                        <a:rPr lang="en-US" sz="1300" dirty="0" smtClean="0">
                          <a:latin typeface="Maiandra GD" pitchFamily="34" charset="0"/>
                        </a:rPr>
                        <a:t>00111001</a:t>
                      </a:r>
                      <a:endParaRPr lang="en-US" sz="1300" dirty="0">
                        <a:latin typeface="Maiandra GD" pitchFamily="34" charset="0"/>
                      </a:endParaRPr>
                    </a:p>
                  </a:txBody>
                  <a:tcPr/>
                </a:tc>
                <a:tc>
                  <a:txBody>
                    <a:bodyPr/>
                    <a:lstStyle/>
                    <a:p>
                      <a:r>
                        <a:rPr lang="en-US" sz="1300" dirty="0" smtClean="0">
                          <a:latin typeface="Maiandra GD" pitchFamily="34" charset="0"/>
                        </a:rPr>
                        <a:t>T</a:t>
                      </a:r>
                      <a:endParaRPr lang="en-US" sz="1300" dirty="0">
                        <a:latin typeface="Maiandra GD" pitchFamily="34" charset="0"/>
                      </a:endParaRPr>
                    </a:p>
                  </a:txBody>
                  <a:tcPr/>
                </a:tc>
                <a:tc>
                  <a:txBody>
                    <a:bodyPr/>
                    <a:lstStyle/>
                    <a:p>
                      <a:r>
                        <a:rPr lang="en-US" sz="1300" dirty="0" smtClean="0">
                          <a:latin typeface="Maiandra GD" pitchFamily="34" charset="0"/>
                        </a:rPr>
                        <a:t>84</a:t>
                      </a:r>
                      <a:endParaRPr lang="en-US" sz="1300" dirty="0">
                        <a:latin typeface="Maiandra GD" pitchFamily="34" charset="0"/>
                      </a:endParaRPr>
                    </a:p>
                  </a:txBody>
                  <a:tcPr/>
                </a:tc>
                <a:tc>
                  <a:txBody>
                    <a:bodyPr/>
                    <a:lstStyle/>
                    <a:p>
                      <a:r>
                        <a:rPr lang="en-US" sz="1300" dirty="0" smtClean="0">
                          <a:latin typeface="Maiandra GD" pitchFamily="34" charset="0"/>
                        </a:rPr>
                        <a:t>01010100</a:t>
                      </a:r>
                      <a:endParaRPr lang="en-US" sz="1300" dirty="0">
                        <a:latin typeface="Maiandra GD" pitchFamily="34" charset="0"/>
                      </a:endParaRPr>
                    </a:p>
                  </a:txBody>
                  <a:tcPr/>
                </a:tc>
                <a:tc>
                  <a:txBody>
                    <a:bodyPr/>
                    <a:lstStyle/>
                    <a:p>
                      <a:r>
                        <a:rPr lang="en-US" sz="1300" dirty="0" smtClean="0">
                          <a:latin typeface="Maiandra GD" pitchFamily="34" charset="0"/>
                        </a:rPr>
                        <a:t>p</a:t>
                      </a:r>
                      <a:endParaRPr lang="en-US" sz="1300" dirty="0">
                        <a:latin typeface="Maiandra GD" pitchFamily="34" charset="0"/>
                      </a:endParaRPr>
                    </a:p>
                  </a:txBody>
                  <a:tcPr/>
                </a:tc>
                <a:tc>
                  <a:txBody>
                    <a:bodyPr/>
                    <a:lstStyle/>
                    <a:p>
                      <a:r>
                        <a:rPr lang="en-US" sz="1300" dirty="0" smtClean="0">
                          <a:latin typeface="Maiandra GD" pitchFamily="34" charset="0"/>
                        </a:rPr>
                        <a:t>112</a:t>
                      </a:r>
                      <a:endParaRPr lang="en-US" sz="1300" dirty="0">
                        <a:latin typeface="Maiandra GD" pitchFamily="34" charset="0"/>
                      </a:endParaRPr>
                    </a:p>
                  </a:txBody>
                  <a:tcPr/>
                </a:tc>
                <a:tc>
                  <a:txBody>
                    <a:bodyPr/>
                    <a:lstStyle/>
                    <a:p>
                      <a:r>
                        <a:rPr lang="en-US" sz="1300" dirty="0" smtClean="0">
                          <a:latin typeface="Maiandra GD" pitchFamily="34" charset="0"/>
                        </a:rPr>
                        <a:t>01110000</a:t>
                      </a:r>
                      <a:endParaRPr lang="en-US" sz="1300" dirty="0">
                        <a:latin typeface="Maiandra GD" pitchFamily="34" charset="0"/>
                      </a:endParaRPr>
                    </a:p>
                  </a:txBody>
                  <a:tcPr/>
                </a:tc>
              </a:tr>
              <a:tr h="274320">
                <a:tc>
                  <a:txBody>
                    <a:bodyPr/>
                    <a:lstStyle/>
                    <a:p>
                      <a:r>
                        <a:rPr lang="en-US" sz="1300" dirty="0" smtClean="0">
                          <a:latin typeface="Maiandra GD" pitchFamily="34" charset="0"/>
                        </a:rPr>
                        <a:t>:</a:t>
                      </a:r>
                      <a:endParaRPr lang="en-US" sz="1300" dirty="0">
                        <a:latin typeface="Maiandra GD" pitchFamily="34" charset="0"/>
                      </a:endParaRPr>
                    </a:p>
                  </a:txBody>
                  <a:tcPr/>
                </a:tc>
                <a:tc>
                  <a:txBody>
                    <a:bodyPr/>
                    <a:lstStyle/>
                    <a:p>
                      <a:r>
                        <a:rPr lang="en-US" sz="1300" dirty="0" smtClean="0">
                          <a:latin typeface="Maiandra GD" pitchFamily="34" charset="0"/>
                        </a:rPr>
                        <a:t>58</a:t>
                      </a:r>
                      <a:endParaRPr lang="en-US" sz="1300" dirty="0">
                        <a:latin typeface="Maiandra GD" pitchFamily="34" charset="0"/>
                      </a:endParaRPr>
                    </a:p>
                  </a:txBody>
                  <a:tcPr/>
                </a:tc>
                <a:tc>
                  <a:txBody>
                    <a:bodyPr/>
                    <a:lstStyle/>
                    <a:p>
                      <a:pPr algn="l"/>
                      <a:r>
                        <a:rPr lang="en-US" sz="1300" dirty="0" smtClean="0">
                          <a:latin typeface="Maiandra GD" pitchFamily="34" charset="0"/>
                        </a:rPr>
                        <a:t>00111010</a:t>
                      </a:r>
                      <a:endParaRPr lang="en-US" sz="1300" dirty="0">
                        <a:latin typeface="Maiandra GD" pitchFamily="34" charset="0"/>
                      </a:endParaRPr>
                    </a:p>
                  </a:txBody>
                  <a:tcPr/>
                </a:tc>
                <a:tc>
                  <a:txBody>
                    <a:bodyPr/>
                    <a:lstStyle/>
                    <a:p>
                      <a:r>
                        <a:rPr lang="en-US" sz="1300" dirty="0" smtClean="0">
                          <a:latin typeface="Maiandra GD" pitchFamily="34" charset="0"/>
                        </a:rPr>
                        <a:t>U</a:t>
                      </a:r>
                      <a:endParaRPr lang="en-US" sz="1300" dirty="0">
                        <a:latin typeface="Maiandra GD" pitchFamily="34" charset="0"/>
                      </a:endParaRPr>
                    </a:p>
                  </a:txBody>
                  <a:tcPr/>
                </a:tc>
                <a:tc>
                  <a:txBody>
                    <a:bodyPr/>
                    <a:lstStyle/>
                    <a:p>
                      <a:r>
                        <a:rPr lang="en-US" sz="1300" dirty="0" smtClean="0">
                          <a:latin typeface="Maiandra GD" pitchFamily="34" charset="0"/>
                        </a:rPr>
                        <a:t>85</a:t>
                      </a:r>
                      <a:endParaRPr lang="en-US" sz="1300" dirty="0">
                        <a:latin typeface="Maiandra GD" pitchFamily="34" charset="0"/>
                      </a:endParaRPr>
                    </a:p>
                  </a:txBody>
                  <a:tcPr/>
                </a:tc>
                <a:tc>
                  <a:txBody>
                    <a:bodyPr/>
                    <a:lstStyle/>
                    <a:p>
                      <a:r>
                        <a:rPr lang="en-US" sz="1300" dirty="0" smtClean="0">
                          <a:latin typeface="Maiandra GD" pitchFamily="34" charset="0"/>
                        </a:rPr>
                        <a:t>01010101</a:t>
                      </a:r>
                      <a:endParaRPr lang="en-US" sz="1300" dirty="0">
                        <a:latin typeface="Maiandra GD" pitchFamily="34" charset="0"/>
                      </a:endParaRPr>
                    </a:p>
                  </a:txBody>
                  <a:tcPr/>
                </a:tc>
                <a:tc>
                  <a:txBody>
                    <a:bodyPr/>
                    <a:lstStyle/>
                    <a:p>
                      <a:r>
                        <a:rPr lang="en-US" sz="1300" dirty="0" smtClean="0">
                          <a:latin typeface="Maiandra GD" pitchFamily="34" charset="0"/>
                        </a:rPr>
                        <a:t>q</a:t>
                      </a:r>
                      <a:endParaRPr lang="en-US" sz="1300" dirty="0">
                        <a:latin typeface="Maiandra GD" pitchFamily="34" charset="0"/>
                      </a:endParaRPr>
                    </a:p>
                  </a:txBody>
                  <a:tcPr/>
                </a:tc>
                <a:tc>
                  <a:txBody>
                    <a:bodyPr/>
                    <a:lstStyle/>
                    <a:p>
                      <a:r>
                        <a:rPr lang="en-US" sz="1300" dirty="0" smtClean="0">
                          <a:latin typeface="Maiandra GD" pitchFamily="34" charset="0"/>
                        </a:rPr>
                        <a:t>113</a:t>
                      </a:r>
                      <a:endParaRPr lang="en-US" sz="1300" dirty="0">
                        <a:latin typeface="Maiandra GD" pitchFamily="34" charset="0"/>
                      </a:endParaRPr>
                    </a:p>
                  </a:txBody>
                  <a:tcPr/>
                </a:tc>
                <a:tc>
                  <a:txBody>
                    <a:bodyPr/>
                    <a:lstStyle/>
                    <a:p>
                      <a:r>
                        <a:rPr lang="en-US" sz="1300" dirty="0" smtClean="0">
                          <a:latin typeface="Maiandra GD" pitchFamily="34" charset="0"/>
                        </a:rPr>
                        <a:t>01110001</a:t>
                      </a:r>
                      <a:endParaRPr lang="en-US" sz="1300" dirty="0">
                        <a:latin typeface="Maiandra GD" pitchFamily="34" charset="0"/>
                      </a:endParaRPr>
                    </a:p>
                  </a:txBody>
                  <a:tcPr/>
                </a:tc>
              </a:tr>
              <a:tr h="274320">
                <a:tc>
                  <a:txBody>
                    <a:bodyPr/>
                    <a:lstStyle/>
                    <a:p>
                      <a:r>
                        <a:rPr lang="en-US" sz="1300" dirty="0" smtClean="0">
                          <a:latin typeface="Maiandra GD" pitchFamily="34" charset="0"/>
                        </a:rPr>
                        <a:t>;</a:t>
                      </a:r>
                      <a:endParaRPr lang="en-US" sz="1300" dirty="0">
                        <a:latin typeface="Maiandra GD" pitchFamily="34" charset="0"/>
                      </a:endParaRPr>
                    </a:p>
                  </a:txBody>
                  <a:tcPr/>
                </a:tc>
                <a:tc>
                  <a:txBody>
                    <a:bodyPr/>
                    <a:lstStyle/>
                    <a:p>
                      <a:r>
                        <a:rPr lang="en-US" sz="1300" dirty="0" smtClean="0">
                          <a:latin typeface="Maiandra GD" pitchFamily="34" charset="0"/>
                        </a:rPr>
                        <a:t>59</a:t>
                      </a:r>
                      <a:endParaRPr lang="en-US" sz="1300" dirty="0">
                        <a:latin typeface="Maiandra GD" pitchFamily="34" charset="0"/>
                      </a:endParaRPr>
                    </a:p>
                  </a:txBody>
                  <a:tcPr/>
                </a:tc>
                <a:tc>
                  <a:txBody>
                    <a:bodyPr/>
                    <a:lstStyle/>
                    <a:p>
                      <a:pPr algn="l"/>
                      <a:r>
                        <a:rPr lang="en-US" sz="1300" dirty="0" smtClean="0">
                          <a:latin typeface="Maiandra GD" pitchFamily="34" charset="0"/>
                        </a:rPr>
                        <a:t>00111011</a:t>
                      </a:r>
                      <a:endParaRPr lang="en-US" sz="1300" dirty="0">
                        <a:latin typeface="Maiandra GD" pitchFamily="34" charset="0"/>
                      </a:endParaRPr>
                    </a:p>
                  </a:txBody>
                  <a:tcPr/>
                </a:tc>
                <a:tc>
                  <a:txBody>
                    <a:bodyPr/>
                    <a:lstStyle/>
                    <a:p>
                      <a:r>
                        <a:rPr lang="en-US" sz="1300" dirty="0" smtClean="0">
                          <a:latin typeface="Maiandra GD" pitchFamily="34" charset="0"/>
                        </a:rPr>
                        <a:t>V</a:t>
                      </a:r>
                      <a:endParaRPr lang="en-US" sz="1300" dirty="0">
                        <a:latin typeface="Maiandra GD" pitchFamily="34" charset="0"/>
                      </a:endParaRPr>
                    </a:p>
                  </a:txBody>
                  <a:tcPr/>
                </a:tc>
                <a:tc>
                  <a:txBody>
                    <a:bodyPr/>
                    <a:lstStyle/>
                    <a:p>
                      <a:r>
                        <a:rPr lang="en-US" sz="1300" dirty="0" smtClean="0">
                          <a:latin typeface="Maiandra GD" pitchFamily="34" charset="0"/>
                        </a:rPr>
                        <a:t>86</a:t>
                      </a:r>
                      <a:endParaRPr lang="en-US" sz="1300" dirty="0">
                        <a:latin typeface="Maiandra GD" pitchFamily="34" charset="0"/>
                      </a:endParaRPr>
                    </a:p>
                  </a:txBody>
                  <a:tcPr/>
                </a:tc>
                <a:tc>
                  <a:txBody>
                    <a:bodyPr/>
                    <a:lstStyle/>
                    <a:p>
                      <a:r>
                        <a:rPr lang="en-US" sz="1300" dirty="0" smtClean="0">
                          <a:latin typeface="Maiandra GD" pitchFamily="34" charset="0"/>
                        </a:rPr>
                        <a:t>01010110</a:t>
                      </a:r>
                      <a:endParaRPr lang="en-US" sz="1300" dirty="0">
                        <a:latin typeface="Maiandra GD" pitchFamily="34" charset="0"/>
                      </a:endParaRPr>
                    </a:p>
                  </a:txBody>
                  <a:tcPr/>
                </a:tc>
                <a:tc>
                  <a:txBody>
                    <a:bodyPr/>
                    <a:lstStyle/>
                    <a:p>
                      <a:r>
                        <a:rPr lang="en-US" sz="1300" dirty="0" smtClean="0">
                          <a:latin typeface="Maiandra GD" pitchFamily="34" charset="0"/>
                        </a:rPr>
                        <a:t>r</a:t>
                      </a:r>
                      <a:endParaRPr lang="en-US" sz="1300" dirty="0">
                        <a:latin typeface="Maiandra GD" pitchFamily="34" charset="0"/>
                      </a:endParaRPr>
                    </a:p>
                  </a:txBody>
                  <a:tcPr/>
                </a:tc>
                <a:tc>
                  <a:txBody>
                    <a:bodyPr/>
                    <a:lstStyle/>
                    <a:p>
                      <a:r>
                        <a:rPr lang="en-US" sz="1300" dirty="0" smtClean="0">
                          <a:latin typeface="Maiandra GD" pitchFamily="34" charset="0"/>
                        </a:rPr>
                        <a:t>114</a:t>
                      </a:r>
                      <a:endParaRPr lang="en-US" sz="1300" dirty="0">
                        <a:latin typeface="Maiandra GD" pitchFamily="34" charset="0"/>
                      </a:endParaRPr>
                    </a:p>
                  </a:txBody>
                  <a:tcPr/>
                </a:tc>
                <a:tc>
                  <a:txBody>
                    <a:bodyPr/>
                    <a:lstStyle/>
                    <a:p>
                      <a:r>
                        <a:rPr lang="en-US" sz="1300" dirty="0" smtClean="0">
                          <a:latin typeface="Maiandra GD" pitchFamily="34" charset="0"/>
                        </a:rPr>
                        <a:t>01110010</a:t>
                      </a:r>
                      <a:endParaRPr lang="en-US" sz="1300" dirty="0">
                        <a:latin typeface="Maiandra GD" pitchFamily="34" charset="0"/>
                      </a:endParaRPr>
                    </a:p>
                  </a:txBody>
                  <a:tcPr/>
                </a:tc>
              </a:tr>
              <a:tr h="274320">
                <a:tc>
                  <a:txBody>
                    <a:bodyPr/>
                    <a:lstStyle/>
                    <a:p>
                      <a:r>
                        <a:rPr lang="en-US" sz="1300" dirty="0" smtClean="0">
                          <a:latin typeface="Maiandra GD" pitchFamily="34" charset="0"/>
                        </a:rPr>
                        <a:t>A</a:t>
                      </a:r>
                      <a:endParaRPr lang="en-US" sz="1300" dirty="0">
                        <a:latin typeface="Maiandra GD" pitchFamily="34" charset="0"/>
                      </a:endParaRPr>
                    </a:p>
                  </a:txBody>
                  <a:tcPr/>
                </a:tc>
                <a:tc>
                  <a:txBody>
                    <a:bodyPr/>
                    <a:lstStyle/>
                    <a:p>
                      <a:r>
                        <a:rPr lang="en-US" sz="1300" dirty="0" smtClean="0">
                          <a:latin typeface="Maiandra GD" pitchFamily="34" charset="0"/>
                        </a:rPr>
                        <a:t>65</a:t>
                      </a:r>
                      <a:endParaRPr lang="en-US" sz="1300" dirty="0">
                        <a:latin typeface="Maiandra GD" pitchFamily="34" charset="0"/>
                      </a:endParaRPr>
                    </a:p>
                  </a:txBody>
                  <a:tcPr/>
                </a:tc>
                <a:tc>
                  <a:txBody>
                    <a:bodyPr/>
                    <a:lstStyle/>
                    <a:p>
                      <a:pPr algn="l"/>
                      <a:r>
                        <a:rPr lang="en-US" sz="1300" dirty="0" smtClean="0">
                          <a:latin typeface="Maiandra GD" pitchFamily="34" charset="0"/>
                        </a:rPr>
                        <a:t>01000001</a:t>
                      </a:r>
                      <a:endParaRPr lang="en-US" sz="1300" dirty="0">
                        <a:latin typeface="Maiandra GD" pitchFamily="34" charset="0"/>
                      </a:endParaRPr>
                    </a:p>
                  </a:txBody>
                  <a:tcPr/>
                </a:tc>
                <a:tc>
                  <a:txBody>
                    <a:bodyPr/>
                    <a:lstStyle/>
                    <a:p>
                      <a:r>
                        <a:rPr lang="en-US" sz="1300" dirty="0" smtClean="0">
                          <a:latin typeface="Maiandra GD" pitchFamily="34" charset="0"/>
                        </a:rPr>
                        <a:t>W</a:t>
                      </a:r>
                      <a:endParaRPr lang="en-US" sz="1300" dirty="0">
                        <a:latin typeface="Maiandra GD" pitchFamily="34" charset="0"/>
                      </a:endParaRPr>
                    </a:p>
                  </a:txBody>
                  <a:tcPr/>
                </a:tc>
                <a:tc>
                  <a:txBody>
                    <a:bodyPr/>
                    <a:lstStyle/>
                    <a:p>
                      <a:r>
                        <a:rPr lang="en-US" sz="1300" dirty="0" smtClean="0">
                          <a:latin typeface="Maiandra GD" pitchFamily="34" charset="0"/>
                        </a:rPr>
                        <a:t>87</a:t>
                      </a:r>
                      <a:endParaRPr lang="en-US" sz="1300" dirty="0">
                        <a:latin typeface="Maiandra GD" pitchFamily="34" charset="0"/>
                      </a:endParaRPr>
                    </a:p>
                  </a:txBody>
                  <a:tcPr/>
                </a:tc>
                <a:tc>
                  <a:txBody>
                    <a:bodyPr/>
                    <a:lstStyle/>
                    <a:p>
                      <a:r>
                        <a:rPr lang="en-US" sz="1300" dirty="0" smtClean="0">
                          <a:latin typeface="Maiandra GD" pitchFamily="34" charset="0"/>
                        </a:rPr>
                        <a:t>01010111</a:t>
                      </a:r>
                      <a:endParaRPr lang="en-US" sz="1300" dirty="0">
                        <a:latin typeface="Maiandra GD" pitchFamily="34" charset="0"/>
                      </a:endParaRPr>
                    </a:p>
                  </a:txBody>
                  <a:tcPr/>
                </a:tc>
                <a:tc>
                  <a:txBody>
                    <a:bodyPr/>
                    <a:lstStyle/>
                    <a:p>
                      <a:r>
                        <a:rPr lang="en-US" sz="1300" dirty="0" smtClean="0">
                          <a:latin typeface="Maiandra GD" pitchFamily="34" charset="0"/>
                        </a:rPr>
                        <a:t>s</a:t>
                      </a:r>
                      <a:endParaRPr lang="en-US" sz="1300" dirty="0">
                        <a:latin typeface="Maiandra GD" pitchFamily="34" charset="0"/>
                      </a:endParaRPr>
                    </a:p>
                  </a:txBody>
                  <a:tcPr/>
                </a:tc>
                <a:tc>
                  <a:txBody>
                    <a:bodyPr/>
                    <a:lstStyle/>
                    <a:p>
                      <a:r>
                        <a:rPr lang="en-US" sz="1300" dirty="0" smtClean="0">
                          <a:latin typeface="Maiandra GD" pitchFamily="34" charset="0"/>
                        </a:rPr>
                        <a:t>115</a:t>
                      </a:r>
                      <a:endParaRPr lang="en-US" sz="1300" dirty="0">
                        <a:latin typeface="Maiandra GD" pitchFamily="34" charset="0"/>
                      </a:endParaRPr>
                    </a:p>
                  </a:txBody>
                  <a:tcPr/>
                </a:tc>
                <a:tc>
                  <a:txBody>
                    <a:bodyPr/>
                    <a:lstStyle/>
                    <a:p>
                      <a:r>
                        <a:rPr lang="en-US" sz="1300" dirty="0" smtClean="0">
                          <a:latin typeface="Maiandra GD" pitchFamily="34" charset="0"/>
                        </a:rPr>
                        <a:t>01110011</a:t>
                      </a:r>
                      <a:endParaRPr lang="en-US" sz="1300" dirty="0">
                        <a:latin typeface="Maiandra GD" pitchFamily="34" charset="0"/>
                      </a:endParaRPr>
                    </a:p>
                  </a:txBody>
                  <a:tcPr/>
                </a:tc>
              </a:tr>
              <a:tr h="274320">
                <a:tc>
                  <a:txBody>
                    <a:bodyPr/>
                    <a:lstStyle/>
                    <a:p>
                      <a:r>
                        <a:rPr lang="en-US" sz="1300" dirty="0" smtClean="0">
                          <a:latin typeface="Maiandra GD" pitchFamily="34" charset="0"/>
                        </a:rPr>
                        <a:t>B</a:t>
                      </a:r>
                      <a:endParaRPr lang="en-US" sz="1300" dirty="0">
                        <a:latin typeface="Maiandra GD" pitchFamily="34" charset="0"/>
                      </a:endParaRPr>
                    </a:p>
                  </a:txBody>
                  <a:tcPr/>
                </a:tc>
                <a:tc>
                  <a:txBody>
                    <a:bodyPr/>
                    <a:lstStyle/>
                    <a:p>
                      <a:r>
                        <a:rPr lang="en-US" sz="1300" dirty="0" smtClean="0">
                          <a:latin typeface="Maiandra GD" pitchFamily="34" charset="0"/>
                        </a:rPr>
                        <a:t>66</a:t>
                      </a:r>
                      <a:endParaRPr lang="en-US" sz="1300" dirty="0">
                        <a:latin typeface="Maiandra GD" pitchFamily="34" charset="0"/>
                      </a:endParaRPr>
                    </a:p>
                  </a:txBody>
                  <a:tcPr/>
                </a:tc>
                <a:tc>
                  <a:txBody>
                    <a:bodyPr/>
                    <a:lstStyle/>
                    <a:p>
                      <a:pPr algn="l"/>
                      <a:r>
                        <a:rPr lang="en-US" sz="1300" dirty="0" smtClean="0">
                          <a:latin typeface="Maiandra GD" pitchFamily="34" charset="0"/>
                        </a:rPr>
                        <a:t>01000010</a:t>
                      </a:r>
                      <a:endParaRPr lang="en-US" sz="1300" dirty="0">
                        <a:latin typeface="Maiandra GD" pitchFamily="34" charset="0"/>
                      </a:endParaRPr>
                    </a:p>
                  </a:txBody>
                  <a:tcPr/>
                </a:tc>
                <a:tc>
                  <a:txBody>
                    <a:bodyPr/>
                    <a:lstStyle/>
                    <a:p>
                      <a:r>
                        <a:rPr lang="en-US" sz="1300" dirty="0" smtClean="0">
                          <a:latin typeface="Maiandra GD" pitchFamily="34" charset="0"/>
                        </a:rPr>
                        <a:t>X</a:t>
                      </a:r>
                      <a:endParaRPr lang="en-US" sz="1300" dirty="0">
                        <a:latin typeface="Maiandra GD" pitchFamily="34" charset="0"/>
                      </a:endParaRPr>
                    </a:p>
                  </a:txBody>
                  <a:tcPr/>
                </a:tc>
                <a:tc>
                  <a:txBody>
                    <a:bodyPr/>
                    <a:lstStyle/>
                    <a:p>
                      <a:r>
                        <a:rPr lang="en-US" sz="1300" dirty="0" smtClean="0">
                          <a:latin typeface="Maiandra GD" pitchFamily="34" charset="0"/>
                        </a:rPr>
                        <a:t>88</a:t>
                      </a:r>
                      <a:endParaRPr lang="en-US" sz="1300" dirty="0">
                        <a:latin typeface="Maiandra GD" pitchFamily="34" charset="0"/>
                      </a:endParaRPr>
                    </a:p>
                  </a:txBody>
                  <a:tcPr/>
                </a:tc>
                <a:tc>
                  <a:txBody>
                    <a:bodyPr/>
                    <a:lstStyle/>
                    <a:p>
                      <a:r>
                        <a:rPr lang="en-US" sz="1300" dirty="0" smtClean="0">
                          <a:latin typeface="Maiandra GD" pitchFamily="34" charset="0"/>
                        </a:rPr>
                        <a:t>01011000</a:t>
                      </a:r>
                      <a:endParaRPr lang="en-US" sz="1300" dirty="0">
                        <a:latin typeface="Maiandra GD" pitchFamily="34" charset="0"/>
                      </a:endParaRPr>
                    </a:p>
                  </a:txBody>
                  <a:tcPr/>
                </a:tc>
                <a:tc>
                  <a:txBody>
                    <a:bodyPr/>
                    <a:lstStyle/>
                    <a:p>
                      <a:r>
                        <a:rPr lang="en-US" sz="1300" dirty="0" smtClean="0">
                          <a:latin typeface="Maiandra GD" pitchFamily="34" charset="0"/>
                        </a:rPr>
                        <a:t>t</a:t>
                      </a:r>
                      <a:endParaRPr lang="en-US" sz="1300" dirty="0">
                        <a:latin typeface="Maiandra GD" pitchFamily="34" charset="0"/>
                      </a:endParaRPr>
                    </a:p>
                  </a:txBody>
                  <a:tcPr/>
                </a:tc>
                <a:tc>
                  <a:txBody>
                    <a:bodyPr/>
                    <a:lstStyle/>
                    <a:p>
                      <a:r>
                        <a:rPr lang="en-US" sz="1300" dirty="0" smtClean="0">
                          <a:latin typeface="Maiandra GD" pitchFamily="34" charset="0"/>
                        </a:rPr>
                        <a:t>116</a:t>
                      </a:r>
                      <a:endParaRPr lang="en-US" sz="1300" dirty="0">
                        <a:latin typeface="Maiandra GD" pitchFamily="34" charset="0"/>
                      </a:endParaRPr>
                    </a:p>
                  </a:txBody>
                  <a:tcPr/>
                </a:tc>
                <a:tc>
                  <a:txBody>
                    <a:bodyPr/>
                    <a:lstStyle/>
                    <a:p>
                      <a:r>
                        <a:rPr lang="en-US" sz="1300" dirty="0" smtClean="0">
                          <a:latin typeface="Maiandra GD" pitchFamily="34" charset="0"/>
                        </a:rPr>
                        <a:t>01110100</a:t>
                      </a:r>
                      <a:endParaRPr lang="en-US" sz="1300" dirty="0">
                        <a:latin typeface="Maiandra GD" pitchFamily="34" charset="0"/>
                      </a:endParaRPr>
                    </a:p>
                  </a:txBody>
                  <a:tcPr/>
                </a:tc>
              </a:tr>
              <a:tr h="274320">
                <a:tc>
                  <a:txBody>
                    <a:bodyPr/>
                    <a:lstStyle/>
                    <a:p>
                      <a:r>
                        <a:rPr lang="en-US" sz="1300" dirty="0" smtClean="0">
                          <a:latin typeface="Maiandra GD" pitchFamily="34" charset="0"/>
                        </a:rPr>
                        <a:t>C</a:t>
                      </a:r>
                      <a:endParaRPr lang="en-US" sz="1300" dirty="0">
                        <a:latin typeface="Maiandra GD" pitchFamily="34" charset="0"/>
                      </a:endParaRPr>
                    </a:p>
                  </a:txBody>
                  <a:tcPr/>
                </a:tc>
                <a:tc>
                  <a:txBody>
                    <a:bodyPr/>
                    <a:lstStyle/>
                    <a:p>
                      <a:r>
                        <a:rPr lang="en-US" sz="1300" dirty="0" smtClean="0">
                          <a:latin typeface="Maiandra GD" pitchFamily="34" charset="0"/>
                        </a:rPr>
                        <a:t>67</a:t>
                      </a:r>
                      <a:endParaRPr lang="en-US" sz="1300" dirty="0">
                        <a:latin typeface="Maiandra GD" pitchFamily="34" charset="0"/>
                      </a:endParaRPr>
                    </a:p>
                  </a:txBody>
                  <a:tcPr/>
                </a:tc>
                <a:tc>
                  <a:txBody>
                    <a:bodyPr/>
                    <a:lstStyle/>
                    <a:p>
                      <a:pPr algn="l"/>
                      <a:r>
                        <a:rPr lang="en-US" sz="1300" dirty="0" smtClean="0">
                          <a:latin typeface="Maiandra GD" pitchFamily="34" charset="0"/>
                        </a:rPr>
                        <a:t>01000011</a:t>
                      </a:r>
                      <a:endParaRPr lang="en-US" sz="1300" dirty="0">
                        <a:latin typeface="Maiandra GD" pitchFamily="34" charset="0"/>
                      </a:endParaRPr>
                    </a:p>
                  </a:txBody>
                  <a:tcPr/>
                </a:tc>
                <a:tc>
                  <a:txBody>
                    <a:bodyPr/>
                    <a:lstStyle/>
                    <a:p>
                      <a:r>
                        <a:rPr lang="en-US" sz="1300" dirty="0" smtClean="0">
                          <a:latin typeface="Maiandra GD" pitchFamily="34" charset="0"/>
                        </a:rPr>
                        <a:t>Y</a:t>
                      </a:r>
                      <a:endParaRPr lang="en-US" sz="1300" dirty="0">
                        <a:latin typeface="Maiandra GD" pitchFamily="34" charset="0"/>
                      </a:endParaRPr>
                    </a:p>
                  </a:txBody>
                  <a:tcPr/>
                </a:tc>
                <a:tc>
                  <a:txBody>
                    <a:bodyPr/>
                    <a:lstStyle/>
                    <a:p>
                      <a:r>
                        <a:rPr lang="en-US" sz="1300" dirty="0" smtClean="0">
                          <a:latin typeface="Maiandra GD" pitchFamily="34" charset="0"/>
                        </a:rPr>
                        <a:t>89</a:t>
                      </a:r>
                      <a:endParaRPr lang="en-US" sz="1300" dirty="0">
                        <a:latin typeface="Maiandra GD" pitchFamily="34" charset="0"/>
                      </a:endParaRPr>
                    </a:p>
                  </a:txBody>
                  <a:tcPr/>
                </a:tc>
                <a:tc>
                  <a:txBody>
                    <a:bodyPr/>
                    <a:lstStyle/>
                    <a:p>
                      <a:r>
                        <a:rPr lang="en-US" sz="1300" dirty="0" smtClean="0">
                          <a:latin typeface="Maiandra GD" pitchFamily="34" charset="0"/>
                        </a:rPr>
                        <a:t>01011001</a:t>
                      </a:r>
                      <a:endParaRPr lang="en-US" sz="1300" dirty="0">
                        <a:latin typeface="Maiandra GD" pitchFamily="34" charset="0"/>
                      </a:endParaRPr>
                    </a:p>
                  </a:txBody>
                  <a:tcPr/>
                </a:tc>
                <a:tc>
                  <a:txBody>
                    <a:bodyPr/>
                    <a:lstStyle/>
                    <a:p>
                      <a:r>
                        <a:rPr lang="en-US" sz="1300" dirty="0" smtClean="0">
                          <a:latin typeface="Maiandra GD" pitchFamily="34" charset="0"/>
                        </a:rPr>
                        <a:t>u</a:t>
                      </a:r>
                      <a:endParaRPr lang="en-US" sz="1300" dirty="0">
                        <a:latin typeface="Maiandra GD" pitchFamily="34" charset="0"/>
                      </a:endParaRPr>
                    </a:p>
                  </a:txBody>
                  <a:tcPr/>
                </a:tc>
                <a:tc>
                  <a:txBody>
                    <a:bodyPr/>
                    <a:lstStyle/>
                    <a:p>
                      <a:r>
                        <a:rPr lang="en-US" sz="1300" dirty="0" smtClean="0">
                          <a:latin typeface="Maiandra GD" pitchFamily="34" charset="0"/>
                        </a:rPr>
                        <a:t>117</a:t>
                      </a:r>
                      <a:endParaRPr lang="en-US" sz="1300" dirty="0">
                        <a:latin typeface="Maiandra GD" pitchFamily="34" charset="0"/>
                      </a:endParaRPr>
                    </a:p>
                  </a:txBody>
                  <a:tcPr/>
                </a:tc>
                <a:tc>
                  <a:txBody>
                    <a:bodyPr/>
                    <a:lstStyle/>
                    <a:p>
                      <a:r>
                        <a:rPr lang="en-US" sz="1300" dirty="0" smtClean="0">
                          <a:latin typeface="Maiandra GD" pitchFamily="34" charset="0"/>
                        </a:rPr>
                        <a:t>01110101</a:t>
                      </a:r>
                      <a:endParaRPr lang="en-US" sz="1300" dirty="0">
                        <a:latin typeface="Maiandra GD" pitchFamily="34" charset="0"/>
                      </a:endParaRPr>
                    </a:p>
                  </a:txBody>
                  <a:tcPr/>
                </a:tc>
              </a:tr>
              <a:tr h="274320">
                <a:tc>
                  <a:txBody>
                    <a:bodyPr/>
                    <a:lstStyle/>
                    <a:p>
                      <a:r>
                        <a:rPr lang="en-US" sz="1300" dirty="0" smtClean="0">
                          <a:latin typeface="Maiandra GD" pitchFamily="34" charset="0"/>
                        </a:rPr>
                        <a:t>D</a:t>
                      </a:r>
                      <a:endParaRPr lang="en-US" sz="1300" dirty="0">
                        <a:latin typeface="Maiandra GD" pitchFamily="34" charset="0"/>
                      </a:endParaRPr>
                    </a:p>
                  </a:txBody>
                  <a:tcPr/>
                </a:tc>
                <a:tc>
                  <a:txBody>
                    <a:bodyPr/>
                    <a:lstStyle/>
                    <a:p>
                      <a:r>
                        <a:rPr lang="en-US" sz="1300" dirty="0" smtClean="0">
                          <a:latin typeface="Maiandra GD" pitchFamily="34" charset="0"/>
                        </a:rPr>
                        <a:t>68</a:t>
                      </a:r>
                      <a:endParaRPr lang="en-US" sz="1300" dirty="0">
                        <a:latin typeface="Maiandra GD" pitchFamily="34" charset="0"/>
                      </a:endParaRPr>
                    </a:p>
                  </a:txBody>
                  <a:tcPr/>
                </a:tc>
                <a:tc>
                  <a:txBody>
                    <a:bodyPr/>
                    <a:lstStyle/>
                    <a:p>
                      <a:pPr algn="l"/>
                      <a:r>
                        <a:rPr lang="en-US" sz="1300" dirty="0" smtClean="0">
                          <a:latin typeface="Maiandra GD" pitchFamily="34" charset="0"/>
                        </a:rPr>
                        <a:t>01000100</a:t>
                      </a:r>
                      <a:endParaRPr lang="en-US" sz="1300" dirty="0">
                        <a:latin typeface="Maiandra GD" pitchFamily="34" charset="0"/>
                      </a:endParaRPr>
                    </a:p>
                  </a:txBody>
                  <a:tcPr/>
                </a:tc>
                <a:tc>
                  <a:txBody>
                    <a:bodyPr/>
                    <a:lstStyle/>
                    <a:p>
                      <a:r>
                        <a:rPr lang="en-US" sz="1300" dirty="0" smtClean="0">
                          <a:latin typeface="Maiandra GD" pitchFamily="34" charset="0"/>
                        </a:rPr>
                        <a:t>Z</a:t>
                      </a:r>
                      <a:endParaRPr lang="en-US" sz="1300" dirty="0">
                        <a:latin typeface="Maiandra GD" pitchFamily="34" charset="0"/>
                      </a:endParaRPr>
                    </a:p>
                  </a:txBody>
                  <a:tcPr/>
                </a:tc>
                <a:tc>
                  <a:txBody>
                    <a:bodyPr/>
                    <a:lstStyle/>
                    <a:p>
                      <a:r>
                        <a:rPr lang="en-US" sz="1300" dirty="0" smtClean="0">
                          <a:latin typeface="Maiandra GD" pitchFamily="34" charset="0"/>
                        </a:rPr>
                        <a:t>90</a:t>
                      </a:r>
                      <a:endParaRPr lang="en-US" sz="1300" dirty="0">
                        <a:latin typeface="Maiandra GD" pitchFamily="34" charset="0"/>
                      </a:endParaRPr>
                    </a:p>
                  </a:txBody>
                  <a:tcPr/>
                </a:tc>
                <a:tc>
                  <a:txBody>
                    <a:bodyPr/>
                    <a:lstStyle/>
                    <a:p>
                      <a:r>
                        <a:rPr lang="en-US" sz="1300" dirty="0" smtClean="0">
                          <a:latin typeface="Maiandra GD" pitchFamily="34" charset="0"/>
                        </a:rPr>
                        <a:t>01011010</a:t>
                      </a:r>
                      <a:endParaRPr lang="en-US" sz="1300" dirty="0">
                        <a:latin typeface="Maiandra GD" pitchFamily="34" charset="0"/>
                      </a:endParaRPr>
                    </a:p>
                  </a:txBody>
                  <a:tcPr/>
                </a:tc>
                <a:tc>
                  <a:txBody>
                    <a:bodyPr/>
                    <a:lstStyle/>
                    <a:p>
                      <a:r>
                        <a:rPr lang="en-US" sz="1300" dirty="0" smtClean="0">
                          <a:latin typeface="Maiandra GD" pitchFamily="34" charset="0"/>
                        </a:rPr>
                        <a:t>v</a:t>
                      </a:r>
                      <a:endParaRPr lang="en-US" sz="1300" dirty="0">
                        <a:latin typeface="Maiandra GD" pitchFamily="34" charset="0"/>
                      </a:endParaRPr>
                    </a:p>
                  </a:txBody>
                  <a:tcPr/>
                </a:tc>
                <a:tc>
                  <a:txBody>
                    <a:bodyPr/>
                    <a:lstStyle/>
                    <a:p>
                      <a:r>
                        <a:rPr lang="en-US" sz="1300" dirty="0" smtClean="0">
                          <a:latin typeface="Maiandra GD" pitchFamily="34" charset="0"/>
                        </a:rPr>
                        <a:t>118</a:t>
                      </a:r>
                      <a:endParaRPr lang="en-US" sz="1300" dirty="0">
                        <a:latin typeface="Maiandra GD" pitchFamily="34" charset="0"/>
                      </a:endParaRPr>
                    </a:p>
                  </a:txBody>
                  <a:tcPr/>
                </a:tc>
                <a:tc>
                  <a:txBody>
                    <a:bodyPr/>
                    <a:lstStyle/>
                    <a:p>
                      <a:r>
                        <a:rPr lang="en-US" sz="1300" dirty="0" smtClean="0">
                          <a:latin typeface="Maiandra GD" pitchFamily="34" charset="0"/>
                        </a:rPr>
                        <a:t>01110110</a:t>
                      </a:r>
                      <a:endParaRPr lang="en-US" sz="1300" dirty="0">
                        <a:latin typeface="Maiandra GD" pitchFamily="34" charset="0"/>
                      </a:endParaRPr>
                    </a:p>
                  </a:txBody>
                  <a:tcPr/>
                </a:tc>
              </a:tr>
              <a:tr h="274320">
                <a:tc>
                  <a:txBody>
                    <a:bodyPr/>
                    <a:lstStyle/>
                    <a:p>
                      <a:r>
                        <a:rPr lang="en-US" sz="1300" dirty="0" smtClean="0">
                          <a:latin typeface="Maiandra GD" pitchFamily="34" charset="0"/>
                        </a:rPr>
                        <a:t>E</a:t>
                      </a:r>
                      <a:endParaRPr lang="en-US" sz="1300" dirty="0">
                        <a:latin typeface="Maiandra GD" pitchFamily="34" charset="0"/>
                      </a:endParaRPr>
                    </a:p>
                  </a:txBody>
                  <a:tcPr/>
                </a:tc>
                <a:tc>
                  <a:txBody>
                    <a:bodyPr/>
                    <a:lstStyle/>
                    <a:p>
                      <a:r>
                        <a:rPr lang="en-US" sz="1300" dirty="0" smtClean="0">
                          <a:latin typeface="Maiandra GD" pitchFamily="34" charset="0"/>
                        </a:rPr>
                        <a:t>69</a:t>
                      </a:r>
                      <a:endParaRPr lang="en-US" sz="1300" dirty="0">
                        <a:latin typeface="Maiandra GD" pitchFamily="34" charset="0"/>
                      </a:endParaRPr>
                    </a:p>
                  </a:txBody>
                  <a:tcPr/>
                </a:tc>
                <a:tc>
                  <a:txBody>
                    <a:bodyPr/>
                    <a:lstStyle/>
                    <a:p>
                      <a:pPr algn="l"/>
                      <a:r>
                        <a:rPr lang="en-US" sz="1300" dirty="0" smtClean="0">
                          <a:latin typeface="Maiandra GD" pitchFamily="34" charset="0"/>
                        </a:rPr>
                        <a:t>01000101</a:t>
                      </a:r>
                      <a:endParaRPr lang="en-US" sz="1300" dirty="0">
                        <a:latin typeface="Maiandra GD" pitchFamily="34" charset="0"/>
                      </a:endParaRPr>
                    </a:p>
                  </a:txBody>
                  <a:tcPr/>
                </a:tc>
                <a:tc>
                  <a:txBody>
                    <a:bodyPr/>
                    <a:lstStyle/>
                    <a:p>
                      <a:r>
                        <a:rPr lang="en-US" sz="1300" dirty="0" smtClean="0">
                          <a:latin typeface="Maiandra GD" pitchFamily="34" charset="0"/>
                        </a:rPr>
                        <a:t>a</a:t>
                      </a:r>
                      <a:endParaRPr lang="en-US" sz="1300" dirty="0">
                        <a:latin typeface="Maiandra GD" pitchFamily="34" charset="0"/>
                      </a:endParaRPr>
                    </a:p>
                  </a:txBody>
                  <a:tcPr/>
                </a:tc>
                <a:tc>
                  <a:txBody>
                    <a:bodyPr/>
                    <a:lstStyle/>
                    <a:p>
                      <a:r>
                        <a:rPr lang="en-US" sz="1300" dirty="0" smtClean="0">
                          <a:latin typeface="Maiandra GD" pitchFamily="34" charset="0"/>
                        </a:rPr>
                        <a:t>97</a:t>
                      </a:r>
                      <a:endParaRPr lang="en-US" sz="1300" dirty="0">
                        <a:latin typeface="Maiandra GD" pitchFamily="34" charset="0"/>
                      </a:endParaRPr>
                    </a:p>
                  </a:txBody>
                  <a:tcPr/>
                </a:tc>
                <a:tc>
                  <a:txBody>
                    <a:bodyPr/>
                    <a:lstStyle/>
                    <a:p>
                      <a:r>
                        <a:rPr lang="en-US" sz="1300" dirty="0" smtClean="0">
                          <a:latin typeface="Maiandra GD" pitchFamily="34" charset="0"/>
                        </a:rPr>
                        <a:t>01100001</a:t>
                      </a:r>
                      <a:endParaRPr lang="en-US" sz="1300" dirty="0">
                        <a:latin typeface="Maiandra GD" pitchFamily="34" charset="0"/>
                      </a:endParaRPr>
                    </a:p>
                  </a:txBody>
                  <a:tcPr/>
                </a:tc>
                <a:tc>
                  <a:txBody>
                    <a:bodyPr/>
                    <a:lstStyle/>
                    <a:p>
                      <a:r>
                        <a:rPr lang="en-US" sz="1300" dirty="0" smtClean="0">
                          <a:latin typeface="Maiandra GD" pitchFamily="34" charset="0"/>
                        </a:rPr>
                        <a:t>w</a:t>
                      </a:r>
                      <a:endParaRPr lang="en-US" sz="1300" dirty="0">
                        <a:latin typeface="Maiandra GD" pitchFamily="34" charset="0"/>
                      </a:endParaRPr>
                    </a:p>
                  </a:txBody>
                  <a:tcPr/>
                </a:tc>
                <a:tc>
                  <a:txBody>
                    <a:bodyPr/>
                    <a:lstStyle/>
                    <a:p>
                      <a:r>
                        <a:rPr lang="en-US" sz="1300" dirty="0" smtClean="0">
                          <a:latin typeface="Maiandra GD" pitchFamily="34" charset="0"/>
                        </a:rPr>
                        <a:t>119</a:t>
                      </a:r>
                      <a:endParaRPr lang="en-US" sz="1300" dirty="0">
                        <a:latin typeface="Maiandra GD" pitchFamily="34" charset="0"/>
                      </a:endParaRPr>
                    </a:p>
                  </a:txBody>
                  <a:tcPr/>
                </a:tc>
                <a:tc>
                  <a:txBody>
                    <a:bodyPr/>
                    <a:lstStyle/>
                    <a:p>
                      <a:r>
                        <a:rPr lang="en-US" sz="1300" dirty="0" smtClean="0">
                          <a:latin typeface="Maiandra GD" pitchFamily="34" charset="0"/>
                        </a:rPr>
                        <a:t>01110111</a:t>
                      </a:r>
                      <a:endParaRPr lang="en-US" sz="1300" dirty="0">
                        <a:latin typeface="Maiandra GD" pitchFamily="34" charset="0"/>
                      </a:endParaRPr>
                    </a:p>
                  </a:txBody>
                  <a:tcPr/>
                </a:tc>
              </a:tr>
              <a:tr h="274320">
                <a:tc>
                  <a:txBody>
                    <a:bodyPr/>
                    <a:lstStyle/>
                    <a:p>
                      <a:r>
                        <a:rPr lang="en-US" sz="1300" dirty="0" smtClean="0">
                          <a:latin typeface="Maiandra GD" pitchFamily="34" charset="0"/>
                        </a:rPr>
                        <a:t>F</a:t>
                      </a:r>
                      <a:endParaRPr lang="en-US" sz="1300" dirty="0">
                        <a:latin typeface="Maiandra GD" pitchFamily="34" charset="0"/>
                      </a:endParaRPr>
                    </a:p>
                  </a:txBody>
                  <a:tcPr/>
                </a:tc>
                <a:tc>
                  <a:txBody>
                    <a:bodyPr/>
                    <a:lstStyle/>
                    <a:p>
                      <a:r>
                        <a:rPr lang="en-US" sz="1300" dirty="0" smtClean="0">
                          <a:latin typeface="Maiandra GD" pitchFamily="34" charset="0"/>
                        </a:rPr>
                        <a:t>70</a:t>
                      </a:r>
                      <a:endParaRPr lang="en-US" sz="1300" dirty="0">
                        <a:latin typeface="Maiandra GD" pitchFamily="34" charset="0"/>
                      </a:endParaRPr>
                    </a:p>
                  </a:txBody>
                  <a:tcPr/>
                </a:tc>
                <a:tc>
                  <a:txBody>
                    <a:bodyPr/>
                    <a:lstStyle/>
                    <a:p>
                      <a:pPr algn="l"/>
                      <a:r>
                        <a:rPr lang="en-US" sz="1300" dirty="0" smtClean="0">
                          <a:latin typeface="Maiandra GD" pitchFamily="34" charset="0"/>
                        </a:rPr>
                        <a:t>01000110</a:t>
                      </a:r>
                      <a:endParaRPr lang="en-US" sz="1300" dirty="0">
                        <a:latin typeface="Maiandra GD" pitchFamily="34" charset="0"/>
                      </a:endParaRPr>
                    </a:p>
                  </a:txBody>
                  <a:tcPr/>
                </a:tc>
                <a:tc>
                  <a:txBody>
                    <a:bodyPr/>
                    <a:lstStyle/>
                    <a:p>
                      <a:r>
                        <a:rPr lang="en-US" sz="1300" dirty="0" smtClean="0">
                          <a:latin typeface="Maiandra GD" pitchFamily="34" charset="0"/>
                        </a:rPr>
                        <a:t>b</a:t>
                      </a:r>
                      <a:endParaRPr lang="en-US" sz="1300" dirty="0">
                        <a:latin typeface="Maiandra GD" pitchFamily="34" charset="0"/>
                      </a:endParaRPr>
                    </a:p>
                  </a:txBody>
                  <a:tcPr/>
                </a:tc>
                <a:tc>
                  <a:txBody>
                    <a:bodyPr/>
                    <a:lstStyle/>
                    <a:p>
                      <a:r>
                        <a:rPr lang="en-US" sz="1300" dirty="0" smtClean="0">
                          <a:latin typeface="Maiandra GD" pitchFamily="34" charset="0"/>
                        </a:rPr>
                        <a:t>98</a:t>
                      </a:r>
                      <a:endParaRPr lang="en-US" sz="1300" dirty="0">
                        <a:latin typeface="Maiandra GD" pitchFamily="34" charset="0"/>
                      </a:endParaRPr>
                    </a:p>
                  </a:txBody>
                  <a:tcPr/>
                </a:tc>
                <a:tc>
                  <a:txBody>
                    <a:bodyPr/>
                    <a:lstStyle/>
                    <a:p>
                      <a:r>
                        <a:rPr lang="en-US" sz="1300" dirty="0" smtClean="0">
                          <a:latin typeface="Maiandra GD" pitchFamily="34" charset="0"/>
                        </a:rPr>
                        <a:t>01100010</a:t>
                      </a:r>
                      <a:endParaRPr lang="en-US" sz="1300" dirty="0">
                        <a:latin typeface="Maiandra GD" pitchFamily="34" charset="0"/>
                      </a:endParaRPr>
                    </a:p>
                  </a:txBody>
                  <a:tcPr/>
                </a:tc>
                <a:tc>
                  <a:txBody>
                    <a:bodyPr/>
                    <a:lstStyle/>
                    <a:p>
                      <a:r>
                        <a:rPr lang="en-US" sz="1300" dirty="0" smtClean="0">
                          <a:latin typeface="Maiandra GD" pitchFamily="34" charset="0"/>
                        </a:rPr>
                        <a:t>x</a:t>
                      </a:r>
                      <a:endParaRPr lang="en-US" sz="1300" dirty="0">
                        <a:latin typeface="Maiandra GD" pitchFamily="34" charset="0"/>
                      </a:endParaRPr>
                    </a:p>
                  </a:txBody>
                  <a:tcPr/>
                </a:tc>
                <a:tc>
                  <a:txBody>
                    <a:bodyPr/>
                    <a:lstStyle/>
                    <a:p>
                      <a:r>
                        <a:rPr lang="en-US" sz="1300" dirty="0" smtClean="0">
                          <a:latin typeface="Maiandra GD" pitchFamily="34" charset="0"/>
                        </a:rPr>
                        <a:t>120</a:t>
                      </a:r>
                      <a:endParaRPr lang="en-US" sz="1300" dirty="0">
                        <a:latin typeface="Maiandra GD" pitchFamily="34" charset="0"/>
                      </a:endParaRPr>
                    </a:p>
                  </a:txBody>
                  <a:tcPr/>
                </a:tc>
                <a:tc>
                  <a:txBody>
                    <a:bodyPr/>
                    <a:lstStyle/>
                    <a:p>
                      <a:r>
                        <a:rPr lang="en-US" sz="1300" dirty="0" smtClean="0">
                          <a:latin typeface="Maiandra GD" pitchFamily="34" charset="0"/>
                        </a:rPr>
                        <a:t>01111000</a:t>
                      </a:r>
                      <a:endParaRPr lang="en-US" sz="1300" dirty="0">
                        <a:latin typeface="Maiandra GD" pitchFamily="34" charset="0"/>
                      </a:endParaRPr>
                    </a:p>
                  </a:txBody>
                  <a:tcPr/>
                </a:tc>
              </a:tr>
              <a:tr h="274320">
                <a:tc>
                  <a:txBody>
                    <a:bodyPr/>
                    <a:lstStyle/>
                    <a:p>
                      <a:r>
                        <a:rPr lang="en-US" sz="1300" dirty="0" smtClean="0">
                          <a:latin typeface="Maiandra GD" pitchFamily="34" charset="0"/>
                        </a:rPr>
                        <a:t>G</a:t>
                      </a:r>
                      <a:endParaRPr lang="en-US" sz="1300" dirty="0">
                        <a:latin typeface="Maiandra GD" pitchFamily="34" charset="0"/>
                      </a:endParaRPr>
                    </a:p>
                  </a:txBody>
                  <a:tcPr/>
                </a:tc>
                <a:tc>
                  <a:txBody>
                    <a:bodyPr/>
                    <a:lstStyle/>
                    <a:p>
                      <a:r>
                        <a:rPr lang="en-US" sz="1300" dirty="0" smtClean="0">
                          <a:latin typeface="Maiandra GD" pitchFamily="34" charset="0"/>
                        </a:rPr>
                        <a:t>71</a:t>
                      </a:r>
                      <a:endParaRPr lang="en-US" sz="1300" dirty="0">
                        <a:latin typeface="Maiandra GD" pitchFamily="34" charset="0"/>
                      </a:endParaRPr>
                    </a:p>
                  </a:txBody>
                  <a:tcPr/>
                </a:tc>
                <a:tc>
                  <a:txBody>
                    <a:bodyPr/>
                    <a:lstStyle/>
                    <a:p>
                      <a:pPr algn="l"/>
                      <a:r>
                        <a:rPr lang="en-US" sz="1300" dirty="0" smtClean="0">
                          <a:latin typeface="Maiandra GD" pitchFamily="34" charset="0"/>
                        </a:rPr>
                        <a:t>01000111</a:t>
                      </a:r>
                      <a:endParaRPr lang="en-US" sz="1300" dirty="0">
                        <a:latin typeface="Maiandra GD" pitchFamily="34" charset="0"/>
                      </a:endParaRPr>
                    </a:p>
                  </a:txBody>
                  <a:tcPr/>
                </a:tc>
                <a:tc>
                  <a:txBody>
                    <a:bodyPr/>
                    <a:lstStyle/>
                    <a:p>
                      <a:r>
                        <a:rPr lang="en-US" sz="1300" dirty="0" smtClean="0">
                          <a:latin typeface="Maiandra GD" pitchFamily="34" charset="0"/>
                        </a:rPr>
                        <a:t>c</a:t>
                      </a:r>
                      <a:endParaRPr lang="en-US" sz="1300" dirty="0">
                        <a:latin typeface="Maiandra GD" pitchFamily="34" charset="0"/>
                      </a:endParaRPr>
                    </a:p>
                  </a:txBody>
                  <a:tcPr/>
                </a:tc>
                <a:tc>
                  <a:txBody>
                    <a:bodyPr/>
                    <a:lstStyle/>
                    <a:p>
                      <a:r>
                        <a:rPr lang="en-US" sz="1300" dirty="0" smtClean="0">
                          <a:latin typeface="Maiandra GD" pitchFamily="34" charset="0"/>
                        </a:rPr>
                        <a:t>99</a:t>
                      </a:r>
                      <a:endParaRPr lang="en-US" sz="1300" dirty="0">
                        <a:latin typeface="Maiandra GD" pitchFamily="34" charset="0"/>
                      </a:endParaRPr>
                    </a:p>
                  </a:txBody>
                  <a:tcPr/>
                </a:tc>
                <a:tc>
                  <a:txBody>
                    <a:bodyPr/>
                    <a:lstStyle/>
                    <a:p>
                      <a:r>
                        <a:rPr lang="en-US" sz="1300" dirty="0" smtClean="0">
                          <a:latin typeface="Maiandra GD" pitchFamily="34" charset="0"/>
                        </a:rPr>
                        <a:t>01100011</a:t>
                      </a:r>
                      <a:endParaRPr lang="en-US" sz="1300" dirty="0">
                        <a:latin typeface="Maiandra GD" pitchFamily="34" charset="0"/>
                      </a:endParaRPr>
                    </a:p>
                  </a:txBody>
                  <a:tcPr/>
                </a:tc>
                <a:tc>
                  <a:txBody>
                    <a:bodyPr/>
                    <a:lstStyle/>
                    <a:p>
                      <a:r>
                        <a:rPr lang="en-US" sz="1300" dirty="0" smtClean="0">
                          <a:latin typeface="Maiandra GD" pitchFamily="34" charset="0"/>
                        </a:rPr>
                        <a:t>y</a:t>
                      </a:r>
                      <a:endParaRPr lang="en-US" sz="1300" dirty="0">
                        <a:latin typeface="Maiandra GD" pitchFamily="34" charset="0"/>
                      </a:endParaRPr>
                    </a:p>
                  </a:txBody>
                  <a:tcPr/>
                </a:tc>
                <a:tc>
                  <a:txBody>
                    <a:bodyPr/>
                    <a:lstStyle/>
                    <a:p>
                      <a:r>
                        <a:rPr lang="en-US" sz="1300" dirty="0" smtClean="0">
                          <a:latin typeface="Maiandra GD" pitchFamily="34" charset="0"/>
                        </a:rPr>
                        <a:t>121</a:t>
                      </a:r>
                      <a:endParaRPr lang="en-US" sz="1300" dirty="0">
                        <a:latin typeface="Maiandra GD" pitchFamily="34" charset="0"/>
                      </a:endParaRPr>
                    </a:p>
                  </a:txBody>
                  <a:tcPr/>
                </a:tc>
                <a:tc>
                  <a:txBody>
                    <a:bodyPr/>
                    <a:lstStyle/>
                    <a:p>
                      <a:r>
                        <a:rPr lang="en-US" sz="1300" dirty="0" smtClean="0">
                          <a:latin typeface="Maiandra GD" pitchFamily="34" charset="0"/>
                        </a:rPr>
                        <a:t>01111001</a:t>
                      </a:r>
                      <a:endParaRPr lang="en-US" sz="1300" dirty="0">
                        <a:latin typeface="Maiandra GD" pitchFamily="34" charset="0"/>
                      </a:endParaRPr>
                    </a:p>
                  </a:txBody>
                  <a:tcPr/>
                </a:tc>
              </a:tr>
              <a:tr h="274320">
                <a:tc>
                  <a:txBody>
                    <a:bodyPr/>
                    <a:lstStyle/>
                    <a:p>
                      <a:r>
                        <a:rPr lang="en-US" sz="1300" dirty="0" smtClean="0">
                          <a:latin typeface="Maiandra GD" pitchFamily="34" charset="0"/>
                        </a:rPr>
                        <a:t>H</a:t>
                      </a:r>
                      <a:endParaRPr lang="en-US" sz="1300" dirty="0">
                        <a:latin typeface="Maiandra GD" pitchFamily="34" charset="0"/>
                      </a:endParaRPr>
                    </a:p>
                  </a:txBody>
                  <a:tcPr/>
                </a:tc>
                <a:tc>
                  <a:txBody>
                    <a:bodyPr/>
                    <a:lstStyle/>
                    <a:p>
                      <a:r>
                        <a:rPr lang="en-US" sz="1300" dirty="0" smtClean="0">
                          <a:latin typeface="Maiandra GD" pitchFamily="34" charset="0"/>
                        </a:rPr>
                        <a:t>72</a:t>
                      </a:r>
                      <a:endParaRPr lang="en-US" sz="1300" dirty="0">
                        <a:latin typeface="Maiandra GD" pitchFamily="34" charset="0"/>
                      </a:endParaRPr>
                    </a:p>
                  </a:txBody>
                  <a:tcPr/>
                </a:tc>
                <a:tc>
                  <a:txBody>
                    <a:bodyPr/>
                    <a:lstStyle/>
                    <a:p>
                      <a:pPr algn="l"/>
                      <a:r>
                        <a:rPr lang="en-US" sz="1300" dirty="0" smtClean="0">
                          <a:latin typeface="Maiandra GD" pitchFamily="34" charset="0"/>
                        </a:rPr>
                        <a:t>01001000</a:t>
                      </a:r>
                      <a:endParaRPr lang="en-US" sz="1300" dirty="0">
                        <a:latin typeface="Maiandra GD" pitchFamily="34" charset="0"/>
                      </a:endParaRPr>
                    </a:p>
                  </a:txBody>
                  <a:tcPr/>
                </a:tc>
                <a:tc>
                  <a:txBody>
                    <a:bodyPr/>
                    <a:lstStyle/>
                    <a:p>
                      <a:r>
                        <a:rPr lang="en-US" sz="1300" dirty="0" smtClean="0">
                          <a:latin typeface="Maiandra GD" pitchFamily="34" charset="0"/>
                        </a:rPr>
                        <a:t>d</a:t>
                      </a:r>
                      <a:endParaRPr lang="en-US" sz="1300" dirty="0">
                        <a:latin typeface="Maiandra GD" pitchFamily="34" charset="0"/>
                      </a:endParaRPr>
                    </a:p>
                  </a:txBody>
                  <a:tcPr/>
                </a:tc>
                <a:tc>
                  <a:txBody>
                    <a:bodyPr/>
                    <a:lstStyle/>
                    <a:p>
                      <a:r>
                        <a:rPr lang="en-US" sz="1300" dirty="0" smtClean="0">
                          <a:latin typeface="Maiandra GD" pitchFamily="34" charset="0"/>
                        </a:rPr>
                        <a:t>100</a:t>
                      </a:r>
                      <a:endParaRPr lang="en-US" sz="1300" dirty="0">
                        <a:latin typeface="Maiandra GD" pitchFamily="34" charset="0"/>
                      </a:endParaRPr>
                    </a:p>
                  </a:txBody>
                  <a:tcPr/>
                </a:tc>
                <a:tc>
                  <a:txBody>
                    <a:bodyPr/>
                    <a:lstStyle/>
                    <a:p>
                      <a:r>
                        <a:rPr lang="en-US" sz="1300" dirty="0" smtClean="0">
                          <a:latin typeface="Maiandra GD" pitchFamily="34" charset="0"/>
                        </a:rPr>
                        <a:t>01100100</a:t>
                      </a:r>
                      <a:endParaRPr lang="en-US" sz="1300" dirty="0">
                        <a:latin typeface="Maiandra GD" pitchFamily="34" charset="0"/>
                      </a:endParaRPr>
                    </a:p>
                  </a:txBody>
                  <a:tcPr/>
                </a:tc>
                <a:tc>
                  <a:txBody>
                    <a:bodyPr/>
                    <a:lstStyle/>
                    <a:p>
                      <a:r>
                        <a:rPr lang="en-US" sz="1300" dirty="0" smtClean="0">
                          <a:latin typeface="Maiandra GD" pitchFamily="34" charset="0"/>
                        </a:rPr>
                        <a:t>z</a:t>
                      </a:r>
                      <a:endParaRPr lang="en-US" sz="1300" dirty="0">
                        <a:latin typeface="Maiandra GD" pitchFamily="34" charset="0"/>
                      </a:endParaRPr>
                    </a:p>
                  </a:txBody>
                  <a:tcPr/>
                </a:tc>
                <a:tc>
                  <a:txBody>
                    <a:bodyPr/>
                    <a:lstStyle/>
                    <a:p>
                      <a:r>
                        <a:rPr lang="en-US" sz="1300" dirty="0" smtClean="0">
                          <a:latin typeface="Maiandra GD" pitchFamily="34" charset="0"/>
                        </a:rPr>
                        <a:t>122</a:t>
                      </a:r>
                      <a:endParaRPr lang="en-US" sz="1300" dirty="0">
                        <a:latin typeface="Maiandra GD" pitchFamily="34" charset="0"/>
                      </a:endParaRPr>
                    </a:p>
                  </a:txBody>
                  <a:tcPr/>
                </a:tc>
                <a:tc>
                  <a:txBody>
                    <a:bodyPr/>
                    <a:lstStyle/>
                    <a:p>
                      <a:r>
                        <a:rPr lang="en-US" sz="1300" dirty="0" smtClean="0">
                          <a:latin typeface="Maiandra GD" pitchFamily="34" charset="0"/>
                        </a:rPr>
                        <a:t>01111010</a:t>
                      </a:r>
                      <a:endParaRPr lang="en-US" sz="1300" dirty="0">
                        <a:latin typeface="Maiandra GD" pitchFamily="34" charset="0"/>
                      </a:endParaRPr>
                    </a:p>
                  </a:txBody>
                  <a:tcPr/>
                </a:tc>
              </a:tr>
              <a:tr h="274320">
                <a:tc>
                  <a:txBody>
                    <a:bodyPr/>
                    <a:lstStyle/>
                    <a:p>
                      <a:r>
                        <a:rPr lang="en-US" sz="1300" dirty="0" smtClean="0">
                          <a:latin typeface="Maiandra GD" pitchFamily="34" charset="0"/>
                        </a:rPr>
                        <a:t>I</a:t>
                      </a:r>
                      <a:endParaRPr lang="en-US" sz="1300" dirty="0">
                        <a:latin typeface="Maiandra GD" pitchFamily="34" charset="0"/>
                      </a:endParaRPr>
                    </a:p>
                  </a:txBody>
                  <a:tcPr/>
                </a:tc>
                <a:tc>
                  <a:txBody>
                    <a:bodyPr/>
                    <a:lstStyle/>
                    <a:p>
                      <a:r>
                        <a:rPr lang="en-US" sz="1300" dirty="0" smtClean="0">
                          <a:latin typeface="Maiandra GD" pitchFamily="34" charset="0"/>
                        </a:rPr>
                        <a:t>73</a:t>
                      </a:r>
                      <a:endParaRPr lang="en-US" sz="1300" dirty="0">
                        <a:latin typeface="Maiandra GD" pitchFamily="34" charset="0"/>
                      </a:endParaRPr>
                    </a:p>
                  </a:txBody>
                  <a:tcPr/>
                </a:tc>
                <a:tc>
                  <a:txBody>
                    <a:bodyPr/>
                    <a:lstStyle/>
                    <a:p>
                      <a:pPr algn="l"/>
                      <a:r>
                        <a:rPr lang="en-US" sz="1300" dirty="0" smtClean="0">
                          <a:latin typeface="Maiandra GD" pitchFamily="34" charset="0"/>
                        </a:rPr>
                        <a:t>01001001</a:t>
                      </a:r>
                      <a:endParaRPr lang="en-US" sz="1300" dirty="0">
                        <a:latin typeface="Maiandra GD" pitchFamily="34" charset="0"/>
                      </a:endParaRPr>
                    </a:p>
                  </a:txBody>
                  <a:tcPr/>
                </a:tc>
                <a:tc>
                  <a:txBody>
                    <a:bodyPr/>
                    <a:lstStyle/>
                    <a:p>
                      <a:r>
                        <a:rPr lang="en-US" sz="1300" dirty="0" smtClean="0">
                          <a:latin typeface="Maiandra GD" pitchFamily="34" charset="0"/>
                        </a:rPr>
                        <a:t>e</a:t>
                      </a:r>
                      <a:endParaRPr lang="en-US" sz="1300" dirty="0">
                        <a:latin typeface="Maiandra GD" pitchFamily="34" charset="0"/>
                      </a:endParaRPr>
                    </a:p>
                  </a:txBody>
                  <a:tcPr/>
                </a:tc>
                <a:tc>
                  <a:txBody>
                    <a:bodyPr/>
                    <a:lstStyle/>
                    <a:p>
                      <a:r>
                        <a:rPr lang="en-US" sz="1300" dirty="0" smtClean="0">
                          <a:latin typeface="Maiandra GD" pitchFamily="34" charset="0"/>
                        </a:rPr>
                        <a:t>101</a:t>
                      </a:r>
                      <a:endParaRPr lang="en-US" sz="1300" dirty="0">
                        <a:latin typeface="Maiandra GD" pitchFamily="34" charset="0"/>
                      </a:endParaRPr>
                    </a:p>
                  </a:txBody>
                  <a:tcPr/>
                </a:tc>
                <a:tc>
                  <a:txBody>
                    <a:bodyPr/>
                    <a:lstStyle/>
                    <a:p>
                      <a:r>
                        <a:rPr lang="en-US" sz="1300" dirty="0" smtClean="0">
                          <a:latin typeface="Maiandra GD" pitchFamily="34" charset="0"/>
                        </a:rPr>
                        <a:t>01100101</a:t>
                      </a:r>
                      <a:endParaRPr lang="en-US" sz="1300" dirty="0">
                        <a:latin typeface="Maiandra GD" pitchFamily="34" charset="0"/>
                      </a:endParaRPr>
                    </a:p>
                  </a:txBody>
                  <a:tcPr/>
                </a:tc>
                <a:tc>
                  <a:txBody>
                    <a:bodyPr/>
                    <a:lstStyle/>
                    <a:p>
                      <a:endParaRPr lang="en-US" sz="1300" dirty="0">
                        <a:latin typeface="Maiandra GD" pitchFamily="34" charset="0"/>
                      </a:endParaRPr>
                    </a:p>
                  </a:txBody>
                  <a:tcPr/>
                </a:tc>
                <a:tc>
                  <a:txBody>
                    <a:bodyPr/>
                    <a:lstStyle/>
                    <a:p>
                      <a:endParaRPr lang="en-US" sz="1300" dirty="0">
                        <a:latin typeface="Maiandra GD" pitchFamily="34" charset="0"/>
                      </a:endParaRPr>
                    </a:p>
                  </a:txBody>
                  <a:tcPr/>
                </a:tc>
                <a:tc>
                  <a:txBody>
                    <a:bodyPr/>
                    <a:lstStyle/>
                    <a:p>
                      <a:endParaRPr lang="en-US" sz="1300" dirty="0">
                        <a:latin typeface="Maiandra GD" pitchFamily="34" charset="0"/>
                      </a:endParaRPr>
                    </a:p>
                  </a:txBody>
                  <a:tcPr/>
                </a:tc>
              </a:tr>
              <a:tr h="274320">
                <a:tc>
                  <a:txBody>
                    <a:bodyPr/>
                    <a:lstStyle/>
                    <a:p>
                      <a:r>
                        <a:rPr lang="en-US" sz="1300" dirty="0" smtClean="0">
                          <a:latin typeface="Maiandra GD" pitchFamily="34" charset="0"/>
                        </a:rPr>
                        <a:t>J</a:t>
                      </a:r>
                      <a:endParaRPr lang="en-US" sz="1300" dirty="0">
                        <a:latin typeface="Maiandra GD" pitchFamily="34" charset="0"/>
                      </a:endParaRPr>
                    </a:p>
                  </a:txBody>
                  <a:tcPr/>
                </a:tc>
                <a:tc>
                  <a:txBody>
                    <a:bodyPr/>
                    <a:lstStyle/>
                    <a:p>
                      <a:r>
                        <a:rPr lang="en-US" sz="1300" dirty="0" smtClean="0">
                          <a:latin typeface="Maiandra GD" pitchFamily="34" charset="0"/>
                        </a:rPr>
                        <a:t>74</a:t>
                      </a:r>
                      <a:endParaRPr lang="en-US" sz="1300" dirty="0">
                        <a:latin typeface="Maiandra GD" pitchFamily="34" charset="0"/>
                      </a:endParaRPr>
                    </a:p>
                  </a:txBody>
                  <a:tcPr/>
                </a:tc>
                <a:tc>
                  <a:txBody>
                    <a:bodyPr/>
                    <a:lstStyle/>
                    <a:p>
                      <a:pPr algn="l"/>
                      <a:r>
                        <a:rPr lang="en-US" sz="1300" dirty="0" smtClean="0">
                          <a:latin typeface="Maiandra GD" pitchFamily="34" charset="0"/>
                        </a:rPr>
                        <a:t>01001010</a:t>
                      </a:r>
                      <a:endParaRPr lang="en-US" sz="1300" dirty="0">
                        <a:latin typeface="Maiandra GD" pitchFamily="34" charset="0"/>
                      </a:endParaRPr>
                    </a:p>
                  </a:txBody>
                  <a:tcPr/>
                </a:tc>
                <a:tc>
                  <a:txBody>
                    <a:bodyPr/>
                    <a:lstStyle/>
                    <a:p>
                      <a:r>
                        <a:rPr lang="en-US" sz="1300" dirty="0" smtClean="0">
                          <a:latin typeface="Maiandra GD" pitchFamily="34" charset="0"/>
                        </a:rPr>
                        <a:t>f</a:t>
                      </a:r>
                      <a:endParaRPr lang="en-US" sz="1300" dirty="0">
                        <a:latin typeface="Maiandra GD" pitchFamily="34" charset="0"/>
                      </a:endParaRPr>
                    </a:p>
                  </a:txBody>
                  <a:tcPr/>
                </a:tc>
                <a:tc>
                  <a:txBody>
                    <a:bodyPr/>
                    <a:lstStyle/>
                    <a:p>
                      <a:r>
                        <a:rPr lang="en-US" sz="1300" dirty="0" smtClean="0">
                          <a:latin typeface="Maiandra GD" pitchFamily="34" charset="0"/>
                        </a:rPr>
                        <a:t>102</a:t>
                      </a:r>
                      <a:endParaRPr lang="en-US" sz="1300" dirty="0">
                        <a:latin typeface="Maiandra GD" pitchFamily="34" charset="0"/>
                      </a:endParaRPr>
                    </a:p>
                  </a:txBody>
                  <a:tcPr/>
                </a:tc>
                <a:tc>
                  <a:txBody>
                    <a:bodyPr/>
                    <a:lstStyle/>
                    <a:p>
                      <a:r>
                        <a:rPr lang="en-US" sz="1300" dirty="0" smtClean="0">
                          <a:latin typeface="Maiandra GD" pitchFamily="34" charset="0"/>
                        </a:rPr>
                        <a:t>01100110</a:t>
                      </a:r>
                      <a:endParaRPr lang="en-US" sz="1300" dirty="0">
                        <a:latin typeface="Maiandra GD" pitchFamily="34" charset="0"/>
                      </a:endParaRPr>
                    </a:p>
                  </a:txBody>
                  <a:tcPr/>
                </a:tc>
                <a:tc>
                  <a:txBody>
                    <a:bodyPr/>
                    <a:lstStyle/>
                    <a:p>
                      <a:endParaRPr lang="en-US" sz="1300" dirty="0">
                        <a:latin typeface="Maiandra GD" pitchFamily="34" charset="0"/>
                      </a:endParaRPr>
                    </a:p>
                  </a:txBody>
                  <a:tcPr/>
                </a:tc>
                <a:tc>
                  <a:txBody>
                    <a:bodyPr/>
                    <a:lstStyle/>
                    <a:p>
                      <a:endParaRPr lang="en-US" sz="1300" dirty="0">
                        <a:latin typeface="Maiandra GD" pitchFamily="34" charset="0"/>
                      </a:endParaRPr>
                    </a:p>
                  </a:txBody>
                  <a:tcPr/>
                </a:tc>
                <a:tc>
                  <a:txBody>
                    <a:bodyPr/>
                    <a:lstStyle/>
                    <a:p>
                      <a:endParaRPr lang="en-US" sz="1300" dirty="0">
                        <a:latin typeface="Maiandra GD" pitchFamily="34" charset="0"/>
                      </a:endParaRPr>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16</a:t>
            </a:fld>
            <a:endParaRPr lang="en-US"/>
          </a:p>
        </p:txBody>
      </p:sp>
      <p:sp>
        <p:nvSpPr>
          <p:cNvPr id="5" name="TextBox 4"/>
          <p:cNvSpPr txBox="1"/>
          <p:nvPr/>
        </p:nvSpPr>
        <p:spPr>
          <a:xfrm>
            <a:off x="63012" y="504092"/>
            <a:ext cx="9017977" cy="5286062"/>
          </a:xfrm>
          <a:prstGeom prst="rect">
            <a:avLst/>
          </a:prstGeom>
          <a:noFill/>
        </p:spPr>
        <p:txBody>
          <a:bodyPr wrap="square" rtlCol="0">
            <a:spAutoFit/>
          </a:bodyPr>
          <a:lstStyle/>
          <a:p>
            <a:pPr indent="274320">
              <a:spcBef>
                <a:spcPts val="0"/>
              </a:spcBef>
              <a:spcAft>
                <a:spcPts val="1800"/>
              </a:spcAft>
              <a:buSzPct val="80000"/>
              <a:buFont typeface="Wingdings 3" pitchFamily="18" charset="2"/>
              <a:buChar char="R"/>
            </a:pPr>
            <a:r>
              <a:rPr lang="en-US" sz="2400" dirty="0" smtClean="0">
                <a:solidFill>
                  <a:srgbClr val="C00000"/>
                </a:solidFill>
                <a:latin typeface="Maiandra GD" pitchFamily="34" charset="0"/>
              </a:rPr>
              <a:t>Exercises</a:t>
            </a:r>
          </a:p>
          <a:p>
            <a:pPr indent="274320">
              <a:spcBef>
                <a:spcPts val="300"/>
              </a:spcBef>
              <a:spcAft>
                <a:spcPts val="300"/>
              </a:spcAft>
              <a:buSzPct val="80000"/>
              <a:buFont typeface="Maiandra GD" pitchFamily="34" charset="0"/>
              <a:buChar char="∆"/>
            </a:pPr>
            <a:r>
              <a:rPr lang="en-US" sz="1800" b="1" u="sng" dirty="0" smtClean="0">
                <a:solidFill>
                  <a:srgbClr val="002060"/>
                </a:solidFill>
                <a:latin typeface="Maiandra GD" pitchFamily="34" charset="0"/>
              </a:rPr>
              <a:t>Ex1:</a:t>
            </a:r>
            <a:r>
              <a:rPr lang="en-US" sz="1800" dirty="0" smtClean="0">
                <a:latin typeface="Maiandra GD" pitchFamily="34" charset="0"/>
              </a:rPr>
              <a:t> Convert the following numbers from decimal to binary number systems:</a:t>
            </a:r>
          </a:p>
          <a:p>
            <a:pPr marL="914400">
              <a:spcBef>
                <a:spcPts val="300"/>
              </a:spcBef>
              <a:spcAft>
                <a:spcPts val="300"/>
              </a:spcAft>
            </a:pPr>
            <a:r>
              <a:rPr lang="en-US" sz="1800" dirty="0" smtClean="0">
                <a:latin typeface="Maiandra GD" pitchFamily="34" charset="0"/>
              </a:rPr>
              <a:t>174	487</a:t>
            </a:r>
          </a:p>
          <a:p>
            <a:pPr indent="274320">
              <a:spcBef>
                <a:spcPts val="900"/>
              </a:spcBef>
              <a:spcAft>
                <a:spcPts val="300"/>
              </a:spcAft>
              <a:buSzPct val="80000"/>
              <a:buFont typeface="Maiandra GD" pitchFamily="34" charset="0"/>
              <a:buChar char="∆"/>
            </a:pPr>
            <a:r>
              <a:rPr lang="en-US" sz="1800" b="1" u="sng" dirty="0" smtClean="0">
                <a:solidFill>
                  <a:srgbClr val="002060"/>
                </a:solidFill>
                <a:latin typeface="Maiandra GD" pitchFamily="34" charset="0"/>
              </a:rPr>
              <a:t>Ex2:</a:t>
            </a:r>
            <a:r>
              <a:rPr lang="en-US" sz="1800" dirty="0" smtClean="0">
                <a:latin typeface="Maiandra GD" pitchFamily="34" charset="0"/>
              </a:rPr>
              <a:t> Convert the following numbers from binary to decimal number systems:</a:t>
            </a:r>
          </a:p>
          <a:p>
            <a:pPr marL="914400">
              <a:spcBef>
                <a:spcPts val="300"/>
              </a:spcBef>
              <a:spcAft>
                <a:spcPts val="300"/>
              </a:spcAft>
            </a:pPr>
            <a:r>
              <a:rPr lang="en-US" sz="1800" dirty="0" smtClean="0">
                <a:latin typeface="Maiandra GD" pitchFamily="34" charset="0"/>
              </a:rPr>
              <a:t>10011101		1011001101</a:t>
            </a:r>
          </a:p>
          <a:p>
            <a:pPr indent="274320">
              <a:spcBef>
                <a:spcPts val="900"/>
              </a:spcBef>
              <a:spcAft>
                <a:spcPts val="300"/>
              </a:spcAft>
              <a:buSzPct val="80000"/>
              <a:buFont typeface="Maiandra GD" pitchFamily="34" charset="0"/>
              <a:buChar char="∆"/>
            </a:pPr>
            <a:r>
              <a:rPr lang="en-US" sz="1800" b="1" u="sng" dirty="0" smtClean="0">
                <a:solidFill>
                  <a:srgbClr val="002060"/>
                </a:solidFill>
                <a:latin typeface="Maiandra GD" pitchFamily="34" charset="0"/>
              </a:rPr>
              <a:t>Ex3:</a:t>
            </a:r>
            <a:r>
              <a:rPr lang="en-US" sz="1800" dirty="0" smtClean="0">
                <a:latin typeface="Maiandra GD" pitchFamily="34" charset="0"/>
              </a:rPr>
              <a:t> Convert the following numbers from decimal to octal (base 8) number systems:</a:t>
            </a:r>
          </a:p>
          <a:p>
            <a:pPr marL="914400">
              <a:spcBef>
                <a:spcPts val="300"/>
              </a:spcBef>
              <a:spcAft>
                <a:spcPts val="300"/>
              </a:spcAft>
            </a:pPr>
            <a:r>
              <a:rPr lang="en-US" sz="1800" dirty="0" smtClean="0">
                <a:latin typeface="Maiandra GD" pitchFamily="34" charset="0"/>
              </a:rPr>
              <a:t>395	544</a:t>
            </a:r>
          </a:p>
          <a:p>
            <a:pPr indent="274320">
              <a:spcBef>
                <a:spcPts val="900"/>
              </a:spcBef>
              <a:spcAft>
                <a:spcPts val="300"/>
              </a:spcAft>
              <a:buSzPct val="80000"/>
              <a:buFont typeface="Maiandra GD" pitchFamily="34" charset="0"/>
              <a:buChar char="∆"/>
            </a:pPr>
            <a:r>
              <a:rPr lang="en-US" sz="1800" b="1" u="sng" dirty="0" smtClean="0">
                <a:solidFill>
                  <a:srgbClr val="002060"/>
                </a:solidFill>
                <a:latin typeface="Maiandra GD" pitchFamily="34" charset="0"/>
              </a:rPr>
              <a:t>Ex4:</a:t>
            </a:r>
            <a:r>
              <a:rPr lang="en-US" sz="1800" dirty="0" smtClean="0">
                <a:latin typeface="Maiandra GD" pitchFamily="34" charset="0"/>
              </a:rPr>
              <a:t> Convert the following numbers from octal (base 8) to decimal number systems:</a:t>
            </a:r>
          </a:p>
          <a:p>
            <a:pPr marL="914400">
              <a:spcBef>
                <a:spcPts val="300"/>
              </a:spcBef>
              <a:spcAft>
                <a:spcPts val="300"/>
              </a:spcAft>
            </a:pPr>
            <a:r>
              <a:rPr lang="en-US" sz="1800" dirty="0" smtClean="0">
                <a:latin typeface="Maiandra GD" pitchFamily="34" charset="0"/>
              </a:rPr>
              <a:t>152	217</a:t>
            </a:r>
          </a:p>
          <a:p>
            <a:pPr indent="274320">
              <a:spcBef>
                <a:spcPts val="900"/>
              </a:spcBef>
              <a:spcAft>
                <a:spcPts val="300"/>
              </a:spcAft>
              <a:buSzPct val="80000"/>
              <a:buFont typeface="Maiandra GD" pitchFamily="34" charset="0"/>
              <a:buChar char="∆"/>
            </a:pPr>
            <a:r>
              <a:rPr lang="en-US" sz="1800" b="1" u="sng" dirty="0" smtClean="0">
                <a:solidFill>
                  <a:srgbClr val="002060"/>
                </a:solidFill>
                <a:latin typeface="Maiandra GD" pitchFamily="34" charset="0"/>
              </a:rPr>
              <a:t>Ex5:</a:t>
            </a:r>
            <a:r>
              <a:rPr lang="en-US" sz="1800" dirty="0" smtClean="0">
                <a:latin typeface="Maiandra GD" pitchFamily="34" charset="0"/>
              </a:rPr>
              <a:t> Convert the following numbers from decimal to </a:t>
            </a:r>
            <a:r>
              <a:rPr lang="en-US" sz="1800" dirty="0" err="1" smtClean="0">
                <a:latin typeface="Maiandra GD" pitchFamily="34" charset="0"/>
              </a:rPr>
              <a:t>hexa</a:t>
            </a:r>
            <a:r>
              <a:rPr lang="en-US" sz="1800" dirty="0" smtClean="0">
                <a:latin typeface="Maiandra GD" pitchFamily="34" charset="0"/>
              </a:rPr>
              <a:t> (base 16) number systems:</a:t>
            </a:r>
          </a:p>
          <a:p>
            <a:pPr marL="914400">
              <a:spcBef>
                <a:spcPts val="300"/>
              </a:spcBef>
              <a:spcAft>
                <a:spcPts val="300"/>
              </a:spcAft>
            </a:pPr>
            <a:r>
              <a:rPr lang="en-US" sz="1800" dirty="0" smtClean="0">
                <a:latin typeface="Maiandra GD" pitchFamily="34" charset="0"/>
              </a:rPr>
              <a:t>1001	2513</a:t>
            </a:r>
          </a:p>
          <a:p>
            <a:pPr indent="274320">
              <a:spcBef>
                <a:spcPts val="900"/>
              </a:spcBef>
              <a:spcAft>
                <a:spcPts val="300"/>
              </a:spcAft>
              <a:buSzPct val="80000"/>
              <a:buFont typeface="Maiandra GD" pitchFamily="34" charset="0"/>
              <a:buChar char="∆"/>
            </a:pPr>
            <a:r>
              <a:rPr lang="en-US" sz="1800" b="1" u="sng" dirty="0" smtClean="0">
                <a:solidFill>
                  <a:srgbClr val="002060"/>
                </a:solidFill>
                <a:latin typeface="Maiandra GD" pitchFamily="34" charset="0"/>
              </a:rPr>
              <a:t>Ex6:</a:t>
            </a:r>
            <a:r>
              <a:rPr lang="en-US" sz="1800" dirty="0" smtClean="0">
                <a:latin typeface="Maiandra GD" pitchFamily="34" charset="0"/>
              </a:rPr>
              <a:t> Convert the following numbers from </a:t>
            </a:r>
            <a:r>
              <a:rPr lang="en-US" sz="1800" dirty="0" err="1" smtClean="0">
                <a:latin typeface="Maiandra GD" pitchFamily="34" charset="0"/>
              </a:rPr>
              <a:t>hexa</a:t>
            </a:r>
            <a:r>
              <a:rPr lang="en-US" sz="1800" dirty="0" smtClean="0">
                <a:latin typeface="Maiandra GD" pitchFamily="34" charset="0"/>
              </a:rPr>
              <a:t> (base 16) to decimal number systems:</a:t>
            </a:r>
          </a:p>
          <a:p>
            <a:pPr marL="914400">
              <a:spcBef>
                <a:spcPts val="300"/>
              </a:spcBef>
              <a:spcAft>
                <a:spcPts val="300"/>
              </a:spcAft>
            </a:pPr>
            <a:r>
              <a:rPr lang="en-US" sz="1800" dirty="0" smtClean="0">
                <a:latin typeface="Maiandra GD" pitchFamily="34" charset="0"/>
              </a:rPr>
              <a:t>2CD4	ACE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17</a:t>
            </a:fld>
            <a:endParaRPr lang="en-US"/>
          </a:p>
        </p:txBody>
      </p:sp>
      <p:sp>
        <p:nvSpPr>
          <p:cNvPr id="5" name="TextBox 4"/>
          <p:cNvSpPr txBox="1"/>
          <p:nvPr/>
        </p:nvSpPr>
        <p:spPr>
          <a:xfrm>
            <a:off x="1018443" y="2859614"/>
            <a:ext cx="7107115" cy="1138773"/>
          </a:xfrm>
          <a:prstGeom prst="rect">
            <a:avLst/>
          </a:prstGeom>
          <a:noFill/>
        </p:spPr>
        <p:txBody>
          <a:bodyPr wrap="square" rtlCol="0">
            <a:spAutoFit/>
          </a:bodyPr>
          <a:lstStyle/>
          <a:p>
            <a:pPr algn="just">
              <a:spcBef>
                <a:spcPts val="1200"/>
              </a:spcBef>
              <a:spcAft>
                <a:spcPts val="1200"/>
              </a:spcAft>
            </a:pPr>
            <a:r>
              <a:rPr lang="en-US" sz="2400" b="1" i="1" dirty="0" smtClean="0">
                <a:solidFill>
                  <a:srgbClr val="00B050"/>
                </a:solidFill>
                <a:latin typeface="Maiandra GD" pitchFamily="34" charset="0"/>
              </a:rPr>
              <a:t>They’ll never be happy together. He’s not her type.</a:t>
            </a:r>
          </a:p>
          <a:p>
            <a:pPr algn="r">
              <a:spcBef>
                <a:spcPts val="1200"/>
              </a:spcBef>
              <a:spcAft>
                <a:spcPts val="1200"/>
              </a:spcAft>
            </a:pPr>
            <a:r>
              <a:rPr lang="en-US" sz="2400" b="1" dirty="0" smtClean="0">
                <a:solidFill>
                  <a:srgbClr val="FF0000"/>
                </a:solidFill>
                <a:latin typeface="Maiandra GD" pitchFamily="34" charset="0"/>
              </a:rPr>
              <a:t>OVERHEARD AT A COCKTAIL PARTY</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679" y="110517"/>
            <a:ext cx="3165231" cy="616314"/>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I.4. Type </a:t>
            </a:r>
            <a:r>
              <a:rPr lang="en-US" sz="2400" b="1" dirty="0">
                <a:solidFill>
                  <a:schemeClr val="accent5">
                    <a:lumMod val="50000"/>
                  </a:schemeClr>
                </a:solidFill>
                <a:latin typeface="Maiandra GD" pitchFamily="34" charset="0"/>
                <a:ea typeface="+mn-ea"/>
                <a:cs typeface="+mn-cs"/>
              </a:rPr>
              <a:t>Conversions</a:t>
            </a:r>
          </a:p>
        </p:txBody>
      </p:sp>
      <p:sp>
        <p:nvSpPr>
          <p:cNvPr id="32771" name="Rectangle 3"/>
          <p:cNvSpPr>
            <a:spLocks noGrp="1" noChangeArrowheads="1"/>
          </p:cNvSpPr>
          <p:nvPr>
            <p:ph type="body" idx="4294967295"/>
          </p:nvPr>
        </p:nvSpPr>
        <p:spPr>
          <a:xfrm>
            <a:off x="757604" y="1351084"/>
            <a:ext cx="7628792" cy="4624753"/>
          </a:xfrm>
        </p:spPr>
        <p:txBody>
          <a:bodyPr>
            <a:normAutofit/>
          </a:bodyPr>
          <a:lstStyle/>
          <a:p>
            <a:pPr marL="274320" lvl="1" indent="-274320" algn="just">
              <a:spcBef>
                <a:spcPts val="300"/>
              </a:spcBef>
              <a:spcAft>
                <a:spcPts val="300"/>
              </a:spcAft>
              <a:buSzPct val="80000"/>
              <a:buFont typeface="Maiandra GD" pitchFamily="34" charset="0"/>
              <a:buChar char="−"/>
            </a:pPr>
            <a:r>
              <a:rPr lang="en-US" sz="1800" dirty="0">
                <a:latin typeface="Maiandra GD" pitchFamily="34" charset="0"/>
              </a:rPr>
              <a:t>The operands of a binary operator must have </a:t>
            </a:r>
            <a:r>
              <a:rPr lang="en-US" sz="1800" dirty="0" smtClean="0">
                <a:solidFill>
                  <a:srgbClr val="0070C0"/>
                </a:solidFill>
                <a:latin typeface="Maiandra GD" pitchFamily="34" charset="0"/>
              </a:rPr>
              <a:t>the </a:t>
            </a:r>
            <a:r>
              <a:rPr lang="en-US" sz="1800" dirty="0">
                <a:solidFill>
                  <a:srgbClr val="0070C0"/>
                </a:solidFill>
                <a:latin typeface="Maiandra GD" pitchFamily="34" charset="0"/>
              </a:rPr>
              <a:t>same type</a:t>
            </a:r>
            <a:r>
              <a:rPr lang="en-US" sz="1800" dirty="0">
                <a:latin typeface="Maiandra GD" pitchFamily="34" charset="0"/>
              </a:rPr>
              <a:t> and the result is also of </a:t>
            </a:r>
            <a:r>
              <a:rPr lang="en-US" sz="1800" dirty="0">
                <a:solidFill>
                  <a:srgbClr val="0070C0"/>
                </a:solidFill>
                <a:latin typeface="Maiandra GD" pitchFamily="34" charset="0"/>
              </a:rPr>
              <a:t>the same type</a:t>
            </a:r>
            <a:r>
              <a:rPr lang="en-US" sz="1800" dirty="0">
                <a:latin typeface="Maiandra GD" pitchFamily="34" charset="0"/>
              </a:rPr>
              <a:t>.</a:t>
            </a:r>
          </a:p>
          <a:p>
            <a:pPr marL="274320" lvl="1" indent="-274320" algn="just">
              <a:spcBef>
                <a:spcPts val="300"/>
              </a:spcBef>
              <a:spcAft>
                <a:spcPts val="300"/>
              </a:spcAft>
              <a:buSzPct val="80000"/>
              <a:buFont typeface="Maiandra GD" pitchFamily="34" charset="0"/>
              <a:buChar char="−"/>
            </a:pPr>
            <a:r>
              <a:rPr lang="en-US" sz="1800" dirty="0" smtClean="0">
                <a:latin typeface="Maiandra GD" pitchFamily="34" charset="0"/>
              </a:rPr>
              <a:t>Integer </a:t>
            </a:r>
            <a:r>
              <a:rPr lang="en-US" sz="1800" dirty="0">
                <a:latin typeface="Maiandra GD" pitchFamily="34" charset="0"/>
              </a:rPr>
              <a:t>division</a:t>
            </a:r>
            <a:r>
              <a:rPr lang="en-US" sz="1800" dirty="0" smtClean="0">
                <a:latin typeface="Maiandra GD" pitchFamily="34" charset="0"/>
              </a:rPr>
              <a:t>:</a:t>
            </a:r>
            <a:endParaRPr lang="en-US" sz="1800" dirty="0">
              <a:latin typeface="Maiandra GD" pitchFamily="34" charset="0"/>
            </a:endParaRPr>
          </a:p>
          <a:p>
            <a:pPr marL="274320" lvl="1" indent="-274320" algn="just">
              <a:spcBef>
                <a:spcPts val="300"/>
              </a:spcBef>
              <a:spcAft>
                <a:spcPts val="300"/>
              </a:spcAft>
              <a:buSzPct val="80000"/>
              <a:buNone/>
            </a:pPr>
            <a:r>
              <a:rPr lang="en-US" sz="1800" dirty="0">
                <a:latin typeface="Maiandra GD" pitchFamily="34" charset="0"/>
              </a:rPr>
              <a:t>	</a:t>
            </a:r>
            <a:r>
              <a:rPr lang="en-US" sz="1800" dirty="0" smtClean="0">
                <a:latin typeface="Maiandra GD" pitchFamily="34" charset="0"/>
              </a:rPr>
              <a:t>		</a:t>
            </a:r>
            <a:r>
              <a:rPr lang="en-US" sz="1800" b="1" dirty="0" smtClean="0">
                <a:latin typeface="Maiandra GD" pitchFamily="34" charset="0"/>
              </a:rPr>
              <a:t>c </a:t>
            </a:r>
            <a:r>
              <a:rPr lang="en-US" sz="1800" b="1" dirty="0">
                <a:latin typeface="Maiandra GD" pitchFamily="34" charset="0"/>
              </a:rPr>
              <a:t>= </a:t>
            </a:r>
            <a:r>
              <a:rPr lang="en-US" sz="1800" b="1" dirty="0" smtClean="0">
                <a:latin typeface="Maiandra GD" pitchFamily="34" charset="0"/>
              </a:rPr>
              <a:t>( 9 </a:t>
            </a:r>
            <a:r>
              <a:rPr lang="en-US" sz="1800" b="1" dirty="0">
                <a:latin typeface="Maiandra GD" pitchFamily="34" charset="0"/>
              </a:rPr>
              <a:t>/ </a:t>
            </a:r>
            <a:r>
              <a:rPr lang="en-US" sz="1800" b="1" dirty="0" smtClean="0">
                <a:latin typeface="Maiandra GD" pitchFamily="34" charset="0"/>
              </a:rPr>
              <a:t>5 ) * ( f – 32 )</a:t>
            </a:r>
            <a:endParaRPr lang="en-US" sz="1800" b="1" dirty="0">
              <a:latin typeface="Maiandra GD" pitchFamily="34" charset="0"/>
            </a:endParaRPr>
          </a:p>
          <a:p>
            <a:pPr marL="274320" lvl="1" indent="-274320" algn="just">
              <a:spcBef>
                <a:spcPts val="300"/>
              </a:spcBef>
              <a:spcAft>
                <a:spcPts val="300"/>
              </a:spcAft>
              <a:buSzPct val="80000"/>
              <a:buFont typeface="Maiandra GD" pitchFamily="34" charset="0"/>
              <a:buChar char="−"/>
            </a:pPr>
            <a:r>
              <a:rPr lang="en-US" sz="1800" dirty="0" smtClean="0">
                <a:latin typeface="Maiandra GD" pitchFamily="34" charset="0"/>
              </a:rPr>
              <a:t>The </a:t>
            </a:r>
            <a:r>
              <a:rPr lang="en-US" sz="1800" dirty="0">
                <a:latin typeface="Maiandra GD" pitchFamily="34" charset="0"/>
              </a:rPr>
              <a:t>operands of the division are both </a:t>
            </a:r>
            <a:r>
              <a:rPr lang="en-US" sz="1800" dirty="0" err="1" smtClean="0">
                <a:solidFill>
                  <a:srgbClr val="0070C0"/>
                </a:solidFill>
                <a:latin typeface="Maiandra GD" pitchFamily="34" charset="0"/>
              </a:rPr>
              <a:t>int</a:t>
            </a:r>
            <a:r>
              <a:rPr lang="en-US" sz="1800" dirty="0" smtClean="0">
                <a:latin typeface="Maiandra GD" pitchFamily="34" charset="0"/>
              </a:rPr>
              <a:t>, and hence, </a:t>
            </a:r>
            <a:r>
              <a:rPr lang="en-US" sz="1800" dirty="0">
                <a:latin typeface="Maiandra GD" pitchFamily="34" charset="0"/>
              </a:rPr>
              <a:t>the result also would be </a:t>
            </a:r>
            <a:r>
              <a:rPr lang="en-US" sz="1800" dirty="0">
                <a:solidFill>
                  <a:srgbClr val="0070C0"/>
                </a:solidFill>
                <a:latin typeface="Maiandra GD" pitchFamily="34" charset="0"/>
              </a:rPr>
              <a:t>int</a:t>
            </a:r>
            <a:r>
              <a:rPr lang="en-US" sz="1800" dirty="0">
                <a:latin typeface="Maiandra GD" pitchFamily="34" charset="0"/>
              </a:rPr>
              <a:t>. For correct results, one may </a:t>
            </a:r>
            <a:r>
              <a:rPr lang="en-US" sz="1800" dirty="0" smtClean="0">
                <a:latin typeface="Maiandra GD" pitchFamily="34" charset="0"/>
              </a:rPr>
              <a:t>write:</a:t>
            </a:r>
            <a:endParaRPr lang="en-US" sz="1800" dirty="0">
              <a:latin typeface="Maiandra GD" pitchFamily="34" charset="0"/>
            </a:endParaRPr>
          </a:p>
          <a:p>
            <a:pPr marL="274320" lvl="1" indent="-274320" algn="just">
              <a:spcBef>
                <a:spcPts val="300"/>
              </a:spcBef>
              <a:spcAft>
                <a:spcPts val="300"/>
              </a:spcAft>
              <a:buSzPct val="80000"/>
              <a:buNone/>
            </a:pPr>
            <a:r>
              <a:rPr lang="en-US" sz="1800" dirty="0">
                <a:latin typeface="Maiandra GD" pitchFamily="34" charset="0"/>
              </a:rPr>
              <a:t>	</a:t>
            </a:r>
            <a:r>
              <a:rPr lang="en-US" sz="1800" dirty="0" smtClean="0">
                <a:latin typeface="Maiandra GD" pitchFamily="34" charset="0"/>
              </a:rPr>
              <a:t>		</a:t>
            </a:r>
            <a:r>
              <a:rPr lang="en-US" sz="1800" b="1" dirty="0" smtClean="0">
                <a:latin typeface="Maiandra GD" pitchFamily="34" charset="0"/>
              </a:rPr>
              <a:t>c </a:t>
            </a:r>
            <a:r>
              <a:rPr lang="en-US" sz="1800" b="1" dirty="0">
                <a:latin typeface="Maiandra GD" pitchFamily="34" charset="0"/>
              </a:rPr>
              <a:t>= </a:t>
            </a:r>
            <a:r>
              <a:rPr lang="en-US" sz="1800" b="1" dirty="0" smtClean="0">
                <a:latin typeface="Maiandra GD" pitchFamily="34" charset="0"/>
              </a:rPr>
              <a:t>( 9.0 </a:t>
            </a:r>
            <a:r>
              <a:rPr lang="en-US" sz="1800" b="1" dirty="0">
                <a:latin typeface="Maiandra GD" pitchFamily="34" charset="0"/>
              </a:rPr>
              <a:t>/ </a:t>
            </a:r>
            <a:r>
              <a:rPr lang="en-US" sz="1800" b="1" dirty="0" smtClean="0">
                <a:latin typeface="Maiandra GD" pitchFamily="34" charset="0"/>
              </a:rPr>
              <a:t>5.0 ) * ( f – 32 )</a:t>
            </a:r>
            <a:endParaRPr lang="en-US" sz="1800" b="1" dirty="0">
              <a:latin typeface="Maiandra GD" pitchFamily="34" charset="0"/>
            </a:endParaRPr>
          </a:p>
          <a:p>
            <a:pPr marL="274320" lvl="1" indent="-274320" algn="just">
              <a:spcBef>
                <a:spcPts val="300"/>
              </a:spcBef>
              <a:spcAft>
                <a:spcPts val="300"/>
              </a:spcAft>
              <a:buSzPct val="80000"/>
              <a:buFont typeface="Maiandra GD" pitchFamily="34" charset="0"/>
              <a:buChar char="−"/>
            </a:pPr>
            <a:r>
              <a:rPr lang="en-US" sz="1800" dirty="0">
                <a:latin typeface="Maiandra GD" pitchFamily="34" charset="0"/>
              </a:rPr>
              <a:t>In case the two operands of a binary operator are different, but compatible, then they are converted to </a:t>
            </a:r>
            <a:r>
              <a:rPr lang="en-US" sz="1800" dirty="0">
                <a:solidFill>
                  <a:srgbClr val="0070C0"/>
                </a:solidFill>
                <a:latin typeface="Maiandra GD" pitchFamily="34" charset="0"/>
              </a:rPr>
              <a:t>the same type</a:t>
            </a:r>
            <a:r>
              <a:rPr lang="en-US" sz="1800" dirty="0">
                <a:latin typeface="Maiandra GD" pitchFamily="34" charset="0"/>
              </a:rPr>
              <a:t> by the compiler. The mechanism (set of rules) is called </a:t>
            </a:r>
            <a:r>
              <a:rPr lang="en-US" sz="1800" dirty="0">
                <a:solidFill>
                  <a:srgbClr val="C00000"/>
                </a:solidFill>
                <a:latin typeface="Maiandra GD" pitchFamily="34" charset="0"/>
              </a:rPr>
              <a:t>Automatic Type Casting</a:t>
            </a:r>
            <a:r>
              <a:rPr lang="en-US" sz="1800" dirty="0" smtClean="0">
                <a:latin typeface="Maiandra GD" pitchFamily="34" charset="0"/>
              </a:rPr>
              <a:t>.</a:t>
            </a:r>
            <a:endParaRPr lang="en-US" sz="1800" dirty="0">
              <a:latin typeface="Maiandra GD" pitchFamily="34" charset="0"/>
            </a:endParaRPr>
          </a:p>
          <a:p>
            <a:pPr marL="274320" lvl="1" indent="-274320" algn="just">
              <a:spcBef>
                <a:spcPts val="300"/>
              </a:spcBef>
              <a:spcAft>
                <a:spcPts val="300"/>
              </a:spcAft>
              <a:buSzPct val="80000"/>
              <a:buNone/>
            </a:pPr>
            <a:r>
              <a:rPr lang="en-US" sz="1800" dirty="0">
                <a:latin typeface="Maiandra GD" pitchFamily="34" charset="0"/>
              </a:rPr>
              <a:t>	</a:t>
            </a:r>
            <a:r>
              <a:rPr lang="en-US" sz="1800" dirty="0" smtClean="0">
                <a:latin typeface="Maiandra GD" pitchFamily="34" charset="0"/>
              </a:rPr>
              <a:t>		</a:t>
            </a:r>
            <a:r>
              <a:rPr lang="en-US" sz="1800" b="1" dirty="0" smtClean="0">
                <a:latin typeface="Maiandra GD" pitchFamily="34" charset="0"/>
              </a:rPr>
              <a:t>c </a:t>
            </a:r>
            <a:r>
              <a:rPr lang="en-US" sz="1800" b="1" dirty="0">
                <a:latin typeface="Maiandra GD" pitchFamily="34" charset="0"/>
              </a:rPr>
              <a:t>= </a:t>
            </a:r>
            <a:r>
              <a:rPr lang="en-US" sz="1800" b="1" dirty="0" smtClean="0">
                <a:latin typeface="Maiandra GD" pitchFamily="34" charset="0"/>
              </a:rPr>
              <a:t>( 9.0 </a:t>
            </a:r>
            <a:r>
              <a:rPr lang="en-US" sz="1800" b="1" dirty="0">
                <a:latin typeface="Maiandra GD" pitchFamily="34" charset="0"/>
              </a:rPr>
              <a:t>/ </a:t>
            </a:r>
            <a:r>
              <a:rPr lang="en-US" sz="1800" b="1" dirty="0" smtClean="0">
                <a:latin typeface="Maiandra GD" pitchFamily="34" charset="0"/>
              </a:rPr>
              <a:t>5 ) * ( f – 32 )</a:t>
            </a:r>
            <a:endParaRPr lang="en-US" sz="1800" dirty="0">
              <a:latin typeface="Maiandra GD" pitchFamily="34" charset="0"/>
            </a:endParaRPr>
          </a:p>
          <a:p>
            <a:pPr marL="274320" lvl="1" indent="-274320" algn="just">
              <a:spcBef>
                <a:spcPts val="300"/>
              </a:spcBef>
              <a:spcAft>
                <a:spcPts val="300"/>
              </a:spcAft>
              <a:buSzPct val="80000"/>
              <a:buFont typeface="Maiandra GD" pitchFamily="34" charset="0"/>
              <a:buChar char="−"/>
            </a:pPr>
            <a:r>
              <a:rPr lang="en-US" sz="1800" dirty="0">
                <a:latin typeface="Maiandra GD" pitchFamily="34" charset="0"/>
              </a:rPr>
              <a:t>It is possible to force a conversion of an operand. This is called </a:t>
            </a:r>
            <a:r>
              <a:rPr lang="en-US" sz="1800" dirty="0">
                <a:solidFill>
                  <a:srgbClr val="C00000"/>
                </a:solidFill>
                <a:latin typeface="Maiandra GD" pitchFamily="34" charset="0"/>
              </a:rPr>
              <a:t>Explicit Type </a:t>
            </a:r>
            <a:r>
              <a:rPr lang="en-US" sz="1800" dirty="0" smtClean="0">
                <a:solidFill>
                  <a:srgbClr val="C00000"/>
                </a:solidFill>
                <a:latin typeface="Maiandra GD" pitchFamily="34" charset="0"/>
              </a:rPr>
              <a:t>Casting</a:t>
            </a:r>
            <a:r>
              <a:rPr lang="en-US" sz="1800" dirty="0" smtClean="0">
                <a:latin typeface="Maiandra GD" pitchFamily="34" charset="0"/>
              </a:rPr>
              <a:t>.</a:t>
            </a:r>
            <a:endParaRPr lang="en-US" sz="1800" dirty="0">
              <a:solidFill>
                <a:srgbClr val="FF0000"/>
              </a:solidFill>
              <a:latin typeface="Maiandra GD" pitchFamily="34" charset="0"/>
            </a:endParaRPr>
          </a:p>
          <a:p>
            <a:pPr marL="274320" lvl="1" indent="-274320" algn="just">
              <a:spcBef>
                <a:spcPts val="300"/>
              </a:spcBef>
              <a:spcAft>
                <a:spcPts val="300"/>
              </a:spcAft>
              <a:buSzPct val="80000"/>
              <a:buNone/>
            </a:pPr>
            <a:r>
              <a:rPr lang="en-US" sz="1800" dirty="0">
                <a:latin typeface="Maiandra GD" pitchFamily="34" charset="0"/>
              </a:rPr>
              <a:t>	</a:t>
            </a:r>
            <a:r>
              <a:rPr lang="en-US" sz="1800" dirty="0" smtClean="0">
                <a:latin typeface="Maiandra GD" pitchFamily="34" charset="0"/>
              </a:rPr>
              <a:t>		</a:t>
            </a:r>
            <a:r>
              <a:rPr lang="en-US" sz="1800" b="1" dirty="0" smtClean="0">
                <a:latin typeface="Maiandra GD" pitchFamily="34" charset="0"/>
              </a:rPr>
              <a:t>c </a:t>
            </a:r>
            <a:r>
              <a:rPr lang="en-US" sz="1800" b="1" dirty="0">
                <a:latin typeface="Maiandra GD" pitchFamily="34" charset="0"/>
              </a:rPr>
              <a:t>= </a:t>
            </a:r>
            <a:r>
              <a:rPr lang="en-US" sz="1800" b="1" dirty="0" smtClean="0">
                <a:latin typeface="Maiandra GD" pitchFamily="34" charset="0"/>
              </a:rPr>
              <a:t>( (float)9 </a:t>
            </a:r>
            <a:r>
              <a:rPr lang="en-US" sz="1800" b="1" dirty="0">
                <a:latin typeface="Maiandra GD" pitchFamily="34" charset="0"/>
              </a:rPr>
              <a:t>/ </a:t>
            </a:r>
            <a:r>
              <a:rPr lang="en-US" sz="1800" b="1" dirty="0" smtClean="0">
                <a:latin typeface="Maiandra GD" pitchFamily="34" charset="0"/>
              </a:rPr>
              <a:t>5 ) * ( f – 32 )</a:t>
            </a:r>
            <a:endParaRPr lang="en-US" sz="1800" b="1" dirty="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34463" y="133962"/>
            <a:ext cx="3276600" cy="557699"/>
          </a:xfrm>
        </p:spPr>
        <p:txBody>
          <a:bodyPr>
            <a:normAutofit fontScale="90000"/>
          </a:bodyPr>
          <a:lstStyle/>
          <a:p>
            <a:r>
              <a:rPr lang="en-US" sz="2200" b="1" dirty="0">
                <a:solidFill>
                  <a:schemeClr val="accent2">
                    <a:lumMod val="50000"/>
                  </a:schemeClr>
                </a:solidFill>
                <a:effectLst>
                  <a:outerShdw blurRad="38100" dist="38100" dir="2700000" algn="tl">
                    <a:srgbClr val="000000">
                      <a:alpha val="43137"/>
                    </a:srgbClr>
                  </a:outerShdw>
                </a:effectLst>
                <a:latin typeface="Maiandra GD" pitchFamily="34" charset="0"/>
              </a:rPr>
              <a:t>Automatic Type Casting</a:t>
            </a:r>
          </a:p>
        </p:txBody>
      </p:sp>
      <p:sp>
        <p:nvSpPr>
          <p:cNvPr id="171011" name="Rectangle 3"/>
          <p:cNvSpPr>
            <a:spLocks noGrp="1" noChangeArrowheads="1"/>
          </p:cNvSpPr>
          <p:nvPr>
            <p:ph type="body" idx="4294967295"/>
          </p:nvPr>
        </p:nvSpPr>
        <p:spPr>
          <a:xfrm>
            <a:off x="351690" y="1611920"/>
            <a:ext cx="6166338" cy="4032742"/>
          </a:xfrm>
        </p:spPr>
        <p:txBody>
          <a:bodyPr>
            <a:normAutofit/>
          </a:bodyPr>
          <a:lstStyle/>
          <a:p>
            <a:pPr marL="274320" lvl="1" indent="-274320" algn="just">
              <a:spcBef>
                <a:spcPts val="600"/>
              </a:spcBef>
              <a:spcAft>
                <a:spcPts val="600"/>
              </a:spcAft>
              <a:buClr>
                <a:schemeClr val="tx1"/>
              </a:buClr>
              <a:buFont typeface="Monotype Sorts" pitchFamily="2" charset="2"/>
              <a:buAutoNum type="arabicPeriod"/>
            </a:pPr>
            <a:r>
              <a:rPr lang="en-US" sz="1800" dirty="0">
                <a:solidFill>
                  <a:srgbClr val="0070C0"/>
                </a:solidFill>
                <a:latin typeface="Maiandra GD" pitchFamily="34" charset="0"/>
              </a:rPr>
              <a:t>char</a:t>
            </a:r>
            <a:r>
              <a:rPr lang="en-US" sz="1800" dirty="0">
                <a:latin typeface="Maiandra GD" pitchFamily="34" charset="0"/>
              </a:rPr>
              <a:t> and </a:t>
            </a:r>
            <a:r>
              <a:rPr lang="en-US" sz="1800" dirty="0">
                <a:solidFill>
                  <a:srgbClr val="0070C0"/>
                </a:solidFill>
                <a:latin typeface="Maiandra GD" pitchFamily="34" charset="0"/>
              </a:rPr>
              <a:t>short</a:t>
            </a:r>
            <a:r>
              <a:rPr lang="en-US" sz="1800" dirty="0">
                <a:latin typeface="Maiandra GD" pitchFamily="34" charset="0"/>
              </a:rPr>
              <a:t> operands are converted to </a:t>
            </a:r>
            <a:r>
              <a:rPr lang="en-US" sz="1800" dirty="0" err="1">
                <a:solidFill>
                  <a:srgbClr val="0070C0"/>
                </a:solidFill>
                <a:latin typeface="Maiandra GD" pitchFamily="34" charset="0"/>
              </a:rPr>
              <a:t>int</a:t>
            </a:r>
            <a:endParaRPr lang="en-US" sz="1800" dirty="0">
              <a:solidFill>
                <a:srgbClr val="0070C0"/>
              </a:solidFill>
              <a:latin typeface="Maiandra GD" pitchFamily="34" charset="0"/>
            </a:endParaRPr>
          </a:p>
          <a:p>
            <a:pPr marL="274320" lvl="1" indent="-274320" algn="just">
              <a:spcBef>
                <a:spcPts val="600"/>
              </a:spcBef>
              <a:spcAft>
                <a:spcPts val="600"/>
              </a:spcAft>
              <a:buClr>
                <a:schemeClr val="tx1"/>
              </a:buClr>
              <a:buFont typeface="Monotype Sorts" pitchFamily="2" charset="2"/>
              <a:buAutoNum type="arabicPeriod"/>
            </a:pPr>
            <a:r>
              <a:rPr lang="en-US" sz="1800" dirty="0">
                <a:latin typeface="Maiandra GD" pitchFamily="34" charset="0"/>
              </a:rPr>
              <a:t>Lower data types are </a:t>
            </a:r>
            <a:r>
              <a:rPr lang="en-US" sz="1800" dirty="0">
                <a:solidFill>
                  <a:srgbClr val="0070C0"/>
                </a:solidFill>
                <a:latin typeface="Maiandra GD" pitchFamily="34" charset="0"/>
              </a:rPr>
              <a:t>converted to the higher</a:t>
            </a:r>
            <a:r>
              <a:rPr lang="en-US" sz="1800" dirty="0">
                <a:latin typeface="Maiandra GD" pitchFamily="34" charset="0"/>
              </a:rPr>
              <a:t> data types and result is of </a:t>
            </a:r>
            <a:r>
              <a:rPr lang="en-US" sz="1800" dirty="0">
                <a:solidFill>
                  <a:srgbClr val="0070C0"/>
                </a:solidFill>
                <a:latin typeface="Maiandra GD" pitchFamily="34" charset="0"/>
              </a:rPr>
              <a:t>higher type</a:t>
            </a:r>
            <a:r>
              <a:rPr lang="en-US" sz="1800" dirty="0">
                <a:latin typeface="Maiandra GD" pitchFamily="34" charset="0"/>
              </a:rPr>
              <a:t>.</a:t>
            </a:r>
          </a:p>
          <a:p>
            <a:pPr marL="274320" lvl="1" indent="-274320" algn="just">
              <a:spcBef>
                <a:spcPts val="600"/>
              </a:spcBef>
              <a:spcAft>
                <a:spcPts val="600"/>
              </a:spcAft>
              <a:buClr>
                <a:schemeClr val="tx1"/>
              </a:buClr>
              <a:buFont typeface="Monotype Sorts" pitchFamily="2" charset="2"/>
              <a:buAutoNum type="arabicPeriod"/>
            </a:pPr>
            <a:r>
              <a:rPr lang="en-US" sz="1800" dirty="0">
                <a:latin typeface="Maiandra GD" pitchFamily="34" charset="0"/>
              </a:rPr>
              <a:t>The conversions between unsigned and signed types may not yield </a:t>
            </a:r>
            <a:r>
              <a:rPr lang="en-US" sz="1800" dirty="0">
                <a:solidFill>
                  <a:srgbClr val="0070C0"/>
                </a:solidFill>
                <a:latin typeface="Maiandra GD" pitchFamily="34" charset="0"/>
              </a:rPr>
              <a:t>intuitive results</a:t>
            </a:r>
            <a:r>
              <a:rPr lang="en-US" sz="1800" dirty="0">
                <a:latin typeface="Maiandra GD" pitchFamily="34" charset="0"/>
              </a:rPr>
              <a:t>.</a:t>
            </a:r>
          </a:p>
          <a:p>
            <a:pPr marL="274320" lvl="1" indent="-274320" algn="just">
              <a:spcBef>
                <a:spcPts val="600"/>
              </a:spcBef>
              <a:spcAft>
                <a:spcPts val="600"/>
              </a:spcAft>
              <a:buClr>
                <a:schemeClr val="tx1"/>
              </a:buClr>
              <a:buFont typeface="Monotype Sorts" pitchFamily="2" charset="2"/>
              <a:buAutoNum type="arabicPeriod"/>
            </a:pPr>
            <a:r>
              <a:rPr lang="en-US" sz="1800" dirty="0">
                <a:latin typeface="Maiandra GD" pitchFamily="34" charset="0"/>
              </a:rPr>
              <a:t>Example</a:t>
            </a:r>
          </a:p>
          <a:p>
            <a:pPr marL="0" lvl="1" indent="-274320" algn="just">
              <a:spcBef>
                <a:spcPts val="300"/>
              </a:spcBef>
              <a:spcAft>
                <a:spcPts val="300"/>
              </a:spcAft>
              <a:buFont typeface="Monotype Sorts" pitchFamily="2" charset="2"/>
              <a:buNone/>
            </a:pPr>
            <a:r>
              <a:rPr lang="en-US" sz="1800" dirty="0">
                <a:latin typeface="Maiandra GD" pitchFamily="34" charset="0"/>
              </a:rPr>
              <a:t>	</a:t>
            </a:r>
            <a:r>
              <a:rPr lang="en-US" sz="1800" b="1" dirty="0">
                <a:latin typeface="Maiandra GD" pitchFamily="34" charset="0"/>
              </a:rPr>
              <a:t>float f; double d; long l; </a:t>
            </a:r>
          </a:p>
          <a:p>
            <a:pPr marL="0" lvl="1" indent="-274320" algn="just">
              <a:spcBef>
                <a:spcPts val="300"/>
              </a:spcBef>
              <a:spcAft>
                <a:spcPts val="300"/>
              </a:spcAft>
              <a:buFont typeface="Monotype Sorts" pitchFamily="2" charset="2"/>
              <a:buNone/>
            </a:pPr>
            <a:r>
              <a:rPr lang="en-US" sz="1800" b="1" dirty="0">
                <a:latin typeface="Maiandra GD" pitchFamily="34" charset="0"/>
              </a:rPr>
              <a:t>	</a:t>
            </a:r>
            <a:r>
              <a:rPr lang="en-US" sz="1800" b="1" dirty="0" err="1">
                <a:latin typeface="Maiandra GD" pitchFamily="34" charset="0"/>
              </a:rPr>
              <a:t>int</a:t>
            </a:r>
            <a:r>
              <a:rPr lang="en-US" sz="1800" b="1" dirty="0">
                <a:latin typeface="Maiandra GD" pitchFamily="34" charset="0"/>
              </a:rPr>
              <a:t> </a:t>
            </a:r>
            <a:r>
              <a:rPr lang="en-US" sz="1800" b="1" dirty="0" err="1">
                <a:latin typeface="Maiandra GD" pitchFamily="34" charset="0"/>
              </a:rPr>
              <a:t>i</a:t>
            </a:r>
            <a:r>
              <a:rPr lang="en-US" sz="1800" b="1" dirty="0">
                <a:latin typeface="Maiandra GD" pitchFamily="34" charset="0"/>
              </a:rPr>
              <a:t>; short s;</a:t>
            </a:r>
          </a:p>
          <a:p>
            <a:pPr marL="0" lvl="1" indent="-274320" algn="just">
              <a:spcBef>
                <a:spcPts val="300"/>
              </a:spcBef>
              <a:spcAft>
                <a:spcPts val="300"/>
              </a:spcAft>
              <a:buFont typeface="Monotype Sorts" pitchFamily="2" charset="2"/>
              <a:buNone/>
            </a:pPr>
            <a:r>
              <a:rPr lang="en-US" sz="1800" b="1" dirty="0">
                <a:latin typeface="Maiandra GD" pitchFamily="34" charset="0"/>
              </a:rPr>
              <a:t>	d + f	</a:t>
            </a:r>
            <a:r>
              <a:rPr lang="en-US" sz="1800" dirty="0" err="1">
                <a:latin typeface="Maiandra GD" pitchFamily="34" charset="0"/>
              </a:rPr>
              <a:t>f</a:t>
            </a:r>
            <a:r>
              <a:rPr lang="en-US" sz="1800" dirty="0">
                <a:latin typeface="Maiandra GD" pitchFamily="34" charset="0"/>
              </a:rPr>
              <a:t> will be converted to double</a:t>
            </a:r>
          </a:p>
          <a:p>
            <a:pPr marL="0" lvl="1" indent="-274320" algn="just">
              <a:spcBef>
                <a:spcPts val="300"/>
              </a:spcBef>
              <a:spcAft>
                <a:spcPts val="300"/>
              </a:spcAft>
              <a:buFont typeface="Monotype Sorts" pitchFamily="2" charset="2"/>
              <a:buNone/>
            </a:pPr>
            <a:r>
              <a:rPr lang="en-US" sz="1800" b="1" dirty="0">
                <a:latin typeface="Maiandra GD" pitchFamily="34" charset="0"/>
              </a:rPr>
              <a:t>	</a:t>
            </a:r>
            <a:r>
              <a:rPr lang="en-US" sz="1800" b="1" dirty="0" err="1">
                <a:latin typeface="Maiandra GD" pitchFamily="34" charset="0"/>
              </a:rPr>
              <a:t>i</a:t>
            </a:r>
            <a:r>
              <a:rPr lang="en-US" sz="1800" b="1" dirty="0">
                <a:latin typeface="Maiandra GD" pitchFamily="34" charset="0"/>
              </a:rPr>
              <a:t> / s	</a:t>
            </a:r>
            <a:r>
              <a:rPr lang="en-US" sz="1800" dirty="0" err="1">
                <a:latin typeface="Maiandra GD" pitchFamily="34" charset="0"/>
              </a:rPr>
              <a:t>s</a:t>
            </a:r>
            <a:r>
              <a:rPr lang="en-US" sz="1800" dirty="0">
                <a:latin typeface="Maiandra GD" pitchFamily="34" charset="0"/>
              </a:rPr>
              <a:t> will be converted to </a:t>
            </a:r>
            <a:r>
              <a:rPr lang="en-US" sz="1800" dirty="0" err="1">
                <a:latin typeface="Maiandra GD" pitchFamily="34" charset="0"/>
              </a:rPr>
              <a:t>int</a:t>
            </a:r>
            <a:endParaRPr lang="en-US" sz="1800" dirty="0">
              <a:latin typeface="Maiandra GD" pitchFamily="34" charset="0"/>
            </a:endParaRPr>
          </a:p>
          <a:p>
            <a:pPr marL="0" lvl="1" indent="-274320" algn="just">
              <a:spcBef>
                <a:spcPts val="300"/>
              </a:spcBef>
              <a:spcAft>
                <a:spcPts val="300"/>
              </a:spcAft>
              <a:buFont typeface="Monotype Sorts" pitchFamily="2" charset="2"/>
              <a:buNone/>
            </a:pPr>
            <a:r>
              <a:rPr lang="en-US" sz="1800" b="1" dirty="0">
                <a:latin typeface="Maiandra GD" pitchFamily="34" charset="0"/>
              </a:rPr>
              <a:t>	l / </a:t>
            </a:r>
            <a:r>
              <a:rPr lang="en-US" sz="1800" b="1" dirty="0" err="1">
                <a:latin typeface="Maiandra GD" pitchFamily="34" charset="0"/>
              </a:rPr>
              <a:t>i</a:t>
            </a:r>
            <a:r>
              <a:rPr lang="en-US" sz="1800" b="1" dirty="0">
                <a:latin typeface="Maiandra GD" pitchFamily="34" charset="0"/>
              </a:rPr>
              <a:t>	</a:t>
            </a:r>
            <a:r>
              <a:rPr lang="en-US" sz="1800" dirty="0" err="1">
                <a:latin typeface="Maiandra GD" pitchFamily="34" charset="0"/>
              </a:rPr>
              <a:t>i</a:t>
            </a:r>
            <a:r>
              <a:rPr lang="en-US" sz="1800" dirty="0">
                <a:latin typeface="Maiandra GD" pitchFamily="34" charset="0"/>
              </a:rPr>
              <a:t> is converted to long; long result</a:t>
            </a:r>
          </a:p>
          <a:p>
            <a:pPr marL="741363" lvl="1" indent="-342900" algn="just">
              <a:spcBef>
                <a:spcPts val="300"/>
              </a:spcBef>
              <a:spcAft>
                <a:spcPts val="300"/>
              </a:spcAft>
              <a:buFont typeface="Monotype Sorts" pitchFamily="2" charset="2"/>
              <a:buNone/>
            </a:pPr>
            <a:endParaRPr lang="en-US" sz="2400" b="1" dirty="0">
              <a:latin typeface="Courier New" pitchFamily="49" charset="0"/>
            </a:endParaRPr>
          </a:p>
        </p:txBody>
      </p:sp>
      <p:sp>
        <p:nvSpPr>
          <p:cNvPr id="171013" name="AutoShape 5"/>
          <p:cNvSpPr>
            <a:spLocks/>
          </p:cNvSpPr>
          <p:nvPr/>
        </p:nvSpPr>
        <p:spPr bwMode="auto">
          <a:xfrm>
            <a:off x="3733800" y="3962400"/>
            <a:ext cx="914400" cy="609600"/>
          </a:xfrm>
          <a:prstGeom prst="accentBorderCallout1">
            <a:avLst>
              <a:gd name="adj1" fmla="val 18750"/>
              <a:gd name="adj2" fmla="val -8333"/>
              <a:gd name="adj3" fmla="val -73699"/>
              <a:gd name="adj4" fmla="val -46356"/>
            </a:avLst>
          </a:prstGeom>
          <a:noFill/>
          <a:ln w="9525">
            <a:noFill/>
            <a:miter lim="800000"/>
            <a:headEnd/>
            <a:tailEnd/>
          </a:ln>
          <a:effectLst/>
        </p:spPr>
        <p:txBody>
          <a:bodyPr/>
          <a:lstStyle/>
          <a:p>
            <a:pPr algn="ctr"/>
            <a:endParaRPr lang="en-US"/>
          </a:p>
        </p:txBody>
      </p:sp>
      <p:sp>
        <p:nvSpPr>
          <p:cNvPr id="171014" name="Text Box 6"/>
          <p:cNvSpPr txBox="1">
            <a:spLocks noChangeArrowheads="1"/>
          </p:cNvSpPr>
          <p:nvPr/>
        </p:nvSpPr>
        <p:spPr bwMode="auto">
          <a:xfrm>
            <a:off x="6758350" y="2447199"/>
            <a:ext cx="1987065" cy="2362185"/>
          </a:xfrm>
          <a:prstGeom prst="rect">
            <a:avLst/>
          </a:prstGeom>
          <a:noFill/>
          <a:ln w="12700">
            <a:solidFill>
              <a:schemeClr val="tx1"/>
            </a:solidFill>
            <a:miter lim="800000"/>
            <a:headEnd/>
            <a:tailEnd/>
          </a:ln>
          <a:effectLst/>
        </p:spPr>
        <p:txBody>
          <a:bodyPr wrap="square">
            <a:spAutoFit/>
          </a:bodyPr>
          <a:lstStyle/>
          <a:p>
            <a:pPr algn="ctr">
              <a:spcBef>
                <a:spcPts val="600"/>
              </a:spcBef>
              <a:spcAft>
                <a:spcPts val="600"/>
              </a:spcAft>
              <a:buFont typeface="Monotype Sorts" pitchFamily="2" charset="2"/>
              <a:buNone/>
            </a:pPr>
            <a:r>
              <a:rPr lang="en-US" sz="2000" b="1" dirty="0">
                <a:solidFill>
                  <a:srgbClr val="C00000"/>
                </a:solidFill>
                <a:latin typeface="Maiandra GD" pitchFamily="34" charset="0"/>
              </a:rPr>
              <a:t>Hierarchy</a:t>
            </a:r>
          </a:p>
          <a:p>
            <a:pPr algn="ctr">
              <a:spcBef>
                <a:spcPts val="300"/>
              </a:spcBef>
              <a:spcAft>
                <a:spcPts val="300"/>
              </a:spcAft>
              <a:buFont typeface="Monotype Sorts" pitchFamily="2" charset="2"/>
              <a:buNone/>
            </a:pPr>
            <a:r>
              <a:rPr lang="en-US" sz="2000" b="1" dirty="0" smtClean="0">
                <a:latin typeface="Maiandra GD" pitchFamily="34" charset="0"/>
              </a:rPr>
              <a:t>double</a:t>
            </a:r>
            <a:endParaRPr lang="en-US" sz="2000" b="1" dirty="0">
              <a:latin typeface="Maiandra GD" pitchFamily="34" charset="0"/>
            </a:endParaRPr>
          </a:p>
          <a:p>
            <a:pPr algn="ctr">
              <a:spcBef>
                <a:spcPts val="300"/>
              </a:spcBef>
              <a:spcAft>
                <a:spcPts val="300"/>
              </a:spcAft>
              <a:buFont typeface="Monotype Sorts" pitchFamily="2" charset="2"/>
              <a:buNone/>
            </a:pPr>
            <a:r>
              <a:rPr lang="en-US" sz="2000" b="1" dirty="0">
                <a:latin typeface="Maiandra GD" pitchFamily="34" charset="0"/>
              </a:rPr>
              <a:t>float </a:t>
            </a:r>
          </a:p>
          <a:p>
            <a:pPr algn="ctr">
              <a:spcBef>
                <a:spcPts val="300"/>
              </a:spcBef>
              <a:spcAft>
                <a:spcPts val="300"/>
              </a:spcAft>
              <a:buFont typeface="Monotype Sorts" pitchFamily="2" charset="2"/>
              <a:buNone/>
            </a:pPr>
            <a:r>
              <a:rPr lang="en-US" sz="2000" b="1" dirty="0">
                <a:latin typeface="Maiandra GD" pitchFamily="34" charset="0"/>
              </a:rPr>
              <a:t>long </a:t>
            </a:r>
          </a:p>
          <a:p>
            <a:pPr algn="ctr">
              <a:spcBef>
                <a:spcPts val="300"/>
              </a:spcBef>
              <a:spcAft>
                <a:spcPts val="300"/>
              </a:spcAft>
              <a:buFont typeface="Monotype Sorts" pitchFamily="2" charset="2"/>
              <a:buNone/>
            </a:pPr>
            <a:r>
              <a:rPr lang="en-US" sz="2000" b="1" dirty="0" err="1" smtClean="0">
                <a:latin typeface="Maiandra GD" pitchFamily="34" charset="0"/>
              </a:rPr>
              <a:t>int</a:t>
            </a:r>
            <a:endParaRPr lang="en-US" sz="2000" b="1" dirty="0">
              <a:latin typeface="Maiandra GD" pitchFamily="34" charset="0"/>
            </a:endParaRPr>
          </a:p>
          <a:p>
            <a:pPr algn="ctr">
              <a:spcBef>
                <a:spcPts val="300"/>
              </a:spcBef>
              <a:spcAft>
                <a:spcPts val="300"/>
              </a:spcAft>
              <a:buFont typeface="Monotype Sorts" pitchFamily="2" charset="2"/>
              <a:buNone/>
            </a:pPr>
            <a:r>
              <a:rPr lang="en-US" sz="2000" b="1" dirty="0" smtClean="0">
                <a:latin typeface="Maiandra GD" pitchFamily="34" charset="0"/>
              </a:rPr>
              <a:t>short </a:t>
            </a:r>
            <a:r>
              <a:rPr lang="en-US" sz="2000" b="1" dirty="0">
                <a:latin typeface="Maiandra GD" pitchFamily="34" charset="0"/>
              </a:rPr>
              <a:t>and char</a:t>
            </a:r>
          </a:p>
        </p:txBody>
      </p:sp>
      <p:sp>
        <p:nvSpPr>
          <p:cNvPr id="6" name="Slide Number Placeholder 5"/>
          <p:cNvSpPr>
            <a:spLocks noGrp="1"/>
          </p:cNvSpPr>
          <p:nvPr>
            <p:ph type="sldNum" sz="quarter" idx="12"/>
          </p:nvPr>
        </p:nvSpPr>
        <p:spPr/>
        <p:txBody>
          <a:bodyPr/>
          <a:lstStyle/>
          <a:p>
            <a:fld id="{A596C2B5-F21A-45B8-82EE-813B7E68BBC4}"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2</a:t>
            </a:fld>
            <a:endParaRPr lang="en-US"/>
          </a:p>
        </p:txBody>
      </p:sp>
      <p:sp>
        <p:nvSpPr>
          <p:cNvPr id="5" name="TextBox 4"/>
          <p:cNvSpPr txBox="1"/>
          <p:nvPr/>
        </p:nvSpPr>
        <p:spPr>
          <a:xfrm>
            <a:off x="1263162" y="2490282"/>
            <a:ext cx="6617677" cy="1877437"/>
          </a:xfrm>
          <a:prstGeom prst="rect">
            <a:avLst/>
          </a:prstGeom>
          <a:noFill/>
        </p:spPr>
        <p:txBody>
          <a:bodyPr wrap="square" rtlCol="0">
            <a:spAutoFit/>
          </a:bodyPr>
          <a:lstStyle/>
          <a:p>
            <a:pPr algn="just">
              <a:spcBef>
                <a:spcPts val="1200"/>
              </a:spcBef>
              <a:spcAft>
                <a:spcPts val="1200"/>
              </a:spcAft>
            </a:pPr>
            <a:r>
              <a:rPr lang="en-US" sz="2400" b="1" i="1" dirty="0" smtClean="0">
                <a:solidFill>
                  <a:srgbClr val="00B050"/>
                </a:solidFill>
                <a:latin typeface="Maiandra GD" pitchFamily="34" charset="0"/>
              </a:rPr>
              <a:t>Once a person has understood the way variables are used in programming, he has understood the quintessence of programming.</a:t>
            </a:r>
          </a:p>
          <a:p>
            <a:pPr algn="r">
              <a:spcBef>
                <a:spcPts val="1200"/>
              </a:spcBef>
              <a:spcAft>
                <a:spcPts val="1200"/>
              </a:spcAft>
            </a:pPr>
            <a:r>
              <a:rPr lang="en-US" sz="2400" b="1" dirty="0" smtClean="0">
                <a:solidFill>
                  <a:srgbClr val="FF0000"/>
                </a:solidFill>
                <a:latin typeface="Maiandra GD" pitchFamily="34" charset="0"/>
              </a:rPr>
              <a:t>E. W. DIJKSTRA</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57909" y="169131"/>
            <a:ext cx="2895599" cy="581145"/>
          </a:xfrm>
        </p:spPr>
        <p:txBody>
          <a:bodyPr>
            <a:normAutofit fontScale="90000"/>
          </a:bodyPr>
          <a:lstStyle/>
          <a:p>
            <a:r>
              <a:rPr lang="en-US" sz="2200" b="1" dirty="0">
                <a:solidFill>
                  <a:schemeClr val="accent2">
                    <a:lumMod val="50000"/>
                  </a:schemeClr>
                </a:solidFill>
                <a:effectLst>
                  <a:outerShdw blurRad="38100" dist="38100" dir="2700000" algn="tl">
                    <a:srgbClr val="000000">
                      <a:alpha val="43137"/>
                    </a:srgbClr>
                  </a:outerShdw>
                </a:effectLst>
                <a:latin typeface="Maiandra GD" pitchFamily="34" charset="0"/>
              </a:rPr>
              <a:t>Explicit Type Casting</a:t>
            </a:r>
          </a:p>
        </p:txBody>
      </p:sp>
      <p:sp>
        <p:nvSpPr>
          <p:cNvPr id="173059" name="Rectangle 3"/>
          <p:cNvSpPr>
            <a:spLocks noGrp="1" noChangeArrowheads="1"/>
          </p:cNvSpPr>
          <p:nvPr>
            <p:ph type="body" idx="4294967295"/>
          </p:nvPr>
        </p:nvSpPr>
        <p:spPr>
          <a:xfrm>
            <a:off x="825012" y="1761390"/>
            <a:ext cx="7493977" cy="3686911"/>
          </a:xfrm>
        </p:spPr>
        <p:txBody>
          <a:bodyPr>
            <a:normAutofit/>
          </a:bodyPr>
          <a:lstStyle/>
          <a:p>
            <a:pPr marL="0" lvl="1" indent="-274320" algn="just">
              <a:spcBef>
                <a:spcPts val="600"/>
              </a:spcBef>
              <a:spcAft>
                <a:spcPts val="600"/>
              </a:spcAft>
              <a:buSzPct val="80000"/>
            </a:pPr>
            <a:r>
              <a:rPr lang="en-US" sz="1800" dirty="0">
                <a:latin typeface="Maiandra GD" pitchFamily="34" charset="0"/>
              </a:rPr>
              <a:t>The general form of a type casting operator </a:t>
            </a:r>
            <a:r>
              <a:rPr lang="en-US" sz="1800" dirty="0" smtClean="0">
                <a:latin typeface="Maiandra GD" pitchFamily="34" charset="0"/>
              </a:rPr>
              <a:t>is:</a:t>
            </a:r>
            <a:endParaRPr lang="en-US" sz="1800" dirty="0">
              <a:latin typeface="Maiandra GD" pitchFamily="34" charset="0"/>
            </a:endParaRPr>
          </a:p>
          <a:p>
            <a:pPr marL="0" lvl="1" indent="-274320" algn="just">
              <a:spcBef>
                <a:spcPts val="600"/>
              </a:spcBef>
              <a:spcAft>
                <a:spcPts val="600"/>
              </a:spcAft>
              <a:buSzPct val="80000"/>
              <a:buNone/>
            </a:pPr>
            <a:r>
              <a:rPr lang="en-US" sz="1800" dirty="0" smtClean="0">
                <a:latin typeface="Maiandra GD" pitchFamily="34" charset="0"/>
              </a:rPr>
              <a:t>		</a:t>
            </a:r>
            <a:r>
              <a:rPr lang="en-US" sz="1800" b="1" dirty="0" smtClean="0">
                <a:latin typeface="Maiandra GD" pitchFamily="34" charset="0"/>
              </a:rPr>
              <a:t>(</a:t>
            </a:r>
            <a:r>
              <a:rPr lang="en-US" sz="1800" b="1" dirty="0">
                <a:latin typeface="Maiandra GD" pitchFamily="34" charset="0"/>
              </a:rPr>
              <a:t>type-name) expression</a:t>
            </a:r>
          </a:p>
          <a:p>
            <a:pPr marL="0" lvl="1" indent="-274320" algn="just">
              <a:spcBef>
                <a:spcPts val="600"/>
              </a:spcBef>
              <a:spcAft>
                <a:spcPts val="600"/>
              </a:spcAft>
              <a:buSzPct val="80000"/>
            </a:pPr>
            <a:r>
              <a:rPr lang="en-US" sz="1800" dirty="0">
                <a:latin typeface="Maiandra GD" pitchFamily="34" charset="0"/>
              </a:rPr>
              <a:t>It is generally a good practice to use </a:t>
            </a:r>
            <a:r>
              <a:rPr lang="en-US" sz="1800" dirty="0">
                <a:solidFill>
                  <a:srgbClr val="0070C0"/>
                </a:solidFill>
                <a:latin typeface="Maiandra GD" pitchFamily="34" charset="0"/>
              </a:rPr>
              <a:t>explicit casts</a:t>
            </a:r>
            <a:r>
              <a:rPr lang="en-US" sz="1800" dirty="0">
                <a:latin typeface="Maiandra GD" pitchFamily="34" charset="0"/>
              </a:rPr>
              <a:t> than to rely on automatic type conversions.</a:t>
            </a:r>
          </a:p>
          <a:p>
            <a:pPr marL="0" lvl="1" indent="-274320" algn="just">
              <a:spcBef>
                <a:spcPts val="600"/>
              </a:spcBef>
              <a:spcAft>
                <a:spcPts val="600"/>
              </a:spcAft>
              <a:buSzPct val="80000"/>
            </a:pPr>
            <a:r>
              <a:rPr lang="en-US" sz="1800" dirty="0">
                <a:solidFill>
                  <a:srgbClr val="C00000"/>
                </a:solidFill>
                <a:latin typeface="Maiandra GD" pitchFamily="34" charset="0"/>
              </a:rPr>
              <a:t>Example</a:t>
            </a:r>
          </a:p>
          <a:p>
            <a:pPr marL="0" lvl="1" indent="-274320" algn="just">
              <a:spcBef>
                <a:spcPts val="600"/>
              </a:spcBef>
              <a:spcAft>
                <a:spcPts val="600"/>
              </a:spcAft>
              <a:buSzPct val="80000"/>
              <a:buFont typeface="Monotype Sorts" pitchFamily="2" charset="2"/>
              <a:buNone/>
            </a:pPr>
            <a:r>
              <a:rPr lang="en-US" sz="1800" b="1" dirty="0">
                <a:latin typeface="Maiandra GD" pitchFamily="34" charset="0"/>
              </a:rPr>
              <a:t>	</a:t>
            </a:r>
            <a:r>
              <a:rPr lang="en-US" sz="1800" b="1" dirty="0" smtClean="0">
                <a:latin typeface="Maiandra GD" pitchFamily="34" charset="0"/>
              </a:rPr>
              <a:t>	c </a:t>
            </a:r>
            <a:r>
              <a:rPr lang="en-US" sz="1800" b="1" dirty="0">
                <a:latin typeface="Maiandra GD" pitchFamily="34" charset="0"/>
              </a:rPr>
              <a:t>= </a:t>
            </a:r>
            <a:r>
              <a:rPr lang="en-US" sz="1800" b="1" dirty="0" smtClean="0">
                <a:latin typeface="Maiandra GD" pitchFamily="34" charset="0"/>
              </a:rPr>
              <a:t>(</a:t>
            </a:r>
            <a:r>
              <a:rPr lang="en-US" sz="1800" b="1" dirty="0">
                <a:latin typeface="Maiandra GD" pitchFamily="34" charset="0"/>
              </a:rPr>
              <a:t>float)9 / 5 * ( f – 32 )</a:t>
            </a:r>
          </a:p>
          <a:p>
            <a:pPr marL="0" lvl="1" indent="-274320" algn="just">
              <a:spcBef>
                <a:spcPts val="600"/>
              </a:spcBef>
              <a:spcAft>
                <a:spcPts val="600"/>
              </a:spcAft>
              <a:buClr>
                <a:schemeClr val="tx1"/>
              </a:buClr>
              <a:buSzPct val="80000"/>
            </a:pPr>
            <a:r>
              <a:rPr lang="en-US" sz="1800" dirty="0">
                <a:solidFill>
                  <a:srgbClr val="0070C0"/>
                </a:solidFill>
                <a:latin typeface="Maiandra GD" pitchFamily="34" charset="0"/>
              </a:rPr>
              <a:t>float</a:t>
            </a:r>
            <a:r>
              <a:rPr lang="en-US" sz="1800" dirty="0">
                <a:latin typeface="Maiandra GD" pitchFamily="34" charset="0"/>
              </a:rPr>
              <a:t> to </a:t>
            </a:r>
            <a:r>
              <a:rPr lang="en-US" sz="1800" dirty="0" err="1">
                <a:solidFill>
                  <a:srgbClr val="0070C0"/>
                </a:solidFill>
                <a:latin typeface="Maiandra GD" pitchFamily="34" charset="0"/>
              </a:rPr>
              <a:t>int</a:t>
            </a:r>
            <a:r>
              <a:rPr lang="en-US" sz="1800" dirty="0">
                <a:latin typeface="Maiandra GD" pitchFamily="34" charset="0"/>
              </a:rPr>
              <a:t> conversion causes </a:t>
            </a:r>
            <a:r>
              <a:rPr lang="en-US" sz="1800" dirty="0">
                <a:solidFill>
                  <a:srgbClr val="0070C0"/>
                </a:solidFill>
                <a:latin typeface="Maiandra GD" pitchFamily="34" charset="0"/>
              </a:rPr>
              <a:t>truncation of fractional part</a:t>
            </a:r>
          </a:p>
          <a:p>
            <a:pPr marL="0" lvl="1" indent="-274320" algn="just">
              <a:spcBef>
                <a:spcPts val="600"/>
              </a:spcBef>
              <a:spcAft>
                <a:spcPts val="600"/>
              </a:spcAft>
              <a:buClr>
                <a:schemeClr val="tx1"/>
              </a:buClr>
              <a:buSzPct val="80000"/>
            </a:pPr>
            <a:r>
              <a:rPr lang="en-US" sz="1800" dirty="0">
                <a:solidFill>
                  <a:srgbClr val="0070C0"/>
                </a:solidFill>
                <a:latin typeface="Maiandra GD" pitchFamily="34" charset="0"/>
              </a:rPr>
              <a:t>double</a:t>
            </a:r>
            <a:r>
              <a:rPr lang="en-US" sz="1800" dirty="0">
                <a:latin typeface="Maiandra GD" pitchFamily="34" charset="0"/>
              </a:rPr>
              <a:t> to </a:t>
            </a:r>
            <a:r>
              <a:rPr lang="en-US" sz="1800" dirty="0">
                <a:solidFill>
                  <a:srgbClr val="0070C0"/>
                </a:solidFill>
                <a:latin typeface="Maiandra GD" pitchFamily="34" charset="0"/>
              </a:rPr>
              <a:t>float</a:t>
            </a:r>
            <a:r>
              <a:rPr lang="en-US" sz="1800" dirty="0">
                <a:latin typeface="Maiandra GD" pitchFamily="34" charset="0"/>
              </a:rPr>
              <a:t> conversion causes </a:t>
            </a:r>
            <a:r>
              <a:rPr lang="en-US" sz="1800" dirty="0">
                <a:solidFill>
                  <a:srgbClr val="0070C0"/>
                </a:solidFill>
                <a:latin typeface="Maiandra GD" pitchFamily="34" charset="0"/>
              </a:rPr>
              <a:t>rounding of digits</a:t>
            </a:r>
          </a:p>
          <a:p>
            <a:pPr marL="0" lvl="1" indent="-274320" algn="just">
              <a:spcBef>
                <a:spcPts val="600"/>
              </a:spcBef>
              <a:spcAft>
                <a:spcPts val="600"/>
              </a:spcAft>
              <a:buClr>
                <a:schemeClr val="tx1"/>
              </a:buClr>
              <a:buSzPct val="80000"/>
            </a:pPr>
            <a:r>
              <a:rPr lang="en-US" sz="1800" dirty="0">
                <a:solidFill>
                  <a:srgbClr val="0070C0"/>
                </a:solidFill>
                <a:latin typeface="Maiandra GD" pitchFamily="34" charset="0"/>
              </a:rPr>
              <a:t>long </a:t>
            </a:r>
            <a:r>
              <a:rPr lang="en-US" sz="1800" dirty="0" err="1">
                <a:solidFill>
                  <a:srgbClr val="0070C0"/>
                </a:solidFill>
                <a:latin typeface="Maiandra GD" pitchFamily="34" charset="0"/>
              </a:rPr>
              <a:t>int</a:t>
            </a:r>
            <a:r>
              <a:rPr lang="en-US" sz="1800" dirty="0">
                <a:latin typeface="Maiandra GD" pitchFamily="34" charset="0"/>
              </a:rPr>
              <a:t> to </a:t>
            </a:r>
            <a:r>
              <a:rPr lang="en-US" sz="1800" dirty="0" err="1">
                <a:solidFill>
                  <a:srgbClr val="0070C0"/>
                </a:solidFill>
                <a:latin typeface="Maiandra GD" pitchFamily="34" charset="0"/>
              </a:rPr>
              <a:t>int</a:t>
            </a:r>
            <a:r>
              <a:rPr lang="en-US" sz="1800" dirty="0">
                <a:latin typeface="Maiandra GD" pitchFamily="34" charset="0"/>
              </a:rPr>
              <a:t> causes </a:t>
            </a:r>
            <a:r>
              <a:rPr lang="en-US" sz="1800" dirty="0">
                <a:solidFill>
                  <a:srgbClr val="0070C0"/>
                </a:solidFill>
                <a:latin typeface="Maiandra GD" pitchFamily="34" charset="0"/>
              </a:rPr>
              <a:t>dropping of the higher order </a:t>
            </a:r>
            <a:r>
              <a:rPr lang="en-US" sz="1800" dirty="0" smtClean="0">
                <a:solidFill>
                  <a:srgbClr val="0070C0"/>
                </a:solidFill>
                <a:latin typeface="Maiandra GD" pitchFamily="34" charset="0"/>
              </a:rPr>
              <a:t>bits</a:t>
            </a:r>
            <a:endParaRPr lang="en-US" sz="1800" dirty="0">
              <a:solidFill>
                <a:srgbClr val="0070C0"/>
              </a:solidFill>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6C2B5-F21A-45B8-82EE-813B7E68BBC4}" type="slidenum">
              <a:rPr lang="en-US" smtClean="0"/>
              <a:pPr/>
              <a:t>21</a:t>
            </a:fld>
            <a:endParaRPr lang="en-US"/>
          </a:p>
        </p:txBody>
      </p:sp>
      <p:sp>
        <p:nvSpPr>
          <p:cNvPr id="4" name="TextBox 3"/>
          <p:cNvSpPr txBox="1"/>
          <p:nvPr/>
        </p:nvSpPr>
        <p:spPr>
          <a:xfrm>
            <a:off x="447675" y="164125"/>
            <a:ext cx="8248650" cy="5601533"/>
          </a:xfrm>
          <a:prstGeom prst="rect">
            <a:avLst/>
          </a:prstGeom>
          <a:noFill/>
        </p:spPr>
        <p:txBody>
          <a:bodyPr wrap="square" rtlCol="0">
            <a:spAutoFit/>
          </a:bodyPr>
          <a:lstStyle/>
          <a:p>
            <a:pPr indent="274320">
              <a:spcBef>
                <a:spcPts val="0"/>
              </a:spcBef>
              <a:spcAft>
                <a:spcPts val="1800"/>
              </a:spcAft>
              <a:buSzPct val="80000"/>
              <a:buFont typeface="Wingdings 3" pitchFamily="18" charset="2"/>
              <a:buChar char="R"/>
            </a:pPr>
            <a:r>
              <a:rPr lang="en-US" sz="2400" b="1" dirty="0" smtClean="0">
                <a:solidFill>
                  <a:srgbClr val="C00000"/>
                </a:solidFill>
                <a:latin typeface="Maiandra GD" pitchFamily="34" charset="0"/>
              </a:rPr>
              <a:t>Exercises</a:t>
            </a:r>
          </a:p>
          <a:p>
            <a:pPr marL="274320" indent="-274320" algn="just">
              <a:spcBef>
                <a:spcPts val="3000"/>
              </a:spcBef>
              <a:spcAft>
                <a:spcPts val="3000"/>
              </a:spcAft>
              <a:buSzPct val="80000"/>
              <a:buAutoNum type="arabicPeriod"/>
            </a:pPr>
            <a:r>
              <a:rPr lang="en-US" sz="1800" dirty="0" smtClean="0">
                <a:latin typeface="Maiandra GD" pitchFamily="34" charset="0"/>
              </a:rPr>
              <a:t>Write a C assignment statement that assigns the value 23.25 to a float variable named price.</a:t>
            </a:r>
          </a:p>
          <a:p>
            <a:pPr marL="274320" indent="-274320" algn="just">
              <a:spcBef>
                <a:spcPts val="3000"/>
              </a:spcBef>
              <a:spcAft>
                <a:spcPts val="3000"/>
              </a:spcAft>
              <a:buSzPct val="80000"/>
              <a:buAutoNum type="arabicPeriod"/>
            </a:pPr>
            <a:r>
              <a:rPr lang="en-US" sz="1800" dirty="0" smtClean="0">
                <a:latin typeface="Maiandra GD" pitchFamily="34" charset="0"/>
              </a:rPr>
              <a:t>Write a C assignment statement that assigns the letter T to a char variable named insured.</a:t>
            </a:r>
          </a:p>
          <a:p>
            <a:pPr marL="274320" indent="-274320" algn="just">
              <a:spcBef>
                <a:spcPts val="3000"/>
              </a:spcBef>
              <a:spcAft>
                <a:spcPts val="3000"/>
              </a:spcAft>
              <a:buSzPct val="80000"/>
              <a:buAutoNum type="arabicPeriod"/>
            </a:pPr>
            <a:r>
              <a:rPr lang="en-US" sz="1800" dirty="0" smtClean="0">
                <a:latin typeface="Maiandra GD" pitchFamily="34" charset="0"/>
              </a:rPr>
              <a:t>The assignment statement </a:t>
            </a:r>
            <a:r>
              <a:rPr lang="en-US" sz="1800" dirty="0" smtClean="0">
                <a:solidFill>
                  <a:srgbClr val="C00000"/>
                </a:solidFill>
                <a:latin typeface="Maiandra GD" pitchFamily="34" charset="0"/>
              </a:rPr>
              <a:t>answer = 8 / 4 * 3 – 5 % 2</a:t>
            </a:r>
            <a:r>
              <a:rPr lang="en-US" sz="1800" dirty="0" smtClean="0">
                <a:latin typeface="Maiandra GD" pitchFamily="34" charset="0"/>
              </a:rPr>
              <a:t> assigns the value _____ to the </a:t>
            </a:r>
            <a:r>
              <a:rPr lang="en-US" sz="1800" dirty="0" smtClean="0">
                <a:solidFill>
                  <a:srgbClr val="C00000"/>
                </a:solidFill>
                <a:latin typeface="Maiandra GD" pitchFamily="34" charset="0"/>
              </a:rPr>
              <a:t>answer</a:t>
            </a:r>
            <a:r>
              <a:rPr lang="en-US" sz="1800" dirty="0" smtClean="0">
                <a:latin typeface="Maiandra GD" pitchFamily="34" charset="0"/>
              </a:rPr>
              <a:t> variable (The </a:t>
            </a:r>
            <a:r>
              <a:rPr lang="en-US" sz="1800" dirty="0" smtClean="0">
                <a:solidFill>
                  <a:srgbClr val="C00000"/>
                </a:solidFill>
                <a:latin typeface="Maiandra GD" pitchFamily="34" charset="0"/>
              </a:rPr>
              <a:t>answer</a:t>
            </a:r>
            <a:r>
              <a:rPr lang="en-US" sz="1800" dirty="0" smtClean="0">
                <a:latin typeface="Maiandra GD" pitchFamily="34" charset="0"/>
              </a:rPr>
              <a:t> variable is an </a:t>
            </a:r>
            <a:r>
              <a:rPr lang="en-US" sz="1800" dirty="0" err="1" smtClean="0">
                <a:latin typeface="Maiandra GD" pitchFamily="34" charset="0"/>
              </a:rPr>
              <a:t>int</a:t>
            </a:r>
            <a:r>
              <a:rPr lang="en-US" sz="1800" dirty="0" smtClean="0">
                <a:latin typeface="Maiandra GD" pitchFamily="34" charset="0"/>
              </a:rPr>
              <a:t> variable).</a:t>
            </a:r>
          </a:p>
          <a:p>
            <a:pPr marL="274320" indent="-274320" algn="just">
              <a:spcBef>
                <a:spcPts val="3000"/>
              </a:spcBef>
              <a:spcAft>
                <a:spcPts val="3000"/>
              </a:spcAft>
              <a:buSzPct val="80000"/>
              <a:buAutoNum type="arabicPeriod"/>
            </a:pPr>
            <a:r>
              <a:rPr lang="en-US" sz="1800" dirty="0" smtClean="0">
                <a:latin typeface="Maiandra GD" pitchFamily="34" charset="0"/>
              </a:rPr>
              <a:t>What value will be assigned to the </a:t>
            </a:r>
            <a:r>
              <a:rPr lang="en-US" sz="1800" dirty="0" smtClean="0">
                <a:solidFill>
                  <a:srgbClr val="C00000"/>
                </a:solidFill>
                <a:latin typeface="Maiandra GD" pitchFamily="34" charset="0"/>
              </a:rPr>
              <a:t>answer</a:t>
            </a:r>
            <a:r>
              <a:rPr lang="en-US" sz="1800" dirty="0" smtClean="0">
                <a:latin typeface="Maiandra GD" pitchFamily="34" charset="0"/>
              </a:rPr>
              <a:t> variable in question 3 if the variable is float variable ?</a:t>
            </a:r>
          </a:p>
        </p:txBody>
      </p:sp>
      <p:sp>
        <p:nvSpPr>
          <p:cNvPr id="5" name="TextBox 4"/>
          <p:cNvSpPr txBox="1"/>
          <p:nvPr/>
        </p:nvSpPr>
        <p:spPr>
          <a:xfrm>
            <a:off x="3001108" y="1875693"/>
            <a:ext cx="3141785" cy="369332"/>
          </a:xfrm>
          <a:prstGeom prst="rect">
            <a:avLst/>
          </a:prstGeom>
          <a:noFill/>
        </p:spPr>
        <p:txBody>
          <a:bodyPr wrap="square" rtlCol="0">
            <a:spAutoFit/>
          </a:bodyPr>
          <a:lstStyle/>
          <a:p>
            <a:pPr algn="ctr"/>
            <a:r>
              <a:rPr lang="en-US" sz="1800" b="1" dirty="0" smtClean="0">
                <a:solidFill>
                  <a:srgbClr val="0070C0"/>
                </a:solidFill>
                <a:latin typeface="Maiandra GD" pitchFamily="34" charset="0"/>
              </a:rPr>
              <a:t>price = float(23.25);</a:t>
            </a:r>
          </a:p>
        </p:txBody>
      </p:sp>
      <p:sp>
        <p:nvSpPr>
          <p:cNvPr id="6" name="TextBox 5"/>
          <p:cNvSpPr txBox="1"/>
          <p:nvPr/>
        </p:nvSpPr>
        <p:spPr>
          <a:xfrm>
            <a:off x="3270739" y="3212122"/>
            <a:ext cx="2602523" cy="369332"/>
          </a:xfrm>
          <a:prstGeom prst="rect">
            <a:avLst/>
          </a:prstGeom>
          <a:noFill/>
        </p:spPr>
        <p:txBody>
          <a:bodyPr wrap="square" rtlCol="0">
            <a:spAutoFit/>
          </a:bodyPr>
          <a:lstStyle/>
          <a:p>
            <a:pPr algn="ctr"/>
            <a:r>
              <a:rPr lang="en-US" sz="1800" b="1" dirty="0" smtClean="0">
                <a:solidFill>
                  <a:srgbClr val="0070C0"/>
                </a:solidFill>
                <a:latin typeface="Maiandra GD" pitchFamily="34" charset="0"/>
              </a:rPr>
              <a:t>insured = ‘T’;</a:t>
            </a:r>
          </a:p>
        </p:txBody>
      </p:sp>
      <p:sp>
        <p:nvSpPr>
          <p:cNvPr id="7" name="TextBox 6"/>
          <p:cNvSpPr txBox="1"/>
          <p:nvPr/>
        </p:nvSpPr>
        <p:spPr>
          <a:xfrm>
            <a:off x="4079631" y="4536831"/>
            <a:ext cx="984739" cy="369332"/>
          </a:xfrm>
          <a:prstGeom prst="rect">
            <a:avLst/>
          </a:prstGeom>
          <a:noFill/>
        </p:spPr>
        <p:txBody>
          <a:bodyPr wrap="square" rtlCol="0">
            <a:spAutoFit/>
          </a:bodyPr>
          <a:lstStyle/>
          <a:p>
            <a:pPr algn="ctr"/>
            <a:r>
              <a:rPr lang="en-US" sz="1800" b="1" dirty="0" smtClean="0">
                <a:solidFill>
                  <a:srgbClr val="0070C0"/>
                </a:solidFill>
                <a:latin typeface="Maiandra GD" pitchFamily="34" charset="0"/>
              </a:rPr>
              <a:t>5</a:t>
            </a:r>
          </a:p>
        </p:txBody>
      </p:sp>
      <p:sp>
        <p:nvSpPr>
          <p:cNvPr id="8" name="TextBox 7"/>
          <p:cNvSpPr txBox="1"/>
          <p:nvPr/>
        </p:nvSpPr>
        <p:spPr>
          <a:xfrm>
            <a:off x="4079631" y="5862344"/>
            <a:ext cx="984739" cy="369332"/>
          </a:xfrm>
          <a:prstGeom prst="rect">
            <a:avLst/>
          </a:prstGeom>
          <a:noFill/>
        </p:spPr>
        <p:txBody>
          <a:bodyPr wrap="square" rtlCol="0">
            <a:spAutoFit/>
          </a:bodyPr>
          <a:lstStyle/>
          <a:p>
            <a:pPr algn="ctr"/>
            <a:r>
              <a:rPr lang="en-US" sz="1800" b="1" dirty="0" smtClean="0">
                <a:solidFill>
                  <a:srgbClr val="0070C0"/>
                </a:solidFill>
                <a:latin typeface="Maiandra GD" pitchFamily="34" charset="0"/>
              </a:rPr>
              <a:t>5.0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3785" y="63624"/>
            <a:ext cx="8956431" cy="839054"/>
          </a:xfrm>
        </p:spPr>
        <p:txBody>
          <a:bodyPr>
            <a:noAutofit/>
          </a:bodyPr>
          <a:lstStyle/>
          <a:p>
            <a:pPr algn="l" fontAlgn="base">
              <a:spcAft>
                <a:spcPct val="0"/>
              </a:spcAft>
            </a:pPr>
            <a:r>
              <a:rPr lang="en-US" sz="3600" dirty="0" smtClean="0">
                <a:solidFill>
                  <a:schemeClr val="accent1">
                    <a:lumMod val="50000"/>
                  </a:schemeClr>
                </a:solidFill>
                <a:effectLst>
                  <a:outerShdw blurRad="38100" dist="38100" dir="2700000" algn="tl">
                    <a:srgbClr val="000000">
                      <a:alpha val="43137"/>
                    </a:srgbClr>
                  </a:outerShdw>
                </a:effectLst>
                <a:latin typeface="Maiandra GD" pitchFamily="34" charset="0"/>
              </a:rPr>
              <a:t>II. Reserving a Named Constants/a Variable</a:t>
            </a:r>
            <a:endParaRPr lang="en-US" sz="3600" dirty="0">
              <a:solidFill>
                <a:schemeClr val="accent1">
                  <a:lumMod val="50000"/>
                </a:schemeClr>
              </a:solidFill>
              <a:effectLst>
                <a:outerShdw blurRad="38100" dist="38100" dir="2700000" algn="tl">
                  <a:srgbClr val="000000">
                    <a:alpha val="43137"/>
                  </a:srgbClr>
                </a:outerShdw>
              </a:effectLst>
              <a:latin typeface="Maiandra GD" pitchFamily="34" charset="0"/>
            </a:endParaRPr>
          </a:p>
        </p:txBody>
      </p:sp>
      <p:sp>
        <p:nvSpPr>
          <p:cNvPr id="159747" name="Rectangle 3"/>
          <p:cNvSpPr>
            <a:spLocks noGrp="1" noChangeArrowheads="1"/>
          </p:cNvSpPr>
          <p:nvPr>
            <p:ph idx="1"/>
          </p:nvPr>
        </p:nvSpPr>
        <p:spPr>
          <a:xfrm>
            <a:off x="545123" y="2265480"/>
            <a:ext cx="8053754" cy="3631226"/>
          </a:xfrm>
        </p:spPr>
        <p:txBody>
          <a:bodyPr>
            <a:normAutofit lnSpcReduction="10000"/>
          </a:bodyPr>
          <a:lstStyle/>
          <a:p>
            <a:pPr marL="274320" lvl="1" indent="-274320" algn="just">
              <a:spcBef>
                <a:spcPts val="300"/>
              </a:spcBef>
              <a:spcAft>
                <a:spcPts val="300"/>
              </a:spcAft>
            </a:pPr>
            <a:r>
              <a:rPr lang="en-US" sz="1800" dirty="0" smtClean="0">
                <a:latin typeface="Maiandra GD" pitchFamily="34" charset="0"/>
              </a:rPr>
              <a:t>Each </a:t>
            </a:r>
            <a:r>
              <a:rPr lang="en-US" sz="1800" dirty="0">
                <a:latin typeface="Maiandra GD" pitchFamily="34" charset="0"/>
              </a:rPr>
              <a:t>variable used must </a:t>
            </a:r>
            <a:r>
              <a:rPr lang="en-US" sz="1800" dirty="0">
                <a:solidFill>
                  <a:srgbClr val="0070C0"/>
                </a:solidFill>
                <a:latin typeface="Maiandra GD" pitchFamily="34" charset="0"/>
              </a:rPr>
              <a:t>be declared</a:t>
            </a:r>
            <a:r>
              <a:rPr lang="en-US" sz="1800" dirty="0">
                <a:latin typeface="Maiandra GD" pitchFamily="34" charset="0"/>
              </a:rPr>
              <a:t>.</a:t>
            </a:r>
          </a:p>
          <a:p>
            <a:pPr marL="274320" lvl="1" indent="-274320" algn="just">
              <a:spcBef>
                <a:spcPts val="300"/>
              </a:spcBef>
              <a:spcAft>
                <a:spcPts val="300"/>
              </a:spcAft>
            </a:pPr>
            <a:r>
              <a:rPr lang="en-US" sz="1800" dirty="0">
                <a:latin typeface="Maiandra GD" pitchFamily="34" charset="0"/>
              </a:rPr>
              <a:t>A form of a declaration statement is</a:t>
            </a:r>
          </a:p>
          <a:p>
            <a:pPr marL="274320" lvl="1" indent="-274320" algn="just">
              <a:spcBef>
                <a:spcPts val="300"/>
              </a:spcBef>
              <a:spcAft>
                <a:spcPts val="300"/>
              </a:spcAft>
              <a:buFont typeface="Monotype Sorts" pitchFamily="2" charset="2"/>
              <a:buNone/>
            </a:pPr>
            <a:r>
              <a:rPr lang="en-US" sz="1800" dirty="0">
                <a:latin typeface="Maiandra GD" pitchFamily="34" charset="0"/>
              </a:rPr>
              <a:t>	</a:t>
            </a:r>
            <a:r>
              <a:rPr lang="en-US" sz="1800" dirty="0" smtClean="0">
                <a:latin typeface="Maiandra GD" pitchFamily="34" charset="0"/>
              </a:rPr>
              <a:t>		</a:t>
            </a:r>
            <a:r>
              <a:rPr lang="en-US" sz="1800" b="1" dirty="0" smtClean="0">
                <a:solidFill>
                  <a:srgbClr val="C00000"/>
                </a:solidFill>
                <a:latin typeface="Maiandra GD" pitchFamily="34" charset="0"/>
              </a:rPr>
              <a:t>data-type</a:t>
            </a:r>
            <a:r>
              <a:rPr lang="en-US" sz="1800" b="1" dirty="0" smtClean="0">
                <a:solidFill>
                  <a:srgbClr val="0070C0"/>
                </a:solidFill>
                <a:latin typeface="Maiandra GD" pitchFamily="34" charset="0"/>
              </a:rPr>
              <a:t>   var1</a:t>
            </a:r>
            <a:r>
              <a:rPr lang="en-US" sz="1800" b="1" dirty="0">
                <a:solidFill>
                  <a:srgbClr val="0070C0"/>
                </a:solidFill>
                <a:latin typeface="Maiandra GD" pitchFamily="34" charset="0"/>
              </a:rPr>
              <a:t>, var2,…;</a:t>
            </a:r>
          </a:p>
          <a:p>
            <a:pPr marL="274320" lvl="1" indent="-274320" algn="just">
              <a:spcBef>
                <a:spcPts val="300"/>
              </a:spcBef>
              <a:spcAft>
                <a:spcPts val="300"/>
              </a:spcAft>
            </a:pPr>
            <a:r>
              <a:rPr lang="en-US" sz="1800" dirty="0">
                <a:latin typeface="Maiandra GD" pitchFamily="34" charset="0"/>
              </a:rPr>
              <a:t>Declaration announces the data type of a variable and </a:t>
            </a:r>
            <a:r>
              <a:rPr lang="en-US" sz="1800" dirty="0" smtClean="0">
                <a:latin typeface="Maiandra GD" pitchFamily="34" charset="0"/>
              </a:rPr>
              <a:t>allocates </a:t>
            </a:r>
            <a:r>
              <a:rPr lang="en-US" sz="1800" dirty="0">
                <a:latin typeface="Maiandra GD" pitchFamily="34" charset="0"/>
              </a:rPr>
              <a:t>appropriate memory location. No initial value (like 0 for integers) should be assumed.</a:t>
            </a:r>
          </a:p>
          <a:p>
            <a:pPr marL="274320" lvl="1" indent="-274320" algn="just">
              <a:spcBef>
                <a:spcPts val="300"/>
              </a:spcBef>
              <a:spcAft>
                <a:spcPts val="300"/>
              </a:spcAft>
            </a:pPr>
            <a:r>
              <a:rPr lang="en-US" sz="1800" dirty="0">
                <a:latin typeface="Maiandra GD" pitchFamily="34" charset="0"/>
              </a:rPr>
              <a:t>It is possible to assign an initial value to a variable in the declaration itself.</a:t>
            </a:r>
          </a:p>
          <a:p>
            <a:pPr marL="274320" lvl="1" indent="-274320" algn="just">
              <a:spcBef>
                <a:spcPts val="300"/>
              </a:spcBef>
              <a:spcAft>
                <a:spcPts val="300"/>
              </a:spcAft>
              <a:buFont typeface="Monotype Sorts" pitchFamily="2" charset="2"/>
              <a:buNone/>
            </a:pPr>
            <a:r>
              <a:rPr lang="en-US" sz="1800" b="1" dirty="0">
                <a:latin typeface="Maiandra GD" pitchFamily="34" charset="0"/>
              </a:rPr>
              <a:t>	</a:t>
            </a:r>
            <a:r>
              <a:rPr lang="en-US" sz="1800" b="1" dirty="0" smtClean="0">
                <a:latin typeface="Maiandra GD" pitchFamily="34" charset="0"/>
              </a:rPr>
              <a:t>		</a:t>
            </a:r>
            <a:r>
              <a:rPr lang="en-US" sz="1800" b="1" dirty="0" smtClean="0">
                <a:solidFill>
                  <a:srgbClr val="C00000"/>
                </a:solidFill>
                <a:latin typeface="Maiandra GD" pitchFamily="34" charset="0"/>
              </a:rPr>
              <a:t>data-type</a:t>
            </a:r>
            <a:r>
              <a:rPr lang="en-US" sz="1800" b="1" dirty="0" smtClean="0">
                <a:solidFill>
                  <a:srgbClr val="0070C0"/>
                </a:solidFill>
                <a:latin typeface="Maiandra GD" pitchFamily="34" charset="0"/>
              </a:rPr>
              <a:t>   </a:t>
            </a:r>
            <a:r>
              <a:rPr lang="en-US" sz="1800" b="1" dirty="0" err="1" smtClean="0">
                <a:solidFill>
                  <a:srgbClr val="0070C0"/>
                </a:solidFill>
                <a:latin typeface="Maiandra GD" pitchFamily="34" charset="0"/>
              </a:rPr>
              <a:t>var</a:t>
            </a:r>
            <a:r>
              <a:rPr lang="en-US" sz="1800" b="1" dirty="0" smtClean="0">
                <a:solidFill>
                  <a:srgbClr val="0070C0"/>
                </a:solidFill>
                <a:latin typeface="Maiandra GD" pitchFamily="34" charset="0"/>
              </a:rPr>
              <a:t> </a:t>
            </a:r>
            <a:r>
              <a:rPr lang="en-US" sz="1800" b="1" dirty="0">
                <a:solidFill>
                  <a:srgbClr val="0070C0"/>
                </a:solidFill>
                <a:latin typeface="Maiandra GD" pitchFamily="34" charset="0"/>
              </a:rPr>
              <a:t>= expression;</a:t>
            </a:r>
          </a:p>
          <a:p>
            <a:pPr marL="274320" lvl="1" indent="-274320" algn="just">
              <a:spcBef>
                <a:spcPts val="300"/>
              </a:spcBef>
              <a:spcAft>
                <a:spcPts val="300"/>
              </a:spcAft>
            </a:pPr>
            <a:r>
              <a:rPr lang="en-US" sz="1800" dirty="0">
                <a:solidFill>
                  <a:srgbClr val="C00000"/>
                </a:solidFill>
                <a:latin typeface="Maiandra GD" pitchFamily="34" charset="0"/>
              </a:rPr>
              <a:t>Examples</a:t>
            </a:r>
          </a:p>
          <a:p>
            <a:pPr marL="548640" lvl="1" indent="-274320" algn="just">
              <a:spcBef>
                <a:spcPts val="0"/>
              </a:spcBef>
              <a:buFont typeface="Monotype Sorts" pitchFamily="2" charset="2"/>
              <a:buNone/>
            </a:pPr>
            <a:r>
              <a:rPr lang="en-US" sz="1800" b="1" dirty="0">
                <a:latin typeface="Maiandra GD" pitchFamily="34" charset="0"/>
              </a:rPr>
              <a:t>	</a:t>
            </a:r>
            <a:r>
              <a:rPr lang="en-US" sz="1800" dirty="0" err="1">
                <a:latin typeface="Maiandra GD" pitchFamily="34" charset="0"/>
              </a:rPr>
              <a:t>int</a:t>
            </a:r>
            <a:r>
              <a:rPr lang="en-US" sz="1800" dirty="0">
                <a:latin typeface="Maiandra GD" pitchFamily="34" charset="0"/>
              </a:rPr>
              <a:t> sum = 0;</a:t>
            </a:r>
          </a:p>
          <a:p>
            <a:pPr marL="548640" lvl="1" indent="-274320" algn="just">
              <a:spcBef>
                <a:spcPts val="0"/>
              </a:spcBef>
              <a:buFont typeface="Monotype Sorts" pitchFamily="2" charset="2"/>
              <a:buNone/>
            </a:pPr>
            <a:r>
              <a:rPr lang="en-US" sz="1800" dirty="0">
                <a:latin typeface="Maiandra GD" pitchFamily="34" charset="0"/>
              </a:rPr>
              <a:t>	char </a:t>
            </a:r>
            <a:r>
              <a:rPr lang="en-US" sz="1800" dirty="0" err="1">
                <a:latin typeface="Maiandra GD" pitchFamily="34" charset="0"/>
              </a:rPr>
              <a:t>newLine</a:t>
            </a:r>
            <a:r>
              <a:rPr lang="en-US" sz="1800" dirty="0">
                <a:latin typeface="Maiandra GD" pitchFamily="34" charset="0"/>
              </a:rPr>
              <a:t> = ‘\n’;</a:t>
            </a:r>
          </a:p>
          <a:p>
            <a:pPr marL="548640" lvl="1" indent="-274320" algn="just">
              <a:spcBef>
                <a:spcPts val="0"/>
              </a:spcBef>
              <a:buFont typeface="Monotype Sorts" pitchFamily="2" charset="2"/>
              <a:buNone/>
            </a:pPr>
            <a:r>
              <a:rPr lang="en-US" sz="1800" dirty="0">
                <a:latin typeface="Maiandra GD" pitchFamily="34" charset="0"/>
              </a:rPr>
              <a:t>	float epsilon = 1.0e-6;</a:t>
            </a:r>
          </a:p>
        </p:txBody>
      </p:sp>
      <p:sp>
        <p:nvSpPr>
          <p:cNvPr id="4" name="Slide Number Placeholder 3"/>
          <p:cNvSpPr>
            <a:spLocks noGrp="1"/>
          </p:cNvSpPr>
          <p:nvPr>
            <p:ph type="sldNum" sz="quarter" idx="12"/>
          </p:nvPr>
        </p:nvSpPr>
        <p:spPr/>
        <p:txBody>
          <a:bodyPr/>
          <a:lstStyle/>
          <a:p>
            <a:fld id="{A596C2B5-F21A-45B8-82EE-813B7E68BBC4}" type="slidenum">
              <a:rPr lang="en-US" smtClean="0"/>
              <a:pPr/>
              <a:t>22</a:t>
            </a:fld>
            <a:endParaRPr lang="en-US"/>
          </a:p>
        </p:txBody>
      </p:sp>
      <p:sp>
        <p:nvSpPr>
          <p:cNvPr id="5" name="TextBox 4"/>
          <p:cNvSpPr txBox="1"/>
          <p:nvPr/>
        </p:nvSpPr>
        <p:spPr>
          <a:xfrm>
            <a:off x="439616" y="1031631"/>
            <a:ext cx="3569677" cy="461665"/>
          </a:xfrm>
          <a:prstGeom prst="rect">
            <a:avLst/>
          </a:prstGeom>
          <a:noFill/>
        </p:spPr>
        <p:txBody>
          <a:bodyPr wrap="square" rtlCol="0">
            <a:spAutoFit/>
          </a:bodyPr>
          <a:lstStyle/>
          <a:p>
            <a:r>
              <a:rPr lang="en-US" sz="2400" b="1" dirty="0" smtClean="0">
                <a:solidFill>
                  <a:schemeClr val="accent5">
                    <a:lumMod val="50000"/>
                  </a:schemeClr>
                </a:solidFill>
                <a:latin typeface="Maiandra GD" pitchFamily="34" charset="0"/>
              </a:rPr>
              <a:t>II.1. Declaring a Variable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69632" y="145684"/>
            <a:ext cx="4366845" cy="545977"/>
          </a:xfrm>
        </p:spPr>
        <p:txBody>
          <a:bodyPr>
            <a:noAutofit/>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II.2. Global </a:t>
            </a:r>
            <a:r>
              <a:rPr lang="en-US" sz="2400" b="1" dirty="0">
                <a:solidFill>
                  <a:schemeClr val="accent5">
                    <a:lumMod val="50000"/>
                  </a:schemeClr>
                </a:solidFill>
                <a:latin typeface="Maiandra GD" pitchFamily="34" charset="0"/>
                <a:ea typeface="+mn-ea"/>
                <a:cs typeface="+mn-cs"/>
              </a:rPr>
              <a:t>and Local Variables</a:t>
            </a:r>
          </a:p>
        </p:txBody>
      </p:sp>
      <p:sp>
        <p:nvSpPr>
          <p:cNvPr id="163843" name="Rectangle 3"/>
          <p:cNvSpPr>
            <a:spLocks noGrp="1" noChangeArrowheads="1"/>
          </p:cNvSpPr>
          <p:nvPr>
            <p:ph sz="half" idx="1"/>
          </p:nvPr>
        </p:nvSpPr>
        <p:spPr>
          <a:xfrm>
            <a:off x="445478" y="1803645"/>
            <a:ext cx="3657600" cy="4114800"/>
          </a:xfrm>
          <a:ln w="6350">
            <a:solidFill>
              <a:schemeClr val="tx1"/>
            </a:solidFill>
          </a:ln>
        </p:spPr>
        <p:txBody>
          <a:bodyPr>
            <a:normAutofit/>
          </a:bodyPr>
          <a:lstStyle/>
          <a:p>
            <a:pPr marL="0" indent="274320">
              <a:spcBef>
                <a:spcPts val="1200"/>
              </a:spcBef>
              <a:spcAft>
                <a:spcPts val="1200"/>
              </a:spcAft>
            </a:pPr>
            <a:r>
              <a:rPr lang="en-US" sz="2000" b="1" dirty="0">
                <a:latin typeface="Maiandra GD" pitchFamily="34" charset="0"/>
              </a:rPr>
              <a:t>Global Variables</a:t>
            </a:r>
          </a:p>
          <a:p>
            <a:pPr marL="548640" lvl="1" indent="-274320" algn="just">
              <a:spcBef>
                <a:spcPts val="2400"/>
              </a:spcBef>
              <a:spcAft>
                <a:spcPts val="2400"/>
              </a:spcAft>
            </a:pPr>
            <a:r>
              <a:rPr lang="en-US" sz="1600" dirty="0">
                <a:latin typeface="Maiandra GD" pitchFamily="34" charset="0"/>
              </a:rPr>
              <a:t>These variables are declared outside all functions.</a:t>
            </a:r>
          </a:p>
          <a:p>
            <a:pPr marL="548640" lvl="1" indent="-274320" algn="just">
              <a:spcBef>
                <a:spcPts val="2400"/>
              </a:spcBef>
              <a:spcAft>
                <a:spcPts val="2400"/>
              </a:spcAft>
            </a:pPr>
            <a:r>
              <a:rPr lang="en-US" sz="1600" dirty="0">
                <a:latin typeface="Maiandra GD" pitchFamily="34" charset="0"/>
              </a:rPr>
              <a:t>Life time of a global variable is the entire execution period of the program.</a:t>
            </a:r>
          </a:p>
          <a:p>
            <a:pPr marL="548640" lvl="1" indent="-274320" algn="just">
              <a:spcBef>
                <a:spcPts val="2400"/>
              </a:spcBef>
              <a:spcAft>
                <a:spcPts val="2400"/>
              </a:spcAft>
            </a:pPr>
            <a:r>
              <a:rPr lang="en-US" sz="1600" dirty="0">
                <a:latin typeface="Maiandra GD" pitchFamily="34" charset="0"/>
              </a:rPr>
              <a:t>Can be accessed by any function defined below the declaration, in a file.</a:t>
            </a:r>
          </a:p>
        </p:txBody>
      </p:sp>
      <p:sp>
        <p:nvSpPr>
          <p:cNvPr id="163844" name="Rectangle 4"/>
          <p:cNvSpPr>
            <a:spLocks noGrp="1" noChangeArrowheads="1"/>
          </p:cNvSpPr>
          <p:nvPr>
            <p:ph sz="half" idx="2"/>
          </p:nvPr>
        </p:nvSpPr>
        <p:spPr>
          <a:xfrm>
            <a:off x="4636477" y="1482970"/>
            <a:ext cx="4023360" cy="4756150"/>
          </a:xfrm>
          <a:solidFill>
            <a:srgbClr val="FFFF99"/>
          </a:solidFill>
          <a:effectLst>
            <a:outerShdw dist="107763" dir="2700000" algn="ctr" rotWithShape="0">
              <a:srgbClr val="808080"/>
            </a:outerShdw>
          </a:effectLst>
        </p:spPr>
        <p:txBody>
          <a:bodyPr>
            <a:noAutofit/>
          </a:bodyPr>
          <a:lstStyle/>
          <a:p>
            <a:pPr marL="0" indent="-274320">
              <a:spcBef>
                <a:spcPct val="0"/>
              </a:spcBef>
              <a:buFont typeface="Monotype Sorts" pitchFamily="2" charset="2"/>
              <a:buNone/>
            </a:pPr>
            <a:r>
              <a:rPr lang="en-US" sz="1400" dirty="0">
                <a:latin typeface="Maiandra GD" pitchFamily="34" charset="0"/>
              </a:rPr>
              <a:t>/* Compute Area and Perimeter of  a circle */</a:t>
            </a:r>
          </a:p>
          <a:p>
            <a:pPr marL="0" indent="-274320">
              <a:spcBef>
                <a:spcPct val="0"/>
              </a:spcBef>
              <a:buFont typeface="Monotype Sorts" pitchFamily="2" charset="2"/>
              <a:buNone/>
            </a:pPr>
            <a:r>
              <a:rPr lang="en-US" sz="1400" dirty="0">
                <a:latin typeface="Maiandra GD" pitchFamily="34" charset="0"/>
              </a:rPr>
              <a:t>#include &lt;</a:t>
            </a:r>
            <a:r>
              <a:rPr lang="en-US" sz="1400" dirty="0" err="1">
                <a:latin typeface="Maiandra GD" pitchFamily="34" charset="0"/>
              </a:rPr>
              <a:t>stdio.h</a:t>
            </a:r>
            <a:r>
              <a:rPr lang="en-US" sz="1400" dirty="0">
                <a:latin typeface="Maiandra GD" pitchFamily="34" charset="0"/>
              </a:rPr>
              <a:t>&gt;</a:t>
            </a:r>
          </a:p>
          <a:p>
            <a:pPr marL="0" indent="-274320">
              <a:spcBef>
                <a:spcPct val="0"/>
              </a:spcBef>
              <a:buFont typeface="Monotype Sorts" pitchFamily="2" charset="2"/>
              <a:buNone/>
            </a:pPr>
            <a:r>
              <a:rPr lang="en-US" sz="1400" dirty="0">
                <a:solidFill>
                  <a:srgbClr val="FF0000"/>
                </a:solidFill>
                <a:latin typeface="Maiandra GD" pitchFamily="34" charset="0"/>
              </a:rPr>
              <a:t>float pi = 3.14159;</a:t>
            </a:r>
            <a:r>
              <a:rPr lang="en-US" sz="1400" dirty="0">
                <a:latin typeface="Maiandra GD" pitchFamily="34" charset="0"/>
              </a:rPr>
              <a:t> </a:t>
            </a:r>
            <a:r>
              <a:rPr lang="en-US" sz="1400" dirty="0" smtClean="0">
                <a:latin typeface="Maiandra GD" pitchFamily="34" charset="0"/>
              </a:rPr>
              <a:t>/* </a:t>
            </a:r>
            <a:r>
              <a:rPr lang="en-US" sz="1400" dirty="0">
                <a:latin typeface="Maiandra GD" pitchFamily="34" charset="0"/>
              </a:rPr>
              <a:t>Global */</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main() {</a:t>
            </a:r>
          </a:p>
          <a:p>
            <a:pPr marL="0" indent="-274320">
              <a:spcBef>
                <a:spcPct val="0"/>
              </a:spcBef>
              <a:buFont typeface="Monotype Sorts" pitchFamily="2" charset="2"/>
              <a:buNone/>
            </a:pPr>
            <a:r>
              <a:rPr lang="en-US" sz="1400" dirty="0">
                <a:latin typeface="Maiandra GD" pitchFamily="34" charset="0"/>
              </a:rPr>
              <a:t>  </a:t>
            </a:r>
            <a:r>
              <a:rPr lang="en-US" sz="1400" dirty="0" smtClean="0">
                <a:latin typeface="Maiandra GD" pitchFamily="34" charset="0"/>
              </a:rPr>
              <a:t>float	</a:t>
            </a:r>
            <a:r>
              <a:rPr lang="en-US" sz="1400" dirty="0" err="1" smtClean="0">
                <a:latin typeface="Maiandra GD" pitchFamily="34" charset="0"/>
              </a:rPr>
              <a:t>rad</a:t>
            </a:r>
            <a:r>
              <a:rPr lang="en-US" sz="1400" dirty="0" smtClean="0">
                <a:latin typeface="Maiandra GD" pitchFamily="34" charset="0"/>
              </a:rPr>
              <a:t>; /* </a:t>
            </a:r>
            <a:r>
              <a:rPr lang="en-US" sz="1400" dirty="0">
                <a:latin typeface="Maiandra GD" pitchFamily="34" charset="0"/>
              </a:rPr>
              <a:t>Local */</a:t>
            </a:r>
          </a:p>
          <a:p>
            <a:pPr marL="0" indent="-274320">
              <a:spcBef>
                <a:spcPct val="0"/>
              </a:spcBef>
              <a:buFont typeface="Monotype Sorts" pitchFamily="2" charset="2"/>
              <a:buNone/>
            </a:pPr>
            <a:r>
              <a:rPr lang="en-US" sz="1400" dirty="0">
                <a:latin typeface="Maiandra GD" pitchFamily="34" charset="0"/>
              </a:rPr>
              <a:t>  </a:t>
            </a: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Enter the </a:t>
            </a:r>
            <a:r>
              <a:rPr lang="en-US" sz="1400" dirty="0" smtClean="0">
                <a:latin typeface="Maiandra GD" pitchFamily="34" charset="0"/>
              </a:rPr>
              <a:t>radius”);</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scanf</a:t>
            </a:r>
            <a:r>
              <a:rPr lang="en-US" sz="1400" dirty="0">
                <a:latin typeface="Maiandra GD" pitchFamily="34" charset="0"/>
              </a:rPr>
              <a:t>(“%f</a:t>
            </a:r>
            <a:r>
              <a:rPr lang="en-US" sz="1400" dirty="0" smtClean="0">
                <a:latin typeface="Maiandra GD" pitchFamily="34" charset="0"/>
              </a:rPr>
              <a:t>”, </a:t>
            </a:r>
            <a:r>
              <a:rPr lang="en-US" sz="1400" dirty="0">
                <a:latin typeface="Maiandra GD" pitchFamily="34" charset="0"/>
              </a:rPr>
              <a:t>&amp;</a:t>
            </a:r>
            <a:r>
              <a:rPr lang="en-US" sz="1400" dirty="0" err="1">
                <a:latin typeface="Maiandra GD" pitchFamily="34" charset="0"/>
              </a:rPr>
              <a:t>rad</a:t>
            </a:r>
            <a:r>
              <a:rPr lang="en-US" sz="1400" dirty="0">
                <a:latin typeface="Maiandra GD" pitchFamily="34" charset="0"/>
              </a:rPr>
              <a:t>);</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if </a:t>
            </a:r>
            <a:r>
              <a:rPr lang="en-US" sz="1400" dirty="0" smtClean="0">
                <a:latin typeface="Maiandra GD" pitchFamily="34" charset="0"/>
              </a:rPr>
              <a:t>(</a:t>
            </a:r>
            <a:r>
              <a:rPr lang="en-US" sz="1400" dirty="0" err="1" smtClean="0">
                <a:latin typeface="Maiandra GD" pitchFamily="34" charset="0"/>
              </a:rPr>
              <a:t>rad</a:t>
            </a:r>
            <a:r>
              <a:rPr lang="en-US" sz="1400" dirty="0" smtClean="0">
                <a:latin typeface="Maiandra GD" pitchFamily="34" charset="0"/>
              </a:rPr>
              <a:t> </a:t>
            </a:r>
            <a:r>
              <a:rPr lang="en-US" sz="1400" dirty="0">
                <a:latin typeface="Maiandra GD" pitchFamily="34" charset="0"/>
              </a:rPr>
              <a:t>&gt; </a:t>
            </a:r>
            <a:r>
              <a:rPr lang="en-US" sz="1400" dirty="0" smtClean="0">
                <a:latin typeface="Maiandra GD" pitchFamily="34" charset="0"/>
              </a:rPr>
              <a:t>0.0) {</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float area = pi * </a:t>
            </a:r>
            <a:r>
              <a:rPr lang="en-US" sz="1400" dirty="0" err="1">
                <a:latin typeface="Maiandra GD" pitchFamily="34" charset="0"/>
              </a:rPr>
              <a:t>rad</a:t>
            </a:r>
            <a:r>
              <a:rPr lang="en-US" sz="1400" dirty="0">
                <a:latin typeface="Maiandra GD" pitchFamily="34" charset="0"/>
              </a:rPr>
              <a:t> * </a:t>
            </a:r>
            <a:r>
              <a:rPr lang="en-US" sz="1400" dirty="0" err="1">
                <a:latin typeface="Maiandra GD" pitchFamily="34" charset="0"/>
              </a:rPr>
              <a:t>rad</a:t>
            </a:r>
            <a:r>
              <a:rPr lang="en-US" sz="1400" dirty="0">
                <a:latin typeface="Maiandra GD" pitchFamily="34" charset="0"/>
              </a:rPr>
              <a:t>;</a:t>
            </a:r>
          </a:p>
          <a:p>
            <a:pPr marL="0" indent="-274320">
              <a:spcBef>
                <a:spcPct val="0"/>
              </a:spcBef>
              <a:buFont typeface="Monotype Sorts" pitchFamily="2" charset="2"/>
              <a:buNone/>
            </a:pPr>
            <a:r>
              <a:rPr lang="en-US" sz="1400" dirty="0">
                <a:latin typeface="Maiandra GD" pitchFamily="34" charset="0"/>
              </a:rPr>
              <a:t>    float </a:t>
            </a:r>
            <a:r>
              <a:rPr lang="en-US" sz="1400" dirty="0" err="1">
                <a:latin typeface="Maiandra GD" pitchFamily="34" charset="0"/>
              </a:rPr>
              <a:t>peri</a:t>
            </a:r>
            <a:r>
              <a:rPr lang="en-US" sz="1400" dirty="0">
                <a:latin typeface="Maiandra GD" pitchFamily="34" charset="0"/>
              </a:rPr>
              <a:t> = 2 * pi * </a:t>
            </a:r>
            <a:r>
              <a:rPr lang="en-US" sz="1400" dirty="0" err="1">
                <a:latin typeface="Maiandra GD" pitchFamily="34" charset="0"/>
              </a:rPr>
              <a:t>rad</a:t>
            </a:r>
            <a:r>
              <a:rPr lang="en-US" sz="1400" dirty="0">
                <a:latin typeface="Maiandra GD" pitchFamily="34" charset="0"/>
              </a:rPr>
              <a:t>;</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Area = %f\n</a:t>
            </a:r>
            <a:r>
              <a:rPr lang="en-US" sz="1400" dirty="0" smtClean="0">
                <a:latin typeface="Maiandra GD" pitchFamily="34" charset="0"/>
              </a:rPr>
              <a:t>”, area);</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err="1">
                <a:latin typeface="Maiandra GD" pitchFamily="34" charset="0"/>
              </a:rPr>
              <a:t>Peri</a:t>
            </a:r>
            <a:r>
              <a:rPr lang="en-US" sz="1400" dirty="0">
                <a:latin typeface="Maiandra GD" pitchFamily="34" charset="0"/>
              </a:rPr>
              <a:t> = %f\n</a:t>
            </a:r>
            <a:r>
              <a:rPr lang="en-US" sz="1400" dirty="0" smtClean="0">
                <a:latin typeface="Maiandra GD" pitchFamily="34" charset="0"/>
              </a:rPr>
              <a:t>”, </a:t>
            </a:r>
            <a:r>
              <a:rPr lang="en-US" sz="1400" dirty="0" err="1" smtClean="0">
                <a:latin typeface="Maiandra GD" pitchFamily="34" charset="0"/>
              </a:rPr>
              <a:t>peri</a:t>
            </a:r>
            <a:r>
              <a:rPr lang="en-US" sz="1400" dirty="0" smtClean="0">
                <a:latin typeface="Maiandra GD" pitchFamily="34" charset="0"/>
              </a:rPr>
              <a:t>);</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p>
          <a:p>
            <a:pPr marL="0" indent="-274320">
              <a:spcBef>
                <a:spcPct val="0"/>
              </a:spcBef>
              <a:buFont typeface="Monotype Sorts" pitchFamily="2" charset="2"/>
              <a:buNone/>
            </a:pPr>
            <a:r>
              <a:rPr lang="en-US" sz="1400" dirty="0">
                <a:latin typeface="Maiandra GD" pitchFamily="34" charset="0"/>
              </a:rPr>
              <a:t>  else</a:t>
            </a: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Negative radius\n”);</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Area = %f\n</a:t>
            </a:r>
            <a:r>
              <a:rPr lang="en-US" sz="1400" dirty="0" smtClean="0">
                <a:latin typeface="Maiandra GD" pitchFamily="34" charset="0"/>
              </a:rPr>
              <a:t>”, area);</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a:t>
            </a:r>
          </a:p>
        </p:txBody>
      </p:sp>
      <p:sp>
        <p:nvSpPr>
          <p:cNvPr id="5" name="Slide Number Placeholder 4"/>
          <p:cNvSpPr>
            <a:spLocks noGrp="1"/>
          </p:cNvSpPr>
          <p:nvPr>
            <p:ph type="sldNum" sz="quarter" idx="12"/>
          </p:nvPr>
        </p:nvSpPr>
        <p:spPr/>
        <p:txBody>
          <a:bodyPr/>
          <a:lstStyle/>
          <a:p>
            <a:fld id="{A596C2B5-F21A-45B8-82EE-813B7E68BBC4}"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sz="half" idx="1"/>
          </p:nvPr>
        </p:nvSpPr>
        <p:spPr>
          <a:xfrm>
            <a:off x="445477" y="1617938"/>
            <a:ext cx="3657600" cy="4298645"/>
          </a:xfrm>
          <a:ln w="6350">
            <a:solidFill>
              <a:schemeClr val="tx1"/>
            </a:solidFill>
          </a:ln>
        </p:spPr>
        <p:txBody>
          <a:bodyPr>
            <a:normAutofit fontScale="92500" lnSpcReduction="20000"/>
          </a:bodyPr>
          <a:lstStyle/>
          <a:p>
            <a:pPr marL="0" indent="274320">
              <a:lnSpc>
                <a:spcPct val="110000"/>
              </a:lnSpc>
              <a:spcBef>
                <a:spcPts val="1200"/>
              </a:spcBef>
              <a:spcAft>
                <a:spcPts val="1200"/>
              </a:spcAft>
            </a:pPr>
            <a:r>
              <a:rPr lang="en-US" sz="2200" b="1" dirty="0">
                <a:latin typeface="Maiandra GD" pitchFamily="34" charset="0"/>
              </a:rPr>
              <a:t>Local Variables</a:t>
            </a:r>
          </a:p>
          <a:p>
            <a:pPr marL="548640" lvl="1" indent="-274320" algn="just">
              <a:lnSpc>
                <a:spcPct val="120000"/>
              </a:lnSpc>
              <a:spcBef>
                <a:spcPts val="1200"/>
              </a:spcBef>
              <a:spcAft>
                <a:spcPts val="1200"/>
              </a:spcAft>
            </a:pPr>
            <a:r>
              <a:rPr lang="en-US" sz="1700" dirty="0">
                <a:latin typeface="Maiandra GD" pitchFamily="34" charset="0"/>
              </a:rPr>
              <a:t>These variables are declared inside some functions.</a:t>
            </a:r>
          </a:p>
          <a:p>
            <a:pPr marL="548640" lvl="1" indent="-274320" algn="just">
              <a:lnSpc>
                <a:spcPct val="120000"/>
              </a:lnSpc>
              <a:spcBef>
                <a:spcPts val="1200"/>
              </a:spcBef>
              <a:spcAft>
                <a:spcPts val="1200"/>
              </a:spcAft>
            </a:pPr>
            <a:r>
              <a:rPr lang="en-US" sz="1700" dirty="0">
                <a:latin typeface="Maiandra GD" pitchFamily="34" charset="0"/>
              </a:rPr>
              <a:t>Life time of a local variable is the entire execution period of the function in which it is defined.</a:t>
            </a:r>
          </a:p>
          <a:p>
            <a:pPr marL="548640" lvl="1" indent="-274320" algn="just">
              <a:lnSpc>
                <a:spcPct val="120000"/>
              </a:lnSpc>
              <a:spcBef>
                <a:spcPts val="1200"/>
              </a:spcBef>
              <a:spcAft>
                <a:spcPts val="1200"/>
              </a:spcAft>
            </a:pPr>
            <a:r>
              <a:rPr lang="en-US" sz="1700" dirty="0">
                <a:latin typeface="Maiandra GD" pitchFamily="34" charset="0"/>
              </a:rPr>
              <a:t>Cannot be accessed by any other function.</a:t>
            </a:r>
          </a:p>
          <a:p>
            <a:pPr marL="548640" lvl="1" indent="-274320" algn="just">
              <a:lnSpc>
                <a:spcPct val="120000"/>
              </a:lnSpc>
              <a:spcBef>
                <a:spcPts val="1200"/>
              </a:spcBef>
              <a:spcAft>
                <a:spcPts val="1200"/>
              </a:spcAft>
            </a:pPr>
            <a:r>
              <a:rPr lang="en-US" sz="1700" dirty="0">
                <a:latin typeface="Maiandra GD" pitchFamily="34" charset="0"/>
              </a:rPr>
              <a:t>In general variables declared inside a block are accessible only in that block.</a:t>
            </a:r>
          </a:p>
        </p:txBody>
      </p:sp>
      <p:sp>
        <p:nvSpPr>
          <p:cNvPr id="165892" name="Rectangle 4"/>
          <p:cNvSpPr>
            <a:spLocks noGrp="1" noChangeArrowheads="1"/>
          </p:cNvSpPr>
          <p:nvPr>
            <p:ph sz="half" idx="2"/>
          </p:nvPr>
        </p:nvSpPr>
        <p:spPr>
          <a:xfrm>
            <a:off x="4636477" y="1389185"/>
            <a:ext cx="4023360" cy="4756151"/>
          </a:xfrm>
          <a:solidFill>
            <a:srgbClr val="FFFF99"/>
          </a:solidFill>
          <a:effectLst>
            <a:outerShdw dist="107763" dir="2700000" algn="ctr" rotWithShape="0">
              <a:srgbClr val="808080"/>
            </a:outerShdw>
          </a:effectLst>
        </p:spPr>
        <p:txBody>
          <a:bodyPr>
            <a:noAutofit/>
          </a:bodyPr>
          <a:lstStyle/>
          <a:p>
            <a:pPr marL="0" indent="-274320">
              <a:spcBef>
                <a:spcPct val="0"/>
              </a:spcBef>
              <a:buFont typeface="Monotype Sorts" pitchFamily="2" charset="2"/>
              <a:buNone/>
            </a:pPr>
            <a:r>
              <a:rPr lang="en-US" sz="1400" dirty="0">
                <a:latin typeface="Maiandra GD" pitchFamily="34" charset="0"/>
              </a:rPr>
              <a:t>/* Compute Area and Perimeter of  a circle */</a:t>
            </a:r>
          </a:p>
          <a:p>
            <a:pPr marL="0" indent="-274320">
              <a:spcBef>
                <a:spcPct val="0"/>
              </a:spcBef>
              <a:buFont typeface="Monotype Sorts" pitchFamily="2" charset="2"/>
              <a:buNone/>
            </a:pPr>
            <a:r>
              <a:rPr lang="en-US" sz="1400" dirty="0">
                <a:latin typeface="Maiandra GD" pitchFamily="34" charset="0"/>
              </a:rPr>
              <a:t>#include &lt;</a:t>
            </a:r>
            <a:r>
              <a:rPr lang="en-US" sz="1400" dirty="0" err="1">
                <a:latin typeface="Maiandra GD" pitchFamily="34" charset="0"/>
              </a:rPr>
              <a:t>stdio.h</a:t>
            </a:r>
            <a:r>
              <a:rPr lang="en-US" sz="1400" dirty="0">
                <a:latin typeface="Maiandra GD" pitchFamily="34" charset="0"/>
              </a:rPr>
              <a:t>&gt;</a:t>
            </a:r>
          </a:p>
          <a:p>
            <a:pPr marL="0" indent="-274320">
              <a:spcBef>
                <a:spcPct val="0"/>
              </a:spcBef>
              <a:buFont typeface="Monotype Sorts" pitchFamily="2" charset="2"/>
              <a:buNone/>
            </a:pPr>
            <a:r>
              <a:rPr lang="en-US" sz="1400" dirty="0">
                <a:latin typeface="Maiandra GD" pitchFamily="34" charset="0"/>
              </a:rPr>
              <a:t>float pi = 3.14159; </a:t>
            </a:r>
            <a:r>
              <a:rPr lang="en-US" sz="1400" dirty="0" smtClean="0">
                <a:latin typeface="Maiandra GD" pitchFamily="34" charset="0"/>
              </a:rPr>
              <a:t>/* </a:t>
            </a:r>
            <a:r>
              <a:rPr lang="en-US" sz="1400" dirty="0">
                <a:latin typeface="Maiandra GD" pitchFamily="34" charset="0"/>
              </a:rPr>
              <a:t>Global */</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main() {</a:t>
            </a:r>
          </a:p>
          <a:p>
            <a:pPr marL="0" indent="-274320">
              <a:spcBef>
                <a:spcPct val="0"/>
              </a:spcBef>
              <a:buFont typeface="Monotype Sorts" pitchFamily="2" charset="2"/>
              <a:buNone/>
            </a:pPr>
            <a:r>
              <a:rPr lang="en-US" sz="1400" dirty="0">
                <a:latin typeface="Maiandra GD" pitchFamily="34" charset="0"/>
              </a:rPr>
              <a:t>  </a:t>
            </a:r>
            <a:r>
              <a:rPr lang="en-US" sz="1400" dirty="0">
                <a:solidFill>
                  <a:srgbClr val="FF0000"/>
                </a:solidFill>
                <a:latin typeface="Maiandra GD" pitchFamily="34" charset="0"/>
              </a:rPr>
              <a:t>float	</a:t>
            </a:r>
            <a:r>
              <a:rPr lang="en-US" sz="1400" dirty="0" err="1">
                <a:solidFill>
                  <a:srgbClr val="FF0000"/>
                </a:solidFill>
                <a:latin typeface="Maiandra GD" pitchFamily="34" charset="0"/>
              </a:rPr>
              <a:t>rad</a:t>
            </a:r>
            <a:r>
              <a:rPr lang="en-US" sz="1400" dirty="0" smtClean="0">
                <a:solidFill>
                  <a:srgbClr val="FF0000"/>
                </a:solidFill>
                <a:latin typeface="Maiandra GD" pitchFamily="34" charset="0"/>
              </a:rPr>
              <a:t>;</a:t>
            </a:r>
            <a:r>
              <a:rPr lang="en-US" sz="1400" dirty="0">
                <a:solidFill>
                  <a:srgbClr val="FF0000"/>
                </a:solidFill>
                <a:latin typeface="Maiandra GD" pitchFamily="34" charset="0"/>
              </a:rPr>
              <a:t> </a:t>
            </a:r>
            <a:r>
              <a:rPr lang="en-US" sz="1400" dirty="0" smtClean="0">
                <a:latin typeface="Maiandra GD" pitchFamily="34" charset="0"/>
              </a:rPr>
              <a:t>/* </a:t>
            </a:r>
            <a:r>
              <a:rPr lang="en-US" sz="1400" dirty="0">
                <a:latin typeface="Maiandra GD" pitchFamily="34" charset="0"/>
              </a:rPr>
              <a:t>Local */</a:t>
            </a:r>
          </a:p>
          <a:p>
            <a:pPr marL="0" indent="-274320">
              <a:spcBef>
                <a:spcPct val="0"/>
              </a:spcBef>
              <a:buFont typeface="Monotype Sorts" pitchFamily="2" charset="2"/>
              <a:buNone/>
            </a:pPr>
            <a:r>
              <a:rPr lang="en-US" sz="1400" dirty="0">
                <a:latin typeface="Maiandra GD" pitchFamily="34" charset="0"/>
              </a:rPr>
              <a:t>  </a:t>
            </a: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Enter the </a:t>
            </a:r>
            <a:r>
              <a:rPr lang="en-US" sz="1400" dirty="0" smtClean="0">
                <a:latin typeface="Maiandra GD" pitchFamily="34" charset="0"/>
              </a:rPr>
              <a:t>radius”);</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scanf</a:t>
            </a:r>
            <a:r>
              <a:rPr lang="en-US" sz="1400" dirty="0">
                <a:latin typeface="Maiandra GD" pitchFamily="34" charset="0"/>
              </a:rPr>
              <a:t>(“%f</a:t>
            </a:r>
            <a:r>
              <a:rPr lang="en-US" sz="1400" dirty="0" smtClean="0">
                <a:latin typeface="Maiandra GD" pitchFamily="34" charset="0"/>
              </a:rPr>
              <a:t>”, </a:t>
            </a:r>
            <a:r>
              <a:rPr lang="en-US" sz="1400" dirty="0">
                <a:latin typeface="Maiandra GD" pitchFamily="34" charset="0"/>
              </a:rPr>
              <a:t>&amp;</a:t>
            </a:r>
            <a:r>
              <a:rPr lang="en-US" sz="1400" dirty="0" err="1">
                <a:latin typeface="Maiandra GD" pitchFamily="34" charset="0"/>
              </a:rPr>
              <a:t>rad</a:t>
            </a:r>
            <a:r>
              <a:rPr lang="en-US" sz="1400" dirty="0">
                <a:latin typeface="Maiandra GD" pitchFamily="34" charset="0"/>
              </a:rPr>
              <a:t>);</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if </a:t>
            </a:r>
            <a:r>
              <a:rPr lang="en-US" sz="1400" dirty="0" smtClean="0">
                <a:latin typeface="Maiandra GD" pitchFamily="34" charset="0"/>
              </a:rPr>
              <a:t>(</a:t>
            </a:r>
            <a:r>
              <a:rPr lang="en-US" sz="1400" dirty="0" err="1" smtClean="0">
                <a:latin typeface="Maiandra GD" pitchFamily="34" charset="0"/>
              </a:rPr>
              <a:t>rad</a:t>
            </a:r>
            <a:r>
              <a:rPr lang="en-US" sz="1400" dirty="0" smtClean="0">
                <a:latin typeface="Maiandra GD" pitchFamily="34" charset="0"/>
              </a:rPr>
              <a:t> </a:t>
            </a:r>
            <a:r>
              <a:rPr lang="en-US" sz="1400" dirty="0">
                <a:latin typeface="Maiandra GD" pitchFamily="34" charset="0"/>
              </a:rPr>
              <a:t>&gt; </a:t>
            </a:r>
            <a:r>
              <a:rPr lang="en-US" sz="1400" dirty="0" smtClean="0">
                <a:latin typeface="Maiandra GD" pitchFamily="34" charset="0"/>
              </a:rPr>
              <a:t>0.0) </a:t>
            </a:r>
            <a:r>
              <a:rPr lang="en-US" sz="1400" dirty="0">
                <a:latin typeface="Maiandra GD" pitchFamily="34" charset="0"/>
              </a:rPr>
              <a:t>{</a:t>
            </a:r>
          </a:p>
          <a:p>
            <a:pPr marL="0" indent="-274320">
              <a:spcBef>
                <a:spcPct val="0"/>
              </a:spcBef>
              <a:buFont typeface="Monotype Sorts" pitchFamily="2" charset="2"/>
              <a:buNone/>
            </a:pPr>
            <a:r>
              <a:rPr lang="en-US" sz="1400" dirty="0">
                <a:latin typeface="Maiandra GD" pitchFamily="34" charset="0"/>
              </a:rPr>
              <a:t>    </a:t>
            </a:r>
            <a:r>
              <a:rPr lang="en-US" sz="1400" dirty="0">
                <a:solidFill>
                  <a:srgbClr val="FF0000"/>
                </a:solidFill>
                <a:latin typeface="Maiandra GD" pitchFamily="34" charset="0"/>
              </a:rPr>
              <a:t>float area = pi * </a:t>
            </a:r>
            <a:r>
              <a:rPr lang="en-US" sz="1400" dirty="0" err="1">
                <a:solidFill>
                  <a:srgbClr val="FF0000"/>
                </a:solidFill>
                <a:latin typeface="Maiandra GD" pitchFamily="34" charset="0"/>
              </a:rPr>
              <a:t>rad</a:t>
            </a:r>
            <a:r>
              <a:rPr lang="en-US" sz="1400" dirty="0">
                <a:solidFill>
                  <a:srgbClr val="FF0000"/>
                </a:solidFill>
                <a:latin typeface="Maiandra GD" pitchFamily="34" charset="0"/>
              </a:rPr>
              <a:t> * </a:t>
            </a:r>
            <a:r>
              <a:rPr lang="en-US" sz="1400" dirty="0" err="1">
                <a:solidFill>
                  <a:srgbClr val="FF0000"/>
                </a:solidFill>
                <a:latin typeface="Maiandra GD" pitchFamily="34" charset="0"/>
              </a:rPr>
              <a:t>rad</a:t>
            </a:r>
            <a:r>
              <a:rPr lang="en-US" sz="1400" dirty="0">
                <a:solidFill>
                  <a:srgbClr val="FF0000"/>
                </a:solidFill>
                <a:latin typeface="Maiandra GD" pitchFamily="34" charset="0"/>
              </a:rPr>
              <a:t>;</a:t>
            </a:r>
          </a:p>
          <a:p>
            <a:pPr marL="0" indent="-274320">
              <a:spcBef>
                <a:spcPct val="0"/>
              </a:spcBef>
              <a:buFont typeface="Monotype Sorts" pitchFamily="2" charset="2"/>
              <a:buNone/>
            </a:pPr>
            <a:r>
              <a:rPr lang="en-US" sz="1400" dirty="0">
                <a:solidFill>
                  <a:srgbClr val="FF0000"/>
                </a:solidFill>
                <a:latin typeface="Maiandra GD" pitchFamily="34" charset="0"/>
              </a:rPr>
              <a:t>    float </a:t>
            </a:r>
            <a:r>
              <a:rPr lang="en-US" sz="1400" dirty="0" err="1">
                <a:solidFill>
                  <a:srgbClr val="FF0000"/>
                </a:solidFill>
                <a:latin typeface="Maiandra GD" pitchFamily="34" charset="0"/>
              </a:rPr>
              <a:t>peri</a:t>
            </a:r>
            <a:r>
              <a:rPr lang="en-US" sz="1400" dirty="0">
                <a:solidFill>
                  <a:srgbClr val="FF0000"/>
                </a:solidFill>
                <a:latin typeface="Maiandra GD" pitchFamily="34" charset="0"/>
              </a:rPr>
              <a:t> = 2 * pi * </a:t>
            </a:r>
            <a:r>
              <a:rPr lang="en-US" sz="1400" dirty="0" err="1">
                <a:solidFill>
                  <a:srgbClr val="FF0000"/>
                </a:solidFill>
                <a:latin typeface="Maiandra GD" pitchFamily="34" charset="0"/>
              </a:rPr>
              <a:t>rad</a:t>
            </a:r>
            <a:r>
              <a:rPr lang="en-US" sz="1400" dirty="0">
                <a:solidFill>
                  <a:srgbClr val="FF0000"/>
                </a:solidFill>
                <a:latin typeface="Maiandra GD" pitchFamily="34" charset="0"/>
              </a:rPr>
              <a:t>;</a:t>
            </a:r>
          </a:p>
          <a:p>
            <a:pPr marL="0" indent="-274320">
              <a:spcBef>
                <a:spcPct val="0"/>
              </a:spcBef>
              <a:buFont typeface="Monotype Sorts" pitchFamily="2" charset="2"/>
              <a:buNone/>
            </a:pPr>
            <a:endParaRPr lang="en-US" sz="1400" dirty="0">
              <a:solidFill>
                <a:srgbClr val="FF0000"/>
              </a:solidFill>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Area = %f\n</a:t>
            </a:r>
            <a:r>
              <a:rPr lang="en-US" sz="1400" dirty="0" smtClean="0">
                <a:latin typeface="Maiandra GD" pitchFamily="34" charset="0"/>
              </a:rPr>
              <a:t>”, area);</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err="1">
                <a:latin typeface="Maiandra GD" pitchFamily="34" charset="0"/>
              </a:rPr>
              <a:t>Peri</a:t>
            </a:r>
            <a:r>
              <a:rPr lang="en-US" sz="1400" dirty="0">
                <a:latin typeface="Maiandra GD" pitchFamily="34" charset="0"/>
              </a:rPr>
              <a:t> = %f\n</a:t>
            </a:r>
            <a:r>
              <a:rPr lang="en-US" sz="1400" dirty="0" smtClean="0">
                <a:latin typeface="Maiandra GD" pitchFamily="34" charset="0"/>
              </a:rPr>
              <a:t>”, </a:t>
            </a:r>
            <a:r>
              <a:rPr lang="en-US" sz="1400" dirty="0" err="1" smtClean="0">
                <a:latin typeface="Maiandra GD" pitchFamily="34" charset="0"/>
              </a:rPr>
              <a:t>peri</a:t>
            </a:r>
            <a:r>
              <a:rPr lang="en-US" sz="1400" dirty="0" smtClean="0">
                <a:latin typeface="Maiandra GD" pitchFamily="34" charset="0"/>
              </a:rPr>
              <a:t>);</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p>
          <a:p>
            <a:pPr marL="0" indent="-274320">
              <a:spcBef>
                <a:spcPct val="0"/>
              </a:spcBef>
              <a:buFont typeface="Monotype Sorts" pitchFamily="2" charset="2"/>
              <a:buNone/>
            </a:pPr>
            <a:r>
              <a:rPr lang="en-US" sz="1400" dirty="0">
                <a:latin typeface="Maiandra GD" pitchFamily="34" charset="0"/>
              </a:rPr>
              <a:t>  else</a:t>
            </a: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Negative radius\n”);</a:t>
            </a:r>
          </a:p>
          <a:p>
            <a:pPr marL="0" indent="-274320">
              <a:spcBef>
                <a:spcPct val="0"/>
              </a:spcBef>
              <a:buFont typeface="Monotype Sorts" pitchFamily="2" charset="2"/>
              <a:buNone/>
            </a:pP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  </a:t>
            </a:r>
            <a:r>
              <a:rPr lang="en-US" sz="1400" dirty="0" err="1">
                <a:latin typeface="Maiandra GD" pitchFamily="34" charset="0"/>
              </a:rPr>
              <a:t>printf</a:t>
            </a:r>
            <a:r>
              <a:rPr lang="en-US" sz="1400" dirty="0" smtClean="0">
                <a:latin typeface="Maiandra GD" pitchFamily="34" charset="0"/>
              </a:rPr>
              <a:t>(“</a:t>
            </a:r>
            <a:r>
              <a:rPr lang="en-US" sz="1400" dirty="0">
                <a:latin typeface="Maiandra GD" pitchFamily="34" charset="0"/>
              </a:rPr>
              <a:t>Area = %f\n</a:t>
            </a:r>
            <a:r>
              <a:rPr lang="en-US" sz="1400" dirty="0" smtClean="0">
                <a:latin typeface="Maiandra GD" pitchFamily="34" charset="0"/>
              </a:rPr>
              <a:t>”, area);</a:t>
            </a:r>
            <a:endParaRPr lang="en-US" sz="1400" dirty="0">
              <a:latin typeface="Maiandra GD" pitchFamily="34" charset="0"/>
            </a:endParaRPr>
          </a:p>
          <a:p>
            <a:pPr marL="0" indent="-274320">
              <a:spcBef>
                <a:spcPct val="0"/>
              </a:spcBef>
              <a:buFont typeface="Monotype Sorts" pitchFamily="2" charset="2"/>
              <a:buNone/>
            </a:pPr>
            <a:r>
              <a:rPr lang="en-US" sz="1400" dirty="0">
                <a:latin typeface="Maiandra GD" pitchFamily="34" charset="0"/>
              </a:rPr>
              <a:t>}</a:t>
            </a:r>
          </a:p>
        </p:txBody>
      </p:sp>
      <p:sp>
        <p:nvSpPr>
          <p:cNvPr id="5" name="Slide Number Placeholder 4"/>
          <p:cNvSpPr>
            <a:spLocks noGrp="1"/>
          </p:cNvSpPr>
          <p:nvPr>
            <p:ph type="sldNum" sz="quarter" idx="12"/>
          </p:nvPr>
        </p:nvSpPr>
        <p:spPr/>
        <p:txBody>
          <a:bodyPr/>
          <a:lstStyle/>
          <a:p>
            <a:fld id="{A596C2B5-F21A-45B8-82EE-813B7E68BBC4}" type="slidenum">
              <a:rPr lang="en-US" smtClean="0"/>
              <a:pPr/>
              <a:t>24</a:t>
            </a:fld>
            <a:endParaRPr lang="en-US"/>
          </a:p>
        </p:txBody>
      </p:sp>
      <p:sp>
        <p:nvSpPr>
          <p:cNvPr id="8" name="Rectangle 2"/>
          <p:cNvSpPr>
            <a:spLocks noGrp="1" noChangeArrowheads="1"/>
          </p:cNvSpPr>
          <p:nvPr>
            <p:ph type="title"/>
          </p:nvPr>
        </p:nvSpPr>
        <p:spPr>
          <a:xfrm>
            <a:off x="269632" y="145684"/>
            <a:ext cx="4366845" cy="545977"/>
          </a:xfrm>
        </p:spPr>
        <p:txBody>
          <a:bodyPr>
            <a:noAutofit/>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II.2. Global </a:t>
            </a:r>
            <a:r>
              <a:rPr lang="en-US" sz="2400" b="1" dirty="0">
                <a:solidFill>
                  <a:schemeClr val="accent5">
                    <a:lumMod val="50000"/>
                  </a:schemeClr>
                </a:solidFill>
                <a:latin typeface="Maiandra GD" pitchFamily="34" charset="0"/>
                <a:ea typeface="+mn-ea"/>
                <a:cs typeface="+mn-cs"/>
              </a:rPr>
              <a:t>and Local Variables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848" y="63623"/>
            <a:ext cx="5263662" cy="850777"/>
          </a:xfrm>
        </p:spPr>
        <p:txBody>
          <a:bodyPr>
            <a:normAutofit/>
          </a:bodyPr>
          <a:lstStyle/>
          <a:p>
            <a:pPr algn="l" fontAlgn="base">
              <a:spcAft>
                <a:spcPct val="0"/>
              </a:spcAft>
            </a:pPr>
            <a:r>
              <a:rPr lang="en-US" sz="3600" dirty="0" smtClean="0">
                <a:solidFill>
                  <a:schemeClr val="accent1">
                    <a:lumMod val="50000"/>
                  </a:schemeClr>
                </a:solidFill>
                <a:effectLst>
                  <a:outerShdw blurRad="38100" dist="38100" dir="2700000" algn="tl">
                    <a:srgbClr val="000000">
                      <a:alpha val="43137"/>
                    </a:srgbClr>
                  </a:outerShdw>
                </a:effectLst>
                <a:latin typeface="Maiandra GD" pitchFamily="34" charset="0"/>
              </a:rPr>
              <a:t>III. Arithmetic Operators</a:t>
            </a:r>
            <a:endParaRPr lang="en-US" sz="3600" dirty="0">
              <a:solidFill>
                <a:schemeClr val="accent1">
                  <a:lumMod val="50000"/>
                </a:schemeClr>
              </a:solidFill>
              <a:effectLst>
                <a:outerShdw blurRad="38100" dist="38100" dir="2700000" algn="tl">
                  <a:srgbClr val="000000">
                    <a:alpha val="43137"/>
                  </a:srgbClr>
                </a:outerShdw>
              </a:effectLst>
              <a:latin typeface="Maiandra GD" pitchFamily="34" charset="0"/>
            </a:endParaRPr>
          </a:p>
        </p:txBody>
      </p:sp>
      <p:sp>
        <p:nvSpPr>
          <p:cNvPr id="23555" name="Rectangle 3"/>
          <p:cNvSpPr>
            <a:spLocks noGrp="1" noChangeArrowheads="1"/>
          </p:cNvSpPr>
          <p:nvPr>
            <p:ph type="body" idx="4294967295"/>
          </p:nvPr>
        </p:nvSpPr>
        <p:spPr>
          <a:xfrm>
            <a:off x="1138604" y="1354015"/>
            <a:ext cx="6866792" cy="4894385"/>
          </a:xfrm>
        </p:spPr>
        <p:txBody>
          <a:bodyPr>
            <a:normAutofit lnSpcReduction="10000"/>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Arithmetic Operators</a:t>
            </a:r>
          </a:p>
          <a:p>
            <a:pPr marL="548640" lvl="1" indent="-274320">
              <a:spcBef>
                <a:spcPts val="300"/>
              </a:spcBef>
              <a:spcAft>
                <a:spcPts val="300"/>
              </a:spcAft>
              <a:buSzPct val="80000"/>
            </a:pPr>
            <a:r>
              <a:rPr lang="en-US" sz="1800" b="1" dirty="0">
                <a:latin typeface="Maiandra GD" pitchFamily="34" charset="0"/>
              </a:rPr>
              <a:t>+</a:t>
            </a:r>
            <a:r>
              <a:rPr lang="en-US" sz="1800" dirty="0">
                <a:latin typeface="Maiandra GD" pitchFamily="34" charset="0"/>
              </a:rPr>
              <a:t>,</a:t>
            </a:r>
            <a:r>
              <a:rPr lang="en-US" sz="1800" b="1" dirty="0">
                <a:latin typeface="Maiandra GD" pitchFamily="34" charset="0"/>
              </a:rPr>
              <a:t> - </a:t>
            </a:r>
            <a:r>
              <a:rPr lang="en-US" sz="1800" dirty="0">
                <a:latin typeface="Maiandra GD" pitchFamily="34" charset="0"/>
              </a:rPr>
              <a:t>,</a:t>
            </a:r>
            <a:r>
              <a:rPr lang="en-US" sz="1800" b="1" dirty="0">
                <a:latin typeface="Maiandra GD" pitchFamily="34" charset="0"/>
              </a:rPr>
              <a:t> *</a:t>
            </a:r>
            <a:r>
              <a:rPr lang="en-US" sz="1800" dirty="0">
                <a:latin typeface="Maiandra GD" pitchFamily="34" charset="0"/>
              </a:rPr>
              <a:t>,</a:t>
            </a:r>
            <a:r>
              <a:rPr lang="en-US" sz="1800" b="1" dirty="0">
                <a:latin typeface="Maiandra GD" pitchFamily="34" charset="0"/>
              </a:rPr>
              <a:t> /</a:t>
            </a:r>
            <a:r>
              <a:rPr lang="en-US" sz="1800" dirty="0">
                <a:latin typeface="Maiandra GD" pitchFamily="34" charset="0"/>
              </a:rPr>
              <a:t> and the modulus operator </a:t>
            </a:r>
            <a:r>
              <a:rPr lang="en-US" sz="1800" b="1" dirty="0" smtClean="0">
                <a:latin typeface="Maiandra GD" pitchFamily="34" charset="0"/>
              </a:rPr>
              <a:t>%</a:t>
            </a:r>
            <a:endParaRPr lang="en-US" sz="1800" b="1" dirty="0">
              <a:latin typeface="Maiandra GD" pitchFamily="34" charset="0"/>
            </a:endParaRPr>
          </a:p>
          <a:p>
            <a:pPr marL="548640" lvl="1" indent="-274320">
              <a:spcBef>
                <a:spcPts val="600"/>
              </a:spcBef>
              <a:spcAft>
                <a:spcPts val="300"/>
              </a:spcAft>
              <a:buSzPct val="80000"/>
            </a:pPr>
            <a:r>
              <a:rPr lang="en-US" sz="1800" b="1" dirty="0">
                <a:latin typeface="Maiandra GD" pitchFamily="34" charset="0"/>
              </a:rPr>
              <a:t>+</a:t>
            </a:r>
            <a:r>
              <a:rPr lang="en-US" sz="1800" dirty="0">
                <a:latin typeface="Maiandra GD" pitchFamily="34" charset="0"/>
              </a:rPr>
              <a:t> and </a:t>
            </a:r>
            <a:r>
              <a:rPr lang="en-US" sz="1800" b="1" dirty="0">
                <a:latin typeface="Maiandra GD" pitchFamily="34" charset="0"/>
              </a:rPr>
              <a:t>–</a:t>
            </a:r>
            <a:r>
              <a:rPr lang="en-US" sz="1800" dirty="0">
                <a:latin typeface="Maiandra GD" pitchFamily="34" charset="0"/>
              </a:rPr>
              <a:t> have the same precedence and associate left to </a:t>
            </a:r>
            <a:r>
              <a:rPr lang="en-US" sz="1800" dirty="0" smtClean="0">
                <a:latin typeface="Maiandra GD" pitchFamily="34" charset="0"/>
              </a:rPr>
              <a:t>right</a:t>
            </a:r>
            <a:endParaRPr lang="en-US" sz="1800" dirty="0">
              <a:latin typeface="Maiandra GD" pitchFamily="34" charset="0"/>
            </a:endParaRPr>
          </a:p>
          <a:p>
            <a:pPr marL="548640" lvl="1" indent="-274320">
              <a:spcBef>
                <a:spcPts val="300"/>
              </a:spcBef>
              <a:spcAft>
                <a:spcPts val="300"/>
              </a:spcAft>
              <a:buSzPct val="80000"/>
              <a:buFont typeface="Monotype Sorts" pitchFamily="2" charset="2"/>
              <a:buNone/>
            </a:pPr>
            <a:r>
              <a:rPr lang="en-US" sz="1800" b="1" dirty="0">
                <a:latin typeface="Maiandra GD" pitchFamily="34" charset="0"/>
              </a:rPr>
              <a:t>	</a:t>
            </a:r>
            <a:r>
              <a:rPr lang="en-US" sz="1800" b="1" dirty="0" smtClean="0">
                <a:latin typeface="Maiandra GD" pitchFamily="34" charset="0"/>
              </a:rPr>
              <a:t>		3 </a:t>
            </a:r>
            <a:r>
              <a:rPr lang="en-US" sz="1800" b="1" dirty="0">
                <a:latin typeface="Maiandra GD" pitchFamily="34" charset="0"/>
              </a:rPr>
              <a:t>– 5 + 7 = ( 3 – 5 ) + 7 </a:t>
            </a:r>
            <a:r>
              <a:rPr lang="en-US" sz="1800" b="1" dirty="0">
                <a:latin typeface="Maiandra GD" pitchFamily="34" charset="0"/>
                <a:sym typeface="Symbol" pitchFamily="18" charset="2"/>
              </a:rPr>
              <a:t> 3 – ( 5 + 7 )</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3 + 7 – 5 + 2 = ( ( 3 + 7 ) – 5 ) + 2</a:t>
            </a:r>
          </a:p>
          <a:p>
            <a:pPr marL="548640" lvl="1" indent="-274320">
              <a:spcBef>
                <a:spcPts val="600"/>
              </a:spcBef>
              <a:spcAft>
                <a:spcPts val="300"/>
              </a:spcAft>
              <a:buSzPct val="80000"/>
            </a:pPr>
            <a:r>
              <a:rPr lang="en-US" sz="1800" b="1" dirty="0">
                <a:latin typeface="Maiandra GD" pitchFamily="34" charset="0"/>
                <a:sym typeface="Symbol" pitchFamily="18" charset="2"/>
              </a:rPr>
              <a:t>*</a:t>
            </a:r>
            <a:r>
              <a:rPr lang="en-US" sz="1800" dirty="0">
                <a:latin typeface="Maiandra GD" pitchFamily="34" charset="0"/>
                <a:sym typeface="Symbol" pitchFamily="18" charset="2"/>
              </a:rPr>
              <a:t>,</a:t>
            </a:r>
            <a:r>
              <a:rPr lang="en-US" sz="1800" b="1" dirty="0">
                <a:latin typeface="Maiandra GD" pitchFamily="34" charset="0"/>
                <a:sym typeface="Symbol" pitchFamily="18" charset="2"/>
              </a:rPr>
              <a:t> /</a:t>
            </a:r>
            <a:r>
              <a:rPr lang="en-US" sz="1800" dirty="0">
                <a:latin typeface="Maiandra GD" pitchFamily="34" charset="0"/>
                <a:sym typeface="Symbol" pitchFamily="18" charset="2"/>
              </a:rPr>
              <a:t>,</a:t>
            </a:r>
            <a:r>
              <a:rPr lang="en-US" sz="1800" b="1" dirty="0">
                <a:latin typeface="Maiandra GD" pitchFamily="34" charset="0"/>
                <a:sym typeface="Symbol" pitchFamily="18" charset="2"/>
              </a:rPr>
              <a:t> %</a:t>
            </a:r>
            <a:r>
              <a:rPr lang="en-US" sz="1800" dirty="0">
                <a:latin typeface="Maiandra GD" pitchFamily="34" charset="0"/>
                <a:sym typeface="Symbol" pitchFamily="18" charset="2"/>
              </a:rPr>
              <a:t> have the same precedence and associate left to </a:t>
            </a:r>
            <a:r>
              <a:rPr lang="en-US" sz="1800" dirty="0" smtClean="0">
                <a:latin typeface="Maiandra GD" pitchFamily="34" charset="0"/>
                <a:sym typeface="Symbol" pitchFamily="18" charset="2"/>
              </a:rPr>
              <a:t>right</a:t>
            </a:r>
            <a:endParaRPr lang="en-US" sz="1800" dirty="0">
              <a:latin typeface="Maiandra GD" pitchFamily="34" charset="0"/>
              <a:sym typeface="Symbol" pitchFamily="18" charset="2"/>
            </a:endParaRPr>
          </a:p>
          <a:p>
            <a:pPr marL="548640" lvl="1" indent="-274320">
              <a:spcBef>
                <a:spcPts val="600"/>
              </a:spcBef>
              <a:spcAft>
                <a:spcPts val="300"/>
              </a:spcAft>
              <a:buSzPct val="80000"/>
            </a:pPr>
            <a:r>
              <a:rPr lang="en-US" sz="1800" dirty="0">
                <a:latin typeface="Maiandra GD" pitchFamily="34" charset="0"/>
                <a:sym typeface="Symbol" pitchFamily="18" charset="2"/>
              </a:rPr>
              <a:t>The </a:t>
            </a:r>
            <a:r>
              <a:rPr lang="en-US" sz="1800" b="1" dirty="0">
                <a:latin typeface="Maiandra GD" pitchFamily="34" charset="0"/>
                <a:sym typeface="Symbol" pitchFamily="18" charset="2"/>
              </a:rPr>
              <a:t>+</a:t>
            </a:r>
            <a:r>
              <a:rPr lang="en-US" sz="1800" dirty="0">
                <a:latin typeface="Maiandra GD" pitchFamily="34" charset="0"/>
                <a:sym typeface="Symbol" pitchFamily="18" charset="2"/>
              </a:rPr>
              <a:t>,</a:t>
            </a:r>
            <a:r>
              <a:rPr lang="en-US" sz="1800" b="1" dirty="0">
                <a:latin typeface="Maiandra GD" pitchFamily="34" charset="0"/>
                <a:sym typeface="Symbol" pitchFamily="18" charset="2"/>
              </a:rPr>
              <a:t> -</a:t>
            </a:r>
            <a:r>
              <a:rPr lang="en-US" sz="1800" dirty="0">
                <a:latin typeface="Maiandra GD" pitchFamily="34" charset="0"/>
                <a:sym typeface="Symbol" pitchFamily="18" charset="2"/>
              </a:rPr>
              <a:t> group has lower </a:t>
            </a:r>
            <a:r>
              <a:rPr lang="en-US" sz="1800" dirty="0" smtClean="0">
                <a:latin typeface="Maiandra GD" pitchFamily="34" charset="0"/>
                <a:sym typeface="Symbol" pitchFamily="18" charset="2"/>
              </a:rPr>
              <a:t>precedence </a:t>
            </a:r>
            <a:r>
              <a:rPr lang="en-US" sz="1800" dirty="0">
                <a:latin typeface="Maiandra GD" pitchFamily="34" charset="0"/>
                <a:sym typeface="Symbol" pitchFamily="18" charset="2"/>
              </a:rPr>
              <a:t>than the </a:t>
            </a:r>
            <a:r>
              <a:rPr lang="en-US" sz="1800" b="1" dirty="0">
                <a:latin typeface="Maiandra GD" pitchFamily="34" charset="0"/>
                <a:sym typeface="Symbol" pitchFamily="18" charset="2"/>
              </a:rPr>
              <a:t>*</a:t>
            </a:r>
            <a:r>
              <a:rPr lang="en-US" sz="1800" dirty="0">
                <a:latin typeface="Maiandra GD" pitchFamily="34" charset="0"/>
                <a:sym typeface="Symbol" pitchFamily="18" charset="2"/>
              </a:rPr>
              <a:t>,</a:t>
            </a:r>
            <a:r>
              <a:rPr lang="en-US" sz="1800" b="1" dirty="0">
                <a:latin typeface="Maiandra GD" pitchFamily="34" charset="0"/>
                <a:sym typeface="Symbol" pitchFamily="18" charset="2"/>
              </a:rPr>
              <a:t> </a:t>
            </a:r>
            <a:r>
              <a:rPr lang="en-US" sz="1800" b="1" dirty="0" smtClean="0">
                <a:latin typeface="Maiandra GD" pitchFamily="34" charset="0"/>
                <a:sym typeface="Symbol" pitchFamily="18" charset="2"/>
              </a:rPr>
              <a:t>/</a:t>
            </a:r>
            <a:r>
              <a:rPr lang="en-US" sz="1800" dirty="0" smtClean="0">
                <a:latin typeface="Maiandra GD" pitchFamily="34" charset="0"/>
                <a:sym typeface="Symbol" pitchFamily="18" charset="2"/>
              </a:rPr>
              <a:t>,</a:t>
            </a: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a:t>
            </a:r>
            <a:r>
              <a:rPr lang="en-US" sz="1800" dirty="0">
                <a:latin typeface="Maiandra GD" pitchFamily="34" charset="0"/>
                <a:sym typeface="Symbol" pitchFamily="18" charset="2"/>
              </a:rPr>
              <a:t> </a:t>
            </a:r>
            <a:r>
              <a:rPr lang="en-US" sz="1800" dirty="0" smtClean="0">
                <a:latin typeface="Maiandra GD" pitchFamily="34" charset="0"/>
                <a:sym typeface="Symbol" pitchFamily="18" charset="2"/>
              </a:rPr>
              <a:t>group</a:t>
            </a:r>
            <a:endParaRPr lang="en-US" sz="1800" dirty="0">
              <a:latin typeface="Maiandra GD" pitchFamily="34" charset="0"/>
              <a:sym typeface="Symbol" pitchFamily="18" charset="2"/>
            </a:endParaRPr>
          </a:p>
          <a:p>
            <a:pPr marL="548640" lvl="1" indent="-274320">
              <a:spcBef>
                <a:spcPts val="300"/>
              </a:spcBef>
              <a:spcAft>
                <a:spcPts val="300"/>
              </a:spcAft>
              <a:buSzPct val="80000"/>
              <a:buFont typeface="Monotype Sorts" pitchFamily="2" charset="2"/>
              <a:buNone/>
            </a:pPr>
            <a:r>
              <a:rPr lang="en-US" sz="1800" b="1" dirty="0">
                <a:latin typeface="Maiandra GD" pitchFamily="34" charset="0"/>
                <a:sym typeface="Symbol" pitchFamily="18" charset="2"/>
              </a:rPr>
              <a:t>	</a:t>
            </a:r>
            <a:r>
              <a:rPr lang="en-US" sz="1800" b="1" dirty="0" smtClean="0">
                <a:latin typeface="Maiandra GD" pitchFamily="34" charset="0"/>
                <a:sym typeface="Symbol" pitchFamily="18" charset="2"/>
              </a:rPr>
              <a:t>		3 </a:t>
            </a:r>
            <a:r>
              <a:rPr lang="en-US" sz="1800" b="1" dirty="0">
                <a:latin typeface="Maiandra GD" pitchFamily="34" charset="0"/>
                <a:sym typeface="Symbol" pitchFamily="18" charset="2"/>
              </a:rPr>
              <a:t>– </a:t>
            </a:r>
            <a:r>
              <a:rPr lang="en-US" sz="1800" b="1" dirty="0">
                <a:solidFill>
                  <a:srgbClr val="FF0000"/>
                </a:solidFill>
                <a:latin typeface="Maiandra GD" pitchFamily="34" charset="0"/>
                <a:sym typeface="Symbol" pitchFamily="18" charset="2"/>
              </a:rPr>
              <a:t>5 * 7</a:t>
            </a:r>
            <a:r>
              <a:rPr lang="en-US" sz="1800" b="1" dirty="0">
                <a:latin typeface="Maiandra GD" pitchFamily="34" charset="0"/>
                <a:sym typeface="Symbol" pitchFamily="18" charset="2"/>
              </a:rPr>
              <a:t> / 8 + 6 / 2</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3 – </a:t>
            </a:r>
            <a:r>
              <a:rPr lang="en-US" sz="1800" b="1" dirty="0">
                <a:solidFill>
                  <a:srgbClr val="FF0000"/>
                </a:solidFill>
                <a:latin typeface="Maiandra GD" pitchFamily="34" charset="0"/>
                <a:sym typeface="Symbol" pitchFamily="18" charset="2"/>
              </a:rPr>
              <a:t>35 / 8</a:t>
            </a:r>
            <a:r>
              <a:rPr lang="en-US" sz="1800" b="1" dirty="0">
                <a:latin typeface="Maiandra GD" pitchFamily="34" charset="0"/>
                <a:sym typeface="Symbol" pitchFamily="18" charset="2"/>
              </a:rPr>
              <a:t> + 6 / 2</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3 – 4.375 + </a:t>
            </a:r>
            <a:r>
              <a:rPr lang="en-US" sz="1800" b="1" dirty="0">
                <a:solidFill>
                  <a:srgbClr val="FF0000"/>
                </a:solidFill>
                <a:latin typeface="Maiandra GD" pitchFamily="34" charset="0"/>
                <a:sym typeface="Symbol" pitchFamily="18" charset="2"/>
              </a:rPr>
              <a:t>6 / 2</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a:t>
            </a:r>
            <a:r>
              <a:rPr lang="en-US" sz="1800" b="1" dirty="0">
                <a:solidFill>
                  <a:srgbClr val="FF0000"/>
                </a:solidFill>
                <a:latin typeface="Maiandra GD" pitchFamily="34" charset="0"/>
                <a:sym typeface="Symbol" pitchFamily="18" charset="2"/>
              </a:rPr>
              <a:t>3 – 4.375</a:t>
            </a:r>
            <a:r>
              <a:rPr lang="en-US" sz="1800" b="1" dirty="0">
                <a:latin typeface="Maiandra GD" pitchFamily="34" charset="0"/>
                <a:sym typeface="Symbol" pitchFamily="18" charset="2"/>
              </a:rPr>
              <a:t> + 3</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a:t>
            </a:r>
            <a:r>
              <a:rPr lang="en-US" sz="1800" b="1" dirty="0">
                <a:solidFill>
                  <a:srgbClr val="FF0000"/>
                </a:solidFill>
                <a:latin typeface="Maiandra GD" pitchFamily="34" charset="0"/>
                <a:sym typeface="Symbol" pitchFamily="18" charset="2"/>
              </a:rPr>
              <a:t>-1.375 + 3</a:t>
            </a:r>
          </a:p>
          <a:p>
            <a:pPr marL="548640" lvl="1" indent="-274320">
              <a:spcBef>
                <a:spcPts val="300"/>
              </a:spcBef>
              <a:spcAft>
                <a:spcPts val="300"/>
              </a:spcAft>
              <a:buSzPct val="80000"/>
              <a:buFont typeface="Monotype Sorts" pitchFamily="2" charset="2"/>
              <a:buNone/>
            </a:pPr>
            <a:r>
              <a:rPr lang="en-US" sz="1800" b="1" dirty="0" smtClean="0">
                <a:latin typeface="Maiandra GD" pitchFamily="34" charset="0"/>
                <a:sym typeface="Symbol" pitchFamily="18" charset="2"/>
              </a:rPr>
              <a:t>		</a:t>
            </a:r>
            <a:r>
              <a:rPr lang="en-US" sz="1800" b="1" dirty="0">
                <a:latin typeface="Maiandra GD" pitchFamily="34" charset="0"/>
                <a:sym typeface="Symbol" pitchFamily="18" charset="2"/>
              </a:rPr>
              <a:t>	1.625</a:t>
            </a:r>
          </a:p>
        </p:txBody>
      </p:sp>
      <p:sp>
        <p:nvSpPr>
          <p:cNvPr id="4" name="Slide Number Placeholder 3"/>
          <p:cNvSpPr>
            <a:spLocks noGrp="1"/>
          </p:cNvSpPr>
          <p:nvPr>
            <p:ph type="sldNum" sz="quarter" idx="12"/>
          </p:nvPr>
        </p:nvSpPr>
        <p:spPr/>
        <p:txBody>
          <a:bodyPr/>
          <a:lstStyle/>
          <a:p>
            <a:fld id="{A596C2B5-F21A-45B8-82EE-813B7E68BBC4}"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4294967295"/>
          </p:nvPr>
        </p:nvSpPr>
        <p:spPr>
          <a:xfrm>
            <a:off x="823546" y="1673468"/>
            <a:ext cx="7496908" cy="3511064"/>
          </a:xfrm>
        </p:spPr>
        <p:txBody>
          <a:bodyPr>
            <a:normAutofit/>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Arithmetic Operators</a:t>
            </a:r>
          </a:p>
          <a:p>
            <a:pPr marL="548640" lvl="1" indent="-274320" algn="just">
              <a:spcBef>
                <a:spcPts val="600"/>
              </a:spcBef>
              <a:spcAft>
                <a:spcPts val="600"/>
              </a:spcAft>
              <a:buSzPct val="80000"/>
            </a:pPr>
            <a:r>
              <a:rPr lang="en-US" sz="1800" b="1" dirty="0">
                <a:latin typeface="Maiandra GD" pitchFamily="34" charset="0"/>
              </a:rPr>
              <a:t>%</a:t>
            </a:r>
            <a:r>
              <a:rPr lang="en-US" sz="1800" dirty="0">
                <a:latin typeface="Maiandra GD" pitchFamily="34" charset="0"/>
              </a:rPr>
              <a:t> is a modulus operator. </a:t>
            </a:r>
            <a:r>
              <a:rPr lang="en-US" sz="1800" dirty="0" err="1" smtClean="0">
                <a:latin typeface="Maiandra GD" pitchFamily="34" charset="0"/>
              </a:rPr>
              <a:t>x%y</a:t>
            </a:r>
            <a:r>
              <a:rPr lang="en-US" sz="1800" dirty="0" smtClean="0">
                <a:latin typeface="Maiandra GD" pitchFamily="34" charset="0"/>
              </a:rPr>
              <a:t> </a:t>
            </a:r>
            <a:r>
              <a:rPr lang="en-US" sz="1800" dirty="0">
                <a:latin typeface="Maiandra GD" pitchFamily="34" charset="0"/>
              </a:rPr>
              <a:t>results in the remainder when x is divided by y and is zero when x is divisible by y.</a:t>
            </a:r>
          </a:p>
          <a:p>
            <a:pPr marL="548640" lvl="1" indent="-274320" algn="just">
              <a:spcBef>
                <a:spcPts val="600"/>
              </a:spcBef>
              <a:spcAft>
                <a:spcPts val="600"/>
              </a:spcAft>
              <a:buSzPct val="80000"/>
            </a:pPr>
            <a:r>
              <a:rPr lang="en-US" sz="1800" dirty="0">
                <a:solidFill>
                  <a:srgbClr val="0070C0"/>
                </a:solidFill>
                <a:latin typeface="Maiandra GD" pitchFamily="34" charset="0"/>
              </a:rPr>
              <a:t>Cannot</a:t>
            </a:r>
            <a:r>
              <a:rPr lang="en-US" sz="1800" dirty="0">
                <a:latin typeface="Maiandra GD" pitchFamily="34" charset="0"/>
              </a:rPr>
              <a:t> be applied to float or double variables.</a:t>
            </a:r>
          </a:p>
          <a:p>
            <a:pPr marL="548640" lvl="1" indent="-274320" algn="just">
              <a:spcBef>
                <a:spcPts val="600"/>
              </a:spcBef>
              <a:spcAft>
                <a:spcPts val="600"/>
              </a:spcAft>
              <a:buSzPct val="80000"/>
            </a:pPr>
            <a:r>
              <a:rPr lang="en-US" sz="1800" dirty="0">
                <a:solidFill>
                  <a:srgbClr val="C00000"/>
                </a:solidFill>
                <a:latin typeface="Maiandra GD" pitchFamily="34" charset="0"/>
              </a:rPr>
              <a:t>Example</a:t>
            </a:r>
          </a:p>
          <a:p>
            <a:pPr lvl="1" algn="just">
              <a:spcBef>
                <a:spcPts val="300"/>
              </a:spcBef>
              <a:spcAft>
                <a:spcPts val="300"/>
              </a:spcAft>
              <a:buSzPct val="80000"/>
              <a:buFont typeface="Monotype Sorts" pitchFamily="2" charset="2"/>
              <a:buNone/>
            </a:pPr>
            <a:r>
              <a:rPr lang="en-US" sz="1800" b="1" dirty="0">
                <a:latin typeface="Maiandra GD" pitchFamily="34" charset="0"/>
              </a:rPr>
              <a:t>	</a:t>
            </a:r>
            <a:r>
              <a:rPr lang="en-US" sz="1800" dirty="0">
                <a:latin typeface="Maiandra GD" pitchFamily="34" charset="0"/>
              </a:rPr>
              <a:t>if ( num % 2 == 0 </a:t>
            </a:r>
            <a:r>
              <a:rPr lang="en-US" sz="1800" dirty="0" smtClean="0">
                <a:latin typeface="Maiandra GD" pitchFamily="34" charset="0"/>
              </a:rPr>
              <a:t>)</a:t>
            </a:r>
            <a:endParaRPr lang="en-US" sz="1800" dirty="0">
              <a:latin typeface="Maiandra GD" pitchFamily="34" charset="0"/>
            </a:endParaRPr>
          </a:p>
          <a:p>
            <a:pPr lvl="2" algn="just">
              <a:spcBef>
                <a:spcPts val="300"/>
              </a:spcBef>
              <a:spcAft>
                <a:spcPts val="300"/>
              </a:spcAft>
              <a:buSzPct val="80000"/>
              <a:buFontTx/>
              <a:buNone/>
            </a:pPr>
            <a:r>
              <a:rPr lang="en-US" sz="1800" dirty="0" err="1">
                <a:latin typeface="Maiandra GD" pitchFamily="34" charset="0"/>
              </a:rPr>
              <a:t>printf</a:t>
            </a:r>
            <a:r>
              <a:rPr lang="en-US" sz="1800" dirty="0">
                <a:latin typeface="Maiandra GD" pitchFamily="34" charset="0"/>
              </a:rPr>
              <a:t>(“%d is an even number\n”, num</a:t>
            </a:r>
            <a:r>
              <a:rPr lang="en-US" sz="1800" dirty="0" smtClean="0">
                <a:latin typeface="Maiandra GD" pitchFamily="34" charset="0"/>
              </a:rPr>
              <a:t>);</a:t>
            </a:r>
            <a:endParaRPr lang="en-US" sz="1800" dirty="0">
              <a:latin typeface="Maiandra GD" pitchFamily="34" charset="0"/>
            </a:endParaRPr>
          </a:p>
          <a:p>
            <a:pPr lvl="1" algn="just">
              <a:spcBef>
                <a:spcPts val="300"/>
              </a:spcBef>
              <a:spcAft>
                <a:spcPts val="300"/>
              </a:spcAft>
              <a:buSzPct val="80000"/>
              <a:buFont typeface="Monotype Sorts" pitchFamily="2" charset="2"/>
              <a:buNone/>
            </a:pPr>
            <a:r>
              <a:rPr lang="en-US" sz="1800" dirty="0">
                <a:latin typeface="Maiandra GD" pitchFamily="34" charset="0"/>
              </a:rPr>
              <a:t>	else</a:t>
            </a:r>
          </a:p>
          <a:p>
            <a:pPr lvl="2" algn="just">
              <a:spcBef>
                <a:spcPts val="300"/>
              </a:spcBef>
              <a:spcAft>
                <a:spcPts val="300"/>
              </a:spcAft>
              <a:buSzPct val="80000"/>
              <a:buFontTx/>
              <a:buNone/>
            </a:pPr>
            <a:r>
              <a:rPr lang="en-US" sz="1800" dirty="0" err="1">
                <a:latin typeface="Maiandra GD" pitchFamily="34" charset="0"/>
              </a:rPr>
              <a:t>printf</a:t>
            </a:r>
            <a:r>
              <a:rPr lang="en-US" sz="1800" dirty="0">
                <a:latin typeface="Maiandra GD" pitchFamily="34" charset="0"/>
              </a:rPr>
              <a:t>(“%d is an odd number\n”, num);</a:t>
            </a:r>
          </a:p>
        </p:txBody>
      </p:sp>
      <p:sp>
        <p:nvSpPr>
          <p:cNvPr id="4" name="Slide Number Placeholder 3"/>
          <p:cNvSpPr>
            <a:spLocks noGrp="1"/>
          </p:cNvSpPr>
          <p:nvPr>
            <p:ph type="sldNum" sz="quarter" idx="12"/>
          </p:nvPr>
        </p:nvSpPr>
        <p:spPr/>
        <p:txBody>
          <a:bodyPr/>
          <a:lstStyle/>
          <a:p>
            <a:fld id="{A596C2B5-F21A-45B8-82EE-813B7E68BBC4}"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882162" y="1298331"/>
            <a:ext cx="7379677" cy="4261338"/>
          </a:xfrm>
        </p:spPr>
        <p:txBody>
          <a:bodyPr>
            <a:normAutofit/>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Relational Operators</a:t>
            </a:r>
          </a:p>
          <a:p>
            <a:pPr marL="548640" lvl="1" indent="-274320" algn="just">
              <a:spcBef>
                <a:spcPts val="600"/>
              </a:spcBef>
              <a:spcAft>
                <a:spcPts val="600"/>
              </a:spcAft>
              <a:buSzPct val="80000"/>
            </a:pPr>
            <a:r>
              <a:rPr lang="en-US" sz="1800" dirty="0">
                <a:latin typeface="Maiandra GD" pitchFamily="34" charset="0"/>
              </a:rPr>
              <a:t>&lt;, &lt;=, &gt; &gt;=, ==, != are </a:t>
            </a:r>
            <a:r>
              <a:rPr lang="en-US" sz="1800" dirty="0">
                <a:solidFill>
                  <a:srgbClr val="0070C0"/>
                </a:solidFill>
                <a:latin typeface="Maiandra GD" pitchFamily="34" charset="0"/>
              </a:rPr>
              <a:t>the relational operators</a:t>
            </a:r>
            <a:r>
              <a:rPr lang="en-US" sz="1800" dirty="0">
                <a:latin typeface="Maiandra GD" pitchFamily="34" charset="0"/>
              </a:rPr>
              <a:t>. The </a:t>
            </a:r>
            <a:r>
              <a:rPr lang="en-US" sz="1800" dirty="0" smtClean="0">
                <a:latin typeface="Maiandra GD" pitchFamily="34" charset="0"/>
              </a:rPr>
              <a:t>expression:</a:t>
            </a:r>
            <a:endParaRPr lang="en-US" sz="1800" dirty="0">
              <a:latin typeface="Maiandra GD" pitchFamily="34" charset="0"/>
            </a:endParaRPr>
          </a:p>
          <a:p>
            <a:pPr marL="548640" lvl="1" indent="-274320" algn="ctr">
              <a:spcBef>
                <a:spcPts val="600"/>
              </a:spcBef>
              <a:spcAft>
                <a:spcPts val="600"/>
              </a:spcAft>
              <a:buSzPct val="80000"/>
              <a:buFont typeface="Monotype Sorts" pitchFamily="2" charset="2"/>
              <a:buNone/>
            </a:pPr>
            <a:r>
              <a:rPr lang="en-US" sz="1800" b="1" dirty="0" smtClean="0">
                <a:solidFill>
                  <a:srgbClr val="0070C0"/>
                </a:solidFill>
                <a:latin typeface="Maiandra GD" pitchFamily="34" charset="0"/>
              </a:rPr>
              <a:t>operand1   </a:t>
            </a:r>
            <a:r>
              <a:rPr lang="en-US" sz="1800" b="1" dirty="0" smtClean="0">
                <a:solidFill>
                  <a:srgbClr val="C00000"/>
                </a:solidFill>
                <a:latin typeface="Maiandra GD" pitchFamily="34" charset="0"/>
              </a:rPr>
              <a:t>relational-operator</a:t>
            </a:r>
            <a:r>
              <a:rPr lang="en-US" sz="1800" b="1" dirty="0" smtClean="0">
                <a:solidFill>
                  <a:srgbClr val="0070C0"/>
                </a:solidFill>
                <a:latin typeface="Maiandra GD" pitchFamily="34" charset="0"/>
              </a:rPr>
              <a:t>   operand2</a:t>
            </a:r>
            <a:endParaRPr lang="en-US" sz="1800" b="1" dirty="0">
              <a:solidFill>
                <a:srgbClr val="0070C0"/>
              </a:solidFill>
              <a:latin typeface="Maiandra GD" pitchFamily="34" charset="0"/>
            </a:endParaRPr>
          </a:p>
          <a:p>
            <a:pPr marL="548640" lvl="1" indent="-274320" algn="just">
              <a:spcBef>
                <a:spcPts val="600"/>
              </a:spcBef>
              <a:spcAft>
                <a:spcPts val="600"/>
              </a:spcAft>
              <a:buSzPct val="80000"/>
              <a:buFont typeface="Monotype Sorts" pitchFamily="2" charset="2"/>
              <a:buNone/>
            </a:pPr>
            <a:r>
              <a:rPr lang="en-US" sz="1800" dirty="0">
                <a:latin typeface="Maiandra GD" pitchFamily="34" charset="0"/>
              </a:rPr>
              <a:t>	takes a value of </a:t>
            </a:r>
            <a:r>
              <a:rPr lang="en-US" sz="1800" dirty="0" smtClean="0">
                <a:latin typeface="Maiandra GD" pitchFamily="34" charset="0"/>
              </a:rPr>
              <a:t>1 (</a:t>
            </a:r>
            <a:r>
              <a:rPr lang="en-US" sz="1800" dirty="0" err="1">
                <a:solidFill>
                  <a:srgbClr val="0070C0"/>
                </a:solidFill>
                <a:latin typeface="Maiandra GD" pitchFamily="34" charset="0"/>
              </a:rPr>
              <a:t>int</a:t>
            </a:r>
            <a:r>
              <a:rPr lang="en-US" sz="1800" dirty="0">
                <a:latin typeface="Maiandra GD" pitchFamily="34" charset="0"/>
              </a:rPr>
              <a:t>) if the relationship is true and </a:t>
            </a:r>
            <a:r>
              <a:rPr lang="en-US" sz="1800" dirty="0" smtClean="0">
                <a:latin typeface="Maiandra GD" pitchFamily="34" charset="0"/>
              </a:rPr>
              <a:t>0 (</a:t>
            </a:r>
            <a:r>
              <a:rPr lang="en-US" sz="1800" dirty="0" err="1">
                <a:solidFill>
                  <a:srgbClr val="0070C0"/>
                </a:solidFill>
                <a:latin typeface="Maiandra GD" pitchFamily="34" charset="0"/>
              </a:rPr>
              <a:t>int</a:t>
            </a:r>
            <a:r>
              <a:rPr lang="en-US" sz="1800" dirty="0">
                <a:latin typeface="Maiandra GD" pitchFamily="34" charset="0"/>
              </a:rPr>
              <a:t>) if relationship is false.</a:t>
            </a:r>
          </a:p>
          <a:p>
            <a:pPr marL="548640" lvl="1" indent="-274320" algn="just">
              <a:spcBef>
                <a:spcPts val="600"/>
              </a:spcBef>
              <a:spcAft>
                <a:spcPts val="600"/>
              </a:spcAft>
              <a:buSzPct val="80000"/>
            </a:pPr>
            <a:r>
              <a:rPr lang="en-US" sz="1800" dirty="0">
                <a:solidFill>
                  <a:srgbClr val="C00000"/>
                </a:solidFill>
                <a:latin typeface="Maiandra GD" pitchFamily="34" charset="0"/>
              </a:rPr>
              <a:t>Example</a:t>
            </a:r>
          </a:p>
          <a:p>
            <a:pPr marL="548640" lvl="1" indent="-274320" algn="just">
              <a:spcBef>
                <a:spcPts val="300"/>
              </a:spcBef>
              <a:spcAft>
                <a:spcPts val="300"/>
              </a:spcAft>
              <a:buSzPct val="80000"/>
              <a:buFont typeface="Monotype Sorts" pitchFamily="2" charset="2"/>
              <a:buNone/>
            </a:pPr>
            <a:r>
              <a:rPr lang="en-US" sz="1800" dirty="0">
                <a:latin typeface="Maiandra GD" pitchFamily="34" charset="0"/>
              </a:rPr>
              <a:t>	</a:t>
            </a:r>
            <a:r>
              <a:rPr lang="en-US" sz="1800" dirty="0" err="1">
                <a:latin typeface="Maiandra GD" pitchFamily="34" charset="0"/>
              </a:rPr>
              <a:t>int</a:t>
            </a:r>
            <a:r>
              <a:rPr lang="en-US" sz="1800" dirty="0">
                <a:latin typeface="Maiandra GD" pitchFamily="34" charset="0"/>
              </a:rPr>
              <a:t> a = 25, b = 30, c, d;</a:t>
            </a:r>
          </a:p>
          <a:p>
            <a:pPr marL="548640" lvl="1" indent="-274320" algn="just">
              <a:spcBef>
                <a:spcPts val="300"/>
              </a:spcBef>
              <a:spcAft>
                <a:spcPts val="300"/>
              </a:spcAft>
              <a:buSzPct val="80000"/>
              <a:buFont typeface="Monotype Sorts" pitchFamily="2" charset="2"/>
              <a:buNone/>
            </a:pPr>
            <a:r>
              <a:rPr lang="en-US" sz="1800" dirty="0">
                <a:latin typeface="Maiandra GD" pitchFamily="34" charset="0"/>
              </a:rPr>
              <a:t>	c = a &lt; b;</a:t>
            </a:r>
          </a:p>
          <a:p>
            <a:pPr marL="548640" lvl="1" indent="-274320" algn="just">
              <a:spcBef>
                <a:spcPts val="300"/>
              </a:spcBef>
              <a:spcAft>
                <a:spcPts val="300"/>
              </a:spcAft>
              <a:buSzPct val="80000"/>
              <a:buFont typeface="Monotype Sorts" pitchFamily="2" charset="2"/>
              <a:buNone/>
            </a:pPr>
            <a:r>
              <a:rPr lang="en-US" sz="1800" dirty="0">
                <a:latin typeface="Maiandra GD" pitchFamily="34" charset="0"/>
              </a:rPr>
              <a:t>	d = a &gt; b;</a:t>
            </a:r>
          </a:p>
          <a:p>
            <a:pPr marL="548640" lvl="1" indent="-274320" algn="just">
              <a:spcBef>
                <a:spcPts val="600"/>
              </a:spcBef>
              <a:spcAft>
                <a:spcPts val="600"/>
              </a:spcAft>
              <a:buSzPct val="80000"/>
              <a:buFont typeface="Monotype Sorts" pitchFamily="2" charset="2"/>
              <a:buNone/>
            </a:pPr>
            <a:r>
              <a:rPr lang="en-US" sz="1800" dirty="0">
                <a:latin typeface="Maiandra GD" pitchFamily="34" charset="0"/>
              </a:rPr>
              <a:t>	value of c will be 1 and that of d will be 0.</a:t>
            </a:r>
            <a:endParaRPr lang="en-US" sz="2400" dirty="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457200" y="1562100"/>
            <a:ext cx="8229600" cy="3733800"/>
          </a:xfrm>
        </p:spPr>
        <p:txBody>
          <a:bodyPr>
            <a:normAutofit/>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Logical Operators</a:t>
            </a:r>
          </a:p>
          <a:p>
            <a:pPr marL="548640" lvl="1" indent="-274320" algn="just">
              <a:spcBef>
                <a:spcPts val="600"/>
              </a:spcBef>
              <a:spcAft>
                <a:spcPts val="600"/>
              </a:spcAft>
              <a:buSzPct val="80000"/>
            </a:pPr>
            <a:r>
              <a:rPr lang="en-US" sz="1800" dirty="0">
                <a:latin typeface="Maiandra GD" pitchFamily="34" charset="0"/>
              </a:rPr>
              <a:t>&amp;&amp;, || and ! are the </a:t>
            </a:r>
            <a:r>
              <a:rPr lang="en-US" sz="1800" dirty="0">
                <a:solidFill>
                  <a:srgbClr val="0070C0"/>
                </a:solidFill>
                <a:latin typeface="Maiandra GD" pitchFamily="34" charset="0"/>
              </a:rPr>
              <a:t>three logical </a:t>
            </a:r>
            <a:r>
              <a:rPr lang="en-US" sz="1800" dirty="0" smtClean="0">
                <a:solidFill>
                  <a:srgbClr val="0070C0"/>
                </a:solidFill>
                <a:latin typeface="Maiandra GD" pitchFamily="34" charset="0"/>
              </a:rPr>
              <a:t>operators</a:t>
            </a:r>
            <a:endParaRPr lang="en-US" sz="1800" dirty="0">
              <a:solidFill>
                <a:srgbClr val="0070C0"/>
              </a:solidFill>
              <a:latin typeface="Maiandra GD" pitchFamily="34" charset="0"/>
            </a:endParaRPr>
          </a:p>
          <a:p>
            <a:pPr marL="548640" lvl="1" indent="-274320" algn="just">
              <a:spcBef>
                <a:spcPts val="600"/>
              </a:spcBef>
              <a:spcAft>
                <a:spcPts val="600"/>
              </a:spcAft>
              <a:buClr>
                <a:schemeClr val="tx1"/>
              </a:buClr>
              <a:buSzPct val="80000"/>
            </a:pPr>
            <a:r>
              <a:rPr lang="en-US" sz="1800" dirty="0">
                <a:solidFill>
                  <a:srgbClr val="C00000"/>
                </a:solidFill>
                <a:latin typeface="Maiandra GD" pitchFamily="34" charset="0"/>
              </a:rPr>
              <a:t>expr1 &amp;&amp; expr2</a:t>
            </a:r>
            <a:r>
              <a:rPr lang="en-US" sz="1800" dirty="0">
                <a:latin typeface="Maiandra GD" pitchFamily="34" charset="0"/>
              </a:rPr>
              <a:t> has a value 1 if expr1 and expr2 both are </a:t>
            </a:r>
            <a:r>
              <a:rPr lang="en-US" sz="1800" dirty="0" smtClean="0">
                <a:latin typeface="Maiandra GD" pitchFamily="34" charset="0"/>
              </a:rPr>
              <a:t>nonzero</a:t>
            </a:r>
            <a:endParaRPr lang="en-US" sz="1800" dirty="0">
              <a:latin typeface="Maiandra GD" pitchFamily="34" charset="0"/>
            </a:endParaRPr>
          </a:p>
          <a:p>
            <a:pPr marL="548640" lvl="1" indent="-274320" algn="just">
              <a:spcBef>
                <a:spcPts val="600"/>
              </a:spcBef>
              <a:spcAft>
                <a:spcPts val="600"/>
              </a:spcAft>
              <a:buClr>
                <a:schemeClr val="tx1"/>
              </a:buClr>
              <a:buSzPct val="80000"/>
            </a:pPr>
            <a:r>
              <a:rPr lang="en-US" sz="1800" dirty="0">
                <a:solidFill>
                  <a:srgbClr val="C00000"/>
                </a:solidFill>
                <a:latin typeface="Maiandra GD" pitchFamily="34" charset="0"/>
              </a:rPr>
              <a:t>expr1 || expr2</a:t>
            </a:r>
            <a:r>
              <a:rPr lang="en-US" sz="1800" dirty="0">
                <a:latin typeface="Maiandra GD" pitchFamily="34" charset="0"/>
              </a:rPr>
              <a:t> has a value 1 if expr1 and expr2 </a:t>
            </a:r>
            <a:r>
              <a:rPr lang="en-US" sz="1800" dirty="0" smtClean="0">
                <a:latin typeface="Maiandra GD" pitchFamily="34" charset="0"/>
              </a:rPr>
              <a:t>either is nonzero</a:t>
            </a:r>
            <a:endParaRPr lang="en-US" sz="1800" dirty="0">
              <a:latin typeface="Maiandra GD" pitchFamily="34" charset="0"/>
            </a:endParaRPr>
          </a:p>
          <a:p>
            <a:pPr marL="548640" lvl="1" indent="-274320" algn="just">
              <a:spcBef>
                <a:spcPts val="600"/>
              </a:spcBef>
              <a:spcAft>
                <a:spcPts val="600"/>
              </a:spcAft>
              <a:buClr>
                <a:schemeClr val="tx1"/>
              </a:buClr>
              <a:buSzPct val="80000"/>
            </a:pPr>
            <a:r>
              <a:rPr lang="en-US" sz="1800" dirty="0">
                <a:solidFill>
                  <a:srgbClr val="C00000"/>
                </a:solidFill>
                <a:latin typeface="Maiandra GD" pitchFamily="34" charset="0"/>
              </a:rPr>
              <a:t>!expr1</a:t>
            </a:r>
            <a:r>
              <a:rPr lang="en-US" sz="1800" dirty="0">
                <a:latin typeface="Maiandra GD" pitchFamily="34" charset="0"/>
              </a:rPr>
              <a:t> has a value 1 if expr1 is zero else </a:t>
            </a:r>
            <a:r>
              <a:rPr lang="en-US" sz="1800" dirty="0" smtClean="0">
                <a:latin typeface="Maiandra GD" pitchFamily="34" charset="0"/>
              </a:rPr>
              <a:t>0</a:t>
            </a:r>
            <a:endParaRPr lang="en-US" sz="1800" dirty="0">
              <a:latin typeface="Maiandra GD" pitchFamily="34" charset="0"/>
            </a:endParaRPr>
          </a:p>
          <a:p>
            <a:pPr marL="548640" lvl="1" indent="-274320" algn="just">
              <a:spcBef>
                <a:spcPts val="600"/>
              </a:spcBef>
              <a:spcAft>
                <a:spcPts val="600"/>
              </a:spcAft>
              <a:buSzPct val="80000"/>
            </a:pPr>
            <a:r>
              <a:rPr lang="en-US" sz="1800" dirty="0">
                <a:solidFill>
                  <a:srgbClr val="C00000"/>
                </a:solidFill>
                <a:latin typeface="Maiandra GD" pitchFamily="34" charset="0"/>
              </a:rPr>
              <a:t>Example </a:t>
            </a:r>
          </a:p>
          <a:p>
            <a:pPr marL="548640" lvl="1" indent="-274320" algn="just">
              <a:spcBef>
                <a:spcPts val="600"/>
              </a:spcBef>
              <a:spcAft>
                <a:spcPts val="600"/>
              </a:spcAft>
              <a:buSzPct val="80000"/>
              <a:buNone/>
            </a:pPr>
            <a:r>
              <a:rPr lang="en-US" sz="1800" dirty="0" smtClean="0">
                <a:latin typeface="Maiandra GD" pitchFamily="34" charset="0"/>
              </a:rPr>
              <a:t>		if (marks </a:t>
            </a:r>
            <a:r>
              <a:rPr lang="en-US" sz="1800" dirty="0">
                <a:latin typeface="Maiandra GD" pitchFamily="34" charset="0"/>
              </a:rPr>
              <a:t>&gt;= 40 &amp;&amp; attendance &gt;= </a:t>
            </a:r>
            <a:r>
              <a:rPr lang="en-US" sz="1800" dirty="0" smtClean="0">
                <a:latin typeface="Maiandra GD" pitchFamily="34" charset="0"/>
              </a:rPr>
              <a:t>75) </a:t>
            </a:r>
            <a:r>
              <a:rPr lang="en-US" sz="1800" dirty="0">
                <a:latin typeface="Maiandra GD" pitchFamily="34" charset="0"/>
              </a:rPr>
              <a:t>grade = ‘P’</a:t>
            </a:r>
          </a:p>
          <a:p>
            <a:pPr marL="548640" lvl="1" indent="-274320" algn="just">
              <a:spcBef>
                <a:spcPts val="600"/>
              </a:spcBef>
              <a:spcAft>
                <a:spcPts val="600"/>
              </a:spcAft>
              <a:buSzPct val="80000"/>
              <a:buNone/>
            </a:pPr>
            <a:r>
              <a:rPr lang="en-US" sz="1800" dirty="0" smtClean="0">
                <a:latin typeface="Maiandra GD" pitchFamily="34" charset="0"/>
              </a:rPr>
              <a:t>		if (marks </a:t>
            </a:r>
            <a:r>
              <a:rPr lang="en-US" sz="1800" dirty="0">
                <a:latin typeface="Maiandra GD" pitchFamily="34" charset="0"/>
              </a:rPr>
              <a:t>&lt; 40 || attendance &lt; </a:t>
            </a:r>
            <a:r>
              <a:rPr lang="en-US" sz="1800" dirty="0" smtClean="0">
                <a:latin typeface="Maiandra GD" pitchFamily="34" charset="0"/>
              </a:rPr>
              <a:t>75) </a:t>
            </a:r>
            <a:r>
              <a:rPr lang="en-US" sz="1800" dirty="0">
                <a:latin typeface="Maiandra GD" pitchFamily="34" charset="0"/>
              </a:rPr>
              <a:t>grade = ‘N’</a:t>
            </a:r>
          </a:p>
        </p:txBody>
      </p:sp>
      <p:sp>
        <p:nvSpPr>
          <p:cNvPr id="4" name="Slide Number Placeholder 3"/>
          <p:cNvSpPr>
            <a:spLocks noGrp="1"/>
          </p:cNvSpPr>
          <p:nvPr>
            <p:ph type="sldNum" sz="quarter" idx="12"/>
          </p:nvPr>
        </p:nvSpPr>
        <p:spPr/>
        <p:txBody>
          <a:bodyPr/>
          <a:lstStyle/>
          <a:p>
            <a:fld id="{A596C2B5-F21A-45B8-82EE-813B7E68BBC4}"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457200" y="1315916"/>
            <a:ext cx="8229600" cy="4226169"/>
          </a:xfrm>
        </p:spPr>
        <p:txBody>
          <a:bodyPr>
            <a:normAutofit/>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Assignment operators</a:t>
            </a:r>
          </a:p>
          <a:p>
            <a:pPr marL="548640" lvl="1" indent="-274320" algn="just">
              <a:spcBef>
                <a:spcPts val="600"/>
              </a:spcBef>
              <a:spcAft>
                <a:spcPts val="600"/>
              </a:spcAft>
              <a:buSzPct val="80000"/>
            </a:pPr>
            <a:r>
              <a:rPr lang="en-US" sz="1800" dirty="0">
                <a:latin typeface="Maiandra GD" pitchFamily="34" charset="0"/>
              </a:rPr>
              <a:t>The general form of </a:t>
            </a:r>
            <a:r>
              <a:rPr lang="en-US" sz="1800" dirty="0">
                <a:solidFill>
                  <a:srgbClr val="0070C0"/>
                </a:solidFill>
                <a:latin typeface="Maiandra GD" pitchFamily="34" charset="0"/>
              </a:rPr>
              <a:t>an assignment operator</a:t>
            </a:r>
            <a:r>
              <a:rPr lang="en-US" sz="1800" dirty="0">
                <a:latin typeface="Maiandra GD" pitchFamily="34" charset="0"/>
              </a:rPr>
              <a:t> </a:t>
            </a:r>
            <a:r>
              <a:rPr lang="en-US" sz="1800" dirty="0" smtClean="0">
                <a:latin typeface="Maiandra GD" pitchFamily="34" charset="0"/>
              </a:rPr>
              <a:t>is:</a:t>
            </a:r>
            <a:endParaRPr lang="en-US" sz="1800" dirty="0">
              <a:latin typeface="Maiandra GD" pitchFamily="34" charset="0"/>
            </a:endParaRPr>
          </a:p>
          <a:p>
            <a:pPr marL="548640" lvl="1" indent="-274320" algn="just">
              <a:spcBef>
                <a:spcPts val="600"/>
              </a:spcBef>
              <a:spcAft>
                <a:spcPts val="600"/>
              </a:spcAft>
              <a:buSzPct val="80000"/>
              <a:buNone/>
            </a:pPr>
            <a:r>
              <a:rPr lang="en-US" sz="1800" dirty="0" smtClean="0">
                <a:latin typeface="Maiandra GD" pitchFamily="34" charset="0"/>
              </a:rPr>
              <a:t>				</a:t>
            </a:r>
            <a:r>
              <a:rPr lang="en-US" sz="1800" b="1" dirty="0" smtClean="0">
                <a:solidFill>
                  <a:srgbClr val="0070C0"/>
                </a:solidFill>
                <a:latin typeface="Maiandra GD" pitchFamily="34" charset="0"/>
              </a:rPr>
              <a:t>v   </a:t>
            </a:r>
            <a:r>
              <a:rPr lang="en-US" sz="1800" b="1" dirty="0" smtClean="0">
                <a:solidFill>
                  <a:srgbClr val="C00000"/>
                </a:solidFill>
                <a:latin typeface="Maiandra GD" pitchFamily="34" charset="0"/>
              </a:rPr>
              <a:t>op</a:t>
            </a:r>
            <a:r>
              <a:rPr lang="en-US" sz="1800" b="1" dirty="0">
                <a:solidFill>
                  <a:srgbClr val="C00000"/>
                </a:solidFill>
                <a:latin typeface="Maiandra GD" pitchFamily="34" charset="0"/>
              </a:rPr>
              <a:t>=</a:t>
            </a:r>
            <a:r>
              <a:rPr lang="en-US" sz="1800" b="1" dirty="0">
                <a:solidFill>
                  <a:srgbClr val="0070C0"/>
                </a:solidFill>
                <a:latin typeface="Maiandra GD" pitchFamily="34" charset="0"/>
              </a:rPr>
              <a:t> </a:t>
            </a:r>
            <a:r>
              <a:rPr lang="en-US" sz="1800" b="1" dirty="0" smtClean="0">
                <a:solidFill>
                  <a:srgbClr val="0070C0"/>
                </a:solidFill>
                <a:latin typeface="Maiandra GD" pitchFamily="34" charset="0"/>
              </a:rPr>
              <a:t>  exp</a:t>
            </a:r>
            <a:endParaRPr lang="en-US" sz="1800" b="1" dirty="0">
              <a:solidFill>
                <a:srgbClr val="0070C0"/>
              </a:solidFill>
              <a:latin typeface="Maiandra GD" pitchFamily="34" charset="0"/>
            </a:endParaRPr>
          </a:p>
          <a:p>
            <a:pPr marL="548640" lvl="1" indent="-274320" algn="just">
              <a:spcBef>
                <a:spcPts val="600"/>
              </a:spcBef>
              <a:spcAft>
                <a:spcPts val="600"/>
              </a:spcAft>
              <a:buSzPct val="80000"/>
              <a:buNone/>
            </a:pPr>
            <a:r>
              <a:rPr lang="en-US" sz="1800" dirty="0">
                <a:latin typeface="Maiandra GD" pitchFamily="34" charset="0"/>
              </a:rPr>
              <a:t>	</a:t>
            </a:r>
            <a:r>
              <a:rPr lang="en-US" sz="1800" dirty="0" smtClean="0">
                <a:latin typeface="Maiandra GD" pitchFamily="34" charset="0"/>
              </a:rPr>
              <a:t>where </a:t>
            </a:r>
            <a:r>
              <a:rPr lang="en-US" sz="1800" dirty="0">
                <a:latin typeface="Maiandra GD" pitchFamily="34" charset="0"/>
              </a:rPr>
              <a:t>v is a variable and op is a binary arithmetic operator. This statement is equivalent </a:t>
            </a:r>
            <a:r>
              <a:rPr lang="en-US" sz="1800" dirty="0" smtClean="0">
                <a:latin typeface="Maiandra GD" pitchFamily="34" charset="0"/>
              </a:rPr>
              <a:t>to:</a:t>
            </a:r>
            <a:endParaRPr lang="en-US" sz="1800" dirty="0">
              <a:latin typeface="Maiandra GD" pitchFamily="34" charset="0"/>
            </a:endParaRPr>
          </a:p>
          <a:p>
            <a:pPr marL="548640" lvl="1" indent="-274320" algn="just">
              <a:spcBef>
                <a:spcPts val="600"/>
              </a:spcBef>
              <a:spcAft>
                <a:spcPts val="600"/>
              </a:spcAft>
              <a:buSzPct val="80000"/>
              <a:buNone/>
            </a:pPr>
            <a:r>
              <a:rPr lang="en-US" sz="1800" dirty="0" smtClean="0">
                <a:latin typeface="Maiandra GD" pitchFamily="34" charset="0"/>
              </a:rPr>
              <a:t>				</a:t>
            </a:r>
            <a:r>
              <a:rPr lang="en-US" sz="1800" b="1" dirty="0" smtClean="0">
                <a:solidFill>
                  <a:srgbClr val="0070C0"/>
                </a:solidFill>
                <a:latin typeface="Maiandra GD" pitchFamily="34" charset="0"/>
              </a:rPr>
              <a:t>v   =   v   </a:t>
            </a:r>
            <a:r>
              <a:rPr lang="en-US" sz="1800" b="1" dirty="0" smtClean="0">
                <a:solidFill>
                  <a:srgbClr val="C00000"/>
                </a:solidFill>
                <a:latin typeface="Maiandra GD" pitchFamily="34" charset="0"/>
              </a:rPr>
              <a:t>op (exp</a:t>
            </a:r>
            <a:r>
              <a:rPr lang="en-US" sz="1800" b="1" dirty="0">
                <a:solidFill>
                  <a:srgbClr val="C00000"/>
                </a:solidFill>
                <a:latin typeface="Maiandra GD" pitchFamily="34" charset="0"/>
              </a:rPr>
              <a:t>)</a:t>
            </a:r>
          </a:p>
          <a:p>
            <a:pPr marL="548640" lvl="1" indent="-274320" algn="just">
              <a:spcBef>
                <a:spcPts val="600"/>
              </a:spcBef>
              <a:spcAft>
                <a:spcPts val="600"/>
              </a:spcAft>
              <a:buSzPct val="80000"/>
              <a:buNone/>
            </a:pPr>
            <a:r>
              <a:rPr lang="en-US" sz="1800" dirty="0" smtClean="0">
                <a:latin typeface="Maiandra GD" pitchFamily="34" charset="0"/>
              </a:rPr>
              <a:t>		a </a:t>
            </a:r>
            <a:r>
              <a:rPr lang="en-US" sz="1800" dirty="0">
                <a:latin typeface="Maiandra GD" pitchFamily="34" charset="0"/>
              </a:rPr>
              <a:t>= a + </a:t>
            </a:r>
            <a:r>
              <a:rPr lang="en-US" sz="1800" dirty="0" smtClean="0">
                <a:latin typeface="Maiandra GD" pitchFamily="34" charset="0"/>
              </a:rPr>
              <a:t>b	can </a:t>
            </a:r>
            <a:r>
              <a:rPr lang="en-US" sz="1800" dirty="0">
                <a:latin typeface="Maiandra GD" pitchFamily="34" charset="0"/>
              </a:rPr>
              <a:t>be written as		a += b</a:t>
            </a:r>
          </a:p>
          <a:p>
            <a:pPr marL="548640" lvl="1" indent="-274320" algn="just">
              <a:spcBef>
                <a:spcPts val="600"/>
              </a:spcBef>
              <a:spcAft>
                <a:spcPts val="600"/>
              </a:spcAft>
              <a:buSzPct val="80000"/>
              <a:buNone/>
            </a:pPr>
            <a:r>
              <a:rPr lang="en-US" sz="1800" dirty="0" smtClean="0">
                <a:latin typeface="Maiandra GD" pitchFamily="34" charset="0"/>
              </a:rPr>
              <a:t>		a </a:t>
            </a:r>
            <a:r>
              <a:rPr lang="en-US" sz="1800" dirty="0">
                <a:latin typeface="Maiandra GD" pitchFamily="34" charset="0"/>
              </a:rPr>
              <a:t>= a * </a:t>
            </a:r>
            <a:r>
              <a:rPr lang="en-US" sz="1800" dirty="0" smtClean="0">
                <a:latin typeface="Maiandra GD" pitchFamily="34" charset="0"/>
              </a:rPr>
              <a:t>b	can </a:t>
            </a:r>
            <a:r>
              <a:rPr lang="en-US" sz="1800" dirty="0">
                <a:latin typeface="Maiandra GD" pitchFamily="34" charset="0"/>
              </a:rPr>
              <a:t>be written as		a *= b</a:t>
            </a:r>
          </a:p>
          <a:p>
            <a:pPr marL="548640" lvl="1" indent="-274320" algn="just">
              <a:spcBef>
                <a:spcPts val="600"/>
              </a:spcBef>
              <a:spcAft>
                <a:spcPts val="600"/>
              </a:spcAft>
              <a:buSzPct val="80000"/>
              <a:buNone/>
            </a:pPr>
            <a:r>
              <a:rPr lang="en-US" sz="1800" dirty="0" smtClean="0">
                <a:latin typeface="Maiandra GD" pitchFamily="34" charset="0"/>
              </a:rPr>
              <a:t>		a </a:t>
            </a:r>
            <a:r>
              <a:rPr lang="en-US" sz="1800" dirty="0">
                <a:latin typeface="Maiandra GD" pitchFamily="34" charset="0"/>
              </a:rPr>
              <a:t>= a / </a:t>
            </a:r>
            <a:r>
              <a:rPr lang="en-US" sz="1800" dirty="0" smtClean="0">
                <a:latin typeface="Maiandra GD" pitchFamily="34" charset="0"/>
              </a:rPr>
              <a:t>b		can </a:t>
            </a:r>
            <a:r>
              <a:rPr lang="en-US" sz="1800" dirty="0">
                <a:latin typeface="Maiandra GD" pitchFamily="34" charset="0"/>
              </a:rPr>
              <a:t>be written as		a /= b</a:t>
            </a:r>
          </a:p>
          <a:p>
            <a:pPr marL="548640" lvl="1" indent="-274320" algn="just">
              <a:spcBef>
                <a:spcPts val="600"/>
              </a:spcBef>
              <a:spcAft>
                <a:spcPts val="600"/>
              </a:spcAft>
              <a:buSzPct val="80000"/>
              <a:buNone/>
            </a:pPr>
            <a:r>
              <a:rPr lang="en-US" sz="1800" dirty="0" smtClean="0">
                <a:latin typeface="Maiandra GD" pitchFamily="34" charset="0"/>
              </a:rPr>
              <a:t>		a </a:t>
            </a:r>
            <a:r>
              <a:rPr lang="en-US" sz="1800" dirty="0">
                <a:latin typeface="Maiandra GD" pitchFamily="34" charset="0"/>
              </a:rPr>
              <a:t>= a </a:t>
            </a:r>
            <a:r>
              <a:rPr lang="en-US" sz="1800" dirty="0" smtClean="0">
                <a:latin typeface="Maiandra GD" pitchFamily="34" charset="0"/>
              </a:rPr>
              <a:t>– b	can </a:t>
            </a:r>
            <a:r>
              <a:rPr lang="en-US" sz="1800" dirty="0">
                <a:latin typeface="Maiandra GD" pitchFamily="34" charset="0"/>
              </a:rPr>
              <a:t>be written as		a </a:t>
            </a:r>
            <a:r>
              <a:rPr lang="en-US" sz="1800" dirty="0" smtClean="0">
                <a:latin typeface="Maiandra GD" pitchFamily="34" charset="0"/>
              </a:rPr>
              <a:t>–= b</a:t>
            </a:r>
            <a:endParaRPr lang="en-US" sz="2000" dirty="0">
              <a:latin typeface="Courier New" pitchFamily="49"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3</a:t>
            </a:fld>
            <a:endParaRPr lang="en-US"/>
          </a:p>
        </p:txBody>
      </p:sp>
      <p:sp>
        <p:nvSpPr>
          <p:cNvPr id="5" name="Rectangle 2"/>
          <p:cNvSpPr>
            <a:spLocks noGrp="1" noChangeArrowheads="1"/>
          </p:cNvSpPr>
          <p:nvPr>
            <p:ph type="title"/>
          </p:nvPr>
        </p:nvSpPr>
        <p:spPr>
          <a:xfrm>
            <a:off x="15875" y="46892"/>
            <a:ext cx="9112250" cy="762000"/>
          </a:xfrm>
        </p:spPr>
        <p:txBody>
          <a:bodyPr/>
          <a:lstStyle/>
          <a:p>
            <a:r>
              <a:rPr lang="en-US" dirty="0" smtClean="0">
                <a:solidFill>
                  <a:schemeClr val="accent1">
                    <a:lumMod val="50000"/>
                  </a:schemeClr>
                </a:solidFill>
                <a:effectLst>
                  <a:outerShdw blurRad="38100" dist="38100" dir="2700000" algn="tl">
                    <a:srgbClr val="000000">
                      <a:alpha val="43137"/>
                    </a:srgbClr>
                  </a:outerShdw>
                </a:effectLst>
                <a:latin typeface="Maiandra GD" pitchFamily="34" charset="0"/>
              </a:rPr>
              <a:t>Lecture Contents</a:t>
            </a:r>
            <a:endParaRPr lang="en-US" b="0" dirty="0">
              <a:solidFill>
                <a:schemeClr val="accent1">
                  <a:lumMod val="50000"/>
                </a:schemeClr>
              </a:solidFill>
              <a:effectLst>
                <a:outerShdw blurRad="38100" dist="38100" dir="2700000" algn="tl">
                  <a:srgbClr val="000000">
                    <a:alpha val="43137"/>
                  </a:srgbClr>
                </a:outerShdw>
              </a:effectLst>
              <a:latin typeface="Maiandra GD" pitchFamily="34" charset="0"/>
            </a:endParaRPr>
          </a:p>
        </p:txBody>
      </p:sp>
      <p:sp>
        <p:nvSpPr>
          <p:cNvPr id="6" name="TextBox 5"/>
          <p:cNvSpPr txBox="1"/>
          <p:nvPr/>
        </p:nvSpPr>
        <p:spPr>
          <a:xfrm>
            <a:off x="1576755" y="1868540"/>
            <a:ext cx="5990491" cy="3331681"/>
          </a:xfrm>
          <a:prstGeom prst="rect">
            <a:avLst/>
          </a:prstGeom>
          <a:noFill/>
        </p:spPr>
        <p:txBody>
          <a:bodyPr wrap="square" rtlCol="0">
            <a:spAutoFit/>
          </a:bodyPr>
          <a:lstStyle/>
          <a:p>
            <a:pPr indent="274320" algn="just">
              <a:spcBef>
                <a:spcPts val="300"/>
              </a:spcBef>
              <a:spcAft>
                <a:spcPts val="300"/>
              </a:spcAft>
              <a:buSzPct val="80000"/>
              <a:buFont typeface="Arial" pitchFamily="34" charset="0"/>
              <a:buChar char="┼"/>
            </a:pPr>
            <a:r>
              <a:rPr lang="en-US" sz="2400" b="1" dirty="0" smtClean="0">
                <a:solidFill>
                  <a:schemeClr val="accent5">
                    <a:lumMod val="50000"/>
                  </a:schemeClr>
                </a:solidFill>
                <a:latin typeface="Maiandra GD" pitchFamily="34" charset="0"/>
              </a:rPr>
              <a:t>Variables and Named Constants</a:t>
            </a:r>
          </a:p>
          <a:p>
            <a:pPr marL="274320" indent="274320" algn="just">
              <a:spcBef>
                <a:spcPts val="300"/>
              </a:spcBef>
              <a:spcAft>
                <a:spcPts val="300"/>
              </a:spcAft>
              <a:buSzPct val="90000"/>
              <a:buFont typeface="Wingdings" pitchFamily="2" charset="2"/>
              <a:buChar char=""/>
            </a:pPr>
            <a:r>
              <a:rPr lang="en-US" sz="1800" dirty="0" smtClean="0">
                <a:latin typeface="Maiandra GD" pitchFamily="34" charset="0"/>
              </a:rPr>
              <a:t>Selecting a Name for a Memory Location</a:t>
            </a:r>
          </a:p>
          <a:p>
            <a:pPr marL="274320" indent="274320" algn="just">
              <a:spcBef>
                <a:spcPts val="300"/>
              </a:spcBef>
              <a:spcAft>
                <a:spcPts val="300"/>
              </a:spcAft>
              <a:buSzPct val="90000"/>
              <a:buFont typeface="Wingdings" pitchFamily="2" charset="2"/>
              <a:buChar char=""/>
            </a:pPr>
            <a:r>
              <a:rPr lang="en-US" sz="1800" dirty="0" smtClean="0">
                <a:latin typeface="Maiandra GD" pitchFamily="34" charset="0"/>
              </a:rPr>
              <a:t>Selecting a Data Type for a Memory Location</a:t>
            </a:r>
          </a:p>
          <a:p>
            <a:pPr marL="274320" indent="274320" algn="just">
              <a:spcBef>
                <a:spcPts val="300"/>
              </a:spcBef>
              <a:spcAft>
                <a:spcPts val="300"/>
              </a:spcAft>
              <a:buSzPct val="90000"/>
              <a:buFont typeface="Wingdings" pitchFamily="2" charset="2"/>
              <a:buChar char=""/>
            </a:pPr>
            <a:r>
              <a:rPr lang="en-US" sz="1800" dirty="0" smtClean="0">
                <a:latin typeface="Maiandra GD" pitchFamily="34" charset="0"/>
              </a:rPr>
              <a:t>How Data is Stored in Internal Memory</a:t>
            </a:r>
          </a:p>
          <a:p>
            <a:pPr marL="274320" indent="274320" algn="just">
              <a:spcBef>
                <a:spcPts val="300"/>
              </a:spcBef>
              <a:spcAft>
                <a:spcPts val="300"/>
              </a:spcAft>
              <a:buSzPct val="90000"/>
              <a:buFont typeface="Wingdings" pitchFamily="2" charset="2"/>
              <a:buChar char=""/>
            </a:pPr>
            <a:r>
              <a:rPr lang="en-US" sz="1800" dirty="0" smtClean="0">
                <a:latin typeface="Maiandra GD" pitchFamily="34" charset="0"/>
              </a:rPr>
              <a:t>Type Casting</a:t>
            </a:r>
          </a:p>
          <a:p>
            <a:pPr indent="274320" algn="just">
              <a:spcBef>
                <a:spcPts val="600"/>
              </a:spcBef>
              <a:spcAft>
                <a:spcPts val="300"/>
              </a:spcAft>
              <a:buSzPct val="80000"/>
              <a:buFont typeface="Arial" pitchFamily="34" charset="0"/>
              <a:buChar char="┼"/>
            </a:pPr>
            <a:r>
              <a:rPr lang="en-US" sz="2400" b="1" dirty="0" smtClean="0">
                <a:solidFill>
                  <a:schemeClr val="accent5">
                    <a:lumMod val="50000"/>
                  </a:schemeClr>
                </a:solidFill>
                <a:latin typeface="Maiandra GD" pitchFamily="34" charset="0"/>
              </a:rPr>
              <a:t>Reserving a Named Constants/a Variable</a:t>
            </a:r>
          </a:p>
          <a:p>
            <a:pPr indent="274320" algn="just">
              <a:spcBef>
                <a:spcPts val="600"/>
              </a:spcBef>
              <a:spcAft>
                <a:spcPts val="300"/>
              </a:spcAft>
              <a:buSzPct val="80000"/>
              <a:buFont typeface="Arial" pitchFamily="34" charset="0"/>
              <a:buChar char="┼"/>
            </a:pPr>
            <a:r>
              <a:rPr lang="en-US" sz="2400" b="1" dirty="0" smtClean="0">
                <a:solidFill>
                  <a:schemeClr val="accent5">
                    <a:lumMod val="50000"/>
                  </a:schemeClr>
                </a:solidFill>
                <a:latin typeface="Maiandra GD" pitchFamily="34" charset="0"/>
              </a:rPr>
              <a:t>Arithmetic Operators</a:t>
            </a:r>
          </a:p>
          <a:p>
            <a:pPr indent="274320" algn="just">
              <a:spcBef>
                <a:spcPts val="600"/>
              </a:spcBef>
              <a:spcAft>
                <a:spcPts val="300"/>
              </a:spcAft>
              <a:buSzPct val="80000"/>
              <a:buFont typeface="Arial" pitchFamily="34" charset="0"/>
              <a:buChar char="┼"/>
            </a:pPr>
            <a:r>
              <a:rPr lang="en-US" sz="2400" b="1" dirty="0" smtClean="0">
                <a:solidFill>
                  <a:schemeClr val="accent5">
                    <a:lumMod val="50000"/>
                  </a:schemeClr>
                </a:solidFill>
                <a:latin typeface="Maiandra GD" pitchFamily="34" charset="0"/>
              </a:rPr>
              <a:t>Exercises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50335" y="175845"/>
            <a:ext cx="3291840" cy="457200"/>
          </a:xfrm>
        </p:spPr>
        <p:txBody>
          <a:bodyPr>
            <a:normAutofit/>
          </a:bodyPr>
          <a:lstStyle/>
          <a:p>
            <a:r>
              <a:rPr lang="en-US" sz="2200" dirty="0">
                <a:solidFill>
                  <a:schemeClr val="bg2">
                    <a:lumMod val="10000"/>
                  </a:schemeClr>
                </a:solidFill>
                <a:effectLst>
                  <a:outerShdw blurRad="38100" dist="38100" dir="2700000" algn="tl">
                    <a:srgbClr val="000000">
                      <a:alpha val="43137"/>
                    </a:srgbClr>
                  </a:outerShdw>
                </a:effectLst>
                <a:latin typeface="Maiandra GD" pitchFamily="34" charset="0"/>
              </a:rPr>
              <a:t>Assignment operators</a:t>
            </a:r>
          </a:p>
        </p:txBody>
      </p:sp>
      <p:sp>
        <p:nvSpPr>
          <p:cNvPr id="154627" name="Rectangle 3"/>
          <p:cNvSpPr>
            <a:spLocks noGrp="1" noChangeArrowheads="1"/>
          </p:cNvSpPr>
          <p:nvPr>
            <p:ph idx="1"/>
          </p:nvPr>
        </p:nvSpPr>
        <p:spPr>
          <a:xfrm>
            <a:off x="1088828" y="2165837"/>
            <a:ext cx="1614854" cy="2526327"/>
          </a:xfrm>
        </p:spPr>
        <p:txBody>
          <a:bodyPr>
            <a:normAutofit/>
          </a:bodyPr>
          <a:lstStyle/>
          <a:p>
            <a:pPr marL="0" indent="274320">
              <a:spcBef>
                <a:spcPts val="600"/>
              </a:spcBef>
              <a:spcAft>
                <a:spcPts val="600"/>
              </a:spcAft>
              <a:buSzPct val="80000"/>
            </a:pPr>
            <a:r>
              <a:rPr lang="en-US" sz="1800" dirty="0">
                <a:latin typeface="Maiandra GD" pitchFamily="34" charset="0"/>
                <a:cs typeface="Microsoft Sans Serif" pitchFamily="34" charset="0"/>
              </a:rPr>
              <a:t>=</a:t>
            </a:r>
          </a:p>
          <a:p>
            <a:pPr marL="0" indent="274320">
              <a:spcBef>
                <a:spcPts val="600"/>
              </a:spcBef>
              <a:spcAft>
                <a:spcPts val="600"/>
              </a:spcAft>
              <a:buSzPct val="80000"/>
            </a:pPr>
            <a:r>
              <a:rPr lang="en-US" sz="1800" dirty="0">
                <a:latin typeface="Maiandra GD" pitchFamily="34" charset="0"/>
                <a:cs typeface="Microsoft Sans Serif" pitchFamily="34" charset="0"/>
              </a:rPr>
              <a:t>+=</a:t>
            </a:r>
          </a:p>
          <a:p>
            <a:pPr marL="0" indent="274320">
              <a:spcBef>
                <a:spcPts val="600"/>
              </a:spcBef>
              <a:spcAft>
                <a:spcPts val="600"/>
              </a:spcAft>
              <a:buSzPct val="80000"/>
            </a:pPr>
            <a:r>
              <a:rPr lang="en-US" sz="1800" dirty="0">
                <a:latin typeface="Maiandra GD" pitchFamily="34" charset="0"/>
                <a:cs typeface="Microsoft Sans Serif" pitchFamily="34" charset="0"/>
              </a:rPr>
              <a:t>-=</a:t>
            </a:r>
          </a:p>
          <a:p>
            <a:pPr marL="0" indent="274320">
              <a:spcBef>
                <a:spcPts val="600"/>
              </a:spcBef>
              <a:spcAft>
                <a:spcPts val="600"/>
              </a:spcAft>
              <a:buSzPct val="80000"/>
            </a:pPr>
            <a:r>
              <a:rPr lang="en-US" sz="1800" dirty="0">
                <a:latin typeface="Maiandra GD" pitchFamily="34" charset="0"/>
                <a:cs typeface="Microsoft Sans Serif" pitchFamily="34" charset="0"/>
              </a:rPr>
              <a:t>*=</a:t>
            </a:r>
          </a:p>
          <a:p>
            <a:pPr marL="0" indent="274320">
              <a:spcBef>
                <a:spcPts val="600"/>
              </a:spcBef>
              <a:spcAft>
                <a:spcPts val="600"/>
              </a:spcAft>
              <a:buSzPct val="80000"/>
            </a:pPr>
            <a:r>
              <a:rPr lang="en-US" sz="1800" dirty="0">
                <a:latin typeface="Maiandra GD" pitchFamily="34" charset="0"/>
                <a:cs typeface="Microsoft Sans Serif" pitchFamily="34" charset="0"/>
              </a:rPr>
              <a:t>/=</a:t>
            </a:r>
          </a:p>
          <a:p>
            <a:pPr marL="0" indent="274320">
              <a:spcBef>
                <a:spcPts val="600"/>
              </a:spcBef>
              <a:spcAft>
                <a:spcPts val="600"/>
              </a:spcAft>
              <a:buSzPct val="80000"/>
            </a:pPr>
            <a:r>
              <a:rPr lang="en-US" sz="1800" dirty="0">
                <a:latin typeface="Maiandra GD" pitchFamily="34" charset="0"/>
                <a:cs typeface="Microsoft Sans Serif" pitchFamily="34" charset="0"/>
              </a:rPr>
              <a:t>%=</a:t>
            </a:r>
          </a:p>
        </p:txBody>
      </p:sp>
      <p:sp>
        <p:nvSpPr>
          <p:cNvPr id="4" name="Slide Number Placeholder 3"/>
          <p:cNvSpPr>
            <a:spLocks noGrp="1"/>
          </p:cNvSpPr>
          <p:nvPr>
            <p:ph type="sldNum" sz="quarter" idx="12"/>
          </p:nvPr>
        </p:nvSpPr>
        <p:spPr/>
        <p:txBody>
          <a:bodyPr/>
          <a:lstStyle/>
          <a:p>
            <a:fld id="{5BFFBDAC-EDD4-499B-8B6A-6D5B7992A00E}" type="slidenum">
              <a:rPr lang="en-US" smtClean="0"/>
              <a:pPr/>
              <a:t>30</a:t>
            </a:fld>
            <a:endParaRPr lang="en-US"/>
          </a:p>
        </p:txBody>
      </p:sp>
      <p:sp>
        <p:nvSpPr>
          <p:cNvPr id="5" name="Rectangle 2"/>
          <p:cNvSpPr txBox="1">
            <a:spLocks noChangeArrowheads="1"/>
          </p:cNvSpPr>
          <p:nvPr/>
        </p:nvSpPr>
        <p:spPr>
          <a:xfrm>
            <a:off x="4677509" y="175845"/>
            <a:ext cx="4185134" cy="457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dirty="0" smtClean="0">
                <a:ln>
                  <a:noFill/>
                </a:ln>
                <a:solidFill>
                  <a:schemeClr val="bg2">
                    <a:lumMod val="10000"/>
                  </a:schemeClr>
                </a:solidFill>
                <a:effectLst>
                  <a:outerShdw blurRad="38100" dist="38100" dir="2700000" algn="tl">
                    <a:srgbClr val="000000">
                      <a:alpha val="43137"/>
                    </a:srgbClr>
                  </a:outerShdw>
                </a:effectLst>
                <a:uLnTx/>
                <a:uFillTx/>
                <a:latin typeface="Maiandra GD" pitchFamily="34" charset="0"/>
                <a:ea typeface="+mj-ea"/>
                <a:cs typeface="+mj-cs"/>
              </a:rPr>
              <a:t>Increment/decrement operators</a:t>
            </a:r>
            <a:endParaRPr kumimoji="0" lang="en-US" sz="2200" b="0" i="0" u="none" strike="noStrike" kern="1200" cap="none" spc="0" normalizeH="0" baseline="0" noProof="0" dirty="0">
              <a:ln>
                <a:noFill/>
              </a:ln>
              <a:solidFill>
                <a:schemeClr val="bg2">
                  <a:lumMod val="10000"/>
                </a:schemeClr>
              </a:solidFill>
              <a:effectLst>
                <a:outerShdw blurRad="38100" dist="38100" dir="2700000" algn="tl">
                  <a:srgbClr val="000000">
                    <a:alpha val="43137"/>
                  </a:srgbClr>
                </a:outerShdw>
              </a:effectLst>
              <a:uLnTx/>
              <a:uFillTx/>
              <a:latin typeface="Maiandra GD" pitchFamily="34" charset="0"/>
              <a:ea typeface="+mj-ea"/>
              <a:cs typeface="+mj-cs"/>
            </a:endParaRPr>
          </a:p>
        </p:txBody>
      </p:sp>
      <p:sp>
        <p:nvSpPr>
          <p:cNvPr id="6" name="Rectangle 3"/>
          <p:cNvSpPr txBox="1">
            <a:spLocks noChangeArrowheads="1"/>
          </p:cNvSpPr>
          <p:nvPr/>
        </p:nvSpPr>
        <p:spPr>
          <a:xfrm>
            <a:off x="5398476" y="2589333"/>
            <a:ext cx="2743200" cy="1679334"/>
          </a:xfrm>
          <a:prstGeom prst="rect">
            <a:avLst/>
          </a:prstGeom>
        </p:spPr>
        <p:txBody>
          <a:bodyPr vert="horz" lIns="91440" tIns="45720" rIns="91440" bIns="45720" rtlCol="0">
            <a:normAutofit/>
          </a:bodyPr>
          <a:lstStyle/>
          <a:p>
            <a:pPr marL="0" marR="0" lvl="0" indent="274320" algn="l" defTabSz="914400" rtl="0" eaLnBrk="1" fontAlgn="auto" latinLnBrk="0" hangingPunct="1">
              <a:lnSpc>
                <a:spcPct val="100000"/>
              </a:lnSpc>
              <a:spcBef>
                <a:spcPts val="600"/>
              </a:spcBef>
              <a:spcAft>
                <a:spcPts val="600"/>
              </a:spcAft>
              <a:buClrTx/>
              <a:buSzPct val="8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aiandra GD" pitchFamily="34" charset="0"/>
                <a:ea typeface="+mn-ea"/>
                <a:cs typeface="Microsoft Sans Serif" pitchFamily="34" charset="0"/>
              </a:rPr>
              <a:t>++		++a</a:t>
            </a:r>
          </a:p>
          <a:p>
            <a:pPr marL="0" marR="0" lvl="0" indent="274320" algn="l" defTabSz="914400" rtl="0" eaLnBrk="1" fontAlgn="auto" latinLnBrk="0" hangingPunct="1">
              <a:lnSpc>
                <a:spcPct val="100000"/>
              </a:lnSpc>
              <a:spcBef>
                <a:spcPts val="600"/>
              </a:spcBef>
              <a:spcAft>
                <a:spcPts val="600"/>
              </a:spcAft>
              <a:buClrTx/>
              <a:buSzPct val="8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aiandra GD" pitchFamily="34" charset="0"/>
                <a:ea typeface="+mn-ea"/>
                <a:cs typeface="Microsoft Sans Serif" pitchFamily="34" charset="0"/>
              </a:rPr>
              <a:t>++		a++</a:t>
            </a:r>
          </a:p>
          <a:p>
            <a:pPr marL="0" marR="0" lvl="0" indent="274320" algn="l" defTabSz="914400" rtl="0" eaLnBrk="1" fontAlgn="auto" latinLnBrk="0" hangingPunct="1">
              <a:lnSpc>
                <a:spcPct val="100000"/>
              </a:lnSpc>
              <a:spcBef>
                <a:spcPts val="600"/>
              </a:spcBef>
              <a:spcAft>
                <a:spcPts val="600"/>
              </a:spcAft>
              <a:buClrTx/>
              <a:buSzPct val="8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aiandra GD" pitchFamily="34" charset="0"/>
                <a:ea typeface="+mn-ea"/>
                <a:cs typeface="Microsoft Sans Serif" pitchFamily="34" charset="0"/>
              </a:rPr>
              <a:t>--		--a</a:t>
            </a:r>
          </a:p>
          <a:p>
            <a:pPr marL="0" marR="0" lvl="0" indent="274320" algn="l" defTabSz="914400" rtl="0" eaLnBrk="1" fontAlgn="auto" latinLnBrk="0" hangingPunct="1">
              <a:lnSpc>
                <a:spcPct val="100000"/>
              </a:lnSpc>
              <a:spcBef>
                <a:spcPts val="600"/>
              </a:spcBef>
              <a:spcAft>
                <a:spcPts val="600"/>
              </a:spcAft>
              <a:buClrTx/>
              <a:buSzPct val="8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aiandra GD" pitchFamily="34" charset="0"/>
                <a:ea typeface="+mn-ea"/>
                <a:cs typeface="Microsoft Sans Serif" pitchFamily="34" charset="0"/>
              </a:rPr>
              <a:t>--		a--</a:t>
            </a:r>
            <a:endParaRPr kumimoji="0" lang="en-US" sz="1800" b="0" i="0" u="none" strike="noStrike" kern="1200" cap="none" spc="0" normalizeH="0" baseline="0" noProof="0" dirty="0">
              <a:ln>
                <a:noFill/>
              </a:ln>
              <a:solidFill>
                <a:schemeClr val="tx1"/>
              </a:solidFill>
              <a:effectLst/>
              <a:uLnTx/>
              <a:uFillTx/>
              <a:latin typeface="Maiandra GD" pitchFamily="34" charset="0"/>
              <a:ea typeface="+mn-ea"/>
              <a:cs typeface="Microsoft Sans Serif" pitchFamily="34" charset="0"/>
            </a:endParaRPr>
          </a:p>
        </p:txBody>
      </p:sp>
      <p:cxnSp>
        <p:nvCxnSpPr>
          <p:cNvPr id="8" name="Straight Connector 7"/>
          <p:cNvCxnSpPr/>
          <p:nvPr/>
        </p:nvCxnSpPr>
        <p:spPr>
          <a:xfrm rot="5400000">
            <a:off x="943706" y="3429000"/>
            <a:ext cx="685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56552" y="164122"/>
            <a:ext cx="4274772" cy="504093"/>
          </a:xfrm>
        </p:spPr>
        <p:txBody>
          <a:bodyPr>
            <a:normAutofit/>
          </a:bodyPr>
          <a:lstStyle/>
          <a:p>
            <a:r>
              <a:rPr lang="en-US" sz="2200" dirty="0" smtClean="0">
                <a:solidFill>
                  <a:schemeClr val="bg2">
                    <a:lumMod val="10000"/>
                  </a:schemeClr>
                </a:solidFill>
                <a:effectLst>
                  <a:outerShdw blurRad="38100" dist="38100" dir="2700000" algn="tl">
                    <a:srgbClr val="000000">
                      <a:alpha val="43137"/>
                    </a:srgbClr>
                  </a:outerShdw>
                </a:effectLst>
                <a:latin typeface="Maiandra GD" pitchFamily="34" charset="0"/>
              </a:rPr>
              <a:t>Increment/decrement </a:t>
            </a:r>
            <a:r>
              <a:rPr lang="en-US" sz="2200" dirty="0">
                <a:solidFill>
                  <a:schemeClr val="bg2">
                    <a:lumMod val="10000"/>
                  </a:schemeClr>
                </a:solidFill>
                <a:effectLst>
                  <a:outerShdw blurRad="38100" dist="38100" dir="2700000" algn="tl">
                    <a:srgbClr val="000000">
                      <a:alpha val="43137"/>
                    </a:srgbClr>
                  </a:outerShdw>
                </a:effectLst>
                <a:latin typeface="Maiandra GD" pitchFamily="34" charset="0"/>
              </a:rPr>
              <a:t>operators</a:t>
            </a:r>
          </a:p>
        </p:txBody>
      </p:sp>
      <p:sp>
        <p:nvSpPr>
          <p:cNvPr id="156675" name="Rectangle 3"/>
          <p:cNvSpPr>
            <a:spLocks noGrp="1" noChangeArrowheads="1"/>
          </p:cNvSpPr>
          <p:nvPr>
            <p:ph idx="1"/>
          </p:nvPr>
        </p:nvSpPr>
        <p:spPr>
          <a:xfrm>
            <a:off x="1776040" y="1739896"/>
            <a:ext cx="3640016" cy="4731239"/>
          </a:xfrm>
        </p:spPr>
        <p:txBody>
          <a:bodyPr>
            <a:normAutofit/>
          </a:bodyPr>
          <a:lstStyle/>
          <a:p>
            <a:pPr marL="0" indent="0">
              <a:spcBef>
                <a:spcPts val="0"/>
              </a:spcBef>
              <a:buFont typeface="Monotype Sorts" pitchFamily="2" charset="2"/>
              <a:buNone/>
            </a:pPr>
            <a:r>
              <a:rPr lang="en-US" sz="2000" dirty="0">
                <a:latin typeface="Maiandra GD" pitchFamily="34" charset="0"/>
                <a:cs typeface="Microsoft Sans Serif" pitchFamily="34" charset="0"/>
              </a:rPr>
              <a:t>main()</a:t>
            </a:r>
          </a:p>
          <a:p>
            <a:pPr marL="0" indent="0">
              <a:spcBef>
                <a:spcPts val="0"/>
              </a:spcBef>
              <a:buFont typeface="Monotype Sorts" pitchFamily="2" charset="2"/>
              <a:buNone/>
            </a:pPr>
            <a:r>
              <a:rPr lang="en-US" sz="2000" dirty="0">
                <a:latin typeface="Maiandra GD" pitchFamily="34" charset="0"/>
                <a:cs typeface="Microsoft Sans Serif" pitchFamily="34" charset="0"/>
              </a:rPr>
              <a:t>{</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int</a:t>
            </a:r>
            <a:r>
              <a:rPr lang="en-US" sz="2000" dirty="0" smtClean="0">
                <a:latin typeface="Maiandra GD" pitchFamily="34" charset="0"/>
                <a:cs typeface="Microsoft Sans Serif" pitchFamily="34" charset="0"/>
              </a:rPr>
              <a:t> </a:t>
            </a:r>
            <a:r>
              <a:rPr lang="en-US" sz="2000" dirty="0">
                <a:latin typeface="Maiandra GD" pitchFamily="34" charset="0"/>
                <a:cs typeface="Microsoft Sans Serif" pitchFamily="34" charset="0"/>
              </a:rPr>
              <a:t>c;</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smtClean="0">
                <a:latin typeface="Maiandra GD" pitchFamily="34" charset="0"/>
                <a:cs typeface="Microsoft Sans Serif" pitchFamily="34" charset="0"/>
              </a:rPr>
              <a:t>c </a:t>
            </a:r>
            <a:r>
              <a:rPr lang="en-US" sz="2000" dirty="0">
                <a:latin typeface="Maiandra GD" pitchFamily="34" charset="0"/>
                <a:cs typeface="Microsoft Sans Serif" pitchFamily="34" charset="0"/>
              </a:rPr>
              <a:t>= 5;</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 c);</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 </a:t>
            </a:r>
            <a:r>
              <a:rPr lang="en-US" sz="2000" dirty="0" err="1">
                <a:latin typeface="Maiandra GD" pitchFamily="34" charset="0"/>
                <a:cs typeface="Microsoft Sans Serif" pitchFamily="34" charset="0"/>
              </a:rPr>
              <a:t>c++</a:t>
            </a:r>
            <a:r>
              <a:rPr lang="en-US" sz="2000" dirty="0">
                <a:latin typeface="Maiandra GD" pitchFamily="34" charset="0"/>
                <a:cs typeface="Microsoft Sans Serif" pitchFamily="34" charset="0"/>
              </a:rPr>
              <a:t>);</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(“%d\n\n”, c);</a:t>
            </a:r>
          </a:p>
          <a:p>
            <a:pPr marL="0" indent="0">
              <a:spcBef>
                <a:spcPts val="0"/>
              </a:spcBef>
              <a:buFont typeface="Monotype Sorts" pitchFamily="2" charset="2"/>
              <a:buNone/>
            </a:pPr>
            <a:endParaRPr lang="en-US" sz="2000" dirty="0">
              <a:latin typeface="Maiandra GD" pitchFamily="34" charset="0"/>
              <a:cs typeface="Microsoft Sans Serif" pitchFamily="34" charset="0"/>
            </a:endParaRP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smtClean="0">
                <a:latin typeface="Maiandra GD" pitchFamily="34" charset="0"/>
                <a:cs typeface="Microsoft Sans Serif" pitchFamily="34" charset="0"/>
              </a:rPr>
              <a:t>c </a:t>
            </a:r>
            <a:r>
              <a:rPr lang="en-US" sz="2000" dirty="0">
                <a:latin typeface="Maiandra GD" pitchFamily="34" charset="0"/>
                <a:cs typeface="Microsoft Sans Serif" pitchFamily="34" charset="0"/>
              </a:rPr>
              <a:t>= 5;	</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 c);</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 ++c);</a:t>
            </a:r>
          </a:p>
          <a:p>
            <a:pPr marL="0" indent="0">
              <a:spcBef>
                <a:spcPts val="0"/>
              </a:spcBef>
              <a:buFont typeface="Monotype Sorts" pitchFamily="2" charset="2"/>
              <a:buNone/>
            </a:pPr>
            <a:r>
              <a:rPr lang="en-US" sz="2000" dirty="0">
                <a:latin typeface="Maiandra GD" pitchFamily="34" charset="0"/>
                <a:cs typeface="Microsoft Sans Serif" pitchFamily="34" charset="0"/>
              </a:rPr>
              <a:t>	</a:t>
            </a:r>
            <a:r>
              <a:rPr lang="en-US" sz="2000" dirty="0" err="1" smtClean="0">
                <a:latin typeface="Maiandra GD" pitchFamily="34" charset="0"/>
                <a:cs typeface="Microsoft Sans Serif" pitchFamily="34" charset="0"/>
              </a:rPr>
              <a:t>printf</a:t>
            </a:r>
            <a:r>
              <a:rPr lang="en-US" sz="2000" dirty="0">
                <a:latin typeface="Maiandra GD" pitchFamily="34" charset="0"/>
                <a:cs typeface="Microsoft Sans Serif" pitchFamily="34" charset="0"/>
              </a:rPr>
              <a:t>(“%d\n”, c);</a:t>
            </a:r>
          </a:p>
          <a:p>
            <a:pPr marL="0" indent="0">
              <a:spcBef>
                <a:spcPts val="0"/>
              </a:spcBef>
              <a:buFont typeface="Monotype Sorts" pitchFamily="2" charset="2"/>
              <a:buNone/>
            </a:pPr>
            <a:endParaRPr lang="en-US" sz="2000" dirty="0">
              <a:latin typeface="Maiandra GD" pitchFamily="34" charset="0"/>
              <a:cs typeface="Microsoft Sans Serif" pitchFamily="34" charset="0"/>
            </a:endParaRPr>
          </a:p>
          <a:p>
            <a:pPr marL="0" indent="0">
              <a:spcBef>
                <a:spcPts val="0"/>
              </a:spcBef>
              <a:buFont typeface="Monotype Sorts" pitchFamily="2" charset="2"/>
              <a:buNone/>
            </a:pPr>
            <a:r>
              <a:rPr lang="en-US" sz="2000" dirty="0">
                <a:latin typeface="Maiandra GD" pitchFamily="34" charset="0"/>
                <a:cs typeface="Microsoft Sans Serif" pitchFamily="34" charset="0"/>
              </a:rPr>
              <a:t>	return 0;</a:t>
            </a:r>
          </a:p>
          <a:p>
            <a:pPr marL="0" indent="0">
              <a:spcBef>
                <a:spcPts val="0"/>
              </a:spcBef>
              <a:buFont typeface="Monotype Sorts" pitchFamily="2" charset="2"/>
              <a:buNone/>
            </a:pPr>
            <a:r>
              <a:rPr lang="en-US" sz="2000" dirty="0">
                <a:latin typeface="Maiandra GD" pitchFamily="34" charset="0"/>
                <a:cs typeface="Microsoft Sans Serif" pitchFamily="34" charset="0"/>
              </a:rPr>
              <a:t>}</a:t>
            </a:r>
          </a:p>
        </p:txBody>
      </p:sp>
      <p:sp>
        <p:nvSpPr>
          <p:cNvPr id="156676" name="Text Box 4"/>
          <p:cNvSpPr txBox="1">
            <a:spLocks noChangeArrowheads="1"/>
          </p:cNvSpPr>
          <p:nvPr/>
        </p:nvSpPr>
        <p:spPr bwMode="auto">
          <a:xfrm>
            <a:off x="6560755" y="2954212"/>
            <a:ext cx="320675" cy="2554545"/>
          </a:xfrm>
          <a:prstGeom prst="rect">
            <a:avLst/>
          </a:prstGeom>
          <a:noFill/>
          <a:ln w="12700" cap="sq">
            <a:noFill/>
            <a:miter lim="800000"/>
            <a:headEnd type="none" w="sm" len="sm"/>
            <a:tailEnd type="none" w="sm" len="sm"/>
          </a:ln>
          <a:effectLst/>
        </p:spPr>
        <p:txBody>
          <a:bodyPr>
            <a:spAutoFit/>
          </a:bodyPr>
          <a:lstStyle/>
          <a:p>
            <a:pPr eaLnBrk="1" hangingPunct="1">
              <a:spcBef>
                <a:spcPts val="0"/>
              </a:spcBef>
              <a:spcAft>
                <a:spcPts val="0"/>
              </a:spcAft>
            </a:pPr>
            <a:r>
              <a:rPr lang="en-US" sz="2000" dirty="0">
                <a:solidFill>
                  <a:srgbClr val="0070C0"/>
                </a:solidFill>
                <a:latin typeface="Maiandra GD" pitchFamily="34" charset="0"/>
              </a:rPr>
              <a:t>5</a:t>
            </a:r>
          </a:p>
          <a:p>
            <a:pPr eaLnBrk="1" hangingPunct="1">
              <a:spcBef>
                <a:spcPts val="0"/>
              </a:spcBef>
              <a:spcAft>
                <a:spcPts val="0"/>
              </a:spcAft>
            </a:pPr>
            <a:r>
              <a:rPr lang="en-US" sz="2000" dirty="0">
                <a:solidFill>
                  <a:srgbClr val="0070C0"/>
                </a:solidFill>
                <a:latin typeface="Maiandra GD" pitchFamily="34" charset="0"/>
              </a:rPr>
              <a:t>5</a:t>
            </a:r>
          </a:p>
          <a:p>
            <a:pPr eaLnBrk="1" hangingPunct="1">
              <a:spcBef>
                <a:spcPts val="0"/>
              </a:spcBef>
              <a:spcAft>
                <a:spcPts val="0"/>
              </a:spcAft>
            </a:pPr>
            <a:r>
              <a:rPr lang="en-US" sz="2000" dirty="0">
                <a:solidFill>
                  <a:srgbClr val="0070C0"/>
                </a:solidFill>
                <a:latin typeface="Maiandra GD" pitchFamily="34" charset="0"/>
              </a:rPr>
              <a:t>6</a:t>
            </a:r>
          </a:p>
          <a:p>
            <a:pPr eaLnBrk="1" hangingPunct="1">
              <a:spcBef>
                <a:spcPts val="0"/>
              </a:spcBef>
              <a:spcAft>
                <a:spcPts val="0"/>
              </a:spcAft>
            </a:pPr>
            <a:endParaRPr lang="en-US" sz="2000" dirty="0">
              <a:solidFill>
                <a:srgbClr val="0070C0"/>
              </a:solidFill>
              <a:latin typeface="Maiandra GD" pitchFamily="34" charset="0"/>
            </a:endParaRPr>
          </a:p>
          <a:p>
            <a:pPr eaLnBrk="1" hangingPunct="1">
              <a:spcBef>
                <a:spcPts val="0"/>
              </a:spcBef>
              <a:spcAft>
                <a:spcPts val="0"/>
              </a:spcAft>
            </a:pPr>
            <a:endParaRPr lang="en-US" sz="2000" dirty="0" smtClean="0">
              <a:solidFill>
                <a:srgbClr val="0070C0"/>
              </a:solidFill>
              <a:latin typeface="Maiandra GD" pitchFamily="34" charset="0"/>
            </a:endParaRPr>
          </a:p>
          <a:p>
            <a:pPr eaLnBrk="1" hangingPunct="1">
              <a:spcBef>
                <a:spcPts val="0"/>
              </a:spcBef>
              <a:spcAft>
                <a:spcPts val="0"/>
              </a:spcAft>
            </a:pPr>
            <a:r>
              <a:rPr lang="en-US" sz="2000" dirty="0" smtClean="0">
                <a:solidFill>
                  <a:srgbClr val="0070C0"/>
                </a:solidFill>
                <a:latin typeface="Maiandra GD" pitchFamily="34" charset="0"/>
              </a:rPr>
              <a:t>5</a:t>
            </a:r>
            <a:endParaRPr lang="en-US" sz="2000" dirty="0">
              <a:solidFill>
                <a:srgbClr val="0070C0"/>
              </a:solidFill>
              <a:latin typeface="Maiandra GD" pitchFamily="34" charset="0"/>
            </a:endParaRPr>
          </a:p>
          <a:p>
            <a:pPr eaLnBrk="1" hangingPunct="1">
              <a:spcBef>
                <a:spcPts val="0"/>
              </a:spcBef>
              <a:spcAft>
                <a:spcPts val="0"/>
              </a:spcAft>
            </a:pPr>
            <a:r>
              <a:rPr lang="en-US" sz="2000" dirty="0">
                <a:solidFill>
                  <a:srgbClr val="0070C0"/>
                </a:solidFill>
                <a:latin typeface="Maiandra GD" pitchFamily="34" charset="0"/>
              </a:rPr>
              <a:t>6</a:t>
            </a:r>
          </a:p>
          <a:p>
            <a:pPr eaLnBrk="1" hangingPunct="1">
              <a:spcBef>
                <a:spcPts val="0"/>
              </a:spcBef>
              <a:spcAft>
                <a:spcPts val="0"/>
              </a:spcAft>
            </a:pPr>
            <a:r>
              <a:rPr lang="en-US" sz="2000" dirty="0">
                <a:solidFill>
                  <a:srgbClr val="0070C0"/>
                </a:solidFill>
                <a:latin typeface="Maiandra GD" pitchFamily="34" charset="0"/>
              </a:rPr>
              <a:t>6</a:t>
            </a:r>
          </a:p>
        </p:txBody>
      </p:sp>
      <p:sp>
        <p:nvSpPr>
          <p:cNvPr id="5" name="Slide Number Placeholder 4"/>
          <p:cNvSpPr>
            <a:spLocks noGrp="1"/>
          </p:cNvSpPr>
          <p:nvPr>
            <p:ph type="sldNum" sz="quarter" idx="12"/>
          </p:nvPr>
        </p:nvSpPr>
        <p:spPr/>
        <p:txBody>
          <a:bodyPr/>
          <a:lstStyle/>
          <a:p>
            <a:fld id="{5BFFBDAC-EDD4-499B-8B6A-6D5B7992A00E}" type="slidenum">
              <a:rPr lang="en-US" smtClean="0"/>
              <a:pPr/>
              <a:t>31</a:t>
            </a:fld>
            <a:endParaRPr lang="en-US"/>
          </a:p>
        </p:txBody>
      </p:sp>
      <p:sp>
        <p:nvSpPr>
          <p:cNvPr id="6" name="TextBox 5"/>
          <p:cNvSpPr txBox="1"/>
          <p:nvPr/>
        </p:nvSpPr>
        <p:spPr>
          <a:xfrm>
            <a:off x="621322" y="910975"/>
            <a:ext cx="1758461" cy="400110"/>
          </a:xfrm>
          <a:prstGeom prst="rect">
            <a:avLst/>
          </a:prstGeom>
          <a:noFill/>
        </p:spPr>
        <p:txBody>
          <a:bodyPr wrap="square" rtlCol="0">
            <a:spAutoFit/>
          </a:bodyPr>
          <a:lstStyle/>
          <a:p>
            <a:pPr indent="274320">
              <a:buSzPct val="80000"/>
              <a:buFont typeface="Wingdings 3" pitchFamily="18" charset="2"/>
              <a:buChar char=""/>
            </a:pPr>
            <a:r>
              <a:rPr lang="en-US" sz="2000" b="1" dirty="0" smtClean="0">
                <a:solidFill>
                  <a:schemeClr val="accent6">
                    <a:lumMod val="50000"/>
                  </a:schemeClr>
                </a:solidFill>
                <a:latin typeface="Maiandra GD" pitchFamily="34" charset="0"/>
              </a:rPr>
              <a:t>Example 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checkerboard(down)">
                                      <p:cBhvr>
                                        <p:cTn id="7"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568569" y="762001"/>
            <a:ext cx="8006862" cy="5216768"/>
          </a:xfrm>
        </p:spPr>
        <p:txBody>
          <a:bodyPr>
            <a:normAutofit/>
          </a:bodyPr>
          <a:lstStyle/>
          <a:p>
            <a:pPr marL="0" indent="274320">
              <a:spcBef>
                <a:spcPts val="0"/>
              </a:spcBef>
              <a:spcAft>
                <a:spcPts val="1200"/>
              </a:spcAft>
              <a:buSzPct val="80000"/>
              <a:buFont typeface="Wingdings 2" pitchFamily="18" charset="2"/>
              <a:buChar char=""/>
            </a:pPr>
            <a:r>
              <a:rPr lang="en-US" sz="2000" dirty="0">
                <a:latin typeface="Maiandra GD" pitchFamily="34" charset="0"/>
              </a:rPr>
              <a:t>Increment and Decrement Operators</a:t>
            </a:r>
          </a:p>
          <a:p>
            <a:pPr marL="548640" lvl="1" indent="-274320" algn="just">
              <a:spcBef>
                <a:spcPts val="600"/>
              </a:spcBef>
              <a:spcAft>
                <a:spcPts val="600"/>
              </a:spcAft>
              <a:buClr>
                <a:schemeClr val="tx1"/>
              </a:buClr>
              <a:buSzPct val="80000"/>
            </a:pPr>
            <a:r>
              <a:rPr lang="en-US" sz="1800" dirty="0">
                <a:latin typeface="Maiandra GD" pitchFamily="34" charset="0"/>
              </a:rPr>
              <a:t>The operators </a:t>
            </a:r>
            <a:r>
              <a:rPr lang="en-US" sz="1800" b="1" dirty="0">
                <a:latin typeface="Maiandra GD" pitchFamily="34" charset="0"/>
              </a:rPr>
              <a:t>++</a:t>
            </a:r>
            <a:r>
              <a:rPr lang="en-US" sz="1800" dirty="0">
                <a:latin typeface="Maiandra GD" pitchFamily="34" charset="0"/>
              </a:rPr>
              <a:t> and </a:t>
            </a:r>
            <a:r>
              <a:rPr lang="en-US" sz="1800" b="1" dirty="0" smtClean="0">
                <a:latin typeface="Maiandra GD" pitchFamily="34" charset="0"/>
              </a:rPr>
              <a:t>--</a:t>
            </a:r>
            <a:r>
              <a:rPr lang="en-US" sz="1800" dirty="0" smtClean="0">
                <a:latin typeface="Maiandra GD" pitchFamily="34" charset="0"/>
              </a:rPr>
              <a:t> </a:t>
            </a:r>
            <a:r>
              <a:rPr lang="en-US" sz="1800" dirty="0">
                <a:latin typeface="Maiandra GD" pitchFamily="34" charset="0"/>
              </a:rPr>
              <a:t>are called </a:t>
            </a:r>
            <a:r>
              <a:rPr lang="en-US" sz="1800" dirty="0">
                <a:solidFill>
                  <a:srgbClr val="0070C0"/>
                </a:solidFill>
                <a:latin typeface="Maiandra GD" pitchFamily="34" charset="0"/>
              </a:rPr>
              <a:t>increment</a:t>
            </a:r>
            <a:r>
              <a:rPr lang="en-US" sz="1800" dirty="0">
                <a:latin typeface="Maiandra GD" pitchFamily="34" charset="0"/>
              </a:rPr>
              <a:t> and </a:t>
            </a:r>
            <a:r>
              <a:rPr lang="en-US" sz="1800" dirty="0">
                <a:solidFill>
                  <a:srgbClr val="0070C0"/>
                </a:solidFill>
                <a:latin typeface="Maiandra GD" pitchFamily="34" charset="0"/>
              </a:rPr>
              <a:t>decrement operators</a:t>
            </a:r>
            <a:r>
              <a:rPr lang="en-US" sz="1800" dirty="0">
                <a:latin typeface="Maiandra GD" pitchFamily="34" charset="0"/>
              </a:rPr>
              <a:t>.</a:t>
            </a:r>
          </a:p>
          <a:p>
            <a:pPr marL="548640" lvl="1" indent="-274320" algn="just">
              <a:spcBef>
                <a:spcPts val="600"/>
              </a:spcBef>
              <a:spcAft>
                <a:spcPts val="600"/>
              </a:spcAft>
              <a:buClr>
                <a:schemeClr val="tx1"/>
              </a:buClr>
              <a:buSzPct val="80000"/>
            </a:pPr>
            <a:r>
              <a:rPr lang="en-US" sz="1800" dirty="0">
                <a:solidFill>
                  <a:srgbClr val="0070C0"/>
                </a:solidFill>
                <a:latin typeface="Maiandra GD" pitchFamily="34" charset="0"/>
              </a:rPr>
              <a:t>a++</a:t>
            </a:r>
            <a:r>
              <a:rPr lang="en-US" sz="1800" dirty="0">
                <a:latin typeface="Maiandra GD" pitchFamily="34" charset="0"/>
              </a:rPr>
              <a:t> and </a:t>
            </a:r>
            <a:r>
              <a:rPr lang="en-US" sz="1800" dirty="0">
                <a:solidFill>
                  <a:srgbClr val="0070C0"/>
                </a:solidFill>
                <a:latin typeface="Maiandra GD" pitchFamily="34" charset="0"/>
              </a:rPr>
              <a:t>++a</a:t>
            </a:r>
            <a:r>
              <a:rPr lang="en-US" sz="1800" dirty="0">
                <a:latin typeface="Maiandra GD" pitchFamily="34" charset="0"/>
              </a:rPr>
              <a:t> are equivalent to a += </a:t>
            </a:r>
            <a:r>
              <a:rPr lang="en-US" sz="1800" dirty="0" smtClean="0">
                <a:latin typeface="Maiandra GD" pitchFamily="34" charset="0"/>
              </a:rPr>
              <a:t>1</a:t>
            </a:r>
            <a:endParaRPr lang="en-US" sz="1800" dirty="0">
              <a:latin typeface="Maiandra GD" pitchFamily="34" charset="0"/>
            </a:endParaRPr>
          </a:p>
          <a:p>
            <a:pPr marL="548640" lvl="1" indent="-274320" algn="just">
              <a:spcBef>
                <a:spcPts val="600"/>
              </a:spcBef>
              <a:spcAft>
                <a:spcPts val="600"/>
              </a:spcAft>
              <a:buClr>
                <a:schemeClr val="tx1"/>
              </a:buClr>
              <a:buSzPct val="80000"/>
            </a:pPr>
            <a:r>
              <a:rPr lang="en-US" sz="1800" dirty="0">
                <a:solidFill>
                  <a:srgbClr val="0070C0"/>
                </a:solidFill>
                <a:latin typeface="Maiandra GD" pitchFamily="34" charset="0"/>
              </a:rPr>
              <a:t>a--</a:t>
            </a:r>
            <a:r>
              <a:rPr lang="en-US" sz="1800" dirty="0">
                <a:latin typeface="Maiandra GD" pitchFamily="34" charset="0"/>
              </a:rPr>
              <a:t> and </a:t>
            </a:r>
            <a:r>
              <a:rPr lang="en-US" sz="1800" dirty="0">
                <a:solidFill>
                  <a:srgbClr val="0070C0"/>
                </a:solidFill>
                <a:latin typeface="Maiandra GD" pitchFamily="34" charset="0"/>
              </a:rPr>
              <a:t>--a</a:t>
            </a:r>
            <a:r>
              <a:rPr lang="en-US" sz="1800" dirty="0">
                <a:latin typeface="Maiandra GD" pitchFamily="34" charset="0"/>
              </a:rPr>
              <a:t> are equivalent to a -= </a:t>
            </a:r>
            <a:r>
              <a:rPr lang="en-US" sz="1800" dirty="0" smtClean="0">
                <a:latin typeface="Maiandra GD" pitchFamily="34" charset="0"/>
              </a:rPr>
              <a:t>1</a:t>
            </a:r>
            <a:endParaRPr lang="en-US" sz="1800" dirty="0">
              <a:latin typeface="Maiandra GD" pitchFamily="34" charset="0"/>
            </a:endParaRPr>
          </a:p>
          <a:p>
            <a:pPr marL="548640" lvl="1" indent="-274320" algn="just">
              <a:spcBef>
                <a:spcPts val="600"/>
              </a:spcBef>
              <a:spcAft>
                <a:spcPts val="600"/>
              </a:spcAft>
              <a:buClr>
                <a:schemeClr val="tx1"/>
              </a:buClr>
              <a:buSzPct val="80000"/>
            </a:pPr>
            <a:r>
              <a:rPr lang="en-US" sz="1800" dirty="0">
                <a:latin typeface="Maiandra GD" pitchFamily="34" charset="0"/>
              </a:rPr>
              <a:t>++a op b is equivalent to </a:t>
            </a:r>
            <a:r>
              <a:rPr lang="en-US" sz="1800" dirty="0">
                <a:solidFill>
                  <a:srgbClr val="0070C0"/>
                </a:solidFill>
                <a:latin typeface="Maiandra GD" pitchFamily="34" charset="0"/>
              </a:rPr>
              <a:t>a ++; a op b;</a:t>
            </a:r>
          </a:p>
          <a:p>
            <a:pPr marL="548640" lvl="1" indent="-274320" algn="just">
              <a:spcBef>
                <a:spcPts val="600"/>
              </a:spcBef>
              <a:spcAft>
                <a:spcPts val="600"/>
              </a:spcAft>
              <a:buClr>
                <a:schemeClr val="tx1"/>
              </a:buClr>
              <a:buSzPct val="80000"/>
            </a:pPr>
            <a:r>
              <a:rPr lang="en-US" sz="1800" dirty="0">
                <a:latin typeface="Maiandra GD" pitchFamily="34" charset="0"/>
              </a:rPr>
              <a:t>a++ op b is equivalent to </a:t>
            </a:r>
            <a:r>
              <a:rPr lang="en-US" sz="1800" dirty="0">
                <a:solidFill>
                  <a:srgbClr val="0070C0"/>
                </a:solidFill>
                <a:latin typeface="Maiandra GD" pitchFamily="34" charset="0"/>
              </a:rPr>
              <a:t>a op b; a++;</a:t>
            </a:r>
          </a:p>
          <a:p>
            <a:pPr marL="548640" lvl="1" indent="-274320" algn="just">
              <a:spcBef>
                <a:spcPts val="600"/>
              </a:spcBef>
              <a:spcAft>
                <a:spcPts val="600"/>
              </a:spcAft>
              <a:buSzPct val="80000"/>
            </a:pPr>
            <a:r>
              <a:rPr lang="en-US" sz="1800" dirty="0">
                <a:solidFill>
                  <a:srgbClr val="C00000"/>
                </a:solidFill>
                <a:latin typeface="Maiandra GD" pitchFamily="34" charset="0"/>
              </a:rPr>
              <a:t>Example</a:t>
            </a:r>
          </a:p>
          <a:p>
            <a:pPr marL="548640" lvl="1" indent="-274320" algn="just">
              <a:spcBef>
                <a:spcPts val="600"/>
              </a:spcBef>
              <a:spcAft>
                <a:spcPts val="600"/>
              </a:spcAft>
              <a:buSzPct val="80000"/>
              <a:buFont typeface="Monotype Sorts" pitchFamily="2" charset="2"/>
              <a:buNone/>
            </a:pPr>
            <a:r>
              <a:rPr lang="en-US" sz="1800" dirty="0">
                <a:latin typeface="Maiandra GD" pitchFamily="34" charset="0"/>
              </a:rPr>
              <a:t>	</a:t>
            </a:r>
            <a:r>
              <a:rPr lang="en-US" sz="1800" dirty="0" smtClean="0">
                <a:latin typeface="Maiandra GD" pitchFamily="34" charset="0"/>
              </a:rPr>
              <a:t>		Let </a:t>
            </a:r>
            <a:r>
              <a:rPr lang="en-US" sz="1800" dirty="0">
                <a:latin typeface="Maiandra GD" pitchFamily="34" charset="0"/>
              </a:rPr>
              <a:t>b = 10 </a:t>
            </a:r>
            <a:r>
              <a:rPr lang="en-US" sz="1800" dirty="0" smtClean="0">
                <a:latin typeface="Maiandra GD" pitchFamily="34" charset="0"/>
              </a:rPr>
              <a:t>then:</a:t>
            </a:r>
            <a:endParaRPr lang="en-US" sz="1800" dirty="0">
              <a:latin typeface="Maiandra GD" pitchFamily="34" charset="0"/>
            </a:endParaRPr>
          </a:p>
          <a:p>
            <a:pPr marL="548640" lvl="1" indent="-274320" algn="just">
              <a:spcBef>
                <a:spcPts val="600"/>
              </a:spcBef>
              <a:spcAft>
                <a:spcPts val="600"/>
              </a:spcAft>
              <a:buSzPct val="80000"/>
              <a:buFont typeface="Monotype Sorts" pitchFamily="2" charset="2"/>
              <a:buNone/>
            </a:pPr>
            <a:r>
              <a:rPr lang="en-US" sz="1800" dirty="0">
                <a:latin typeface="Maiandra GD" pitchFamily="34" charset="0"/>
              </a:rPr>
              <a:t>	</a:t>
            </a:r>
            <a:r>
              <a:rPr lang="en-US" sz="1800" dirty="0" smtClean="0">
                <a:latin typeface="Maiandra GD" pitchFamily="34" charset="0"/>
              </a:rPr>
              <a:t>		(++</a:t>
            </a:r>
            <a:r>
              <a:rPr lang="en-US" sz="1800" dirty="0">
                <a:latin typeface="Maiandra GD" pitchFamily="34" charset="0"/>
              </a:rPr>
              <a:t>b</a:t>
            </a:r>
            <a:r>
              <a:rPr lang="en-US" sz="1800" dirty="0" smtClean="0">
                <a:latin typeface="Maiandra GD" pitchFamily="34" charset="0"/>
              </a:rPr>
              <a:t>) + b + b </a:t>
            </a:r>
            <a:r>
              <a:rPr lang="en-US" sz="1800" dirty="0">
                <a:latin typeface="Maiandra GD" pitchFamily="34" charset="0"/>
              </a:rPr>
              <a:t>= 33</a:t>
            </a:r>
          </a:p>
          <a:p>
            <a:pPr marL="548640" lvl="1" indent="-274320" algn="just">
              <a:spcBef>
                <a:spcPts val="600"/>
              </a:spcBef>
              <a:spcAft>
                <a:spcPts val="600"/>
              </a:spcAft>
              <a:buSzPct val="80000"/>
              <a:buFont typeface="Monotype Sorts" pitchFamily="2" charset="2"/>
              <a:buNone/>
            </a:pPr>
            <a:r>
              <a:rPr lang="en-US" sz="1800" dirty="0" smtClean="0">
                <a:latin typeface="Maiandra GD" pitchFamily="34" charset="0"/>
              </a:rPr>
              <a:t>		</a:t>
            </a:r>
            <a:r>
              <a:rPr lang="en-US" sz="1800" dirty="0">
                <a:latin typeface="Maiandra GD" pitchFamily="34" charset="0"/>
              </a:rPr>
              <a:t>	</a:t>
            </a:r>
            <a:r>
              <a:rPr lang="en-US" sz="1800" dirty="0" smtClean="0">
                <a:latin typeface="Maiandra GD" pitchFamily="34" charset="0"/>
              </a:rPr>
              <a:t>b + (++</a:t>
            </a:r>
            <a:r>
              <a:rPr lang="en-US" sz="1800" dirty="0">
                <a:latin typeface="Maiandra GD" pitchFamily="34" charset="0"/>
              </a:rPr>
              <a:t>b</a:t>
            </a:r>
            <a:r>
              <a:rPr lang="en-US" sz="1800" dirty="0" smtClean="0">
                <a:latin typeface="Maiandra GD" pitchFamily="34" charset="0"/>
              </a:rPr>
              <a:t>) + b </a:t>
            </a:r>
            <a:r>
              <a:rPr lang="en-US" sz="1800" dirty="0">
                <a:latin typeface="Maiandra GD" pitchFamily="34" charset="0"/>
              </a:rPr>
              <a:t>= 33</a:t>
            </a:r>
          </a:p>
          <a:p>
            <a:pPr marL="548640" lvl="1" indent="-274320" algn="just">
              <a:spcBef>
                <a:spcPts val="600"/>
              </a:spcBef>
              <a:spcAft>
                <a:spcPts val="600"/>
              </a:spcAft>
              <a:buSzPct val="80000"/>
              <a:buFont typeface="Monotype Sorts" pitchFamily="2" charset="2"/>
              <a:buNone/>
            </a:pPr>
            <a:r>
              <a:rPr lang="en-US" sz="1800" dirty="0" smtClean="0">
                <a:latin typeface="Maiandra GD" pitchFamily="34" charset="0"/>
              </a:rPr>
              <a:t>		</a:t>
            </a:r>
            <a:r>
              <a:rPr lang="en-US" sz="1800" dirty="0">
                <a:latin typeface="Maiandra GD" pitchFamily="34" charset="0"/>
              </a:rPr>
              <a:t>	</a:t>
            </a:r>
            <a:r>
              <a:rPr lang="en-US" sz="1800" dirty="0" smtClean="0">
                <a:latin typeface="Maiandra GD" pitchFamily="34" charset="0"/>
              </a:rPr>
              <a:t>b + b + (++</a:t>
            </a:r>
            <a:r>
              <a:rPr lang="en-US" sz="1800" dirty="0">
                <a:latin typeface="Maiandra GD" pitchFamily="34" charset="0"/>
              </a:rPr>
              <a:t>b) = 31</a:t>
            </a:r>
          </a:p>
          <a:p>
            <a:pPr marL="548640" lvl="1" indent="-274320" algn="just">
              <a:spcBef>
                <a:spcPts val="600"/>
              </a:spcBef>
              <a:spcAft>
                <a:spcPts val="600"/>
              </a:spcAft>
              <a:buSzPct val="80000"/>
              <a:buFont typeface="Monotype Sorts" pitchFamily="2" charset="2"/>
              <a:buNone/>
            </a:pPr>
            <a:r>
              <a:rPr lang="en-US" sz="1800" dirty="0" smtClean="0">
                <a:latin typeface="Maiandra GD" pitchFamily="34" charset="0"/>
              </a:rPr>
              <a:t>		</a:t>
            </a:r>
            <a:r>
              <a:rPr lang="en-US" sz="1800" dirty="0">
                <a:latin typeface="Maiandra GD" pitchFamily="34" charset="0"/>
              </a:rPr>
              <a:t>	</a:t>
            </a:r>
            <a:r>
              <a:rPr lang="en-US" sz="1800" dirty="0" smtClean="0">
                <a:latin typeface="Maiandra GD" pitchFamily="34" charset="0"/>
              </a:rPr>
              <a:t>b + b * (++</a:t>
            </a:r>
            <a:r>
              <a:rPr lang="en-US" sz="1800" dirty="0">
                <a:latin typeface="Maiandra GD" pitchFamily="34" charset="0"/>
              </a:rPr>
              <a:t>b) = </a:t>
            </a:r>
            <a:r>
              <a:rPr lang="en-US" sz="1800" dirty="0" smtClean="0">
                <a:latin typeface="Maiandra GD" pitchFamily="34" charset="0"/>
              </a:rPr>
              <a:t>132</a:t>
            </a:r>
            <a:endParaRPr lang="en-US" sz="1800" dirty="0">
              <a:latin typeface="Maiandra GD" pitchFamily="34" charset="0"/>
            </a:endParaRPr>
          </a:p>
        </p:txBody>
      </p:sp>
      <p:sp>
        <p:nvSpPr>
          <p:cNvPr id="5" name="Slide Number Placeholder 4"/>
          <p:cNvSpPr>
            <a:spLocks noGrp="1"/>
          </p:cNvSpPr>
          <p:nvPr>
            <p:ph type="sldNum" sz="quarter" idx="12"/>
          </p:nvPr>
        </p:nvSpPr>
        <p:spPr/>
        <p:txBody>
          <a:bodyPr/>
          <a:lstStyle/>
          <a:p>
            <a:fld id="{A596C2B5-F21A-45B8-82EE-813B7E68BBC4}"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33</a:t>
            </a:fld>
            <a:endParaRPr lang="en-US" dirty="0"/>
          </a:p>
        </p:txBody>
      </p:sp>
      <p:sp>
        <p:nvSpPr>
          <p:cNvPr id="5" name="TextBox 4"/>
          <p:cNvSpPr txBox="1"/>
          <p:nvPr/>
        </p:nvSpPr>
        <p:spPr>
          <a:xfrm>
            <a:off x="386861" y="844058"/>
            <a:ext cx="4360986" cy="4293483"/>
          </a:xfrm>
          <a:prstGeom prst="rect">
            <a:avLst/>
          </a:prstGeom>
          <a:noFill/>
        </p:spPr>
        <p:txBody>
          <a:bodyPr wrap="square" rtlCol="0">
            <a:spAutoFit/>
          </a:bodyPr>
          <a:lstStyle/>
          <a:p>
            <a:pPr lvl="0" indent="274320">
              <a:spcBef>
                <a:spcPts val="0"/>
              </a:spcBef>
              <a:spcAft>
                <a:spcPts val="1800"/>
              </a:spcAft>
              <a:buSzPct val="80000"/>
              <a:buFont typeface="Wingdings 3" pitchFamily="18" charset="2"/>
              <a:buChar char="R"/>
            </a:pPr>
            <a:r>
              <a:rPr lang="en-US" sz="2400" b="1" dirty="0" smtClean="0">
                <a:solidFill>
                  <a:srgbClr val="C00000"/>
                </a:solidFill>
                <a:latin typeface="Maiandra GD" pitchFamily="34" charset="0"/>
              </a:rPr>
              <a:t>Exercises</a:t>
            </a:r>
          </a:p>
          <a:p>
            <a:pPr lvl="0" indent="274320">
              <a:buFont typeface="+mj-lt"/>
              <a:buAutoNum type="arabicPeriod"/>
            </a:pPr>
            <a:r>
              <a:rPr lang="en-US" sz="1800" b="1" dirty="0" smtClean="0">
                <a:latin typeface="Maiandra GD" pitchFamily="34" charset="0"/>
              </a:rPr>
              <a:t>Given the following program segment:</a:t>
            </a:r>
          </a:p>
          <a:p>
            <a:r>
              <a:rPr lang="en-US" sz="1800" i="1" dirty="0" smtClean="0">
                <a:latin typeface="Maiandra GD" pitchFamily="34" charset="0"/>
              </a:rPr>
              <a:t>main() {</a:t>
            </a:r>
            <a:endParaRPr lang="en-US" sz="1800" dirty="0" smtClean="0">
              <a:latin typeface="Maiandra GD" pitchFamily="34" charset="0"/>
            </a:endParaRPr>
          </a:p>
          <a:p>
            <a:r>
              <a:rPr lang="en-US" sz="1800" i="1" dirty="0" smtClean="0">
                <a:latin typeface="Maiandra GD" pitchFamily="34" charset="0"/>
              </a:rPr>
              <a:t>	</a:t>
            </a:r>
            <a:r>
              <a:rPr lang="en-US" sz="1800" i="1" dirty="0" err="1" smtClean="0">
                <a:latin typeface="Maiandra GD" pitchFamily="34" charset="0"/>
              </a:rPr>
              <a:t>int</a:t>
            </a:r>
            <a:r>
              <a:rPr lang="en-US" sz="1800" i="1" dirty="0" smtClean="0">
                <a:latin typeface="Maiandra GD" pitchFamily="34" charset="0"/>
              </a:rPr>
              <a:t> c;</a:t>
            </a:r>
            <a:endParaRPr lang="en-US" sz="1800" dirty="0" smtClean="0">
              <a:latin typeface="Maiandra GD" pitchFamily="34" charset="0"/>
            </a:endParaRPr>
          </a:p>
          <a:p>
            <a:r>
              <a:rPr lang="en-US" sz="1800" i="1" dirty="0" smtClean="0">
                <a:latin typeface="Maiandra GD" pitchFamily="34" charset="0"/>
              </a:rPr>
              <a:t>	c = 10;</a:t>
            </a:r>
          </a:p>
          <a:p>
            <a:endParaRPr lang="en-US" sz="1800" dirty="0" smtClean="0">
              <a:latin typeface="Maiandra GD" pitchFamily="34" charset="0"/>
            </a:endParaRPr>
          </a:p>
          <a:p>
            <a:r>
              <a:rPr lang="en-US" sz="1800" i="1" dirty="0" smtClean="0">
                <a:latin typeface="Maiandra GD" pitchFamily="34" charset="0"/>
              </a:rPr>
              <a:t>	</a:t>
            </a:r>
            <a:r>
              <a:rPr lang="en-US" sz="1800" i="1" dirty="0" err="1" smtClean="0">
                <a:latin typeface="Maiandra GD" pitchFamily="34" charset="0"/>
              </a:rPr>
              <a:t>printf</a:t>
            </a:r>
            <a:r>
              <a:rPr lang="en-US" sz="1800" i="1" dirty="0" smtClean="0">
                <a:latin typeface="Maiandra GD" pitchFamily="34" charset="0"/>
              </a:rPr>
              <a:t>(“%d\n”, c);</a:t>
            </a:r>
            <a:endParaRPr lang="en-US" sz="1800" dirty="0" smtClean="0">
              <a:latin typeface="Maiandra GD" pitchFamily="34" charset="0"/>
            </a:endParaRPr>
          </a:p>
          <a:p>
            <a:r>
              <a:rPr lang="en-US" sz="1800" i="1" dirty="0" smtClean="0">
                <a:latin typeface="Maiandra GD" pitchFamily="34" charset="0"/>
              </a:rPr>
              <a:t>	</a:t>
            </a:r>
            <a:r>
              <a:rPr lang="en-US" sz="1800" i="1" dirty="0" err="1" smtClean="0">
                <a:latin typeface="Maiandra GD" pitchFamily="34" charset="0"/>
              </a:rPr>
              <a:t>printf</a:t>
            </a:r>
            <a:r>
              <a:rPr lang="en-US" sz="1800" i="1" dirty="0" smtClean="0">
                <a:latin typeface="Maiandra GD" pitchFamily="34" charset="0"/>
              </a:rPr>
              <a:t>(“%d\n”, c--);</a:t>
            </a:r>
            <a:endParaRPr lang="en-US" sz="1800" dirty="0" smtClean="0">
              <a:latin typeface="Maiandra GD" pitchFamily="34" charset="0"/>
            </a:endParaRPr>
          </a:p>
          <a:p>
            <a:r>
              <a:rPr lang="en-US" sz="1800" i="1" dirty="0" smtClean="0">
                <a:latin typeface="Maiandra GD" pitchFamily="34" charset="0"/>
              </a:rPr>
              <a:t>	</a:t>
            </a:r>
            <a:r>
              <a:rPr lang="en-US" sz="1800" i="1" dirty="0" err="1" smtClean="0">
                <a:latin typeface="Maiandra GD" pitchFamily="34" charset="0"/>
              </a:rPr>
              <a:t>printf</a:t>
            </a:r>
            <a:r>
              <a:rPr lang="en-US" sz="1800" i="1" dirty="0" smtClean="0">
                <a:latin typeface="Maiandra GD" pitchFamily="34" charset="0"/>
              </a:rPr>
              <a:t>(“%d\n”, ++c);</a:t>
            </a:r>
            <a:endParaRPr lang="en-US" sz="1800" dirty="0" smtClean="0">
              <a:latin typeface="Maiandra GD" pitchFamily="34" charset="0"/>
            </a:endParaRPr>
          </a:p>
          <a:p>
            <a:r>
              <a:rPr lang="en-US" sz="1800" i="1" dirty="0" smtClean="0">
                <a:latin typeface="Maiandra GD" pitchFamily="34" charset="0"/>
              </a:rPr>
              <a:t>	</a:t>
            </a:r>
            <a:r>
              <a:rPr lang="en-US" sz="1800" i="1" dirty="0" err="1" smtClean="0">
                <a:latin typeface="Maiandra GD" pitchFamily="34" charset="0"/>
              </a:rPr>
              <a:t>printf</a:t>
            </a:r>
            <a:r>
              <a:rPr lang="en-US" sz="1800" i="1" dirty="0" smtClean="0">
                <a:latin typeface="Maiandra GD" pitchFamily="34" charset="0"/>
              </a:rPr>
              <a:t>(“%d\n”, c);</a:t>
            </a:r>
            <a:endParaRPr lang="en-US" sz="1800" dirty="0" smtClean="0">
              <a:latin typeface="Maiandra GD" pitchFamily="34" charset="0"/>
            </a:endParaRPr>
          </a:p>
          <a:p>
            <a:r>
              <a:rPr lang="en-US" sz="1800" i="1" dirty="0" smtClean="0">
                <a:latin typeface="Maiandra GD" pitchFamily="34" charset="0"/>
              </a:rPr>
              <a:t>	</a:t>
            </a:r>
          </a:p>
          <a:p>
            <a:r>
              <a:rPr lang="en-US" sz="1800" i="1" dirty="0" smtClean="0">
                <a:latin typeface="Maiandra GD" pitchFamily="34" charset="0"/>
              </a:rPr>
              <a:t>	return 0;</a:t>
            </a:r>
            <a:endParaRPr lang="en-US" sz="1800" dirty="0" smtClean="0">
              <a:latin typeface="Maiandra GD" pitchFamily="34" charset="0"/>
            </a:endParaRPr>
          </a:p>
          <a:p>
            <a:r>
              <a:rPr lang="en-US" sz="1800" i="1" dirty="0" smtClean="0">
                <a:latin typeface="Maiandra GD" pitchFamily="34" charset="0"/>
              </a:rPr>
              <a:t>}</a:t>
            </a:r>
            <a:endParaRPr lang="en-US" sz="1800" dirty="0" smtClean="0">
              <a:latin typeface="Maiandra GD" pitchFamily="34" charset="0"/>
            </a:endParaRPr>
          </a:p>
          <a:p>
            <a:r>
              <a:rPr lang="en-US" sz="1800" dirty="0" smtClean="0">
                <a:latin typeface="Maiandra GD" pitchFamily="34" charset="0"/>
              </a:rPr>
              <a:t>The output will be: ________________</a:t>
            </a:r>
          </a:p>
        </p:txBody>
      </p:sp>
      <p:sp>
        <p:nvSpPr>
          <p:cNvPr id="6" name="TextBox 5"/>
          <p:cNvSpPr txBox="1"/>
          <p:nvPr/>
        </p:nvSpPr>
        <p:spPr>
          <a:xfrm>
            <a:off x="4736124" y="1430211"/>
            <a:ext cx="4208583" cy="4685899"/>
          </a:xfrm>
          <a:prstGeom prst="rect">
            <a:avLst/>
          </a:prstGeom>
          <a:noFill/>
        </p:spPr>
        <p:txBody>
          <a:bodyPr wrap="square" rtlCol="0">
            <a:spAutoFit/>
          </a:bodyPr>
          <a:lstStyle/>
          <a:p>
            <a:pPr marL="274320" lvl="0" indent="-274320">
              <a:spcAft>
                <a:spcPts val="1200"/>
              </a:spcAft>
              <a:buFont typeface="+mj-lt"/>
              <a:buAutoNum type="arabicPeriod" startAt="2"/>
            </a:pPr>
            <a:r>
              <a:rPr lang="en-US" sz="1800" b="1" dirty="0" smtClean="0">
                <a:latin typeface="Maiandra GD" pitchFamily="34" charset="0"/>
              </a:rPr>
              <a:t>The following statement where </a:t>
            </a:r>
            <a:r>
              <a:rPr lang="en-US" sz="1800" b="1" i="1" dirty="0" smtClean="0">
                <a:latin typeface="Maiandra GD" pitchFamily="34" charset="0"/>
              </a:rPr>
              <a:t>T</a:t>
            </a:r>
            <a:r>
              <a:rPr lang="en-US" sz="1800" b="1" dirty="0" smtClean="0">
                <a:latin typeface="Maiandra GD" pitchFamily="34" charset="0"/>
              </a:rPr>
              <a:t> is true and </a:t>
            </a:r>
            <a:r>
              <a:rPr lang="en-US" sz="1800" b="1" i="1" dirty="0" smtClean="0">
                <a:latin typeface="Maiandra GD" pitchFamily="34" charset="0"/>
              </a:rPr>
              <a:t>F</a:t>
            </a:r>
            <a:r>
              <a:rPr lang="en-US" sz="1800" b="1" dirty="0" smtClean="0">
                <a:latin typeface="Maiandra GD" pitchFamily="34" charset="0"/>
              </a:rPr>
              <a:t> is false, </a:t>
            </a:r>
            <a:r>
              <a:rPr lang="en-US" sz="1800" b="1" i="1" dirty="0" smtClean="0">
                <a:latin typeface="Maiandra GD" pitchFamily="34" charset="0"/>
              </a:rPr>
              <a:t>T || F &amp;&amp; F || T</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smtClean="0">
                <a:latin typeface="Maiandra GD" pitchFamily="34" charset="0"/>
              </a:rPr>
              <a:t>is true</a:t>
            </a:r>
          </a:p>
          <a:p>
            <a:pPr marL="731520" lvl="0" indent="-274320">
              <a:spcBef>
                <a:spcPts val="300"/>
              </a:spcBef>
              <a:spcAft>
                <a:spcPts val="300"/>
              </a:spcAft>
              <a:buFont typeface="+mj-lt"/>
              <a:buAutoNum type="alphaLcPeriod"/>
            </a:pPr>
            <a:r>
              <a:rPr lang="en-US" sz="1800" dirty="0" smtClean="0">
                <a:latin typeface="Maiandra GD" pitchFamily="34" charset="0"/>
              </a:rPr>
              <a:t>is false</a:t>
            </a:r>
          </a:p>
          <a:p>
            <a:pPr marL="731520" lvl="0" indent="-274320">
              <a:spcBef>
                <a:spcPts val="300"/>
              </a:spcBef>
              <a:spcAft>
                <a:spcPts val="300"/>
              </a:spcAft>
              <a:buFont typeface="+mj-lt"/>
              <a:buAutoNum type="alphaLcPeriod"/>
            </a:pPr>
            <a:r>
              <a:rPr lang="en-US" sz="1800" dirty="0" smtClean="0">
                <a:latin typeface="Maiandra GD" pitchFamily="34" charset="0"/>
              </a:rPr>
              <a:t>is syntax error</a:t>
            </a:r>
          </a:p>
          <a:p>
            <a:pPr marL="731520" indent="-274320">
              <a:spcBef>
                <a:spcPts val="300"/>
              </a:spcBef>
              <a:spcAft>
                <a:spcPts val="300"/>
              </a:spcAft>
              <a:buFont typeface="+mj-lt"/>
              <a:buAutoNum type="alphaLcPeriod"/>
            </a:pPr>
            <a:r>
              <a:rPr lang="en-US" sz="1800" dirty="0" smtClean="0">
                <a:latin typeface="Maiandra GD" pitchFamily="34" charset="0"/>
              </a:rPr>
              <a:t>not applicable in C language</a:t>
            </a:r>
          </a:p>
          <a:p>
            <a:pPr marL="274320" lvl="0" indent="-274320">
              <a:spcBef>
                <a:spcPts val="3000"/>
              </a:spcBef>
              <a:spcAft>
                <a:spcPts val="1200"/>
              </a:spcAft>
              <a:buFont typeface="+mj-lt"/>
              <a:buAutoNum type="arabicPeriod" startAt="3"/>
            </a:pPr>
            <a:r>
              <a:rPr lang="en-US" sz="1800" b="1" dirty="0" smtClean="0">
                <a:latin typeface="Maiandra GD" pitchFamily="34" charset="0"/>
              </a:rPr>
              <a:t>Let </a:t>
            </a:r>
            <a:r>
              <a:rPr lang="en-US" sz="1800" b="1" i="1" dirty="0" smtClean="0">
                <a:latin typeface="Maiandra GD" pitchFamily="34" charset="0"/>
              </a:rPr>
              <a:t>b = 5</a:t>
            </a:r>
            <a:r>
              <a:rPr lang="en-US" sz="1800" b="1" dirty="0" smtClean="0">
                <a:latin typeface="Maiandra GD" pitchFamily="34" charset="0"/>
              </a:rPr>
              <a:t> then </a:t>
            </a:r>
            <a:r>
              <a:rPr lang="en-US" sz="1800" b="1" i="1" dirty="0" smtClean="0">
                <a:latin typeface="Maiandra GD" pitchFamily="34" charset="0"/>
              </a:rPr>
              <a:t>(b--) + (++b) + b =</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smtClean="0">
                <a:latin typeface="Maiandra GD" pitchFamily="34" charset="0"/>
              </a:rPr>
              <a:t>17</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smtClean="0">
                <a:latin typeface="Maiandra GD" pitchFamily="34" charset="0"/>
              </a:rPr>
              <a:t>16</a:t>
            </a:r>
            <a:endParaRPr lang="en-US" sz="1800" dirty="0" smtClean="0">
              <a:latin typeface="Maiandra GD" pitchFamily="34" charset="0"/>
            </a:endParaRPr>
          </a:p>
          <a:p>
            <a:pPr marL="731520" lvl="0" indent="-274320">
              <a:spcBef>
                <a:spcPts val="300"/>
              </a:spcBef>
              <a:spcAft>
                <a:spcPts val="300"/>
              </a:spcAft>
              <a:buFont typeface="+mj-lt"/>
              <a:buAutoNum type="alphaLcPeriod"/>
            </a:pPr>
            <a:r>
              <a:rPr lang="en-US" sz="1800" dirty="0" smtClean="0">
                <a:latin typeface="Maiandra GD" pitchFamily="34" charset="0"/>
              </a:rPr>
              <a:t>15</a:t>
            </a:r>
          </a:p>
          <a:p>
            <a:pPr marL="731520" indent="-274320">
              <a:spcBef>
                <a:spcPts val="300"/>
              </a:spcBef>
              <a:spcAft>
                <a:spcPts val="300"/>
              </a:spcAft>
              <a:buFont typeface="+mj-lt"/>
              <a:buAutoNum type="alphaLcPeriod"/>
            </a:pPr>
            <a:r>
              <a:rPr lang="en-US" sz="1800" dirty="0" smtClean="0">
                <a:latin typeface="Maiandra GD" pitchFamily="34" charset="0"/>
              </a:rPr>
              <a:t>14</a:t>
            </a:r>
            <a:endParaRPr lang="en-US" sz="1800" dirty="0" smtClean="0">
              <a:latin typeface="Maiandra GD" pitchFamily="34" charset="0"/>
            </a:endParaRPr>
          </a:p>
        </p:txBody>
      </p:sp>
      <p:sp>
        <p:nvSpPr>
          <p:cNvPr id="7" name="TextBox 6"/>
          <p:cNvSpPr txBox="1"/>
          <p:nvPr/>
        </p:nvSpPr>
        <p:spPr>
          <a:xfrm>
            <a:off x="2414954" y="4736119"/>
            <a:ext cx="1969477" cy="369332"/>
          </a:xfrm>
          <a:prstGeom prst="rect">
            <a:avLst/>
          </a:prstGeom>
          <a:noFill/>
        </p:spPr>
        <p:txBody>
          <a:bodyPr wrap="square" rtlCol="0">
            <a:spAutoFit/>
          </a:bodyPr>
          <a:lstStyle/>
          <a:p>
            <a:pPr algn="ctr"/>
            <a:r>
              <a:rPr lang="en-US" sz="1800" b="1" dirty="0" smtClean="0">
                <a:solidFill>
                  <a:srgbClr val="0070C0"/>
                </a:solidFill>
                <a:latin typeface="Maiandra GD" pitchFamily="34" charset="0"/>
              </a:rPr>
              <a:t>10 – 10 – 10 – 10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1000" fill="hold"/>
                                        <p:tgtEl>
                                          <p:spTgt spid="6">
                                            <p:txEl>
                                              <p:pRg st="1" end="1"/>
                                            </p:txEl>
                                          </p:spTgt>
                                        </p:tgtEl>
                                        <p:attrNameLst>
                                          <p:attrName>style.color</p:attrName>
                                        </p:attrNameLst>
                                      </p:cBhvr>
                                      <p:to>
                                        <a:srgbClr val="FB2919"/>
                                      </p:to>
                                    </p:animClr>
                                  </p:childTnLst>
                                </p:cTn>
                              </p:par>
                              <p:par>
                                <p:cTn id="12" presetID="5" presetClass="emph" presetSubtype="1" nodeType="withEffect">
                                  <p:stCondLst>
                                    <p:cond delay="0"/>
                                  </p:stCondLst>
                                  <p:childTnLst>
                                    <p:set>
                                      <p:cBhvr override="childStyle">
                                        <p:cTn id="13" dur="indefinite"/>
                                        <p:tgtEl>
                                          <p:spTgt spid="6">
                                            <p:txEl>
                                              <p:pRg st="1" end="1"/>
                                            </p:txEl>
                                          </p:spTgt>
                                        </p:tgtEl>
                                        <p:attrNameLst>
                                          <p:attrName>style.fontStyle</p:attrName>
                                        </p:attrNameLst>
                                      </p:cBhvr>
                                      <p:to>
                                        <p:strVal val="normal"/>
                                      </p:to>
                                    </p:set>
                                    <p:set>
                                      <p:cBhvr override="childStyle">
                                        <p:cTn id="14" dur="indefinite"/>
                                        <p:tgtEl>
                                          <p:spTgt spid="6">
                                            <p:txEl>
                                              <p:pRg st="1" end="1"/>
                                            </p:txEl>
                                          </p:spTgt>
                                        </p:tgtEl>
                                        <p:attrNameLst>
                                          <p:attrName>style.fontWeight</p:attrName>
                                        </p:attrNameLst>
                                      </p:cBhvr>
                                      <p:to>
                                        <p:strVal val="bold"/>
                                      </p:to>
                                    </p:set>
                                    <p:set>
                                      <p:cBhvr override="childStyle">
                                        <p:cTn id="15" dur="indefinite"/>
                                        <p:tgtEl>
                                          <p:spTgt spid="6">
                                            <p:txEl>
                                              <p:pRg st="1" end="1"/>
                                            </p:txEl>
                                          </p:spTgt>
                                        </p:tgtEl>
                                        <p:attrNameLst>
                                          <p:attrName>style.textDecorationUnderline</p:attrName>
                                        </p:attrNameLst>
                                      </p:cBhvr>
                                      <p:to>
                                        <p:strVal val="false"/>
                                      </p:to>
                                    </p:se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nodeType="clickEffect">
                                  <p:stCondLst>
                                    <p:cond delay="0"/>
                                  </p:stCondLst>
                                  <p:childTnLst>
                                    <p:animClr clrSpc="rgb" dir="cw">
                                      <p:cBhvr override="childStyle">
                                        <p:cTn id="19" dur="1000" fill="hold"/>
                                        <p:tgtEl>
                                          <p:spTgt spid="6">
                                            <p:txEl>
                                              <p:pRg st="8" end="8"/>
                                            </p:txEl>
                                          </p:spTgt>
                                        </p:tgtEl>
                                        <p:attrNameLst>
                                          <p:attrName>style.color</p:attrName>
                                        </p:attrNameLst>
                                      </p:cBhvr>
                                      <p:to>
                                        <a:srgbClr val="FB2919"/>
                                      </p:to>
                                    </p:animClr>
                                  </p:childTnLst>
                                </p:cTn>
                              </p:par>
                              <p:par>
                                <p:cTn id="20" presetID="5" presetClass="emph" presetSubtype="1" nodeType="withEffect">
                                  <p:stCondLst>
                                    <p:cond delay="0"/>
                                  </p:stCondLst>
                                  <p:childTnLst>
                                    <p:set>
                                      <p:cBhvr override="childStyle">
                                        <p:cTn id="21" dur="indefinite"/>
                                        <p:tgtEl>
                                          <p:spTgt spid="6">
                                            <p:txEl>
                                              <p:pRg st="8" end="8"/>
                                            </p:txEl>
                                          </p:spTgt>
                                        </p:tgtEl>
                                        <p:attrNameLst>
                                          <p:attrName>style.fontStyle</p:attrName>
                                        </p:attrNameLst>
                                      </p:cBhvr>
                                      <p:to>
                                        <p:strVal val="normal"/>
                                      </p:to>
                                    </p:set>
                                    <p:set>
                                      <p:cBhvr override="childStyle">
                                        <p:cTn id="22" dur="indefinite"/>
                                        <p:tgtEl>
                                          <p:spTgt spid="6">
                                            <p:txEl>
                                              <p:pRg st="8" end="8"/>
                                            </p:txEl>
                                          </p:spTgt>
                                        </p:tgtEl>
                                        <p:attrNameLst>
                                          <p:attrName>style.fontWeight</p:attrName>
                                        </p:attrNameLst>
                                      </p:cBhvr>
                                      <p:to>
                                        <p:strVal val="bold"/>
                                      </p:to>
                                    </p:set>
                                    <p:set>
                                      <p:cBhvr override="childStyle">
                                        <p:cTn id="23" dur="indefinite"/>
                                        <p:tgtEl>
                                          <p:spTgt spid="6">
                                            <p:txEl>
                                              <p:pRg st="8" end="8"/>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848" y="122239"/>
            <a:ext cx="5697415" cy="487361"/>
          </a:xfrm>
        </p:spPr>
        <p:txBody>
          <a:bodyPr>
            <a:noAutofit/>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III.1. Precedence </a:t>
            </a:r>
            <a:r>
              <a:rPr lang="en-US" sz="2400" b="1" dirty="0">
                <a:solidFill>
                  <a:schemeClr val="accent5">
                    <a:lumMod val="50000"/>
                  </a:schemeClr>
                </a:solidFill>
                <a:latin typeface="Maiandra GD" pitchFamily="34" charset="0"/>
                <a:ea typeface="+mn-ea"/>
                <a:cs typeface="+mn-cs"/>
              </a:rPr>
              <a:t>and Order of evaluation</a:t>
            </a:r>
          </a:p>
        </p:txBody>
      </p:sp>
      <p:pic>
        <p:nvPicPr>
          <p:cNvPr id="25603" name="Picture 3" descr="D:\Courses\Numerical Methods\op1.bmp"/>
          <p:cNvPicPr>
            <a:picLocks noChangeArrowheads="1"/>
          </p:cNvPicPr>
          <p:nvPr/>
        </p:nvPicPr>
        <p:blipFill>
          <a:blip r:embed="rId2" cstate="print"/>
          <a:srcRect/>
          <a:stretch>
            <a:fillRect/>
          </a:stretch>
        </p:blipFill>
        <p:spPr bwMode="auto">
          <a:xfrm>
            <a:off x="548640" y="1043353"/>
            <a:ext cx="8046720" cy="5029200"/>
          </a:xfrm>
          <a:prstGeom prst="rect">
            <a:avLst/>
          </a:prstGeom>
          <a:noFill/>
        </p:spPr>
      </p:pic>
      <p:sp>
        <p:nvSpPr>
          <p:cNvPr id="4" name="Slide Number Placeholder 3"/>
          <p:cNvSpPr>
            <a:spLocks noGrp="1"/>
          </p:cNvSpPr>
          <p:nvPr>
            <p:ph type="sldNum" sz="quarter" idx="12"/>
          </p:nvPr>
        </p:nvSpPr>
        <p:spPr/>
        <p:txBody>
          <a:bodyPr/>
          <a:lstStyle/>
          <a:p>
            <a:fld id="{A596C2B5-F21A-45B8-82EE-813B7E68BBC4}"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2" name="Picture 4" descr="D:\Courses\Numerical Methods\op2.bmp"/>
          <p:cNvPicPr>
            <a:picLocks noChangeArrowheads="1"/>
          </p:cNvPicPr>
          <p:nvPr/>
        </p:nvPicPr>
        <p:blipFill>
          <a:blip r:embed="rId2" cstate="print"/>
          <a:srcRect/>
          <a:stretch>
            <a:fillRect/>
          </a:stretch>
        </p:blipFill>
        <p:spPr bwMode="auto">
          <a:xfrm>
            <a:off x="548640" y="1090245"/>
            <a:ext cx="8046720" cy="5029200"/>
          </a:xfrm>
          <a:prstGeom prst="rect">
            <a:avLst/>
          </a:prstGeom>
          <a:noFill/>
        </p:spPr>
      </p:pic>
      <p:sp>
        <p:nvSpPr>
          <p:cNvPr id="4" name="Slide Number Placeholder 3"/>
          <p:cNvSpPr>
            <a:spLocks noGrp="1"/>
          </p:cNvSpPr>
          <p:nvPr>
            <p:ph type="sldNum" sz="quarter" idx="12"/>
          </p:nvPr>
        </p:nvSpPr>
        <p:spPr/>
        <p:txBody>
          <a:bodyPr/>
          <a:lstStyle/>
          <a:p>
            <a:fld id="{A596C2B5-F21A-45B8-82EE-813B7E68BBC4}" type="slidenum">
              <a:rPr lang="en-US" smtClean="0"/>
              <a:pPr/>
              <a:t>35</a:t>
            </a:fld>
            <a:endParaRPr lang="en-US"/>
          </a:p>
        </p:txBody>
      </p:sp>
      <p:sp>
        <p:nvSpPr>
          <p:cNvPr id="6" name="Rectangle 2"/>
          <p:cNvSpPr>
            <a:spLocks noGrp="1" noChangeArrowheads="1"/>
          </p:cNvSpPr>
          <p:nvPr>
            <p:ph type="title"/>
          </p:nvPr>
        </p:nvSpPr>
        <p:spPr>
          <a:xfrm>
            <a:off x="175848" y="122239"/>
            <a:ext cx="5697415" cy="487361"/>
          </a:xfrm>
        </p:spPr>
        <p:txBody>
          <a:bodyPr>
            <a:noAutofit/>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III.1. Precedence </a:t>
            </a:r>
            <a:r>
              <a:rPr lang="en-US" sz="2400" b="1" dirty="0">
                <a:solidFill>
                  <a:schemeClr val="accent5">
                    <a:lumMod val="50000"/>
                  </a:schemeClr>
                </a:solidFill>
                <a:latin typeface="Maiandra GD" pitchFamily="34" charset="0"/>
                <a:ea typeface="+mn-ea"/>
                <a:cs typeface="+mn-cs"/>
              </a:rPr>
              <a:t>and Order of evaluation</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40679" y="75347"/>
            <a:ext cx="4396154" cy="616315"/>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III.2. Floating </a:t>
            </a:r>
            <a:r>
              <a:rPr lang="en-US" sz="2400" b="1" dirty="0">
                <a:solidFill>
                  <a:schemeClr val="accent5">
                    <a:lumMod val="50000"/>
                  </a:schemeClr>
                </a:solidFill>
                <a:latin typeface="Maiandra GD" pitchFamily="34" charset="0"/>
                <a:ea typeface="+mn-ea"/>
                <a:cs typeface="+mn-cs"/>
              </a:rPr>
              <a:t>Point Arithmetic</a:t>
            </a:r>
          </a:p>
        </p:txBody>
      </p:sp>
      <p:sp>
        <p:nvSpPr>
          <p:cNvPr id="181251" name="Rectangle 3"/>
          <p:cNvSpPr>
            <a:spLocks noGrp="1" noChangeArrowheads="1"/>
          </p:cNvSpPr>
          <p:nvPr>
            <p:ph idx="1"/>
          </p:nvPr>
        </p:nvSpPr>
        <p:spPr>
          <a:xfrm>
            <a:off x="592016" y="1600200"/>
            <a:ext cx="7959969" cy="4273062"/>
          </a:xfrm>
        </p:spPr>
        <p:txBody>
          <a:bodyPr>
            <a:noAutofit/>
          </a:bodyPr>
          <a:lstStyle/>
          <a:p>
            <a:pPr marL="0" indent="274320">
              <a:lnSpc>
                <a:spcPct val="120000"/>
              </a:lnSpc>
              <a:spcBef>
                <a:spcPts val="0"/>
              </a:spcBef>
              <a:spcAft>
                <a:spcPts val="1200"/>
              </a:spcAft>
              <a:buSzPct val="80000"/>
              <a:buFont typeface="Wingdings 2" pitchFamily="18" charset="2"/>
              <a:buChar char=""/>
            </a:pPr>
            <a:r>
              <a:rPr lang="en-US" sz="2000" dirty="0">
                <a:latin typeface="Maiandra GD" pitchFamily="34" charset="0"/>
              </a:rPr>
              <a:t>Representation</a:t>
            </a:r>
          </a:p>
          <a:p>
            <a:pPr marL="548640" lvl="1" indent="-274320" algn="just">
              <a:spcBef>
                <a:spcPts val="300"/>
              </a:spcBef>
              <a:spcAft>
                <a:spcPts val="300"/>
              </a:spcAft>
              <a:buSzPct val="80000"/>
            </a:pPr>
            <a:r>
              <a:rPr lang="en-US" sz="1800" dirty="0">
                <a:latin typeface="Maiandra GD" pitchFamily="34" charset="0"/>
              </a:rPr>
              <a:t>All floating point numbers are stored </a:t>
            </a:r>
            <a:r>
              <a:rPr lang="en-US" sz="1800" dirty="0" smtClean="0">
                <a:latin typeface="Maiandra GD" pitchFamily="34" charset="0"/>
              </a:rPr>
              <a:t>as </a:t>
            </a:r>
            <a:r>
              <a:rPr lang="en-US" sz="1800" b="1" dirty="0" smtClean="0">
                <a:solidFill>
                  <a:srgbClr val="0070C0"/>
                </a:solidFill>
                <a:latin typeface="Maiandra GD"/>
              </a:rPr>
              <a:t>±0d</a:t>
            </a:r>
            <a:r>
              <a:rPr lang="en-US" sz="1800" b="1" baseline="-25000" dirty="0" smtClean="0">
                <a:solidFill>
                  <a:srgbClr val="0070C0"/>
                </a:solidFill>
                <a:latin typeface="Maiandra GD"/>
              </a:rPr>
              <a:t>1</a:t>
            </a:r>
            <a:r>
              <a:rPr lang="en-US" sz="1800" b="1" dirty="0" smtClean="0">
                <a:solidFill>
                  <a:srgbClr val="0070C0"/>
                </a:solidFill>
                <a:latin typeface="Maiandra GD"/>
              </a:rPr>
              <a:t>d</a:t>
            </a:r>
            <a:r>
              <a:rPr lang="en-US" sz="1800" b="1" baseline="-25000" dirty="0" smtClean="0">
                <a:solidFill>
                  <a:srgbClr val="0070C0"/>
                </a:solidFill>
                <a:latin typeface="Maiandra GD"/>
              </a:rPr>
              <a:t>2</a:t>
            </a:r>
            <a:r>
              <a:rPr lang="en-US" sz="1800" b="1" dirty="0" smtClean="0">
                <a:solidFill>
                  <a:srgbClr val="0070C0"/>
                </a:solidFill>
                <a:latin typeface="Maiandra GD"/>
              </a:rPr>
              <a:t>…</a:t>
            </a:r>
            <a:r>
              <a:rPr lang="en-US" sz="1800" b="1" dirty="0" err="1" smtClean="0">
                <a:solidFill>
                  <a:srgbClr val="0070C0"/>
                </a:solidFill>
                <a:latin typeface="Maiandra GD"/>
              </a:rPr>
              <a:t>d</a:t>
            </a:r>
            <a:r>
              <a:rPr lang="en-US" sz="1800" b="1" baseline="-25000" dirty="0" err="1" smtClean="0">
                <a:solidFill>
                  <a:srgbClr val="0070C0"/>
                </a:solidFill>
                <a:latin typeface="Maiandra GD"/>
              </a:rPr>
              <a:t>p</a:t>
            </a:r>
            <a:r>
              <a:rPr lang="en-US" sz="1800" b="1" dirty="0" err="1" smtClean="0">
                <a:solidFill>
                  <a:srgbClr val="0070C0"/>
                </a:solidFill>
                <a:latin typeface="Maiandra GD"/>
              </a:rPr>
              <a:t>xB</a:t>
            </a:r>
            <a:r>
              <a:rPr lang="en-US" sz="1800" b="1" baseline="30000" dirty="0" err="1" smtClean="0">
                <a:solidFill>
                  <a:srgbClr val="0070C0"/>
                </a:solidFill>
                <a:latin typeface="Maiandra GD"/>
              </a:rPr>
              <a:t>e</a:t>
            </a:r>
            <a:r>
              <a:rPr lang="en-US" sz="1800" dirty="0" smtClean="0">
                <a:solidFill>
                  <a:srgbClr val="0070C0"/>
                </a:solidFill>
                <a:latin typeface="Maiandra GD"/>
              </a:rPr>
              <a:t> </a:t>
            </a:r>
            <a:r>
              <a:rPr lang="en-US" sz="1800" dirty="0" smtClean="0">
                <a:latin typeface="Maiandra GD" pitchFamily="34" charset="0"/>
              </a:rPr>
              <a:t>such </a:t>
            </a:r>
            <a:r>
              <a:rPr lang="en-US" sz="1800" dirty="0">
                <a:latin typeface="Maiandra GD" pitchFamily="34" charset="0"/>
              </a:rPr>
              <a:t>that d</a:t>
            </a:r>
            <a:r>
              <a:rPr lang="en-US" sz="1800" baseline="-25000" dirty="0">
                <a:latin typeface="Maiandra GD" pitchFamily="34" charset="0"/>
              </a:rPr>
              <a:t>1</a:t>
            </a:r>
            <a:r>
              <a:rPr lang="en-US" sz="1800" dirty="0">
                <a:latin typeface="Maiandra GD" pitchFamily="34" charset="0"/>
              </a:rPr>
              <a:t> is nonzero. B is the base. p is the precision or number of significant digits. e is the exponent. All these put together have finite number of bits (usually 32 or 64 bits ) of storage.</a:t>
            </a:r>
          </a:p>
          <a:p>
            <a:pPr marL="548640" lvl="1" indent="-274320" algn="just">
              <a:spcBef>
                <a:spcPts val="300"/>
              </a:spcBef>
              <a:spcAft>
                <a:spcPts val="300"/>
              </a:spcAft>
              <a:buSzPct val="80000"/>
            </a:pPr>
            <a:r>
              <a:rPr lang="en-US" sz="1800" dirty="0">
                <a:solidFill>
                  <a:srgbClr val="C00000"/>
                </a:solidFill>
                <a:latin typeface="Maiandra GD" pitchFamily="34" charset="0"/>
              </a:rPr>
              <a:t>Example</a:t>
            </a:r>
          </a:p>
          <a:p>
            <a:pPr marL="548640" lvl="1" indent="-274320" algn="just">
              <a:spcBef>
                <a:spcPts val="300"/>
              </a:spcBef>
              <a:spcAft>
                <a:spcPts val="300"/>
              </a:spcAft>
              <a:buSzPct val="80000"/>
            </a:pPr>
            <a:r>
              <a:rPr lang="en-US" sz="1800" dirty="0">
                <a:latin typeface="Maiandra GD" pitchFamily="34" charset="0"/>
              </a:rPr>
              <a:t>Assume B = 10 and p = </a:t>
            </a:r>
            <a:r>
              <a:rPr lang="en-US" sz="1800" dirty="0" smtClean="0">
                <a:latin typeface="Maiandra GD" pitchFamily="34" charset="0"/>
              </a:rPr>
              <a:t>3</a:t>
            </a:r>
            <a:endParaRPr lang="en-US" sz="1800" dirty="0">
              <a:latin typeface="Maiandra GD" pitchFamily="34" charset="0"/>
            </a:endParaRPr>
          </a:p>
          <a:p>
            <a:pPr marL="548640" lvl="1" indent="-274320" algn="just">
              <a:spcBef>
                <a:spcPts val="300"/>
              </a:spcBef>
              <a:spcAft>
                <a:spcPts val="300"/>
              </a:spcAft>
              <a:buSzPct val="80000"/>
              <a:buNone/>
            </a:pPr>
            <a:r>
              <a:rPr lang="en-US" sz="1800" dirty="0" smtClean="0">
                <a:latin typeface="Maiandra GD" pitchFamily="34" charset="0"/>
              </a:rPr>
              <a:t>			23.7 </a:t>
            </a:r>
            <a:r>
              <a:rPr lang="en-US" sz="1800" dirty="0">
                <a:latin typeface="Maiandra GD" pitchFamily="34" charset="0"/>
              </a:rPr>
              <a:t>	</a:t>
            </a:r>
            <a:r>
              <a:rPr lang="en-US" sz="1800" dirty="0" smtClean="0">
                <a:latin typeface="Maiandra GD" pitchFamily="34" charset="0"/>
              </a:rPr>
              <a:t>	= </a:t>
            </a:r>
            <a:r>
              <a:rPr lang="en-US" sz="1800" dirty="0">
                <a:latin typeface="Maiandra GD" pitchFamily="34" charset="0"/>
              </a:rPr>
              <a:t>+0.237E2</a:t>
            </a:r>
          </a:p>
          <a:p>
            <a:pPr marL="548640" lvl="1" indent="-274320" algn="just">
              <a:spcBef>
                <a:spcPts val="300"/>
              </a:spcBef>
              <a:spcAft>
                <a:spcPts val="300"/>
              </a:spcAft>
              <a:buSzPct val="80000"/>
              <a:buNone/>
            </a:pPr>
            <a:r>
              <a:rPr lang="en-US" sz="1800" dirty="0" smtClean="0">
                <a:latin typeface="Maiandra GD" pitchFamily="34" charset="0"/>
              </a:rPr>
              <a:t>			23.74 </a:t>
            </a:r>
            <a:r>
              <a:rPr lang="en-US" sz="1800" dirty="0">
                <a:latin typeface="Maiandra GD" pitchFamily="34" charset="0"/>
              </a:rPr>
              <a:t>	</a:t>
            </a:r>
            <a:r>
              <a:rPr lang="en-US" sz="1800" dirty="0" smtClean="0">
                <a:latin typeface="Maiandra GD" pitchFamily="34" charset="0"/>
              </a:rPr>
              <a:t>	= </a:t>
            </a:r>
            <a:r>
              <a:rPr lang="en-US" sz="1800" dirty="0">
                <a:latin typeface="Maiandra GD" pitchFamily="34" charset="0"/>
              </a:rPr>
              <a:t>+0.237E2</a:t>
            </a:r>
          </a:p>
          <a:p>
            <a:pPr marL="548640" lvl="1" indent="-274320" algn="just">
              <a:spcBef>
                <a:spcPts val="300"/>
              </a:spcBef>
              <a:spcAft>
                <a:spcPts val="300"/>
              </a:spcAft>
              <a:buSzPct val="80000"/>
              <a:buNone/>
            </a:pPr>
            <a:r>
              <a:rPr lang="en-US" sz="1800" dirty="0" smtClean="0">
                <a:latin typeface="Maiandra GD" pitchFamily="34" charset="0"/>
              </a:rPr>
              <a:t>			37000 </a:t>
            </a:r>
            <a:r>
              <a:rPr lang="en-US" sz="1800" dirty="0">
                <a:latin typeface="Maiandra GD" pitchFamily="34" charset="0"/>
              </a:rPr>
              <a:t>	</a:t>
            </a:r>
            <a:r>
              <a:rPr lang="en-US" sz="1800" dirty="0" smtClean="0">
                <a:latin typeface="Maiandra GD" pitchFamily="34" charset="0"/>
              </a:rPr>
              <a:t>	= </a:t>
            </a:r>
            <a:r>
              <a:rPr lang="en-US" sz="1800" dirty="0">
                <a:latin typeface="Maiandra GD" pitchFamily="34" charset="0"/>
              </a:rPr>
              <a:t>+0.370E5</a:t>
            </a:r>
          </a:p>
          <a:p>
            <a:pPr marL="548640" lvl="1" indent="-274320" algn="just">
              <a:spcBef>
                <a:spcPts val="300"/>
              </a:spcBef>
              <a:spcAft>
                <a:spcPts val="300"/>
              </a:spcAft>
              <a:buSzPct val="80000"/>
              <a:buNone/>
            </a:pPr>
            <a:r>
              <a:rPr lang="en-US" sz="1800" dirty="0" smtClean="0">
                <a:latin typeface="Maiandra GD" pitchFamily="34" charset="0"/>
              </a:rPr>
              <a:t>			37028 </a:t>
            </a:r>
            <a:r>
              <a:rPr lang="en-US" sz="1800" dirty="0">
                <a:latin typeface="Maiandra GD" pitchFamily="34" charset="0"/>
              </a:rPr>
              <a:t>	</a:t>
            </a:r>
            <a:r>
              <a:rPr lang="en-US" sz="1800" dirty="0" smtClean="0">
                <a:latin typeface="Maiandra GD" pitchFamily="34" charset="0"/>
              </a:rPr>
              <a:t>	= </a:t>
            </a:r>
            <a:r>
              <a:rPr lang="en-US" sz="1800" dirty="0">
                <a:latin typeface="Maiandra GD" pitchFamily="34" charset="0"/>
              </a:rPr>
              <a:t>+0.370E5</a:t>
            </a:r>
          </a:p>
          <a:p>
            <a:pPr marL="548640" lvl="1" indent="-274320" algn="just">
              <a:spcBef>
                <a:spcPts val="300"/>
              </a:spcBef>
              <a:spcAft>
                <a:spcPts val="300"/>
              </a:spcAft>
              <a:buSzPct val="80000"/>
              <a:buNone/>
            </a:pPr>
            <a:r>
              <a:rPr lang="en-US" sz="1800" dirty="0" smtClean="0">
                <a:latin typeface="Maiandra GD" pitchFamily="34" charset="0"/>
              </a:rPr>
              <a:t>			-</a:t>
            </a:r>
            <a:r>
              <a:rPr lang="en-US" sz="1800" dirty="0">
                <a:latin typeface="Maiandra GD" pitchFamily="34" charset="0"/>
              </a:rPr>
              <a:t>0.000124	= -0.124E-4</a:t>
            </a:r>
          </a:p>
        </p:txBody>
      </p:sp>
      <p:sp>
        <p:nvSpPr>
          <p:cNvPr id="5" name="Slide Number Placeholder 4"/>
          <p:cNvSpPr>
            <a:spLocks noGrp="1"/>
          </p:cNvSpPr>
          <p:nvPr>
            <p:ph type="sldNum" sz="quarter" idx="12"/>
          </p:nvPr>
        </p:nvSpPr>
        <p:spPr/>
        <p:txBody>
          <a:bodyPr/>
          <a:lstStyle/>
          <a:p>
            <a:fld id="{A596C2B5-F21A-45B8-82EE-813B7E68BBC4}" type="slidenum">
              <a:rPr lang="en-US" smtClean="0"/>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685800" y="1608991"/>
            <a:ext cx="7772400" cy="4041531"/>
          </a:xfrm>
        </p:spPr>
        <p:txBody>
          <a:bodyPr>
            <a:normAutofit/>
          </a:bodyPr>
          <a:lstStyle/>
          <a:p>
            <a:pPr marL="0" indent="274320">
              <a:lnSpc>
                <a:spcPct val="120000"/>
              </a:lnSpc>
              <a:spcBef>
                <a:spcPts val="0"/>
              </a:spcBef>
              <a:spcAft>
                <a:spcPts val="1200"/>
              </a:spcAft>
              <a:buSzPct val="80000"/>
              <a:buFont typeface="Wingdings 2" pitchFamily="18" charset="2"/>
              <a:buChar char=""/>
            </a:pPr>
            <a:r>
              <a:rPr lang="en-US" sz="2000" dirty="0">
                <a:latin typeface="Maiandra GD" pitchFamily="34" charset="0"/>
              </a:rPr>
              <a:t>Representation</a:t>
            </a:r>
          </a:p>
          <a:p>
            <a:pPr marL="548640" lvl="1" indent="-274320" algn="just">
              <a:spcBef>
                <a:spcPts val="600"/>
              </a:spcBef>
              <a:spcAft>
                <a:spcPts val="600"/>
              </a:spcAft>
              <a:buClr>
                <a:schemeClr val="tx1"/>
              </a:buClr>
              <a:buSzPct val="80000"/>
            </a:pPr>
            <a:r>
              <a:rPr lang="en-US" sz="1800" b="1" dirty="0" err="1">
                <a:solidFill>
                  <a:srgbClr val="0070C0"/>
                </a:solidFill>
                <a:latin typeface="Maiandra GD" pitchFamily="34" charset="0"/>
              </a:rPr>
              <a:t>S</a:t>
            </a:r>
            <a:r>
              <a:rPr lang="en-US" sz="1800" b="1" baseline="-25000" dirty="0" err="1">
                <a:solidFill>
                  <a:srgbClr val="0070C0"/>
                </a:solidFill>
                <a:latin typeface="Maiandra GD" pitchFamily="34" charset="0"/>
              </a:rPr>
              <a:t>k</a:t>
            </a:r>
            <a:r>
              <a:rPr lang="en-US" sz="1800" b="1" dirty="0">
                <a:solidFill>
                  <a:srgbClr val="0070C0"/>
                </a:solidFill>
                <a:latin typeface="Maiandra GD" pitchFamily="34" charset="0"/>
              </a:rPr>
              <a:t> = { x </a:t>
            </a:r>
            <a:r>
              <a:rPr lang="en-US" sz="1800" b="1" dirty="0" smtClean="0">
                <a:solidFill>
                  <a:srgbClr val="0070C0"/>
                </a:solidFill>
                <a:latin typeface="Maiandra GD" pitchFamily="34" charset="0"/>
              </a:rPr>
              <a:t>| </a:t>
            </a:r>
            <a:r>
              <a:rPr lang="en-US" sz="1800" b="1" dirty="0">
                <a:solidFill>
                  <a:srgbClr val="0070C0"/>
                </a:solidFill>
                <a:latin typeface="Maiandra GD" pitchFamily="34" charset="0"/>
              </a:rPr>
              <a:t>B</a:t>
            </a:r>
            <a:r>
              <a:rPr lang="en-US" sz="1800" b="1" baseline="30000" dirty="0">
                <a:solidFill>
                  <a:srgbClr val="0070C0"/>
                </a:solidFill>
                <a:latin typeface="Maiandra GD" pitchFamily="34" charset="0"/>
              </a:rPr>
              <a:t>k-1</a:t>
            </a:r>
            <a:r>
              <a:rPr lang="en-US" sz="1800" b="1" dirty="0">
                <a:solidFill>
                  <a:srgbClr val="0070C0"/>
                </a:solidFill>
                <a:latin typeface="Maiandra GD" pitchFamily="34" charset="0"/>
              </a:rPr>
              <a:t> &lt;= x &lt; </a:t>
            </a:r>
            <a:r>
              <a:rPr lang="en-US" sz="1800" b="1" dirty="0" err="1">
                <a:solidFill>
                  <a:srgbClr val="0070C0"/>
                </a:solidFill>
                <a:latin typeface="Maiandra GD" pitchFamily="34" charset="0"/>
              </a:rPr>
              <a:t>B</a:t>
            </a:r>
            <a:r>
              <a:rPr lang="en-US" sz="1800" b="1" baseline="30000" dirty="0" err="1">
                <a:solidFill>
                  <a:srgbClr val="0070C0"/>
                </a:solidFill>
                <a:latin typeface="Maiandra GD" pitchFamily="34" charset="0"/>
              </a:rPr>
              <a:t>k</a:t>
            </a:r>
            <a:r>
              <a:rPr lang="en-US" sz="1800" b="1" dirty="0">
                <a:solidFill>
                  <a:srgbClr val="0070C0"/>
                </a:solidFill>
                <a:latin typeface="Maiandra GD" pitchFamily="34" charset="0"/>
              </a:rPr>
              <a:t> }</a:t>
            </a:r>
            <a:r>
              <a:rPr lang="en-US" sz="1800" dirty="0">
                <a:latin typeface="Maiandra GD" pitchFamily="34" charset="0"/>
              </a:rPr>
              <a:t>. Number of elements in each </a:t>
            </a:r>
            <a:r>
              <a:rPr lang="en-US" sz="1800" dirty="0" err="1">
                <a:latin typeface="Maiandra GD" pitchFamily="34" charset="0"/>
              </a:rPr>
              <a:t>S</a:t>
            </a:r>
            <a:r>
              <a:rPr lang="en-US" sz="1800" baseline="-25000" dirty="0" err="1">
                <a:latin typeface="Maiandra GD" pitchFamily="34" charset="0"/>
              </a:rPr>
              <a:t>k</a:t>
            </a:r>
            <a:r>
              <a:rPr lang="en-US" sz="1800" dirty="0">
                <a:latin typeface="Maiandra GD" pitchFamily="34" charset="0"/>
              </a:rPr>
              <a:t> is same. In the previous example it is 900.</a:t>
            </a:r>
          </a:p>
          <a:p>
            <a:pPr marL="548640" lvl="1" indent="-274320" algn="just">
              <a:spcBef>
                <a:spcPts val="600"/>
              </a:spcBef>
              <a:spcAft>
                <a:spcPts val="600"/>
              </a:spcAft>
              <a:buClr>
                <a:schemeClr val="tx1"/>
              </a:buClr>
              <a:buSzPct val="80000"/>
            </a:pPr>
            <a:r>
              <a:rPr lang="en-US" sz="1800" dirty="0">
                <a:latin typeface="Maiandra GD" pitchFamily="34" charset="0"/>
              </a:rPr>
              <a:t>Gap between </a:t>
            </a:r>
            <a:r>
              <a:rPr lang="en-US" sz="1800" dirty="0" smtClean="0">
                <a:latin typeface="Maiandra GD" pitchFamily="34" charset="0"/>
              </a:rPr>
              <a:t>successive </a:t>
            </a:r>
            <a:r>
              <a:rPr lang="en-US" sz="1800" dirty="0">
                <a:latin typeface="Maiandra GD" pitchFamily="34" charset="0"/>
              </a:rPr>
              <a:t>numbers of </a:t>
            </a:r>
            <a:r>
              <a:rPr lang="en-US" sz="1800" dirty="0" err="1">
                <a:latin typeface="Maiandra GD" pitchFamily="34" charset="0"/>
              </a:rPr>
              <a:t>S</a:t>
            </a:r>
            <a:r>
              <a:rPr lang="en-US" sz="1800" baseline="-25000" dirty="0" err="1">
                <a:latin typeface="Maiandra GD" pitchFamily="34" charset="0"/>
              </a:rPr>
              <a:t>k</a:t>
            </a:r>
            <a:r>
              <a:rPr lang="en-US" sz="1800" dirty="0">
                <a:latin typeface="Maiandra GD" pitchFamily="34" charset="0"/>
              </a:rPr>
              <a:t> is </a:t>
            </a:r>
            <a:r>
              <a:rPr lang="en-US" sz="1800" dirty="0" err="1">
                <a:latin typeface="Maiandra GD" pitchFamily="34" charset="0"/>
              </a:rPr>
              <a:t>B</a:t>
            </a:r>
            <a:r>
              <a:rPr lang="en-US" sz="1800" baseline="30000" dirty="0" err="1">
                <a:latin typeface="Maiandra GD" pitchFamily="34" charset="0"/>
              </a:rPr>
              <a:t>k</a:t>
            </a:r>
            <a:r>
              <a:rPr lang="en-US" sz="1800" baseline="30000" dirty="0">
                <a:latin typeface="Maiandra GD" pitchFamily="34" charset="0"/>
              </a:rPr>
              <a:t>-p</a:t>
            </a:r>
            <a:r>
              <a:rPr lang="en-US" sz="1800" dirty="0">
                <a:latin typeface="Maiandra GD" pitchFamily="34" charset="0"/>
              </a:rPr>
              <a:t>.</a:t>
            </a:r>
          </a:p>
          <a:p>
            <a:pPr marL="548640" lvl="1" indent="-274320" algn="just">
              <a:spcBef>
                <a:spcPts val="600"/>
              </a:spcBef>
              <a:spcAft>
                <a:spcPts val="600"/>
              </a:spcAft>
              <a:buClr>
                <a:schemeClr val="tx1"/>
              </a:buClr>
              <a:buSzPct val="80000"/>
            </a:pPr>
            <a:r>
              <a:rPr lang="en-US" sz="1800" dirty="0">
                <a:latin typeface="Maiandra GD" pitchFamily="34" charset="0"/>
              </a:rPr>
              <a:t>B</a:t>
            </a:r>
            <a:r>
              <a:rPr lang="en-US" sz="1800" baseline="30000" dirty="0">
                <a:latin typeface="Maiandra GD" pitchFamily="34" charset="0"/>
              </a:rPr>
              <a:t>1-p</a:t>
            </a:r>
            <a:r>
              <a:rPr lang="en-US" sz="1800" dirty="0">
                <a:latin typeface="Maiandra GD" pitchFamily="34" charset="0"/>
              </a:rPr>
              <a:t> is called </a:t>
            </a:r>
            <a:r>
              <a:rPr lang="en-US" sz="1800" dirty="0">
                <a:solidFill>
                  <a:srgbClr val="0070C0"/>
                </a:solidFill>
                <a:latin typeface="Maiandra GD" pitchFamily="34" charset="0"/>
              </a:rPr>
              <a:t>machine epsilon</a:t>
            </a:r>
            <a:r>
              <a:rPr lang="en-US" sz="1800" dirty="0">
                <a:latin typeface="Maiandra GD" pitchFamily="34" charset="0"/>
              </a:rPr>
              <a:t>. It is the gap between 1 and next </a:t>
            </a:r>
            <a:r>
              <a:rPr lang="en-US" sz="1800" dirty="0" err="1">
                <a:latin typeface="Maiandra GD" pitchFamily="34" charset="0"/>
              </a:rPr>
              <a:t>representable</a:t>
            </a:r>
            <a:r>
              <a:rPr lang="en-US" sz="1800" dirty="0">
                <a:latin typeface="Maiandra GD" pitchFamily="34" charset="0"/>
              </a:rPr>
              <a:t> number.</a:t>
            </a:r>
          </a:p>
          <a:p>
            <a:pPr marL="548640" lvl="1" indent="-274320" algn="just">
              <a:spcBef>
                <a:spcPts val="600"/>
              </a:spcBef>
              <a:spcAft>
                <a:spcPts val="600"/>
              </a:spcAft>
              <a:buClr>
                <a:schemeClr val="tx1"/>
              </a:buClr>
              <a:buSzPct val="80000"/>
            </a:pPr>
            <a:r>
              <a:rPr lang="en-US" sz="1800" dirty="0">
                <a:latin typeface="Maiandra GD" pitchFamily="34" charset="0"/>
              </a:rPr>
              <a:t>Underflow and Overflow occur when number cannot be represented because it is too small or too big.</a:t>
            </a:r>
          </a:p>
          <a:p>
            <a:pPr marL="548640" lvl="1" indent="-274320" algn="just">
              <a:spcBef>
                <a:spcPts val="600"/>
              </a:spcBef>
              <a:spcAft>
                <a:spcPts val="600"/>
              </a:spcAft>
              <a:buClr>
                <a:schemeClr val="tx1"/>
              </a:buClr>
              <a:buSzPct val="80000"/>
            </a:pPr>
            <a:r>
              <a:rPr lang="en-US" sz="1800" dirty="0">
                <a:latin typeface="Maiandra GD" pitchFamily="34" charset="0"/>
              </a:rPr>
              <a:t>Two floating points are added by aligning </a:t>
            </a:r>
            <a:r>
              <a:rPr lang="en-US" sz="1800" dirty="0" smtClean="0">
                <a:latin typeface="Maiandra GD" pitchFamily="34" charset="0"/>
              </a:rPr>
              <a:t>decimal </a:t>
            </a:r>
            <a:r>
              <a:rPr lang="en-US" sz="1800" dirty="0">
                <a:latin typeface="Maiandra GD" pitchFamily="34" charset="0"/>
              </a:rPr>
              <a:t>points.</a:t>
            </a:r>
          </a:p>
          <a:p>
            <a:pPr marL="548640" lvl="1" indent="-274320" algn="just">
              <a:spcBef>
                <a:spcPts val="600"/>
              </a:spcBef>
              <a:spcAft>
                <a:spcPts val="600"/>
              </a:spcAft>
              <a:buClr>
                <a:schemeClr val="tx1"/>
              </a:buClr>
              <a:buSzPct val="80000"/>
            </a:pPr>
            <a:r>
              <a:rPr lang="en-US" sz="1800" dirty="0">
                <a:latin typeface="Maiandra GD" pitchFamily="34" charset="0"/>
              </a:rPr>
              <a:t>Floating point arithmetic is not associative and distributive.</a:t>
            </a:r>
          </a:p>
        </p:txBody>
      </p:sp>
      <p:sp>
        <p:nvSpPr>
          <p:cNvPr id="4" name="Slide Number Placeholder 3"/>
          <p:cNvSpPr>
            <a:spLocks noGrp="1"/>
          </p:cNvSpPr>
          <p:nvPr>
            <p:ph type="sldNum" sz="quarter" idx="12"/>
          </p:nvPr>
        </p:nvSpPr>
        <p:spPr/>
        <p:txBody>
          <a:bodyPr/>
          <a:lstStyle/>
          <a:p>
            <a:fld id="{A596C2B5-F21A-45B8-82EE-813B7E68BBC4}" type="slidenum">
              <a:rPr lang="en-US" smtClean="0"/>
              <a:pPr/>
              <a:t>37</a:t>
            </a:fld>
            <a:endParaRPr lang="en-US"/>
          </a:p>
        </p:txBody>
      </p:sp>
      <p:sp>
        <p:nvSpPr>
          <p:cNvPr id="6" name="Rectangle 2"/>
          <p:cNvSpPr>
            <a:spLocks noGrp="1" noChangeArrowheads="1"/>
          </p:cNvSpPr>
          <p:nvPr>
            <p:ph type="title"/>
          </p:nvPr>
        </p:nvSpPr>
        <p:spPr>
          <a:xfrm>
            <a:off x="140679" y="75347"/>
            <a:ext cx="4396154" cy="616315"/>
          </a:xfrm>
        </p:spPr>
        <p:txBody>
          <a:bodyPr>
            <a:normAutofit fontScale="90000"/>
          </a:bodyPr>
          <a:lstStyle/>
          <a:p>
            <a:pPr algn="l" eaLnBrk="0" fontAlgn="base" hangingPunct="0">
              <a:spcAft>
                <a:spcPct val="0"/>
              </a:spcAft>
            </a:pPr>
            <a:r>
              <a:rPr lang="en-US" sz="2400" b="1" dirty="0" smtClean="0">
                <a:solidFill>
                  <a:schemeClr val="accent5">
                    <a:lumMod val="50000"/>
                  </a:schemeClr>
                </a:solidFill>
                <a:latin typeface="Maiandra GD" pitchFamily="34" charset="0"/>
                <a:ea typeface="+mn-ea"/>
                <a:cs typeface="+mn-cs"/>
              </a:rPr>
              <a:t>III.2. Floating </a:t>
            </a:r>
            <a:r>
              <a:rPr lang="en-US" sz="2400" b="1" dirty="0">
                <a:solidFill>
                  <a:schemeClr val="accent5">
                    <a:lumMod val="50000"/>
                  </a:schemeClr>
                </a:solidFill>
                <a:latin typeface="Maiandra GD" pitchFamily="34" charset="0"/>
                <a:ea typeface="+mn-ea"/>
                <a:cs typeface="+mn-cs"/>
              </a:rPr>
              <a:t>Point Arithmetic</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38</a:t>
            </a:fld>
            <a:endParaRPr lang="en-US"/>
          </a:p>
        </p:txBody>
      </p:sp>
      <p:sp>
        <p:nvSpPr>
          <p:cNvPr id="5" name="TextBox 4"/>
          <p:cNvSpPr txBox="1"/>
          <p:nvPr/>
        </p:nvSpPr>
        <p:spPr>
          <a:xfrm>
            <a:off x="363417" y="80499"/>
            <a:ext cx="5521568" cy="646331"/>
          </a:xfrm>
          <a:prstGeom prst="rect">
            <a:avLst/>
          </a:prstGeom>
          <a:noFill/>
        </p:spPr>
        <p:txBody>
          <a:bodyPr wrap="square" rtlCol="0">
            <a:spAutoFit/>
          </a:bodyPr>
          <a:lstStyle/>
          <a:p>
            <a:pPr eaLnBrk="1" hangingPunct="1"/>
            <a:r>
              <a:rPr lang="en-US" sz="3600" dirty="0" smtClean="0">
                <a:solidFill>
                  <a:schemeClr val="accent1">
                    <a:lumMod val="50000"/>
                  </a:schemeClr>
                </a:solidFill>
                <a:effectLst>
                  <a:outerShdw blurRad="38100" dist="38100" dir="2700000" algn="tl">
                    <a:srgbClr val="000000">
                      <a:alpha val="43137"/>
                    </a:srgbClr>
                  </a:outerShdw>
                </a:effectLst>
                <a:latin typeface="Maiandra GD" pitchFamily="34" charset="0"/>
                <a:ea typeface="+mj-ea"/>
                <a:cs typeface="+mj-cs"/>
              </a:rPr>
              <a:t>IV. Exercises</a:t>
            </a:r>
          </a:p>
        </p:txBody>
      </p:sp>
      <p:sp>
        <p:nvSpPr>
          <p:cNvPr id="6" name="TextBox 5"/>
          <p:cNvSpPr txBox="1"/>
          <p:nvPr/>
        </p:nvSpPr>
        <p:spPr>
          <a:xfrm>
            <a:off x="334109" y="1223930"/>
            <a:ext cx="8475783" cy="5324535"/>
          </a:xfrm>
          <a:prstGeom prst="rect">
            <a:avLst/>
          </a:prstGeom>
          <a:noFill/>
        </p:spPr>
        <p:txBody>
          <a:bodyPr wrap="square" rtlCol="0">
            <a:spAutoFit/>
          </a:bodyPr>
          <a:lstStyle/>
          <a:p>
            <a:pPr marL="274320" indent="-274320" algn="just">
              <a:spcBef>
                <a:spcPts val="1200"/>
              </a:spcBef>
              <a:spcAft>
                <a:spcPts val="1200"/>
              </a:spcAft>
              <a:buSzPct val="80000"/>
              <a:buFont typeface="Wingdings 2" pitchFamily="18" charset="2"/>
              <a:buChar char=""/>
            </a:pPr>
            <a:r>
              <a:rPr lang="en-US" sz="2000" b="1" u="sng" dirty="0" smtClean="0">
                <a:solidFill>
                  <a:srgbClr val="7030A0"/>
                </a:solidFill>
                <a:latin typeface="Maiandra GD" pitchFamily="34" charset="0"/>
              </a:rPr>
              <a:t>Ex1:</a:t>
            </a:r>
            <a:r>
              <a:rPr lang="en-US" sz="2000" dirty="0" smtClean="0">
                <a:latin typeface="Maiandra GD" pitchFamily="34" charset="0"/>
              </a:rPr>
              <a:t> Write a C statement that multiplies a variable named </a:t>
            </a:r>
            <a:r>
              <a:rPr lang="en-US" sz="2000" dirty="0" err="1" smtClean="0">
                <a:solidFill>
                  <a:srgbClr val="0070C0"/>
                </a:solidFill>
                <a:latin typeface="Maiandra GD" pitchFamily="34" charset="0"/>
              </a:rPr>
              <a:t>taxRate</a:t>
            </a:r>
            <a:r>
              <a:rPr lang="en-US" sz="2000" dirty="0" smtClean="0">
                <a:latin typeface="Maiandra GD" pitchFamily="34" charset="0"/>
              </a:rPr>
              <a:t> by a variable named </a:t>
            </a:r>
            <a:r>
              <a:rPr lang="en-US" sz="2000" dirty="0" err="1" smtClean="0">
                <a:solidFill>
                  <a:srgbClr val="0070C0"/>
                </a:solidFill>
                <a:latin typeface="Maiandra GD" pitchFamily="34" charset="0"/>
              </a:rPr>
              <a:t>grossPay</a:t>
            </a:r>
            <a:r>
              <a:rPr lang="en-US" sz="2000" dirty="0" smtClean="0">
                <a:latin typeface="Maiandra GD" pitchFamily="34" charset="0"/>
              </a:rPr>
              <a:t>, and assigns the result to a variable named </a:t>
            </a:r>
            <a:r>
              <a:rPr lang="en-US" sz="2000" dirty="0" smtClean="0">
                <a:solidFill>
                  <a:srgbClr val="0070C0"/>
                </a:solidFill>
                <a:latin typeface="Maiandra GD" pitchFamily="34" charset="0"/>
              </a:rPr>
              <a:t>tax</a:t>
            </a:r>
            <a:r>
              <a:rPr lang="en-US" sz="2000" dirty="0" smtClean="0">
                <a:latin typeface="Maiandra GD" pitchFamily="34" charset="0"/>
              </a:rPr>
              <a:t>.</a:t>
            </a:r>
          </a:p>
          <a:p>
            <a:pPr marL="274320" indent="-274320" algn="just">
              <a:spcBef>
                <a:spcPts val="1200"/>
              </a:spcBef>
              <a:spcAft>
                <a:spcPts val="1200"/>
              </a:spcAft>
              <a:buSzPct val="80000"/>
              <a:buFont typeface="Wingdings 2" pitchFamily="18" charset="2"/>
              <a:buChar char=""/>
            </a:pPr>
            <a:r>
              <a:rPr lang="en-US" sz="2000" b="1" u="sng" dirty="0" smtClean="0">
                <a:solidFill>
                  <a:srgbClr val="7030A0"/>
                </a:solidFill>
                <a:latin typeface="Maiandra GD" pitchFamily="34" charset="0"/>
              </a:rPr>
              <a:t>Ex2:</a:t>
            </a:r>
            <a:r>
              <a:rPr lang="en-US" sz="2000" dirty="0" smtClean="0">
                <a:latin typeface="Maiandra GD" pitchFamily="34" charset="0"/>
              </a:rPr>
              <a:t> Jenny wants a program that will allow the company’s salesclerks to enter the length, width, in meter, of a rectangle, and the price of a square meter of tile. (The length, width, and price may contain decimal places). The program should display the area of the rectangle and the total price of the tile.</a:t>
            </a:r>
          </a:p>
          <a:p>
            <a:pPr marL="274320" indent="-274320" algn="just">
              <a:spcBef>
                <a:spcPts val="1200"/>
              </a:spcBef>
              <a:spcAft>
                <a:spcPts val="1200"/>
              </a:spcAft>
              <a:buSzPct val="80000"/>
              <a:buFont typeface="Wingdings 2" pitchFamily="18" charset="2"/>
              <a:buChar char=""/>
            </a:pPr>
            <a:r>
              <a:rPr lang="en-US" sz="2000" b="1" u="sng" dirty="0" smtClean="0">
                <a:solidFill>
                  <a:srgbClr val="7030A0"/>
                </a:solidFill>
                <a:latin typeface="Maiandra GD" pitchFamily="34" charset="0"/>
              </a:rPr>
              <a:t>Ex3:</a:t>
            </a:r>
            <a:r>
              <a:rPr lang="en-US" sz="2000" dirty="0" smtClean="0">
                <a:latin typeface="Maiandra GD" pitchFamily="34" charset="0"/>
              </a:rPr>
              <a:t> Temp Employers wants a program that will allow the company’s clerks to enter an employee’s name and the number of hours the employee worked during the month. (The number of hours worked will always be an integer). The program will display the name, number of weeks (assume a 40-hour week), days (assume an eight-hour day), and hours worked. For example, if the employee enters the number 70, the program will display the employee’s name, then 1 week, 3 days, and 6 hours.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BFFBDAC-EDD4-499B-8B6A-6D5B7992A00E}" type="slidenum">
              <a:rPr lang="en-US" smtClean="0"/>
              <a:pPr/>
              <a:t>39</a:t>
            </a:fld>
            <a:endParaRPr lang="en-US"/>
          </a:p>
        </p:txBody>
      </p:sp>
      <p:sp>
        <p:nvSpPr>
          <p:cNvPr id="3" name="TextBox 2"/>
          <p:cNvSpPr txBox="1"/>
          <p:nvPr/>
        </p:nvSpPr>
        <p:spPr>
          <a:xfrm>
            <a:off x="1647092" y="2875002"/>
            <a:ext cx="5849816" cy="1107996"/>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aiandra GD" pitchFamily="34" charset="0"/>
              </a:rPr>
              <a:t>Questions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4</a:t>
            </a:fld>
            <a:endParaRPr lang="en-US"/>
          </a:p>
        </p:txBody>
      </p:sp>
      <p:sp>
        <p:nvSpPr>
          <p:cNvPr id="5" name="TextBox 4"/>
          <p:cNvSpPr txBox="1"/>
          <p:nvPr/>
        </p:nvSpPr>
        <p:spPr>
          <a:xfrm>
            <a:off x="411480" y="1845094"/>
            <a:ext cx="8321040" cy="3924151"/>
          </a:xfrm>
          <a:prstGeom prst="rect">
            <a:avLst/>
          </a:prstGeom>
          <a:noFill/>
        </p:spPr>
        <p:txBody>
          <a:bodyPr wrap="square" rtlCol="0">
            <a:spAutoFit/>
          </a:bodyPr>
          <a:lstStyle/>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Distinguish between a variable, a named constant, and a literal constant</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Select an appropriate name, data type, and initial value for a memory location</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Explain how data is stored in memory</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Reserve and initialize a memory location</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Type cast data</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Use an assignment statement to assign data to a variable</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Include arithmetic operators in an expression</a:t>
            </a:r>
          </a:p>
          <a:p>
            <a:pPr indent="274320" algn="just">
              <a:spcBef>
                <a:spcPts val="900"/>
              </a:spcBef>
              <a:spcAft>
                <a:spcPts val="900"/>
              </a:spcAft>
              <a:buSzPct val="80000"/>
              <a:buFont typeface="Wingdings" pitchFamily="2" charset="2"/>
              <a:buChar char=""/>
            </a:pPr>
            <a:r>
              <a:rPr lang="en-US" sz="1800" b="1" dirty="0" smtClean="0">
                <a:solidFill>
                  <a:schemeClr val="accent5">
                    <a:lumMod val="50000"/>
                  </a:schemeClr>
                </a:solidFill>
                <a:latin typeface="Maiandra GD" pitchFamily="34" charset="0"/>
              </a:rPr>
              <a:t>Create a console application </a:t>
            </a:r>
          </a:p>
        </p:txBody>
      </p:sp>
      <p:sp>
        <p:nvSpPr>
          <p:cNvPr id="6" name="Rectangle 2"/>
          <p:cNvSpPr txBox="1">
            <a:spLocks noChangeArrowheads="1"/>
          </p:cNvSpPr>
          <p:nvPr/>
        </p:nvSpPr>
        <p:spPr>
          <a:xfrm>
            <a:off x="15875" y="46892"/>
            <a:ext cx="911225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50000"/>
                  </a:schemeClr>
                </a:solidFill>
                <a:effectLst>
                  <a:outerShdw blurRad="38100" dist="38100" dir="2700000" algn="tl">
                    <a:srgbClr val="000000">
                      <a:alpha val="43137"/>
                    </a:srgbClr>
                  </a:outerShdw>
                </a:effectLst>
                <a:uLnTx/>
                <a:uFillTx/>
                <a:latin typeface="Maiandra GD" pitchFamily="34" charset="0"/>
                <a:ea typeface="+mj-ea"/>
                <a:cs typeface="+mj-cs"/>
              </a:rPr>
              <a:t>Lecture Objectives</a:t>
            </a:r>
            <a:endParaRPr kumimoji="0" lang="en-US" sz="4400" b="0" i="0" u="none" strike="noStrike" kern="1200" cap="none" spc="0" normalizeH="0" baseline="0" noProof="0" dirty="0">
              <a:ln>
                <a:noFill/>
              </a:ln>
              <a:solidFill>
                <a:schemeClr val="accent1">
                  <a:lumMod val="50000"/>
                </a:schemeClr>
              </a:solidFill>
              <a:effectLst>
                <a:outerShdw blurRad="38100" dist="38100" dir="2700000" algn="tl">
                  <a:srgbClr val="000000">
                    <a:alpha val="43137"/>
                  </a:srgbClr>
                </a:outerShdw>
              </a:effectLst>
              <a:uLnTx/>
              <a:uFillTx/>
              <a:latin typeface="Maiandra GD" pitchFamily="34" charset="0"/>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5</a:t>
            </a:fld>
            <a:endParaRPr lang="en-US"/>
          </a:p>
        </p:txBody>
      </p:sp>
      <p:sp>
        <p:nvSpPr>
          <p:cNvPr id="3" name="TextBox 2"/>
          <p:cNvSpPr txBox="1"/>
          <p:nvPr/>
        </p:nvSpPr>
        <p:spPr>
          <a:xfrm>
            <a:off x="926124" y="1690063"/>
            <a:ext cx="7291753" cy="3477875"/>
          </a:xfrm>
          <a:prstGeom prst="rect">
            <a:avLst/>
          </a:prstGeom>
          <a:noFill/>
        </p:spPr>
        <p:txBody>
          <a:bodyPr wrap="square" rtlCol="0">
            <a:spAutoFit/>
          </a:bodyPr>
          <a:lstStyle/>
          <a:p>
            <a:pPr marL="274320" indent="-274320" algn="just">
              <a:spcBef>
                <a:spcPts val="1200"/>
              </a:spcBef>
              <a:spcAft>
                <a:spcPts val="1200"/>
              </a:spcAft>
              <a:buClr>
                <a:schemeClr val="tx1"/>
              </a:buClr>
              <a:buSzPct val="80000"/>
              <a:buFont typeface="Arial" pitchFamily="34" charset="0"/>
              <a:buChar char="┼"/>
            </a:pPr>
            <a:r>
              <a:rPr lang="en-US" sz="2000" dirty="0" smtClean="0">
                <a:solidFill>
                  <a:srgbClr val="0070C0"/>
                </a:solidFill>
                <a:latin typeface="Maiandra GD" pitchFamily="34" charset="0"/>
              </a:rPr>
              <a:t>Variables</a:t>
            </a:r>
            <a:r>
              <a:rPr lang="en-US" sz="2000" dirty="0" smtClean="0">
                <a:latin typeface="Maiandra GD" pitchFamily="34" charset="0"/>
              </a:rPr>
              <a:t> and </a:t>
            </a:r>
            <a:r>
              <a:rPr lang="en-US" sz="2000" dirty="0" smtClean="0">
                <a:solidFill>
                  <a:srgbClr val="0070C0"/>
                </a:solidFill>
                <a:latin typeface="Maiandra GD" pitchFamily="34" charset="0"/>
              </a:rPr>
              <a:t>Named Constants</a:t>
            </a:r>
            <a:r>
              <a:rPr lang="en-US" sz="2000" dirty="0" smtClean="0">
                <a:latin typeface="Maiandra GD" pitchFamily="34" charset="0"/>
              </a:rPr>
              <a:t> are locations where a program can temporarily store data.</a:t>
            </a:r>
          </a:p>
          <a:p>
            <a:pPr marL="274320" indent="-274320" algn="just">
              <a:spcBef>
                <a:spcPts val="1200"/>
              </a:spcBef>
              <a:spcAft>
                <a:spcPts val="1200"/>
              </a:spcAft>
              <a:buClr>
                <a:schemeClr val="tx1"/>
              </a:buClr>
              <a:buSzPct val="80000"/>
              <a:buFont typeface="Arial" pitchFamily="34" charset="0"/>
              <a:buChar char="┼"/>
            </a:pPr>
            <a:r>
              <a:rPr lang="en-US" sz="2000" dirty="0" smtClean="0">
                <a:latin typeface="Maiandra GD" pitchFamily="34" charset="0"/>
              </a:rPr>
              <a:t>Two types of memory locations are available for your program to use: </a:t>
            </a:r>
            <a:r>
              <a:rPr lang="en-US" sz="2000" dirty="0" smtClean="0">
                <a:solidFill>
                  <a:srgbClr val="0070C0"/>
                </a:solidFill>
                <a:latin typeface="Maiandra GD" pitchFamily="34" charset="0"/>
              </a:rPr>
              <a:t>variable memory locations</a:t>
            </a:r>
            <a:r>
              <a:rPr lang="en-US" sz="2000" dirty="0" smtClean="0">
                <a:latin typeface="Maiandra GD" pitchFamily="34" charset="0"/>
              </a:rPr>
              <a:t> and </a:t>
            </a:r>
            <a:r>
              <a:rPr lang="en-US" sz="2000" dirty="0" smtClean="0">
                <a:solidFill>
                  <a:srgbClr val="0070C0"/>
                </a:solidFill>
                <a:latin typeface="Maiandra GD" pitchFamily="34" charset="0"/>
              </a:rPr>
              <a:t>named constant memory locations</a:t>
            </a:r>
            <a:r>
              <a:rPr lang="en-US" sz="2000" dirty="0" smtClean="0">
                <a:latin typeface="Maiandra GD" pitchFamily="34" charset="0"/>
              </a:rPr>
              <a:t>.</a:t>
            </a:r>
          </a:p>
          <a:p>
            <a:pPr marL="274320" indent="-274320" algn="just">
              <a:spcBef>
                <a:spcPts val="1200"/>
              </a:spcBef>
              <a:spcAft>
                <a:spcPts val="1200"/>
              </a:spcAft>
              <a:buClr>
                <a:schemeClr val="tx1"/>
              </a:buClr>
              <a:buSzPct val="80000"/>
              <a:buFont typeface="Arial" pitchFamily="34" charset="0"/>
              <a:buChar char="┼"/>
            </a:pPr>
            <a:r>
              <a:rPr lang="en-US" sz="2000" dirty="0" smtClean="0">
                <a:latin typeface="Maiandra GD" pitchFamily="34" charset="0"/>
              </a:rPr>
              <a:t>The difference between the two types is that </a:t>
            </a:r>
            <a:r>
              <a:rPr lang="en-US" sz="2000" dirty="0" smtClean="0">
                <a:solidFill>
                  <a:srgbClr val="0070C0"/>
                </a:solidFill>
                <a:latin typeface="Maiandra GD" pitchFamily="34" charset="0"/>
              </a:rPr>
              <a:t>the contents of a variable memory location can change</a:t>
            </a:r>
            <a:r>
              <a:rPr lang="en-US" sz="2000" dirty="0" smtClean="0">
                <a:latin typeface="Maiandra GD" pitchFamily="34" charset="0"/>
              </a:rPr>
              <a:t> (vary) as the program is running, whereas </a:t>
            </a:r>
            <a:r>
              <a:rPr lang="en-US" sz="2000" dirty="0" smtClean="0">
                <a:solidFill>
                  <a:srgbClr val="0070C0"/>
                </a:solidFill>
                <a:latin typeface="Maiandra GD" pitchFamily="34" charset="0"/>
              </a:rPr>
              <a:t>the contents of a named constant memory location cannot</a:t>
            </a:r>
            <a:r>
              <a:rPr lang="en-US" sz="2000" dirty="0" smtClean="0">
                <a:latin typeface="Maiandra GD" pitchFamily="34" charset="0"/>
              </a:rPr>
              <a:t>.</a:t>
            </a:r>
            <a:endParaRPr lang="en-US" sz="2000" dirty="0">
              <a:latin typeface="Maiandra GD" pitchFamily="34" charset="0"/>
            </a:endParaRPr>
          </a:p>
        </p:txBody>
      </p:sp>
      <p:sp>
        <p:nvSpPr>
          <p:cNvPr id="5" name="TextBox 4"/>
          <p:cNvSpPr txBox="1"/>
          <p:nvPr/>
        </p:nvSpPr>
        <p:spPr>
          <a:xfrm>
            <a:off x="316524" y="70340"/>
            <a:ext cx="8510953" cy="646331"/>
          </a:xfrm>
          <a:prstGeom prst="rect">
            <a:avLst/>
          </a:prstGeom>
          <a:noFill/>
        </p:spPr>
        <p:txBody>
          <a:bodyPr wrap="square" rtlCol="0">
            <a:spAutoFit/>
          </a:bodyPr>
          <a:lstStyle/>
          <a:p>
            <a:pPr eaLnBrk="1" hangingPunct="1"/>
            <a:r>
              <a:rPr lang="en-US" sz="3600" dirty="0" smtClean="0">
                <a:solidFill>
                  <a:schemeClr val="accent1">
                    <a:lumMod val="50000"/>
                  </a:schemeClr>
                </a:solidFill>
                <a:effectLst>
                  <a:outerShdw blurRad="38100" dist="38100" dir="2700000" algn="tl">
                    <a:srgbClr val="000000">
                      <a:alpha val="43137"/>
                    </a:srgbClr>
                  </a:outerShdw>
                </a:effectLst>
                <a:latin typeface="Maiandra GD" pitchFamily="34" charset="0"/>
                <a:ea typeface="+mj-ea"/>
                <a:cs typeface="+mj-cs"/>
              </a:rPr>
              <a:t>I. Variables and Named Constants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96C2B5-F21A-45B8-82EE-813B7E68BBC4}" type="slidenum">
              <a:rPr lang="en-US" smtClean="0"/>
              <a:pPr/>
              <a:t>6</a:t>
            </a:fld>
            <a:endParaRPr lang="en-US"/>
          </a:p>
        </p:txBody>
      </p:sp>
      <p:sp>
        <p:nvSpPr>
          <p:cNvPr id="5" name="TextBox 4"/>
          <p:cNvSpPr txBox="1"/>
          <p:nvPr/>
        </p:nvSpPr>
        <p:spPr>
          <a:xfrm>
            <a:off x="234463" y="132583"/>
            <a:ext cx="6154617" cy="461665"/>
          </a:xfrm>
          <a:prstGeom prst="rect">
            <a:avLst/>
          </a:prstGeom>
          <a:noFill/>
        </p:spPr>
        <p:txBody>
          <a:bodyPr wrap="square" rtlCol="0">
            <a:spAutoFit/>
          </a:bodyPr>
          <a:lstStyle/>
          <a:p>
            <a:r>
              <a:rPr lang="en-US" sz="2400" b="1" dirty="0" smtClean="0">
                <a:solidFill>
                  <a:schemeClr val="accent5">
                    <a:lumMod val="50000"/>
                  </a:schemeClr>
                </a:solidFill>
                <a:latin typeface="Maiandra GD" pitchFamily="34" charset="0"/>
              </a:rPr>
              <a:t>I.1. Selecting a Name for a Memory Location</a:t>
            </a:r>
          </a:p>
        </p:txBody>
      </p:sp>
      <p:sp>
        <p:nvSpPr>
          <p:cNvPr id="7" name="Content Placeholder 2"/>
          <p:cNvSpPr>
            <a:spLocks noGrp="1"/>
          </p:cNvSpPr>
          <p:nvPr>
            <p:ph idx="1"/>
          </p:nvPr>
        </p:nvSpPr>
        <p:spPr>
          <a:xfrm>
            <a:off x="640080" y="920260"/>
            <a:ext cx="7863840" cy="5486400"/>
          </a:xfrm>
        </p:spPr>
        <p:txBody>
          <a:bodyPr>
            <a:normAutofit lnSpcReduction="10000"/>
          </a:bodyPr>
          <a:lstStyle/>
          <a:p>
            <a:pPr marL="0" indent="-274320">
              <a:spcBef>
                <a:spcPts val="300"/>
              </a:spcBef>
              <a:spcAft>
                <a:spcPts val="300"/>
              </a:spcAft>
              <a:buSzPct val="80000"/>
              <a:buFont typeface="Maiandra GD" pitchFamily="34" charset="0"/>
              <a:buChar char="†"/>
            </a:pPr>
            <a:r>
              <a:rPr lang="en-US" sz="2000" b="1" dirty="0" smtClean="0">
                <a:latin typeface="Maiandra GD" pitchFamily="34" charset="0"/>
              </a:rPr>
              <a:t>Keywords</a:t>
            </a:r>
          </a:p>
          <a:p>
            <a:pPr marL="548640" lvl="1" indent="-274320" algn="just">
              <a:spcBef>
                <a:spcPts val="0"/>
              </a:spcBef>
            </a:pPr>
            <a:r>
              <a:rPr lang="en-US" sz="1800" dirty="0" smtClean="0">
                <a:latin typeface="Maiandra GD" pitchFamily="34" charset="0"/>
              </a:rPr>
              <a:t>These are </a:t>
            </a:r>
            <a:r>
              <a:rPr lang="en-US" sz="1800" dirty="0" smtClean="0">
                <a:solidFill>
                  <a:srgbClr val="C00000"/>
                </a:solidFill>
                <a:latin typeface="Maiandra GD" pitchFamily="34" charset="0"/>
              </a:rPr>
              <a:t>reserved words</a:t>
            </a:r>
            <a:r>
              <a:rPr lang="en-US" sz="1800" dirty="0" smtClean="0">
                <a:latin typeface="Maiandra GD" pitchFamily="34" charset="0"/>
              </a:rPr>
              <a:t> of the C language. For example, </a:t>
            </a:r>
            <a:r>
              <a:rPr lang="en-US" sz="1800" b="1" dirty="0" err="1" smtClean="0">
                <a:latin typeface="Maiandra GD" pitchFamily="34" charset="0"/>
              </a:rPr>
              <a:t>int</a:t>
            </a:r>
            <a:r>
              <a:rPr lang="en-US" sz="1800" b="1" dirty="0" smtClean="0">
                <a:latin typeface="Maiandra GD" pitchFamily="34" charset="0"/>
              </a:rPr>
              <a:t>, float, if, else, for, while</a:t>
            </a:r>
            <a:r>
              <a:rPr lang="en-US" sz="1800" dirty="0" smtClean="0">
                <a:latin typeface="Maiandra GD" pitchFamily="34" charset="0"/>
              </a:rPr>
              <a:t> etc.</a:t>
            </a:r>
          </a:p>
          <a:p>
            <a:pPr marL="0" indent="-274320">
              <a:spcBef>
                <a:spcPts val="600"/>
              </a:spcBef>
              <a:spcAft>
                <a:spcPts val="300"/>
              </a:spcAft>
              <a:buSzPct val="80000"/>
              <a:buFont typeface="Maiandra GD" pitchFamily="34" charset="0"/>
              <a:buChar char="†"/>
            </a:pPr>
            <a:r>
              <a:rPr lang="en-US" sz="2000" b="1" dirty="0" smtClean="0">
                <a:latin typeface="Maiandra GD" pitchFamily="34" charset="0"/>
              </a:rPr>
              <a:t>Identifiers</a:t>
            </a:r>
          </a:p>
          <a:p>
            <a:pPr marL="548640" lvl="1" indent="-274320" algn="just">
              <a:spcBef>
                <a:spcPts val="0"/>
              </a:spcBef>
              <a:buClr>
                <a:schemeClr val="tx1"/>
              </a:buClr>
            </a:pPr>
            <a:r>
              <a:rPr lang="en-US" sz="1800" dirty="0" smtClean="0">
                <a:solidFill>
                  <a:srgbClr val="C00000"/>
                </a:solidFill>
                <a:latin typeface="Maiandra GD" pitchFamily="34" charset="0"/>
              </a:rPr>
              <a:t>An identifier</a:t>
            </a:r>
            <a:r>
              <a:rPr lang="en-US" sz="1800" dirty="0" smtClean="0">
                <a:latin typeface="Maiandra GD" pitchFamily="34" charset="0"/>
              </a:rPr>
              <a:t> is a sequence of letters and digits, but must start with a letter. Underscore ( </a:t>
            </a:r>
            <a:r>
              <a:rPr lang="en-US" sz="1800" dirty="0" smtClean="0">
                <a:solidFill>
                  <a:srgbClr val="0070C0"/>
                </a:solidFill>
                <a:latin typeface="Maiandra GD" pitchFamily="34" charset="0"/>
              </a:rPr>
              <a:t>_</a:t>
            </a:r>
            <a:r>
              <a:rPr lang="en-US" sz="1800" dirty="0" smtClean="0">
                <a:latin typeface="Maiandra GD" pitchFamily="34" charset="0"/>
              </a:rPr>
              <a:t> ) is treated as a letter. Identifiers are case sensitive. Identifiers are used to name variables, functions etc.</a:t>
            </a:r>
          </a:p>
          <a:p>
            <a:pPr marL="548640" lvl="1" indent="-274320" algn="just">
              <a:spcBef>
                <a:spcPts val="0"/>
              </a:spcBef>
              <a:buClr>
                <a:schemeClr val="tx1"/>
              </a:buClr>
            </a:pPr>
            <a:r>
              <a:rPr lang="en-US" sz="1800" dirty="0" smtClean="0">
                <a:latin typeface="Maiandra GD" pitchFamily="34" charset="0"/>
              </a:rPr>
              <a:t>Valid:  </a:t>
            </a:r>
            <a:r>
              <a:rPr lang="en-US" sz="1800" b="1" dirty="0" smtClean="0">
                <a:latin typeface="Maiandra GD" pitchFamily="34" charset="0"/>
              </a:rPr>
              <a:t>Root, _getchar, __sin, x1, x2, x3, x_1, If</a:t>
            </a:r>
          </a:p>
          <a:p>
            <a:pPr marL="548640" lvl="1" indent="-274320" algn="just">
              <a:spcBef>
                <a:spcPts val="0"/>
              </a:spcBef>
              <a:buClr>
                <a:schemeClr val="tx1"/>
              </a:buClr>
            </a:pPr>
            <a:r>
              <a:rPr lang="en-US" sz="1800" dirty="0" smtClean="0">
                <a:latin typeface="Maiandra GD" pitchFamily="34" charset="0"/>
              </a:rPr>
              <a:t>Invalid: </a:t>
            </a:r>
            <a:r>
              <a:rPr lang="en-US" sz="1800" b="1" dirty="0" smtClean="0">
                <a:latin typeface="Maiandra GD" pitchFamily="34" charset="0"/>
              </a:rPr>
              <a:t>324, short, price$, My Name</a:t>
            </a:r>
          </a:p>
          <a:p>
            <a:pPr marL="0" indent="-274320">
              <a:spcBef>
                <a:spcPts val="600"/>
              </a:spcBef>
              <a:spcAft>
                <a:spcPts val="300"/>
              </a:spcAft>
              <a:buSzPct val="80000"/>
              <a:buFont typeface="Maiandra GD" pitchFamily="34" charset="0"/>
              <a:buChar char="†"/>
            </a:pPr>
            <a:r>
              <a:rPr lang="en-US" sz="2000" b="1" dirty="0" smtClean="0">
                <a:latin typeface="Maiandra GD" pitchFamily="34" charset="0"/>
              </a:rPr>
              <a:t>Constants</a:t>
            </a:r>
          </a:p>
          <a:p>
            <a:pPr marL="548640" lvl="1" indent="-274320">
              <a:spcBef>
                <a:spcPts val="0"/>
              </a:spcBef>
            </a:pPr>
            <a:r>
              <a:rPr lang="en-US" sz="1800" dirty="0" smtClean="0">
                <a:latin typeface="Maiandra GD" pitchFamily="34" charset="0"/>
              </a:rPr>
              <a:t>Constants like 13, ‘a’, 1.3e-5 etc.</a:t>
            </a:r>
          </a:p>
          <a:p>
            <a:pPr marL="0" indent="-274320">
              <a:spcBef>
                <a:spcPts val="600"/>
              </a:spcBef>
              <a:spcAft>
                <a:spcPts val="300"/>
              </a:spcAft>
              <a:buSzPct val="80000"/>
              <a:buFont typeface="Maiandra GD" pitchFamily="34" charset="0"/>
              <a:buChar char="†"/>
            </a:pPr>
            <a:r>
              <a:rPr lang="en-US" sz="2000" b="1" dirty="0" smtClean="0">
                <a:latin typeface="Maiandra GD" pitchFamily="34" charset="0"/>
              </a:rPr>
              <a:t>String Literals</a:t>
            </a:r>
          </a:p>
          <a:p>
            <a:pPr marL="548640" lvl="1" indent="-274320" algn="just">
              <a:spcBef>
                <a:spcPts val="0"/>
              </a:spcBef>
            </a:pPr>
            <a:r>
              <a:rPr lang="en-US" sz="1800" dirty="0" smtClean="0">
                <a:latin typeface="Maiandra GD" pitchFamily="34" charset="0"/>
              </a:rPr>
              <a:t>A sequence of characters enclosed in </a:t>
            </a:r>
            <a:r>
              <a:rPr lang="en-US" sz="1800" dirty="0" smtClean="0">
                <a:solidFill>
                  <a:srgbClr val="C00000"/>
                </a:solidFill>
                <a:latin typeface="Maiandra GD" pitchFamily="34" charset="0"/>
              </a:rPr>
              <a:t>double quotes</a:t>
            </a:r>
            <a:r>
              <a:rPr lang="en-US" sz="1800" dirty="0" smtClean="0">
                <a:latin typeface="Maiandra GD" pitchFamily="34" charset="0"/>
              </a:rPr>
              <a:t> as “</a:t>
            </a:r>
            <a:r>
              <a:rPr lang="en-US" sz="1800" dirty="0" smtClean="0">
                <a:solidFill>
                  <a:srgbClr val="0070C0"/>
                </a:solidFill>
                <a:latin typeface="Maiandra GD" pitchFamily="34" charset="0"/>
              </a:rPr>
              <a:t>…</a:t>
            </a:r>
            <a:r>
              <a:rPr lang="en-US" sz="1800" dirty="0" smtClean="0">
                <a:latin typeface="Maiandra GD" pitchFamily="34" charset="0"/>
              </a:rPr>
              <a:t>”. For example “13” is a string literal and not number 13. ‘a’ and “a” are different.</a:t>
            </a:r>
          </a:p>
          <a:p>
            <a:pPr marL="0" indent="-274320">
              <a:spcBef>
                <a:spcPts val="600"/>
              </a:spcBef>
              <a:spcAft>
                <a:spcPts val="300"/>
              </a:spcAft>
              <a:buSzPct val="80000"/>
              <a:buFont typeface="Maiandra GD" pitchFamily="34" charset="0"/>
              <a:buChar char="†"/>
            </a:pPr>
            <a:r>
              <a:rPr lang="en-US" sz="2000" b="1" dirty="0" smtClean="0">
                <a:latin typeface="Maiandra GD" pitchFamily="34" charset="0"/>
              </a:rPr>
              <a:t>White Spaces</a:t>
            </a:r>
          </a:p>
          <a:p>
            <a:pPr marL="548640" lvl="1" indent="-274320" algn="just">
              <a:spcBef>
                <a:spcPts val="0"/>
              </a:spcBef>
            </a:pPr>
            <a:r>
              <a:rPr lang="en-US" sz="1800" dirty="0" smtClean="0">
                <a:latin typeface="Maiandra GD" pitchFamily="34" charset="0"/>
              </a:rPr>
              <a:t>Spaces, new lines, tabs, comments (A sequence of characters enclosed in </a:t>
            </a:r>
            <a:r>
              <a:rPr lang="en-US" sz="1800" dirty="0" smtClean="0">
                <a:solidFill>
                  <a:srgbClr val="0070C0"/>
                </a:solidFill>
                <a:latin typeface="Maiandra GD" pitchFamily="34" charset="0"/>
              </a:rPr>
              <a:t>/*</a:t>
            </a:r>
            <a:r>
              <a:rPr lang="en-US" sz="1800" dirty="0" smtClean="0">
                <a:latin typeface="Maiandra GD" pitchFamily="34" charset="0"/>
              </a:rPr>
              <a:t> and </a:t>
            </a:r>
            <a:r>
              <a:rPr lang="en-US" sz="1800" dirty="0" smtClean="0">
                <a:solidFill>
                  <a:srgbClr val="0070C0"/>
                </a:solidFill>
                <a:latin typeface="Maiandra GD" pitchFamily="34" charset="0"/>
              </a:rPr>
              <a:t>*/</a:t>
            </a:r>
            <a:r>
              <a:rPr lang="en-US" sz="1800" dirty="0" smtClean="0">
                <a:latin typeface="Maiandra GD" pitchFamily="34" charset="0"/>
              </a:rPr>
              <a:t>) etc. These are used to separate the adjacent identifiers, keywords and constants.</a:t>
            </a:r>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3078" y="122239"/>
            <a:ext cx="1594338" cy="499084"/>
          </a:xfrm>
        </p:spPr>
        <p:txBody>
          <a:bodyPr>
            <a:normAutofit/>
          </a:bodyPr>
          <a:lstStyle/>
          <a:p>
            <a:pPr algn="l" fontAlgn="base">
              <a:spcAft>
                <a:spcPct val="0"/>
              </a:spcAft>
            </a:pPr>
            <a:r>
              <a:rPr lang="en-US" sz="2200" b="1" dirty="0">
                <a:solidFill>
                  <a:schemeClr val="tx2">
                    <a:lumMod val="50000"/>
                  </a:schemeClr>
                </a:solidFill>
                <a:latin typeface="Maiandra GD" pitchFamily="34" charset="0"/>
              </a:rPr>
              <a:t>Constants</a:t>
            </a:r>
          </a:p>
        </p:txBody>
      </p:sp>
      <p:sp>
        <p:nvSpPr>
          <p:cNvPr id="35843" name="Rectangle 3"/>
          <p:cNvSpPr>
            <a:spLocks noGrp="1" noChangeArrowheads="1"/>
          </p:cNvSpPr>
          <p:nvPr>
            <p:ph type="body" idx="4294967295"/>
          </p:nvPr>
        </p:nvSpPr>
        <p:spPr>
          <a:xfrm>
            <a:off x="737089" y="1526930"/>
            <a:ext cx="7669823" cy="3968263"/>
          </a:xfrm>
        </p:spPr>
        <p:txBody>
          <a:bodyPr>
            <a:noAutofit/>
          </a:bodyPr>
          <a:lstStyle/>
          <a:p>
            <a:pPr marL="0" indent="-274320" algn="just">
              <a:spcBef>
                <a:spcPts val="600"/>
              </a:spcBef>
              <a:spcAft>
                <a:spcPts val="3000"/>
              </a:spcAft>
              <a:buSzPct val="80000"/>
              <a:buFont typeface="Maiandra GD" pitchFamily="34" charset="0"/>
              <a:buChar char="‡"/>
            </a:pPr>
            <a:r>
              <a:rPr lang="en-US" sz="2000" b="1" dirty="0">
                <a:latin typeface="Maiandra GD" pitchFamily="34" charset="0"/>
              </a:rPr>
              <a:t>Numerical Constants</a:t>
            </a:r>
          </a:p>
          <a:p>
            <a:pPr marL="548640" lvl="1" indent="-274320" algn="just">
              <a:spcBef>
                <a:spcPts val="300"/>
              </a:spcBef>
              <a:spcAft>
                <a:spcPts val="300"/>
              </a:spcAft>
            </a:pPr>
            <a:r>
              <a:rPr lang="en-US" sz="1800" dirty="0">
                <a:latin typeface="Maiandra GD" pitchFamily="34" charset="0"/>
              </a:rPr>
              <a:t>Constants like 12, 253 are stored as </a:t>
            </a:r>
            <a:r>
              <a:rPr lang="en-US" sz="1800" b="1" dirty="0" err="1">
                <a:latin typeface="Maiandra GD" pitchFamily="34" charset="0"/>
              </a:rPr>
              <a:t>int</a:t>
            </a:r>
            <a:r>
              <a:rPr lang="en-US" sz="1800" b="1" dirty="0">
                <a:latin typeface="Maiandra GD" pitchFamily="34" charset="0"/>
              </a:rPr>
              <a:t> </a:t>
            </a:r>
            <a:r>
              <a:rPr lang="en-US" sz="1800" dirty="0">
                <a:latin typeface="Maiandra GD" pitchFamily="34" charset="0"/>
              </a:rPr>
              <a:t>type. No decimal point.</a:t>
            </a:r>
          </a:p>
          <a:p>
            <a:pPr marL="548640" lvl="1" indent="-274320" algn="just">
              <a:spcBef>
                <a:spcPts val="300"/>
              </a:spcBef>
              <a:spcAft>
                <a:spcPts val="300"/>
              </a:spcAft>
            </a:pPr>
            <a:r>
              <a:rPr lang="en-US" sz="1800" dirty="0">
                <a:latin typeface="Maiandra GD" pitchFamily="34" charset="0"/>
              </a:rPr>
              <a:t>12L or 12l are stored as </a:t>
            </a:r>
            <a:r>
              <a:rPr lang="en-US" sz="1800" b="1" dirty="0">
                <a:latin typeface="Maiandra GD" pitchFamily="34" charset="0"/>
              </a:rPr>
              <a:t>long int</a:t>
            </a:r>
            <a:r>
              <a:rPr lang="en-US" sz="1800" dirty="0">
                <a:latin typeface="Maiandra GD" pitchFamily="34" charset="0"/>
              </a:rPr>
              <a:t>.</a:t>
            </a:r>
          </a:p>
          <a:p>
            <a:pPr marL="548640" lvl="1" indent="-274320" algn="just">
              <a:spcBef>
                <a:spcPts val="300"/>
              </a:spcBef>
              <a:spcAft>
                <a:spcPts val="300"/>
              </a:spcAft>
            </a:pPr>
            <a:r>
              <a:rPr lang="en-US" sz="1800" dirty="0">
                <a:latin typeface="Maiandra GD" pitchFamily="34" charset="0"/>
              </a:rPr>
              <a:t>12U or 12u are stored as </a:t>
            </a:r>
            <a:r>
              <a:rPr lang="en-US" sz="1800" b="1" dirty="0">
                <a:latin typeface="Maiandra GD" pitchFamily="34" charset="0"/>
              </a:rPr>
              <a:t>unsigned int</a:t>
            </a:r>
            <a:r>
              <a:rPr lang="en-US" sz="1800" dirty="0">
                <a:latin typeface="Maiandra GD" pitchFamily="34" charset="0"/>
              </a:rPr>
              <a:t>.</a:t>
            </a:r>
          </a:p>
          <a:p>
            <a:pPr marL="548640" lvl="1" indent="-274320" algn="just">
              <a:spcBef>
                <a:spcPts val="300"/>
              </a:spcBef>
              <a:spcAft>
                <a:spcPts val="300"/>
              </a:spcAft>
            </a:pPr>
            <a:r>
              <a:rPr lang="en-US" sz="1800" dirty="0">
                <a:latin typeface="Maiandra GD" pitchFamily="34" charset="0"/>
              </a:rPr>
              <a:t>12UL or 12ul are stored as </a:t>
            </a:r>
            <a:r>
              <a:rPr lang="en-US" sz="1800" b="1" dirty="0">
                <a:latin typeface="Maiandra GD" pitchFamily="34" charset="0"/>
              </a:rPr>
              <a:t>unsigned long int</a:t>
            </a:r>
            <a:r>
              <a:rPr lang="en-US" sz="1800" dirty="0">
                <a:latin typeface="Maiandra GD" pitchFamily="34" charset="0"/>
              </a:rPr>
              <a:t>.</a:t>
            </a:r>
          </a:p>
          <a:p>
            <a:pPr marL="548640" lvl="1" indent="-274320" algn="just">
              <a:spcBef>
                <a:spcPts val="300"/>
              </a:spcBef>
              <a:spcAft>
                <a:spcPts val="300"/>
              </a:spcAft>
            </a:pPr>
            <a:r>
              <a:rPr lang="en-US" sz="1800" dirty="0">
                <a:latin typeface="Maiandra GD" pitchFamily="34" charset="0"/>
              </a:rPr>
              <a:t>Numbers with a decimal point (12.34) are stored as </a:t>
            </a:r>
            <a:r>
              <a:rPr lang="en-US" sz="1800" b="1" dirty="0" smtClean="0">
                <a:latin typeface="Maiandra GD" pitchFamily="34" charset="0"/>
              </a:rPr>
              <a:t>double</a:t>
            </a:r>
            <a:r>
              <a:rPr lang="en-US" sz="1800" dirty="0" smtClean="0">
                <a:latin typeface="Maiandra GD" pitchFamily="34" charset="0"/>
              </a:rPr>
              <a:t> type.</a:t>
            </a:r>
            <a:endParaRPr lang="en-US" sz="1800" dirty="0">
              <a:latin typeface="Maiandra GD" pitchFamily="34" charset="0"/>
            </a:endParaRPr>
          </a:p>
          <a:p>
            <a:pPr marL="548640" lvl="1" indent="-274320" algn="just">
              <a:spcBef>
                <a:spcPts val="300"/>
              </a:spcBef>
              <a:spcAft>
                <a:spcPts val="300"/>
              </a:spcAft>
            </a:pPr>
            <a:r>
              <a:rPr lang="en-US" sz="1800" dirty="0">
                <a:latin typeface="Maiandra GD" pitchFamily="34" charset="0"/>
              </a:rPr>
              <a:t>Numbers with exponent (12e-3 = </a:t>
            </a:r>
            <a:r>
              <a:rPr lang="en-US" sz="1800" dirty="0" smtClean="0">
                <a:latin typeface="Maiandra GD" pitchFamily="34" charset="0"/>
              </a:rPr>
              <a:t>12x10</a:t>
            </a:r>
            <a:r>
              <a:rPr lang="en-US" sz="1800" baseline="30000" dirty="0" smtClean="0">
                <a:latin typeface="Maiandra GD" pitchFamily="34" charset="0"/>
              </a:rPr>
              <a:t>-3</a:t>
            </a:r>
            <a:r>
              <a:rPr lang="en-US" sz="1800" dirty="0" smtClean="0">
                <a:latin typeface="Maiandra GD" pitchFamily="34" charset="0"/>
              </a:rPr>
              <a:t>) </a:t>
            </a:r>
            <a:r>
              <a:rPr lang="en-US" sz="1800" dirty="0">
                <a:latin typeface="Maiandra GD" pitchFamily="34" charset="0"/>
              </a:rPr>
              <a:t>are stored as </a:t>
            </a:r>
            <a:r>
              <a:rPr lang="en-US" sz="1800" b="1" dirty="0" smtClean="0">
                <a:latin typeface="Maiandra GD" pitchFamily="34" charset="0"/>
              </a:rPr>
              <a:t>double</a:t>
            </a:r>
            <a:r>
              <a:rPr lang="en-US" sz="1800" dirty="0" smtClean="0">
                <a:latin typeface="Maiandra GD" pitchFamily="34" charset="0"/>
              </a:rPr>
              <a:t> type.</a:t>
            </a:r>
            <a:endParaRPr lang="en-US" sz="1800" dirty="0">
              <a:latin typeface="Maiandra GD" pitchFamily="34" charset="0"/>
            </a:endParaRPr>
          </a:p>
          <a:p>
            <a:pPr marL="548640" lvl="1" indent="-274320" algn="just">
              <a:spcBef>
                <a:spcPts val="300"/>
              </a:spcBef>
              <a:spcAft>
                <a:spcPts val="300"/>
              </a:spcAft>
            </a:pPr>
            <a:r>
              <a:rPr lang="en-US" sz="1800" dirty="0">
                <a:latin typeface="Maiandra GD" pitchFamily="34" charset="0"/>
              </a:rPr>
              <a:t>12.34f or 1.234e1f are stored as </a:t>
            </a:r>
            <a:r>
              <a:rPr lang="en-US" sz="1800" b="1" dirty="0" smtClean="0">
                <a:latin typeface="Maiandra GD" pitchFamily="34" charset="0"/>
              </a:rPr>
              <a:t>float</a:t>
            </a:r>
            <a:r>
              <a:rPr lang="en-US" sz="1800" dirty="0" smtClean="0">
                <a:latin typeface="Maiandra GD" pitchFamily="34" charset="0"/>
              </a:rPr>
              <a:t> type.</a:t>
            </a:r>
            <a:endParaRPr lang="en-US" sz="1800" dirty="0">
              <a:latin typeface="Maiandra GD" pitchFamily="34" charset="0"/>
            </a:endParaRPr>
          </a:p>
          <a:p>
            <a:pPr marL="548640" lvl="1" indent="-274320" algn="just">
              <a:spcBef>
                <a:spcPts val="300"/>
              </a:spcBef>
              <a:spcAft>
                <a:spcPts val="300"/>
              </a:spcAft>
            </a:pPr>
            <a:r>
              <a:rPr lang="en-US" sz="1800" dirty="0">
                <a:latin typeface="Maiandra GD" pitchFamily="34" charset="0"/>
              </a:rPr>
              <a:t>These are not valid constants:</a:t>
            </a:r>
          </a:p>
          <a:p>
            <a:pPr marL="548640" lvl="1" indent="-274320" algn="just">
              <a:spcBef>
                <a:spcPts val="300"/>
              </a:spcBef>
              <a:spcAft>
                <a:spcPts val="300"/>
              </a:spcAft>
              <a:buFont typeface="Monotype Sorts" pitchFamily="2" charset="2"/>
              <a:buNone/>
            </a:pPr>
            <a:r>
              <a:rPr lang="en-US" sz="1800" b="1" dirty="0">
                <a:latin typeface="Maiandra GD" pitchFamily="34" charset="0"/>
              </a:rPr>
              <a:t>	</a:t>
            </a:r>
            <a:r>
              <a:rPr lang="en-US" sz="1800" b="1" dirty="0" smtClean="0">
                <a:latin typeface="Maiandra GD" pitchFamily="34" charset="0"/>
              </a:rPr>
              <a:t>	25,000          7.1e 4          $200          2.3e-3.4          </a:t>
            </a:r>
            <a:r>
              <a:rPr lang="en-US" sz="1800" dirty="0" smtClean="0">
                <a:latin typeface="Maiandra GD" pitchFamily="34" charset="0"/>
              </a:rPr>
              <a:t>etc</a:t>
            </a:r>
            <a:r>
              <a:rPr lang="en-US" sz="1800" dirty="0">
                <a:latin typeface="Maiandra GD" pitchFamily="34" charset="0"/>
              </a:rPr>
              <a:t>.</a:t>
            </a:r>
          </a:p>
        </p:txBody>
      </p:sp>
      <p:sp>
        <p:nvSpPr>
          <p:cNvPr id="4" name="Slide Number Placeholder 3"/>
          <p:cNvSpPr>
            <a:spLocks noGrp="1"/>
          </p:cNvSpPr>
          <p:nvPr>
            <p:ph type="sldNum" sz="quarter" idx="12"/>
          </p:nvPr>
        </p:nvSpPr>
        <p:spPr/>
        <p:txBody>
          <a:bodyPr/>
          <a:lstStyle/>
          <a:p>
            <a:fld id="{A596C2B5-F21A-45B8-82EE-813B7E68BBC4}"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4294967295"/>
          </p:nvPr>
        </p:nvSpPr>
        <p:spPr>
          <a:xfrm>
            <a:off x="684335" y="1861036"/>
            <a:ext cx="7775331" cy="3557957"/>
          </a:xfrm>
        </p:spPr>
        <p:txBody>
          <a:bodyPr>
            <a:normAutofit/>
          </a:bodyPr>
          <a:lstStyle/>
          <a:p>
            <a:pPr marL="0" indent="-274320" algn="just">
              <a:spcBef>
                <a:spcPts val="600"/>
              </a:spcBef>
              <a:spcAft>
                <a:spcPts val="3000"/>
              </a:spcAft>
              <a:buSzPct val="80000"/>
              <a:buFont typeface="Maiandra GD" pitchFamily="34" charset="0"/>
              <a:buChar char="‡"/>
            </a:pPr>
            <a:r>
              <a:rPr lang="en-US" sz="2000" b="1" dirty="0">
                <a:latin typeface="Maiandra GD" pitchFamily="34" charset="0"/>
              </a:rPr>
              <a:t>Character and string constants</a:t>
            </a:r>
          </a:p>
          <a:p>
            <a:pPr marL="548640" lvl="1" indent="-274320" algn="just">
              <a:spcBef>
                <a:spcPts val="300"/>
              </a:spcBef>
              <a:spcAft>
                <a:spcPts val="300"/>
              </a:spcAft>
            </a:pPr>
            <a:r>
              <a:rPr lang="en-US" sz="1800" b="1" dirty="0">
                <a:latin typeface="Maiandra GD" pitchFamily="34" charset="0"/>
              </a:rPr>
              <a:t>‘c</a:t>
            </a:r>
            <a:r>
              <a:rPr lang="en-US" sz="1800" b="1" dirty="0" smtClean="0">
                <a:latin typeface="Maiandra GD" pitchFamily="34" charset="0"/>
              </a:rPr>
              <a:t>’</a:t>
            </a:r>
            <a:r>
              <a:rPr lang="en-US" sz="1800" dirty="0" smtClean="0">
                <a:latin typeface="Maiandra GD" pitchFamily="34" charset="0"/>
              </a:rPr>
              <a:t>, </a:t>
            </a:r>
            <a:r>
              <a:rPr lang="en-US" sz="1800" dirty="0">
                <a:latin typeface="Maiandra GD" pitchFamily="34" charset="0"/>
              </a:rPr>
              <a:t>a single character in single quotes are stored as </a:t>
            </a:r>
            <a:r>
              <a:rPr lang="en-US" sz="1800" b="1" dirty="0" smtClean="0">
                <a:latin typeface="Maiandra GD" pitchFamily="34" charset="0"/>
              </a:rPr>
              <a:t>char</a:t>
            </a:r>
            <a:r>
              <a:rPr lang="en-US" sz="1800" dirty="0" smtClean="0">
                <a:latin typeface="Maiandra GD" pitchFamily="34" charset="0"/>
              </a:rPr>
              <a:t> type.</a:t>
            </a:r>
            <a:r>
              <a:rPr lang="en-US" sz="1800" dirty="0">
                <a:latin typeface="Maiandra GD" pitchFamily="34" charset="0"/>
              </a:rPr>
              <a:t/>
            </a:r>
            <a:br>
              <a:rPr lang="en-US" sz="1800" dirty="0">
                <a:latin typeface="Maiandra GD" pitchFamily="34" charset="0"/>
              </a:rPr>
            </a:br>
            <a:r>
              <a:rPr lang="en-US" sz="1800" dirty="0">
                <a:latin typeface="Maiandra GD" pitchFamily="34" charset="0"/>
              </a:rPr>
              <a:t>Some special character are represented as two characters in single quotes</a:t>
            </a:r>
            <a:r>
              <a:rPr lang="en-US" sz="1800" dirty="0" smtClean="0">
                <a:latin typeface="Maiandra GD" pitchFamily="34" charset="0"/>
              </a:rPr>
              <a:t>.</a:t>
            </a:r>
          </a:p>
          <a:p>
            <a:pPr marL="548640" lvl="1" indent="-274320" algn="just">
              <a:spcBef>
                <a:spcPts val="300"/>
              </a:spcBef>
              <a:spcAft>
                <a:spcPts val="300"/>
              </a:spcAft>
              <a:buNone/>
            </a:pPr>
            <a:r>
              <a:rPr lang="en-US" sz="1800" b="1" dirty="0" smtClean="0">
                <a:latin typeface="Maiandra GD" pitchFamily="34" charset="0"/>
              </a:rPr>
              <a:t>	‘\</a:t>
            </a:r>
            <a:r>
              <a:rPr lang="en-US" sz="1800" b="1" dirty="0">
                <a:latin typeface="Maiandra GD" pitchFamily="34" charset="0"/>
              </a:rPr>
              <a:t>n’</a:t>
            </a:r>
            <a:r>
              <a:rPr lang="en-US" sz="1800" dirty="0">
                <a:latin typeface="Maiandra GD" pitchFamily="34" charset="0"/>
              </a:rPr>
              <a:t> = newline, </a:t>
            </a:r>
            <a:r>
              <a:rPr lang="en-US" sz="1800" b="1" dirty="0">
                <a:latin typeface="Maiandra GD" pitchFamily="34" charset="0"/>
              </a:rPr>
              <a:t>‘\t’</a:t>
            </a:r>
            <a:r>
              <a:rPr lang="en-US" sz="1800" dirty="0">
                <a:latin typeface="Maiandra GD" pitchFamily="34" charset="0"/>
              </a:rPr>
              <a:t>= tab, </a:t>
            </a:r>
            <a:r>
              <a:rPr lang="en-US" sz="1800" b="1" dirty="0">
                <a:latin typeface="Maiandra GD" pitchFamily="34" charset="0"/>
              </a:rPr>
              <a:t>‘\\’</a:t>
            </a:r>
            <a:r>
              <a:rPr lang="en-US" sz="1800" dirty="0">
                <a:latin typeface="Maiandra GD" pitchFamily="34" charset="0"/>
              </a:rPr>
              <a:t> = backlash, </a:t>
            </a:r>
            <a:r>
              <a:rPr lang="en-US" sz="1800" b="1" dirty="0">
                <a:latin typeface="Maiandra GD" pitchFamily="34" charset="0"/>
              </a:rPr>
              <a:t>‘\”’</a:t>
            </a:r>
            <a:r>
              <a:rPr lang="en-US" sz="1800" dirty="0">
                <a:latin typeface="Maiandra GD" pitchFamily="34" charset="0"/>
              </a:rPr>
              <a:t> = double quotes.</a:t>
            </a:r>
            <a:br>
              <a:rPr lang="en-US" sz="1800" dirty="0">
                <a:latin typeface="Maiandra GD" pitchFamily="34" charset="0"/>
              </a:rPr>
            </a:br>
            <a:r>
              <a:rPr lang="en-US" sz="1800" dirty="0">
                <a:latin typeface="Maiandra GD" pitchFamily="34" charset="0"/>
              </a:rPr>
              <a:t>Char constants also can be written in terms of their ASCII code.</a:t>
            </a:r>
            <a:br>
              <a:rPr lang="en-US" sz="1800" dirty="0">
                <a:latin typeface="Maiandra GD" pitchFamily="34" charset="0"/>
              </a:rPr>
            </a:br>
            <a:r>
              <a:rPr lang="en-US" sz="1800" b="1" dirty="0">
                <a:latin typeface="Maiandra GD" pitchFamily="34" charset="0"/>
              </a:rPr>
              <a:t>‘\060’ = ‘0’</a:t>
            </a:r>
            <a:r>
              <a:rPr lang="en-US" sz="1800" dirty="0">
                <a:latin typeface="Maiandra GD" pitchFamily="34" charset="0"/>
              </a:rPr>
              <a:t> (Decimal code is 48).</a:t>
            </a:r>
          </a:p>
          <a:p>
            <a:pPr marL="548640" lvl="1" indent="-274320" algn="just">
              <a:spcBef>
                <a:spcPts val="300"/>
              </a:spcBef>
              <a:spcAft>
                <a:spcPts val="300"/>
              </a:spcAft>
            </a:pPr>
            <a:r>
              <a:rPr lang="en-US" sz="1800" dirty="0">
                <a:latin typeface="Maiandra GD" pitchFamily="34" charset="0"/>
              </a:rPr>
              <a:t>A sequence of characters enclosed in double quotes is called </a:t>
            </a:r>
            <a:r>
              <a:rPr lang="en-US" sz="1800" dirty="0">
                <a:solidFill>
                  <a:srgbClr val="0070C0"/>
                </a:solidFill>
                <a:latin typeface="Maiandra GD" pitchFamily="34" charset="0"/>
              </a:rPr>
              <a:t>a string constant</a:t>
            </a:r>
            <a:r>
              <a:rPr lang="en-US" sz="1800" dirty="0">
                <a:latin typeface="Maiandra GD" pitchFamily="34" charset="0"/>
              </a:rPr>
              <a:t> or </a:t>
            </a:r>
            <a:r>
              <a:rPr lang="en-US" sz="1800" dirty="0">
                <a:solidFill>
                  <a:srgbClr val="0070C0"/>
                </a:solidFill>
                <a:latin typeface="Maiandra GD" pitchFamily="34" charset="0"/>
              </a:rPr>
              <a:t>string literal</a:t>
            </a:r>
            <a:r>
              <a:rPr lang="en-US" sz="1800" dirty="0">
                <a:latin typeface="Maiandra GD" pitchFamily="34" charset="0"/>
              </a:rPr>
              <a:t>. For </a:t>
            </a:r>
            <a:r>
              <a:rPr lang="en-US" sz="1800" dirty="0" smtClean="0">
                <a:latin typeface="Maiandra GD" pitchFamily="34" charset="0"/>
              </a:rPr>
              <a:t>example:</a:t>
            </a:r>
          </a:p>
          <a:p>
            <a:pPr marL="548640" lvl="1" indent="-274320" algn="just">
              <a:spcBef>
                <a:spcPts val="300"/>
              </a:spcBef>
              <a:spcAft>
                <a:spcPts val="300"/>
              </a:spcAft>
              <a:buNone/>
            </a:pPr>
            <a:r>
              <a:rPr lang="en-US" sz="1800" b="1" dirty="0" smtClean="0">
                <a:latin typeface="Maiandra GD" pitchFamily="34" charset="0"/>
              </a:rPr>
              <a:t>		“</a:t>
            </a:r>
            <a:r>
              <a:rPr lang="en-US" sz="1800" b="1" dirty="0" err="1" smtClean="0">
                <a:latin typeface="Maiandra GD" pitchFamily="34" charset="0"/>
              </a:rPr>
              <a:t>Charu</a:t>
            </a:r>
            <a:r>
              <a:rPr lang="en-US" sz="1800" b="1" dirty="0" smtClean="0">
                <a:latin typeface="Maiandra GD" pitchFamily="34" charset="0"/>
              </a:rPr>
              <a:t>”          “</a:t>
            </a:r>
            <a:r>
              <a:rPr lang="en-US" sz="1800" b="1" dirty="0">
                <a:latin typeface="Maiandra GD" pitchFamily="34" charset="0"/>
              </a:rPr>
              <a:t>A</a:t>
            </a:r>
            <a:r>
              <a:rPr lang="en-US" sz="1800" b="1" dirty="0" smtClean="0">
                <a:latin typeface="Maiandra GD" pitchFamily="34" charset="0"/>
              </a:rPr>
              <a:t>”          “</a:t>
            </a:r>
            <a:r>
              <a:rPr lang="en-US" sz="1800" b="1" dirty="0">
                <a:latin typeface="Maiandra GD" pitchFamily="34" charset="0"/>
              </a:rPr>
              <a:t>3/9</a:t>
            </a:r>
            <a:r>
              <a:rPr lang="en-US" sz="1800" b="1" dirty="0" smtClean="0">
                <a:latin typeface="Maiandra GD" pitchFamily="34" charset="0"/>
              </a:rPr>
              <a:t>”          “</a:t>
            </a:r>
            <a:r>
              <a:rPr lang="en-US" sz="1800" b="1" dirty="0">
                <a:latin typeface="Maiandra GD" pitchFamily="34" charset="0"/>
              </a:rPr>
              <a:t>x = 5</a:t>
            </a:r>
            <a:r>
              <a:rPr lang="en-US" sz="1800" b="1" dirty="0" smtClean="0">
                <a:latin typeface="Maiandra GD" pitchFamily="34" charset="0"/>
              </a:rPr>
              <a:t>”</a:t>
            </a:r>
            <a:endParaRPr lang="en-US" sz="2000" b="1" dirty="0" smtClean="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8</a:t>
            </a:fld>
            <a:endParaRPr lang="en-US"/>
          </a:p>
        </p:txBody>
      </p:sp>
      <p:sp>
        <p:nvSpPr>
          <p:cNvPr id="6" name="Rectangle 2"/>
          <p:cNvSpPr>
            <a:spLocks noGrp="1" noChangeArrowheads="1"/>
          </p:cNvSpPr>
          <p:nvPr>
            <p:ph type="title"/>
          </p:nvPr>
        </p:nvSpPr>
        <p:spPr>
          <a:xfrm>
            <a:off x="293078" y="122239"/>
            <a:ext cx="1594338" cy="499084"/>
          </a:xfrm>
        </p:spPr>
        <p:txBody>
          <a:bodyPr>
            <a:normAutofit/>
          </a:bodyPr>
          <a:lstStyle/>
          <a:p>
            <a:pPr algn="l" fontAlgn="base">
              <a:spcAft>
                <a:spcPct val="0"/>
              </a:spcAft>
            </a:pPr>
            <a:r>
              <a:rPr lang="en-US" sz="2200" b="1" dirty="0">
                <a:solidFill>
                  <a:schemeClr val="tx2">
                    <a:lumMod val="50000"/>
                  </a:schemeClr>
                </a:solidFill>
                <a:latin typeface="Maiandra GD" pitchFamily="34" charset="0"/>
              </a:rPr>
              <a:t>Constants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68923" y="145685"/>
            <a:ext cx="1570892" cy="510807"/>
          </a:xfrm>
        </p:spPr>
        <p:txBody>
          <a:bodyPr>
            <a:normAutofit/>
          </a:bodyPr>
          <a:lstStyle/>
          <a:p>
            <a:pPr algn="l" fontAlgn="base">
              <a:spcAft>
                <a:spcPct val="0"/>
              </a:spcAft>
            </a:pPr>
            <a:r>
              <a:rPr lang="en-US" sz="2200" b="1" dirty="0">
                <a:solidFill>
                  <a:schemeClr val="tx2">
                    <a:lumMod val="50000"/>
                  </a:schemeClr>
                </a:solidFill>
                <a:latin typeface="Maiandra GD" pitchFamily="34" charset="0"/>
              </a:rPr>
              <a:t>Variables</a:t>
            </a:r>
          </a:p>
        </p:txBody>
      </p:sp>
      <p:sp>
        <p:nvSpPr>
          <p:cNvPr id="160771" name="Rectangle 3"/>
          <p:cNvSpPr>
            <a:spLocks noGrp="1" noChangeArrowheads="1"/>
          </p:cNvSpPr>
          <p:nvPr>
            <p:ph idx="1"/>
          </p:nvPr>
        </p:nvSpPr>
        <p:spPr>
          <a:xfrm>
            <a:off x="1547447" y="1878622"/>
            <a:ext cx="6049107" cy="3593123"/>
          </a:xfrm>
        </p:spPr>
        <p:txBody>
          <a:bodyPr>
            <a:normAutofit lnSpcReduction="10000"/>
          </a:bodyPr>
          <a:lstStyle/>
          <a:p>
            <a:pPr marL="0" indent="-274320" algn="just">
              <a:spcBef>
                <a:spcPts val="600"/>
              </a:spcBef>
              <a:spcAft>
                <a:spcPts val="3000"/>
              </a:spcAft>
              <a:buSzPct val="80000"/>
              <a:buFont typeface="Maiandra GD" pitchFamily="34" charset="0"/>
              <a:buChar char="‡"/>
            </a:pPr>
            <a:r>
              <a:rPr lang="en-US" sz="2000" b="1" dirty="0">
                <a:latin typeface="Maiandra GD" pitchFamily="34" charset="0"/>
              </a:rPr>
              <a:t>Naming a Variable</a:t>
            </a:r>
          </a:p>
          <a:p>
            <a:pPr marL="548640" lvl="1" indent="-274320">
              <a:spcBef>
                <a:spcPts val="300"/>
              </a:spcBef>
              <a:spcAft>
                <a:spcPts val="300"/>
              </a:spcAft>
            </a:pPr>
            <a:r>
              <a:rPr lang="en-US" sz="1800" dirty="0">
                <a:latin typeface="Maiandra GD" pitchFamily="34" charset="0"/>
              </a:rPr>
              <a:t>Must be </a:t>
            </a:r>
            <a:r>
              <a:rPr lang="en-US" sz="1800" dirty="0">
                <a:solidFill>
                  <a:srgbClr val="0070C0"/>
                </a:solidFill>
                <a:latin typeface="Maiandra GD" pitchFamily="34" charset="0"/>
              </a:rPr>
              <a:t>a valid </a:t>
            </a:r>
            <a:r>
              <a:rPr lang="en-US" sz="1800" dirty="0" smtClean="0">
                <a:solidFill>
                  <a:srgbClr val="0070C0"/>
                </a:solidFill>
                <a:latin typeface="Maiandra GD" pitchFamily="34" charset="0"/>
              </a:rPr>
              <a:t>identifier</a:t>
            </a:r>
            <a:endParaRPr lang="en-US" sz="1800" dirty="0">
              <a:solidFill>
                <a:srgbClr val="0070C0"/>
              </a:solidFill>
              <a:latin typeface="Maiandra GD" pitchFamily="34" charset="0"/>
            </a:endParaRPr>
          </a:p>
          <a:p>
            <a:pPr marL="548640" lvl="1" indent="-274320">
              <a:spcBef>
                <a:spcPts val="300"/>
              </a:spcBef>
              <a:spcAft>
                <a:spcPts val="300"/>
              </a:spcAft>
            </a:pPr>
            <a:r>
              <a:rPr lang="en-US" sz="1800" dirty="0">
                <a:latin typeface="Maiandra GD" pitchFamily="34" charset="0"/>
              </a:rPr>
              <a:t>Must not be a keyword</a:t>
            </a:r>
          </a:p>
          <a:p>
            <a:pPr marL="548640" lvl="1" indent="-274320">
              <a:spcBef>
                <a:spcPts val="300"/>
              </a:spcBef>
              <a:spcAft>
                <a:spcPts val="300"/>
              </a:spcAft>
            </a:pPr>
            <a:r>
              <a:rPr lang="en-US" sz="1800" dirty="0">
                <a:latin typeface="Maiandra GD" pitchFamily="34" charset="0"/>
              </a:rPr>
              <a:t>Names are </a:t>
            </a:r>
            <a:r>
              <a:rPr lang="en-US" sz="1800" dirty="0">
                <a:solidFill>
                  <a:srgbClr val="0070C0"/>
                </a:solidFill>
                <a:latin typeface="Maiandra GD" pitchFamily="34" charset="0"/>
              </a:rPr>
              <a:t>case </a:t>
            </a:r>
            <a:r>
              <a:rPr lang="en-US" sz="1800" dirty="0" smtClean="0">
                <a:solidFill>
                  <a:srgbClr val="0070C0"/>
                </a:solidFill>
                <a:latin typeface="Maiandra GD" pitchFamily="34" charset="0"/>
              </a:rPr>
              <a:t>sensitive</a:t>
            </a:r>
            <a:endParaRPr lang="en-US" sz="1800" dirty="0">
              <a:solidFill>
                <a:srgbClr val="0070C0"/>
              </a:solidFill>
              <a:latin typeface="Maiandra GD" pitchFamily="34" charset="0"/>
            </a:endParaRPr>
          </a:p>
          <a:p>
            <a:pPr marL="548640" lvl="1" indent="-274320">
              <a:spcBef>
                <a:spcPts val="300"/>
              </a:spcBef>
              <a:spcAft>
                <a:spcPts val="300"/>
              </a:spcAft>
            </a:pPr>
            <a:r>
              <a:rPr lang="en-US" sz="1800" dirty="0">
                <a:latin typeface="Maiandra GD" pitchFamily="34" charset="0"/>
              </a:rPr>
              <a:t>Variables are identified by only </a:t>
            </a:r>
            <a:r>
              <a:rPr lang="en-US" sz="1800" dirty="0">
                <a:solidFill>
                  <a:srgbClr val="0070C0"/>
                </a:solidFill>
                <a:latin typeface="Maiandra GD" pitchFamily="34" charset="0"/>
              </a:rPr>
              <a:t>first 32 </a:t>
            </a:r>
            <a:r>
              <a:rPr lang="en-US" sz="1800" dirty="0" smtClean="0">
                <a:solidFill>
                  <a:srgbClr val="0070C0"/>
                </a:solidFill>
                <a:latin typeface="Maiandra GD" pitchFamily="34" charset="0"/>
              </a:rPr>
              <a:t>characters</a:t>
            </a:r>
            <a:endParaRPr lang="en-US" sz="1800" dirty="0">
              <a:solidFill>
                <a:srgbClr val="0070C0"/>
              </a:solidFill>
              <a:latin typeface="Maiandra GD" pitchFamily="34" charset="0"/>
            </a:endParaRPr>
          </a:p>
          <a:p>
            <a:pPr marL="548640" lvl="1" indent="-274320">
              <a:spcBef>
                <a:spcPts val="300"/>
              </a:spcBef>
              <a:spcAft>
                <a:spcPts val="300"/>
              </a:spcAft>
            </a:pPr>
            <a:r>
              <a:rPr lang="en-US" sz="1800" dirty="0">
                <a:latin typeface="Maiandra GD" pitchFamily="34" charset="0"/>
              </a:rPr>
              <a:t>Library commonly uses names beginning with </a:t>
            </a:r>
            <a:r>
              <a:rPr lang="en-US" sz="1800" dirty="0" smtClean="0">
                <a:solidFill>
                  <a:srgbClr val="0070C0"/>
                </a:solidFill>
                <a:latin typeface="Maiandra GD" pitchFamily="34" charset="0"/>
              </a:rPr>
              <a:t>_</a:t>
            </a:r>
            <a:endParaRPr lang="en-US" sz="1800" dirty="0">
              <a:solidFill>
                <a:srgbClr val="0070C0"/>
              </a:solidFill>
              <a:latin typeface="Maiandra GD" pitchFamily="34" charset="0"/>
            </a:endParaRPr>
          </a:p>
          <a:p>
            <a:pPr marL="548640" lvl="1" indent="-274320">
              <a:spcBef>
                <a:spcPts val="300"/>
              </a:spcBef>
              <a:spcAft>
                <a:spcPts val="300"/>
              </a:spcAft>
            </a:pPr>
            <a:r>
              <a:rPr lang="en-US" sz="1800" dirty="0">
                <a:latin typeface="Maiandra GD" pitchFamily="34" charset="0"/>
              </a:rPr>
              <a:t>Naming Styles: Uppercase style and Underscore style</a:t>
            </a:r>
          </a:p>
          <a:p>
            <a:pPr marL="548640" lvl="1" indent="-274320">
              <a:spcBef>
                <a:spcPts val="300"/>
              </a:spcBef>
              <a:spcAft>
                <a:spcPts val="300"/>
              </a:spcAft>
              <a:buNone/>
            </a:pPr>
            <a:r>
              <a:rPr lang="en-US" sz="1800" b="1" dirty="0" smtClean="0">
                <a:latin typeface="Maiandra GD" pitchFamily="34" charset="0"/>
              </a:rPr>
              <a:t>		</a:t>
            </a:r>
            <a:r>
              <a:rPr lang="en-US" sz="1800" b="1" dirty="0" err="1" smtClean="0">
                <a:latin typeface="Maiandra GD" pitchFamily="34" charset="0"/>
              </a:rPr>
              <a:t>lowerLimit</a:t>
            </a:r>
            <a:r>
              <a:rPr lang="en-US" sz="1800" b="1" dirty="0">
                <a:latin typeface="Maiandra GD" pitchFamily="34" charset="0"/>
              </a:rPr>
              <a:t>	</a:t>
            </a:r>
            <a:r>
              <a:rPr lang="en-US" sz="1800" b="1" dirty="0" err="1">
                <a:latin typeface="Maiandra GD" pitchFamily="34" charset="0"/>
              </a:rPr>
              <a:t>lower_limit</a:t>
            </a:r>
            <a:endParaRPr lang="en-US" sz="1800" b="1" dirty="0">
              <a:latin typeface="Maiandra GD" pitchFamily="34" charset="0"/>
            </a:endParaRPr>
          </a:p>
          <a:p>
            <a:pPr marL="548640" lvl="1" indent="-274320">
              <a:spcBef>
                <a:spcPts val="300"/>
              </a:spcBef>
              <a:spcAft>
                <a:spcPts val="300"/>
              </a:spcAft>
              <a:buNone/>
            </a:pPr>
            <a:r>
              <a:rPr lang="en-US" sz="1800" b="1" dirty="0" smtClean="0">
                <a:latin typeface="Maiandra GD" pitchFamily="34" charset="0"/>
              </a:rPr>
              <a:t>		</a:t>
            </a:r>
            <a:r>
              <a:rPr lang="en-US" sz="1800" b="1" dirty="0" err="1" smtClean="0">
                <a:latin typeface="Maiandra GD" pitchFamily="34" charset="0"/>
              </a:rPr>
              <a:t>incomeTax</a:t>
            </a:r>
            <a:r>
              <a:rPr lang="en-US" sz="1800" b="1" dirty="0">
                <a:latin typeface="Maiandra GD" pitchFamily="34" charset="0"/>
              </a:rPr>
              <a:t>	</a:t>
            </a:r>
            <a:r>
              <a:rPr lang="en-US" sz="1800" b="1" dirty="0" err="1" smtClean="0">
                <a:latin typeface="Maiandra GD" pitchFamily="34" charset="0"/>
              </a:rPr>
              <a:t>income_tax</a:t>
            </a:r>
            <a:endParaRPr lang="en-US" sz="1800" dirty="0">
              <a:latin typeface="Maiandra GD" pitchFamily="34" charset="0"/>
            </a:endParaRPr>
          </a:p>
        </p:txBody>
      </p:sp>
      <p:sp>
        <p:nvSpPr>
          <p:cNvPr id="4" name="Slide Number Placeholder 3"/>
          <p:cNvSpPr>
            <a:spLocks noGrp="1"/>
          </p:cNvSpPr>
          <p:nvPr>
            <p:ph type="sldNum" sz="quarter" idx="12"/>
          </p:nvPr>
        </p:nvSpPr>
        <p:spPr/>
        <p:txBody>
          <a:bodyPr/>
          <a:lstStyle/>
          <a:p>
            <a:fld id="{A596C2B5-F21A-45B8-82EE-813B7E68BBC4}"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Maiandra GD"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2986</TotalTime>
  <Words>2296</Words>
  <Application>Microsoft Macintosh PowerPoint</Application>
  <PresentationFormat>On-screen Show (4:3)</PresentationFormat>
  <Paragraphs>685</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Variables, Constants and Assignment Statements</vt:lpstr>
      <vt:lpstr>PowerPoint Presentation</vt:lpstr>
      <vt:lpstr>Lecture Contents</vt:lpstr>
      <vt:lpstr>PowerPoint Presentation</vt:lpstr>
      <vt:lpstr>PowerPoint Presentation</vt:lpstr>
      <vt:lpstr>PowerPoint Presentation</vt:lpstr>
      <vt:lpstr>Constants</vt:lpstr>
      <vt:lpstr>Constants</vt:lpstr>
      <vt:lpstr>Variables</vt:lpstr>
      <vt:lpstr>PowerPoint Presentation</vt:lpstr>
      <vt:lpstr>I.2. Selecting a Data Type for a Memory Location</vt:lpstr>
      <vt:lpstr>I.2. Selecting a Data Type for a Memory Location</vt:lpstr>
      <vt:lpstr>I.2. Selecting a Data Type for a Memory Location</vt:lpstr>
      <vt:lpstr>I.3. How Data is Stored in Internal Memory</vt:lpstr>
      <vt:lpstr>PowerPoint Presentation</vt:lpstr>
      <vt:lpstr>PowerPoint Presentation</vt:lpstr>
      <vt:lpstr>PowerPoint Presentation</vt:lpstr>
      <vt:lpstr>I.4. Type Conversions</vt:lpstr>
      <vt:lpstr>Automatic Type Casting</vt:lpstr>
      <vt:lpstr>Explicit Type Casting</vt:lpstr>
      <vt:lpstr>PowerPoint Presentation</vt:lpstr>
      <vt:lpstr>II. Reserving a Named Constants/a Variable</vt:lpstr>
      <vt:lpstr>II.2. Global and Local Variables</vt:lpstr>
      <vt:lpstr>II.2. Global and Local Variables</vt:lpstr>
      <vt:lpstr>III. Arithmetic Operators</vt:lpstr>
      <vt:lpstr>PowerPoint Presentation</vt:lpstr>
      <vt:lpstr>PowerPoint Presentation</vt:lpstr>
      <vt:lpstr>PowerPoint Presentation</vt:lpstr>
      <vt:lpstr>PowerPoint Presentation</vt:lpstr>
      <vt:lpstr>Assignment operators</vt:lpstr>
      <vt:lpstr>Increment/decrement operators</vt:lpstr>
      <vt:lpstr>PowerPoint Presentation</vt:lpstr>
      <vt:lpstr>PowerPoint Presentation</vt:lpstr>
      <vt:lpstr>III.1. Precedence and Order of evaluation</vt:lpstr>
      <vt:lpstr>III.1. Precedence and Order of evaluation</vt:lpstr>
      <vt:lpstr>III.2. Floating Point Arithmetic</vt:lpstr>
      <vt:lpstr>III.2. Floating Point Arithmetic</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 programing</dc:title>
  <dc:creator>Nauman A. Qureshi</dc:creator>
  <cp:lastModifiedBy>Ngoc Truong Minh Nguyen</cp:lastModifiedBy>
  <cp:revision>614</cp:revision>
  <cp:lastPrinted>2002-01-14T10:28:53Z</cp:lastPrinted>
  <dcterms:created xsi:type="dcterms:W3CDTF">2000-05-18T14:39:47Z</dcterms:created>
  <dcterms:modified xsi:type="dcterms:W3CDTF">2014-03-27T07:55:02Z</dcterms:modified>
</cp:coreProperties>
</file>