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056acc42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056acc42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56acc422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56acc42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56acc42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056acc42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c/two-sigma-financial-news/dat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c/two-sigma-financial-news/data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fence&#10;&#10;Description automatically generated"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/>
          <p:nvPr/>
        </p:nvSpPr>
        <p:spPr>
          <a:xfrm>
            <a:off x="7488621" y="2277613"/>
            <a:ext cx="4703379" cy="4580387"/>
          </a:xfrm>
          <a:custGeom>
            <a:rect b="b" l="l" r="r" t="t"/>
            <a:pathLst>
              <a:path extrusionOk="0" h="1298" w="1333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 txBox="1"/>
          <p:nvPr>
            <p:ph type="ctrTitle"/>
          </p:nvPr>
        </p:nvSpPr>
        <p:spPr>
          <a:xfrm>
            <a:off x="8022021" y="3231931"/>
            <a:ext cx="3852041" cy="18340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Two Sigma: Using News to Predict Stock Movement  </a:t>
            </a:r>
            <a:endParaRPr b="1" sz="4000"/>
          </a:p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7782910" y="5242675"/>
            <a:ext cx="4330262" cy="683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Team Member: Archer Mo, Bruce Sharpe, Kishi Zhou</a:t>
            </a:r>
            <a:endParaRPr sz="2000"/>
          </a:p>
        </p:txBody>
      </p:sp>
      <p:cxnSp>
        <p:nvCxnSpPr>
          <p:cNvPr id="104" name="Google Shape;104;p16"/>
          <p:cNvCxnSpPr/>
          <p:nvPr/>
        </p:nvCxnSpPr>
        <p:spPr>
          <a:xfrm>
            <a:off x="9480331" y="5123793"/>
            <a:ext cx="935420" cy="0"/>
          </a:xfrm>
          <a:prstGeom prst="straightConnector1">
            <a:avLst/>
          </a:prstGeom>
          <a:noFill/>
          <a:ln cap="sq" cmpd="sng" w="25400">
            <a:solidFill>
              <a:srgbClr val="262626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News Data – Headline Text Mining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IDA Modeling – 20 topics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875" y="2341250"/>
            <a:ext cx="9474626" cy="26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6875" y="5129300"/>
            <a:ext cx="6917274" cy="10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6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Challenges and potential Issues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02" name="Google Shape;202;p26"/>
          <p:cNvGrpSpPr/>
          <p:nvPr/>
        </p:nvGrpSpPr>
        <p:grpSpPr>
          <a:xfrm>
            <a:off x="5194300" y="471642"/>
            <a:ext cx="6513603" cy="5883988"/>
            <a:chOff x="0" y="718"/>
            <a:chExt cx="6513603" cy="5883988"/>
          </a:xfrm>
        </p:grpSpPr>
        <p:sp>
          <p:nvSpPr>
            <p:cNvPr id="203" name="Google Shape;203;p26"/>
            <p:cNvSpPr/>
            <p:nvPr/>
          </p:nvSpPr>
          <p:spPr>
            <a:xfrm>
              <a:off x="0" y="718"/>
              <a:ext cx="6513603" cy="168113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08544" y="378974"/>
              <a:ext cx="924626" cy="92462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1941716" y="718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 txBox="1"/>
            <p:nvPr/>
          </p:nvSpPr>
          <p:spPr>
            <a:xfrm>
              <a:off x="1941716" y="718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900" lIns="177900" spcFirstLastPara="1" rIns="177900" wrap="square" tIns="177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0" y="2102143"/>
              <a:ext cx="6513603" cy="168113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508544" y="2480399"/>
              <a:ext cx="924626" cy="92462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1941716" y="2102143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 txBox="1"/>
            <p:nvPr/>
          </p:nvSpPr>
          <p:spPr>
            <a:xfrm>
              <a:off x="1941716" y="2102143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900" lIns="177900" spcFirstLastPara="1" rIns="177900" wrap="square" tIns="177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Merging two datasets </a:t>
              </a:r>
              <a:endParaRPr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0" y="4203567"/>
              <a:ext cx="6513603" cy="168113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508544" y="4581824"/>
              <a:ext cx="924626" cy="92462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941716" y="4203567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 txBox="1"/>
            <p:nvPr/>
          </p:nvSpPr>
          <p:spPr>
            <a:xfrm>
              <a:off x="1941716" y="4203567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900" lIns="177900" spcFirstLastPara="1" rIns="177900" wrap="square" tIns="177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Missing Value</a:t>
              </a:r>
              <a:endParaRPr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two datasets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 Asset code and Time and </a:t>
            </a:r>
            <a:r>
              <a:rPr lang="en-US"/>
              <a:t>calculate</a:t>
            </a:r>
            <a:r>
              <a:rPr lang="en-US"/>
              <a:t> the average value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600" y="2576397"/>
            <a:ext cx="8650673" cy="26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/>
        </p:nvSpPr>
        <p:spPr>
          <a:xfrm>
            <a:off x="685800" y="838200"/>
            <a:ext cx="11256818" cy="5139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memory allowance: 17 GB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Cores: 4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system usage allowance: 9 hours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Inexperienced machine learning beginner, lacking the experience in Kaggle competitions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model that is: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implement for machine learning beginners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train fast without needing too much computing power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produce a satisfying result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990600" y="914400"/>
            <a:ext cx="5939589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Solution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gradient boosting framework that uses tree based learning algorithm: LightGBM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memory usage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training speed and higher efficiency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Capable of handling large-scale data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Relatively easy to implement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6353" y="1847433"/>
            <a:ext cx="4435536" cy="1698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/>
        </p:nvSpPr>
        <p:spPr>
          <a:xfrm>
            <a:off x="954505" y="846221"/>
            <a:ext cx="8908586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 &amp; Result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set = 5%, test set = 95%,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score: 0.63143, above over 50% of all competitors</a:t>
            </a:r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579" y="2908323"/>
            <a:ext cx="9421145" cy="3348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/>
        </p:nvSpPr>
        <p:spPr>
          <a:xfrm>
            <a:off x="878889" y="923278"/>
            <a:ext cx="10209321" cy="5047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Rumor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says a better result can be achieved using market data only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Ideas Raised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we only use the market data only and ignore the news data altogether?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we use a sequential model consists of a small amount of layers to make prediction on the stock movements based on market data only?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/>
        </p:nvSpPr>
        <p:spPr>
          <a:xfrm>
            <a:off x="884808" y="867792"/>
            <a:ext cx="10422384" cy="575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Try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sequential model that consist of 3 layers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Activation functions: relu, relu, sigmoid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function: binary crossentropy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Optimizer: Adam, beta1 = 0.9, beta2 = 0.999, epsilon = 10e-8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score: 0.64881, beaten first try without the headache of topic modeling and joining the two data sets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6055" y="2363681"/>
            <a:ext cx="4431743" cy="72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0" y="0"/>
            <a:ext cx="11786754" cy="6858000"/>
          </a:xfrm>
          <a:custGeom>
            <a:rect b="b" l="l" r="r" t="t"/>
            <a:pathLst>
              <a:path extrusionOk="0" h="6858000" w="11786754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0" y="0"/>
            <a:ext cx="3581400" cy="6858000"/>
          </a:xfrm>
          <a:custGeom>
            <a:rect b="b" l="l" r="r" t="t"/>
            <a:pathLst>
              <a:path extrusionOk="0" h="6858000" w="35814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3"/>
          <p:cNvSpPr txBox="1"/>
          <p:nvPr>
            <p:ph type="title"/>
          </p:nvPr>
        </p:nvSpPr>
        <p:spPr>
          <a:xfrm>
            <a:off x="833002" y="365125"/>
            <a:ext cx="105207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Potential Causes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838201" y="2022601"/>
            <a:ext cx="10515598" cy="4154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</a:rPr>
              <a:t>The price movement is more correlated to the market data than the new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</a:rPr>
              <a:t>Did not account for lagging effect, the market may not fully response to a news about a certain asset immediately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</a:rPr>
              <a:t>Too many missing data in the news data for those assets that are not very well-known to the public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</a:rPr>
              <a:t>Did not perform a EDA to carefully select variables that will be used in the modeling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</a:rPr>
              <a:t>Inexperience in building model and handling 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Conclusion &amp; Lesson Learnt</a:t>
            </a:r>
            <a:br>
              <a:rPr lang="en-US"/>
            </a:br>
            <a:endParaRPr/>
          </a:p>
        </p:txBody>
      </p:sp>
      <p:grpSp>
        <p:nvGrpSpPr>
          <p:cNvPr id="264" name="Google Shape;264;p34"/>
          <p:cNvGrpSpPr/>
          <p:nvPr/>
        </p:nvGrpSpPr>
        <p:grpSpPr>
          <a:xfrm>
            <a:off x="498265" y="1312836"/>
            <a:ext cx="11098735" cy="5373957"/>
            <a:chOff x="0" y="4204"/>
            <a:chExt cx="11098735" cy="5373957"/>
          </a:xfrm>
        </p:grpSpPr>
        <p:sp>
          <p:nvSpPr>
            <p:cNvPr id="265" name="Google Shape;265;p34"/>
            <p:cNvSpPr/>
            <p:nvPr/>
          </p:nvSpPr>
          <p:spPr>
            <a:xfrm>
              <a:off x="0" y="4204"/>
              <a:ext cx="11098735" cy="895659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270937" y="205728"/>
              <a:ext cx="492612" cy="4926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1034486" y="4204"/>
              <a:ext cx="10064248" cy="895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4"/>
            <p:cNvSpPr txBox="1"/>
            <p:nvPr/>
          </p:nvSpPr>
          <p:spPr>
            <a:xfrm>
              <a:off x="1034486" y="4204"/>
              <a:ext cx="10064248" cy="895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4775" lIns="94775" spcFirstLastPara="1" rIns="94775" wrap="square" tIns="9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models we produced are not very well built as they seem to put a heavier weight on variables in the market data than the ones in the news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0" y="1123779"/>
              <a:ext cx="11098735" cy="895659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270937" y="1325302"/>
              <a:ext cx="492612" cy="4926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1034486" y="1123779"/>
              <a:ext cx="10064248" cy="895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4"/>
            <p:cNvSpPr txBox="1"/>
            <p:nvPr/>
          </p:nvSpPr>
          <p:spPr>
            <a:xfrm>
              <a:off x="1034486" y="1123779"/>
              <a:ext cx="10064248" cy="895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4775" lIns="94775" spcFirstLastPara="1" rIns="94775" wrap="square" tIns="9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Having a validation set is useful for competitions that only allow practitioners to compile through Cloud 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0" y="2243353"/>
              <a:ext cx="11098735" cy="895659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270937" y="2444877"/>
              <a:ext cx="492612" cy="4926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1034486" y="2243353"/>
              <a:ext cx="10064248" cy="895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4"/>
            <p:cNvSpPr txBox="1"/>
            <p:nvPr/>
          </p:nvSpPr>
          <p:spPr>
            <a:xfrm>
              <a:off x="1034486" y="2243353"/>
              <a:ext cx="10064248" cy="895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4775" lIns="94775" spcFirstLastPara="1" rIns="94775" wrap="square" tIns="9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Kaggle kernel is a good starting point for beginners to look for ideas that can be used to make improvements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0" y="3362928"/>
              <a:ext cx="11098735" cy="895659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270937" y="3564451"/>
              <a:ext cx="492612" cy="49261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1034486" y="3362928"/>
              <a:ext cx="10064248" cy="895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4"/>
            <p:cNvSpPr txBox="1"/>
            <p:nvPr/>
          </p:nvSpPr>
          <p:spPr>
            <a:xfrm>
              <a:off x="1034486" y="3362928"/>
              <a:ext cx="10064248" cy="895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4775" lIns="94775" spcFirstLastPara="1" rIns="94775" wrap="square" tIns="9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Learning curve is steep, This experience helped us to have a better understanding of machine learning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0" y="4482502"/>
              <a:ext cx="11098735" cy="895659"/>
            </a:xfrm>
            <a:prstGeom prst="roundRect">
              <a:avLst>
                <a:gd fmla="val 1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70937" y="4684025"/>
              <a:ext cx="492612" cy="49261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1034486" y="4482502"/>
              <a:ext cx="10064248" cy="895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 txBox="1"/>
            <p:nvPr/>
          </p:nvSpPr>
          <p:spPr>
            <a:xfrm>
              <a:off x="1034486" y="4482502"/>
              <a:ext cx="10064248" cy="895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4775" lIns="94775" spcFirstLastPara="1" rIns="94775" wrap="square" tIns="9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Machine/Deep Learning requires us to learning systematically, it’s something that you cannot master in a short period of time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sign&#10;&#10;Description automatically generated" id="110" name="Google Shape;110;p17"/>
          <p:cNvPicPr preferRelativeResize="0"/>
          <p:nvPr/>
        </p:nvPicPr>
        <p:blipFill rotWithShape="1">
          <a:blip r:embed="rId3">
            <a:alphaModFix amt="35000"/>
          </a:blip>
          <a:srcRect b="19920" l="0" r="0" t="199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Project Overview</a:t>
            </a:r>
            <a:endParaRPr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365707" y="2493000"/>
            <a:ext cx="11474297" cy="2821534"/>
            <a:chOff x="774416" y="1398489"/>
            <a:chExt cx="11474297" cy="2821534"/>
          </a:xfrm>
        </p:grpSpPr>
        <p:sp>
          <p:nvSpPr>
            <p:cNvPr id="113" name="Google Shape;113;p17"/>
            <p:cNvSpPr/>
            <p:nvPr/>
          </p:nvSpPr>
          <p:spPr>
            <a:xfrm>
              <a:off x="9427324" y="1398489"/>
              <a:ext cx="2821389" cy="2821534"/>
            </a:xfrm>
            <a:prstGeom prst="ellipse">
              <a:avLst/>
            </a:prstGeom>
            <a:solidFill>
              <a:srgbClr val="599BD5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9521693" y="1492557"/>
              <a:ext cx="2633861" cy="2633399"/>
            </a:xfrm>
            <a:prstGeom prst="ellipse">
              <a:avLst/>
            </a:prstGeom>
            <a:solidFill>
              <a:srgbClr val="55B6D0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9897959" y="1868827"/>
              <a:ext cx="1881329" cy="1880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Maximum memory allowance: 17 GB &amp; CPU Cores: 4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6605934" y="1492557"/>
              <a:ext cx="2633861" cy="2633399"/>
            </a:xfrm>
            <a:prstGeom prst="ellipse">
              <a:avLst/>
            </a:prstGeom>
            <a:solidFill>
              <a:srgbClr val="4DC69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6982200" y="1868827"/>
              <a:ext cx="1881329" cy="1880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exploration 20% - Data Cleaning 60% - Model Building 20%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3690175" y="1492557"/>
              <a:ext cx="2633861" cy="2633399"/>
            </a:xfrm>
            <a:prstGeom prst="ellipse">
              <a:avLst/>
            </a:prstGeom>
            <a:solidFill>
              <a:srgbClr val="46BC57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3850897" y="1749826"/>
              <a:ext cx="2312400" cy="18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News Data: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millions*</a:t>
              </a: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Market Data: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 millions *16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774416" y="1492557"/>
              <a:ext cx="2633861" cy="2633399"/>
            </a:xfrm>
            <a:prstGeom prst="ellipse">
              <a:avLst/>
            </a:prstGeom>
            <a:solidFill>
              <a:srgbClr val="6FAB4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1150682" y="1868827"/>
              <a:ext cx="1881329" cy="1880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 the content of news analytics to predict stock price performance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7"/>
          <p:cNvSpPr txBox="1"/>
          <p:nvPr/>
        </p:nvSpPr>
        <p:spPr>
          <a:xfrm>
            <a:off x="3805600" y="1902800"/>
            <a:ext cx="16122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Set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838200" y="1902800"/>
            <a:ext cx="16122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680500" y="1902800"/>
            <a:ext cx="16122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9555400" y="1902800"/>
            <a:ext cx="16122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Platform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5"/>
          <p:cNvGrpSpPr/>
          <p:nvPr/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90" name="Google Shape;290;p35"/>
            <p:cNvSpPr/>
            <p:nvPr/>
          </p:nvSpPr>
          <p:spPr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35"/>
          <p:cNvSpPr/>
          <p:nvPr/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 txBox="1"/>
          <p:nvPr/>
        </p:nvSpPr>
        <p:spPr>
          <a:xfrm>
            <a:off x="1524000" y="2776538"/>
            <a:ext cx="9144000" cy="138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648929" y="629266"/>
            <a:ext cx="6422849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Overview(System)</a:t>
            </a:r>
            <a:endParaRPr/>
          </a:p>
        </p:txBody>
      </p:sp>
      <p:pic>
        <p:nvPicPr>
          <p:cNvPr descr="A close up of a sign&#10;&#10;Description automatically generated" id="300" name="Google Shape;300;p36"/>
          <p:cNvPicPr preferRelativeResize="0"/>
          <p:nvPr/>
        </p:nvPicPr>
        <p:blipFill rotWithShape="1">
          <a:blip r:embed="rId3">
            <a:alphaModFix/>
          </a:blip>
          <a:srcRect b="0" l="7156" r="1290" t="0"/>
          <a:stretch/>
        </p:blipFill>
        <p:spPr>
          <a:xfrm>
            <a:off x="8361082" y="1808727"/>
            <a:ext cx="3026664" cy="30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6"/>
          <p:cNvSpPr txBox="1"/>
          <p:nvPr>
            <p:ph idx="1" type="body"/>
          </p:nvPr>
        </p:nvSpPr>
        <p:spPr>
          <a:xfrm>
            <a:off x="838200" y="1825625"/>
            <a:ext cx="6541168" cy="2890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</a:pPr>
            <a:r>
              <a:t/>
            </a:r>
            <a:endParaRPr b="1" sz="29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Maximum memory allowance: 17 GB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CPU Cores: 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Total system usage allowance: 9 hours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/>
        </p:nvSpPr>
        <p:spPr>
          <a:xfrm>
            <a:off x="838201" y="838200"/>
            <a:ext cx="7467600" cy="3493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Market data and News data to predict stock price movements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a confidence value within the interval [-1,1] to each asset to indicate if an asset is going to produce negative or positive return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/>
        </p:nvSpPr>
        <p:spPr>
          <a:xfrm>
            <a:off x="924757" y="766732"/>
            <a:ext cx="10342485" cy="4985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Causes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price movement is more correlated to the market data than the new data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 not account for lagging effect, the market may not fully response to a news about a certain asset immediately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many missing data in the news data for those assets that are not very well-known to the public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 not perform a EDA to carefully select variables that will be used in the modeling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Inexperience in building model and handling data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/>
        </p:nvSpPr>
        <p:spPr>
          <a:xfrm>
            <a:off x="991339" y="505122"/>
            <a:ext cx="10209321" cy="5847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&amp; Lesson Learnt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models we produced are not very well built as they seem to put a heavier weight on variables in the market data than the ones in the news data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a validation set is useful for competitions that only allow practitioners to compile through Cloud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Kaggle kernel is a good starting point for beginners to look for ideas that can be used to make improvements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curve is steep, This experience helped us to have a better understanding of machine learning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Machine/Deep Learning requires us to learning systematically, it’s something that you cannot master in a short period of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905518" y="4172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905518" y="187050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a signed confidence value [-1, 1]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 timeline: 2007 – 201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set timeline 2019. January – 2019. July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840" y="2957711"/>
            <a:ext cx="34385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1607621" y="3808587"/>
            <a:ext cx="1926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Confidence  value 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0474" y="2928503"/>
            <a:ext cx="281108" cy="22601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2263720" y="2576562"/>
            <a:ext cx="1822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Market Return 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2547" y="3593033"/>
            <a:ext cx="216000" cy="28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04454" y="3338280"/>
            <a:ext cx="736542" cy="181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4288594" y="3002372"/>
            <a:ext cx="301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whether a particular asset is included in scoring</a:t>
            </a:r>
            <a:endParaRPr/>
          </a:p>
        </p:txBody>
      </p:sp>
      <p:pic>
        <p:nvPicPr>
          <p:cNvPr descr="A close up of a sign&#10;&#10;Description automatically generated" id="139" name="Google Shape;139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75704" y="4772470"/>
            <a:ext cx="2773119" cy="1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838200" y="365126"/>
            <a:ext cx="5340605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Data 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585926" y="1944210"/>
            <a:ext cx="4678532" cy="454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079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Time: from 2007 to present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Asset Code &amp; Asset Name : primary keys to connect news dataset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Open: open price for the day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Returns: Open – close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Prev – Next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Raw – Mktres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1 -10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/>
          </a:p>
          <a:p>
            <a:pPr indent="1079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87" l="0" r="18864" t="1486"/>
          <a:stretch/>
        </p:blipFill>
        <p:spPr>
          <a:xfrm>
            <a:off x="6941083" y="68201"/>
            <a:ext cx="3268237" cy="677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Market Data 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https://www.kaggle.com/c/two-sigma-financial-news/data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Market Data Cleaning </a:t>
            </a:r>
            <a:endParaRPr/>
          </a:p>
        </p:txBody>
      </p:sp>
      <p:cxnSp>
        <p:nvCxnSpPr>
          <p:cNvPr id="162" name="Google Shape;162;p21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574965" y="2452260"/>
            <a:ext cx="11395362" cy="4648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 Remove data before 2010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	- Stock prices experienced significant changes during the 	financial crisis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 Fill in Missing open/ close price using previous observed value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 Replace abnormal data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 	- Has doubled the stock price in a single day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  	- Has decreased to half of the original price in a single day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838200" y="365126"/>
            <a:ext cx="5340605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News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</a:t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585926" y="1944210"/>
            <a:ext cx="5175682" cy="482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sentimentClass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- Negative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- Neutral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- Positive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NoveltyCount12H</a:t>
            </a:r>
            <a:endParaRPr/>
          </a:p>
          <a:p>
            <a:pPr indent="1079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079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1455" y="0"/>
            <a:ext cx="30398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0090" y="-2"/>
            <a:ext cx="28863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Example of News Data</a:t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4">
            <a:alphaModFix/>
          </a:blip>
          <a:srcRect b="4461" l="0" r="4634" t="0"/>
          <a:stretch/>
        </p:blipFill>
        <p:spPr>
          <a:xfrm>
            <a:off x="938200" y="1420600"/>
            <a:ext cx="6303000" cy="533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News Data – Headline Text Mining</a:t>
            </a:r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Text Mining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- Word Cloud exclude stop words and symbol (”, “？”, “，”,…)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screenshot of a cell phone&#10;&#10;Description automatically generated"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818" y="2758566"/>
            <a:ext cx="7526293" cy="3948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