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8288000" cy="10287000"/>
  <p:notesSz cx="6858000" cy="9144000"/>
  <p:embeddedFontLst>
    <p:embeddedFont>
      <p:font typeface="Neo Tech Bold" panose="020B0604020202020204" charset="0"/>
      <p:regular r:id="rId42"/>
    </p:embeddedFont>
    <p:embeddedFont>
      <p:font typeface="Poppins" panose="00000500000000000000" pitchFamily="2" charset="0"/>
      <p:regular r:id="rId43"/>
      <p:bold r:id="rId44"/>
    </p:embeddedFont>
    <p:embeddedFont>
      <p:font typeface="Poppins Bold" panose="00000800000000000000"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6954155">
            <a:off x="11475847" y="-1670126"/>
            <a:ext cx="10212044" cy="7389806"/>
          </a:xfrm>
          <a:custGeom>
            <a:avLst/>
            <a:gdLst/>
            <a:ahLst/>
            <a:cxnLst/>
            <a:rect l="l" t="t" r="r" b="b"/>
            <a:pathLst>
              <a:path w="10212044" h="7389806">
                <a:moveTo>
                  <a:pt x="0" y="0"/>
                </a:moveTo>
                <a:lnTo>
                  <a:pt x="10212044" y="0"/>
                </a:lnTo>
                <a:lnTo>
                  <a:pt x="10212044" y="7389807"/>
                </a:lnTo>
                <a:lnTo>
                  <a:pt x="0" y="7389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3351545">
            <a:off x="-3478707" y="4537026"/>
            <a:ext cx="10212044" cy="7389806"/>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grpSp>
        <p:nvGrpSpPr>
          <p:cNvPr id="5" name="Group 5"/>
          <p:cNvGrpSpPr/>
          <p:nvPr/>
        </p:nvGrpSpPr>
        <p:grpSpPr>
          <a:xfrm>
            <a:off x="1159836" y="4352925"/>
            <a:ext cx="1392979" cy="139297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vi-VN"/>
            </a:p>
          </p:txBody>
        </p:sp>
        <p:sp>
          <p:nvSpPr>
            <p:cNvPr id="7" name="TextBox 7"/>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8" name="TextBox 8"/>
          <p:cNvSpPr txBox="1"/>
          <p:nvPr/>
        </p:nvSpPr>
        <p:spPr>
          <a:xfrm>
            <a:off x="1493408" y="3360950"/>
            <a:ext cx="15301184" cy="4579408"/>
          </a:xfrm>
          <a:prstGeom prst="rect">
            <a:avLst/>
          </a:prstGeom>
        </p:spPr>
        <p:txBody>
          <a:bodyPr lIns="0" tIns="0" rIns="0" bIns="0" rtlCol="0" anchor="t">
            <a:spAutoFit/>
          </a:bodyPr>
          <a:lstStyle/>
          <a:p>
            <a:pPr algn="ctr">
              <a:lnSpc>
                <a:spcPts val="11532"/>
              </a:lnSpc>
            </a:pPr>
            <a:r>
              <a:rPr lang="en-US" sz="9610" b="1">
                <a:solidFill>
                  <a:srgbClr val="FFFFFF"/>
                </a:solidFill>
                <a:latin typeface="Neo Tech Bold"/>
                <a:ea typeface="Neo Tech Bold"/>
                <a:cs typeface="Neo Tech Bold"/>
                <a:sym typeface="Neo Tech Bold"/>
              </a:rPr>
              <a:t>STUDENT MANAGEMENT SOFTWARE</a:t>
            </a:r>
          </a:p>
          <a:p>
            <a:pPr algn="ctr">
              <a:lnSpc>
                <a:spcPts val="11532"/>
              </a:lnSpc>
            </a:pPr>
            <a:endParaRPr lang="en-US" sz="9610" b="1">
              <a:solidFill>
                <a:srgbClr val="FFFFFF"/>
              </a:solidFill>
              <a:latin typeface="Neo Tech Bold"/>
              <a:ea typeface="Neo Tech Bold"/>
              <a:cs typeface="Neo Tech Bold"/>
              <a:sym typeface="Neo Tech Bold"/>
            </a:endParaRPr>
          </a:p>
        </p:txBody>
      </p:sp>
      <p:grpSp>
        <p:nvGrpSpPr>
          <p:cNvPr id="9" name="Group 9"/>
          <p:cNvGrpSpPr/>
          <p:nvPr/>
        </p:nvGrpSpPr>
        <p:grpSpPr>
          <a:xfrm>
            <a:off x="14753834" y="2055071"/>
            <a:ext cx="1392979" cy="139297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p>
          </p:txBody>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vi-VN"/>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vi-VN"/>
          </a:p>
        </p:txBody>
      </p:sp>
      <p:sp>
        <p:nvSpPr>
          <p:cNvPr id="4" name="Freeform 4"/>
          <p:cNvSpPr/>
          <p:nvPr/>
        </p:nvSpPr>
        <p:spPr>
          <a:xfrm>
            <a:off x="3217866" y="503411"/>
            <a:ext cx="11852268" cy="4204056"/>
          </a:xfrm>
          <a:custGeom>
            <a:avLst/>
            <a:gdLst/>
            <a:ahLst/>
            <a:cxnLst/>
            <a:rect l="l" t="t" r="r" b="b"/>
            <a:pathLst>
              <a:path w="11852268" h="4204056">
                <a:moveTo>
                  <a:pt x="0" y="0"/>
                </a:moveTo>
                <a:lnTo>
                  <a:pt x="11852268" y="0"/>
                </a:lnTo>
                <a:lnTo>
                  <a:pt x="11852268" y="4204056"/>
                </a:lnTo>
                <a:lnTo>
                  <a:pt x="0" y="4204056"/>
                </a:lnTo>
                <a:lnTo>
                  <a:pt x="0" y="0"/>
                </a:lnTo>
                <a:close/>
              </a:path>
            </a:pathLst>
          </a:custGeom>
          <a:blipFill>
            <a:blip r:embed="rId3"/>
            <a:stretch>
              <a:fillRect t="-2479" b="-2479"/>
            </a:stretch>
          </a:blipFill>
        </p:spPr>
        <p:txBody>
          <a:bodyPr/>
          <a:lstStyle/>
          <a:p>
            <a:endParaRPr lang="vi-VN"/>
          </a:p>
        </p:txBody>
      </p:sp>
      <p:sp>
        <p:nvSpPr>
          <p:cNvPr id="5" name="TextBox 5"/>
          <p:cNvSpPr txBox="1"/>
          <p:nvPr/>
        </p:nvSpPr>
        <p:spPr>
          <a:xfrm>
            <a:off x="812896" y="5048250"/>
            <a:ext cx="6502304" cy="572401"/>
          </a:xfrm>
          <a:prstGeom prst="rect">
            <a:avLst/>
          </a:prstGeom>
        </p:spPr>
        <p:txBody>
          <a:bodyPr wrap="square" lIns="0" tIns="0" rIns="0" bIns="0" rtlCol="0" anchor="t">
            <a:spAutoFit/>
          </a:bodyPr>
          <a:lstStyle/>
          <a:p>
            <a:pPr algn="ctr">
              <a:lnSpc>
                <a:spcPts val="4691"/>
              </a:lnSpc>
              <a:spcBef>
                <a:spcPct val="0"/>
              </a:spcBef>
            </a:pPr>
            <a:r>
              <a:rPr lang="en-US" sz="3351" b="1" dirty="0" err="1">
                <a:solidFill>
                  <a:srgbClr val="FFFFFF"/>
                </a:solidFill>
                <a:latin typeface="Poppins Bold"/>
                <a:ea typeface="Poppins Bold"/>
                <a:cs typeface="Poppins Bold"/>
                <a:sym typeface="Poppins Bold"/>
              </a:rPr>
              <a:t>removeStudentById</a:t>
            </a:r>
            <a:r>
              <a:rPr lang="en-US" sz="3351" b="1" dirty="0">
                <a:solidFill>
                  <a:srgbClr val="FFFFFF"/>
                </a:solidFill>
                <a:latin typeface="Poppins Bold"/>
                <a:ea typeface="Poppins Bold"/>
                <a:cs typeface="Poppins Bold"/>
                <a:sym typeface="Poppins Bold"/>
              </a:rPr>
              <a:t> method:</a:t>
            </a:r>
          </a:p>
        </p:txBody>
      </p:sp>
      <p:sp>
        <p:nvSpPr>
          <p:cNvPr id="6" name="TextBox 6"/>
          <p:cNvSpPr txBox="1"/>
          <p:nvPr/>
        </p:nvSpPr>
        <p:spPr>
          <a:xfrm>
            <a:off x="812896" y="5991826"/>
            <a:ext cx="17043275" cy="2711176"/>
          </a:xfrm>
          <a:prstGeom prst="rect">
            <a:avLst/>
          </a:prstGeom>
        </p:spPr>
        <p:txBody>
          <a:bodyPr lIns="0" tIns="0" rIns="0" bIns="0" rtlCol="0" anchor="t">
            <a:spAutoFit/>
          </a:bodyPr>
          <a:lstStyle/>
          <a:p>
            <a:pPr marL="663559" lvl="1" indent="-331779" algn="l">
              <a:lnSpc>
                <a:spcPts val="4302"/>
              </a:lnSpc>
              <a:buFont typeface="Arial"/>
              <a:buChar char="•"/>
            </a:pPr>
            <a:r>
              <a:rPr lang="en-US" sz="3073" b="1">
                <a:solidFill>
                  <a:srgbClr val="FFFFFF"/>
                </a:solidFill>
                <a:latin typeface="Poppins Bold"/>
                <a:ea typeface="Poppins Bold"/>
                <a:cs typeface="Poppins Bold"/>
                <a:sym typeface="Poppins Bold"/>
              </a:rPr>
              <a:t>public void removeStudentById: </a:t>
            </a:r>
            <a:r>
              <a:rPr lang="en-US" sz="3073">
                <a:solidFill>
                  <a:srgbClr val="FFFFFF"/>
                </a:solidFill>
                <a:latin typeface="Poppins"/>
                <a:ea typeface="Poppins"/>
                <a:cs typeface="Poppins"/>
                <a:sym typeface="Poppins"/>
              </a:rPr>
              <a:t>This is a public method that does not return a value.</a:t>
            </a:r>
          </a:p>
          <a:p>
            <a:pPr marL="663559" lvl="1" indent="-331779" algn="l">
              <a:lnSpc>
                <a:spcPts val="4302"/>
              </a:lnSpc>
              <a:buFont typeface="Arial"/>
              <a:buChar char="•"/>
            </a:pPr>
            <a:r>
              <a:rPr lang="en-US" sz="3073" b="1">
                <a:solidFill>
                  <a:srgbClr val="FFFFFF"/>
                </a:solidFill>
                <a:latin typeface="Poppins Bold"/>
                <a:ea typeface="Poppins Bold"/>
                <a:cs typeface="Poppins Bold"/>
                <a:sym typeface="Poppins Bold"/>
              </a:rPr>
              <a:t>ArrayList&lt;Student&gt; students:</a:t>
            </a:r>
            <a:r>
              <a:rPr lang="en-US" sz="3073">
                <a:solidFill>
                  <a:srgbClr val="FFFFFF"/>
                </a:solidFill>
                <a:latin typeface="Poppins"/>
                <a:ea typeface="Poppins"/>
                <a:cs typeface="Poppins"/>
                <a:sym typeface="Poppins"/>
              </a:rPr>
              <a:t> This parameter is a list of Student objects that we want to delete.</a:t>
            </a:r>
          </a:p>
          <a:p>
            <a:pPr marL="663559" lvl="1" indent="-331779" algn="l">
              <a:lnSpc>
                <a:spcPts val="4302"/>
              </a:lnSpc>
              <a:buFont typeface="Arial"/>
              <a:buChar char="•"/>
            </a:pPr>
            <a:r>
              <a:rPr lang="en-US" sz="3073" b="1">
                <a:solidFill>
                  <a:srgbClr val="FFFFFF"/>
                </a:solidFill>
                <a:latin typeface="Poppins Bold"/>
                <a:ea typeface="Poppins Bold"/>
                <a:cs typeface="Poppins Bold"/>
                <a:sym typeface="Poppins Bold"/>
              </a:rPr>
              <a:t>String id: </a:t>
            </a:r>
            <a:r>
              <a:rPr lang="en-US" sz="3073">
                <a:solidFill>
                  <a:srgbClr val="FFFFFF"/>
                </a:solidFill>
                <a:latin typeface="Poppins"/>
                <a:ea typeface="Poppins"/>
                <a:cs typeface="Poppins"/>
                <a:sym typeface="Poppins"/>
              </a:rPr>
              <a:t>This parameter is the ID of the student that we want to delete.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669638" y="554416"/>
            <a:ext cx="10948724" cy="4076148"/>
          </a:xfrm>
          <a:custGeom>
            <a:avLst/>
            <a:gdLst/>
            <a:ahLst/>
            <a:cxnLst/>
            <a:rect l="l" t="t" r="r" b="b"/>
            <a:pathLst>
              <a:path w="10948724" h="4076148">
                <a:moveTo>
                  <a:pt x="0" y="0"/>
                </a:moveTo>
                <a:lnTo>
                  <a:pt x="10948724" y="0"/>
                </a:lnTo>
                <a:lnTo>
                  <a:pt x="10948724" y="4076148"/>
                </a:lnTo>
                <a:lnTo>
                  <a:pt x="0" y="4076148"/>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28700" y="5048250"/>
            <a:ext cx="5143500" cy="572401"/>
          </a:xfrm>
          <a:prstGeom prst="rect">
            <a:avLst/>
          </a:prstGeom>
        </p:spPr>
        <p:txBody>
          <a:bodyPr wrap="square" lIns="0" tIns="0" rIns="0" bIns="0" rtlCol="0" anchor="t">
            <a:spAutoFit/>
          </a:bodyPr>
          <a:lstStyle/>
          <a:p>
            <a:pPr algn="ctr">
              <a:lnSpc>
                <a:spcPts val="4691"/>
              </a:lnSpc>
              <a:spcBef>
                <a:spcPct val="0"/>
              </a:spcBef>
            </a:pPr>
            <a:r>
              <a:rPr lang="en-US" sz="3351" b="1" dirty="0">
                <a:solidFill>
                  <a:srgbClr val="FFFFFF"/>
                </a:solidFill>
                <a:latin typeface="Poppins Bold"/>
                <a:ea typeface="Poppins Bold"/>
                <a:cs typeface="Poppins Bold"/>
                <a:sym typeface="Poppins Bold"/>
              </a:rPr>
              <a:t>Loops and conditions:</a:t>
            </a:r>
          </a:p>
        </p:txBody>
      </p:sp>
      <p:sp>
        <p:nvSpPr>
          <p:cNvPr id="4" name="TextBox 4"/>
          <p:cNvSpPr txBox="1"/>
          <p:nvPr/>
        </p:nvSpPr>
        <p:spPr>
          <a:xfrm>
            <a:off x="1169731" y="5946833"/>
            <a:ext cx="15948537" cy="2630136"/>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for (int i = 0; i &lt; students.size(); i++): This loop iterates through each element in the students list.</a:t>
            </a:r>
          </a:p>
          <a:p>
            <a:pPr marL="637193" lvl="1" indent="-318596" algn="l">
              <a:lnSpc>
                <a:spcPts val="4131"/>
              </a:lnSpc>
              <a:buFont typeface="Arial"/>
              <a:buChar char="•"/>
            </a:pPr>
            <a:r>
              <a:rPr lang="en-US" sz="2951">
                <a:solidFill>
                  <a:srgbClr val="FFFFFF"/>
                </a:solidFill>
                <a:latin typeface="Poppins"/>
                <a:ea typeface="Poppins"/>
                <a:cs typeface="Poppins"/>
                <a:sym typeface="Poppins"/>
              </a:rPr>
              <a:t>if (Objects.equals(students.get(i).id, id)): Checks if the current student ID is equal to the required ID. If so, deletes it.</a:t>
            </a:r>
          </a:p>
          <a:p>
            <a:pPr marL="637193" lvl="1" indent="-318596" algn="l">
              <a:lnSpc>
                <a:spcPts val="4131"/>
              </a:lnSpc>
              <a:buFont typeface="Arial"/>
              <a:buChar char="•"/>
            </a:pPr>
            <a:r>
              <a:rPr lang="en-US" sz="2951">
                <a:solidFill>
                  <a:srgbClr val="FFFFFF"/>
                </a:solidFill>
                <a:latin typeface="Poppins"/>
                <a:ea typeface="Poppins"/>
                <a:cs typeface="Poppins"/>
                <a:sym typeface="Poppins"/>
              </a:rPr>
              <a:t>students.remove(i): Deletes the element at position i in the list.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4040744" y="1769469"/>
            <a:ext cx="10206513" cy="7488831"/>
          </a:xfrm>
          <a:custGeom>
            <a:avLst/>
            <a:gdLst/>
            <a:ahLst/>
            <a:cxnLst/>
            <a:rect l="l" t="t" r="r" b="b"/>
            <a:pathLst>
              <a:path w="10206513" h="7488831">
                <a:moveTo>
                  <a:pt x="0" y="0"/>
                </a:moveTo>
                <a:lnTo>
                  <a:pt x="10206512" y="0"/>
                </a:lnTo>
                <a:lnTo>
                  <a:pt x="10206512" y="7488831"/>
                </a:lnTo>
                <a:lnTo>
                  <a:pt x="0" y="7488831"/>
                </a:lnTo>
                <a:lnTo>
                  <a:pt x="0" y="0"/>
                </a:lnTo>
                <a:close/>
              </a:path>
            </a:pathLst>
          </a:custGeom>
          <a:blipFill>
            <a:blip r:embed="rId2"/>
            <a:stretch>
              <a:fillRect r="-531"/>
            </a:stretch>
          </a:blipFill>
        </p:spPr>
        <p:txBody>
          <a:bodyPr/>
          <a:lstStyle/>
          <a:p>
            <a:endParaRPr lang="vi-VN"/>
          </a:p>
        </p:txBody>
      </p:sp>
      <p:sp>
        <p:nvSpPr>
          <p:cNvPr id="3" name="TextBox 3"/>
          <p:cNvSpPr txBox="1"/>
          <p:nvPr/>
        </p:nvSpPr>
        <p:spPr>
          <a:xfrm>
            <a:off x="1028700" y="208597"/>
            <a:ext cx="12648913" cy="1411605"/>
          </a:xfrm>
          <a:prstGeom prst="rect">
            <a:avLst/>
          </a:prstGeom>
        </p:spPr>
        <p:txBody>
          <a:bodyPr lIns="0" tIns="0" rIns="0" bIns="0" rtlCol="0" anchor="t">
            <a:spAutoFit/>
          </a:bodyPr>
          <a:lstStyle/>
          <a:p>
            <a:pPr algn="ctr">
              <a:lnSpc>
                <a:spcPts val="10919"/>
              </a:lnSpc>
              <a:spcBef>
                <a:spcPct val="0"/>
              </a:spcBef>
            </a:pPr>
            <a:r>
              <a:rPr lang="en-US" sz="7800" b="1">
                <a:solidFill>
                  <a:srgbClr val="FFFFFF"/>
                </a:solidFill>
                <a:latin typeface="Poppins Bold"/>
                <a:ea typeface="Poppins Bold"/>
                <a:cs typeface="Poppins Bold"/>
                <a:sym typeface="Poppins Bold"/>
              </a:rPr>
              <a:t>Student search function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5562820" y="671045"/>
            <a:ext cx="9485232" cy="655136"/>
          </a:xfrm>
          <a:custGeom>
            <a:avLst/>
            <a:gdLst/>
            <a:ahLst/>
            <a:cxnLst/>
            <a:rect l="l" t="t" r="r" b="b"/>
            <a:pathLst>
              <a:path w="9485232" h="655136">
                <a:moveTo>
                  <a:pt x="0" y="0"/>
                </a:moveTo>
                <a:lnTo>
                  <a:pt x="9485231" y="0"/>
                </a:lnTo>
                <a:lnTo>
                  <a:pt x="9485231" y="655136"/>
                </a:lnTo>
                <a:lnTo>
                  <a:pt x="0" y="655136"/>
                </a:lnTo>
                <a:lnTo>
                  <a:pt x="0" y="0"/>
                </a:lnTo>
                <a:close/>
              </a:path>
            </a:pathLst>
          </a:custGeom>
          <a:blipFill>
            <a:blip r:embed="rId2"/>
            <a:stretch>
              <a:fillRect/>
            </a:stretch>
          </a:blipFill>
        </p:spPr>
        <p:txBody>
          <a:bodyPr/>
          <a:lstStyle/>
          <a:p>
            <a:endParaRPr lang="vi-VN"/>
          </a:p>
        </p:txBody>
      </p:sp>
      <p:sp>
        <p:nvSpPr>
          <p:cNvPr id="3" name="Freeform 3"/>
          <p:cNvSpPr/>
          <p:nvPr/>
        </p:nvSpPr>
        <p:spPr>
          <a:xfrm>
            <a:off x="6251730" y="3213502"/>
            <a:ext cx="11007570" cy="482788"/>
          </a:xfrm>
          <a:custGeom>
            <a:avLst/>
            <a:gdLst/>
            <a:ahLst/>
            <a:cxnLst/>
            <a:rect l="l" t="t" r="r" b="b"/>
            <a:pathLst>
              <a:path w="11007570" h="482788">
                <a:moveTo>
                  <a:pt x="0" y="0"/>
                </a:moveTo>
                <a:lnTo>
                  <a:pt x="11007570" y="0"/>
                </a:lnTo>
                <a:lnTo>
                  <a:pt x="11007570" y="482788"/>
                </a:lnTo>
                <a:lnTo>
                  <a:pt x="0" y="482788"/>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028700" y="3934415"/>
            <a:ext cx="15901907" cy="2141821"/>
          </a:xfrm>
          <a:prstGeom prst="rect">
            <a:avLst/>
          </a:prstGeom>
        </p:spPr>
        <p:txBody>
          <a:bodyPr lIns="0" tIns="0" rIns="0" bIns="0" rtlCol="0" anchor="t">
            <a:spAutoFit/>
          </a:bodyPr>
          <a:lstStyle/>
          <a:p>
            <a:pPr marL="658782" lvl="1" indent="-329391" algn="l">
              <a:lnSpc>
                <a:spcPts val="4271"/>
              </a:lnSpc>
              <a:buFont typeface="Arial"/>
              <a:buChar char="•"/>
            </a:pPr>
            <a:r>
              <a:rPr lang="en-US" sz="3051" dirty="0">
                <a:solidFill>
                  <a:srgbClr val="FFFFFF"/>
                </a:solidFill>
                <a:latin typeface="Poppins"/>
                <a:ea typeface="Poppins"/>
                <a:cs typeface="Poppins"/>
                <a:sym typeface="Poppins"/>
              </a:rPr>
              <a:t>This method takes two parameters:</a:t>
            </a:r>
          </a:p>
          <a:p>
            <a:pPr marL="1317564" lvl="2" indent="-439188" algn="l">
              <a:lnSpc>
                <a:spcPts val="4271"/>
              </a:lnSpc>
              <a:buFont typeface="Arial"/>
              <a:buChar char="⚬"/>
            </a:pPr>
            <a:r>
              <a:rPr lang="en-US" sz="3051" b="1" dirty="0">
                <a:solidFill>
                  <a:srgbClr val="FFFFFF"/>
                </a:solidFill>
                <a:latin typeface="Poppins Bold"/>
                <a:ea typeface="Poppins Bold"/>
                <a:cs typeface="Poppins Bold"/>
                <a:sym typeface="Poppins Bold"/>
              </a:rPr>
              <a:t>students</a:t>
            </a:r>
            <a:r>
              <a:rPr lang="en-US" sz="3051" dirty="0">
                <a:solidFill>
                  <a:srgbClr val="FFFFFF"/>
                </a:solidFill>
                <a:latin typeface="Poppins"/>
                <a:ea typeface="Poppins"/>
                <a:cs typeface="Poppins"/>
                <a:sym typeface="Poppins"/>
              </a:rPr>
              <a:t>: A list of </a:t>
            </a:r>
            <a:r>
              <a:rPr lang="en-US" sz="3051" b="1" dirty="0">
                <a:solidFill>
                  <a:srgbClr val="FFFFFF"/>
                </a:solidFill>
                <a:latin typeface="Poppins Bold"/>
                <a:ea typeface="Poppins Bold"/>
                <a:cs typeface="Poppins Bold"/>
                <a:sym typeface="Poppins Bold"/>
              </a:rPr>
              <a:t>Student </a:t>
            </a:r>
            <a:r>
              <a:rPr lang="en-US" sz="3051" dirty="0">
                <a:solidFill>
                  <a:srgbClr val="FFFFFF"/>
                </a:solidFill>
                <a:latin typeface="Poppins"/>
                <a:ea typeface="Poppins"/>
                <a:cs typeface="Poppins"/>
                <a:sym typeface="Poppins"/>
              </a:rPr>
              <a:t>objects sorted by ID.</a:t>
            </a:r>
          </a:p>
          <a:p>
            <a:pPr marL="1317564" lvl="2" indent="-439188" algn="l">
              <a:lnSpc>
                <a:spcPts val="4271"/>
              </a:lnSpc>
              <a:buFont typeface="Arial"/>
              <a:buChar char="⚬"/>
            </a:pPr>
            <a:r>
              <a:rPr lang="en-US" sz="3051" b="1" dirty="0">
                <a:solidFill>
                  <a:srgbClr val="FFFFFF"/>
                </a:solidFill>
                <a:latin typeface="Poppins Bold"/>
                <a:ea typeface="Poppins Bold"/>
                <a:cs typeface="Poppins Bold"/>
                <a:sym typeface="Poppins Bold"/>
              </a:rPr>
              <a:t>id</a:t>
            </a:r>
            <a:r>
              <a:rPr lang="en-US" sz="3051" dirty="0">
                <a:solidFill>
                  <a:srgbClr val="FFFFFF"/>
                </a:solidFill>
                <a:latin typeface="Poppins"/>
                <a:ea typeface="Poppins"/>
                <a:cs typeface="Poppins"/>
                <a:sym typeface="Poppins"/>
              </a:rPr>
              <a:t>: The ID of the student to find.</a:t>
            </a:r>
          </a:p>
          <a:p>
            <a:pPr marL="658782" lvl="1" indent="-329391" algn="l">
              <a:lnSpc>
                <a:spcPts val="4271"/>
              </a:lnSpc>
              <a:buFont typeface="Arial"/>
              <a:buChar char="•"/>
            </a:pPr>
            <a:r>
              <a:rPr lang="en-US" sz="3051" dirty="0">
                <a:solidFill>
                  <a:srgbClr val="FFFFFF"/>
                </a:solidFill>
                <a:latin typeface="Poppins"/>
                <a:ea typeface="Poppins"/>
                <a:cs typeface="Poppins"/>
                <a:sym typeface="Poppins"/>
              </a:rPr>
              <a:t>The method returns the index of the student found in the list, or -1 if not found.</a:t>
            </a:r>
          </a:p>
        </p:txBody>
      </p:sp>
      <p:sp>
        <p:nvSpPr>
          <p:cNvPr id="5" name="Freeform 5"/>
          <p:cNvSpPr/>
          <p:nvPr/>
        </p:nvSpPr>
        <p:spPr>
          <a:xfrm>
            <a:off x="5562820" y="6299354"/>
            <a:ext cx="9607859" cy="1311379"/>
          </a:xfrm>
          <a:custGeom>
            <a:avLst/>
            <a:gdLst/>
            <a:ahLst/>
            <a:cxnLst/>
            <a:rect l="l" t="t" r="r" b="b"/>
            <a:pathLst>
              <a:path w="9607859" h="1311379">
                <a:moveTo>
                  <a:pt x="0" y="0"/>
                </a:moveTo>
                <a:lnTo>
                  <a:pt x="9607858" y="0"/>
                </a:lnTo>
                <a:lnTo>
                  <a:pt x="9607858" y="1311379"/>
                </a:lnTo>
                <a:lnTo>
                  <a:pt x="0" y="1311379"/>
                </a:lnTo>
                <a:lnTo>
                  <a:pt x="0" y="0"/>
                </a:lnTo>
                <a:close/>
              </a:path>
            </a:pathLst>
          </a:custGeom>
          <a:blipFill>
            <a:blip r:embed="rId4"/>
            <a:stretch>
              <a:fillRect/>
            </a:stretch>
          </a:blipFill>
        </p:spPr>
        <p:txBody>
          <a:bodyPr/>
          <a:lstStyle/>
          <a:p>
            <a:endParaRPr lang="vi-VN"/>
          </a:p>
        </p:txBody>
      </p:sp>
      <p:sp>
        <p:nvSpPr>
          <p:cNvPr id="6" name="TextBox 6"/>
          <p:cNvSpPr txBox="1"/>
          <p:nvPr/>
        </p:nvSpPr>
        <p:spPr>
          <a:xfrm>
            <a:off x="620089" y="616919"/>
            <a:ext cx="4686829" cy="709262"/>
          </a:xfrm>
          <a:prstGeom prst="rect">
            <a:avLst/>
          </a:prstGeom>
        </p:spPr>
        <p:txBody>
          <a:bodyPr lIns="0" tIns="0" rIns="0" bIns="0" rtlCol="0" anchor="t">
            <a:spAutoFit/>
          </a:bodyPr>
          <a:lstStyle/>
          <a:p>
            <a:pPr algn="ctr">
              <a:lnSpc>
                <a:spcPts val="5531"/>
              </a:lnSpc>
              <a:spcBef>
                <a:spcPct val="0"/>
              </a:spcBef>
            </a:pPr>
            <a:r>
              <a:rPr lang="en-US" sz="3951" b="1">
                <a:solidFill>
                  <a:srgbClr val="FFFFFF"/>
                </a:solidFill>
                <a:latin typeface="Poppins Bold"/>
                <a:ea typeface="Poppins Bold"/>
                <a:cs typeface="Poppins Bold"/>
                <a:sym typeface="Poppins Bold"/>
              </a:rPr>
              <a:t>Class declaration:</a:t>
            </a:r>
          </a:p>
        </p:txBody>
      </p:sp>
      <p:sp>
        <p:nvSpPr>
          <p:cNvPr id="7" name="TextBox 7"/>
          <p:cNvSpPr txBox="1"/>
          <p:nvPr/>
        </p:nvSpPr>
        <p:spPr>
          <a:xfrm>
            <a:off x="1028700" y="1661639"/>
            <a:ext cx="17259300" cy="1058511"/>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Declare a public class named ArrayListSearchStudent to contain methods related to searching for students.</a:t>
            </a:r>
          </a:p>
        </p:txBody>
      </p:sp>
      <p:sp>
        <p:nvSpPr>
          <p:cNvPr id="8" name="TextBox 8"/>
          <p:cNvSpPr txBox="1"/>
          <p:nvPr/>
        </p:nvSpPr>
        <p:spPr>
          <a:xfrm>
            <a:off x="620088" y="3036559"/>
            <a:ext cx="5631641" cy="621645"/>
          </a:xfrm>
          <a:prstGeom prst="rect">
            <a:avLst/>
          </a:prstGeom>
        </p:spPr>
        <p:txBody>
          <a:bodyPr wrap="square" lIns="0" tIns="0" rIns="0" bIns="0" rtlCol="0" anchor="t">
            <a:spAutoFit/>
          </a:bodyPr>
          <a:lstStyle/>
          <a:p>
            <a:pPr algn="ctr">
              <a:lnSpc>
                <a:spcPts val="5111"/>
              </a:lnSpc>
              <a:spcBef>
                <a:spcPct val="0"/>
              </a:spcBef>
            </a:pPr>
            <a:r>
              <a:rPr lang="en-US" sz="3651" b="1" dirty="0" err="1">
                <a:solidFill>
                  <a:srgbClr val="FFFFFF"/>
                </a:solidFill>
                <a:latin typeface="Poppins Bold"/>
                <a:ea typeface="Poppins Bold"/>
                <a:cs typeface="Poppins Bold"/>
                <a:sym typeface="Poppins Bold"/>
              </a:rPr>
              <a:t>binarySearch</a:t>
            </a:r>
            <a:r>
              <a:rPr lang="en-US" sz="3651" b="1" dirty="0">
                <a:solidFill>
                  <a:srgbClr val="FFFFFF"/>
                </a:solidFill>
                <a:latin typeface="Poppins Bold"/>
                <a:ea typeface="Poppins Bold"/>
                <a:cs typeface="Poppins Bold"/>
                <a:sym typeface="Poppins Bold"/>
              </a:rPr>
              <a:t> method:</a:t>
            </a:r>
          </a:p>
        </p:txBody>
      </p:sp>
      <p:sp>
        <p:nvSpPr>
          <p:cNvPr id="9" name="TextBox 9"/>
          <p:cNvSpPr txBox="1"/>
          <p:nvPr/>
        </p:nvSpPr>
        <p:spPr>
          <a:xfrm>
            <a:off x="620089" y="6295311"/>
            <a:ext cx="4495932" cy="659732"/>
          </a:xfrm>
          <a:prstGeom prst="rect">
            <a:avLst/>
          </a:prstGeom>
        </p:spPr>
        <p:txBody>
          <a:bodyPr lIns="0" tIns="0" rIns="0" bIns="0" rtlCol="0" anchor="t">
            <a:spAutoFit/>
          </a:bodyPr>
          <a:lstStyle/>
          <a:p>
            <a:pPr algn="ctr">
              <a:lnSpc>
                <a:spcPts val="5111"/>
              </a:lnSpc>
              <a:spcBef>
                <a:spcPct val="0"/>
              </a:spcBef>
            </a:pPr>
            <a:r>
              <a:rPr lang="en-US" sz="3651" b="1">
                <a:solidFill>
                  <a:srgbClr val="FFFFFF"/>
                </a:solidFill>
                <a:latin typeface="Poppins Bold"/>
                <a:ea typeface="Poppins Bold"/>
                <a:cs typeface="Poppins Bold"/>
                <a:sym typeface="Poppins Bold"/>
              </a:rPr>
              <a:t>Initialize variables:</a:t>
            </a:r>
          </a:p>
        </p:txBody>
      </p:sp>
      <p:sp>
        <p:nvSpPr>
          <p:cNvPr id="10" name="TextBox 10"/>
          <p:cNvSpPr txBox="1"/>
          <p:nvPr/>
        </p:nvSpPr>
        <p:spPr>
          <a:xfrm>
            <a:off x="1028700" y="7848858"/>
            <a:ext cx="12678082" cy="1075021"/>
          </a:xfrm>
          <a:prstGeom prst="rect">
            <a:avLst/>
          </a:prstGeom>
        </p:spPr>
        <p:txBody>
          <a:bodyPr lIns="0" tIns="0" rIns="0" bIns="0" rtlCol="0" anchor="t">
            <a:spAutoFit/>
          </a:bodyPr>
          <a:lstStyle/>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left</a:t>
            </a:r>
            <a:r>
              <a:rPr lang="en-US" sz="3051">
                <a:solidFill>
                  <a:srgbClr val="FFFFFF"/>
                </a:solidFill>
                <a:latin typeface="Poppins"/>
                <a:ea typeface="Poppins"/>
                <a:cs typeface="Poppins"/>
                <a:sym typeface="Poppins"/>
              </a:rPr>
              <a:t>: Index of the first element in the search range.</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right</a:t>
            </a:r>
            <a:r>
              <a:rPr lang="en-US" sz="3051">
                <a:solidFill>
                  <a:srgbClr val="FFFFFF"/>
                </a:solidFill>
                <a:latin typeface="Poppins"/>
                <a:ea typeface="Poppins"/>
                <a:cs typeface="Poppins"/>
                <a:sym typeface="Poppins"/>
              </a:rPr>
              <a:t>: Index of the last element in the search range.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89670" y="618363"/>
            <a:ext cx="8925026" cy="1045273"/>
          </a:xfrm>
          <a:custGeom>
            <a:avLst/>
            <a:gdLst/>
            <a:ahLst/>
            <a:cxnLst/>
            <a:rect l="l" t="t" r="r" b="b"/>
            <a:pathLst>
              <a:path w="8925026" h="1045273">
                <a:moveTo>
                  <a:pt x="0" y="0"/>
                </a:moveTo>
                <a:lnTo>
                  <a:pt x="8925027" y="0"/>
                </a:lnTo>
                <a:lnTo>
                  <a:pt x="8925027" y="1045274"/>
                </a:lnTo>
                <a:lnTo>
                  <a:pt x="0" y="1045274"/>
                </a:lnTo>
                <a:lnTo>
                  <a:pt x="0" y="0"/>
                </a:lnTo>
                <a:close/>
              </a:path>
            </a:pathLst>
          </a:custGeom>
          <a:blipFill>
            <a:blip r:embed="rId2"/>
            <a:stretch>
              <a:fillRect/>
            </a:stretch>
          </a:blipFill>
        </p:spPr>
        <p:txBody>
          <a:bodyPr/>
          <a:lstStyle/>
          <a:p>
            <a:endParaRPr lang="vi-VN"/>
          </a:p>
        </p:txBody>
      </p:sp>
      <p:sp>
        <p:nvSpPr>
          <p:cNvPr id="3" name="Freeform 3"/>
          <p:cNvSpPr/>
          <p:nvPr/>
        </p:nvSpPr>
        <p:spPr>
          <a:xfrm>
            <a:off x="8127744" y="3071013"/>
            <a:ext cx="9432421" cy="732331"/>
          </a:xfrm>
          <a:custGeom>
            <a:avLst/>
            <a:gdLst/>
            <a:ahLst/>
            <a:cxnLst/>
            <a:rect l="l" t="t" r="r" b="b"/>
            <a:pathLst>
              <a:path w="9432421" h="732331">
                <a:moveTo>
                  <a:pt x="0" y="0"/>
                </a:moveTo>
                <a:lnTo>
                  <a:pt x="9432420" y="0"/>
                </a:lnTo>
                <a:lnTo>
                  <a:pt x="9432420" y="732331"/>
                </a:lnTo>
                <a:lnTo>
                  <a:pt x="0" y="732331"/>
                </a:lnTo>
                <a:lnTo>
                  <a:pt x="0" y="0"/>
                </a:lnTo>
                <a:close/>
              </a:path>
            </a:pathLst>
          </a:custGeom>
          <a:blipFill>
            <a:blip r:embed="rId3"/>
            <a:stretch>
              <a:fillRect/>
            </a:stretch>
          </a:blipFill>
        </p:spPr>
        <p:txBody>
          <a:bodyPr/>
          <a:lstStyle/>
          <a:p>
            <a:endParaRPr lang="vi-VN"/>
          </a:p>
        </p:txBody>
      </p:sp>
      <p:sp>
        <p:nvSpPr>
          <p:cNvPr id="4" name="Freeform 4"/>
          <p:cNvSpPr/>
          <p:nvPr/>
        </p:nvSpPr>
        <p:spPr>
          <a:xfrm>
            <a:off x="7926280" y="5493275"/>
            <a:ext cx="9835348" cy="1707359"/>
          </a:xfrm>
          <a:custGeom>
            <a:avLst/>
            <a:gdLst/>
            <a:ahLst/>
            <a:cxnLst/>
            <a:rect l="l" t="t" r="r" b="b"/>
            <a:pathLst>
              <a:path w="9835348" h="1707359">
                <a:moveTo>
                  <a:pt x="0" y="0"/>
                </a:moveTo>
                <a:lnTo>
                  <a:pt x="9835348" y="0"/>
                </a:lnTo>
                <a:lnTo>
                  <a:pt x="9835348" y="1707358"/>
                </a:lnTo>
                <a:lnTo>
                  <a:pt x="0" y="1707358"/>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636839" y="750492"/>
            <a:ext cx="3020761" cy="644472"/>
          </a:xfrm>
          <a:prstGeom prst="rect">
            <a:avLst/>
          </a:prstGeom>
        </p:spPr>
        <p:txBody>
          <a:bodyPr wrap="square" lIns="0" tIns="0" rIns="0" bIns="0" rtlCol="0" anchor="t">
            <a:spAutoFit/>
          </a:bodyPr>
          <a:lstStyle/>
          <a:p>
            <a:pPr algn="ctr">
              <a:lnSpc>
                <a:spcPts val="5251"/>
              </a:lnSpc>
              <a:spcBef>
                <a:spcPct val="0"/>
              </a:spcBef>
            </a:pPr>
            <a:r>
              <a:rPr lang="en-US" sz="3751" b="1" dirty="0">
                <a:solidFill>
                  <a:srgbClr val="FFFFFF"/>
                </a:solidFill>
                <a:latin typeface="Poppins Bold"/>
                <a:ea typeface="Poppins Bold"/>
                <a:cs typeface="Poppins Bold"/>
                <a:sym typeface="Poppins Bold"/>
              </a:rPr>
              <a:t>While loop:</a:t>
            </a:r>
          </a:p>
        </p:txBody>
      </p:sp>
      <p:sp>
        <p:nvSpPr>
          <p:cNvPr id="6" name="TextBox 6"/>
          <p:cNvSpPr txBox="1"/>
          <p:nvPr/>
        </p:nvSpPr>
        <p:spPr>
          <a:xfrm>
            <a:off x="1028700" y="1995992"/>
            <a:ext cx="16230600" cy="541621"/>
          </a:xfrm>
          <a:prstGeom prst="rect">
            <a:avLst/>
          </a:prstGeom>
        </p:spPr>
        <p:txBody>
          <a:bodyPr lIns="0" tIns="0" rIns="0" bIns="0" rtlCol="0" anchor="t">
            <a:spAutoFit/>
          </a:bodyPr>
          <a:lstStyle/>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This loop will continue until the remaining search range is empty (left &gt; right).</a:t>
            </a:r>
          </a:p>
        </p:txBody>
      </p:sp>
      <p:sp>
        <p:nvSpPr>
          <p:cNvPr id="7" name="TextBox 7"/>
          <p:cNvSpPr txBox="1"/>
          <p:nvPr/>
        </p:nvSpPr>
        <p:spPr>
          <a:xfrm>
            <a:off x="636839" y="3046670"/>
            <a:ext cx="7289441" cy="644472"/>
          </a:xfrm>
          <a:prstGeom prst="rect">
            <a:avLst/>
          </a:prstGeom>
        </p:spPr>
        <p:txBody>
          <a:bodyPr wrap="square" lIns="0" tIns="0" rIns="0" bIns="0" rtlCol="0" anchor="t">
            <a:spAutoFit/>
          </a:bodyPr>
          <a:lstStyle/>
          <a:p>
            <a:pPr algn="ctr">
              <a:lnSpc>
                <a:spcPts val="5251"/>
              </a:lnSpc>
              <a:spcBef>
                <a:spcPct val="0"/>
              </a:spcBef>
            </a:pPr>
            <a:r>
              <a:rPr lang="en-US" sz="3751" b="1" dirty="0">
                <a:solidFill>
                  <a:srgbClr val="FFFFFF"/>
                </a:solidFill>
                <a:latin typeface="Poppins Bold"/>
                <a:ea typeface="Poppins Bold"/>
                <a:cs typeface="Poppins Bold"/>
                <a:sym typeface="Poppins Bold"/>
              </a:rPr>
              <a:t>Calculate the average value:</a:t>
            </a:r>
          </a:p>
        </p:txBody>
      </p:sp>
      <p:sp>
        <p:nvSpPr>
          <p:cNvPr id="8" name="TextBox 8"/>
          <p:cNvSpPr txBox="1"/>
          <p:nvPr/>
        </p:nvSpPr>
        <p:spPr>
          <a:xfrm>
            <a:off x="1028700" y="4413491"/>
            <a:ext cx="15654338" cy="541621"/>
          </a:xfrm>
          <a:prstGeom prst="rect">
            <a:avLst/>
          </a:prstGeom>
        </p:spPr>
        <p:txBody>
          <a:bodyPr lIns="0" tIns="0" rIns="0" bIns="0" rtlCol="0" anchor="t">
            <a:spAutoFit/>
          </a:bodyPr>
          <a:lstStyle/>
          <a:p>
            <a:pPr marL="658782" lvl="1" indent="-329391" algn="l">
              <a:lnSpc>
                <a:spcPts val="4271"/>
              </a:lnSpc>
              <a:buFont typeface="Arial"/>
              <a:buChar char="•"/>
            </a:pPr>
            <a:r>
              <a:rPr lang="en-US" sz="3051">
                <a:solidFill>
                  <a:srgbClr val="FFFFFF"/>
                </a:solidFill>
                <a:latin typeface="Poppins"/>
                <a:ea typeface="Poppins"/>
                <a:cs typeface="Poppins"/>
                <a:sym typeface="Poppins"/>
              </a:rPr>
              <a:t>Calculates the index of the element in the middle of the current search range.</a:t>
            </a:r>
          </a:p>
        </p:txBody>
      </p:sp>
      <p:sp>
        <p:nvSpPr>
          <p:cNvPr id="9" name="TextBox 9"/>
          <p:cNvSpPr txBox="1"/>
          <p:nvPr/>
        </p:nvSpPr>
        <p:spPr>
          <a:xfrm>
            <a:off x="636839" y="5912375"/>
            <a:ext cx="7135561" cy="644472"/>
          </a:xfrm>
          <a:prstGeom prst="rect">
            <a:avLst/>
          </a:prstGeom>
        </p:spPr>
        <p:txBody>
          <a:bodyPr wrap="square" lIns="0" tIns="0" rIns="0" bIns="0" rtlCol="0" anchor="t">
            <a:spAutoFit/>
          </a:bodyPr>
          <a:lstStyle/>
          <a:p>
            <a:pPr algn="ctr">
              <a:lnSpc>
                <a:spcPts val="5251"/>
              </a:lnSpc>
              <a:spcBef>
                <a:spcPct val="0"/>
              </a:spcBef>
            </a:pPr>
            <a:r>
              <a:rPr lang="en-US" sz="3751" b="1" dirty="0">
                <a:solidFill>
                  <a:srgbClr val="FFFFFF"/>
                </a:solidFill>
                <a:latin typeface="Poppins Bold"/>
                <a:ea typeface="Poppins Bold"/>
                <a:cs typeface="Poppins Bold"/>
                <a:sym typeface="Poppins Bold"/>
              </a:rPr>
              <a:t>Compare and return results:</a:t>
            </a:r>
          </a:p>
        </p:txBody>
      </p:sp>
      <p:sp>
        <p:nvSpPr>
          <p:cNvPr id="10" name="TextBox 10"/>
          <p:cNvSpPr txBox="1"/>
          <p:nvPr/>
        </p:nvSpPr>
        <p:spPr>
          <a:xfrm>
            <a:off x="1028700" y="7524483"/>
            <a:ext cx="15311698" cy="1075021"/>
          </a:xfrm>
          <a:prstGeom prst="rect">
            <a:avLst/>
          </a:prstGeom>
        </p:spPr>
        <p:txBody>
          <a:bodyPr lIns="0" tIns="0" rIns="0" bIns="0" rtlCol="0" anchor="t">
            <a:spAutoFit/>
          </a:bodyPr>
          <a:lstStyle/>
          <a:p>
            <a:pPr marL="658782" lvl="1" indent="-329391" algn="l">
              <a:lnSpc>
                <a:spcPts val="4271"/>
              </a:lnSpc>
              <a:buFont typeface="Arial"/>
              <a:buChar char="•"/>
            </a:pPr>
            <a:r>
              <a:rPr lang="en-US" sz="3051" dirty="0">
                <a:solidFill>
                  <a:srgbClr val="FFFFFF"/>
                </a:solidFill>
                <a:latin typeface="Poppins"/>
                <a:ea typeface="Poppins"/>
                <a:cs typeface="Poppins"/>
                <a:sym typeface="Poppins"/>
              </a:rPr>
              <a:t>If the student ID in the middle position is equal to the ID to be found, return that index.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5673425" y="563512"/>
            <a:ext cx="10383977" cy="2730601"/>
          </a:xfrm>
          <a:custGeom>
            <a:avLst/>
            <a:gdLst/>
            <a:ahLst/>
            <a:cxnLst/>
            <a:rect l="l" t="t" r="r" b="b"/>
            <a:pathLst>
              <a:path w="10383977" h="2730601">
                <a:moveTo>
                  <a:pt x="0" y="0"/>
                </a:moveTo>
                <a:lnTo>
                  <a:pt x="10383977" y="0"/>
                </a:lnTo>
                <a:lnTo>
                  <a:pt x="10383977" y="2730601"/>
                </a:lnTo>
                <a:lnTo>
                  <a:pt x="0" y="273060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28700" y="3785569"/>
            <a:ext cx="16421407" cy="2630136"/>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Compare the ID of the middle student with the ID you want to find.</a:t>
            </a:r>
          </a:p>
          <a:p>
            <a:pPr marL="637193" lvl="1" indent="-318596" algn="l">
              <a:lnSpc>
                <a:spcPts val="4131"/>
              </a:lnSpc>
              <a:buFont typeface="Arial"/>
              <a:buChar char="•"/>
            </a:pPr>
            <a:r>
              <a:rPr lang="en-US" sz="2951">
                <a:solidFill>
                  <a:srgbClr val="FFFFFF"/>
                </a:solidFill>
                <a:latin typeface="Poppins"/>
                <a:ea typeface="Poppins"/>
                <a:cs typeface="Poppins"/>
                <a:sym typeface="Poppins"/>
              </a:rPr>
              <a:t>If the ID of the middle student is smaller than the ID you want to find, narrow the search range to the right half of the list.</a:t>
            </a:r>
          </a:p>
          <a:p>
            <a:pPr marL="637193" lvl="1" indent="-318596" algn="l">
              <a:lnSpc>
                <a:spcPts val="4131"/>
              </a:lnSpc>
              <a:buFont typeface="Arial"/>
              <a:buChar char="•"/>
            </a:pPr>
            <a:r>
              <a:rPr lang="en-US" sz="2951">
                <a:solidFill>
                  <a:srgbClr val="FFFFFF"/>
                </a:solidFill>
                <a:latin typeface="Poppins"/>
                <a:ea typeface="Poppins"/>
                <a:cs typeface="Poppins"/>
                <a:sym typeface="Poppins"/>
              </a:rPr>
              <a:t>If the ID of the middle student is larger than the ID you want to find, narrow the search range to the left half of the list.</a:t>
            </a:r>
          </a:p>
        </p:txBody>
      </p:sp>
      <p:sp>
        <p:nvSpPr>
          <p:cNvPr id="4" name="Freeform 4"/>
          <p:cNvSpPr/>
          <p:nvPr/>
        </p:nvSpPr>
        <p:spPr>
          <a:xfrm>
            <a:off x="3899679" y="6699607"/>
            <a:ext cx="7688752" cy="1209358"/>
          </a:xfrm>
          <a:custGeom>
            <a:avLst/>
            <a:gdLst/>
            <a:ahLst/>
            <a:cxnLst/>
            <a:rect l="l" t="t" r="r" b="b"/>
            <a:pathLst>
              <a:path w="7688752" h="1209358">
                <a:moveTo>
                  <a:pt x="0" y="0"/>
                </a:moveTo>
                <a:lnTo>
                  <a:pt x="7688753" y="0"/>
                </a:lnTo>
                <a:lnTo>
                  <a:pt x="7688753" y="1209358"/>
                </a:lnTo>
                <a:lnTo>
                  <a:pt x="0" y="1209358"/>
                </a:lnTo>
                <a:lnTo>
                  <a:pt x="0" y="0"/>
                </a:lnTo>
                <a:close/>
              </a:path>
            </a:pathLst>
          </a:custGeom>
          <a:blipFill>
            <a:blip r:embed="rId3"/>
            <a:stretch>
              <a:fillRect t="-12004" r="-7822" b="-18864"/>
            </a:stretch>
          </a:blipFill>
        </p:spPr>
        <p:txBody>
          <a:bodyPr/>
          <a:lstStyle/>
          <a:p>
            <a:endParaRPr lang="vi-VN"/>
          </a:p>
        </p:txBody>
      </p:sp>
      <p:sp>
        <p:nvSpPr>
          <p:cNvPr id="5" name="TextBox 5"/>
          <p:cNvSpPr txBox="1"/>
          <p:nvPr/>
        </p:nvSpPr>
        <p:spPr>
          <a:xfrm>
            <a:off x="667810" y="933450"/>
            <a:ext cx="4818590" cy="572401"/>
          </a:xfrm>
          <a:prstGeom prst="rect">
            <a:avLst/>
          </a:prstGeom>
        </p:spPr>
        <p:txBody>
          <a:bodyPr wrap="square" lIns="0" tIns="0" rIns="0" bIns="0" rtlCol="0" anchor="t">
            <a:spAutoFit/>
          </a:bodyPr>
          <a:lstStyle/>
          <a:p>
            <a:pPr algn="ctr">
              <a:lnSpc>
                <a:spcPts val="4691"/>
              </a:lnSpc>
              <a:spcBef>
                <a:spcPct val="0"/>
              </a:spcBef>
            </a:pPr>
            <a:r>
              <a:rPr lang="en-US" sz="3351" b="1" dirty="0">
                <a:solidFill>
                  <a:srgbClr val="FFFFFF"/>
                </a:solidFill>
                <a:latin typeface="Poppins Bold"/>
                <a:ea typeface="Poppins Bold"/>
                <a:cs typeface="Poppins Bold"/>
                <a:sym typeface="Poppins Bold"/>
              </a:rPr>
              <a:t>Adjust search range:</a:t>
            </a:r>
          </a:p>
        </p:txBody>
      </p:sp>
      <p:sp>
        <p:nvSpPr>
          <p:cNvPr id="6" name="TextBox 6"/>
          <p:cNvSpPr txBox="1"/>
          <p:nvPr/>
        </p:nvSpPr>
        <p:spPr>
          <a:xfrm>
            <a:off x="667810" y="6745089"/>
            <a:ext cx="2913590" cy="572401"/>
          </a:xfrm>
          <a:prstGeom prst="rect">
            <a:avLst/>
          </a:prstGeom>
        </p:spPr>
        <p:txBody>
          <a:bodyPr wrap="square" lIns="0" tIns="0" rIns="0" bIns="0" rtlCol="0" anchor="t">
            <a:spAutoFit/>
          </a:bodyPr>
          <a:lstStyle/>
          <a:p>
            <a:pPr algn="ctr">
              <a:lnSpc>
                <a:spcPts val="4691"/>
              </a:lnSpc>
              <a:spcBef>
                <a:spcPct val="0"/>
              </a:spcBef>
            </a:pPr>
            <a:r>
              <a:rPr lang="en-US" sz="3351" b="1" dirty="0">
                <a:solidFill>
                  <a:srgbClr val="FFFFFF"/>
                </a:solidFill>
                <a:latin typeface="Poppins Bold"/>
                <a:ea typeface="Poppins Bold"/>
                <a:cs typeface="Poppins Bold"/>
                <a:sym typeface="Poppins Bold"/>
              </a:rPr>
              <a:t>If not found:</a:t>
            </a:r>
          </a:p>
        </p:txBody>
      </p:sp>
      <p:sp>
        <p:nvSpPr>
          <p:cNvPr id="7" name="TextBox 7"/>
          <p:cNvSpPr txBox="1"/>
          <p:nvPr/>
        </p:nvSpPr>
        <p:spPr>
          <a:xfrm>
            <a:off x="1028700" y="8251865"/>
            <a:ext cx="10858500" cy="500330"/>
          </a:xfrm>
          <a:prstGeom prst="rect">
            <a:avLst/>
          </a:prstGeom>
        </p:spPr>
        <p:txBody>
          <a:bodyPr wrap="square" lIns="0" tIns="0" rIns="0" bIns="0" rtlCol="0" anchor="t">
            <a:spAutoFit/>
          </a:bodyPr>
          <a:lstStyle/>
          <a:p>
            <a:pPr marL="637193" lvl="1" indent="-318596" algn="ctr">
              <a:lnSpc>
                <a:spcPts val="4131"/>
              </a:lnSpc>
              <a:buFont typeface="Arial"/>
              <a:buChar char="•"/>
            </a:pPr>
            <a:r>
              <a:rPr lang="en-US" sz="2951" dirty="0">
                <a:solidFill>
                  <a:srgbClr val="FFFFFF"/>
                </a:solidFill>
                <a:latin typeface="Poppins"/>
                <a:ea typeface="Poppins"/>
                <a:cs typeface="Poppins"/>
                <a:sym typeface="Poppins"/>
              </a:rPr>
              <a:t>If the loop ends without finding any students, return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129748" y="532280"/>
            <a:ext cx="7931946" cy="9065082"/>
          </a:xfrm>
          <a:custGeom>
            <a:avLst/>
            <a:gdLst/>
            <a:ahLst/>
            <a:cxnLst/>
            <a:rect l="l" t="t" r="r" b="b"/>
            <a:pathLst>
              <a:path w="7931946" h="9065082">
                <a:moveTo>
                  <a:pt x="0" y="0"/>
                </a:moveTo>
                <a:lnTo>
                  <a:pt x="7931947" y="0"/>
                </a:lnTo>
                <a:lnTo>
                  <a:pt x="7931947" y="9065081"/>
                </a:lnTo>
                <a:lnTo>
                  <a:pt x="0" y="9065081"/>
                </a:lnTo>
                <a:lnTo>
                  <a:pt x="0" y="0"/>
                </a:lnTo>
                <a:close/>
              </a:path>
            </a:pathLst>
          </a:custGeom>
          <a:blipFill>
            <a:blip r:embed="rId2"/>
            <a:stretch>
              <a:fillRect/>
            </a:stretch>
          </a:blipFill>
        </p:spPr>
        <p:txBody>
          <a:bodyPr/>
          <a:lstStyle/>
          <a:p>
            <a:endParaRPr lang="vi-VN"/>
          </a:p>
        </p:txBody>
      </p:sp>
      <p:sp>
        <p:nvSpPr>
          <p:cNvPr id="3" name="Freeform 3"/>
          <p:cNvSpPr/>
          <p:nvPr/>
        </p:nvSpPr>
        <p:spPr>
          <a:xfrm>
            <a:off x="663677" y="1945572"/>
            <a:ext cx="5436475" cy="586273"/>
          </a:xfrm>
          <a:custGeom>
            <a:avLst/>
            <a:gdLst/>
            <a:ahLst/>
            <a:cxnLst/>
            <a:rect l="l" t="t" r="r" b="b"/>
            <a:pathLst>
              <a:path w="5436475" h="586273">
                <a:moveTo>
                  <a:pt x="0" y="0"/>
                </a:moveTo>
                <a:lnTo>
                  <a:pt x="5436475" y="0"/>
                </a:lnTo>
                <a:lnTo>
                  <a:pt x="5436475" y="586273"/>
                </a:lnTo>
                <a:lnTo>
                  <a:pt x="0" y="586273"/>
                </a:lnTo>
                <a:lnTo>
                  <a:pt x="0" y="0"/>
                </a:lnTo>
                <a:close/>
              </a:path>
            </a:pathLst>
          </a:custGeom>
          <a:blipFill>
            <a:blip r:embed="rId3"/>
            <a:stretch>
              <a:fillRect r="-1678"/>
            </a:stretch>
          </a:blipFill>
        </p:spPr>
        <p:txBody>
          <a:bodyPr/>
          <a:lstStyle/>
          <a:p>
            <a:endParaRPr lang="vi-VN"/>
          </a:p>
        </p:txBody>
      </p:sp>
      <p:sp>
        <p:nvSpPr>
          <p:cNvPr id="4" name="Freeform 4"/>
          <p:cNvSpPr/>
          <p:nvPr/>
        </p:nvSpPr>
        <p:spPr>
          <a:xfrm>
            <a:off x="5329591" y="4414422"/>
            <a:ext cx="4461973" cy="2050565"/>
          </a:xfrm>
          <a:custGeom>
            <a:avLst/>
            <a:gdLst/>
            <a:ahLst/>
            <a:cxnLst/>
            <a:rect l="l" t="t" r="r" b="b"/>
            <a:pathLst>
              <a:path w="4461973" h="2050565">
                <a:moveTo>
                  <a:pt x="0" y="0"/>
                </a:moveTo>
                <a:lnTo>
                  <a:pt x="4461973" y="0"/>
                </a:lnTo>
                <a:lnTo>
                  <a:pt x="4461973" y="2050565"/>
                </a:lnTo>
                <a:lnTo>
                  <a:pt x="0" y="2050565"/>
                </a:lnTo>
                <a:lnTo>
                  <a:pt x="0" y="0"/>
                </a:lnTo>
                <a:close/>
              </a:path>
            </a:pathLst>
          </a:custGeom>
          <a:blipFill>
            <a:blip r:embed="rId4"/>
            <a:stretch>
              <a:fillRect t="-1886" r="-9986" b="-4920"/>
            </a:stretch>
          </a:blipFill>
        </p:spPr>
        <p:txBody>
          <a:bodyPr/>
          <a:lstStyle/>
          <a:p>
            <a:endParaRPr lang="vi-VN"/>
          </a:p>
        </p:txBody>
      </p:sp>
      <p:sp>
        <p:nvSpPr>
          <p:cNvPr id="5" name="TextBox 5"/>
          <p:cNvSpPr txBox="1"/>
          <p:nvPr/>
        </p:nvSpPr>
        <p:spPr>
          <a:xfrm>
            <a:off x="0" y="-109858"/>
            <a:ext cx="7208701" cy="1301719"/>
          </a:xfrm>
          <a:prstGeom prst="rect">
            <a:avLst/>
          </a:prstGeom>
        </p:spPr>
        <p:txBody>
          <a:bodyPr lIns="0" tIns="0" rIns="0" bIns="0" rtlCol="0" anchor="t">
            <a:spAutoFit/>
          </a:bodyPr>
          <a:lstStyle/>
          <a:p>
            <a:pPr algn="ctr">
              <a:lnSpc>
                <a:spcPts val="10151"/>
              </a:lnSpc>
              <a:spcBef>
                <a:spcPct val="0"/>
              </a:spcBef>
            </a:pPr>
            <a:r>
              <a:rPr lang="en-US" sz="7251" b="1">
                <a:solidFill>
                  <a:srgbClr val="FFFFFF"/>
                </a:solidFill>
                <a:latin typeface="Poppins Bold"/>
                <a:ea typeface="Poppins Bold"/>
                <a:cs typeface="Poppins Bold"/>
                <a:sym typeface="Poppins Bold"/>
              </a:rPr>
              <a:t>Class Student :</a:t>
            </a:r>
          </a:p>
        </p:txBody>
      </p:sp>
      <p:sp>
        <p:nvSpPr>
          <p:cNvPr id="6" name="TextBox 6"/>
          <p:cNvSpPr txBox="1"/>
          <p:nvPr/>
        </p:nvSpPr>
        <p:spPr>
          <a:xfrm>
            <a:off x="0" y="1258536"/>
            <a:ext cx="4495800" cy="500330"/>
          </a:xfrm>
          <a:prstGeom prst="rect">
            <a:avLst/>
          </a:prstGeom>
        </p:spPr>
        <p:txBody>
          <a:bodyPr wrap="square" lIns="0" tIns="0" rIns="0" bIns="0" rtlCol="0" anchor="t">
            <a:spAutoFit/>
          </a:bodyPr>
          <a:lstStyle/>
          <a:p>
            <a:pPr marL="637193" lvl="1" indent="-318596" algn="ctr">
              <a:lnSpc>
                <a:spcPts val="4131"/>
              </a:lnSpc>
              <a:buFont typeface="Arial"/>
              <a:buChar char="•"/>
            </a:pPr>
            <a:r>
              <a:rPr lang="en-US" sz="2951" b="1" dirty="0">
                <a:solidFill>
                  <a:srgbClr val="FFFFFF"/>
                </a:solidFill>
                <a:latin typeface="Poppins Bold"/>
                <a:ea typeface="Poppins Bold"/>
                <a:cs typeface="Poppins Bold"/>
                <a:sym typeface="Poppins Bold"/>
              </a:rPr>
              <a:t>Class declaration:</a:t>
            </a:r>
          </a:p>
        </p:txBody>
      </p:sp>
      <p:sp>
        <p:nvSpPr>
          <p:cNvPr id="7" name="TextBox 7"/>
          <p:cNvSpPr txBox="1"/>
          <p:nvPr/>
        </p:nvSpPr>
        <p:spPr>
          <a:xfrm>
            <a:off x="0" y="2598520"/>
            <a:ext cx="9144000" cy="2106261"/>
          </a:xfrm>
          <a:prstGeom prst="rect">
            <a:avLst/>
          </a:prstGeom>
        </p:spPr>
        <p:txBody>
          <a:bodyPr lIns="0" tIns="0" rIns="0" bIns="0" rtlCol="0" anchor="t">
            <a:spAutoFit/>
          </a:bodyPr>
          <a:lstStyle/>
          <a:p>
            <a:pPr marL="1274385" lvl="2" indent="-424795" algn="l">
              <a:lnSpc>
                <a:spcPts val="4131"/>
              </a:lnSpc>
              <a:buFont typeface="Arial"/>
              <a:buChar char="⚬"/>
            </a:pPr>
            <a:r>
              <a:rPr lang="en-US" sz="2951">
                <a:solidFill>
                  <a:srgbClr val="FFFFFF"/>
                </a:solidFill>
                <a:latin typeface="Poppins"/>
                <a:ea typeface="Poppins"/>
                <a:cs typeface="Poppins"/>
                <a:sym typeface="Poppins"/>
              </a:rPr>
              <a:t>This line declares a public class named Student. A public class means that the class can be accessed from anywhere in the program.</a:t>
            </a:r>
          </a:p>
        </p:txBody>
      </p:sp>
      <p:sp>
        <p:nvSpPr>
          <p:cNvPr id="8" name="TextBox 8"/>
          <p:cNvSpPr txBox="1"/>
          <p:nvPr/>
        </p:nvSpPr>
        <p:spPr>
          <a:xfrm>
            <a:off x="355720" y="4771456"/>
            <a:ext cx="4736439" cy="534636"/>
          </a:xfrm>
          <a:prstGeom prst="rect">
            <a:avLst/>
          </a:prstGeom>
        </p:spPr>
        <p:txBody>
          <a:bodyPr lIns="0" tIns="0" rIns="0" bIns="0" rtlCol="0" anchor="t">
            <a:spAutoFit/>
          </a:bodyPr>
          <a:lstStyle/>
          <a:p>
            <a:pPr marL="637193" lvl="1" indent="-318596" algn="ctr">
              <a:lnSpc>
                <a:spcPts val="4131"/>
              </a:lnSpc>
              <a:buFont typeface="Arial"/>
              <a:buChar char="•"/>
            </a:pPr>
            <a:r>
              <a:rPr lang="en-US" sz="2951" b="1">
                <a:solidFill>
                  <a:srgbClr val="FFFFFF"/>
                </a:solidFill>
                <a:latin typeface="Poppins Bold"/>
                <a:ea typeface="Poppins Bold"/>
                <a:cs typeface="Poppins Bold"/>
                <a:sym typeface="Poppins Bold"/>
              </a:rPr>
              <a:t>Property declaration:</a:t>
            </a:r>
          </a:p>
        </p:txBody>
      </p:sp>
      <p:sp>
        <p:nvSpPr>
          <p:cNvPr id="9" name="TextBox 9"/>
          <p:cNvSpPr txBox="1"/>
          <p:nvPr/>
        </p:nvSpPr>
        <p:spPr>
          <a:xfrm>
            <a:off x="663677" y="6541187"/>
            <a:ext cx="9466071" cy="3145121"/>
          </a:xfrm>
          <a:prstGeom prst="rect">
            <a:avLst/>
          </a:prstGeom>
        </p:spPr>
        <p:txBody>
          <a:bodyPr lIns="0" tIns="0" rIns="0" bIns="0" rtlCol="0" anchor="t">
            <a:spAutoFit/>
          </a:bodyPr>
          <a:lstStyle/>
          <a:p>
            <a:pPr marL="550835" lvl="1" indent="-275417" algn="l">
              <a:lnSpc>
                <a:spcPts val="3571"/>
              </a:lnSpc>
              <a:buFont typeface="Arial"/>
              <a:buChar char="•"/>
            </a:pPr>
            <a:r>
              <a:rPr lang="en-US" sz="2551">
                <a:solidFill>
                  <a:srgbClr val="FFFFFF"/>
                </a:solidFill>
                <a:latin typeface="Poppins"/>
                <a:ea typeface="Poppins"/>
                <a:cs typeface="Poppins"/>
                <a:sym typeface="Poppins"/>
              </a:rPr>
              <a:t>The </a:t>
            </a:r>
            <a:r>
              <a:rPr lang="en-US" sz="2551" b="1">
                <a:solidFill>
                  <a:srgbClr val="FFFFFF"/>
                </a:solidFill>
                <a:latin typeface="Poppins Bold"/>
                <a:ea typeface="Poppins Bold"/>
                <a:cs typeface="Poppins Bold"/>
                <a:sym typeface="Poppins Bold"/>
              </a:rPr>
              <a:t>Student </a:t>
            </a:r>
            <a:r>
              <a:rPr lang="en-US" sz="2551">
                <a:solidFill>
                  <a:srgbClr val="FFFFFF"/>
                </a:solidFill>
                <a:latin typeface="Poppins"/>
                <a:ea typeface="Poppins"/>
                <a:cs typeface="Poppins"/>
                <a:sym typeface="Poppins"/>
              </a:rPr>
              <a:t>class has four properties:</a:t>
            </a:r>
          </a:p>
          <a:p>
            <a:pPr marL="1101670" lvl="2" indent="-367223" algn="l">
              <a:lnSpc>
                <a:spcPts val="3571"/>
              </a:lnSpc>
              <a:buFont typeface="Arial"/>
              <a:buChar char="⚬"/>
            </a:pPr>
            <a:r>
              <a:rPr lang="en-US" sz="2551" b="1">
                <a:solidFill>
                  <a:srgbClr val="FFFFFF"/>
                </a:solidFill>
                <a:latin typeface="Poppins Bold"/>
                <a:ea typeface="Poppins Bold"/>
                <a:cs typeface="Poppins Bold"/>
                <a:sym typeface="Poppins Bold"/>
              </a:rPr>
              <a:t>fullName</a:t>
            </a:r>
            <a:r>
              <a:rPr lang="en-US" sz="2551">
                <a:solidFill>
                  <a:srgbClr val="FFFFFF"/>
                </a:solidFill>
                <a:latin typeface="Poppins"/>
                <a:ea typeface="Poppins"/>
                <a:cs typeface="Poppins"/>
                <a:sym typeface="Poppins"/>
              </a:rPr>
              <a:t>: String containing the full name of the student.</a:t>
            </a:r>
          </a:p>
          <a:p>
            <a:pPr marL="1101670" lvl="2" indent="-367223" algn="l">
              <a:lnSpc>
                <a:spcPts val="3571"/>
              </a:lnSpc>
              <a:buFont typeface="Arial"/>
              <a:buChar char="⚬"/>
            </a:pPr>
            <a:r>
              <a:rPr lang="en-US" sz="2551" b="1">
                <a:solidFill>
                  <a:srgbClr val="FFFFFF"/>
                </a:solidFill>
                <a:latin typeface="Poppins Bold"/>
                <a:ea typeface="Poppins Bold"/>
                <a:cs typeface="Poppins Bold"/>
                <a:sym typeface="Poppins Bold"/>
              </a:rPr>
              <a:t>id</a:t>
            </a:r>
            <a:r>
              <a:rPr lang="en-US" sz="2551">
                <a:solidFill>
                  <a:srgbClr val="FFFFFF"/>
                </a:solidFill>
                <a:latin typeface="Poppins"/>
                <a:ea typeface="Poppins"/>
                <a:cs typeface="Poppins"/>
                <a:sym typeface="Poppins"/>
              </a:rPr>
              <a:t>: String containing the student's ID number.</a:t>
            </a:r>
          </a:p>
          <a:p>
            <a:pPr marL="1101670" lvl="2" indent="-367223" algn="l">
              <a:lnSpc>
                <a:spcPts val="3571"/>
              </a:lnSpc>
              <a:buFont typeface="Arial"/>
              <a:buChar char="⚬"/>
            </a:pPr>
            <a:r>
              <a:rPr lang="en-US" sz="2551" b="1">
                <a:solidFill>
                  <a:srgbClr val="FFFFFF"/>
                </a:solidFill>
                <a:latin typeface="Poppins Bold"/>
                <a:ea typeface="Poppins Bold"/>
                <a:cs typeface="Poppins Bold"/>
                <a:sym typeface="Poppins Bold"/>
              </a:rPr>
              <a:t>mark</a:t>
            </a:r>
            <a:r>
              <a:rPr lang="en-US" sz="2551">
                <a:solidFill>
                  <a:srgbClr val="FFFFFF"/>
                </a:solidFill>
                <a:latin typeface="Poppins"/>
                <a:ea typeface="Poppins"/>
                <a:cs typeface="Poppins"/>
                <a:sym typeface="Poppins"/>
              </a:rPr>
              <a:t>: Double containing the student's score.</a:t>
            </a:r>
          </a:p>
          <a:p>
            <a:pPr marL="1101670" lvl="2" indent="-367223" algn="l">
              <a:lnSpc>
                <a:spcPts val="3571"/>
              </a:lnSpc>
              <a:buFont typeface="Arial"/>
              <a:buChar char="⚬"/>
            </a:pPr>
            <a:r>
              <a:rPr lang="en-US" sz="2551" b="1">
                <a:solidFill>
                  <a:srgbClr val="FFFFFF"/>
                </a:solidFill>
                <a:latin typeface="Poppins Bold"/>
                <a:ea typeface="Poppins Bold"/>
                <a:cs typeface="Poppins Bold"/>
                <a:sym typeface="Poppins Bold"/>
              </a:rPr>
              <a:t>rank</a:t>
            </a:r>
            <a:r>
              <a:rPr lang="en-US" sz="2551">
                <a:solidFill>
                  <a:srgbClr val="FFFFFF"/>
                </a:solidFill>
                <a:latin typeface="Poppins"/>
                <a:ea typeface="Poppins"/>
                <a:cs typeface="Poppins"/>
                <a:sym typeface="Poppins"/>
              </a:rPr>
              <a:t>: String containing the student's ranking based on the score.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4394040" y="731219"/>
            <a:ext cx="10459689" cy="2070147"/>
          </a:xfrm>
          <a:custGeom>
            <a:avLst/>
            <a:gdLst/>
            <a:ahLst/>
            <a:cxnLst/>
            <a:rect l="l" t="t" r="r" b="b"/>
            <a:pathLst>
              <a:path w="10459689" h="2070147">
                <a:moveTo>
                  <a:pt x="0" y="0"/>
                </a:moveTo>
                <a:lnTo>
                  <a:pt x="10459689" y="0"/>
                </a:lnTo>
                <a:lnTo>
                  <a:pt x="10459689" y="2070147"/>
                </a:lnTo>
                <a:lnTo>
                  <a:pt x="0" y="2070147"/>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690138" y="616919"/>
            <a:ext cx="3260857" cy="709262"/>
          </a:xfrm>
          <a:prstGeom prst="rect">
            <a:avLst/>
          </a:prstGeom>
        </p:spPr>
        <p:txBody>
          <a:bodyPr lIns="0" tIns="0" rIns="0" bIns="0" rtlCol="0" anchor="t">
            <a:spAutoFit/>
          </a:bodyPr>
          <a:lstStyle/>
          <a:p>
            <a:pPr algn="ctr">
              <a:lnSpc>
                <a:spcPts val="5531"/>
              </a:lnSpc>
              <a:spcBef>
                <a:spcPct val="0"/>
              </a:spcBef>
            </a:pPr>
            <a:r>
              <a:rPr lang="en-US" sz="3951" b="1">
                <a:solidFill>
                  <a:srgbClr val="FFFFFF"/>
                </a:solidFill>
                <a:latin typeface="Poppins Bold"/>
                <a:ea typeface="Poppins Bold"/>
                <a:cs typeface="Poppins Bold"/>
                <a:sym typeface="Poppins Bold"/>
              </a:rPr>
              <a:t>Constructor:</a:t>
            </a:r>
          </a:p>
        </p:txBody>
      </p:sp>
      <p:sp>
        <p:nvSpPr>
          <p:cNvPr id="4" name="TextBox 4"/>
          <p:cNvSpPr txBox="1"/>
          <p:nvPr/>
        </p:nvSpPr>
        <p:spPr>
          <a:xfrm>
            <a:off x="1028700" y="3561114"/>
            <a:ext cx="15848985" cy="1582386"/>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This constructor is called when a new object of the Student class is created. It takes three parameters: student ID, full name, and score. These parameters are assigned to the corresponding properties of the object.</a:t>
            </a:r>
          </a:p>
        </p:txBody>
      </p:sp>
      <p:sp>
        <p:nvSpPr>
          <p:cNvPr id="5" name="TextBox 5"/>
          <p:cNvSpPr txBox="1"/>
          <p:nvPr/>
        </p:nvSpPr>
        <p:spPr>
          <a:xfrm>
            <a:off x="690138" y="5499096"/>
            <a:ext cx="3703902" cy="709262"/>
          </a:xfrm>
          <a:prstGeom prst="rect">
            <a:avLst/>
          </a:prstGeom>
        </p:spPr>
        <p:txBody>
          <a:bodyPr lIns="0" tIns="0" rIns="0" bIns="0" rtlCol="0" anchor="t">
            <a:spAutoFit/>
          </a:bodyPr>
          <a:lstStyle/>
          <a:p>
            <a:pPr algn="ctr">
              <a:lnSpc>
                <a:spcPts val="5531"/>
              </a:lnSpc>
              <a:spcBef>
                <a:spcPct val="0"/>
              </a:spcBef>
            </a:pPr>
            <a:r>
              <a:rPr lang="en-US" sz="3951" b="1">
                <a:solidFill>
                  <a:srgbClr val="FFFFFF"/>
                </a:solidFill>
                <a:latin typeface="Poppins Bold"/>
                <a:ea typeface="Poppins Bold"/>
                <a:cs typeface="Poppins Bold"/>
                <a:sym typeface="Poppins Bold"/>
              </a:rPr>
              <a:t>Classification:</a:t>
            </a:r>
          </a:p>
        </p:txBody>
      </p:sp>
      <p:sp>
        <p:nvSpPr>
          <p:cNvPr id="6" name="TextBox 6"/>
          <p:cNvSpPr txBox="1"/>
          <p:nvPr/>
        </p:nvSpPr>
        <p:spPr>
          <a:xfrm>
            <a:off x="1028700" y="6800751"/>
            <a:ext cx="15351227" cy="1582386"/>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The code inside the constructor performs the calculation and assigning of grades to students based on their scores. The logic for calculating grades is implemented through </a:t>
            </a:r>
            <a:r>
              <a:rPr lang="en-US" sz="2951" b="1">
                <a:solidFill>
                  <a:srgbClr val="FFFFFF"/>
                </a:solidFill>
                <a:latin typeface="Poppins Bold"/>
                <a:ea typeface="Poppins Bold"/>
                <a:cs typeface="Poppins Bold"/>
                <a:sym typeface="Poppins Bold"/>
              </a:rPr>
              <a:t>if-else</a:t>
            </a:r>
            <a:r>
              <a:rPr lang="en-US" sz="2951">
                <a:solidFill>
                  <a:srgbClr val="FFFFFF"/>
                </a:solidFill>
                <a:latin typeface="Poppins"/>
                <a:ea typeface="Poppins"/>
                <a:cs typeface="Poppins"/>
                <a:sym typeface="Poppins"/>
              </a:rPr>
              <a:t> statements.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103489" y="1919160"/>
            <a:ext cx="7710543" cy="6061353"/>
          </a:xfrm>
          <a:custGeom>
            <a:avLst/>
            <a:gdLst/>
            <a:ahLst/>
            <a:cxnLst/>
            <a:rect l="l" t="t" r="r" b="b"/>
            <a:pathLst>
              <a:path w="7710543" h="6061353">
                <a:moveTo>
                  <a:pt x="0" y="0"/>
                </a:moveTo>
                <a:lnTo>
                  <a:pt x="7710543" y="0"/>
                </a:lnTo>
                <a:lnTo>
                  <a:pt x="7710543" y="6061353"/>
                </a:lnTo>
                <a:lnTo>
                  <a:pt x="0" y="6061353"/>
                </a:lnTo>
                <a:lnTo>
                  <a:pt x="0" y="0"/>
                </a:lnTo>
                <a:close/>
              </a:path>
            </a:pathLst>
          </a:custGeom>
          <a:blipFill>
            <a:blip r:embed="rId2"/>
            <a:stretch>
              <a:fillRect l="-518" r="-518"/>
            </a:stretch>
          </a:blipFill>
        </p:spPr>
        <p:txBody>
          <a:bodyPr/>
          <a:lstStyle/>
          <a:p>
            <a:endParaRPr lang="vi-VN"/>
          </a:p>
        </p:txBody>
      </p:sp>
      <p:sp>
        <p:nvSpPr>
          <p:cNvPr id="3" name="TextBox 3"/>
          <p:cNvSpPr txBox="1"/>
          <p:nvPr/>
        </p:nvSpPr>
        <p:spPr>
          <a:xfrm>
            <a:off x="357128" y="1225499"/>
            <a:ext cx="8634472" cy="693716"/>
          </a:xfrm>
          <a:prstGeom prst="rect">
            <a:avLst/>
          </a:prstGeom>
        </p:spPr>
        <p:txBody>
          <a:bodyPr wrap="square" lIns="0" tIns="0" rIns="0" bIns="0" rtlCol="0" anchor="t">
            <a:spAutoFit/>
          </a:bodyPr>
          <a:lstStyle/>
          <a:p>
            <a:pPr algn="ctr">
              <a:lnSpc>
                <a:spcPts val="5671"/>
              </a:lnSpc>
              <a:spcBef>
                <a:spcPct val="0"/>
              </a:spcBef>
            </a:pPr>
            <a:r>
              <a:rPr lang="en-US" sz="4051" b="1" dirty="0">
                <a:solidFill>
                  <a:srgbClr val="FFFFFF"/>
                </a:solidFill>
                <a:latin typeface="Poppins Bold"/>
                <a:ea typeface="Poppins Bold"/>
                <a:cs typeface="Poppins Bold"/>
                <a:sym typeface="Poppins Bold"/>
              </a:rPr>
              <a:t>Explain the logic of the ranking:</a:t>
            </a:r>
          </a:p>
        </p:txBody>
      </p:sp>
      <p:sp>
        <p:nvSpPr>
          <p:cNvPr id="4" name="TextBox 4"/>
          <p:cNvSpPr txBox="1"/>
          <p:nvPr/>
        </p:nvSpPr>
        <p:spPr>
          <a:xfrm>
            <a:off x="564527" y="2655484"/>
            <a:ext cx="9206535" cy="5325028"/>
          </a:xfrm>
          <a:prstGeom prst="rect">
            <a:avLst/>
          </a:prstGeom>
        </p:spPr>
        <p:txBody>
          <a:bodyPr lIns="0" tIns="0" rIns="0" bIns="0" rtlCol="0" anchor="t">
            <a:spAutoFit/>
          </a:bodyPr>
          <a:lstStyle/>
          <a:p>
            <a:pPr marL="723959" lvl="1" indent="-361979" algn="l">
              <a:lnSpc>
                <a:spcPts val="4694"/>
              </a:lnSpc>
              <a:buFont typeface="Arial"/>
              <a:buChar char="•"/>
            </a:pPr>
            <a:r>
              <a:rPr lang="en-US" sz="3353">
                <a:solidFill>
                  <a:srgbClr val="FFFFFF"/>
                </a:solidFill>
                <a:latin typeface="Poppins"/>
                <a:ea typeface="Poppins"/>
                <a:cs typeface="Poppins"/>
                <a:sym typeface="Poppins"/>
              </a:rPr>
              <a:t>Condition: Each condition checks whether the score falls within a certain rating range.</a:t>
            </a:r>
          </a:p>
          <a:p>
            <a:pPr marL="723959" lvl="1" indent="-361979" algn="l">
              <a:lnSpc>
                <a:spcPts val="4694"/>
              </a:lnSpc>
              <a:buFont typeface="Arial"/>
              <a:buChar char="•"/>
            </a:pPr>
            <a:r>
              <a:rPr lang="en-US" sz="3353">
                <a:solidFill>
                  <a:srgbClr val="FFFFFF"/>
                </a:solidFill>
                <a:latin typeface="Poppins"/>
                <a:ea typeface="Poppins"/>
                <a:cs typeface="Poppins"/>
                <a:sym typeface="Poppins"/>
              </a:rPr>
              <a:t>Assigning a value: If the condition is true, the corresponding rating is assigned to the </a:t>
            </a:r>
            <a:r>
              <a:rPr lang="en-US" sz="3353" b="1">
                <a:solidFill>
                  <a:srgbClr val="FFFFFF"/>
                </a:solidFill>
                <a:latin typeface="Poppins Bold"/>
                <a:ea typeface="Poppins Bold"/>
                <a:cs typeface="Poppins Bold"/>
                <a:sym typeface="Poppins Bold"/>
              </a:rPr>
              <a:t>rank </a:t>
            </a:r>
            <a:r>
              <a:rPr lang="en-US" sz="3353">
                <a:solidFill>
                  <a:srgbClr val="FFFFFF"/>
                </a:solidFill>
                <a:latin typeface="Poppins"/>
                <a:ea typeface="Poppins"/>
                <a:cs typeface="Poppins"/>
                <a:sym typeface="Poppins"/>
              </a:rPr>
              <a:t>attribute.</a:t>
            </a:r>
          </a:p>
          <a:p>
            <a:pPr marL="723959" lvl="1" indent="-361979" algn="l">
              <a:lnSpc>
                <a:spcPts val="4694"/>
              </a:lnSpc>
              <a:buFont typeface="Arial"/>
              <a:buChar char="•"/>
            </a:pPr>
            <a:r>
              <a:rPr lang="en-US" sz="3353">
                <a:solidFill>
                  <a:srgbClr val="FFFFFF"/>
                </a:solidFill>
                <a:latin typeface="Poppins"/>
                <a:ea typeface="Poppins"/>
                <a:cs typeface="Poppins"/>
                <a:sym typeface="Poppins"/>
              </a:rPr>
              <a:t>Handling special cases: If the score does not fall within any of the specified ranges, the rating is assigned </a:t>
            </a:r>
            <a:r>
              <a:rPr lang="en-US" sz="3353" b="1">
                <a:solidFill>
                  <a:srgbClr val="FFFFFF"/>
                </a:solidFill>
                <a:latin typeface="Poppins Bold"/>
                <a:ea typeface="Poppins Bold"/>
                <a:cs typeface="Poppins Bold"/>
                <a:sym typeface="Poppins Bold"/>
              </a:rPr>
              <a:t>null.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18270" y="575137"/>
            <a:ext cx="6680176" cy="9107621"/>
          </a:xfrm>
          <a:custGeom>
            <a:avLst/>
            <a:gdLst/>
            <a:ahLst/>
            <a:cxnLst/>
            <a:rect l="l" t="t" r="r" b="b"/>
            <a:pathLst>
              <a:path w="6680176" h="9107621">
                <a:moveTo>
                  <a:pt x="0" y="0"/>
                </a:moveTo>
                <a:lnTo>
                  <a:pt x="6680176" y="0"/>
                </a:lnTo>
                <a:lnTo>
                  <a:pt x="6680176" y="9107621"/>
                </a:lnTo>
                <a:lnTo>
                  <a:pt x="0" y="910762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7126236" y="537567"/>
            <a:ext cx="10900102" cy="9145191"/>
          </a:xfrm>
          <a:prstGeom prst="rect">
            <a:avLst/>
          </a:prstGeom>
        </p:spPr>
        <p:txBody>
          <a:bodyPr lIns="0" tIns="0" rIns="0" bIns="0" rtlCol="0" anchor="t">
            <a:spAutoFit/>
          </a:bodyPr>
          <a:lstStyle/>
          <a:p>
            <a:pPr algn="l">
              <a:lnSpc>
                <a:spcPts val="3609"/>
              </a:lnSpc>
              <a:spcBef>
                <a:spcPct val="0"/>
              </a:spcBef>
            </a:pPr>
            <a:r>
              <a:rPr lang="en-US" sz="2578">
                <a:solidFill>
                  <a:srgbClr val="FFFFFF"/>
                </a:solidFill>
                <a:latin typeface="Poppins"/>
                <a:ea typeface="Poppins"/>
                <a:cs typeface="Poppins"/>
                <a:sym typeface="Poppins"/>
              </a:rPr>
              <a:t>The code in the image is a simple implementation of Java getter and setter methods for the fields fullName, id, and mark. Here's an explanation of each part:</a:t>
            </a:r>
          </a:p>
          <a:p>
            <a:pPr marL="556614" lvl="1" indent="-278307" algn="l">
              <a:lnSpc>
                <a:spcPts val="3609"/>
              </a:lnSpc>
              <a:buFont typeface="Arial"/>
              <a:buChar char="•"/>
            </a:pPr>
            <a:r>
              <a:rPr lang="en-US" sz="2578" b="1">
                <a:solidFill>
                  <a:srgbClr val="FFFFFF"/>
                </a:solidFill>
                <a:latin typeface="Poppins Bold"/>
                <a:ea typeface="Poppins Bold"/>
                <a:cs typeface="Poppins Bold"/>
                <a:sym typeface="Poppins Bold"/>
              </a:rPr>
              <a:t>getFullName() and setFullName():</a:t>
            </a:r>
          </a:p>
          <a:p>
            <a:pPr marL="1113228" lvl="2" indent="-371076" algn="l">
              <a:lnSpc>
                <a:spcPts val="3609"/>
              </a:lnSpc>
              <a:buFont typeface="Arial"/>
              <a:buChar char="⚬"/>
            </a:pPr>
            <a:r>
              <a:rPr lang="en-US" sz="2578">
                <a:solidFill>
                  <a:srgbClr val="FFFFFF"/>
                </a:solidFill>
                <a:latin typeface="Poppins"/>
                <a:ea typeface="Poppins"/>
                <a:cs typeface="Poppins"/>
                <a:sym typeface="Poppins"/>
              </a:rPr>
              <a:t>These methods manage access to and modification of the </a:t>
            </a:r>
            <a:r>
              <a:rPr lang="en-US" sz="2578" b="1">
                <a:solidFill>
                  <a:srgbClr val="FFFFFF"/>
                </a:solidFill>
                <a:latin typeface="Poppins Bold"/>
                <a:ea typeface="Poppins Bold"/>
                <a:cs typeface="Poppins Bold"/>
                <a:sym typeface="Poppins Bold"/>
              </a:rPr>
              <a:t>fullName </a:t>
            </a:r>
            <a:r>
              <a:rPr lang="en-US" sz="2578">
                <a:solidFill>
                  <a:srgbClr val="FFFFFF"/>
                </a:solidFill>
                <a:latin typeface="Poppins"/>
                <a:ea typeface="Poppins"/>
                <a:cs typeface="Poppins"/>
                <a:sym typeface="Poppins"/>
              </a:rPr>
              <a:t>attribute.</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getFullName()</a:t>
            </a:r>
            <a:r>
              <a:rPr lang="en-US" sz="2578">
                <a:solidFill>
                  <a:srgbClr val="FFFFFF"/>
                </a:solidFill>
                <a:latin typeface="Poppins"/>
                <a:ea typeface="Poppins"/>
                <a:cs typeface="Poppins"/>
                <a:sym typeface="Poppins"/>
              </a:rPr>
              <a:t> returns the current value of </a:t>
            </a:r>
            <a:r>
              <a:rPr lang="en-US" sz="2578" b="1">
                <a:solidFill>
                  <a:srgbClr val="FFFFFF"/>
                </a:solidFill>
                <a:latin typeface="Poppins Bold"/>
                <a:ea typeface="Poppins Bold"/>
                <a:cs typeface="Poppins Bold"/>
                <a:sym typeface="Poppins Bold"/>
              </a:rPr>
              <a:t>fullName</a:t>
            </a:r>
            <a:r>
              <a:rPr lang="en-US" sz="2578">
                <a:solidFill>
                  <a:srgbClr val="FFFFFF"/>
                </a:solidFill>
                <a:latin typeface="Poppins"/>
                <a:ea typeface="Poppins"/>
                <a:cs typeface="Poppins"/>
                <a:sym typeface="Poppins"/>
              </a:rPr>
              <a:t>.</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setFullName(String fullName)</a:t>
            </a:r>
            <a:r>
              <a:rPr lang="en-US" sz="2578">
                <a:solidFill>
                  <a:srgbClr val="FFFFFF"/>
                </a:solidFill>
                <a:latin typeface="Poppins"/>
                <a:ea typeface="Poppins"/>
                <a:cs typeface="Poppins"/>
                <a:sym typeface="Poppins"/>
              </a:rPr>
              <a:t> assigns a new value to </a:t>
            </a:r>
            <a:r>
              <a:rPr lang="en-US" sz="2578" b="1">
                <a:solidFill>
                  <a:srgbClr val="FFFFFF"/>
                </a:solidFill>
                <a:latin typeface="Poppins Bold"/>
                <a:ea typeface="Poppins Bold"/>
                <a:cs typeface="Poppins Bold"/>
                <a:sym typeface="Poppins Bold"/>
              </a:rPr>
              <a:t>fullName</a:t>
            </a:r>
            <a:r>
              <a:rPr lang="en-US" sz="2578">
                <a:solidFill>
                  <a:srgbClr val="FFFFFF"/>
                </a:solidFill>
                <a:latin typeface="Poppins"/>
                <a:ea typeface="Poppins"/>
                <a:cs typeface="Poppins"/>
                <a:sym typeface="Poppins"/>
              </a:rPr>
              <a:t>.</a:t>
            </a:r>
          </a:p>
          <a:p>
            <a:pPr marL="556614" lvl="1" indent="-278307" algn="l">
              <a:lnSpc>
                <a:spcPts val="3609"/>
              </a:lnSpc>
              <a:buFont typeface="Arial"/>
              <a:buChar char="•"/>
            </a:pPr>
            <a:r>
              <a:rPr lang="en-US" sz="2578" b="1">
                <a:solidFill>
                  <a:srgbClr val="FFFFFF"/>
                </a:solidFill>
                <a:latin typeface="Poppins Bold"/>
                <a:ea typeface="Poppins Bold"/>
                <a:cs typeface="Poppins Bold"/>
                <a:sym typeface="Poppins Bold"/>
              </a:rPr>
              <a:t>getId() and setId():</a:t>
            </a:r>
          </a:p>
          <a:p>
            <a:pPr marL="1113228" lvl="2" indent="-371076" algn="l">
              <a:lnSpc>
                <a:spcPts val="3609"/>
              </a:lnSpc>
              <a:buFont typeface="Arial"/>
              <a:buChar char="⚬"/>
            </a:pPr>
            <a:r>
              <a:rPr lang="en-US" sz="2578">
                <a:solidFill>
                  <a:srgbClr val="FFFFFF"/>
                </a:solidFill>
                <a:latin typeface="Poppins"/>
                <a:ea typeface="Poppins"/>
                <a:cs typeface="Poppins"/>
                <a:sym typeface="Poppins"/>
              </a:rPr>
              <a:t>These methods are for handling the </a:t>
            </a:r>
            <a:r>
              <a:rPr lang="en-US" sz="2578" b="1">
                <a:solidFill>
                  <a:srgbClr val="FFFFFF"/>
                </a:solidFill>
                <a:latin typeface="Poppins Bold"/>
                <a:ea typeface="Poppins Bold"/>
                <a:cs typeface="Poppins Bold"/>
                <a:sym typeface="Poppins Bold"/>
              </a:rPr>
              <a:t>id</a:t>
            </a:r>
            <a:r>
              <a:rPr lang="en-US" sz="2578">
                <a:solidFill>
                  <a:srgbClr val="FFFFFF"/>
                </a:solidFill>
                <a:latin typeface="Poppins"/>
                <a:ea typeface="Poppins"/>
                <a:cs typeface="Poppins"/>
                <a:sym typeface="Poppins"/>
              </a:rPr>
              <a:t> field.</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getId()</a:t>
            </a:r>
            <a:r>
              <a:rPr lang="en-US" sz="2578">
                <a:solidFill>
                  <a:srgbClr val="FFFFFF"/>
                </a:solidFill>
                <a:latin typeface="Poppins"/>
                <a:ea typeface="Poppins"/>
                <a:cs typeface="Poppins"/>
                <a:sym typeface="Poppins"/>
              </a:rPr>
              <a:t> returns the current value of the </a:t>
            </a:r>
            <a:r>
              <a:rPr lang="en-US" sz="2578" b="1">
                <a:solidFill>
                  <a:srgbClr val="FFFFFF"/>
                </a:solidFill>
                <a:latin typeface="Poppins Bold"/>
                <a:ea typeface="Poppins Bold"/>
                <a:cs typeface="Poppins Bold"/>
                <a:sym typeface="Poppins Bold"/>
              </a:rPr>
              <a:t>id</a:t>
            </a:r>
            <a:r>
              <a:rPr lang="en-US" sz="2578">
                <a:solidFill>
                  <a:srgbClr val="FFFFFF"/>
                </a:solidFill>
                <a:latin typeface="Poppins"/>
                <a:ea typeface="Poppins"/>
                <a:cs typeface="Poppins"/>
                <a:sym typeface="Poppins"/>
              </a:rPr>
              <a:t> attribute.</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setId(String id)</a:t>
            </a:r>
            <a:r>
              <a:rPr lang="en-US" sz="2578">
                <a:solidFill>
                  <a:srgbClr val="FFFFFF"/>
                </a:solidFill>
                <a:latin typeface="Poppins"/>
                <a:ea typeface="Poppins"/>
                <a:cs typeface="Poppins"/>
                <a:sym typeface="Poppins"/>
              </a:rPr>
              <a:t> allows updating the value of </a:t>
            </a:r>
            <a:r>
              <a:rPr lang="en-US" sz="2578" b="1">
                <a:solidFill>
                  <a:srgbClr val="FFFFFF"/>
                </a:solidFill>
                <a:latin typeface="Poppins Bold"/>
                <a:ea typeface="Poppins Bold"/>
                <a:cs typeface="Poppins Bold"/>
                <a:sym typeface="Poppins Bold"/>
              </a:rPr>
              <a:t>id.</a:t>
            </a:r>
          </a:p>
          <a:p>
            <a:pPr marL="556614" lvl="1" indent="-278307" algn="l">
              <a:lnSpc>
                <a:spcPts val="3609"/>
              </a:lnSpc>
              <a:buFont typeface="Arial"/>
              <a:buChar char="•"/>
            </a:pPr>
            <a:r>
              <a:rPr lang="en-US" sz="2578" b="1">
                <a:solidFill>
                  <a:srgbClr val="FFFFFF"/>
                </a:solidFill>
                <a:latin typeface="Poppins Bold"/>
                <a:ea typeface="Poppins Bold"/>
                <a:cs typeface="Poppins Bold"/>
                <a:sym typeface="Poppins Bold"/>
              </a:rPr>
              <a:t>getMark() and setMark():</a:t>
            </a:r>
          </a:p>
          <a:p>
            <a:pPr marL="1113228" lvl="2" indent="-371076" algn="l">
              <a:lnSpc>
                <a:spcPts val="3609"/>
              </a:lnSpc>
              <a:buFont typeface="Arial"/>
              <a:buChar char="⚬"/>
            </a:pPr>
            <a:r>
              <a:rPr lang="en-US" sz="2578">
                <a:solidFill>
                  <a:srgbClr val="FFFFFF"/>
                </a:solidFill>
                <a:latin typeface="Poppins"/>
                <a:ea typeface="Poppins"/>
                <a:cs typeface="Poppins"/>
                <a:sym typeface="Poppins"/>
              </a:rPr>
              <a:t>These methods control access to and modification of the </a:t>
            </a:r>
            <a:r>
              <a:rPr lang="en-US" sz="2578" b="1">
                <a:solidFill>
                  <a:srgbClr val="FFFFFF"/>
                </a:solidFill>
                <a:latin typeface="Poppins Bold"/>
                <a:ea typeface="Poppins Bold"/>
                <a:cs typeface="Poppins Bold"/>
                <a:sym typeface="Poppins Bold"/>
              </a:rPr>
              <a:t>mark </a:t>
            </a:r>
            <a:r>
              <a:rPr lang="en-US" sz="2578">
                <a:solidFill>
                  <a:srgbClr val="FFFFFF"/>
                </a:solidFill>
                <a:latin typeface="Poppins"/>
                <a:ea typeface="Poppins"/>
                <a:cs typeface="Poppins"/>
                <a:sym typeface="Poppins"/>
              </a:rPr>
              <a:t>attribute.</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getMark()</a:t>
            </a:r>
            <a:r>
              <a:rPr lang="en-US" sz="2578">
                <a:solidFill>
                  <a:srgbClr val="FFFFFF"/>
                </a:solidFill>
                <a:latin typeface="Poppins"/>
                <a:ea typeface="Poppins"/>
                <a:cs typeface="Poppins"/>
                <a:sym typeface="Poppins"/>
              </a:rPr>
              <a:t> returns the current value of </a:t>
            </a:r>
            <a:r>
              <a:rPr lang="en-US" sz="2578" b="1">
                <a:solidFill>
                  <a:srgbClr val="FFFFFF"/>
                </a:solidFill>
                <a:latin typeface="Poppins Bold"/>
                <a:ea typeface="Poppins Bold"/>
                <a:cs typeface="Poppins Bold"/>
                <a:sym typeface="Poppins Bold"/>
              </a:rPr>
              <a:t>mark</a:t>
            </a:r>
            <a:r>
              <a:rPr lang="en-US" sz="2578">
                <a:solidFill>
                  <a:srgbClr val="FFFFFF"/>
                </a:solidFill>
                <a:latin typeface="Poppins"/>
                <a:ea typeface="Poppins"/>
                <a:cs typeface="Poppins"/>
                <a:sym typeface="Poppins"/>
              </a:rPr>
              <a:t>, which is a </a:t>
            </a:r>
            <a:r>
              <a:rPr lang="en-US" sz="2578" b="1">
                <a:solidFill>
                  <a:srgbClr val="FFFFFF"/>
                </a:solidFill>
                <a:latin typeface="Poppins Bold"/>
                <a:ea typeface="Poppins Bold"/>
                <a:cs typeface="Poppins Bold"/>
                <a:sym typeface="Poppins Bold"/>
              </a:rPr>
              <a:t>double.</a:t>
            </a:r>
          </a:p>
          <a:p>
            <a:pPr marL="1113228" lvl="2" indent="-371076" algn="l">
              <a:lnSpc>
                <a:spcPts val="3609"/>
              </a:lnSpc>
              <a:buFont typeface="Arial"/>
              <a:buChar char="⚬"/>
            </a:pPr>
            <a:r>
              <a:rPr lang="en-US" sz="2578" b="1">
                <a:solidFill>
                  <a:srgbClr val="FFFFFF"/>
                </a:solidFill>
                <a:latin typeface="Poppins Bold"/>
                <a:ea typeface="Poppins Bold"/>
                <a:cs typeface="Poppins Bold"/>
                <a:sym typeface="Poppins Bold"/>
              </a:rPr>
              <a:t>setMark(double mark)</a:t>
            </a:r>
            <a:r>
              <a:rPr lang="en-US" sz="2578">
                <a:solidFill>
                  <a:srgbClr val="FFFFFF"/>
                </a:solidFill>
                <a:latin typeface="Poppins"/>
                <a:ea typeface="Poppins"/>
                <a:cs typeface="Poppins"/>
                <a:sym typeface="Poppins"/>
              </a:rPr>
              <a:t> sets a new value to the </a:t>
            </a:r>
            <a:r>
              <a:rPr lang="en-US" sz="2578" b="1">
                <a:solidFill>
                  <a:srgbClr val="FFFFFF"/>
                </a:solidFill>
                <a:latin typeface="Poppins Bold"/>
                <a:ea typeface="Poppins Bold"/>
                <a:cs typeface="Poppins Bold"/>
                <a:sym typeface="Poppins Bold"/>
              </a:rPr>
              <a:t>mark</a:t>
            </a:r>
            <a:r>
              <a:rPr lang="en-US" sz="2578">
                <a:solidFill>
                  <a:srgbClr val="FFFFFF"/>
                </a:solidFill>
                <a:latin typeface="Poppins"/>
                <a:ea typeface="Poppins"/>
                <a:cs typeface="Poppins"/>
                <a:sym typeface="Poppins"/>
              </a:rPr>
              <a:t> attribute.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622067" flipH="1">
            <a:off x="-1799682" y="5182569"/>
            <a:ext cx="13398293" cy="9695492"/>
          </a:xfrm>
          <a:custGeom>
            <a:avLst/>
            <a:gdLst/>
            <a:ahLst/>
            <a:cxnLst/>
            <a:rect l="l" t="t" r="r" b="b"/>
            <a:pathLst>
              <a:path w="13398293" h="9695492">
                <a:moveTo>
                  <a:pt x="13398293" y="0"/>
                </a:moveTo>
                <a:lnTo>
                  <a:pt x="0" y="0"/>
                </a:lnTo>
                <a:lnTo>
                  <a:pt x="0" y="9695493"/>
                </a:lnTo>
                <a:lnTo>
                  <a:pt x="13398293" y="9695493"/>
                </a:lnTo>
                <a:lnTo>
                  <a:pt x="1339829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8663020" y="2573979"/>
            <a:ext cx="8596280" cy="4034630"/>
            <a:chOff x="0" y="0"/>
            <a:chExt cx="2264041" cy="1062619"/>
          </a:xfrm>
        </p:grpSpPr>
        <p:sp>
          <p:nvSpPr>
            <p:cNvPr id="4" name="Freeform 4"/>
            <p:cNvSpPr/>
            <p:nvPr/>
          </p:nvSpPr>
          <p:spPr>
            <a:xfrm>
              <a:off x="0" y="0"/>
              <a:ext cx="2264041" cy="1062619"/>
            </a:xfrm>
            <a:custGeom>
              <a:avLst/>
              <a:gdLst/>
              <a:ahLst/>
              <a:cxnLst/>
              <a:rect l="l" t="t" r="r" b="b"/>
              <a:pathLst>
                <a:path w="2264041" h="1062619">
                  <a:moveTo>
                    <a:pt x="90061" y="0"/>
                  </a:moveTo>
                  <a:lnTo>
                    <a:pt x="2173980" y="0"/>
                  </a:lnTo>
                  <a:cubicBezTo>
                    <a:pt x="2197865" y="0"/>
                    <a:pt x="2220773" y="9489"/>
                    <a:pt x="2237662" y="26378"/>
                  </a:cubicBezTo>
                  <a:cubicBezTo>
                    <a:pt x="2254552" y="43268"/>
                    <a:pt x="2264041" y="66176"/>
                    <a:pt x="2264041" y="90061"/>
                  </a:cubicBezTo>
                  <a:lnTo>
                    <a:pt x="2264041" y="972557"/>
                  </a:lnTo>
                  <a:cubicBezTo>
                    <a:pt x="2264041" y="996443"/>
                    <a:pt x="2254552" y="1019351"/>
                    <a:pt x="2237662" y="1036240"/>
                  </a:cubicBezTo>
                  <a:cubicBezTo>
                    <a:pt x="2220773" y="1053130"/>
                    <a:pt x="2197865" y="1062619"/>
                    <a:pt x="2173980" y="1062619"/>
                  </a:cubicBezTo>
                  <a:lnTo>
                    <a:pt x="90061" y="1062619"/>
                  </a:lnTo>
                  <a:cubicBezTo>
                    <a:pt x="66176" y="1062619"/>
                    <a:pt x="43268" y="1053130"/>
                    <a:pt x="26378" y="1036240"/>
                  </a:cubicBezTo>
                  <a:cubicBezTo>
                    <a:pt x="9489" y="1019351"/>
                    <a:pt x="0" y="996443"/>
                    <a:pt x="0" y="972557"/>
                  </a:cubicBezTo>
                  <a:lnTo>
                    <a:pt x="0" y="90061"/>
                  </a:lnTo>
                  <a:cubicBezTo>
                    <a:pt x="0" y="66176"/>
                    <a:pt x="9489" y="43268"/>
                    <a:pt x="26378" y="26378"/>
                  </a:cubicBezTo>
                  <a:cubicBezTo>
                    <a:pt x="43268" y="9489"/>
                    <a:pt x="66176" y="0"/>
                    <a:pt x="90061" y="0"/>
                  </a:cubicBezTo>
                  <a:close/>
                </a:path>
              </a:pathLst>
            </a:custGeom>
            <a:solidFill>
              <a:srgbClr val="FFFFFF">
                <a:alpha val="44706"/>
              </a:srgbClr>
            </a:solidFill>
          </p:spPr>
          <p:txBody>
            <a:bodyPr/>
            <a:lstStyle/>
            <a:p>
              <a:endParaRPr lang="vi-VN"/>
            </a:p>
          </p:txBody>
        </p:sp>
        <p:sp>
          <p:nvSpPr>
            <p:cNvPr id="5" name="TextBox 5"/>
            <p:cNvSpPr txBox="1"/>
            <p:nvPr/>
          </p:nvSpPr>
          <p:spPr>
            <a:xfrm>
              <a:off x="0" y="-66675"/>
              <a:ext cx="2264041" cy="1129294"/>
            </a:xfrm>
            <a:prstGeom prst="rect">
              <a:avLst/>
            </a:prstGeom>
          </p:spPr>
          <p:txBody>
            <a:bodyPr lIns="50800" tIns="50800" rIns="50800" bIns="50800" rtlCol="0" anchor="ctr"/>
            <a:lstStyle/>
            <a:p>
              <a:pPr algn="ctr">
                <a:lnSpc>
                  <a:spcPts val="3151"/>
                </a:lnSpc>
              </a:pPr>
              <a:endParaRPr/>
            </a:p>
          </p:txBody>
        </p:sp>
      </p:grpSp>
      <p:sp>
        <p:nvSpPr>
          <p:cNvPr id="6" name="Freeform 6"/>
          <p:cNvSpPr/>
          <p:nvPr/>
        </p:nvSpPr>
        <p:spPr>
          <a:xfrm rot="3720470">
            <a:off x="-3516807" y="4537026"/>
            <a:ext cx="10212044" cy="7389806"/>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7" name="TextBox 7"/>
          <p:cNvSpPr txBox="1"/>
          <p:nvPr/>
        </p:nvSpPr>
        <p:spPr>
          <a:xfrm>
            <a:off x="1028700" y="3215743"/>
            <a:ext cx="7531706" cy="4680168"/>
          </a:xfrm>
          <a:prstGeom prst="rect">
            <a:avLst/>
          </a:prstGeom>
        </p:spPr>
        <p:txBody>
          <a:bodyPr lIns="0" tIns="0" rIns="0" bIns="0" rtlCol="0" anchor="t">
            <a:spAutoFit/>
          </a:bodyPr>
          <a:lstStyle/>
          <a:p>
            <a:pPr algn="l">
              <a:lnSpc>
                <a:spcPts val="11802"/>
              </a:lnSpc>
            </a:pPr>
            <a:r>
              <a:rPr lang="en-US" sz="9835" b="1">
                <a:solidFill>
                  <a:srgbClr val="FFFFFF"/>
                </a:solidFill>
                <a:latin typeface="Neo Tech Bold"/>
                <a:ea typeface="Neo Tech Bold"/>
                <a:cs typeface="Neo Tech Bold"/>
                <a:sym typeface="Neo Tech Bold"/>
              </a:rPr>
              <a:t>CORE OBJECTIVES</a:t>
            </a:r>
          </a:p>
          <a:p>
            <a:pPr algn="l">
              <a:lnSpc>
                <a:spcPts val="11802"/>
              </a:lnSpc>
            </a:pPr>
            <a:endParaRPr lang="en-US" sz="9835" b="1">
              <a:solidFill>
                <a:srgbClr val="FFFFFF"/>
              </a:solidFill>
              <a:latin typeface="Neo Tech Bold"/>
              <a:ea typeface="Neo Tech Bold"/>
              <a:cs typeface="Neo Tech Bold"/>
              <a:sym typeface="Neo Tech Bold"/>
            </a:endParaRPr>
          </a:p>
        </p:txBody>
      </p:sp>
      <p:sp>
        <p:nvSpPr>
          <p:cNvPr id="8" name="Freeform 8"/>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grpSp>
        <p:nvGrpSpPr>
          <p:cNvPr id="9" name="Group 9"/>
          <p:cNvGrpSpPr/>
          <p:nvPr/>
        </p:nvGrpSpPr>
        <p:grpSpPr>
          <a:xfrm>
            <a:off x="17020917" y="324517"/>
            <a:ext cx="1664529" cy="166452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p>
          </p:txBody>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2" name="TextBox 12"/>
          <p:cNvSpPr txBox="1"/>
          <p:nvPr/>
        </p:nvSpPr>
        <p:spPr>
          <a:xfrm>
            <a:off x="8505052" y="3330043"/>
            <a:ext cx="8596280" cy="2639937"/>
          </a:xfrm>
          <a:prstGeom prst="rect">
            <a:avLst/>
          </a:prstGeom>
        </p:spPr>
        <p:txBody>
          <a:bodyPr lIns="0" tIns="0" rIns="0" bIns="0" rtlCol="0" anchor="t">
            <a:spAutoFit/>
          </a:bodyPr>
          <a:lstStyle/>
          <a:p>
            <a:pPr marL="531833" lvl="1" indent="-265917" algn="l">
              <a:lnSpc>
                <a:spcPts val="3448"/>
              </a:lnSpc>
              <a:buFont typeface="Arial"/>
              <a:buChar char="•"/>
            </a:pPr>
            <a:r>
              <a:rPr lang="en-US" sz="2463" b="1">
                <a:solidFill>
                  <a:srgbClr val="FFFFFF"/>
                </a:solidFill>
                <a:latin typeface="Poppins Bold"/>
                <a:ea typeface="Poppins Bold"/>
                <a:cs typeface="Poppins Bold"/>
                <a:sym typeface="Poppins Bold"/>
              </a:rPr>
              <a:t>Presentation:</a:t>
            </a:r>
            <a:r>
              <a:rPr lang="en-US" sz="2463">
                <a:solidFill>
                  <a:srgbClr val="FFFFFF"/>
                </a:solidFill>
                <a:latin typeface="Poppins"/>
                <a:ea typeface="Poppins"/>
                <a:cs typeface="Poppins"/>
                <a:sym typeface="Poppins"/>
              </a:rPr>
              <a:t> Explain abstract data types and their benefits in software development.</a:t>
            </a:r>
          </a:p>
          <a:p>
            <a:pPr marL="531833" lvl="1" indent="-265917" algn="l">
              <a:lnSpc>
                <a:spcPts val="3448"/>
              </a:lnSpc>
              <a:buFont typeface="Arial"/>
              <a:buChar char="•"/>
            </a:pPr>
            <a:r>
              <a:rPr lang="en-US" sz="2463" b="1">
                <a:solidFill>
                  <a:srgbClr val="FFFFFF"/>
                </a:solidFill>
                <a:latin typeface="Poppins Bold"/>
                <a:ea typeface="Poppins Bold"/>
                <a:cs typeface="Poppins Bold"/>
                <a:sym typeface="Poppins Bold"/>
              </a:rPr>
              <a:t>Application:</a:t>
            </a:r>
            <a:r>
              <a:rPr lang="en-US" sz="2463">
                <a:solidFill>
                  <a:srgbClr val="FFFFFF"/>
                </a:solidFill>
                <a:latin typeface="Poppins"/>
                <a:ea typeface="Poppins"/>
                <a:cs typeface="Poppins"/>
                <a:sym typeface="Poppins"/>
              </a:rPr>
              <a:t> Create a student management program using algorithms.</a:t>
            </a:r>
          </a:p>
          <a:p>
            <a:pPr marL="531833" lvl="1" indent="-265917" algn="l">
              <a:lnSpc>
                <a:spcPts val="3448"/>
              </a:lnSpc>
              <a:buFont typeface="Arial"/>
              <a:buChar char="•"/>
            </a:pPr>
            <a:r>
              <a:rPr lang="en-US" sz="2463" b="1">
                <a:solidFill>
                  <a:srgbClr val="FFFFFF"/>
                </a:solidFill>
                <a:latin typeface="Poppins Bold"/>
                <a:ea typeface="Poppins Bold"/>
                <a:cs typeface="Poppins Bold"/>
                <a:sym typeface="Poppins Bold"/>
              </a:rPr>
              <a:t>Algorithm Evaluation:</a:t>
            </a:r>
            <a:r>
              <a:rPr lang="en-US" sz="2463">
                <a:solidFill>
                  <a:srgbClr val="FFFFFF"/>
                </a:solidFill>
                <a:latin typeface="Poppins"/>
                <a:ea typeface="Poppins"/>
                <a:cs typeface="Poppins"/>
                <a:sym typeface="Poppins"/>
              </a:rPr>
              <a:t> Propose and evaluate alternative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734550" y="572422"/>
            <a:ext cx="14818900" cy="3653733"/>
          </a:xfrm>
          <a:custGeom>
            <a:avLst/>
            <a:gdLst/>
            <a:ahLst/>
            <a:cxnLst/>
            <a:rect l="l" t="t" r="r" b="b"/>
            <a:pathLst>
              <a:path w="14818900" h="3653733">
                <a:moveTo>
                  <a:pt x="0" y="0"/>
                </a:moveTo>
                <a:lnTo>
                  <a:pt x="14818900" y="0"/>
                </a:lnTo>
                <a:lnTo>
                  <a:pt x="14818900" y="3653733"/>
                </a:lnTo>
                <a:lnTo>
                  <a:pt x="0" y="3653733"/>
                </a:lnTo>
                <a:lnTo>
                  <a:pt x="0" y="0"/>
                </a:lnTo>
                <a:close/>
              </a:path>
            </a:pathLst>
          </a:custGeom>
          <a:blipFill>
            <a:blip r:embed="rId2"/>
            <a:stretch>
              <a:fillRect r="-149" b="-3719"/>
            </a:stretch>
          </a:blipFill>
        </p:spPr>
        <p:txBody>
          <a:bodyPr/>
          <a:lstStyle/>
          <a:p>
            <a:endParaRPr lang="vi-VN"/>
          </a:p>
        </p:txBody>
      </p:sp>
      <p:sp>
        <p:nvSpPr>
          <p:cNvPr id="3" name="TextBox 3"/>
          <p:cNvSpPr txBox="1"/>
          <p:nvPr/>
        </p:nvSpPr>
        <p:spPr>
          <a:xfrm>
            <a:off x="663677" y="4570928"/>
            <a:ext cx="16960645" cy="4977731"/>
          </a:xfrm>
          <a:prstGeom prst="rect">
            <a:avLst/>
          </a:prstGeom>
        </p:spPr>
        <p:txBody>
          <a:bodyPr lIns="0" tIns="0" rIns="0" bIns="0" rtlCol="0" anchor="t">
            <a:spAutoFit/>
          </a:bodyPr>
          <a:lstStyle/>
          <a:p>
            <a:pPr algn="l">
              <a:lnSpc>
                <a:spcPts val="4411"/>
              </a:lnSpc>
              <a:spcBef>
                <a:spcPct val="0"/>
              </a:spcBef>
            </a:pPr>
            <a:r>
              <a:rPr lang="en-US" sz="3151">
                <a:solidFill>
                  <a:srgbClr val="FFFFFF"/>
                </a:solidFill>
                <a:latin typeface="Poppins"/>
                <a:ea typeface="Poppins"/>
                <a:cs typeface="Poppins"/>
                <a:sym typeface="Poppins"/>
              </a:rPr>
              <a:t>This code defines a comparator for comparing two Student objects based on their id values. Here’s an explanation of each part:</a:t>
            </a:r>
          </a:p>
          <a:p>
            <a:pPr marL="680372" lvl="1" indent="-340186" algn="l">
              <a:lnSpc>
                <a:spcPts val="4411"/>
              </a:lnSpc>
              <a:buFont typeface="Arial"/>
              <a:buChar char="•"/>
            </a:pPr>
            <a:r>
              <a:rPr lang="en-US" sz="3151" b="1">
                <a:solidFill>
                  <a:srgbClr val="FFFFFF"/>
                </a:solidFill>
                <a:latin typeface="Poppins Bold"/>
                <a:ea typeface="Poppins Bold"/>
                <a:cs typeface="Poppins Bold"/>
                <a:sym typeface="Poppins Bold"/>
              </a:rPr>
              <a:t>public static Comparator&lt;Student&gt; IdStudentComparator:</a:t>
            </a:r>
          </a:p>
          <a:p>
            <a:pPr marL="1360743" lvl="2" indent="-453581" algn="l">
              <a:lnSpc>
                <a:spcPts val="4411"/>
              </a:lnSpc>
              <a:buFont typeface="Arial"/>
              <a:buChar char="⚬"/>
            </a:pPr>
            <a:r>
              <a:rPr lang="en-US" sz="3151">
                <a:solidFill>
                  <a:srgbClr val="FFFFFF"/>
                </a:solidFill>
                <a:latin typeface="Poppins"/>
                <a:ea typeface="Poppins"/>
                <a:cs typeface="Poppins"/>
                <a:sym typeface="Poppins"/>
              </a:rPr>
              <a:t>This creates a static comparator object that can be used to compare </a:t>
            </a:r>
            <a:r>
              <a:rPr lang="en-US" sz="3151" b="1">
                <a:solidFill>
                  <a:srgbClr val="FFFFFF"/>
                </a:solidFill>
                <a:latin typeface="Poppins Bold"/>
                <a:ea typeface="Poppins Bold"/>
                <a:cs typeface="Poppins Bold"/>
                <a:sym typeface="Poppins Bold"/>
              </a:rPr>
              <a:t>Student</a:t>
            </a:r>
            <a:r>
              <a:rPr lang="en-US" sz="3151">
                <a:solidFill>
                  <a:srgbClr val="FFFFFF"/>
                </a:solidFill>
                <a:latin typeface="Poppins"/>
                <a:ea typeface="Poppins"/>
                <a:cs typeface="Poppins"/>
                <a:sym typeface="Poppins"/>
              </a:rPr>
              <a:t> objects. It is declared as </a:t>
            </a:r>
            <a:r>
              <a:rPr lang="en-US" sz="3151" b="1">
                <a:solidFill>
                  <a:srgbClr val="FFFFFF"/>
                </a:solidFill>
                <a:latin typeface="Poppins Bold"/>
                <a:ea typeface="Poppins Bold"/>
                <a:cs typeface="Poppins Bold"/>
                <a:sym typeface="Poppins Bold"/>
              </a:rPr>
              <a:t>Comparator&lt;Student&gt;,</a:t>
            </a:r>
            <a:r>
              <a:rPr lang="en-US" sz="3151">
                <a:solidFill>
                  <a:srgbClr val="FFFFFF"/>
                </a:solidFill>
                <a:latin typeface="Poppins"/>
                <a:ea typeface="Poppins"/>
                <a:cs typeface="Poppins"/>
                <a:sym typeface="Poppins"/>
              </a:rPr>
              <a:t> meaning it works specifically for </a:t>
            </a:r>
            <a:r>
              <a:rPr lang="en-US" sz="3151" b="1">
                <a:solidFill>
                  <a:srgbClr val="FFFFFF"/>
                </a:solidFill>
                <a:latin typeface="Poppins Bold"/>
                <a:ea typeface="Poppins Bold"/>
                <a:cs typeface="Poppins Bold"/>
                <a:sym typeface="Poppins Bold"/>
              </a:rPr>
              <a:t>Student</a:t>
            </a:r>
            <a:r>
              <a:rPr lang="en-US" sz="3151">
                <a:solidFill>
                  <a:srgbClr val="FFFFFF"/>
                </a:solidFill>
                <a:latin typeface="Poppins"/>
                <a:ea typeface="Poppins"/>
                <a:cs typeface="Poppins"/>
                <a:sym typeface="Poppins"/>
              </a:rPr>
              <a:t> objects.</a:t>
            </a:r>
          </a:p>
          <a:p>
            <a:pPr marL="680372" lvl="1" indent="-340186" algn="l">
              <a:lnSpc>
                <a:spcPts val="4411"/>
              </a:lnSpc>
              <a:buFont typeface="Arial"/>
              <a:buChar char="•"/>
            </a:pPr>
            <a:r>
              <a:rPr lang="en-US" sz="3151" b="1">
                <a:solidFill>
                  <a:srgbClr val="FFFFFF"/>
                </a:solidFill>
                <a:latin typeface="Poppins Bold"/>
                <a:ea typeface="Poppins Bold"/>
                <a:cs typeface="Poppins Bold"/>
                <a:sym typeface="Poppins Bold"/>
              </a:rPr>
              <a:t>new Comparator&lt;Student&gt;() { ... }:</a:t>
            </a:r>
          </a:p>
          <a:p>
            <a:pPr marL="1360743" lvl="2" indent="-453581" algn="l">
              <a:lnSpc>
                <a:spcPts val="4411"/>
              </a:lnSpc>
              <a:buFont typeface="Arial"/>
              <a:buChar char="⚬"/>
            </a:pPr>
            <a:r>
              <a:rPr lang="en-US" sz="3151">
                <a:solidFill>
                  <a:srgbClr val="FFFFFF"/>
                </a:solidFill>
                <a:latin typeface="Poppins"/>
                <a:ea typeface="Poppins"/>
                <a:cs typeface="Poppins"/>
                <a:sym typeface="Poppins"/>
              </a:rPr>
              <a:t>This creates an anonymous class that implements the </a:t>
            </a:r>
            <a:r>
              <a:rPr lang="en-US" sz="3151" b="1">
                <a:solidFill>
                  <a:srgbClr val="FFFFFF"/>
                </a:solidFill>
                <a:latin typeface="Poppins Bold"/>
                <a:ea typeface="Poppins Bold"/>
                <a:cs typeface="Poppins Bold"/>
                <a:sym typeface="Poppins Bold"/>
              </a:rPr>
              <a:t>Comparator&lt;Student&gt;</a:t>
            </a:r>
            <a:r>
              <a:rPr lang="en-US" sz="3151">
                <a:solidFill>
                  <a:srgbClr val="FFFFFF"/>
                </a:solidFill>
                <a:latin typeface="Poppins"/>
                <a:ea typeface="Poppins"/>
                <a:cs typeface="Poppins"/>
                <a:sym typeface="Poppins"/>
              </a:rPr>
              <a:t> interface, defining the logic for comparing two </a:t>
            </a:r>
            <a:r>
              <a:rPr lang="en-US" sz="3151" b="1">
                <a:solidFill>
                  <a:srgbClr val="FFFFFF"/>
                </a:solidFill>
                <a:latin typeface="Poppins Bold"/>
                <a:ea typeface="Poppins Bold"/>
                <a:cs typeface="Poppins Bold"/>
                <a:sym typeface="Poppins Bold"/>
              </a:rPr>
              <a:t>Student </a:t>
            </a:r>
            <a:r>
              <a:rPr lang="en-US" sz="3151">
                <a:solidFill>
                  <a:srgbClr val="FFFFFF"/>
                </a:solidFill>
                <a:latin typeface="Poppins"/>
                <a:ea typeface="Poppins"/>
                <a:cs typeface="Poppins"/>
                <a:sym typeface="Poppins"/>
              </a:rPr>
              <a:t>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870044" y="302803"/>
            <a:ext cx="12131014" cy="2991011"/>
          </a:xfrm>
          <a:custGeom>
            <a:avLst/>
            <a:gdLst/>
            <a:ahLst/>
            <a:cxnLst/>
            <a:rect l="l" t="t" r="r" b="b"/>
            <a:pathLst>
              <a:path w="12131014" h="2991011">
                <a:moveTo>
                  <a:pt x="0" y="0"/>
                </a:moveTo>
                <a:lnTo>
                  <a:pt x="12131013" y="0"/>
                </a:lnTo>
                <a:lnTo>
                  <a:pt x="12131013" y="2991010"/>
                </a:lnTo>
                <a:lnTo>
                  <a:pt x="0" y="2991010"/>
                </a:lnTo>
                <a:lnTo>
                  <a:pt x="0" y="0"/>
                </a:lnTo>
                <a:close/>
              </a:path>
            </a:pathLst>
          </a:custGeom>
          <a:blipFill>
            <a:blip r:embed="rId2"/>
            <a:stretch>
              <a:fillRect r="-149" b="-3719"/>
            </a:stretch>
          </a:blipFill>
        </p:spPr>
        <p:txBody>
          <a:bodyPr/>
          <a:lstStyle/>
          <a:p>
            <a:endParaRPr lang="vi-VN"/>
          </a:p>
        </p:txBody>
      </p:sp>
      <p:sp>
        <p:nvSpPr>
          <p:cNvPr id="3" name="TextBox 3"/>
          <p:cNvSpPr txBox="1"/>
          <p:nvPr/>
        </p:nvSpPr>
        <p:spPr>
          <a:xfrm>
            <a:off x="638790" y="3548824"/>
            <a:ext cx="17010421" cy="6525895"/>
          </a:xfrm>
          <a:prstGeom prst="rect">
            <a:avLst/>
          </a:prstGeom>
        </p:spPr>
        <p:txBody>
          <a:bodyPr lIns="0" tIns="0" rIns="0" bIns="0" rtlCol="0" anchor="t">
            <a:spAutoFit/>
          </a:bodyPr>
          <a:lstStyle/>
          <a:p>
            <a:pPr marL="609262" lvl="1" indent="-304631" algn="l">
              <a:lnSpc>
                <a:spcPts val="3950"/>
              </a:lnSpc>
              <a:buFont typeface="Arial"/>
              <a:buChar char="•"/>
            </a:pPr>
            <a:r>
              <a:rPr lang="en-US" sz="2821" b="1">
                <a:solidFill>
                  <a:srgbClr val="FFFFFF"/>
                </a:solidFill>
                <a:latin typeface="Poppins Bold"/>
                <a:ea typeface="Poppins Bold"/>
                <a:cs typeface="Poppins Bold"/>
                <a:sym typeface="Poppins Bold"/>
              </a:rPr>
              <a:t>compare(Student o1, Student o2):</a:t>
            </a:r>
          </a:p>
          <a:p>
            <a:pPr marL="1218524" lvl="2" indent="-406175" algn="l">
              <a:lnSpc>
                <a:spcPts val="3950"/>
              </a:lnSpc>
              <a:buFont typeface="Arial"/>
              <a:buChar char="⚬"/>
            </a:pPr>
            <a:r>
              <a:rPr lang="en-US" sz="2821">
                <a:solidFill>
                  <a:srgbClr val="FFFFFF"/>
                </a:solidFill>
                <a:latin typeface="Poppins"/>
                <a:ea typeface="Poppins"/>
                <a:cs typeface="Poppins"/>
                <a:sym typeface="Poppins"/>
              </a:rPr>
              <a:t>This method implements the comparison logic.</a:t>
            </a:r>
          </a:p>
          <a:p>
            <a:pPr marL="1218524" lvl="2" indent="-406175" algn="l">
              <a:lnSpc>
                <a:spcPts val="3950"/>
              </a:lnSpc>
              <a:buFont typeface="Arial"/>
              <a:buChar char="⚬"/>
            </a:pPr>
            <a:r>
              <a:rPr lang="en-US" sz="2821">
                <a:solidFill>
                  <a:srgbClr val="FFFFFF"/>
                </a:solidFill>
                <a:latin typeface="Poppins"/>
                <a:ea typeface="Poppins"/>
                <a:cs typeface="Poppins"/>
                <a:sym typeface="Poppins"/>
              </a:rPr>
              <a:t>It takes two </a:t>
            </a:r>
            <a:r>
              <a:rPr lang="en-US" sz="2821" b="1">
                <a:solidFill>
                  <a:srgbClr val="FFFFFF"/>
                </a:solidFill>
                <a:latin typeface="Poppins Bold"/>
                <a:ea typeface="Poppins Bold"/>
                <a:cs typeface="Poppins Bold"/>
                <a:sym typeface="Poppins Bold"/>
              </a:rPr>
              <a:t>Student </a:t>
            </a:r>
            <a:r>
              <a:rPr lang="en-US" sz="2821">
                <a:solidFill>
                  <a:srgbClr val="FFFFFF"/>
                </a:solidFill>
                <a:latin typeface="Poppins"/>
                <a:ea typeface="Poppins"/>
                <a:cs typeface="Poppins"/>
                <a:sym typeface="Poppins"/>
              </a:rPr>
              <a:t>objects </a:t>
            </a:r>
            <a:r>
              <a:rPr lang="en-US" sz="2821" b="1">
                <a:solidFill>
                  <a:srgbClr val="FFFFFF"/>
                </a:solidFill>
                <a:latin typeface="Poppins Bold"/>
                <a:ea typeface="Poppins Bold"/>
                <a:cs typeface="Poppins Bold"/>
                <a:sym typeface="Poppins Bold"/>
              </a:rPr>
              <a:t>(o1 and o2)</a:t>
            </a:r>
            <a:r>
              <a:rPr lang="en-US" sz="2821">
                <a:solidFill>
                  <a:srgbClr val="FFFFFF"/>
                </a:solidFill>
                <a:latin typeface="Poppins"/>
                <a:ea typeface="Poppins"/>
                <a:cs typeface="Poppins"/>
                <a:sym typeface="Poppins"/>
              </a:rPr>
              <a:t> as parameters and compares them based on their </a:t>
            </a:r>
            <a:r>
              <a:rPr lang="en-US" sz="2821" b="1">
                <a:solidFill>
                  <a:srgbClr val="FFFFFF"/>
                </a:solidFill>
                <a:latin typeface="Poppins Bold"/>
                <a:ea typeface="Poppins Bold"/>
                <a:cs typeface="Poppins Bold"/>
                <a:sym typeface="Poppins Bold"/>
              </a:rPr>
              <a:t>id</a:t>
            </a:r>
            <a:r>
              <a:rPr lang="en-US" sz="2821">
                <a:solidFill>
                  <a:srgbClr val="FFFFFF"/>
                </a:solidFill>
                <a:latin typeface="Poppins"/>
                <a:ea typeface="Poppins"/>
                <a:cs typeface="Poppins"/>
                <a:sym typeface="Poppins"/>
              </a:rPr>
              <a:t> fields.</a:t>
            </a:r>
          </a:p>
          <a:p>
            <a:pPr marL="609262" lvl="1" indent="-304631" algn="l">
              <a:lnSpc>
                <a:spcPts val="3950"/>
              </a:lnSpc>
              <a:buFont typeface="Arial"/>
              <a:buChar char="•"/>
            </a:pPr>
            <a:r>
              <a:rPr lang="en-US" sz="2821" b="1">
                <a:solidFill>
                  <a:srgbClr val="FFFFFF"/>
                </a:solidFill>
                <a:latin typeface="Poppins Bold"/>
                <a:ea typeface="Poppins Bold"/>
                <a:cs typeface="Poppins Bold"/>
                <a:sym typeface="Poppins Bold"/>
              </a:rPr>
              <a:t>o1.getId().toUpperCase() and o2.getId().toUpperCase():</a:t>
            </a:r>
          </a:p>
          <a:p>
            <a:pPr marL="1218524" lvl="2" indent="-406175" algn="l">
              <a:lnSpc>
                <a:spcPts val="3950"/>
              </a:lnSpc>
              <a:buFont typeface="Arial"/>
              <a:buChar char="⚬"/>
            </a:pPr>
            <a:r>
              <a:rPr lang="en-US" sz="2821">
                <a:solidFill>
                  <a:srgbClr val="FFFFFF"/>
                </a:solidFill>
                <a:latin typeface="Poppins"/>
                <a:ea typeface="Poppins"/>
                <a:cs typeface="Poppins"/>
                <a:sym typeface="Poppins"/>
              </a:rPr>
              <a:t>These lines retrieve the </a:t>
            </a:r>
            <a:r>
              <a:rPr lang="en-US" sz="2821" b="1">
                <a:solidFill>
                  <a:srgbClr val="FFFFFF"/>
                </a:solidFill>
                <a:latin typeface="Poppins Bold"/>
                <a:ea typeface="Poppins Bold"/>
                <a:cs typeface="Poppins Bold"/>
                <a:sym typeface="Poppins Bold"/>
              </a:rPr>
              <a:t>id </a:t>
            </a:r>
            <a:r>
              <a:rPr lang="en-US" sz="2821">
                <a:solidFill>
                  <a:srgbClr val="FFFFFF"/>
                </a:solidFill>
                <a:latin typeface="Poppins"/>
                <a:ea typeface="Poppins"/>
                <a:cs typeface="Poppins"/>
                <a:sym typeface="Poppins"/>
              </a:rPr>
              <a:t>of each student and convert it to </a:t>
            </a:r>
            <a:r>
              <a:rPr lang="en-US" sz="2821" b="1">
                <a:solidFill>
                  <a:srgbClr val="FFFFFF"/>
                </a:solidFill>
                <a:latin typeface="Poppins Bold"/>
                <a:ea typeface="Poppins Bold"/>
                <a:cs typeface="Poppins Bold"/>
                <a:sym typeface="Poppins Bold"/>
              </a:rPr>
              <a:t>uppercase </a:t>
            </a:r>
            <a:r>
              <a:rPr lang="en-US" sz="2821">
                <a:solidFill>
                  <a:srgbClr val="FFFFFF"/>
                </a:solidFill>
                <a:latin typeface="Poppins"/>
                <a:ea typeface="Poppins"/>
                <a:cs typeface="Poppins"/>
                <a:sym typeface="Poppins"/>
              </a:rPr>
              <a:t>to ensure case-insensitive comparison.</a:t>
            </a:r>
          </a:p>
          <a:p>
            <a:pPr marL="609262" lvl="1" indent="-304631" algn="l">
              <a:lnSpc>
                <a:spcPts val="3950"/>
              </a:lnSpc>
              <a:buFont typeface="Arial"/>
              <a:buChar char="•"/>
            </a:pPr>
            <a:r>
              <a:rPr lang="en-US" sz="2821" b="1">
                <a:solidFill>
                  <a:srgbClr val="FFFFFF"/>
                </a:solidFill>
                <a:latin typeface="Poppins Bold"/>
                <a:ea typeface="Poppins Bold"/>
                <a:cs typeface="Poppins Bold"/>
                <a:sym typeface="Poppins Bold"/>
              </a:rPr>
              <a:t>idStu1.compareTo(idStu2):</a:t>
            </a:r>
          </a:p>
          <a:p>
            <a:pPr marL="609262" lvl="1" indent="-304631" algn="l">
              <a:lnSpc>
                <a:spcPts val="3950"/>
              </a:lnSpc>
              <a:buFont typeface="Arial"/>
              <a:buChar char="•"/>
            </a:pPr>
            <a:r>
              <a:rPr lang="en-US" sz="2821">
                <a:solidFill>
                  <a:srgbClr val="FFFFFF"/>
                </a:solidFill>
                <a:latin typeface="Poppins"/>
                <a:ea typeface="Poppins"/>
                <a:cs typeface="Poppins"/>
                <a:sym typeface="Poppins"/>
              </a:rPr>
              <a:t>This compares the two </a:t>
            </a:r>
            <a:r>
              <a:rPr lang="en-US" sz="2821" b="1">
                <a:solidFill>
                  <a:srgbClr val="FFFFFF"/>
                </a:solidFill>
                <a:latin typeface="Poppins Bold"/>
                <a:ea typeface="Poppins Bold"/>
                <a:cs typeface="Poppins Bold"/>
                <a:sym typeface="Poppins Bold"/>
              </a:rPr>
              <a:t>id </a:t>
            </a:r>
            <a:r>
              <a:rPr lang="en-US" sz="2821">
                <a:solidFill>
                  <a:srgbClr val="FFFFFF"/>
                </a:solidFill>
                <a:latin typeface="Poppins"/>
                <a:ea typeface="Poppins"/>
                <a:cs typeface="Poppins"/>
                <a:sym typeface="Poppins"/>
              </a:rPr>
              <a:t>strings </a:t>
            </a:r>
            <a:r>
              <a:rPr lang="en-US" sz="2821" b="1">
                <a:solidFill>
                  <a:srgbClr val="FFFFFF"/>
                </a:solidFill>
                <a:latin typeface="Poppins Bold"/>
                <a:ea typeface="Poppins Bold"/>
                <a:cs typeface="Poppins Bold"/>
                <a:sym typeface="Poppins Bold"/>
              </a:rPr>
              <a:t>(idStu1 and idStu2)</a:t>
            </a:r>
            <a:r>
              <a:rPr lang="en-US" sz="2821">
                <a:solidFill>
                  <a:srgbClr val="FFFFFF"/>
                </a:solidFill>
                <a:latin typeface="Poppins"/>
                <a:ea typeface="Poppins"/>
                <a:cs typeface="Poppins"/>
                <a:sym typeface="Poppins"/>
              </a:rPr>
              <a:t>.</a:t>
            </a:r>
          </a:p>
          <a:p>
            <a:pPr marL="609262" lvl="1" indent="-304631" algn="l">
              <a:lnSpc>
                <a:spcPts val="3950"/>
              </a:lnSpc>
              <a:buFont typeface="Arial"/>
              <a:buChar char="•"/>
            </a:pPr>
            <a:r>
              <a:rPr lang="en-US" sz="2821">
                <a:solidFill>
                  <a:srgbClr val="FFFFFF"/>
                </a:solidFill>
                <a:latin typeface="Poppins"/>
                <a:ea typeface="Poppins"/>
                <a:cs typeface="Poppins"/>
                <a:sym typeface="Poppins"/>
              </a:rPr>
              <a:t>The </a:t>
            </a:r>
            <a:r>
              <a:rPr lang="en-US" sz="2821" b="1">
                <a:solidFill>
                  <a:srgbClr val="FFFFFF"/>
                </a:solidFill>
                <a:latin typeface="Poppins Bold"/>
                <a:ea typeface="Poppins Bold"/>
                <a:cs typeface="Poppins Bold"/>
                <a:sym typeface="Poppins Bold"/>
              </a:rPr>
              <a:t>compareTo</a:t>
            </a:r>
            <a:r>
              <a:rPr lang="en-US" sz="2821">
                <a:solidFill>
                  <a:srgbClr val="FFFFFF"/>
                </a:solidFill>
                <a:latin typeface="Poppins"/>
                <a:ea typeface="Poppins"/>
                <a:cs typeface="Poppins"/>
                <a:sym typeface="Poppins"/>
              </a:rPr>
              <a:t> method returns:</a:t>
            </a:r>
          </a:p>
          <a:p>
            <a:pPr marL="1218524" lvl="2" indent="-406175" algn="l">
              <a:lnSpc>
                <a:spcPts val="3950"/>
              </a:lnSpc>
              <a:buFont typeface="Arial"/>
              <a:buChar char="⚬"/>
            </a:pPr>
            <a:r>
              <a:rPr lang="en-US" sz="2821">
                <a:solidFill>
                  <a:srgbClr val="FFFFFF"/>
                </a:solidFill>
                <a:latin typeface="Poppins"/>
                <a:ea typeface="Poppins"/>
                <a:cs typeface="Poppins"/>
                <a:sym typeface="Poppins"/>
              </a:rPr>
              <a:t>A negative value if </a:t>
            </a:r>
            <a:r>
              <a:rPr lang="en-US" sz="2821" b="1">
                <a:solidFill>
                  <a:srgbClr val="FFFFFF"/>
                </a:solidFill>
                <a:latin typeface="Poppins Bold"/>
                <a:ea typeface="Poppins Bold"/>
                <a:cs typeface="Poppins Bold"/>
                <a:sym typeface="Poppins Bold"/>
              </a:rPr>
              <a:t>idStu1 </a:t>
            </a:r>
            <a:r>
              <a:rPr lang="en-US" sz="2821">
                <a:solidFill>
                  <a:srgbClr val="FFFFFF"/>
                </a:solidFill>
                <a:latin typeface="Poppins"/>
                <a:ea typeface="Poppins"/>
                <a:cs typeface="Poppins"/>
                <a:sym typeface="Poppins"/>
              </a:rPr>
              <a:t>is lexicographically smaller than </a:t>
            </a:r>
            <a:r>
              <a:rPr lang="en-US" sz="2821" b="1">
                <a:solidFill>
                  <a:srgbClr val="FFFFFF"/>
                </a:solidFill>
                <a:latin typeface="Poppins Bold"/>
                <a:ea typeface="Poppins Bold"/>
                <a:cs typeface="Poppins Bold"/>
                <a:sym typeface="Poppins Bold"/>
              </a:rPr>
              <a:t>idStu2</a:t>
            </a:r>
            <a:r>
              <a:rPr lang="en-US" sz="2821">
                <a:solidFill>
                  <a:srgbClr val="FFFFFF"/>
                </a:solidFill>
                <a:latin typeface="Poppins"/>
                <a:ea typeface="Poppins"/>
                <a:cs typeface="Poppins"/>
                <a:sym typeface="Poppins"/>
              </a:rPr>
              <a:t>.</a:t>
            </a:r>
          </a:p>
          <a:p>
            <a:pPr marL="1218524" lvl="2" indent="-406175" algn="l">
              <a:lnSpc>
                <a:spcPts val="3950"/>
              </a:lnSpc>
              <a:buFont typeface="Arial"/>
              <a:buChar char="⚬"/>
            </a:pPr>
            <a:r>
              <a:rPr lang="en-US" sz="2821" b="1">
                <a:solidFill>
                  <a:srgbClr val="FFFFFF"/>
                </a:solidFill>
                <a:latin typeface="Poppins Bold"/>
                <a:ea typeface="Poppins Bold"/>
                <a:cs typeface="Poppins Bold"/>
                <a:sym typeface="Poppins Bold"/>
              </a:rPr>
              <a:t>0</a:t>
            </a:r>
            <a:r>
              <a:rPr lang="en-US" sz="2821">
                <a:solidFill>
                  <a:srgbClr val="FFFFFF"/>
                </a:solidFill>
                <a:latin typeface="Poppins"/>
                <a:ea typeface="Poppins"/>
                <a:cs typeface="Poppins"/>
                <a:sym typeface="Poppins"/>
              </a:rPr>
              <a:t> if they are equal.</a:t>
            </a:r>
          </a:p>
          <a:p>
            <a:pPr marL="1218524" lvl="2" indent="-406175" algn="l">
              <a:lnSpc>
                <a:spcPts val="3950"/>
              </a:lnSpc>
              <a:buFont typeface="Arial"/>
              <a:buChar char="⚬"/>
            </a:pPr>
            <a:r>
              <a:rPr lang="en-US" sz="2821">
                <a:solidFill>
                  <a:srgbClr val="FFFFFF"/>
                </a:solidFill>
                <a:latin typeface="Poppins"/>
                <a:ea typeface="Poppins"/>
                <a:cs typeface="Poppins"/>
                <a:sym typeface="Poppins"/>
              </a:rPr>
              <a:t>A positive value if </a:t>
            </a:r>
            <a:r>
              <a:rPr lang="en-US" sz="2821" b="1">
                <a:solidFill>
                  <a:srgbClr val="FFFFFF"/>
                </a:solidFill>
                <a:latin typeface="Poppins Bold"/>
                <a:ea typeface="Poppins Bold"/>
                <a:cs typeface="Poppins Bold"/>
                <a:sym typeface="Poppins Bold"/>
              </a:rPr>
              <a:t>idStu1 </a:t>
            </a:r>
            <a:r>
              <a:rPr lang="en-US" sz="2821">
                <a:solidFill>
                  <a:srgbClr val="FFFFFF"/>
                </a:solidFill>
                <a:latin typeface="Poppins"/>
                <a:ea typeface="Poppins"/>
                <a:cs typeface="Poppins"/>
                <a:sym typeface="Poppins"/>
              </a:rPr>
              <a:t>is larger than </a:t>
            </a:r>
            <a:r>
              <a:rPr lang="en-US" sz="2821" b="1">
                <a:solidFill>
                  <a:srgbClr val="FFFFFF"/>
                </a:solidFill>
                <a:latin typeface="Poppins Bold"/>
                <a:ea typeface="Poppins Bold"/>
                <a:cs typeface="Poppins Bold"/>
                <a:sym typeface="Poppins Bold"/>
              </a:rPr>
              <a:t>idStu2</a:t>
            </a:r>
            <a:r>
              <a:rPr lang="en-US" sz="2821">
                <a:solidFill>
                  <a:srgbClr val="FFFFFF"/>
                </a:solidFill>
                <a:latin typeface="Poppins"/>
                <a:ea typeface="Poppins"/>
                <a:cs typeface="Poppins"/>
                <a:sym typeface="Poppin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891048" y="667659"/>
            <a:ext cx="12356577" cy="2678741"/>
          </a:xfrm>
          <a:custGeom>
            <a:avLst/>
            <a:gdLst/>
            <a:ahLst/>
            <a:cxnLst/>
            <a:rect l="l" t="t" r="r" b="b"/>
            <a:pathLst>
              <a:path w="12356577" h="2678741">
                <a:moveTo>
                  <a:pt x="0" y="0"/>
                </a:moveTo>
                <a:lnTo>
                  <a:pt x="12356577" y="0"/>
                </a:lnTo>
                <a:lnTo>
                  <a:pt x="12356577" y="2678741"/>
                </a:lnTo>
                <a:lnTo>
                  <a:pt x="0" y="2678741"/>
                </a:lnTo>
                <a:lnTo>
                  <a:pt x="0" y="0"/>
                </a:lnTo>
                <a:close/>
              </a:path>
            </a:pathLst>
          </a:custGeom>
          <a:blipFill>
            <a:blip r:embed="rId2"/>
            <a:stretch>
              <a:fillRect b="-8649"/>
            </a:stretch>
          </a:blipFill>
        </p:spPr>
        <p:txBody>
          <a:bodyPr/>
          <a:lstStyle/>
          <a:p>
            <a:endParaRPr lang="vi-VN"/>
          </a:p>
        </p:txBody>
      </p:sp>
      <p:sp>
        <p:nvSpPr>
          <p:cNvPr id="3" name="TextBox 3"/>
          <p:cNvSpPr txBox="1"/>
          <p:nvPr/>
        </p:nvSpPr>
        <p:spPr>
          <a:xfrm>
            <a:off x="954036" y="3916079"/>
            <a:ext cx="16379927" cy="5342221"/>
          </a:xfrm>
          <a:prstGeom prst="rect">
            <a:avLst/>
          </a:prstGeom>
        </p:spPr>
        <p:txBody>
          <a:bodyPr lIns="0" tIns="0" rIns="0" bIns="0" rtlCol="0" anchor="t">
            <a:spAutoFit/>
          </a:bodyPr>
          <a:lstStyle/>
          <a:p>
            <a:pPr algn="l">
              <a:lnSpc>
                <a:spcPts val="4271"/>
              </a:lnSpc>
              <a:spcBef>
                <a:spcPct val="0"/>
              </a:spcBef>
            </a:pPr>
            <a:r>
              <a:rPr lang="en-US" sz="3051">
                <a:solidFill>
                  <a:srgbClr val="FFFFFF"/>
                </a:solidFill>
                <a:latin typeface="Poppins"/>
                <a:ea typeface="Poppins"/>
                <a:cs typeface="Poppins"/>
                <a:sym typeface="Poppins"/>
              </a:rPr>
              <a:t>The code shown defines a comparator for comparing two Student objects based on their fullName values. Here's an explanation of each part:</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public static Comparator&lt;Student&gt; FullNameStdComparator:</a:t>
            </a:r>
          </a:p>
          <a:p>
            <a:pPr marL="1317564" lvl="2" indent="-439188" algn="l">
              <a:lnSpc>
                <a:spcPts val="4271"/>
              </a:lnSpc>
              <a:buFont typeface="Arial"/>
              <a:buChar char="⚬"/>
            </a:pPr>
            <a:r>
              <a:rPr lang="en-US" sz="3051">
                <a:solidFill>
                  <a:srgbClr val="FFFFFF"/>
                </a:solidFill>
                <a:latin typeface="Poppins"/>
                <a:ea typeface="Poppins"/>
                <a:cs typeface="Poppins"/>
                <a:sym typeface="Poppins"/>
              </a:rPr>
              <a:t>This defines a static comparator for comparing </a:t>
            </a:r>
            <a:r>
              <a:rPr lang="en-US" sz="3051" b="1">
                <a:solidFill>
                  <a:srgbClr val="FFFFFF"/>
                </a:solidFill>
                <a:latin typeface="Poppins Bold"/>
                <a:ea typeface="Poppins Bold"/>
                <a:cs typeface="Poppins Bold"/>
                <a:sym typeface="Poppins Bold"/>
              </a:rPr>
              <a:t>Student</a:t>
            </a:r>
            <a:r>
              <a:rPr lang="en-US" sz="3051">
                <a:solidFill>
                  <a:srgbClr val="FFFFFF"/>
                </a:solidFill>
                <a:latin typeface="Poppins"/>
                <a:ea typeface="Poppins"/>
                <a:cs typeface="Poppins"/>
                <a:sym typeface="Poppins"/>
              </a:rPr>
              <a:t> objects based on their </a:t>
            </a:r>
            <a:r>
              <a:rPr lang="en-US" sz="3051" b="1">
                <a:solidFill>
                  <a:srgbClr val="FFFFFF"/>
                </a:solidFill>
                <a:latin typeface="Poppins Bold"/>
                <a:ea typeface="Poppins Bold"/>
                <a:cs typeface="Poppins Bold"/>
                <a:sym typeface="Poppins Bold"/>
              </a:rPr>
              <a:t>fullName</a:t>
            </a:r>
            <a:r>
              <a:rPr lang="en-US" sz="3051">
                <a:solidFill>
                  <a:srgbClr val="FFFFFF"/>
                </a:solidFill>
                <a:latin typeface="Poppins"/>
                <a:ea typeface="Poppins"/>
                <a:cs typeface="Poppins"/>
                <a:sym typeface="Poppins"/>
              </a:rPr>
              <a:t>. It is of type </a:t>
            </a:r>
            <a:r>
              <a:rPr lang="en-US" sz="3051" b="1">
                <a:solidFill>
                  <a:srgbClr val="FFFFFF"/>
                </a:solidFill>
                <a:latin typeface="Poppins Bold"/>
                <a:ea typeface="Poppins Bold"/>
                <a:cs typeface="Poppins Bold"/>
                <a:sym typeface="Poppins Bold"/>
              </a:rPr>
              <a:t>Comparator&lt;Student&gt;</a:t>
            </a:r>
            <a:r>
              <a:rPr lang="en-US" sz="3051">
                <a:solidFill>
                  <a:srgbClr val="FFFFFF"/>
                </a:solidFill>
                <a:latin typeface="Poppins"/>
                <a:ea typeface="Poppins"/>
                <a:cs typeface="Poppins"/>
                <a:sym typeface="Poppins"/>
              </a:rPr>
              <a:t>, which means it works specifically for comparing </a:t>
            </a:r>
            <a:r>
              <a:rPr lang="en-US" sz="3051" b="1">
                <a:solidFill>
                  <a:srgbClr val="FFFFFF"/>
                </a:solidFill>
                <a:latin typeface="Poppins Bold"/>
                <a:ea typeface="Poppins Bold"/>
                <a:cs typeface="Poppins Bold"/>
                <a:sym typeface="Poppins Bold"/>
              </a:rPr>
              <a:t>Student </a:t>
            </a:r>
            <a:r>
              <a:rPr lang="en-US" sz="3051">
                <a:solidFill>
                  <a:srgbClr val="FFFFFF"/>
                </a:solidFill>
                <a:latin typeface="Poppins"/>
                <a:ea typeface="Poppins"/>
                <a:cs typeface="Poppins"/>
                <a:sym typeface="Poppins"/>
              </a:rPr>
              <a:t>objects.</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new Comparator&lt;Student&gt;() { ... }:</a:t>
            </a:r>
          </a:p>
          <a:p>
            <a:pPr marL="1317564" lvl="2" indent="-439188" algn="l">
              <a:lnSpc>
                <a:spcPts val="4271"/>
              </a:lnSpc>
              <a:buFont typeface="Arial"/>
              <a:buChar char="⚬"/>
            </a:pPr>
            <a:r>
              <a:rPr lang="en-US" sz="3051">
                <a:solidFill>
                  <a:srgbClr val="FFFFFF"/>
                </a:solidFill>
                <a:latin typeface="Poppins"/>
                <a:ea typeface="Poppins"/>
                <a:cs typeface="Poppins"/>
                <a:sym typeface="Poppins"/>
              </a:rPr>
              <a:t>This is an anonymous class that implements the </a:t>
            </a:r>
            <a:r>
              <a:rPr lang="en-US" sz="3051" b="1">
                <a:solidFill>
                  <a:srgbClr val="FFFFFF"/>
                </a:solidFill>
                <a:latin typeface="Poppins Bold"/>
                <a:ea typeface="Poppins Bold"/>
                <a:cs typeface="Poppins Bold"/>
                <a:sym typeface="Poppins Bold"/>
              </a:rPr>
              <a:t>Comparator&lt;Student&gt;</a:t>
            </a:r>
            <a:r>
              <a:rPr lang="en-US" sz="3051">
                <a:solidFill>
                  <a:srgbClr val="FFFFFF"/>
                </a:solidFill>
                <a:latin typeface="Poppins"/>
                <a:ea typeface="Poppins"/>
                <a:cs typeface="Poppins"/>
                <a:sym typeface="Poppins"/>
              </a:rPr>
              <a:t> interface. It provides the logic required to compare two </a:t>
            </a:r>
            <a:r>
              <a:rPr lang="en-US" sz="3051" b="1">
                <a:solidFill>
                  <a:srgbClr val="FFFFFF"/>
                </a:solidFill>
                <a:latin typeface="Poppins Bold"/>
                <a:ea typeface="Poppins Bold"/>
                <a:cs typeface="Poppins Bold"/>
                <a:sym typeface="Poppins Bold"/>
              </a:rPr>
              <a:t>Student </a:t>
            </a:r>
            <a:r>
              <a:rPr lang="en-US" sz="3051">
                <a:solidFill>
                  <a:srgbClr val="FFFFFF"/>
                </a:solidFill>
                <a:latin typeface="Poppins"/>
                <a:ea typeface="Poppins"/>
                <a:cs typeface="Poppins"/>
                <a:sym typeface="Poppins"/>
              </a:rPr>
              <a:t>objects based on their full names.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743656" y="563959"/>
            <a:ext cx="12800687" cy="2775018"/>
          </a:xfrm>
          <a:custGeom>
            <a:avLst/>
            <a:gdLst/>
            <a:ahLst/>
            <a:cxnLst/>
            <a:rect l="l" t="t" r="r" b="b"/>
            <a:pathLst>
              <a:path w="12800687" h="2775018">
                <a:moveTo>
                  <a:pt x="0" y="0"/>
                </a:moveTo>
                <a:lnTo>
                  <a:pt x="12800688" y="0"/>
                </a:lnTo>
                <a:lnTo>
                  <a:pt x="12800688" y="2775018"/>
                </a:lnTo>
                <a:lnTo>
                  <a:pt x="0" y="2775018"/>
                </a:lnTo>
                <a:lnTo>
                  <a:pt x="0" y="0"/>
                </a:lnTo>
                <a:close/>
              </a:path>
            </a:pathLst>
          </a:custGeom>
          <a:blipFill>
            <a:blip r:embed="rId2"/>
            <a:stretch>
              <a:fillRect b="-8649"/>
            </a:stretch>
          </a:blipFill>
        </p:spPr>
        <p:txBody>
          <a:bodyPr/>
          <a:lstStyle/>
          <a:p>
            <a:endParaRPr lang="vi-VN"/>
          </a:p>
        </p:txBody>
      </p:sp>
      <p:sp>
        <p:nvSpPr>
          <p:cNvPr id="3" name="TextBox 3"/>
          <p:cNvSpPr txBox="1"/>
          <p:nvPr/>
        </p:nvSpPr>
        <p:spPr>
          <a:xfrm>
            <a:off x="510202" y="3468074"/>
            <a:ext cx="17267596" cy="6576026"/>
          </a:xfrm>
          <a:prstGeom prst="rect">
            <a:avLst/>
          </a:prstGeom>
        </p:spPr>
        <p:txBody>
          <a:bodyPr lIns="0" tIns="0" rIns="0" bIns="0" rtlCol="0" anchor="t">
            <a:spAutoFit/>
          </a:bodyPr>
          <a:lstStyle/>
          <a:p>
            <a:pPr marL="615603" lvl="1" indent="-307802" algn="l">
              <a:lnSpc>
                <a:spcPts val="3991"/>
              </a:lnSpc>
              <a:buFont typeface="Arial"/>
              <a:buChar char="•"/>
            </a:pPr>
            <a:r>
              <a:rPr lang="en-US" sz="2851" b="1">
                <a:solidFill>
                  <a:srgbClr val="FFFFFF"/>
                </a:solidFill>
                <a:latin typeface="Poppins Bold"/>
                <a:ea typeface="Poppins Bold"/>
                <a:cs typeface="Poppins Bold"/>
                <a:sym typeface="Poppins Bold"/>
              </a:rPr>
              <a:t>compare(Student o1, Student o2):</a:t>
            </a:r>
          </a:p>
          <a:p>
            <a:pPr marL="1231206" lvl="2" indent="-410402" algn="l">
              <a:lnSpc>
                <a:spcPts val="3991"/>
              </a:lnSpc>
              <a:buFont typeface="Arial"/>
              <a:buChar char="⚬"/>
            </a:pPr>
            <a:r>
              <a:rPr lang="en-US" sz="2851">
                <a:solidFill>
                  <a:srgbClr val="FFFFFF"/>
                </a:solidFill>
                <a:latin typeface="Poppins"/>
                <a:ea typeface="Poppins"/>
                <a:cs typeface="Poppins"/>
                <a:sym typeface="Poppins"/>
              </a:rPr>
              <a:t>This method contains the logic to compare two </a:t>
            </a:r>
            <a:r>
              <a:rPr lang="en-US" sz="2851" b="1">
                <a:solidFill>
                  <a:srgbClr val="FFFFFF"/>
                </a:solidFill>
                <a:latin typeface="Poppins Bold"/>
                <a:ea typeface="Poppins Bold"/>
                <a:cs typeface="Poppins Bold"/>
                <a:sym typeface="Poppins Bold"/>
              </a:rPr>
              <a:t>Student </a:t>
            </a:r>
            <a:r>
              <a:rPr lang="en-US" sz="2851">
                <a:solidFill>
                  <a:srgbClr val="FFFFFF"/>
                </a:solidFill>
                <a:latin typeface="Poppins"/>
                <a:ea typeface="Poppins"/>
                <a:cs typeface="Poppins"/>
                <a:sym typeface="Poppins"/>
              </a:rPr>
              <a:t>objects. It takes two </a:t>
            </a:r>
            <a:r>
              <a:rPr lang="en-US" sz="2851" b="1">
                <a:solidFill>
                  <a:srgbClr val="FFFFFF"/>
                </a:solidFill>
                <a:latin typeface="Poppins Bold"/>
                <a:ea typeface="Poppins Bold"/>
                <a:cs typeface="Poppins Bold"/>
                <a:sym typeface="Poppins Bold"/>
              </a:rPr>
              <a:t>Student </a:t>
            </a:r>
            <a:r>
              <a:rPr lang="en-US" sz="2851">
                <a:solidFill>
                  <a:srgbClr val="FFFFFF"/>
                </a:solidFill>
                <a:latin typeface="Poppins"/>
                <a:ea typeface="Poppins"/>
                <a:cs typeface="Poppins"/>
                <a:sym typeface="Poppins"/>
              </a:rPr>
              <a:t>objects, </a:t>
            </a:r>
            <a:r>
              <a:rPr lang="en-US" sz="2851" b="1">
                <a:solidFill>
                  <a:srgbClr val="FFFFFF"/>
                </a:solidFill>
                <a:latin typeface="Poppins Bold"/>
                <a:ea typeface="Poppins Bold"/>
                <a:cs typeface="Poppins Bold"/>
                <a:sym typeface="Poppins Bold"/>
              </a:rPr>
              <a:t>o1 </a:t>
            </a:r>
            <a:r>
              <a:rPr lang="en-US" sz="2851">
                <a:solidFill>
                  <a:srgbClr val="FFFFFF"/>
                </a:solidFill>
                <a:latin typeface="Poppins"/>
                <a:ea typeface="Poppins"/>
                <a:cs typeface="Poppins"/>
                <a:sym typeface="Poppins"/>
              </a:rPr>
              <a:t>and </a:t>
            </a:r>
            <a:r>
              <a:rPr lang="en-US" sz="2851" b="1">
                <a:solidFill>
                  <a:srgbClr val="FFFFFF"/>
                </a:solidFill>
                <a:latin typeface="Poppins Bold"/>
                <a:ea typeface="Poppins Bold"/>
                <a:cs typeface="Poppins Bold"/>
                <a:sym typeface="Poppins Bold"/>
              </a:rPr>
              <a:t>o2</a:t>
            </a:r>
            <a:r>
              <a:rPr lang="en-US" sz="2851">
                <a:solidFill>
                  <a:srgbClr val="FFFFFF"/>
                </a:solidFill>
                <a:latin typeface="Poppins"/>
                <a:ea typeface="Poppins"/>
                <a:cs typeface="Poppins"/>
                <a:sym typeface="Poppins"/>
              </a:rPr>
              <a:t>, as input parameters and compares their fullName fields.</a:t>
            </a:r>
          </a:p>
          <a:p>
            <a:pPr marL="615603" lvl="1" indent="-307802" algn="l">
              <a:lnSpc>
                <a:spcPts val="3991"/>
              </a:lnSpc>
              <a:buFont typeface="Arial"/>
              <a:buChar char="•"/>
            </a:pPr>
            <a:r>
              <a:rPr lang="en-US" sz="2851" b="1">
                <a:solidFill>
                  <a:srgbClr val="FFFFFF"/>
                </a:solidFill>
                <a:latin typeface="Poppins Bold"/>
                <a:ea typeface="Poppins Bold"/>
                <a:cs typeface="Poppins Bold"/>
                <a:sym typeface="Poppins Bold"/>
              </a:rPr>
              <a:t>o1.getFullName().toUpperCase() and o2.getFullName().toUpperCase():</a:t>
            </a:r>
          </a:p>
          <a:p>
            <a:pPr marL="1231206" lvl="2" indent="-410402" algn="l">
              <a:lnSpc>
                <a:spcPts val="3991"/>
              </a:lnSpc>
              <a:buFont typeface="Arial"/>
              <a:buChar char="⚬"/>
            </a:pPr>
            <a:r>
              <a:rPr lang="en-US" sz="2851">
                <a:solidFill>
                  <a:srgbClr val="FFFFFF"/>
                </a:solidFill>
                <a:latin typeface="Poppins"/>
                <a:ea typeface="Poppins"/>
                <a:cs typeface="Poppins"/>
                <a:sym typeface="Poppins"/>
              </a:rPr>
              <a:t>These lines retrieve the </a:t>
            </a:r>
            <a:r>
              <a:rPr lang="en-US" sz="2851" b="1">
                <a:solidFill>
                  <a:srgbClr val="FFFFFF"/>
                </a:solidFill>
                <a:latin typeface="Poppins Bold"/>
                <a:ea typeface="Poppins Bold"/>
                <a:cs typeface="Poppins Bold"/>
                <a:sym typeface="Poppins Bold"/>
              </a:rPr>
              <a:t>fullName </a:t>
            </a:r>
            <a:r>
              <a:rPr lang="en-US" sz="2851">
                <a:solidFill>
                  <a:srgbClr val="FFFFFF"/>
                </a:solidFill>
                <a:latin typeface="Poppins"/>
                <a:ea typeface="Poppins"/>
                <a:cs typeface="Poppins"/>
                <a:sym typeface="Poppins"/>
              </a:rPr>
              <a:t>of each </a:t>
            </a:r>
            <a:r>
              <a:rPr lang="en-US" sz="2851" b="1">
                <a:solidFill>
                  <a:srgbClr val="FFFFFF"/>
                </a:solidFill>
                <a:latin typeface="Poppins Bold"/>
                <a:ea typeface="Poppins Bold"/>
                <a:cs typeface="Poppins Bold"/>
                <a:sym typeface="Poppins Bold"/>
              </a:rPr>
              <a:t>Student </a:t>
            </a:r>
            <a:r>
              <a:rPr lang="en-US" sz="2851">
                <a:solidFill>
                  <a:srgbClr val="FFFFFF"/>
                </a:solidFill>
                <a:latin typeface="Poppins"/>
                <a:ea typeface="Poppins"/>
                <a:cs typeface="Poppins"/>
                <a:sym typeface="Poppins"/>
              </a:rPr>
              <a:t>object and convert them to </a:t>
            </a:r>
            <a:r>
              <a:rPr lang="en-US" sz="2851" b="1">
                <a:solidFill>
                  <a:srgbClr val="FFFFFF"/>
                </a:solidFill>
                <a:latin typeface="Poppins Bold"/>
                <a:ea typeface="Poppins Bold"/>
                <a:cs typeface="Poppins Bold"/>
                <a:sym typeface="Poppins Bold"/>
              </a:rPr>
              <a:t>uppercase</a:t>
            </a:r>
            <a:r>
              <a:rPr lang="en-US" sz="2851">
                <a:solidFill>
                  <a:srgbClr val="FFFFFF"/>
                </a:solidFill>
                <a:latin typeface="Poppins"/>
                <a:ea typeface="Poppins"/>
                <a:cs typeface="Poppins"/>
                <a:sym typeface="Poppins"/>
              </a:rPr>
              <a:t>. This ensures that the comparison is </a:t>
            </a:r>
            <a:r>
              <a:rPr lang="en-US" sz="2851" b="1">
                <a:solidFill>
                  <a:srgbClr val="FFFFFF"/>
                </a:solidFill>
                <a:latin typeface="Poppins Bold"/>
                <a:ea typeface="Poppins Bold"/>
                <a:cs typeface="Poppins Bold"/>
                <a:sym typeface="Poppins Bold"/>
              </a:rPr>
              <a:t>case-insensitive </a:t>
            </a:r>
            <a:r>
              <a:rPr lang="en-US" sz="2851">
                <a:solidFill>
                  <a:srgbClr val="FFFFFF"/>
                </a:solidFill>
                <a:latin typeface="Poppins"/>
                <a:ea typeface="Poppins"/>
                <a:cs typeface="Poppins"/>
                <a:sym typeface="Poppins"/>
              </a:rPr>
              <a:t>(so "John" and "john" are treated as equal).</a:t>
            </a:r>
          </a:p>
          <a:p>
            <a:pPr marL="615603" lvl="1" indent="-307802" algn="l">
              <a:lnSpc>
                <a:spcPts val="3991"/>
              </a:lnSpc>
              <a:buFont typeface="Arial"/>
              <a:buChar char="•"/>
            </a:pPr>
            <a:r>
              <a:rPr lang="en-US" sz="2851" b="1">
                <a:solidFill>
                  <a:srgbClr val="FFFFFF"/>
                </a:solidFill>
                <a:latin typeface="Poppins Bold"/>
                <a:ea typeface="Poppins Bold"/>
                <a:cs typeface="Poppins Bold"/>
                <a:sym typeface="Poppins Bold"/>
              </a:rPr>
              <a:t>fullName1.compareTo(fullName2):</a:t>
            </a:r>
          </a:p>
          <a:p>
            <a:pPr marL="1231206" lvl="2" indent="-410402" algn="l">
              <a:lnSpc>
                <a:spcPts val="3991"/>
              </a:lnSpc>
              <a:buFont typeface="Arial"/>
              <a:buChar char="⚬"/>
            </a:pPr>
            <a:r>
              <a:rPr lang="en-US" sz="2851">
                <a:solidFill>
                  <a:srgbClr val="FFFFFF"/>
                </a:solidFill>
                <a:latin typeface="Poppins"/>
                <a:ea typeface="Poppins"/>
                <a:cs typeface="Poppins"/>
                <a:sym typeface="Poppins"/>
              </a:rPr>
              <a:t>This compares the two </a:t>
            </a:r>
            <a:r>
              <a:rPr lang="en-US" sz="2851" b="1">
                <a:solidFill>
                  <a:srgbClr val="FFFFFF"/>
                </a:solidFill>
                <a:latin typeface="Poppins Bold"/>
                <a:ea typeface="Poppins Bold"/>
                <a:cs typeface="Poppins Bold"/>
                <a:sym typeface="Poppins Bold"/>
              </a:rPr>
              <a:t>fullName </a:t>
            </a:r>
            <a:r>
              <a:rPr lang="en-US" sz="2851">
                <a:solidFill>
                  <a:srgbClr val="FFFFFF"/>
                </a:solidFill>
                <a:latin typeface="Poppins"/>
                <a:ea typeface="Poppins"/>
                <a:cs typeface="Poppins"/>
                <a:sym typeface="Poppins"/>
              </a:rPr>
              <a:t>strings (</a:t>
            </a:r>
            <a:r>
              <a:rPr lang="en-US" sz="2851" b="1">
                <a:solidFill>
                  <a:srgbClr val="FFFFFF"/>
                </a:solidFill>
                <a:latin typeface="Poppins Bold"/>
                <a:ea typeface="Poppins Bold"/>
                <a:cs typeface="Poppins Bold"/>
                <a:sym typeface="Poppins Bold"/>
              </a:rPr>
              <a:t>fullName1 </a:t>
            </a:r>
            <a:r>
              <a:rPr lang="en-US" sz="2851">
                <a:solidFill>
                  <a:srgbClr val="FFFFFF"/>
                </a:solidFill>
                <a:latin typeface="Poppins"/>
                <a:ea typeface="Poppins"/>
                <a:cs typeface="Poppins"/>
                <a:sym typeface="Poppins"/>
              </a:rPr>
              <a:t>and </a:t>
            </a:r>
            <a:r>
              <a:rPr lang="en-US" sz="2851" b="1">
                <a:solidFill>
                  <a:srgbClr val="FFFFFF"/>
                </a:solidFill>
                <a:latin typeface="Poppins Bold"/>
                <a:ea typeface="Poppins Bold"/>
                <a:cs typeface="Poppins Bold"/>
                <a:sym typeface="Poppins Bold"/>
              </a:rPr>
              <a:t>fullName2</a:t>
            </a:r>
            <a:r>
              <a:rPr lang="en-US" sz="2851">
                <a:solidFill>
                  <a:srgbClr val="FFFFFF"/>
                </a:solidFill>
                <a:latin typeface="Poppins"/>
                <a:ea typeface="Poppins"/>
                <a:cs typeface="Poppins"/>
                <a:sym typeface="Poppins"/>
              </a:rPr>
              <a:t>).</a:t>
            </a:r>
          </a:p>
          <a:p>
            <a:pPr marL="1231206" lvl="2" indent="-410402" algn="l">
              <a:lnSpc>
                <a:spcPts val="3991"/>
              </a:lnSpc>
              <a:buFont typeface="Arial"/>
              <a:buChar char="⚬"/>
            </a:pPr>
            <a:r>
              <a:rPr lang="en-US" sz="2851">
                <a:solidFill>
                  <a:srgbClr val="FFFFFF"/>
                </a:solidFill>
                <a:latin typeface="Poppins"/>
                <a:ea typeface="Poppins"/>
                <a:cs typeface="Poppins"/>
                <a:sym typeface="Poppins"/>
              </a:rPr>
              <a:t>The </a:t>
            </a:r>
            <a:r>
              <a:rPr lang="en-US" sz="2851" b="1">
                <a:solidFill>
                  <a:srgbClr val="FFFFFF"/>
                </a:solidFill>
                <a:latin typeface="Poppins Bold"/>
                <a:ea typeface="Poppins Bold"/>
                <a:cs typeface="Poppins Bold"/>
                <a:sym typeface="Poppins Bold"/>
              </a:rPr>
              <a:t>compareTo </a:t>
            </a:r>
            <a:r>
              <a:rPr lang="en-US" sz="2851">
                <a:solidFill>
                  <a:srgbClr val="FFFFFF"/>
                </a:solidFill>
                <a:latin typeface="Poppins"/>
                <a:ea typeface="Poppins"/>
                <a:cs typeface="Poppins"/>
                <a:sym typeface="Poppins"/>
              </a:rPr>
              <a:t>method returns:</a:t>
            </a:r>
          </a:p>
          <a:p>
            <a:pPr marL="1231206" lvl="2" indent="-410402" algn="l">
              <a:lnSpc>
                <a:spcPts val="3991"/>
              </a:lnSpc>
              <a:buFont typeface="Arial"/>
              <a:buChar char="⚬"/>
            </a:pPr>
            <a:r>
              <a:rPr lang="en-US" sz="2851">
                <a:solidFill>
                  <a:srgbClr val="FFFFFF"/>
                </a:solidFill>
                <a:latin typeface="Poppins"/>
                <a:ea typeface="Poppins"/>
                <a:cs typeface="Poppins"/>
                <a:sym typeface="Poppins"/>
              </a:rPr>
              <a:t>A negative value if </a:t>
            </a:r>
            <a:r>
              <a:rPr lang="en-US" sz="2851" b="1">
                <a:solidFill>
                  <a:srgbClr val="FFFFFF"/>
                </a:solidFill>
                <a:latin typeface="Poppins Bold"/>
                <a:ea typeface="Poppins Bold"/>
                <a:cs typeface="Poppins Bold"/>
                <a:sym typeface="Poppins Bold"/>
              </a:rPr>
              <a:t>fullName1 </a:t>
            </a:r>
            <a:r>
              <a:rPr lang="en-US" sz="2851">
                <a:solidFill>
                  <a:srgbClr val="FFFFFF"/>
                </a:solidFill>
                <a:latin typeface="Poppins"/>
                <a:ea typeface="Poppins"/>
                <a:cs typeface="Poppins"/>
                <a:sym typeface="Poppins"/>
              </a:rPr>
              <a:t>is lexicographically smaller than </a:t>
            </a:r>
            <a:r>
              <a:rPr lang="en-US" sz="2851" b="1">
                <a:solidFill>
                  <a:srgbClr val="FFFFFF"/>
                </a:solidFill>
                <a:latin typeface="Poppins Bold"/>
                <a:ea typeface="Poppins Bold"/>
                <a:cs typeface="Poppins Bold"/>
                <a:sym typeface="Poppins Bold"/>
              </a:rPr>
              <a:t>fullName2</a:t>
            </a:r>
            <a:r>
              <a:rPr lang="en-US" sz="2851">
                <a:solidFill>
                  <a:srgbClr val="FFFFFF"/>
                </a:solidFill>
                <a:latin typeface="Poppins"/>
                <a:ea typeface="Poppins"/>
                <a:cs typeface="Poppins"/>
                <a:sym typeface="Poppins"/>
              </a:rPr>
              <a:t>.</a:t>
            </a:r>
          </a:p>
          <a:p>
            <a:pPr marL="1231206" lvl="2" indent="-410402" algn="l">
              <a:lnSpc>
                <a:spcPts val="3991"/>
              </a:lnSpc>
              <a:buFont typeface="Arial"/>
              <a:buChar char="⚬"/>
            </a:pPr>
            <a:r>
              <a:rPr lang="en-US" sz="2851" b="1">
                <a:solidFill>
                  <a:srgbClr val="FFFFFF"/>
                </a:solidFill>
                <a:latin typeface="Poppins Bold"/>
                <a:ea typeface="Poppins Bold"/>
                <a:cs typeface="Poppins Bold"/>
                <a:sym typeface="Poppins Bold"/>
              </a:rPr>
              <a:t>0 </a:t>
            </a:r>
            <a:r>
              <a:rPr lang="en-US" sz="2851">
                <a:solidFill>
                  <a:srgbClr val="FFFFFF"/>
                </a:solidFill>
                <a:latin typeface="Poppins"/>
                <a:ea typeface="Poppins"/>
                <a:cs typeface="Poppins"/>
                <a:sym typeface="Poppins"/>
              </a:rPr>
              <a:t>if they are equal.</a:t>
            </a:r>
          </a:p>
          <a:p>
            <a:pPr marL="1231206" lvl="2" indent="-410402" algn="l">
              <a:lnSpc>
                <a:spcPts val="3991"/>
              </a:lnSpc>
              <a:buFont typeface="Arial"/>
              <a:buChar char="⚬"/>
            </a:pPr>
            <a:r>
              <a:rPr lang="en-US" sz="2851">
                <a:solidFill>
                  <a:srgbClr val="FFFFFF"/>
                </a:solidFill>
                <a:latin typeface="Poppins"/>
                <a:ea typeface="Poppins"/>
                <a:cs typeface="Poppins"/>
                <a:sym typeface="Poppins"/>
              </a:rPr>
              <a:t>A positive value if </a:t>
            </a:r>
            <a:r>
              <a:rPr lang="en-US" sz="2851" b="1">
                <a:solidFill>
                  <a:srgbClr val="FFFFFF"/>
                </a:solidFill>
                <a:latin typeface="Poppins Bold"/>
                <a:ea typeface="Poppins Bold"/>
                <a:cs typeface="Poppins Bold"/>
                <a:sym typeface="Poppins Bold"/>
              </a:rPr>
              <a:t>fullName1 </a:t>
            </a:r>
            <a:r>
              <a:rPr lang="en-US" sz="2851">
                <a:solidFill>
                  <a:srgbClr val="FFFFFF"/>
                </a:solidFill>
                <a:latin typeface="Poppins"/>
                <a:ea typeface="Poppins"/>
                <a:cs typeface="Poppins"/>
                <a:sym typeface="Poppins"/>
              </a:rPr>
              <a:t>is larger than </a:t>
            </a:r>
            <a:r>
              <a:rPr lang="en-US" sz="2851" b="1">
                <a:solidFill>
                  <a:srgbClr val="FFFFFF"/>
                </a:solidFill>
                <a:latin typeface="Poppins Bold"/>
                <a:ea typeface="Poppins Bold"/>
                <a:cs typeface="Poppins Bold"/>
                <a:sym typeface="Poppins Bold"/>
              </a:rPr>
              <a:t>fullName2</a:t>
            </a:r>
            <a:r>
              <a:rPr lang="en-US" sz="2851">
                <a:solidFill>
                  <a:srgbClr val="FFFFFF"/>
                </a:solidFill>
                <a:latin typeface="Poppins"/>
                <a:ea typeface="Poppins"/>
                <a:cs typeface="Poppins"/>
                <a:sym typeface="Poppins"/>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4177419" y="190512"/>
            <a:ext cx="9704034" cy="4297300"/>
          </a:xfrm>
          <a:custGeom>
            <a:avLst/>
            <a:gdLst/>
            <a:ahLst/>
            <a:cxnLst/>
            <a:rect l="l" t="t" r="r" b="b"/>
            <a:pathLst>
              <a:path w="9704034" h="4297300">
                <a:moveTo>
                  <a:pt x="0" y="0"/>
                </a:moveTo>
                <a:lnTo>
                  <a:pt x="9704034" y="0"/>
                </a:lnTo>
                <a:lnTo>
                  <a:pt x="9704034" y="4297300"/>
                </a:lnTo>
                <a:lnTo>
                  <a:pt x="0" y="4297300"/>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472891" y="4648733"/>
            <a:ext cx="17342219" cy="5247782"/>
          </a:xfrm>
          <a:prstGeom prst="rect">
            <a:avLst/>
          </a:prstGeom>
        </p:spPr>
        <p:txBody>
          <a:bodyPr lIns="0" tIns="0" rIns="0" bIns="0" rtlCol="0" anchor="t">
            <a:spAutoFit/>
          </a:bodyPr>
          <a:lstStyle/>
          <a:p>
            <a:pPr algn="l">
              <a:lnSpc>
                <a:spcPts val="3802"/>
              </a:lnSpc>
              <a:spcBef>
                <a:spcPct val="0"/>
              </a:spcBef>
            </a:pPr>
            <a:r>
              <a:rPr lang="en-US" sz="2716">
                <a:solidFill>
                  <a:srgbClr val="FFFFFF"/>
                </a:solidFill>
                <a:latin typeface="Poppins"/>
                <a:ea typeface="Poppins"/>
                <a:cs typeface="Poppins"/>
                <a:sym typeface="Poppins"/>
              </a:rPr>
              <a:t>This code defines a class called ComparatorStudent with a static method compare(Student o1, Student o2). The purpose of this method is to compare two Student objects based on their marks.</a:t>
            </a:r>
          </a:p>
          <a:p>
            <a:pPr algn="l">
              <a:lnSpc>
                <a:spcPts val="3802"/>
              </a:lnSpc>
              <a:spcBef>
                <a:spcPct val="0"/>
              </a:spcBef>
            </a:pPr>
            <a:r>
              <a:rPr lang="en-US" sz="2716">
                <a:solidFill>
                  <a:srgbClr val="FFFFFF"/>
                </a:solidFill>
                <a:latin typeface="Poppins"/>
                <a:ea typeface="Poppins"/>
                <a:cs typeface="Poppins"/>
                <a:sym typeface="Poppins"/>
              </a:rPr>
              <a:t>Here's a breakdown of the code:</a:t>
            </a:r>
          </a:p>
          <a:p>
            <a:pPr marL="586445" lvl="1" indent="-293223" algn="l">
              <a:lnSpc>
                <a:spcPts val="3802"/>
              </a:lnSpc>
              <a:buFont typeface="Arial"/>
              <a:buChar char="•"/>
            </a:pPr>
            <a:r>
              <a:rPr lang="en-US" sz="2716" b="1">
                <a:solidFill>
                  <a:srgbClr val="FFFFFF"/>
                </a:solidFill>
                <a:latin typeface="Poppins Bold"/>
                <a:ea typeface="Poppins Bold"/>
                <a:cs typeface="Poppins Bold"/>
                <a:sym typeface="Poppins Bold"/>
              </a:rPr>
              <a:t>public static Comparator&lt;Student&gt; MarkStduComparator = new Comparator&lt;Student&gt;() { ... }: </a:t>
            </a:r>
          </a:p>
          <a:p>
            <a:pPr marL="1172890" lvl="2" indent="-390963" algn="l">
              <a:lnSpc>
                <a:spcPts val="3802"/>
              </a:lnSpc>
              <a:buFont typeface="Arial"/>
              <a:buChar char="⚬"/>
            </a:pPr>
            <a:r>
              <a:rPr lang="en-US" sz="2716">
                <a:solidFill>
                  <a:srgbClr val="FFFFFF"/>
                </a:solidFill>
                <a:latin typeface="Poppins"/>
                <a:ea typeface="Poppins"/>
                <a:cs typeface="Poppins"/>
                <a:sym typeface="Poppins"/>
              </a:rPr>
              <a:t>This line creates a new </a:t>
            </a:r>
            <a:r>
              <a:rPr lang="en-US" sz="2716" b="1">
                <a:solidFill>
                  <a:srgbClr val="FFFFFF"/>
                </a:solidFill>
                <a:latin typeface="Poppins Bold"/>
                <a:ea typeface="Poppins Bold"/>
                <a:cs typeface="Poppins Bold"/>
                <a:sym typeface="Poppins Bold"/>
              </a:rPr>
              <a:t>Comparator&lt;Student&gt;</a:t>
            </a:r>
            <a:r>
              <a:rPr lang="en-US" sz="2716">
                <a:solidFill>
                  <a:srgbClr val="FFFFFF"/>
                </a:solidFill>
                <a:latin typeface="Poppins"/>
                <a:ea typeface="Poppins"/>
                <a:cs typeface="Poppins"/>
                <a:sym typeface="Poppins"/>
              </a:rPr>
              <a:t> object and assigns it to the </a:t>
            </a:r>
            <a:r>
              <a:rPr lang="en-US" sz="2716" b="1">
                <a:solidFill>
                  <a:srgbClr val="FFFFFF"/>
                </a:solidFill>
                <a:latin typeface="Poppins Bold"/>
                <a:ea typeface="Poppins Bold"/>
                <a:cs typeface="Poppins Bold"/>
                <a:sym typeface="Poppins Bold"/>
              </a:rPr>
              <a:t>MarkStduComparator</a:t>
            </a:r>
            <a:r>
              <a:rPr lang="en-US" sz="2716">
                <a:solidFill>
                  <a:srgbClr val="FFFFFF"/>
                </a:solidFill>
                <a:latin typeface="Poppins"/>
                <a:ea typeface="Poppins"/>
                <a:cs typeface="Poppins"/>
                <a:sym typeface="Poppins"/>
              </a:rPr>
              <a:t> static field. The Comparator interface is used to define a custom comparison logic for objects.</a:t>
            </a:r>
          </a:p>
          <a:p>
            <a:pPr marL="586445" lvl="1" indent="-293223" algn="l">
              <a:lnSpc>
                <a:spcPts val="3802"/>
              </a:lnSpc>
              <a:buFont typeface="Arial"/>
              <a:buChar char="•"/>
            </a:pPr>
            <a:r>
              <a:rPr lang="en-US" sz="2716" b="1">
                <a:solidFill>
                  <a:srgbClr val="FFFFFF"/>
                </a:solidFill>
                <a:latin typeface="Poppins Bold"/>
                <a:ea typeface="Poppins Bold"/>
                <a:cs typeface="Poppins Bold"/>
                <a:sym typeface="Poppins Bold"/>
              </a:rPr>
              <a:t>public int compare(Student o1, Student o2) { ... }: </a:t>
            </a:r>
          </a:p>
          <a:p>
            <a:pPr marL="1172890" lvl="2" indent="-390963" algn="l">
              <a:lnSpc>
                <a:spcPts val="3802"/>
              </a:lnSpc>
              <a:buFont typeface="Arial"/>
              <a:buChar char="⚬"/>
            </a:pPr>
            <a:r>
              <a:rPr lang="en-US" sz="2716">
                <a:solidFill>
                  <a:srgbClr val="FFFFFF"/>
                </a:solidFill>
                <a:latin typeface="Poppins"/>
                <a:ea typeface="Poppins"/>
                <a:cs typeface="Poppins"/>
                <a:sym typeface="Poppins"/>
              </a:rPr>
              <a:t>This is the implementation of the compare</a:t>
            </a:r>
            <a:r>
              <a:rPr lang="en-US" sz="2716" b="1">
                <a:solidFill>
                  <a:srgbClr val="FFFFFF"/>
                </a:solidFill>
                <a:latin typeface="Poppins Bold"/>
                <a:ea typeface="Poppins Bold"/>
                <a:cs typeface="Poppins Bold"/>
                <a:sym typeface="Poppins Bold"/>
              </a:rPr>
              <a:t>(Student o1, Student o2)</a:t>
            </a:r>
            <a:r>
              <a:rPr lang="en-US" sz="2716">
                <a:solidFill>
                  <a:srgbClr val="FFFFFF"/>
                </a:solidFill>
                <a:latin typeface="Poppins"/>
                <a:ea typeface="Poppins"/>
                <a:cs typeface="Poppins"/>
                <a:sym typeface="Poppins"/>
              </a:rPr>
              <a:t> method, which is part of the </a:t>
            </a:r>
            <a:r>
              <a:rPr lang="en-US" sz="2716" b="1">
                <a:solidFill>
                  <a:srgbClr val="FFFFFF"/>
                </a:solidFill>
                <a:latin typeface="Poppins Bold"/>
                <a:ea typeface="Poppins Bold"/>
                <a:cs typeface="Poppins Bold"/>
                <a:sym typeface="Poppins Bold"/>
              </a:rPr>
              <a:t>Comparator</a:t>
            </a:r>
            <a:r>
              <a:rPr lang="en-US" sz="2716">
                <a:solidFill>
                  <a:srgbClr val="FFFFFF"/>
                </a:solidFill>
                <a:latin typeface="Poppins"/>
                <a:ea typeface="Poppins"/>
                <a:cs typeface="Poppins"/>
                <a:sym typeface="Poppins"/>
              </a:rPr>
              <a:t> interface. This method takes two </a:t>
            </a:r>
            <a:r>
              <a:rPr lang="en-US" sz="2716" b="1">
                <a:solidFill>
                  <a:srgbClr val="FFFFFF"/>
                </a:solidFill>
                <a:latin typeface="Poppins Bold"/>
                <a:ea typeface="Poppins Bold"/>
                <a:cs typeface="Poppins Bold"/>
                <a:sym typeface="Poppins Bold"/>
              </a:rPr>
              <a:t>Student </a:t>
            </a:r>
            <a:r>
              <a:rPr lang="en-US" sz="2716">
                <a:solidFill>
                  <a:srgbClr val="FFFFFF"/>
                </a:solidFill>
                <a:latin typeface="Poppins"/>
                <a:ea typeface="Poppins"/>
                <a:cs typeface="Poppins"/>
                <a:sym typeface="Poppins"/>
              </a:rPr>
              <a:t>objects as input and returns an integer value that represents the comparison result.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744563" y="4592296"/>
            <a:ext cx="16798874" cy="5342221"/>
          </a:xfrm>
          <a:prstGeom prst="rect">
            <a:avLst/>
          </a:prstGeom>
        </p:spPr>
        <p:txBody>
          <a:bodyPr lIns="0" tIns="0" rIns="0" bIns="0" rtlCol="0" anchor="t">
            <a:spAutoFit/>
          </a:bodyPr>
          <a:lstStyle/>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double mark1 = o1.getMark(); and double mark2 = o2.getMark();:</a:t>
            </a:r>
            <a:r>
              <a:rPr lang="en-US" sz="3051">
                <a:solidFill>
                  <a:srgbClr val="FFFFFF"/>
                </a:solidFill>
                <a:latin typeface="Poppins"/>
                <a:ea typeface="Poppins"/>
                <a:cs typeface="Poppins"/>
                <a:sym typeface="Poppins"/>
              </a:rPr>
              <a:t> </a:t>
            </a:r>
          </a:p>
          <a:p>
            <a:pPr marL="1317564" lvl="2" indent="-439188" algn="l">
              <a:lnSpc>
                <a:spcPts val="4271"/>
              </a:lnSpc>
              <a:buFont typeface="Arial"/>
              <a:buChar char="⚬"/>
            </a:pPr>
            <a:r>
              <a:rPr lang="en-US" sz="3051">
                <a:solidFill>
                  <a:srgbClr val="FFFFFF"/>
                </a:solidFill>
                <a:latin typeface="Poppins"/>
                <a:ea typeface="Poppins"/>
                <a:cs typeface="Poppins"/>
                <a:sym typeface="Poppins"/>
              </a:rPr>
              <a:t>These lines retrieve the marks of the two </a:t>
            </a:r>
            <a:r>
              <a:rPr lang="en-US" sz="3051" b="1">
                <a:solidFill>
                  <a:srgbClr val="FFFFFF"/>
                </a:solidFill>
                <a:latin typeface="Poppins Bold"/>
                <a:ea typeface="Poppins Bold"/>
                <a:cs typeface="Poppins Bold"/>
                <a:sym typeface="Poppins Bold"/>
              </a:rPr>
              <a:t>Student </a:t>
            </a:r>
            <a:r>
              <a:rPr lang="en-US" sz="3051">
                <a:solidFill>
                  <a:srgbClr val="FFFFFF"/>
                </a:solidFill>
                <a:latin typeface="Poppins"/>
                <a:ea typeface="Poppins"/>
                <a:cs typeface="Poppins"/>
                <a:sym typeface="Poppins"/>
              </a:rPr>
              <a:t>objects and store them in the </a:t>
            </a:r>
            <a:r>
              <a:rPr lang="en-US" sz="3051" b="1">
                <a:solidFill>
                  <a:srgbClr val="FFFFFF"/>
                </a:solidFill>
                <a:latin typeface="Poppins Bold"/>
                <a:ea typeface="Poppins Bold"/>
                <a:cs typeface="Poppins Bold"/>
                <a:sym typeface="Poppins Bold"/>
              </a:rPr>
              <a:t>mark1 </a:t>
            </a:r>
            <a:r>
              <a:rPr lang="en-US" sz="3051">
                <a:solidFill>
                  <a:srgbClr val="FFFFFF"/>
                </a:solidFill>
                <a:latin typeface="Poppins"/>
                <a:ea typeface="Poppins"/>
                <a:cs typeface="Poppins"/>
                <a:sym typeface="Poppins"/>
              </a:rPr>
              <a:t>and </a:t>
            </a:r>
            <a:r>
              <a:rPr lang="en-US" sz="3051" b="1">
                <a:solidFill>
                  <a:srgbClr val="FFFFFF"/>
                </a:solidFill>
                <a:latin typeface="Poppins Bold"/>
                <a:ea typeface="Poppins Bold"/>
                <a:cs typeface="Poppins Bold"/>
                <a:sym typeface="Poppins Bold"/>
              </a:rPr>
              <a:t>mark2 </a:t>
            </a:r>
            <a:r>
              <a:rPr lang="en-US" sz="3051">
                <a:solidFill>
                  <a:srgbClr val="FFFFFF"/>
                </a:solidFill>
                <a:latin typeface="Poppins"/>
                <a:ea typeface="Poppins"/>
                <a:cs typeface="Poppins"/>
                <a:sym typeface="Poppins"/>
              </a:rPr>
              <a:t>variables, respectively.</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if (mark1 &lt; mark2) { return -1; } else if (mark2 &lt; mark1) { return 1; }: </a:t>
            </a:r>
          </a:p>
          <a:p>
            <a:pPr marL="1317564" lvl="2" indent="-439188" algn="l">
              <a:lnSpc>
                <a:spcPts val="4271"/>
              </a:lnSpc>
              <a:buFont typeface="Arial"/>
              <a:buChar char="⚬"/>
            </a:pPr>
            <a:r>
              <a:rPr lang="en-US" sz="3051">
                <a:solidFill>
                  <a:srgbClr val="FFFFFF"/>
                </a:solidFill>
                <a:latin typeface="Poppins"/>
                <a:ea typeface="Poppins"/>
                <a:cs typeface="Poppins"/>
                <a:sym typeface="Poppins"/>
              </a:rPr>
              <a:t>This part of the code compares the marks of the two </a:t>
            </a:r>
            <a:r>
              <a:rPr lang="en-US" sz="3051" b="1">
                <a:solidFill>
                  <a:srgbClr val="FFFFFF"/>
                </a:solidFill>
                <a:latin typeface="Poppins Bold"/>
                <a:ea typeface="Poppins Bold"/>
                <a:cs typeface="Poppins Bold"/>
                <a:sym typeface="Poppins Bold"/>
              </a:rPr>
              <a:t>Student </a:t>
            </a:r>
            <a:r>
              <a:rPr lang="en-US" sz="3051">
                <a:solidFill>
                  <a:srgbClr val="FFFFFF"/>
                </a:solidFill>
                <a:latin typeface="Poppins"/>
                <a:ea typeface="Poppins"/>
                <a:cs typeface="Poppins"/>
                <a:sym typeface="Poppins"/>
              </a:rPr>
              <a:t>objects. If the mark of </a:t>
            </a:r>
            <a:r>
              <a:rPr lang="en-US" sz="3051" b="1">
                <a:solidFill>
                  <a:srgbClr val="FFFFFF"/>
                </a:solidFill>
                <a:latin typeface="Poppins Bold"/>
                <a:ea typeface="Poppins Bold"/>
                <a:cs typeface="Poppins Bold"/>
                <a:sym typeface="Poppins Bold"/>
              </a:rPr>
              <a:t>o1 </a:t>
            </a:r>
            <a:r>
              <a:rPr lang="en-US" sz="3051">
                <a:solidFill>
                  <a:srgbClr val="FFFFFF"/>
                </a:solidFill>
                <a:latin typeface="Poppins"/>
                <a:ea typeface="Poppins"/>
                <a:cs typeface="Poppins"/>
                <a:sym typeface="Poppins"/>
              </a:rPr>
              <a:t>is less than the mark of </a:t>
            </a:r>
            <a:r>
              <a:rPr lang="en-US" sz="3051" b="1">
                <a:solidFill>
                  <a:srgbClr val="FFFFFF"/>
                </a:solidFill>
                <a:latin typeface="Poppins Bold"/>
                <a:ea typeface="Poppins Bold"/>
                <a:cs typeface="Poppins Bold"/>
                <a:sym typeface="Poppins Bold"/>
              </a:rPr>
              <a:t>o2</a:t>
            </a:r>
            <a:r>
              <a:rPr lang="en-US" sz="3051">
                <a:solidFill>
                  <a:srgbClr val="FFFFFF"/>
                </a:solidFill>
                <a:latin typeface="Poppins"/>
                <a:ea typeface="Poppins"/>
                <a:cs typeface="Poppins"/>
                <a:sym typeface="Poppins"/>
              </a:rPr>
              <a:t>, it </a:t>
            </a:r>
            <a:r>
              <a:rPr lang="en-US" sz="3051" b="1">
                <a:solidFill>
                  <a:srgbClr val="FFFFFF"/>
                </a:solidFill>
                <a:latin typeface="Poppins Bold"/>
                <a:ea typeface="Poppins Bold"/>
                <a:cs typeface="Poppins Bold"/>
                <a:sym typeface="Poppins Bold"/>
              </a:rPr>
              <a:t>returns -1</a:t>
            </a:r>
            <a:r>
              <a:rPr lang="en-US" sz="3051">
                <a:solidFill>
                  <a:srgbClr val="FFFFFF"/>
                </a:solidFill>
                <a:latin typeface="Poppins"/>
                <a:ea typeface="Poppins"/>
                <a:cs typeface="Poppins"/>
                <a:sym typeface="Poppins"/>
              </a:rPr>
              <a:t>, indicating that </a:t>
            </a:r>
            <a:r>
              <a:rPr lang="en-US" sz="3051" b="1">
                <a:solidFill>
                  <a:srgbClr val="FFFFFF"/>
                </a:solidFill>
                <a:latin typeface="Poppins Bold"/>
                <a:ea typeface="Poppins Bold"/>
                <a:cs typeface="Poppins Bold"/>
                <a:sym typeface="Poppins Bold"/>
              </a:rPr>
              <a:t>o1 </a:t>
            </a:r>
            <a:r>
              <a:rPr lang="en-US" sz="3051">
                <a:solidFill>
                  <a:srgbClr val="FFFFFF"/>
                </a:solidFill>
                <a:latin typeface="Poppins"/>
                <a:ea typeface="Poppins"/>
                <a:cs typeface="Poppins"/>
                <a:sym typeface="Poppins"/>
              </a:rPr>
              <a:t>is less than </a:t>
            </a:r>
            <a:r>
              <a:rPr lang="en-US" sz="3051" b="1">
                <a:solidFill>
                  <a:srgbClr val="FFFFFF"/>
                </a:solidFill>
                <a:latin typeface="Poppins Bold"/>
                <a:ea typeface="Poppins Bold"/>
                <a:cs typeface="Poppins Bold"/>
                <a:sym typeface="Poppins Bold"/>
              </a:rPr>
              <a:t>o2</a:t>
            </a:r>
            <a:r>
              <a:rPr lang="en-US" sz="3051">
                <a:solidFill>
                  <a:srgbClr val="FFFFFF"/>
                </a:solidFill>
                <a:latin typeface="Poppins"/>
                <a:ea typeface="Poppins"/>
                <a:cs typeface="Poppins"/>
                <a:sym typeface="Poppins"/>
              </a:rPr>
              <a:t>. If the mark of o2 is less than the mark of </a:t>
            </a:r>
            <a:r>
              <a:rPr lang="en-US" sz="3051" b="1">
                <a:solidFill>
                  <a:srgbClr val="FFFFFF"/>
                </a:solidFill>
                <a:latin typeface="Poppins Bold"/>
                <a:ea typeface="Poppins Bold"/>
                <a:cs typeface="Poppins Bold"/>
                <a:sym typeface="Poppins Bold"/>
              </a:rPr>
              <a:t>o1</a:t>
            </a:r>
            <a:r>
              <a:rPr lang="en-US" sz="3051">
                <a:solidFill>
                  <a:srgbClr val="FFFFFF"/>
                </a:solidFill>
                <a:latin typeface="Poppins"/>
                <a:ea typeface="Poppins"/>
                <a:cs typeface="Poppins"/>
                <a:sym typeface="Poppins"/>
              </a:rPr>
              <a:t>, it returns 1, indicating that </a:t>
            </a:r>
            <a:r>
              <a:rPr lang="en-US" sz="3051" b="1">
                <a:solidFill>
                  <a:srgbClr val="FFFFFF"/>
                </a:solidFill>
                <a:latin typeface="Poppins Bold"/>
                <a:ea typeface="Poppins Bold"/>
                <a:cs typeface="Poppins Bold"/>
                <a:sym typeface="Poppins Bold"/>
              </a:rPr>
              <a:t>o1 </a:t>
            </a:r>
            <a:r>
              <a:rPr lang="en-US" sz="3051">
                <a:solidFill>
                  <a:srgbClr val="FFFFFF"/>
                </a:solidFill>
                <a:latin typeface="Poppins"/>
                <a:ea typeface="Poppins"/>
                <a:cs typeface="Poppins"/>
                <a:sym typeface="Poppins"/>
              </a:rPr>
              <a:t>is greater than </a:t>
            </a:r>
            <a:r>
              <a:rPr lang="en-US" sz="3051" b="1">
                <a:solidFill>
                  <a:srgbClr val="FFFFFF"/>
                </a:solidFill>
                <a:latin typeface="Poppins Bold"/>
                <a:ea typeface="Poppins Bold"/>
                <a:cs typeface="Poppins Bold"/>
                <a:sym typeface="Poppins Bold"/>
              </a:rPr>
              <a:t>o2</a:t>
            </a:r>
            <a:r>
              <a:rPr lang="en-US" sz="3051">
                <a:solidFill>
                  <a:srgbClr val="FFFFFF"/>
                </a:solidFill>
                <a:latin typeface="Poppins"/>
                <a:ea typeface="Poppins"/>
                <a:cs typeface="Poppins"/>
                <a:sym typeface="Poppins"/>
              </a:rPr>
              <a:t>.</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return 0;: </a:t>
            </a:r>
            <a:r>
              <a:rPr lang="en-US" sz="3051">
                <a:solidFill>
                  <a:srgbClr val="FFFFFF"/>
                </a:solidFill>
                <a:latin typeface="Poppins"/>
                <a:ea typeface="Poppins"/>
                <a:cs typeface="Poppins"/>
                <a:sym typeface="Poppins"/>
              </a:rPr>
              <a:t>If the marks of the two </a:t>
            </a:r>
            <a:r>
              <a:rPr lang="en-US" sz="3051" b="1">
                <a:solidFill>
                  <a:srgbClr val="FFFFFF"/>
                </a:solidFill>
                <a:latin typeface="Poppins Bold"/>
                <a:ea typeface="Poppins Bold"/>
                <a:cs typeface="Poppins Bold"/>
                <a:sym typeface="Poppins Bold"/>
              </a:rPr>
              <a:t>Student </a:t>
            </a:r>
            <a:r>
              <a:rPr lang="en-US" sz="3051">
                <a:solidFill>
                  <a:srgbClr val="FFFFFF"/>
                </a:solidFill>
                <a:latin typeface="Poppins"/>
                <a:ea typeface="Poppins"/>
                <a:cs typeface="Poppins"/>
                <a:sym typeface="Poppins"/>
              </a:rPr>
              <a:t>objects are equal, the method returns </a:t>
            </a:r>
            <a:r>
              <a:rPr lang="en-US" sz="3051" b="1">
                <a:solidFill>
                  <a:srgbClr val="FFFFFF"/>
                </a:solidFill>
                <a:latin typeface="Poppins Bold"/>
                <a:ea typeface="Poppins Bold"/>
                <a:cs typeface="Poppins Bold"/>
                <a:sym typeface="Poppins Bold"/>
              </a:rPr>
              <a:t>0</a:t>
            </a:r>
            <a:r>
              <a:rPr lang="en-US" sz="3051">
                <a:solidFill>
                  <a:srgbClr val="FFFFFF"/>
                </a:solidFill>
                <a:latin typeface="Poppins"/>
                <a:ea typeface="Poppins"/>
                <a:cs typeface="Poppins"/>
                <a:sym typeface="Poppins"/>
              </a:rPr>
              <a:t>, indicating that they are equal.</a:t>
            </a:r>
          </a:p>
        </p:txBody>
      </p:sp>
      <p:sp>
        <p:nvSpPr>
          <p:cNvPr id="3" name="Freeform 3"/>
          <p:cNvSpPr/>
          <p:nvPr/>
        </p:nvSpPr>
        <p:spPr>
          <a:xfrm>
            <a:off x="4177419" y="190512"/>
            <a:ext cx="9704034" cy="4297300"/>
          </a:xfrm>
          <a:custGeom>
            <a:avLst/>
            <a:gdLst/>
            <a:ahLst/>
            <a:cxnLst/>
            <a:rect l="l" t="t" r="r" b="b"/>
            <a:pathLst>
              <a:path w="9704034" h="4297300">
                <a:moveTo>
                  <a:pt x="0" y="0"/>
                </a:moveTo>
                <a:lnTo>
                  <a:pt x="9704034" y="0"/>
                </a:lnTo>
                <a:lnTo>
                  <a:pt x="9704034" y="4297300"/>
                </a:lnTo>
                <a:lnTo>
                  <a:pt x="0" y="4297300"/>
                </a:lnTo>
                <a:lnTo>
                  <a:pt x="0" y="0"/>
                </a:lnTo>
                <a:close/>
              </a:path>
            </a:pathLst>
          </a:custGeom>
          <a:blipFill>
            <a:blip r:embed="rId2"/>
            <a:stretch>
              <a:fillRect/>
            </a:stretch>
          </a:blipFill>
        </p:spPr>
        <p:txBody>
          <a:bodyPr/>
          <a:lstStyle/>
          <a:p>
            <a:endParaRPr lang="vi-V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714243" y="1215359"/>
            <a:ext cx="16545057" cy="2502440"/>
          </a:xfrm>
          <a:custGeom>
            <a:avLst/>
            <a:gdLst/>
            <a:ahLst/>
            <a:cxnLst/>
            <a:rect l="l" t="t" r="r" b="b"/>
            <a:pathLst>
              <a:path w="16545057" h="2502440">
                <a:moveTo>
                  <a:pt x="0" y="0"/>
                </a:moveTo>
                <a:lnTo>
                  <a:pt x="16545057" y="0"/>
                </a:lnTo>
                <a:lnTo>
                  <a:pt x="16545057" y="2502440"/>
                </a:lnTo>
                <a:lnTo>
                  <a:pt x="0" y="2502440"/>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31683" y="4365062"/>
            <a:ext cx="17824635" cy="5139120"/>
          </a:xfrm>
          <a:prstGeom prst="rect">
            <a:avLst/>
          </a:prstGeom>
        </p:spPr>
        <p:txBody>
          <a:bodyPr lIns="0" tIns="0" rIns="0" bIns="0" rtlCol="0" anchor="t">
            <a:spAutoFit/>
          </a:bodyPr>
          <a:lstStyle/>
          <a:p>
            <a:pPr algn="l">
              <a:lnSpc>
                <a:spcPts val="4106"/>
              </a:lnSpc>
            </a:pPr>
            <a:r>
              <a:rPr lang="en-US" sz="2933">
                <a:solidFill>
                  <a:srgbClr val="FFFFFF"/>
                </a:solidFill>
                <a:latin typeface="Poppins"/>
                <a:ea typeface="Poppins"/>
                <a:cs typeface="Poppins"/>
                <a:sym typeface="Poppins"/>
              </a:rPr>
              <a:t>The provided code defines a public method named toString() within a class called @Override. The purpose of this method is to return a string representation of an object in a specific format.</a:t>
            </a:r>
          </a:p>
          <a:p>
            <a:pPr algn="l">
              <a:lnSpc>
                <a:spcPts val="4106"/>
              </a:lnSpc>
            </a:pPr>
            <a:r>
              <a:rPr lang="en-US" sz="2933">
                <a:solidFill>
                  <a:srgbClr val="FFFFFF"/>
                </a:solidFill>
                <a:latin typeface="Poppins"/>
                <a:ea typeface="Poppins"/>
                <a:cs typeface="Poppins"/>
                <a:sym typeface="Poppins"/>
              </a:rPr>
              <a:t>Here's a breakdown of the code:</a:t>
            </a:r>
          </a:p>
          <a:p>
            <a:pPr marL="633328" lvl="1" indent="-316664" algn="l">
              <a:lnSpc>
                <a:spcPts val="4106"/>
              </a:lnSpc>
              <a:buFont typeface="Arial"/>
              <a:buChar char="•"/>
            </a:pPr>
            <a:r>
              <a:rPr lang="en-US" sz="2933" b="1">
                <a:solidFill>
                  <a:srgbClr val="FFFFFF"/>
                </a:solidFill>
                <a:latin typeface="Poppins Bold"/>
                <a:ea typeface="Poppins Bold"/>
                <a:cs typeface="Poppins Bold"/>
                <a:sym typeface="Poppins Bold"/>
              </a:rPr>
              <a:t>public String toString() {: </a:t>
            </a:r>
          </a:p>
          <a:p>
            <a:pPr marL="1266656" lvl="2" indent="-422219" algn="l">
              <a:lnSpc>
                <a:spcPts val="4106"/>
              </a:lnSpc>
              <a:buFont typeface="Arial"/>
              <a:buChar char="⚬"/>
            </a:pPr>
            <a:r>
              <a:rPr lang="en-US" sz="2933">
                <a:solidFill>
                  <a:srgbClr val="FFFFFF"/>
                </a:solidFill>
                <a:latin typeface="Poppins"/>
                <a:ea typeface="Poppins"/>
                <a:cs typeface="Poppins"/>
                <a:sym typeface="Poppins"/>
              </a:rPr>
              <a:t>This line declares the toString() method, which is a standard method in Java that is used to provide a string representation of an object.</a:t>
            </a:r>
          </a:p>
          <a:p>
            <a:pPr marL="633328" lvl="1" indent="-316664" algn="l">
              <a:lnSpc>
                <a:spcPts val="4106"/>
              </a:lnSpc>
              <a:buFont typeface="Arial"/>
              <a:buChar char="•"/>
            </a:pPr>
            <a:r>
              <a:rPr lang="en-US" sz="2933" b="1">
                <a:solidFill>
                  <a:srgbClr val="FFFFFF"/>
                </a:solidFill>
                <a:latin typeface="Poppins Bold"/>
                <a:ea typeface="Poppins Bold"/>
                <a:cs typeface="Poppins Bold"/>
                <a:sym typeface="Poppins Bold"/>
              </a:rPr>
              <a:t>return "[ID = " + id + " , fullName = " + fullName + ", mark = " + mark + ", rank = " + rank + "]";: </a:t>
            </a:r>
          </a:p>
          <a:p>
            <a:pPr marL="1266656" lvl="2" indent="-422219" algn="l">
              <a:lnSpc>
                <a:spcPts val="4106"/>
              </a:lnSpc>
              <a:buFont typeface="Arial"/>
              <a:buChar char="⚬"/>
            </a:pPr>
            <a:r>
              <a:rPr lang="en-US" sz="2933">
                <a:solidFill>
                  <a:srgbClr val="FFFFFF"/>
                </a:solidFill>
                <a:latin typeface="Poppins"/>
                <a:ea typeface="Poppins"/>
                <a:cs typeface="Poppins"/>
                <a:sym typeface="Poppins"/>
              </a:rPr>
              <a:t>This line constructs and returns a string that includes the values of several properties of the object, such as id, fullName, mark, and rank. The string is formatted to include labels for each of these properties, enclosed within square brackets.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456375" y="1628711"/>
            <a:ext cx="13334839" cy="4433834"/>
          </a:xfrm>
          <a:custGeom>
            <a:avLst/>
            <a:gdLst/>
            <a:ahLst/>
            <a:cxnLst/>
            <a:rect l="l" t="t" r="r" b="b"/>
            <a:pathLst>
              <a:path w="13334839" h="4433834">
                <a:moveTo>
                  <a:pt x="0" y="0"/>
                </a:moveTo>
                <a:lnTo>
                  <a:pt x="13334839" y="0"/>
                </a:lnTo>
                <a:lnTo>
                  <a:pt x="13334839" y="4433834"/>
                </a:lnTo>
                <a:lnTo>
                  <a:pt x="0" y="4433834"/>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6216645" y="200089"/>
            <a:ext cx="4190654" cy="1428622"/>
          </a:xfrm>
          <a:prstGeom prst="rect">
            <a:avLst/>
          </a:prstGeom>
        </p:spPr>
        <p:txBody>
          <a:bodyPr lIns="0" tIns="0" rIns="0" bIns="0" rtlCol="0" anchor="t">
            <a:spAutoFit/>
          </a:bodyPr>
          <a:lstStyle/>
          <a:p>
            <a:pPr algn="ctr">
              <a:lnSpc>
                <a:spcPts val="11032"/>
              </a:lnSpc>
              <a:spcBef>
                <a:spcPct val="0"/>
              </a:spcBef>
            </a:pPr>
            <a:r>
              <a:rPr lang="en-US" sz="7880" b="1">
                <a:solidFill>
                  <a:srgbClr val="FFFFFF"/>
                </a:solidFill>
                <a:latin typeface="Poppins Bold"/>
                <a:ea typeface="Poppins Bold"/>
                <a:cs typeface="Poppins Bold"/>
                <a:sym typeface="Poppins Bold"/>
              </a:rPr>
              <a:t>MAIN</a:t>
            </a:r>
          </a:p>
        </p:txBody>
      </p:sp>
      <p:sp>
        <p:nvSpPr>
          <p:cNvPr id="4" name="TextBox 4"/>
          <p:cNvSpPr txBox="1"/>
          <p:nvPr/>
        </p:nvSpPr>
        <p:spPr>
          <a:xfrm>
            <a:off x="832731" y="6075904"/>
            <a:ext cx="14958483" cy="541621"/>
          </a:xfrm>
          <a:prstGeom prst="rect">
            <a:avLst/>
          </a:prstGeom>
        </p:spPr>
        <p:txBody>
          <a:bodyPr lIns="0" tIns="0" rIns="0" bIns="0" rtlCol="0" anchor="t">
            <a:spAutoFit/>
          </a:bodyPr>
          <a:lstStyle/>
          <a:p>
            <a:pPr algn="l">
              <a:lnSpc>
                <a:spcPts val="4271"/>
              </a:lnSpc>
              <a:spcBef>
                <a:spcPct val="0"/>
              </a:spcBef>
            </a:pPr>
            <a:r>
              <a:rPr lang="en-US" sz="3051">
                <a:solidFill>
                  <a:srgbClr val="FFFFFF"/>
                </a:solidFill>
                <a:latin typeface="Poppins"/>
                <a:ea typeface="Poppins"/>
                <a:cs typeface="Poppins"/>
                <a:sym typeface="Poppins"/>
              </a:rPr>
              <a:t>The purpose of this code is to create and manipulate a list of Student objects.</a:t>
            </a:r>
          </a:p>
        </p:txBody>
      </p:sp>
      <p:sp>
        <p:nvSpPr>
          <p:cNvPr id="5" name="TextBox 5"/>
          <p:cNvSpPr txBox="1"/>
          <p:nvPr/>
        </p:nvSpPr>
        <p:spPr>
          <a:xfrm>
            <a:off x="832731" y="6722301"/>
            <a:ext cx="16426569" cy="3208621"/>
          </a:xfrm>
          <a:prstGeom prst="rect">
            <a:avLst/>
          </a:prstGeom>
        </p:spPr>
        <p:txBody>
          <a:bodyPr lIns="0" tIns="0" rIns="0" bIns="0" rtlCol="0" anchor="t">
            <a:spAutoFit/>
          </a:bodyPr>
          <a:lstStyle/>
          <a:p>
            <a:pPr algn="l">
              <a:lnSpc>
                <a:spcPts val="4271"/>
              </a:lnSpc>
              <a:spcBef>
                <a:spcPct val="0"/>
              </a:spcBef>
            </a:pPr>
            <a:r>
              <a:rPr lang="en-US" sz="3051">
                <a:solidFill>
                  <a:srgbClr val="FFFFFF"/>
                </a:solidFill>
                <a:latin typeface="Poppins"/>
                <a:ea typeface="Poppins"/>
                <a:cs typeface="Poppins"/>
                <a:sym typeface="Poppins"/>
              </a:rPr>
              <a:t>Here's a breakdown of the code:</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public class Main {:</a:t>
            </a:r>
            <a:r>
              <a:rPr lang="en-US" sz="3051">
                <a:solidFill>
                  <a:srgbClr val="FFFFFF"/>
                </a:solidFill>
                <a:latin typeface="Poppins"/>
                <a:ea typeface="Poppins"/>
                <a:cs typeface="Poppins"/>
                <a:sym typeface="Poppins"/>
              </a:rPr>
              <a:t> This line declares the Main class.</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public static void main(String[] args) {:</a:t>
            </a:r>
            <a:r>
              <a:rPr lang="en-US" sz="3051">
                <a:solidFill>
                  <a:srgbClr val="FFFFFF"/>
                </a:solidFill>
                <a:latin typeface="Poppins"/>
                <a:ea typeface="Poppins"/>
                <a:cs typeface="Poppins"/>
                <a:sym typeface="Poppins"/>
              </a:rPr>
              <a:t> This line defines the main() method, which is the entry point of the program.</a:t>
            </a:r>
          </a:p>
          <a:p>
            <a:pPr marL="658782" lvl="1" indent="-329391" algn="l">
              <a:lnSpc>
                <a:spcPts val="4271"/>
              </a:lnSpc>
              <a:buFont typeface="Arial"/>
              <a:buChar char="•"/>
            </a:pPr>
            <a:r>
              <a:rPr lang="en-US" sz="3051" b="1">
                <a:solidFill>
                  <a:srgbClr val="FFFFFF"/>
                </a:solidFill>
                <a:latin typeface="Poppins Bold"/>
                <a:ea typeface="Poppins Bold"/>
                <a:cs typeface="Poppins Bold"/>
                <a:sym typeface="Poppins Bold"/>
              </a:rPr>
              <a:t>ArrayList&lt;Student&gt; students = new ArrayList&lt;&gt;();: </a:t>
            </a:r>
            <a:r>
              <a:rPr lang="en-US" sz="3051">
                <a:solidFill>
                  <a:srgbClr val="FFFFFF"/>
                </a:solidFill>
                <a:latin typeface="Poppins"/>
                <a:ea typeface="Poppins"/>
                <a:cs typeface="Poppins"/>
                <a:sym typeface="Poppins"/>
              </a:rPr>
              <a:t>This line creates a new ArrayList of Student objects and assigns it to the students variable.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24524" y="547736"/>
            <a:ext cx="13978828" cy="4595764"/>
          </a:xfrm>
          <a:custGeom>
            <a:avLst/>
            <a:gdLst/>
            <a:ahLst/>
            <a:cxnLst/>
            <a:rect l="l" t="t" r="r" b="b"/>
            <a:pathLst>
              <a:path w="13978828" h="4595764">
                <a:moveTo>
                  <a:pt x="0" y="0"/>
                </a:moveTo>
                <a:lnTo>
                  <a:pt x="13978828" y="0"/>
                </a:lnTo>
                <a:lnTo>
                  <a:pt x="13978828" y="4595764"/>
                </a:lnTo>
                <a:lnTo>
                  <a:pt x="0" y="4595764"/>
                </a:lnTo>
                <a:lnTo>
                  <a:pt x="0" y="0"/>
                </a:lnTo>
                <a:close/>
              </a:path>
            </a:pathLst>
          </a:custGeom>
          <a:blipFill>
            <a:blip r:embed="rId2"/>
            <a:stretch>
              <a:fillRect t="-567" b="-567"/>
            </a:stretch>
          </a:blipFill>
        </p:spPr>
        <p:txBody>
          <a:bodyPr/>
          <a:lstStyle/>
          <a:p>
            <a:endParaRPr lang="vi-VN"/>
          </a:p>
        </p:txBody>
      </p:sp>
      <p:sp>
        <p:nvSpPr>
          <p:cNvPr id="3" name="TextBox 3"/>
          <p:cNvSpPr txBox="1"/>
          <p:nvPr/>
        </p:nvSpPr>
        <p:spPr>
          <a:xfrm>
            <a:off x="768993" y="5629825"/>
            <a:ext cx="16895194" cy="3628475"/>
          </a:xfrm>
          <a:prstGeom prst="rect">
            <a:avLst/>
          </a:prstGeom>
        </p:spPr>
        <p:txBody>
          <a:bodyPr lIns="0" tIns="0" rIns="0" bIns="0" rtlCol="0" anchor="t">
            <a:spAutoFit/>
          </a:bodyPr>
          <a:lstStyle/>
          <a:p>
            <a:pPr marL="630633" lvl="1" indent="-315317" algn="l">
              <a:lnSpc>
                <a:spcPts val="4089"/>
              </a:lnSpc>
              <a:buFont typeface="Arial"/>
              <a:buChar char="•"/>
            </a:pPr>
            <a:r>
              <a:rPr lang="en-US" sz="2920" b="1">
                <a:solidFill>
                  <a:srgbClr val="FFFFFF"/>
                </a:solidFill>
                <a:latin typeface="Poppins Bold"/>
                <a:ea typeface="Poppins Bold"/>
                <a:cs typeface="Poppins Bold"/>
                <a:sym typeface="Poppins Bold"/>
              </a:rPr>
              <a:t>ArrayListAddStudent st = new ArrayListAddStudent();:</a:t>
            </a:r>
            <a:r>
              <a:rPr lang="en-US" sz="2920">
                <a:solidFill>
                  <a:srgbClr val="FFFFFF"/>
                </a:solidFill>
                <a:latin typeface="Poppins"/>
                <a:ea typeface="Poppins"/>
                <a:cs typeface="Poppins"/>
                <a:sym typeface="Poppins"/>
              </a:rPr>
              <a:t> This line creates a new </a:t>
            </a:r>
            <a:r>
              <a:rPr lang="en-US" sz="2920" b="1">
                <a:solidFill>
                  <a:srgbClr val="FFFFFF"/>
                </a:solidFill>
                <a:latin typeface="Poppins Bold"/>
                <a:ea typeface="Poppins Bold"/>
                <a:cs typeface="Poppins Bold"/>
                <a:sym typeface="Poppins Bold"/>
              </a:rPr>
              <a:t>ArrayListAddStudent</a:t>
            </a:r>
            <a:r>
              <a:rPr lang="en-US" sz="2920">
                <a:solidFill>
                  <a:srgbClr val="FFFFFF"/>
                </a:solidFill>
                <a:latin typeface="Poppins"/>
                <a:ea typeface="Poppins"/>
                <a:cs typeface="Poppins"/>
                <a:sym typeface="Poppins"/>
              </a:rPr>
              <a:t> object and assigns it to the st variable. This object likely has methods to add new </a:t>
            </a:r>
            <a:r>
              <a:rPr lang="en-US" sz="2920" b="1">
                <a:solidFill>
                  <a:srgbClr val="FFFFFF"/>
                </a:solidFill>
                <a:latin typeface="Poppins Bold"/>
                <a:ea typeface="Poppins Bold"/>
                <a:cs typeface="Poppins Bold"/>
                <a:sym typeface="Poppins Bold"/>
              </a:rPr>
              <a:t>Student </a:t>
            </a:r>
            <a:r>
              <a:rPr lang="en-US" sz="2920">
                <a:solidFill>
                  <a:srgbClr val="FFFFFF"/>
                </a:solidFill>
                <a:latin typeface="Poppins"/>
                <a:ea typeface="Poppins"/>
                <a:cs typeface="Poppins"/>
                <a:sym typeface="Poppins"/>
              </a:rPr>
              <a:t>objects to the students list.</a:t>
            </a:r>
          </a:p>
          <a:p>
            <a:pPr marL="630633" lvl="1" indent="-315317" algn="l">
              <a:lnSpc>
                <a:spcPts val="4089"/>
              </a:lnSpc>
              <a:buFont typeface="Arial"/>
              <a:buChar char="•"/>
            </a:pPr>
            <a:r>
              <a:rPr lang="en-US" sz="2920" b="1">
                <a:solidFill>
                  <a:srgbClr val="FFFFFF"/>
                </a:solidFill>
                <a:latin typeface="Poppins Bold"/>
                <a:ea typeface="Poppins Bold"/>
                <a:cs typeface="Poppins Bold"/>
                <a:sym typeface="Poppins Bold"/>
              </a:rPr>
              <a:t>st.addStudent(students, new Student("BH001", "Nguyen Thanh Trieu", 8.0));: </a:t>
            </a:r>
            <a:r>
              <a:rPr lang="en-US" sz="2920">
                <a:solidFill>
                  <a:srgbClr val="FFFFFF"/>
                </a:solidFill>
                <a:latin typeface="Poppins"/>
                <a:ea typeface="Poppins"/>
                <a:cs typeface="Poppins"/>
                <a:sym typeface="Poppins"/>
              </a:rPr>
              <a:t>This line calls the </a:t>
            </a:r>
            <a:r>
              <a:rPr lang="en-US" sz="2920" b="1">
                <a:solidFill>
                  <a:srgbClr val="FFFFFF"/>
                </a:solidFill>
                <a:latin typeface="Poppins Bold"/>
                <a:ea typeface="Poppins Bold"/>
                <a:cs typeface="Poppins Bold"/>
                <a:sym typeface="Poppins Bold"/>
              </a:rPr>
              <a:t>addStudent()</a:t>
            </a:r>
            <a:r>
              <a:rPr lang="en-US" sz="2920">
                <a:solidFill>
                  <a:srgbClr val="FFFFFF"/>
                </a:solidFill>
                <a:latin typeface="Poppins"/>
                <a:ea typeface="Poppins"/>
                <a:cs typeface="Poppins"/>
                <a:sym typeface="Poppins"/>
              </a:rPr>
              <a:t> method of the st object, passing the </a:t>
            </a:r>
            <a:r>
              <a:rPr lang="en-US" sz="2920" b="1">
                <a:solidFill>
                  <a:srgbClr val="FFFFFF"/>
                </a:solidFill>
                <a:latin typeface="Poppins Bold"/>
                <a:ea typeface="Poppins Bold"/>
                <a:cs typeface="Poppins Bold"/>
                <a:sym typeface="Poppins Bold"/>
              </a:rPr>
              <a:t>students</a:t>
            </a:r>
            <a:r>
              <a:rPr lang="en-US" sz="2920">
                <a:solidFill>
                  <a:srgbClr val="FFFFFF"/>
                </a:solidFill>
                <a:latin typeface="Poppins"/>
                <a:ea typeface="Poppins"/>
                <a:cs typeface="Poppins"/>
                <a:sym typeface="Poppins"/>
              </a:rPr>
              <a:t> list and a new Student object as arguments. This adds a new student with the ID "BH001", name "Nguyen Thanh Trieu", and mark 8.0 to the students 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960380" y="323543"/>
            <a:ext cx="12446052" cy="4138312"/>
          </a:xfrm>
          <a:custGeom>
            <a:avLst/>
            <a:gdLst/>
            <a:ahLst/>
            <a:cxnLst/>
            <a:rect l="l" t="t" r="r" b="b"/>
            <a:pathLst>
              <a:path w="12446052" h="4138312">
                <a:moveTo>
                  <a:pt x="0" y="0"/>
                </a:moveTo>
                <a:lnTo>
                  <a:pt x="12446052" y="0"/>
                </a:lnTo>
                <a:lnTo>
                  <a:pt x="12446052" y="4138312"/>
                </a:lnTo>
                <a:lnTo>
                  <a:pt x="0" y="4138312"/>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68106" y="4800600"/>
            <a:ext cx="16151788" cy="4967605"/>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st.addStudent(students, new Student("BH002", "Nguyen Thanh Toan", 7.5));:</a:t>
            </a:r>
            <a:r>
              <a:rPr lang="en-US" sz="2799">
                <a:solidFill>
                  <a:srgbClr val="FFFFFF"/>
                </a:solidFill>
                <a:latin typeface="Poppins"/>
                <a:ea typeface="Poppins"/>
                <a:cs typeface="Poppins"/>
                <a:sym typeface="Poppins"/>
              </a:rPr>
              <a:t> This line adds another student with the ID "BH002", name "Nguyen Thanh Toan", and mark 7.5 to the students list.</a:t>
            </a:r>
          </a:p>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st.addStudent(students, new Student("BH003", "Nguyen Thanh Toan", 6.0));:</a:t>
            </a:r>
            <a:r>
              <a:rPr lang="en-US" sz="2799">
                <a:solidFill>
                  <a:srgbClr val="FFFFFF"/>
                </a:solidFill>
                <a:latin typeface="Poppins"/>
                <a:ea typeface="Poppins"/>
                <a:cs typeface="Poppins"/>
                <a:sym typeface="Poppins"/>
              </a:rPr>
              <a:t> This line adds a third student with the ID "BH003", name "Nguyen Thanh Toan", and mark 6.0 to the students list.</a:t>
            </a:r>
          </a:p>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System.out.println("********* List data of students *********");:</a:t>
            </a:r>
            <a:r>
              <a:rPr lang="en-US" sz="2799">
                <a:solidFill>
                  <a:srgbClr val="FFFFFF"/>
                </a:solidFill>
                <a:latin typeface="Poppins"/>
                <a:ea typeface="Poppins"/>
                <a:cs typeface="Poppins"/>
                <a:sym typeface="Poppins"/>
              </a:rPr>
              <a:t> This line prints a message to the console.</a:t>
            </a:r>
          </a:p>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for (Student s : students) { ... }: </a:t>
            </a:r>
            <a:r>
              <a:rPr lang="en-US" sz="2799">
                <a:solidFill>
                  <a:srgbClr val="FFFFFF"/>
                </a:solidFill>
                <a:latin typeface="Poppins"/>
                <a:ea typeface="Poppins"/>
                <a:cs typeface="Poppins"/>
                <a:sym typeface="Poppins"/>
              </a:rPr>
              <a:t>This is a "for-each" loop that iterates over the students list and prints the ID, fullName, mark, and rank of each student.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622067" flipH="1">
            <a:off x="-1754495" y="6572465"/>
            <a:ext cx="12178944" cy="8813127"/>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7187646">
            <a:off x="12050913" y="-2660948"/>
            <a:ext cx="10212044" cy="7389806"/>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a:off x="1986530" y="3383187"/>
            <a:ext cx="13944054" cy="4384295"/>
          </a:xfrm>
          <a:custGeom>
            <a:avLst/>
            <a:gdLst/>
            <a:ahLst/>
            <a:cxnLst/>
            <a:rect l="l" t="t" r="r" b="b"/>
            <a:pathLst>
              <a:path w="3574825" h="1165393">
                <a:moveTo>
                  <a:pt x="37645" y="0"/>
                </a:moveTo>
                <a:lnTo>
                  <a:pt x="3537180" y="0"/>
                </a:lnTo>
                <a:cubicBezTo>
                  <a:pt x="3557971" y="0"/>
                  <a:pt x="3574825" y="16854"/>
                  <a:pt x="3574825" y="37645"/>
                </a:cubicBezTo>
                <a:lnTo>
                  <a:pt x="3574825" y="1127748"/>
                </a:lnTo>
                <a:cubicBezTo>
                  <a:pt x="3574825" y="1137732"/>
                  <a:pt x="3570859" y="1147307"/>
                  <a:pt x="3563799" y="1154367"/>
                </a:cubicBezTo>
                <a:cubicBezTo>
                  <a:pt x="3556739" y="1161427"/>
                  <a:pt x="3547164" y="1165393"/>
                  <a:pt x="3537180" y="1165393"/>
                </a:cubicBezTo>
                <a:lnTo>
                  <a:pt x="37645" y="1165393"/>
                </a:lnTo>
                <a:cubicBezTo>
                  <a:pt x="16854" y="1165393"/>
                  <a:pt x="0" y="1148539"/>
                  <a:pt x="0" y="1127748"/>
                </a:cubicBezTo>
                <a:lnTo>
                  <a:pt x="0" y="37645"/>
                </a:lnTo>
                <a:cubicBezTo>
                  <a:pt x="0" y="27661"/>
                  <a:pt x="3966" y="18086"/>
                  <a:pt x="11026" y="11026"/>
                </a:cubicBezTo>
                <a:cubicBezTo>
                  <a:pt x="18086" y="3966"/>
                  <a:pt x="27661" y="0"/>
                  <a:pt x="37645" y="0"/>
                </a:cubicBezTo>
                <a:close/>
              </a:path>
            </a:pathLst>
          </a:custGeom>
          <a:solidFill>
            <a:srgbClr val="FFFFFF">
              <a:alpha val="44706"/>
            </a:srgbClr>
          </a:solidFill>
        </p:spPr>
        <p:txBody>
          <a:bodyPr/>
          <a:lstStyle/>
          <a:p>
            <a:endParaRPr lang="vi-VN"/>
          </a:p>
        </p:txBody>
      </p:sp>
      <p:sp>
        <p:nvSpPr>
          <p:cNvPr id="7" name="Freeform 7"/>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8" name="TextBox 8"/>
          <p:cNvSpPr txBox="1"/>
          <p:nvPr/>
        </p:nvSpPr>
        <p:spPr>
          <a:xfrm>
            <a:off x="3202673" y="1360054"/>
            <a:ext cx="11882654" cy="2752546"/>
          </a:xfrm>
          <a:prstGeom prst="rect">
            <a:avLst/>
          </a:prstGeom>
        </p:spPr>
        <p:txBody>
          <a:bodyPr lIns="0" tIns="0" rIns="0" bIns="0" rtlCol="0" anchor="t">
            <a:spAutoFit/>
          </a:bodyPr>
          <a:lstStyle/>
          <a:p>
            <a:pPr algn="ctr">
              <a:lnSpc>
                <a:spcPts val="10276"/>
              </a:lnSpc>
            </a:pPr>
            <a:r>
              <a:rPr lang="en-US" sz="8563" b="1" dirty="0">
                <a:solidFill>
                  <a:srgbClr val="FFFFFF"/>
                </a:solidFill>
                <a:latin typeface="Neo Tech Bold"/>
                <a:ea typeface="Neo Tech Bold"/>
                <a:cs typeface="Neo Tech Bold"/>
                <a:sym typeface="Neo Tech Bold"/>
              </a:rPr>
              <a:t>KEY REQUIREMENTS</a:t>
            </a:r>
          </a:p>
          <a:p>
            <a:pPr algn="ctr">
              <a:lnSpc>
                <a:spcPts val="10276"/>
              </a:lnSpc>
            </a:pPr>
            <a:endParaRPr lang="en-US" sz="8563" b="1" dirty="0">
              <a:solidFill>
                <a:srgbClr val="FFFFFF"/>
              </a:solidFill>
              <a:latin typeface="Neo Tech Bold"/>
              <a:ea typeface="Neo Tech Bold"/>
              <a:cs typeface="Neo Tech Bold"/>
              <a:sym typeface="Neo Tech Bold"/>
            </a:endParaRPr>
          </a:p>
        </p:txBody>
      </p:sp>
      <p:grpSp>
        <p:nvGrpSpPr>
          <p:cNvPr id="9" name="Group 9"/>
          <p:cNvGrpSpPr/>
          <p:nvPr/>
        </p:nvGrpSpPr>
        <p:grpSpPr>
          <a:xfrm>
            <a:off x="15474390" y="2120800"/>
            <a:ext cx="1392979" cy="139297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vi-VN"/>
            </a:p>
          </p:txBody>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12" name="Group 12"/>
          <p:cNvGrpSpPr/>
          <p:nvPr/>
        </p:nvGrpSpPr>
        <p:grpSpPr>
          <a:xfrm>
            <a:off x="724142" y="3114995"/>
            <a:ext cx="1392979" cy="139297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p>
          </p:txBody>
        </p:sp>
        <p:sp>
          <p:nvSpPr>
            <p:cNvPr id="14" name="TextBox 14"/>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5" name="TextBox 15"/>
          <p:cNvSpPr txBox="1"/>
          <p:nvPr/>
        </p:nvSpPr>
        <p:spPr>
          <a:xfrm>
            <a:off x="2270562" y="4008256"/>
            <a:ext cx="13573165" cy="3134156"/>
          </a:xfrm>
          <a:prstGeom prst="rect">
            <a:avLst/>
          </a:prstGeom>
        </p:spPr>
        <p:txBody>
          <a:bodyPr lIns="0" tIns="0" rIns="0" bIns="0" rtlCol="0" anchor="t">
            <a:spAutoFit/>
          </a:bodyPr>
          <a:lstStyle/>
          <a:p>
            <a:pPr marL="482112" lvl="1" indent="-241056" algn="l">
              <a:lnSpc>
                <a:spcPts val="3126"/>
              </a:lnSpc>
              <a:buFont typeface="Arial"/>
              <a:buChar char="•"/>
            </a:pPr>
            <a:r>
              <a:rPr lang="en-US" sz="2233" b="1" dirty="0">
                <a:solidFill>
                  <a:srgbClr val="FFFFFF"/>
                </a:solidFill>
                <a:latin typeface="Poppins Bold"/>
                <a:ea typeface="Poppins Bold"/>
                <a:cs typeface="Poppins Bold"/>
                <a:sym typeface="Poppins Bold"/>
              </a:rPr>
              <a:t>Abstract Data Types (ADTs):</a:t>
            </a:r>
            <a:r>
              <a:rPr lang="en-US" sz="2233" dirty="0">
                <a:solidFill>
                  <a:srgbClr val="FFFFFF"/>
                </a:solidFill>
                <a:latin typeface="Poppins"/>
                <a:ea typeface="Poppins"/>
                <a:cs typeface="Poppins"/>
                <a:sym typeface="Poppins"/>
              </a:rPr>
              <a:t> Define and explain their role in design, development, and testing.</a:t>
            </a:r>
          </a:p>
          <a:p>
            <a:pPr marL="482112" lvl="1" indent="-241056" algn="l">
              <a:lnSpc>
                <a:spcPts val="3126"/>
              </a:lnSpc>
              <a:buFont typeface="Arial"/>
              <a:buChar char="•"/>
            </a:pPr>
            <a:r>
              <a:rPr lang="en-US" sz="2233" b="1" dirty="0">
                <a:solidFill>
                  <a:srgbClr val="FFFFFF"/>
                </a:solidFill>
                <a:latin typeface="Poppins Bold"/>
                <a:ea typeface="Poppins Bold"/>
                <a:cs typeface="Poppins Bold"/>
                <a:sym typeface="Poppins Bold"/>
              </a:rPr>
              <a:t>Algorithms: </a:t>
            </a:r>
            <a:r>
              <a:rPr lang="en-US" sz="2233" dirty="0">
                <a:solidFill>
                  <a:srgbClr val="FFFFFF"/>
                </a:solidFill>
                <a:latin typeface="Poppins"/>
                <a:ea typeface="Poppins"/>
                <a:cs typeface="Poppins"/>
                <a:sym typeface="Poppins"/>
              </a:rPr>
              <a:t>Present algorithms in formal notation and their application in the student management program.</a:t>
            </a:r>
          </a:p>
          <a:p>
            <a:pPr marL="482112" lvl="1" indent="-241056" algn="l">
              <a:lnSpc>
                <a:spcPts val="3126"/>
              </a:lnSpc>
              <a:buFont typeface="Arial"/>
              <a:buChar char="•"/>
            </a:pPr>
            <a:r>
              <a:rPr lang="en-US" sz="2233" b="1" dirty="0">
                <a:solidFill>
                  <a:srgbClr val="FFFFFF"/>
                </a:solidFill>
                <a:latin typeface="Poppins Bold"/>
                <a:ea typeface="Poppins Bold"/>
                <a:cs typeface="Poppins Bold"/>
                <a:sym typeface="Poppins Bold"/>
              </a:rPr>
              <a:t>Student Management:</a:t>
            </a:r>
            <a:r>
              <a:rPr lang="en-US" sz="2233" dirty="0">
                <a:solidFill>
                  <a:srgbClr val="FFFFFF"/>
                </a:solidFill>
                <a:latin typeface="Poppins"/>
                <a:ea typeface="Poppins"/>
                <a:cs typeface="Poppins"/>
                <a:sym typeface="Poppins"/>
              </a:rPr>
              <a:t> Implement features for adding, editing, deleting, sorting, and searching students.</a:t>
            </a:r>
          </a:p>
          <a:p>
            <a:pPr marL="482112" lvl="1" indent="-241056" algn="l">
              <a:lnSpc>
                <a:spcPts val="3126"/>
              </a:lnSpc>
              <a:buFont typeface="Arial"/>
              <a:buChar char="•"/>
            </a:pPr>
            <a:r>
              <a:rPr lang="en-US" sz="2233" b="1" dirty="0">
                <a:solidFill>
                  <a:srgbClr val="FFFFFF"/>
                </a:solidFill>
                <a:latin typeface="Poppins Bold"/>
                <a:ea typeface="Poppins Bold"/>
                <a:cs typeface="Poppins Bold"/>
                <a:sym typeface="Poppins Bold"/>
              </a:rPr>
              <a:t>Ranking: </a:t>
            </a:r>
            <a:r>
              <a:rPr lang="en-US" sz="2233" dirty="0">
                <a:solidFill>
                  <a:srgbClr val="FFFFFF"/>
                </a:solidFill>
                <a:latin typeface="Poppins"/>
                <a:ea typeface="Poppins"/>
                <a:cs typeface="Poppins"/>
                <a:sym typeface="Poppins"/>
              </a:rPr>
              <a:t>Calculate student rankings based on a given scoring system.</a:t>
            </a:r>
          </a:p>
          <a:p>
            <a:pPr marL="482112" lvl="1" indent="-241056" algn="l">
              <a:lnSpc>
                <a:spcPts val="3126"/>
              </a:lnSpc>
              <a:buFont typeface="Arial"/>
              <a:buChar char="•"/>
            </a:pPr>
            <a:r>
              <a:rPr lang="en-US" sz="2233" b="1" dirty="0">
                <a:solidFill>
                  <a:srgbClr val="FFFFFF"/>
                </a:solidFill>
                <a:latin typeface="Poppins Bold"/>
                <a:ea typeface="Poppins Bold"/>
                <a:cs typeface="Poppins Bold"/>
                <a:sym typeface="Poppins Bold"/>
              </a:rPr>
              <a:t>Algorithm Evaluation: </a:t>
            </a:r>
            <a:r>
              <a:rPr lang="en-US" sz="2233" dirty="0">
                <a:solidFill>
                  <a:srgbClr val="FFFFFF"/>
                </a:solidFill>
                <a:latin typeface="Poppins"/>
                <a:ea typeface="Poppins"/>
                <a:cs typeface="Poppins"/>
                <a:sym typeface="Poppins"/>
              </a:rPr>
              <a:t>Compare the effectiveness of different algorithms for the task.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504787" y="537931"/>
            <a:ext cx="15754513" cy="2894892"/>
          </a:xfrm>
          <a:custGeom>
            <a:avLst/>
            <a:gdLst/>
            <a:ahLst/>
            <a:cxnLst/>
            <a:rect l="l" t="t" r="r" b="b"/>
            <a:pathLst>
              <a:path w="15754513" h="2894892">
                <a:moveTo>
                  <a:pt x="0" y="0"/>
                </a:moveTo>
                <a:lnTo>
                  <a:pt x="15754513" y="0"/>
                </a:lnTo>
                <a:lnTo>
                  <a:pt x="15754513" y="2894891"/>
                </a:lnTo>
                <a:lnTo>
                  <a:pt x="0" y="289489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414798" y="3814609"/>
            <a:ext cx="17873202" cy="6174740"/>
          </a:xfrm>
          <a:prstGeom prst="rect">
            <a:avLst/>
          </a:prstGeom>
        </p:spPr>
        <p:txBody>
          <a:bodyPr lIns="0" tIns="0" rIns="0" bIns="0" rtlCol="0" anchor="t">
            <a:spAutoFit/>
          </a:bodyPr>
          <a:lstStyle/>
          <a:p>
            <a:pPr marL="626109" lvl="1" indent="-313054" algn="l">
              <a:lnSpc>
                <a:spcPts val="4059"/>
              </a:lnSpc>
              <a:buFont typeface="Arial"/>
              <a:buChar char="•"/>
            </a:pPr>
            <a:r>
              <a:rPr lang="en-US" sz="2899" b="1">
                <a:solidFill>
                  <a:srgbClr val="FFFFFF"/>
                </a:solidFill>
                <a:latin typeface="Poppins Bold"/>
                <a:ea typeface="Poppins Bold"/>
                <a:cs typeface="Poppins Bold"/>
                <a:sym typeface="Poppins Bold"/>
              </a:rPr>
              <a:t>System.out.println("******************** Edit Student ********************");: </a:t>
            </a:r>
            <a:r>
              <a:rPr lang="en-US" sz="2899">
                <a:solidFill>
                  <a:srgbClr val="FFFFFF"/>
                </a:solidFill>
                <a:latin typeface="Poppins"/>
                <a:ea typeface="Poppins"/>
                <a:cs typeface="Poppins"/>
                <a:sym typeface="Poppins"/>
              </a:rPr>
              <a:t>This line prints a message to the console indicating that the student list is about to be edited.</a:t>
            </a:r>
          </a:p>
          <a:p>
            <a:pPr marL="626109" lvl="1" indent="-313054" algn="l">
              <a:lnSpc>
                <a:spcPts val="4059"/>
              </a:lnSpc>
              <a:buFont typeface="Arial"/>
              <a:buChar char="•"/>
            </a:pPr>
            <a:r>
              <a:rPr lang="en-US" sz="2899" b="1">
                <a:solidFill>
                  <a:srgbClr val="FFFFFF"/>
                </a:solidFill>
                <a:latin typeface="Poppins Bold"/>
                <a:ea typeface="Poppins Bold"/>
                <a:cs typeface="Poppins Bold"/>
                <a:sym typeface="Poppins Bold"/>
              </a:rPr>
              <a:t>ArrayListEditStudent edit = new ArrayListEditStudent();: </a:t>
            </a:r>
            <a:r>
              <a:rPr lang="en-US" sz="2899">
                <a:solidFill>
                  <a:srgbClr val="FFFFFF"/>
                </a:solidFill>
                <a:latin typeface="Poppins"/>
                <a:ea typeface="Poppins"/>
                <a:cs typeface="Poppins"/>
                <a:sym typeface="Poppins"/>
              </a:rPr>
              <a:t>This line creates a new ArrayListEditStudent object and assigns it to the edit variable. This object likely has methods to edit the Student objects in the students list.</a:t>
            </a:r>
          </a:p>
          <a:p>
            <a:pPr marL="626109" lvl="1" indent="-313054" algn="l">
              <a:lnSpc>
                <a:spcPts val="4059"/>
              </a:lnSpc>
              <a:buFont typeface="Arial"/>
              <a:buChar char="•"/>
            </a:pPr>
            <a:r>
              <a:rPr lang="en-US" sz="2899" b="1">
                <a:solidFill>
                  <a:srgbClr val="FFFFFF"/>
                </a:solidFill>
                <a:latin typeface="Poppins Bold"/>
                <a:ea typeface="Poppins Bold"/>
                <a:cs typeface="Poppins Bold"/>
                <a:sym typeface="Poppins Bold"/>
              </a:rPr>
              <a:t>edit.editStudent(students, 1, new Student("BH009", "Teo", 4.0));:</a:t>
            </a:r>
            <a:r>
              <a:rPr lang="en-US" sz="2899">
                <a:solidFill>
                  <a:srgbClr val="FFFFFF"/>
                </a:solidFill>
                <a:latin typeface="Poppins"/>
                <a:ea typeface="Poppins"/>
                <a:cs typeface="Poppins"/>
                <a:sym typeface="Poppins"/>
              </a:rPr>
              <a:t> This line calls the editStudent() method of the edit object. It takes three arguments:</a:t>
            </a:r>
          </a:p>
          <a:p>
            <a:pPr marL="1252218" lvl="2" indent="-417406" algn="l">
              <a:lnSpc>
                <a:spcPts val="4059"/>
              </a:lnSpc>
              <a:buFont typeface="Arial"/>
              <a:buChar char="⚬"/>
            </a:pPr>
            <a:r>
              <a:rPr lang="en-US" sz="2899">
                <a:solidFill>
                  <a:srgbClr val="FFFFFF"/>
                </a:solidFill>
                <a:latin typeface="Poppins"/>
                <a:ea typeface="Poppins"/>
                <a:cs typeface="Poppins"/>
                <a:sym typeface="Poppins"/>
              </a:rPr>
              <a:t>students: the list of Student objects to be edited</a:t>
            </a:r>
          </a:p>
          <a:p>
            <a:pPr marL="1252218" lvl="2" indent="-417406" algn="l">
              <a:lnSpc>
                <a:spcPts val="4059"/>
              </a:lnSpc>
              <a:buFont typeface="Arial"/>
              <a:buChar char="⚬"/>
            </a:pPr>
            <a:r>
              <a:rPr lang="en-US" sz="2899">
                <a:solidFill>
                  <a:srgbClr val="FFFFFF"/>
                </a:solidFill>
                <a:latin typeface="Poppins"/>
                <a:ea typeface="Poppins"/>
                <a:cs typeface="Poppins"/>
                <a:sym typeface="Poppins"/>
              </a:rPr>
              <a:t>1: the index of the student to be edited (in this case, the second student in the list)</a:t>
            </a:r>
          </a:p>
          <a:p>
            <a:pPr marL="1252218" lvl="2" indent="-417406" algn="l">
              <a:lnSpc>
                <a:spcPts val="4059"/>
              </a:lnSpc>
              <a:buFont typeface="Arial"/>
              <a:buChar char="⚬"/>
            </a:pPr>
            <a:r>
              <a:rPr lang="en-US" sz="2899">
                <a:solidFill>
                  <a:srgbClr val="FFFFFF"/>
                </a:solidFill>
                <a:latin typeface="Poppins"/>
                <a:ea typeface="Poppins"/>
                <a:cs typeface="Poppins"/>
                <a:sym typeface="Poppins"/>
              </a:rPr>
              <a:t>new Student("BH009", "Teo", 4.0): a new Student object with the updated information (ID "BH009", name "Teo", and mark 4.0)</a:t>
            </a:r>
          </a:p>
          <a:p>
            <a:pPr algn="l">
              <a:lnSpc>
                <a:spcPts val="4059"/>
              </a:lnSpc>
            </a:pPr>
            <a:r>
              <a:rPr lang="en-US" sz="2899">
                <a:solidFill>
                  <a:srgbClr val="FFFFFF"/>
                </a:solidFill>
                <a:latin typeface="Poppins"/>
                <a:ea typeface="Poppins"/>
                <a:cs typeface="Poppins"/>
                <a:sym typeface="Poppins"/>
              </a:rPr>
              <a:t>This line effectively updates the second student in the students list with the new information.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989255" y="1028700"/>
            <a:ext cx="16270045" cy="2989621"/>
          </a:xfrm>
          <a:custGeom>
            <a:avLst/>
            <a:gdLst/>
            <a:ahLst/>
            <a:cxnLst/>
            <a:rect l="l" t="t" r="r" b="b"/>
            <a:pathLst>
              <a:path w="16270045" h="2989621">
                <a:moveTo>
                  <a:pt x="0" y="0"/>
                </a:moveTo>
                <a:lnTo>
                  <a:pt x="16270045" y="0"/>
                </a:lnTo>
                <a:lnTo>
                  <a:pt x="16270045" y="2989621"/>
                </a:lnTo>
                <a:lnTo>
                  <a:pt x="0" y="298962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79989" y="5048250"/>
            <a:ext cx="17728022" cy="3497580"/>
          </a:xfrm>
          <a:prstGeom prst="rect">
            <a:avLst/>
          </a:prstGeom>
        </p:spPr>
        <p:txBody>
          <a:bodyPr lIns="0" tIns="0" rIns="0" bIns="0" rtlCol="0" anchor="t">
            <a:spAutoFit/>
          </a:bodyPr>
          <a:lstStyle/>
          <a:p>
            <a:pPr marL="712470" lvl="1" indent="-356235" algn="l">
              <a:lnSpc>
                <a:spcPts val="4620"/>
              </a:lnSpc>
              <a:buFont typeface="Arial"/>
              <a:buChar char="•"/>
            </a:pPr>
            <a:r>
              <a:rPr lang="en-US" sz="3300" b="1">
                <a:solidFill>
                  <a:srgbClr val="FFFFFF"/>
                </a:solidFill>
                <a:latin typeface="Poppins Bold"/>
                <a:ea typeface="Poppins Bold"/>
                <a:cs typeface="Poppins Bold"/>
                <a:sym typeface="Poppins Bold"/>
              </a:rPr>
              <a:t>System.out.println("********* List data of students after updated *********");: </a:t>
            </a:r>
            <a:r>
              <a:rPr lang="en-US" sz="3300">
                <a:solidFill>
                  <a:srgbClr val="FFFFFF"/>
                </a:solidFill>
                <a:latin typeface="Poppins"/>
                <a:ea typeface="Poppins"/>
                <a:cs typeface="Poppins"/>
                <a:sym typeface="Poppins"/>
              </a:rPr>
              <a:t>This line prints a message to the console indicating that the list of students has been updated.</a:t>
            </a:r>
          </a:p>
          <a:p>
            <a:pPr marL="712470" lvl="1" indent="-356235" algn="l">
              <a:lnSpc>
                <a:spcPts val="4620"/>
              </a:lnSpc>
              <a:buFont typeface="Arial"/>
              <a:buChar char="•"/>
            </a:pPr>
            <a:r>
              <a:rPr lang="en-US" sz="3300" b="1">
                <a:solidFill>
                  <a:srgbClr val="FFFFFF"/>
                </a:solidFill>
                <a:latin typeface="Poppins Bold"/>
                <a:ea typeface="Poppins Bold"/>
                <a:cs typeface="Poppins Bold"/>
                <a:sym typeface="Poppins Bold"/>
              </a:rPr>
              <a:t>for (Student s : students) { ... }:</a:t>
            </a:r>
            <a:r>
              <a:rPr lang="en-US" sz="3300">
                <a:solidFill>
                  <a:srgbClr val="FFFFFF"/>
                </a:solidFill>
                <a:latin typeface="Poppins"/>
                <a:ea typeface="Poppins"/>
                <a:cs typeface="Poppins"/>
                <a:sym typeface="Poppins"/>
              </a:rPr>
              <a:t> This is the same "for-each" loop as in the previous code, which iterates over the students list and prints the ID, fullName, mark, and rank of each student.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807027" y="1028700"/>
            <a:ext cx="16673946" cy="2605304"/>
          </a:xfrm>
          <a:custGeom>
            <a:avLst/>
            <a:gdLst/>
            <a:ahLst/>
            <a:cxnLst/>
            <a:rect l="l" t="t" r="r" b="b"/>
            <a:pathLst>
              <a:path w="16673946" h="2605304">
                <a:moveTo>
                  <a:pt x="0" y="0"/>
                </a:moveTo>
                <a:lnTo>
                  <a:pt x="16673946" y="0"/>
                </a:lnTo>
                <a:lnTo>
                  <a:pt x="16673946" y="2605304"/>
                </a:lnTo>
                <a:lnTo>
                  <a:pt x="0" y="2605304"/>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28700" y="4112260"/>
            <a:ext cx="16664821" cy="5146040"/>
          </a:xfrm>
          <a:prstGeom prst="rect">
            <a:avLst/>
          </a:prstGeom>
        </p:spPr>
        <p:txBody>
          <a:bodyPr lIns="0" tIns="0" rIns="0" bIns="0" rtlCol="0" anchor="t">
            <a:spAutoFit/>
          </a:bodyPr>
          <a:lstStyle/>
          <a:p>
            <a:pPr marL="626109" lvl="1" indent="-313054" algn="l">
              <a:lnSpc>
                <a:spcPts val="4059"/>
              </a:lnSpc>
              <a:buFont typeface="Arial"/>
              <a:buChar char="•"/>
            </a:pPr>
            <a:r>
              <a:rPr lang="en-US" sz="2899" b="1">
                <a:solidFill>
                  <a:srgbClr val="FFFFFF"/>
                </a:solidFill>
                <a:latin typeface="Poppins Bold"/>
                <a:ea typeface="Poppins Bold"/>
                <a:cs typeface="Poppins Bold"/>
                <a:sym typeface="Poppins Bold"/>
              </a:rPr>
              <a:t>System.out.println("********* Edit Student By Id *********");:</a:t>
            </a:r>
            <a:r>
              <a:rPr lang="en-US" sz="2899">
                <a:solidFill>
                  <a:srgbClr val="FFFFFF"/>
                </a:solidFill>
                <a:latin typeface="Poppins"/>
                <a:ea typeface="Poppins"/>
                <a:cs typeface="Poppins"/>
                <a:sym typeface="Poppins"/>
              </a:rPr>
              <a:t> This line prints a message to the console indicating that a student will be edited by their ID.</a:t>
            </a:r>
          </a:p>
          <a:p>
            <a:pPr marL="626109" lvl="1" indent="-313054" algn="l">
              <a:lnSpc>
                <a:spcPts val="4059"/>
              </a:lnSpc>
              <a:buFont typeface="Arial"/>
              <a:buChar char="•"/>
            </a:pPr>
            <a:r>
              <a:rPr lang="en-US" sz="2899" b="1">
                <a:solidFill>
                  <a:srgbClr val="FFFFFF"/>
                </a:solidFill>
                <a:latin typeface="Poppins Bold"/>
                <a:ea typeface="Poppins Bold"/>
                <a:cs typeface="Poppins Bold"/>
                <a:sym typeface="Poppins Bold"/>
              </a:rPr>
              <a:t>edit.editStudentById(students, "BH009", new Student("BH009", "Ty", 9.0));:</a:t>
            </a:r>
            <a:r>
              <a:rPr lang="en-US" sz="2899">
                <a:solidFill>
                  <a:srgbClr val="FFFFFF"/>
                </a:solidFill>
                <a:latin typeface="Poppins"/>
                <a:ea typeface="Poppins"/>
                <a:cs typeface="Poppins"/>
                <a:sym typeface="Poppins"/>
              </a:rPr>
              <a:t> This line calls the editStudentById() method of the edit object. It takes three arguments:</a:t>
            </a:r>
          </a:p>
          <a:p>
            <a:pPr marL="1252218" lvl="2" indent="-417406" algn="l">
              <a:lnSpc>
                <a:spcPts val="4059"/>
              </a:lnSpc>
              <a:buFont typeface="Arial"/>
              <a:buChar char="⚬"/>
            </a:pPr>
            <a:r>
              <a:rPr lang="en-US" sz="2899">
                <a:solidFill>
                  <a:srgbClr val="FFFFFF"/>
                </a:solidFill>
                <a:latin typeface="Poppins"/>
                <a:ea typeface="Poppins"/>
                <a:cs typeface="Poppins"/>
                <a:sym typeface="Poppins"/>
              </a:rPr>
              <a:t>students: the list of Student objects to be edited</a:t>
            </a:r>
          </a:p>
          <a:p>
            <a:pPr marL="1252218" lvl="2" indent="-417406" algn="l">
              <a:lnSpc>
                <a:spcPts val="4059"/>
              </a:lnSpc>
              <a:buFont typeface="Arial"/>
              <a:buChar char="⚬"/>
            </a:pPr>
            <a:r>
              <a:rPr lang="en-US" sz="2899">
                <a:solidFill>
                  <a:srgbClr val="FFFFFF"/>
                </a:solidFill>
                <a:latin typeface="Poppins"/>
                <a:ea typeface="Poppins"/>
                <a:cs typeface="Poppins"/>
                <a:sym typeface="Poppins"/>
              </a:rPr>
              <a:t>"BH009": the ID of the student to be edited</a:t>
            </a:r>
          </a:p>
          <a:p>
            <a:pPr marL="1252218" lvl="2" indent="-417406" algn="l">
              <a:lnSpc>
                <a:spcPts val="4059"/>
              </a:lnSpc>
              <a:buFont typeface="Arial"/>
              <a:buChar char="⚬"/>
            </a:pPr>
            <a:r>
              <a:rPr lang="en-US" sz="2899">
                <a:solidFill>
                  <a:srgbClr val="FFFFFF"/>
                </a:solidFill>
                <a:latin typeface="Poppins"/>
                <a:ea typeface="Poppins"/>
                <a:cs typeface="Poppins"/>
                <a:sym typeface="Poppins"/>
              </a:rPr>
              <a:t>new Student("BH009", "Ty", 9.0): a new Student object with the updated information (ID "BH009", name "Ty", and mark 9.0)</a:t>
            </a:r>
          </a:p>
          <a:p>
            <a:pPr algn="l">
              <a:lnSpc>
                <a:spcPts val="4059"/>
              </a:lnSpc>
            </a:pPr>
            <a:r>
              <a:rPr lang="en-US" sz="2899">
                <a:solidFill>
                  <a:srgbClr val="FFFFFF"/>
                </a:solidFill>
                <a:latin typeface="Poppins"/>
                <a:ea typeface="Poppins"/>
                <a:cs typeface="Poppins"/>
                <a:sym typeface="Poppins"/>
              </a:rPr>
              <a:t>This line effectively updates the student in the students list with the ID "BH009" with the new information.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798802" y="1801100"/>
            <a:ext cx="16690396" cy="2607874"/>
          </a:xfrm>
          <a:custGeom>
            <a:avLst/>
            <a:gdLst/>
            <a:ahLst/>
            <a:cxnLst/>
            <a:rect l="l" t="t" r="r" b="b"/>
            <a:pathLst>
              <a:path w="16690396" h="2607874">
                <a:moveTo>
                  <a:pt x="0" y="0"/>
                </a:moveTo>
                <a:lnTo>
                  <a:pt x="16690396" y="0"/>
                </a:lnTo>
                <a:lnTo>
                  <a:pt x="16690396" y="2607874"/>
                </a:lnTo>
                <a:lnTo>
                  <a:pt x="0" y="2607874"/>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84452" y="5048250"/>
            <a:ext cx="17719096" cy="3274060"/>
          </a:xfrm>
          <a:prstGeom prst="rect">
            <a:avLst/>
          </a:prstGeom>
        </p:spPr>
        <p:txBody>
          <a:bodyPr lIns="0" tIns="0" rIns="0" bIns="0" rtlCol="0" anchor="t">
            <a:spAutoFit/>
          </a:bodyPr>
          <a:lstStyle/>
          <a:p>
            <a:pPr marL="669288" lvl="1" indent="-334644" algn="l">
              <a:lnSpc>
                <a:spcPts val="4339"/>
              </a:lnSpc>
              <a:buFont typeface="Arial"/>
              <a:buChar char="•"/>
            </a:pPr>
            <a:r>
              <a:rPr lang="en-US" sz="3099" b="1">
                <a:solidFill>
                  <a:srgbClr val="FFFFFF"/>
                </a:solidFill>
                <a:latin typeface="Poppins Bold"/>
                <a:ea typeface="Poppins Bold"/>
                <a:cs typeface="Poppins Bold"/>
                <a:sym typeface="Poppins Bold"/>
              </a:rPr>
              <a:t>System.out.println("********* List data of students after updated by ID *********");:</a:t>
            </a:r>
            <a:r>
              <a:rPr lang="en-US" sz="3099">
                <a:solidFill>
                  <a:srgbClr val="FFFFFF"/>
                </a:solidFill>
                <a:latin typeface="Poppins"/>
                <a:ea typeface="Poppins"/>
                <a:cs typeface="Poppins"/>
                <a:sym typeface="Poppins"/>
              </a:rPr>
              <a:t> This line prints a message to the console indicating that the list of students has been updated.</a:t>
            </a:r>
          </a:p>
          <a:p>
            <a:pPr marL="669288" lvl="1" indent="-334644" algn="l">
              <a:lnSpc>
                <a:spcPts val="4339"/>
              </a:lnSpc>
              <a:buFont typeface="Arial"/>
              <a:buChar char="•"/>
            </a:pPr>
            <a:r>
              <a:rPr lang="en-US" sz="3099" b="1">
                <a:solidFill>
                  <a:srgbClr val="FFFFFF"/>
                </a:solidFill>
                <a:latin typeface="Poppins Bold"/>
                <a:ea typeface="Poppins Bold"/>
                <a:cs typeface="Poppins Bold"/>
                <a:sym typeface="Poppins Bold"/>
              </a:rPr>
              <a:t>for (Student s : students) { ... }: </a:t>
            </a:r>
            <a:r>
              <a:rPr lang="en-US" sz="3099">
                <a:solidFill>
                  <a:srgbClr val="FFFFFF"/>
                </a:solidFill>
                <a:latin typeface="Poppins"/>
                <a:ea typeface="Poppins"/>
                <a:cs typeface="Poppins"/>
                <a:sym typeface="Poppins"/>
              </a:rPr>
              <a:t>This is the same "for-each" loop as in the previous code, which iterates over the students list and prints the ID, fullName, mark, and rank of each student.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5983281" y="269133"/>
            <a:ext cx="11421806" cy="4654386"/>
          </a:xfrm>
          <a:custGeom>
            <a:avLst/>
            <a:gdLst/>
            <a:ahLst/>
            <a:cxnLst/>
            <a:rect l="l" t="t" r="r" b="b"/>
            <a:pathLst>
              <a:path w="11421806" h="4654386">
                <a:moveTo>
                  <a:pt x="0" y="0"/>
                </a:moveTo>
                <a:lnTo>
                  <a:pt x="11421806" y="0"/>
                </a:lnTo>
                <a:lnTo>
                  <a:pt x="11421806" y="4654386"/>
                </a:lnTo>
                <a:lnTo>
                  <a:pt x="0" y="4654386"/>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300729" y="4961619"/>
            <a:ext cx="17686542" cy="4472305"/>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System.out.println("******************** Remove Student ********************");: </a:t>
            </a:r>
            <a:r>
              <a:rPr lang="en-US" sz="2799">
                <a:solidFill>
                  <a:srgbClr val="FFFFFF"/>
                </a:solidFill>
                <a:latin typeface="Poppins"/>
                <a:ea typeface="Poppins"/>
                <a:cs typeface="Poppins"/>
                <a:sym typeface="Poppins"/>
              </a:rPr>
              <a:t>This line prints a message to the console indicating that a student will be removed.</a:t>
            </a:r>
          </a:p>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ArrayListRemoveStudent removeSt = new ArrayListRemoveStudent();: </a:t>
            </a:r>
            <a:r>
              <a:rPr lang="en-US" sz="2799">
                <a:solidFill>
                  <a:srgbClr val="FFFFFF"/>
                </a:solidFill>
                <a:latin typeface="Poppins"/>
                <a:ea typeface="Poppins"/>
                <a:cs typeface="Poppins"/>
                <a:sym typeface="Poppins"/>
              </a:rPr>
              <a:t>This line creates a new ArrayListRemoveStudent object and assigns it to the removeSt variable. This object likely has methods to remove Student objects from the students list.</a:t>
            </a:r>
          </a:p>
          <a:p>
            <a:pPr marL="604519" lvl="1" indent="-302260" algn="l">
              <a:lnSpc>
                <a:spcPts val="3919"/>
              </a:lnSpc>
              <a:buFont typeface="Arial"/>
              <a:buChar char="•"/>
            </a:pPr>
            <a:r>
              <a:rPr lang="en-US" sz="2799" b="1">
                <a:solidFill>
                  <a:srgbClr val="FFFFFF"/>
                </a:solidFill>
                <a:latin typeface="Poppins Bold"/>
                <a:ea typeface="Poppins Bold"/>
                <a:cs typeface="Poppins Bold"/>
                <a:sym typeface="Poppins Bold"/>
              </a:rPr>
              <a:t>removeSt.removeStudentById(students, "BH009");: </a:t>
            </a:r>
            <a:r>
              <a:rPr lang="en-US" sz="2799">
                <a:solidFill>
                  <a:srgbClr val="FFFFFF"/>
                </a:solidFill>
                <a:latin typeface="Poppins"/>
                <a:ea typeface="Poppins"/>
                <a:cs typeface="Poppins"/>
                <a:sym typeface="Poppins"/>
              </a:rPr>
              <a:t>This line calls the removeStudentById() method of the removeSt object. It takes two arguments:</a:t>
            </a:r>
          </a:p>
          <a:p>
            <a:pPr marL="1209039" lvl="2" indent="-403013" algn="l">
              <a:lnSpc>
                <a:spcPts val="3919"/>
              </a:lnSpc>
              <a:buFont typeface="Arial"/>
              <a:buChar char="⚬"/>
            </a:pPr>
            <a:r>
              <a:rPr lang="en-US" sz="2799">
                <a:solidFill>
                  <a:srgbClr val="FFFFFF"/>
                </a:solidFill>
                <a:latin typeface="Poppins"/>
                <a:ea typeface="Poppins"/>
                <a:cs typeface="Poppins"/>
                <a:sym typeface="Poppins"/>
              </a:rPr>
              <a:t>students: the list of Student objects to be modified</a:t>
            </a:r>
          </a:p>
          <a:p>
            <a:pPr marL="1209039" lvl="2" indent="-403013" algn="l">
              <a:lnSpc>
                <a:spcPts val="3919"/>
              </a:lnSpc>
              <a:buFont typeface="Arial"/>
              <a:buChar char="⚬"/>
            </a:pPr>
            <a:r>
              <a:rPr lang="en-US" sz="2799">
                <a:solidFill>
                  <a:srgbClr val="FFFFFF"/>
                </a:solidFill>
                <a:latin typeface="Poppins"/>
                <a:ea typeface="Poppins"/>
                <a:cs typeface="Poppins"/>
                <a:sym typeface="Poppins"/>
              </a:rPr>
              <a:t>"BH009": the ID of the student to be removed</a:t>
            </a:r>
          </a:p>
        </p:txBody>
      </p:sp>
      <p:sp>
        <p:nvSpPr>
          <p:cNvPr id="4" name="TextBox 4"/>
          <p:cNvSpPr txBox="1"/>
          <p:nvPr/>
        </p:nvSpPr>
        <p:spPr>
          <a:xfrm>
            <a:off x="590975" y="9491074"/>
            <a:ext cx="13352198" cy="457835"/>
          </a:xfrm>
          <a:prstGeom prst="rect">
            <a:avLst/>
          </a:prstGeom>
        </p:spPr>
        <p:txBody>
          <a:bodyPr lIns="0" tIns="0" rIns="0" bIns="0" rtlCol="0" anchor="t">
            <a:spAutoFit/>
          </a:bodyPr>
          <a:lstStyle/>
          <a:p>
            <a:pPr algn="ctr">
              <a:lnSpc>
                <a:spcPts val="3639"/>
              </a:lnSpc>
              <a:spcBef>
                <a:spcPct val="0"/>
              </a:spcBef>
            </a:pPr>
            <a:r>
              <a:rPr lang="en-US" sz="2599">
                <a:solidFill>
                  <a:srgbClr val="FFFFFF"/>
                </a:solidFill>
                <a:latin typeface="Poppins"/>
                <a:ea typeface="Poppins"/>
                <a:cs typeface="Poppins"/>
                <a:sym typeface="Poppins"/>
              </a:rPr>
              <a:t>This line effectively removes the student with the ID "BH009" from the students list.</a:t>
            </a:r>
          </a:p>
        </p:txBody>
      </p:sp>
      <p:sp>
        <p:nvSpPr>
          <p:cNvPr id="5" name="TextBox 5"/>
          <p:cNvSpPr txBox="1"/>
          <p:nvPr/>
        </p:nvSpPr>
        <p:spPr>
          <a:xfrm>
            <a:off x="590975" y="952500"/>
            <a:ext cx="4996067" cy="516890"/>
          </a:xfrm>
          <a:prstGeom prst="rect">
            <a:avLst/>
          </a:prstGeom>
        </p:spPr>
        <p:txBody>
          <a:bodyPr lIns="0" tIns="0" rIns="0" bIns="0" rtlCol="0" anchor="t">
            <a:spAutoFit/>
          </a:bodyPr>
          <a:lstStyle/>
          <a:p>
            <a:pPr algn="ctr">
              <a:lnSpc>
                <a:spcPts val="4059"/>
              </a:lnSpc>
              <a:spcBef>
                <a:spcPct val="0"/>
              </a:spcBef>
            </a:pPr>
            <a:r>
              <a:rPr lang="en-US" sz="2899" b="1">
                <a:solidFill>
                  <a:srgbClr val="FFFFFF"/>
                </a:solidFill>
                <a:latin typeface="Poppins Bold"/>
                <a:ea typeface="Poppins Bold"/>
                <a:cs typeface="Poppins Bold"/>
                <a:sym typeface="Poppins Bold"/>
              </a:rPr>
              <a:t>Removing a Student by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550314" y="497258"/>
            <a:ext cx="13187371" cy="5373854"/>
          </a:xfrm>
          <a:custGeom>
            <a:avLst/>
            <a:gdLst/>
            <a:ahLst/>
            <a:cxnLst/>
            <a:rect l="l" t="t" r="r" b="b"/>
            <a:pathLst>
              <a:path w="13187371" h="5373854">
                <a:moveTo>
                  <a:pt x="0" y="0"/>
                </a:moveTo>
                <a:lnTo>
                  <a:pt x="13187372" y="0"/>
                </a:lnTo>
                <a:lnTo>
                  <a:pt x="13187372" y="5373853"/>
                </a:lnTo>
                <a:lnTo>
                  <a:pt x="0" y="5373853"/>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28700" y="6684235"/>
            <a:ext cx="16089569" cy="2286635"/>
          </a:xfrm>
          <a:prstGeom prst="rect">
            <a:avLst/>
          </a:prstGeom>
        </p:spPr>
        <p:txBody>
          <a:bodyPr lIns="0" tIns="0" rIns="0" bIns="0" rtlCol="0" anchor="t">
            <a:spAutoFit/>
          </a:bodyPr>
          <a:lstStyle/>
          <a:p>
            <a:pPr marL="561339" lvl="1" indent="-280669" algn="l">
              <a:lnSpc>
                <a:spcPts val="3639"/>
              </a:lnSpc>
              <a:buFont typeface="Arial"/>
              <a:buChar char="•"/>
            </a:pPr>
            <a:r>
              <a:rPr lang="en-US" sz="2599" b="1">
                <a:solidFill>
                  <a:srgbClr val="FFFFFF"/>
                </a:solidFill>
                <a:latin typeface="Poppins Bold"/>
                <a:ea typeface="Poppins Bold"/>
                <a:cs typeface="Poppins Bold"/>
                <a:sym typeface="Poppins Bold"/>
              </a:rPr>
              <a:t>System.out.println("********* List data of students after removed by ID *********");: </a:t>
            </a:r>
            <a:r>
              <a:rPr lang="en-US" sz="2599">
                <a:solidFill>
                  <a:srgbClr val="FFFFFF"/>
                </a:solidFill>
                <a:latin typeface="Poppins"/>
                <a:ea typeface="Poppins"/>
                <a:cs typeface="Poppins"/>
                <a:sym typeface="Poppins"/>
              </a:rPr>
              <a:t>This line prints a message to the console indicating that the list of students has been updated after the removal.</a:t>
            </a:r>
          </a:p>
          <a:p>
            <a:pPr marL="561339" lvl="1" indent="-280669" algn="l">
              <a:lnSpc>
                <a:spcPts val="3639"/>
              </a:lnSpc>
              <a:buFont typeface="Arial"/>
              <a:buChar char="•"/>
            </a:pPr>
            <a:r>
              <a:rPr lang="en-US" sz="2599" b="1">
                <a:solidFill>
                  <a:srgbClr val="FFFFFF"/>
                </a:solidFill>
                <a:latin typeface="Poppins Bold"/>
                <a:ea typeface="Poppins Bold"/>
                <a:cs typeface="Poppins Bold"/>
                <a:sym typeface="Poppins Bold"/>
              </a:rPr>
              <a:t>for (Student s : students) { ... }: </a:t>
            </a:r>
            <a:r>
              <a:rPr lang="en-US" sz="2599">
                <a:solidFill>
                  <a:srgbClr val="FFFFFF"/>
                </a:solidFill>
                <a:latin typeface="Poppins"/>
                <a:ea typeface="Poppins"/>
                <a:cs typeface="Poppins"/>
                <a:sym typeface="Poppins"/>
              </a:rPr>
              <a:t>This is the same "for-each" loop as in the previous code, which iterates over the students list and prints the ID, fullName, mark, and rank of each student.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233560" y="509712"/>
            <a:ext cx="11720929" cy="4776278"/>
          </a:xfrm>
          <a:custGeom>
            <a:avLst/>
            <a:gdLst/>
            <a:ahLst/>
            <a:cxnLst/>
            <a:rect l="l" t="t" r="r" b="b"/>
            <a:pathLst>
              <a:path w="11720929" h="4776278">
                <a:moveTo>
                  <a:pt x="0" y="0"/>
                </a:moveTo>
                <a:lnTo>
                  <a:pt x="11720928" y="0"/>
                </a:lnTo>
                <a:lnTo>
                  <a:pt x="11720928" y="4776279"/>
                </a:lnTo>
                <a:lnTo>
                  <a:pt x="0" y="477627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398605" y="962025"/>
            <a:ext cx="5627555" cy="457835"/>
          </a:xfrm>
          <a:prstGeom prst="rect">
            <a:avLst/>
          </a:prstGeom>
        </p:spPr>
        <p:txBody>
          <a:bodyPr lIns="0" tIns="0" rIns="0" bIns="0" rtlCol="0" anchor="t">
            <a:spAutoFit/>
          </a:bodyPr>
          <a:lstStyle/>
          <a:p>
            <a:pPr algn="ctr">
              <a:lnSpc>
                <a:spcPts val="3639"/>
              </a:lnSpc>
              <a:spcBef>
                <a:spcPct val="0"/>
              </a:spcBef>
            </a:pPr>
            <a:r>
              <a:rPr lang="en-US" sz="2599" b="1">
                <a:solidFill>
                  <a:srgbClr val="FFFFFF"/>
                </a:solidFill>
                <a:latin typeface="Poppins Bold"/>
                <a:ea typeface="Poppins Bold"/>
                <a:cs typeface="Poppins Bold"/>
                <a:sym typeface="Poppins Bold"/>
              </a:rPr>
              <a:t>Binary Search for a Student by ID:</a:t>
            </a:r>
          </a:p>
        </p:txBody>
      </p:sp>
      <p:sp>
        <p:nvSpPr>
          <p:cNvPr id="4" name="TextBox 4"/>
          <p:cNvSpPr txBox="1"/>
          <p:nvPr/>
        </p:nvSpPr>
        <p:spPr>
          <a:xfrm>
            <a:off x="695188" y="5452561"/>
            <a:ext cx="17259300" cy="4191000"/>
          </a:xfrm>
          <a:prstGeom prst="rect">
            <a:avLst/>
          </a:prstGeom>
        </p:spPr>
        <p:txBody>
          <a:bodyPr lIns="0" tIns="0" rIns="0" bIns="0" rtlCol="0" anchor="t">
            <a:spAutoFit/>
          </a:bodyPr>
          <a:lstStyle/>
          <a:p>
            <a:pPr marL="647697" lvl="1" indent="-323848" algn="l">
              <a:lnSpc>
                <a:spcPts val="4199"/>
              </a:lnSpc>
              <a:buFont typeface="Arial"/>
              <a:buChar char="•"/>
            </a:pPr>
            <a:r>
              <a:rPr lang="en-US" sz="2999" b="1">
                <a:solidFill>
                  <a:srgbClr val="FFFFFF"/>
                </a:solidFill>
                <a:latin typeface="Poppins Bold"/>
                <a:ea typeface="Poppins Bold"/>
                <a:cs typeface="Poppins Bold"/>
                <a:sym typeface="Poppins Bold"/>
              </a:rPr>
              <a:t>System.out.println("******************** Binary Search Student By Id ********************");: </a:t>
            </a:r>
            <a:r>
              <a:rPr lang="en-US" sz="2999">
                <a:solidFill>
                  <a:srgbClr val="FFFFFF"/>
                </a:solidFill>
                <a:latin typeface="Poppins"/>
                <a:ea typeface="Poppins"/>
                <a:cs typeface="Poppins"/>
                <a:sym typeface="Poppins"/>
              </a:rPr>
              <a:t>This line prints a message to the console indicating that a student will be searched for by their ID using binary search.</a:t>
            </a:r>
          </a:p>
          <a:p>
            <a:pPr marL="647697" lvl="1" indent="-323848" algn="l">
              <a:lnSpc>
                <a:spcPts val="4199"/>
              </a:lnSpc>
              <a:buFont typeface="Arial"/>
              <a:buChar char="•"/>
            </a:pPr>
            <a:r>
              <a:rPr lang="en-US" sz="2999" b="1">
                <a:solidFill>
                  <a:srgbClr val="FFFFFF"/>
                </a:solidFill>
                <a:latin typeface="Poppins Bold"/>
                <a:ea typeface="Poppins Bold"/>
                <a:cs typeface="Poppins Bold"/>
                <a:sym typeface="Poppins Bold"/>
              </a:rPr>
              <a:t>ArrayListSearchStudent searchSt = new ArrayListSearchStudent();</a:t>
            </a:r>
            <a:r>
              <a:rPr lang="en-US" sz="2999">
                <a:solidFill>
                  <a:srgbClr val="FFFFFF"/>
                </a:solidFill>
                <a:latin typeface="Poppins"/>
                <a:ea typeface="Poppins"/>
                <a:cs typeface="Poppins"/>
                <a:sym typeface="Poppins"/>
              </a:rPr>
              <a:t>: This line creates a new ArrayListSearchStudent object and assigns it to the searchSt variable. This object likely has methods to perform binary search on the students list.</a:t>
            </a:r>
          </a:p>
          <a:p>
            <a:pPr marL="647697" lvl="1" indent="-323848" algn="l">
              <a:lnSpc>
                <a:spcPts val="4199"/>
              </a:lnSpc>
              <a:buFont typeface="Arial"/>
              <a:buChar char="•"/>
            </a:pPr>
            <a:r>
              <a:rPr lang="en-US" sz="2999" b="1">
                <a:solidFill>
                  <a:srgbClr val="FFFFFF"/>
                </a:solidFill>
                <a:latin typeface="Poppins Bold"/>
                <a:ea typeface="Poppins Bold"/>
                <a:cs typeface="Poppins Bold"/>
                <a:sym typeface="Poppins Bold"/>
              </a:rPr>
              <a:t>String numberId = "BH001";:</a:t>
            </a:r>
            <a:r>
              <a:rPr lang="en-US" sz="2999">
                <a:solidFill>
                  <a:srgbClr val="FFFFFF"/>
                </a:solidFill>
                <a:latin typeface="Poppins"/>
                <a:ea typeface="Poppins"/>
                <a:cs typeface="Poppins"/>
                <a:sym typeface="Poppins"/>
              </a:rPr>
              <a:t> This line assigns the string value "BH001" to the numberId variable, which represents the ID of the student to be searched for.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967340" y="289858"/>
            <a:ext cx="12353320" cy="5033978"/>
          </a:xfrm>
          <a:custGeom>
            <a:avLst/>
            <a:gdLst/>
            <a:ahLst/>
            <a:cxnLst/>
            <a:rect l="l" t="t" r="r" b="b"/>
            <a:pathLst>
              <a:path w="12353320" h="5033978">
                <a:moveTo>
                  <a:pt x="0" y="0"/>
                </a:moveTo>
                <a:lnTo>
                  <a:pt x="12353320" y="0"/>
                </a:lnTo>
                <a:lnTo>
                  <a:pt x="12353320" y="5033978"/>
                </a:lnTo>
                <a:lnTo>
                  <a:pt x="0" y="5033978"/>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57175" y="5696093"/>
            <a:ext cx="18030825" cy="3977005"/>
          </a:xfrm>
          <a:prstGeom prst="rect">
            <a:avLst/>
          </a:prstGeom>
        </p:spPr>
        <p:txBody>
          <a:bodyPr lIns="0" tIns="0" rIns="0" bIns="0" rtlCol="0" anchor="t">
            <a:spAutoFit/>
          </a:bodyPr>
          <a:lstStyle/>
          <a:p>
            <a:pPr marL="604518" lvl="1" indent="-302259" algn="l">
              <a:lnSpc>
                <a:spcPts val="3919"/>
              </a:lnSpc>
              <a:buFont typeface="Arial"/>
              <a:buChar char="•"/>
            </a:pPr>
            <a:r>
              <a:rPr lang="en-US" sz="2799" b="1">
                <a:solidFill>
                  <a:srgbClr val="FFFFFF"/>
                </a:solidFill>
                <a:latin typeface="Poppins Bold"/>
                <a:ea typeface="Poppins Bold"/>
                <a:cs typeface="Poppins Bold"/>
                <a:sym typeface="Poppins Bold"/>
              </a:rPr>
              <a:t>int findSt = searchSt.binarySearch(students, numberId);:</a:t>
            </a:r>
            <a:r>
              <a:rPr lang="en-US" sz="2799">
                <a:solidFill>
                  <a:srgbClr val="FFFFFF"/>
                </a:solidFill>
                <a:latin typeface="Poppins"/>
                <a:ea typeface="Poppins"/>
                <a:cs typeface="Poppins"/>
                <a:sym typeface="Poppins"/>
              </a:rPr>
              <a:t> This line calls the binarySearch() method of the searchSt object. It takes two arguments:</a:t>
            </a:r>
          </a:p>
          <a:p>
            <a:pPr marL="1209036" lvl="2" indent="-403012" algn="l">
              <a:lnSpc>
                <a:spcPts val="3919"/>
              </a:lnSpc>
              <a:buFont typeface="Arial"/>
              <a:buChar char="⚬"/>
            </a:pPr>
            <a:r>
              <a:rPr lang="en-US" sz="2799">
                <a:solidFill>
                  <a:srgbClr val="FFFFFF"/>
                </a:solidFill>
                <a:latin typeface="Poppins"/>
                <a:ea typeface="Poppins"/>
                <a:cs typeface="Poppins"/>
                <a:sym typeface="Poppins"/>
              </a:rPr>
              <a:t>students: the list of Student objects to be searched</a:t>
            </a:r>
          </a:p>
          <a:p>
            <a:pPr marL="1209036" lvl="2" indent="-403012" algn="l">
              <a:lnSpc>
                <a:spcPts val="3919"/>
              </a:lnSpc>
              <a:buFont typeface="Arial"/>
              <a:buChar char="⚬"/>
            </a:pPr>
            <a:r>
              <a:rPr lang="en-US" sz="2799">
                <a:solidFill>
                  <a:srgbClr val="FFFFFF"/>
                </a:solidFill>
                <a:latin typeface="Poppins"/>
                <a:ea typeface="Poppins"/>
                <a:cs typeface="Poppins"/>
                <a:sym typeface="Poppins"/>
              </a:rPr>
              <a:t>numberId: the ID of the student to be searched for</a:t>
            </a:r>
          </a:p>
          <a:p>
            <a:pPr algn="l">
              <a:lnSpc>
                <a:spcPts val="3919"/>
              </a:lnSpc>
            </a:pPr>
            <a:r>
              <a:rPr lang="en-US" sz="2799">
                <a:solidFill>
                  <a:srgbClr val="FFFFFF"/>
                </a:solidFill>
                <a:latin typeface="Poppins"/>
                <a:ea typeface="Poppins"/>
                <a:cs typeface="Poppins"/>
                <a:sym typeface="Poppins"/>
              </a:rPr>
              <a:t>The method returns the index of the student with the matching ID, or -1 if the student is not found.</a:t>
            </a:r>
          </a:p>
          <a:p>
            <a:pPr marL="604518" lvl="1" indent="-302259" algn="l">
              <a:lnSpc>
                <a:spcPts val="3919"/>
              </a:lnSpc>
              <a:buFont typeface="Arial"/>
              <a:buChar char="•"/>
            </a:pPr>
            <a:r>
              <a:rPr lang="en-US" sz="2799" b="1">
                <a:solidFill>
                  <a:srgbClr val="FFFFFF"/>
                </a:solidFill>
                <a:latin typeface="Poppins Bold"/>
                <a:ea typeface="Poppins Bold"/>
                <a:cs typeface="Poppins Bold"/>
                <a:sym typeface="Poppins Bold"/>
              </a:rPr>
              <a:t>if (findSt == -1) { ... } else { ... }:</a:t>
            </a:r>
            <a:r>
              <a:rPr lang="en-US" sz="2799">
                <a:solidFill>
                  <a:srgbClr val="FFFFFF"/>
                </a:solidFill>
                <a:latin typeface="Poppins"/>
                <a:ea typeface="Poppins"/>
                <a:cs typeface="Poppins"/>
                <a:sym typeface="Poppins"/>
              </a:rPr>
              <a:t> This is an if-else statement that checks the value of findSt. If it's -1, it means the student was not found, and the code prints a message indicating that. If the value is not -1, it means the student was found, and the code prints a message indicating the found ID.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060921" y="192761"/>
            <a:ext cx="11512640" cy="2735859"/>
          </a:xfrm>
          <a:custGeom>
            <a:avLst/>
            <a:gdLst/>
            <a:ahLst/>
            <a:cxnLst/>
            <a:rect l="l" t="t" r="r" b="b"/>
            <a:pathLst>
              <a:path w="11512640" h="2735859">
                <a:moveTo>
                  <a:pt x="0" y="0"/>
                </a:moveTo>
                <a:lnTo>
                  <a:pt x="11512640" y="0"/>
                </a:lnTo>
                <a:lnTo>
                  <a:pt x="11512640" y="2735859"/>
                </a:lnTo>
                <a:lnTo>
                  <a:pt x="0" y="273585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68801" y="3066539"/>
            <a:ext cx="17853280" cy="6858539"/>
          </a:xfrm>
          <a:prstGeom prst="rect">
            <a:avLst/>
          </a:prstGeom>
        </p:spPr>
        <p:txBody>
          <a:bodyPr lIns="0" tIns="0" rIns="0" bIns="0" rtlCol="0" anchor="t">
            <a:spAutoFit/>
          </a:bodyPr>
          <a:lstStyle/>
          <a:p>
            <a:pPr algn="l">
              <a:lnSpc>
                <a:spcPts val="3645"/>
              </a:lnSpc>
            </a:pPr>
            <a:r>
              <a:rPr lang="en-US" sz="2603">
                <a:solidFill>
                  <a:srgbClr val="FFFFFF"/>
                </a:solidFill>
                <a:latin typeface="Poppins"/>
                <a:ea typeface="Poppins"/>
                <a:cs typeface="Poppins"/>
                <a:sym typeface="Poppins"/>
              </a:rPr>
              <a:t>This code snippet demonstrates how to sort a list of Student objects by their ID using the Collections.sort() method.</a:t>
            </a:r>
          </a:p>
          <a:p>
            <a:pPr algn="l">
              <a:lnSpc>
                <a:spcPts val="3645"/>
              </a:lnSpc>
            </a:pPr>
            <a:r>
              <a:rPr lang="en-US" sz="2603">
                <a:solidFill>
                  <a:srgbClr val="FFFFFF"/>
                </a:solidFill>
                <a:latin typeface="Poppins"/>
                <a:ea typeface="Poppins"/>
                <a:cs typeface="Poppins"/>
                <a:sym typeface="Poppins"/>
              </a:rPr>
              <a:t>  Here's a breakdown of the code:</a:t>
            </a:r>
          </a:p>
          <a:p>
            <a:pPr marL="562152" lvl="1" indent="-281076" algn="l">
              <a:lnSpc>
                <a:spcPts val="3645"/>
              </a:lnSpc>
              <a:buFont typeface="Arial"/>
              <a:buChar char="•"/>
            </a:pPr>
            <a:r>
              <a:rPr lang="en-US" sz="2603" b="1">
                <a:solidFill>
                  <a:srgbClr val="FFFFFF"/>
                </a:solidFill>
                <a:latin typeface="Poppins Bold"/>
                <a:ea typeface="Poppins Bold"/>
                <a:cs typeface="Poppins Bold"/>
                <a:sym typeface="Poppins Bold"/>
              </a:rPr>
              <a:t>System.out.println("*************** Sort Student by ID ***************");: </a:t>
            </a:r>
            <a:r>
              <a:rPr lang="en-US" sz="2603">
                <a:solidFill>
                  <a:srgbClr val="FFFFFF"/>
                </a:solidFill>
                <a:latin typeface="Poppins"/>
                <a:ea typeface="Poppins"/>
                <a:cs typeface="Poppins"/>
                <a:sym typeface="Poppins"/>
              </a:rPr>
              <a:t>This line prints a message to the console indicating that the students will be sorted by their ID.</a:t>
            </a:r>
          </a:p>
          <a:p>
            <a:pPr marL="562152" lvl="1" indent="-281076" algn="l">
              <a:lnSpc>
                <a:spcPts val="3645"/>
              </a:lnSpc>
              <a:buFont typeface="Arial"/>
              <a:buChar char="•"/>
            </a:pPr>
            <a:r>
              <a:rPr lang="en-US" sz="2603" b="1">
                <a:solidFill>
                  <a:srgbClr val="FFFFFF"/>
                </a:solidFill>
                <a:latin typeface="Poppins Bold"/>
                <a:ea typeface="Poppins Bold"/>
                <a:cs typeface="Poppins Bold"/>
                <a:sym typeface="Poppins Bold"/>
              </a:rPr>
              <a:t>Collections.sort(students, Student.IdStudentComparator);:</a:t>
            </a:r>
            <a:r>
              <a:rPr lang="en-US" sz="2603">
                <a:solidFill>
                  <a:srgbClr val="FFFFFF"/>
                </a:solidFill>
                <a:latin typeface="Poppins"/>
                <a:ea typeface="Poppins"/>
                <a:cs typeface="Poppins"/>
                <a:sym typeface="Poppins"/>
              </a:rPr>
              <a:t> This line calls the sort() method of the Collections class. It takes two arguments:</a:t>
            </a:r>
          </a:p>
          <a:p>
            <a:pPr marL="1124304" lvl="2" indent="-374768" algn="l">
              <a:lnSpc>
                <a:spcPts val="3645"/>
              </a:lnSpc>
              <a:buFont typeface="Arial"/>
              <a:buChar char="⚬"/>
            </a:pPr>
            <a:r>
              <a:rPr lang="en-US" sz="2603" b="1">
                <a:solidFill>
                  <a:srgbClr val="FFFFFF"/>
                </a:solidFill>
                <a:latin typeface="Poppins Bold"/>
                <a:ea typeface="Poppins Bold"/>
                <a:cs typeface="Poppins Bold"/>
                <a:sym typeface="Poppins Bold"/>
              </a:rPr>
              <a:t>students:</a:t>
            </a:r>
            <a:r>
              <a:rPr lang="en-US" sz="2603">
                <a:solidFill>
                  <a:srgbClr val="FFFFFF"/>
                </a:solidFill>
                <a:latin typeface="Poppins"/>
                <a:ea typeface="Poppins"/>
                <a:cs typeface="Poppins"/>
                <a:sym typeface="Poppins"/>
              </a:rPr>
              <a:t> the list of Student objects to be sorted</a:t>
            </a:r>
          </a:p>
          <a:p>
            <a:pPr marL="1124304" lvl="2" indent="-374768" algn="l">
              <a:lnSpc>
                <a:spcPts val="3645"/>
              </a:lnSpc>
              <a:buFont typeface="Arial"/>
              <a:buChar char="⚬"/>
            </a:pPr>
            <a:r>
              <a:rPr lang="en-US" sz="2603" b="1">
                <a:solidFill>
                  <a:srgbClr val="FFFFFF"/>
                </a:solidFill>
                <a:latin typeface="Poppins Bold"/>
                <a:ea typeface="Poppins Bold"/>
                <a:cs typeface="Poppins Bold"/>
                <a:sym typeface="Poppins Bold"/>
              </a:rPr>
              <a:t>Student.IdStudentComparator:</a:t>
            </a:r>
            <a:r>
              <a:rPr lang="en-US" sz="2603">
                <a:solidFill>
                  <a:srgbClr val="FFFFFF"/>
                </a:solidFill>
                <a:latin typeface="Poppins"/>
                <a:ea typeface="Poppins"/>
                <a:cs typeface="Poppins"/>
                <a:sym typeface="Poppins"/>
              </a:rPr>
              <a:t> a static Comparator object defined in the Student class, which is used to compare Student objects based on their ID.</a:t>
            </a:r>
          </a:p>
          <a:p>
            <a:pPr algn="l">
              <a:lnSpc>
                <a:spcPts val="3645"/>
              </a:lnSpc>
            </a:pPr>
            <a:r>
              <a:rPr lang="en-US" sz="2603">
                <a:solidFill>
                  <a:srgbClr val="FFFFFF"/>
                </a:solidFill>
                <a:latin typeface="Poppins"/>
                <a:ea typeface="Poppins"/>
                <a:cs typeface="Poppins"/>
                <a:sym typeface="Poppins"/>
              </a:rPr>
              <a:t>This line sorts the students list in ascending order based on the student ID.</a:t>
            </a:r>
          </a:p>
          <a:p>
            <a:pPr marL="562152" lvl="1" indent="-281076" algn="l">
              <a:lnSpc>
                <a:spcPts val="3645"/>
              </a:lnSpc>
              <a:buFont typeface="Arial"/>
              <a:buChar char="•"/>
            </a:pPr>
            <a:r>
              <a:rPr lang="en-US" sz="2603" b="1">
                <a:solidFill>
                  <a:srgbClr val="FFFFFF"/>
                </a:solidFill>
                <a:latin typeface="Poppins Bold"/>
                <a:ea typeface="Poppins Bold"/>
                <a:cs typeface="Poppins Bold"/>
                <a:sym typeface="Poppins Bold"/>
              </a:rPr>
              <a:t>System.out.println("********* After sort ***********");: </a:t>
            </a:r>
            <a:r>
              <a:rPr lang="en-US" sz="2603">
                <a:solidFill>
                  <a:srgbClr val="FFFFFF"/>
                </a:solidFill>
                <a:latin typeface="Poppins"/>
                <a:ea typeface="Poppins"/>
                <a:cs typeface="Poppins"/>
                <a:sym typeface="Poppins"/>
              </a:rPr>
              <a:t>This line prints a message to the console indicating that the sorting process is complete.</a:t>
            </a:r>
          </a:p>
          <a:p>
            <a:pPr marL="562152" lvl="1" indent="-281076" algn="l">
              <a:lnSpc>
                <a:spcPts val="3645"/>
              </a:lnSpc>
              <a:buFont typeface="Arial"/>
              <a:buChar char="•"/>
            </a:pPr>
            <a:r>
              <a:rPr lang="en-US" sz="2603" b="1">
                <a:solidFill>
                  <a:srgbClr val="FFFFFF"/>
                </a:solidFill>
                <a:latin typeface="Poppins Bold"/>
                <a:ea typeface="Poppins Bold"/>
                <a:cs typeface="Poppins Bold"/>
                <a:sym typeface="Poppins Bold"/>
              </a:rPr>
              <a:t>for (Student str : students) { ... }:</a:t>
            </a:r>
            <a:r>
              <a:rPr lang="en-US" sz="2603">
                <a:solidFill>
                  <a:srgbClr val="FFFFFF"/>
                </a:solidFill>
                <a:latin typeface="Poppins"/>
                <a:ea typeface="Poppins"/>
                <a:cs typeface="Poppins"/>
                <a:sym typeface="Poppins"/>
              </a:rPr>
              <a:t> This "for-each" loop iterates over the sorted students list and prints the details of each student.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790702" y="302803"/>
            <a:ext cx="12706597" cy="2892245"/>
          </a:xfrm>
          <a:custGeom>
            <a:avLst/>
            <a:gdLst/>
            <a:ahLst/>
            <a:cxnLst/>
            <a:rect l="l" t="t" r="r" b="b"/>
            <a:pathLst>
              <a:path w="12706597" h="2892245">
                <a:moveTo>
                  <a:pt x="0" y="0"/>
                </a:moveTo>
                <a:lnTo>
                  <a:pt x="12706596" y="0"/>
                </a:lnTo>
                <a:lnTo>
                  <a:pt x="12706596" y="2892245"/>
                </a:lnTo>
                <a:lnTo>
                  <a:pt x="0" y="2892245"/>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567308" y="3407387"/>
            <a:ext cx="17153385" cy="6604633"/>
          </a:xfrm>
          <a:prstGeom prst="rect">
            <a:avLst/>
          </a:prstGeom>
        </p:spPr>
        <p:txBody>
          <a:bodyPr lIns="0" tIns="0" rIns="0" bIns="0" rtlCol="0" anchor="t">
            <a:spAutoFit/>
          </a:bodyPr>
          <a:lstStyle/>
          <a:p>
            <a:pPr algn="l">
              <a:lnSpc>
                <a:spcPts val="3471"/>
              </a:lnSpc>
              <a:spcBef>
                <a:spcPct val="0"/>
              </a:spcBef>
            </a:pPr>
            <a:r>
              <a:rPr lang="en-US" sz="2479">
                <a:solidFill>
                  <a:srgbClr val="FFFFFF"/>
                </a:solidFill>
                <a:latin typeface="Poppins"/>
                <a:ea typeface="Poppins"/>
                <a:cs typeface="Poppins"/>
                <a:sym typeface="Poppins"/>
              </a:rPr>
              <a:t>This code snippet demonstrates how to sort a list of Student objects by their full name using the Collections.sort() method.</a:t>
            </a:r>
          </a:p>
          <a:p>
            <a:pPr algn="l">
              <a:lnSpc>
                <a:spcPts val="3471"/>
              </a:lnSpc>
              <a:spcBef>
                <a:spcPct val="0"/>
              </a:spcBef>
            </a:pPr>
            <a:r>
              <a:rPr lang="en-US" sz="2479">
                <a:solidFill>
                  <a:srgbClr val="FFFFFF"/>
                </a:solidFill>
                <a:latin typeface="Poppins"/>
                <a:ea typeface="Poppins"/>
                <a:cs typeface="Poppins"/>
                <a:sym typeface="Poppins"/>
              </a:rPr>
              <a:t>Here's a breakdown of the code:</a:t>
            </a:r>
          </a:p>
          <a:p>
            <a:pPr marL="535350" lvl="1" indent="-267675" algn="l">
              <a:lnSpc>
                <a:spcPts val="3471"/>
              </a:lnSpc>
              <a:buFont typeface="Arial"/>
              <a:buChar char="•"/>
            </a:pPr>
            <a:r>
              <a:rPr lang="en-US" sz="2479" b="1">
                <a:solidFill>
                  <a:srgbClr val="FFFFFF"/>
                </a:solidFill>
                <a:latin typeface="Poppins Bold"/>
                <a:ea typeface="Poppins Bold"/>
                <a:cs typeface="Poppins Bold"/>
                <a:sym typeface="Poppins Bold"/>
              </a:rPr>
              <a:t>System.out.println("*************** Sort Student by Full name ***************");: </a:t>
            </a:r>
            <a:r>
              <a:rPr lang="en-US" sz="2479">
                <a:solidFill>
                  <a:srgbClr val="FFFFFF"/>
                </a:solidFill>
                <a:latin typeface="Poppins"/>
                <a:ea typeface="Poppins"/>
                <a:cs typeface="Poppins"/>
                <a:sym typeface="Poppins"/>
              </a:rPr>
              <a:t>This line prints a message to the console indicating that the students will be sorted by their full name.</a:t>
            </a:r>
          </a:p>
          <a:p>
            <a:pPr marL="535350" lvl="1" indent="-267675" algn="l">
              <a:lnSpc>
                <a:spcPts val="3471"/>
              </a:lnSpc>
              <a:buFont typeface="Arial"/>
              <a:buChar char="•"/>
            </a:pPr>
            <a:r>
              <a:rPr lang="en-US" sz="2479" b="1">
                <a:solidFill>
                  <a:srgbClr val="FFFFFF"/>
                </a:solidFill>
                <a:latin typeface="Poppins Bold"/>
                <a:ea typeface="Poppins Bold"/>
                <a:cs typeface="Poppins Bold"/>
                <a:sym typeface="Poppins Bold"/>
              </a:rPr>
              <a:t>Collections.sort(students, Student.FullNameStduComparator);:</a:t>
            </a:r>
            <a:r>
              <a:rPr lang="en-US" sz="2479">
                <a:solidFill>
                  <a:srgbClr val="FFFFFF"/>
                </a:solidFill>
                <a:latin typeface="Poppins"/>
                <a:ea typeface="Poppins"/>
                <a:cs typeface="Poppins"/>
                <a:sym typeface="Poppins"/>
              </a:rPr>
              <a:t> This line calls the sort() method of the Collections class. It takes two arguments:</a:t>
            </a:r>
          </a:p>
          <a:p>
            <a:pPr marL="1070700" lvl="2" indent="-356900" algn="l">
              <a:lnSpc>
                <a:spcPts val="3471"/>
              </a:lnSpc>
              <a:buFont typeface="Arial"/>
              <a:buChar char="⚬"/>
            </a:pPr>
            <a:r>
              <a:rPr lang="en-US" sz="2479">
                <a:solidFill>
                  <a:srgbClr val="FFFFFF"/>
                </a:solidFill>
                <a:latin typeface="Poppins"/>
                <a:ea typeface="Poppins"/>
                <a:cs typeface="Poppins"/>
                <a:sym typeface="Poppins"/>
              </a:rPr>
              <a:t>students: the list of Student objects to be sorted</a:t>
            </a:r>
          </a:p>
          <a:p>
            <a:pPr marL="1070700" lvl="2" indent="-356900" algn="l">
              <a:lnSpc>
                <a:spcPts val="3471"/>
              </a:lnSpc>
              <a:buFont typeface="Arial"/>
              <a:buChar char="⚬"/>
            </a:pPr>
            <a:r>
              <a:rPr lang="en-US" sz="2479">
                <a:solidFill>
                  <a:srgbClr val="FFFFFF"/>
                </a:solidFill>
                <a:latin typeface="Poppins"/>
                <a:ea typeface="Poppins"/>
                <a:cs typeface="Poppins"/>
                <a:sym typeface="Poppins"/>
              </a:rPr>
              <a:t>Student.FullNameStduComparator: a static Comparator object defined in the Student class, which is used to compare Student objects based on their full name.</a:t>
            </a:r>
          </a:p>
          <a:p>
            <a:pPr algn="l">
              <a:lnSpc>
                <a:spcPts val="3471"/>
              </a:lnSpc>
            </a:pPr>
            <a:r>
              <a:rPr lang="en-US" sz="2479">
                <a:solidFill>
                  <a:srgbClr val="FFFFFF"/>
                </a:solidFill>
                <a:latin typeface="Poppins"/>
                <a:ea typeface="Poppins"/>
                <a:cs typeface="Poppins"/>
                <a:sym typeface="Poppins"/>
              </a:rPr>
              <a:t>This line sorts the students list in ascending order based on the student's full name.</a:t>
            </a:r>
          </a:p>
          <a:p>
            <a:pPr marL="535350" lvl="1" indent="-267675" algn="l">
              <a:lnSpc>
                <a:spcPts val="3471"/>
              </a:lnSpc>
              <a:buFont typeface="Arial"/>
              <a:buChar char="•"/>
            </a:pPr>
            <a:r>
              <a:rPr lang="en-US" sz="2479" b="1">
                <a:solidFill>
                  <a:srgbClr val="FFFFFF"/>
                </a:solidFill>
                <a:latin typeface="Poppins Bold"/>
                <a:ea typeface="Poppins Bold"/>
                <a:cs typeface="Poppins Bold"/>
                <a:sym typeface="Poppins Bold"/>
              </a:rPr>
              <a:t>System.out.println("********* After sort ***********");: </a:t>
            </a:r>
            <a:r>
              <a:rPr lang="en-US" sz="2479">
                <a:solidFill>
                  <a:srgbClr val="FFFFFF"/>
                </a:solidFill>
                <a:latin typeface="Poppins"/>
                <a:ea typeface="Poppins"/>
                <a:cs typeface="Poppins"/>
                <a:sym typeface="Poppins"/>
              </a:rPr>
              <a:t>This line prints a message to the console indicating that the sorting process is complete.</a:t>
            </a:r>
          </a:p>
          <a:p>
            <a:pPr marL="535350" lvl="1" indent="-267675" algn="l">
              <a:lnSpc>
                <a:spcPts val="3471"/>
              </a:lnSpc>
              <a:buFont typeface="Arial"/>
              <a:buChar char="•"/>
            </a:pPr>
            <a:r>
              <a:rPr lang="en-US" sz="2479" b="1">
                <a:solidFill>
                  <a:srgbClr val="FFFFFF"/>
                </a:solidFill>
                <a:latin typeface="Poppins Bold"/>
                <a:ea typeface="Poppins Bold"/>
                <a:cs typeface="Poppins Bold"/>
                <a:sym typeface="Poppins Bold"/>
              </a:rPr>
              <a:t>for (Student str : students) { ... }: </a:t>
            </a:r>
            <a:r>
              <a:rPr lang="en-US" sz="2479">
                <a:solidFill>
                  <a:srgbClr val="FFFFFF"/>
                </a:solidFill>
                <a:latin typeface="Poppins"/>
                <a:ea typeface="Poppins"/>
                <a:cs typeface="Poppins"/>
                <a:sym typeface="Poppins"/>
              </a:rPr>
              <a:t>This "for-each" loop iterates over the sorted students list and prints the details of each student.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2908748" y="1734813"/>
            <a:ext cx="12470504" cy="3797723"/>
          </a:xfrm>
          <a:custGeom>
            <a:avLst/>
            <a:gdLst/>
            <a:ahLst/>
            <a:cxnLst/>
            <a:rect l="l" t="t" r="r" b="b"/>
            <a:pathLst>
              <a:path w="12470504" h="3797723">
                <a:moveTo>
                  <a:pt x="0" y="0"/>
                </a:moveTo>
                <a:lnTo>
                  <a:pt x="12470504" y="0"/>
                </a:lnTo>
                <a:lnTo>
                  <a:pt x="12470504" y="3797723"/>
                </a:lnTo>
                <a:lnTo>
                  <a:pt x="0" y="3797723"/>
                </a:lnTo>
                <a:lnTo>
                  <a:pt x="0" y="0"/>
                </a:lnTo>
                <a:close/>
              </a:path>
            </a:pathLst>
          </a:custGeom>
          <a:blipFill>
            <a:blip r:embed="rId4"/>
            <a:stretch>
              <a:fillRect t="-107" r="-1468" b="-12965"/>
            </a:stretch>
          </a:blipFill>
        </p:spPr>
        <p:txBody>
          <a:bodyPr/>
          <a:lstStyle/>
          <a:p>
            <a:endParaRPr lang="vi-VN"/>
          </a:p>
        </p:txBody>
      </p:sp>
      <p:sp>
        <p:nvSpPr>
          <p:cNvPr id="4" name="TextBox 4"/>
          <p:cNvSpPr txBox="1"/>
          <p:nvPr/>
        </p:nvSpPr>
        <p:spPr>
          <a:xfrm>
            <a:off x="1112188" y="495514"/>
            <a:ext cx="13011408" cy="2552661"/>
          </a:xfrm>
          <a:prstGeom prst="rect">
            <a:avLst/>
          </a:prstGeom>
        </p:spPr>
        <p:txBody>
          <a:bodyPr lIns="0" tIns="0" rIns="0" bIns="0" rtlCol="0" anchor="t">
            <a:spAutoFit/>
          </a:bodyPr>
          <a:lstStyle/>
          <a:p>
            <a:pPr algn="l">
              <a:lnSpc>
                <a:spcPts val="9456"/>
              </a:lnSpc>
            </a:pPr>
            <a:r>
              <a:rPr lang="en-US" sz="7880" b="1">
                <a:solidFill>
                  <a:srgbClr val="FFFFFF"/>
                </a:solidFill>
                <a:latin typeface="Neo Tech Bold"/>
                <a:ea typeface="Neo Tech Bold"/>
                <a:cs typeface="Neo Tech Bold"/>
                <a:sym typeface="Neo Tech Bold"/>
              </a:rPr>
              <a:t>ADD STUDENT FUNCTION</a:t>
            </a:r>
          </a:p>
          <a:p>
            <a:pPr algn="l">
              <a:lnSpc>
                <a:spcPts val="9456"/>
              </a:lnSpc>
            </a:pPr>
            <a:endParaRPr lang="en-US" sz="7880" b="1">
              <a:solidFill>
                <a:srgbClr val="FFFFFF"/>
              </a:solidFill>
              <a:latin typeface="Neo Tech Bold"/>
              <a:ea typeface="Neo Tech Bold"/>
              <a:cs typeface="Neo Tech Bold"/>
              <a:sym typeface="Neo Tech Bold"/>
            </a:endParaRPr>
          </a:p>
        </p:txBody>
      </p:sp>
      <p:sp>
        <p:nvSpPr>
          <p:cNvPr id="5" name="TextBox 5"/>
          <p:cNvSpPr txBox="1"/>
          <p:nvPr/>
        </p:nvSpPr>
        <p:spPr>
          <a:xfrm>
            <a:off x="514350" y="5647806"/>
            <a:ext cx="17259300" cy="4239490"/>
          </a:xfrm>
          <a:prstGeom prst="rect">
            <a:avLst/>
          </a:prstGeom>
        </p:spPr>
        <p:txBody>
          <a:bodyPr lIns="0" tIns="0" rIns="0" bIns="0" rtlCol="0" anchor="t">
            <a:spAutoFit/>
          </a:bodyPr>
          <a:lstStyle/>
          <a:p>
            <a:pPr marL="649713" lvl="1" indent="-324857" algn="l">
              <a:lnSpc>
                <a:spcPts val="4213"/>
              </a:lnSpc>
              <a:buFont typeface="Arial"/>
              <a:buChar char="•"/>
            </a:pPr>
            <a:r>
              <a:rPr lang="en-US" sz="3009" b="1">
                <a:solidFill>
                  <a:srgbClr val="FFFFFF"/>
                </a:solidFill>
                <a:latin typeface="Poppins Bold"/>
                <a:ea typeface="Poppins Bold"/>
                <a:cs typeface="Poppins Bold"/>
                <a:sym typeface="Poppins Bold"/>
              </a:rPr>
              <a:t>package StudentManagement;</a:t>
            </a:r>
          </a:p>
          <a:p>
            <a:pPr algn="l">
              <a:lnSpc>
                <a:spcPts val="4213"/>
              </a:lnSpc>
              <a:spcBef>
                <a:spcPct val="0"/>
              </a:spcBef>
            </a:pPr>
            <a:r>
              <a:rPr lang="en-US" sz="3009">
                <a:solidFill>
                  <a:srgbClr val="FFFFFF"/>
                </a:solidFill>
                <a:latin typeface="Poppins"/>
                <a:ea typeface="Poppins"/>
                <a:cs typeface="Poppins"/>
                <a:sym typeface="Poppins"/>
              </a:rPr>
              <a:t>This line declares that the class belongs to the StudentManagement package. Packages are used to organize classes and prevent naming conflicts.</a:t>
            </a:r>
          </a:p>
          <a:p>
            <a:pPr marL="649713" lvl="1" indent="-324857" algn="l">
              <a:lnSpc>
                <a:spcPts val="4213"/>
              </a:lnSpc>
              <a:buFont typeface="Arial"/>
              <a:buChar char="•"/>
            </a:pPr>
            <a:r>
              <a:rPr lang="en-US" sz="3009" b="1">
                <a:solidFill>
                  <a:srgbClr val="FFFFFF"/>
                </a:solidFill>
                <a:latin typeface="Poppins Bold"/>
                <a:ea typeface="Poppins Bold"/>
                <a:cs typeface="Poppins Bold"/>
                <a:sym typeface="Poppins Bold"/>
              </a:rPr>
              <a:t>import java.util.ArrayList;</a:t>
            </a:r>
          </a:p>
          <a:p>
            <a:pPr algn="l">
              <a:lnSpc>
                <a:spcPts val="4213"/>
              </a:lnSpc>
              <a:spcBef>
                <a:spcPct val="0"/>
              </a:spcBef>
            </a:pPr>
            <a:r>
              <a:rPr lang="en-US" sz="3009">
                <a:solidFill>
                  <a:srgbClr val="FFFFFF"/>
                </a:solidFill>
                <a:latin typeface="Poppins"/>
                <a:ea typeface="Poppins"/>
                <a:cs typeface="Poppins"/>
                <a:sym typeface="Poppins"/>
              </a:rPr>
              <a:t>This line imports the ArrayList class from the java.util package. ArrayList is a dynamic array that can grow or shrink as needed. This import makes it so you don't have to use the full java.util.ArrayList every time you refer to it.</a:t>
            </a:r>
          </a:p>
          <a:p>
            <a:pPr algn="l">
              <a:lnSpc>
                <a:spcPts val="4213"/>
              </a:lnSpc>
              <a:spcBef>
                <a:spcPct val="0"/>
              </a:spcBef>
            </a:pPr>
            <a:endParaRPr lang="en-US" sz="3009">
              <a:solidFill>
                <a:srgbClr val="FFFFFF"/>
              </a:solidFill>
              <a:latin typeface="Poppins"/>
              <a:ea typeface="Poppins"/>
              <a:cs typeface="Poppins"/>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322803" y="377988"/>
            <a:ext cx="11642393" cy="2873521"/>
          </a:xfrm>
          <a:custGeom>
            <a:avLst/>
            <a:gdLst/>
            <a:ahLst/>
            <a:cxnLst/>
            <a:rect l="l" t="t" r="r" b="b"/>
            <a:pathLst>
              <a:path w="11642393" h="2873521">
                <a:moveTo>
                  <a:pt x="0" y="0"/>
                </a:moveTo>
                <a:lnTo>
                  <a:pt x="11642394" y="0"/>
                </a:lnTo>
                <a:lnTo>
                  <a:pt x="11642394" y="2873521"/>
                </a:lnTo>
                <a:lnTo>
                  <a:pt x="0" y="287352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573344" y="3320488"/>
            <a:ext cx="17141313" cy="6726625"/>
          </a:xfrm>
          <a:prstGeom prst="rect">
            <a:avLst/>
          </a:prstGeom>
        </p:spPr>
        <p:txBody>
          <a:bodyPr lIns="0" tIns="0" rIns="0" bIns="0" rtlCol="0" anchor="t">
            <a:spAutoFit/>
          </a:bodyPr>
          <a:lstStyle/>
          <a:p>
            <a:pPr algn="l">
              <a:lnSpc>
                <a:spcPts val="3566"/>
              </a:lnSpc>
              <a:spcBef>
                <a:spcPct val="0"/>
              </a:spcBef>
            </a:pPr>
            <a:r>
              <a:rPr lang="en-US" sz="2547">
                <a:solidFill>
                  <a:srgbClr val="FFFFFF"/>
                </a:solidFill>
                <a:latin typeface="Poppins"/>
                <a:ea typeface="Poppins"/>
                <a:cs typeface="Poppins"/>
                <a:sym typeface="Poppins"/>
              </a:rPr>
              <a:t>This code snippet demonstrates how to sort a list of Student objects by their marks using the Collections.sort() method.</a:t>
            </a:r>
          </a:p>
          <a:p>
            <a:pPr algn="l">
              <a:lnSpc>
                <a:spcPts val="3566"/>
              </a:lnSpc>
              <a:spcBef>
                <a:spcPct val="0"/>
              </a:spcBef>
            </a:pPr>
            <a:r>
              <a:rPr lang="en-US" sz="2547">
                <a:solidFill>
                  <a:srgbClr val="FFFFFF"/>
                </a:solidFill>
                <a:latin typeface="Poppins"/>
                <a:ea typeface="Poppins"/>
                <a:cs typeface="Poppins"/>
                <a:sym typeface="Poppins"/>
              </a:rPr>
              <a:t>Here's a breakdown of the code:</a:t>
            </a:r>
          </a:p>
          <a:p>
            <a:pPr marL="549954" lvl="1" indent="-274977" algn="l">
              <a:lnSpc>
                <a:spcPts val="3566"/>
              </a:lnSpc>
              <a:buFont typeface="Arial"/>
              <a:buChar char="•"/>
            </a:pPr>
            <a:r>
              <a:rPr lang="en-US" sz="2547" b="1">
                <a:solidFill>
                  <a:srgbClr val="FFFFFF"/>
                </a:solidFill>
                <a:latin typeface="Poppins Bold"/>
                <a:ea typeface="Poppins Bold"/>
                <a:cs typeface="Poppins Bold"/>
                <a:sym typeface="Poppins Bold"/>
              </a:rPr>
              <a:t>System.out.println("*************** Sort Student by mark ***************");: </a:t>
            </a:r>
            <a:r>
              <a:rPr lang="en-US" sz="2547">
                <a:solidFill>
                  <a:srgbClr val="FFFFFF"/>
                </a:solidFill>
                <a:latin typeface="Poppins"/>
                <a:ea typeface="Poppins"/>
                <a:cs typeface="Poppins"/>
                <a:sym typeface="Poppins"/>
              </a:rPr>
              <a:t>This line prints a message to the console indicating that the students will be sorted by their marks.</a:t>
            </a:r>
          </a:p>
          <a:p>
            <a:pPr marL="549954" lvl="1" indent="-274977" algn="l">
              <a:lnSpc>
                <a:spcPts val="3566"/>
              </a:lnSpc>
              <a:buFont typeface="Arial"/>
              <a:buChar char="•"/>
            </a:pPr>
            <a:r>
              <a:rPr lang="en-US" sz="2547" b="1">
                <a:solidFill>
                  <a:srgbClr val="FFFFFF"/>
                </a:solidFill>
                <a:latin typeface="Poppins Bold"/>
                <a:ea typeface="Poppins Bold"/>
                <a:cs typeface="Poppins Bold"/>
                <a:sym typeface="Poppins Bold"/>
              </a:rPr>
              <a:t>Collections.sort(students, Student.MarkStduComparator);:</a:t>
            </a:r>
            <a:r>
              <a:rPr lang="en-US" sz="2547">
                <a:solidFill>
                  <a:srgbClr val="FFFFFF"/>
                </a:solidFill>
                <a:latin typeface="Poppins"/>
                <a:ea typeface="Poppins"/>
                <a:cs typeface="Poppins"/>
                <a:sym typeface="Poppins"/>
              </a:rPr>
              <a:t> This line calls the sort() method of the Collections class. It takes two arguments:</a:t>
            </a:r>
          </a:p>
          <a:p>
            <a:pPr marL="1099908" lvl="2" indent="-366636" algn="l">
              <a:lnSpc>
                <a:spcPts val="3566"/>
              </a:lnSpc>
              <a:buFont typeface="Arial"/>
              <a:buChar char="⚬"/>
            </a:pPr>
            <a:r>
              <a:rPr lang="en-US" sz="2547" b="1">
                <a:solidFill>
                  <a:srgbClr val="FFFFFF"/>
                </a:solidFill>
                <a:latin typeface="Poppins Bold"/>
                <a:ea typeface="Poppins Bold"/>
                <a:cs typeface="Poppins Bold"/>
                <a:sym typeface="Poppins Bold"/>
              </a:rPr>
              <a:t>students:</a:t>
            </a:r>
            <a:r>
              <a:rPr lang="en-US" sz="2547">
                <a:solidFill>
                  <a:srgbClr val="FFFFFF"/>
                </a:solidFill>
                <a:latin typeface="Poppins"/>
                <a:ea typeface="Poppins"/>
                <a:cs typeface="Poppins"/>
                <a:sym typeface="Poppins"/>
              </a:rPr>
              <a:t> the list of Student objects to be sorted</a:t>
            </a:r>
          </a:p>
          <a:p>
            <a:pPr marL="1099908" lvl="2" indent="-366636" algn="l">
              <a:lnSpc>
                <a:spcPts val="3566"/>
              </a:lnSpc>
              <a:buFont typeface="Arial"/>
              <a:buChar char="⚬"/>
            </a:pPr>
            <a:r>
              <a:rPr lang="en-US" sz="2547" b="1">
                <a:solidFill>
                  <a:srgbClr val="FFFFFF"/>
                </a:solidFill>
                <a:latin typeface="Poppins Bold"/>
                <a:ea typeface="Poppins Bold"/>
                <a:cs typeface="Poppins Bold"/>
                <a:sym typeface="Poppins Bold"/>
              </a:rPr>
              <a:t>Student.MarkStduComparator:</a:t>
            </a:r>
            <a:r>
              <a:rPr lang="en-US" sz="2547">
                <a:solidFill>
                  <a:srgbClr val="FFFFFF"/>
                </a:solidFill>
                <a:latin typeface="Poppins"/>
                <a:ea typeface="Poppins"/>
                <a:cs typeface="Poppins"/>
                <a:sym typeface="Poppins"/>
              </a:rPr>
              <a:t> a static Comparator object defined in the Student class, which is used to compare Student objects based on their marks.</a:t>
            </a:r>
          </a:p>
          <a:p>
            <a:pPr algn="l">
              <a:lnSpc>
                <a:spcPts val="3566"/>
              </a:lnSpc>
            </a:pPr>
            <a:r>
              <a:rPr lang="en-US" sz="2547">
                <a:solidFill>
                  <a:srgbClr val="FFFFFF"/>
                </a:solidFill>
                <a:latin typeface="Poppins"/>
                <a:ea typeface="Poppins"/>
                <a:cs typeface="Poppins"/>
                <a:sym typeface="Poppins"/>
              </a:rPr>
              <a:t>This line sorts the students list in ascending order based on the student's marks.</a:t>
            </a:r>
          </a:p>
          <a:p>
            <a:pPr marL="549954" lvl="1" indent="-274977" algn="l">
              <a:lnSpc>
                <a:spcPts val="3566"/>
              </a:lnSpc>
              <a:buFont typeface="Arial"/>
              <a:buChar char="•"/>
            </a:pPr>
            <a:r>
              <a:rPr lang="en-US" sz="2547" b="1">
                <a:solidFill>
                  <a:srgbClr val="FFFFFF"/>
                </a:solidFill>
                <a:latin typeface="Poppins Bold"/>
                <a:ea typeface="Poppins Bold"/>
                <a:cs typeface="Poppins Bold"/>
                <a:sym typeface="Poppins Bold"/>
              </a:rPr>
              <a:t>System.out.println("********* After sort ***********");: </a:t>
            </a:r>
            <a:r>
              <a:rPr lang="en-US" sz="2547">
                <a:solidFill>
                  <a:srgbClr val="FFFFFF"/>
                </a:solidFill>
                <a:latin typeface="Poppins"/>
                <a:ea typeface="Poppins"/>
                <a:cs typeface="Poppins"/>
                <a:sym typeface="Poppins"/>
              </a:rPr>
              <a:t>This line prints a message to the console indicating that the sorting process is complete.</a:t>
            </a:r>
          </a:p>
          <a:p>
            <a:pPr marL="549954" lvl="1" indent="-274977" algn="l">
              <a:lnSpc>
                <a:spcPts val="3566"/>
              </a:lnSpc>
              <a:buFont typeface="Arial"/>
              <a:buChar char="•"/>
            </a:pPr>
            <a:r>
              <a:rPr lang="en-US" sz="2547" b="1">
                <a:solidFill>
                  <a:srgbClr val="FFFFFF"/>
                </a:solidFill>
                <a:latin typeface="Poppins Bold"/>
                <a:ea typeface="Poppins Bold"/>
                <a:cs typeface="Poppins Bold"/>
                <a:sym typeface="Poppins Bold"/>
              </a:rPr>
              <a:t>for (Student str : students) { ... }: </a:t>
            </a:r>
            <a:r>
              <a:rPr lang="en-US" sz="2547">
                <a:solidFill>
                  <a:srgbClr val="FFFFFF"/>
                </a:solidFill>
                <a:latin typeface="Poppins"/>
                <a:ea typeface="Poppins"/>
                <a:cs typeface="Poppins"/>
                <a:sym typeface="Poppins"/>
              </a:rPr>
              <a:t>This "for-each" loop iterates over the sorted students list and prints the details of each student.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290217" flipH="1">
            <a:off x="-1753729" y="4662937"/>
            <a:ext cx="15979830" cy="11563586"/>
          </a:xfrm>
          <a:custGeom>
            <a:avLst/>
            <a:gdLst/>
            <a:ahLst/>
            <a:cxnLst/>
            <a:rect l="l" t="t" r="r" b="b"/>
            <a:pathLst>
              <a:path w="15979830" h="11563586">
                <a:moveTo>
                  <a:pt x="15979829" y="0"/>
                </a:moveTo>
                <a:lnTo>
                  <a:pt x="0" y="0"/>
                </a:lnTo>
                <a:lnTo>
                  <a:pt x="0" y="11563586"/>
                </a:lnTo>
                <a:lnTo>
                  <a:pt x="15979829" y="11563586"/>
                </a:lnTo>
                <a:lnTo>
                  <a:pt x="1597982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13315205" y="6558372"/>
            <a:ext cx="5399855" cy="539985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vi-VN"/>
            </a:p>
          </p:txBody>
        </p:sp>
        <p:sp>
          <p:nvSpPr>
            <p:cNvPr id="5" name="TextBox 5"/>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6" name="Group 6"/>
          <p:cNvGrpSpPr/>
          <p:nvPr/>
        </p:nvGrpSpPr>
        <p:grpSpPr>
          <a:xfrm>
            <a:off x="2722677" y="7190589"/>
            <a:ext cx="2595217" cy="259521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vi-VN"/>
            </a:p>
          </p:txBody>
        </p:sp>
        <p:sp>
          <p:nvSpPr>
            <p:cNvPr id="8" name="TextBox 8"/>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9" name="TextBox 9"/>
          <p:cNvSpPr txBox="1"/>
          <p:nvPr/>
        </p:nvSpPr>
        <p:spPr>
          <a:xfrm>
            <a:off x="211547" y="3026664"/>
            <a:ext cx="17578695" cy="6531813"/>
          </a:xfrm>
          <a:prstGeom prst="rect">
            <a:avLst/>
          </a:prstGeom>
        </p:spPr>
        <p:txBody>
          <a:bodyPr lIns="0" tIns="0" rIns="0" bIns="0" rtlCol="0" anchor="t">
            <a:spAutoFit/>
          </a:bodyPr>
          <a:lstStyle/>
          <a:p>
            <a:pPr marL="667565" lvl="1" indent="-333782" algn="l">
              <a:lnSpc>
                <a:spcPts val="4328"/>
              </a:lnSpc>
              <a:buFont typeface="Arial"/>
              <a:buChar char="•"/>
            </a:pPr>
            <a:r>
              <a:rPr lang="en-US" sz="3092" b="1">
                <a:solidFill>
                  <a:srgbClr val="FFFFFF"/>
                </a:solidFill>
                <a:latin typeface="Poppins Bold"/>
                <a:ea typeface="Poppins Bold"/>
                <a:cs typeface="Poppins Bold"/>
                <a:sym typeface="Poppins Bold"/>
              </a:rPr>
              <a:t>public void addStudent(ArrayList&lt;Student&gt; students, Student objectData) { ... }</a:t>
            </a:r>
          </a:p>
          <a:p>
            <a:pPr algn="l">
              <a:lnSpc>
                <a:spcPts val="4328"/>
              </a:lnSpc>
              <a:spcBef>
                <a:spcPct val="0"/>
              </a:spcBef>
            </a:pPr>
            <a:r>
              <a:rPr lang="en-US" sz="3092">
                <a:solidFill>
                  <a:srgbClr val="FFFFFF"/>
                </a:solidFill>
                <a:latin typeface="Poppins"/>
                <a:ea typeface="Poppins"/>
                <a:cs typeface="Poppins"/>
                <a:sym typeface="Poppins"/>
              </a:rPr>
              <a:t>This declares a public method named addStudent. Let's analyze its parts:</a:t>
            </a:r>
          </a:p>
          <a:p>
            <a:pPr algn="l">
              <a:lnSpc>
                <a:spcPts val="4328"/>
              </a:lnSpc>
              <a:spcBef>
                <a:spcPct val="0"/>
              </a:spcBef>
            </a:pPr>
            <a:r>
              <a:rPr lang="en-US" sz="3092">
                <a:solidFill>
                  <a:srgbClr val="FFFFFF"/>
                </a:solidFill>
                <a:latin typeface="Poppins"/>
                <a:ea typeface="Poppins"/>
                <a:cs typeface="Poppins"/>
                <a:sym typeface="Poppins"/>
              </a:rPr>
              <a:t>public: The method is accessible from other classes.</a:t>
            </a:r>
          </a:p>
          <a:p>
            <a:pPr algn="l">
              <a:lnSpc>
                <a:spcPts val="4328"/>
              </a:lnSpc>
              <a:spcBef>
                <a:spcPct val="0"/>
              </a:spcBef>
            </a:pPr>
            <a:r>
              <a:rPr lang="en-US" sz="3092">
                <a:solidFill>
                  <a:srgbClr val="FFFFFF"/>
                </a:solidFill>
                <a:latin typeface="Poppins"/>
                <a:ea typeface="Poppins"/>
                <a:cs typeface="Poppins"/>
                <a:sym typeface="Poppins"/>
              </a:rPr>
              <a:t>void: The method doesn't return any value.</a:t>
            </a:r>
          </a:p>
          <a:p>
            <a:pPr algn="l">
              <a:lnSpc>
                <a:spcPts val="4328"/>
              </a:lnSpc>
              <a:spcBef>
                <a:spcPct val="0"/>
              </a:spcBef>
            </a:pPr>
            <a:r>
              <a:rPr lang="en-US" sz="3092">
                <a:solidFill>
                  <a:srgbClr val="FFFFFF"/>
                </a:solidFill>
                <a:latin typeface="Poppins"/>
                <a:ea typeface="Poppins"/>
                <a:cs typeface="Poppins"/>
                <a:sym typeface="Poppins"/>
              </a:rPr>
              <a:t>ArrayList&lt;Student&gt; students: This is the first parameter. It's an ArrayList that holds objects of the Student class (presumably a custom class defining student attributes). This parameter represents the list of students to which we'll add a new student.</a:t>
            </a:r>
          </a:p>
          <a:p>
            <a:pPr algn="l">
              <a:lnSpc>
                <a:spcPts val="4328"/>
              </a:lnSpc>
              <a:spcBef>
                <a:spcPct val="0"/>
              </a:spcBef>
            </a:pPr>
            <a:r>
              <a:rPr lang="en-US" sz="3092">
                <a:solidFill>
                  <a:srgbClr val="FFFFFF"/>
                </a:solidFill>
                <a:latin typeface="Poppins"/>
                <a:ea typeface="Poppins"/>
                <a:cs typeface="Poppins"/>
                <a:sym typeface="Poppins"/>
              </a:rPr>
              <a:t>Student objectData: This is the second parameter. It represents the Student object to be added to the list.</a:t>
            </a:r>
          </a:p>
          <a:p>
            <a:pPr marL="667565" lvl="1" indent="-333782" algn="l">
              <a:lnSpc>
                <a:spcPts val="4328"/>
              </a:lnSpc>
              <a:buFont typeface="Arial"/>
              <a:buChar char="•"/>
            </a:pPr>
            <a:r>
              <a:rPr lang="en-US" sz="3092" b="1">
                <a:solidFill>
                  <a:srgbClr val="FFFFFF"/>
                </a:solidFill>
                <a:latin typeface="Poppins Bold"/>
                <a:ea typeface="Poppins Bold"/>
                <a:cs typeface="Poppins Bold"/>
                <a:sym typeface="Poppins Bold"/>
              </a:rPr>
              <a:t>students.add(objectData);</a:t>
            </a:r>
          </a:p>
          <a:p>
            <a:pPr algn="l">
              <a:lnSpc>
                <a:spcPts val="4328"/>
              </a:lnSpc>
              <a:spcBef>
                <a:spcPct val="0"/>
              </a:spcBef>
            </a:pPr>
            <a:r>
              <a:rPr lang="en-US" sz="3092">
                <a:solidFill>
                  <a:srgbClr val="FFFFFF"/>
                </a:solidFill>
                <a:latin typeface="Poppins"/>
                <a:ea typeface="Poppins"/>
                <a:cs typeface="Poppins"/>
                <a:sym typeface="Poppins"/>
              </a:rPr>
              <a:t>This line is inside the addStudent method. It uses the add() method of the ArrayList to append the objectData (the new student) to the end of the students list.</a:t>
            </a:r>
          </a:p>
        </p:txBody>
      </p:sp>
      <p:sp>
        <p:nvSpPr>
          <p:cNvPr id="10" name="TextBox 10"/>
          <p:cNvSpPr txBox="1"/>
          <p:nvPr/>
        </p:nvSpPr>
        <p:spPr>
          <a:xfrm>
            <a:off x="186659" y="726051"/>
            <a:ext cx="17914681" cy="2188464"/>
          </a:xfrm>
          <a:prstGeom prst="rect">
            <a:avLst/>
          </a:prstGeom>
        </p:spPr>
        <p:txBody>
          <a:bodyPr lIns="0" tIns="0" rIns="0" bIns="0" rtlCol="0" anchor="t">
            <a:spAutoFit/>
          </a:bodyPr>
          <a:lstStyle/>
          <a:p>
            <a:pPr marL="667131" lvl="1" indent="-333566" algn="l">
              <a:lnSpc>
                <a:spcPts val="4326"/>
              </a:lnSpc>
              <a:buFont typeface="Arial"/>
              <a:buChar char="•"/>
            </a:pPr>
            <a:r>
              <a:rPr lang="en-US" sz="3090" b="1">
                <a:solidFill>
                  <a:srgbClr val="FFFFFF"/>
                </a:solidFill>
                <a:latin typeface="Poppins Bold"/>
                <a:ea typeface="Poppins Bold"/>
                <a:cs typeface="Poppins Bold"/>
                <a:sym typeface="Poppins Bold"/>
              </a:rPr>
              <a:t>public class ArrayListAddStudent { ... }</a:t>
            </a:r>
          </a:p>
          <a:p>
            <a:pPr algn="l">
              <a:lnSpc>
                <a:spcPts val="4326"/>
              </a:lnSpc>
            </a:pPr>
            <a:r>
              <a:rPr lang="en-US" sz="3090">
                <a:solidFill>
                  <a:srgbClr val="FFFFFF"/>
                </a:solidFill>
                <a:latin typeface="Poppins"/>
                <a:ea typeface="Poppins"/>
                <a:cs typeface="Poppins"/>
                <a:sym typeface="Poppins"/>
              </a:rPr>
              <a:t>This line declares a public class named ArrayListAddStudent. The public keyword means this class is accessible from other classes, even those in different packages. The code within the curly braces {} defines the class's members.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048000" y="1943100"/>
            <a:ext cx="12010632" cy="4383881"/>
          </a:xfrm>
          <a:custGeom>
            <a:avLst/>
            <a:gdLst/>
            <a:ahLst/>
            <a:cxnLst/>
            <a:rect l="l" t="t" r="r" b="b"/>
            <a:pathLst>
              <a:path w="12010632" h="4383881">
                <a:moveTo>
                  <a:pt x="0" y="0"/>
                </a:moveTo>
                <a:lnTo>
                  <a:pt x="12010632" y="0"/>
                </a:lnTo>
                <a:lnTo>
                  <a:pt x="12010632" y="4383881"/>
                </a:lnTo>
                <a:lnTo>
                  <a:pt x="0" y="4383881"/>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028700" y="200089"/>
            <a:ext cx="11087100" cy="1340945"/>
          </a:xfrm>
          <a:prstGeom prst="rect">
            <a:avLst/>
          </a:prstGeom>
        </p:spPr>
        <p:txBody>
          <a:bodyPr wrap="square" lIns="0" tIns="0" rIns="0" bIns="0" rtlCol="0" anchor="t">
            <a:spAutoFit/>
          </a:bodyPr>
          <a:lstStyle/>
          <a:p>
            <a:pPr algn="ctr">
              <a:lnSpc>
                <a:spcPts val="11032"/>
              </a:lnSpc>
              <a:spcBef>
                <a:spcPct val="0"/>
              </a:spcBef>
            </a:pPr>
            <a:r>
              <a:rPr lang="en-US" sz="7880" b="1" dirty="0">
                <a:solidFill>
                  <a:srgbClr val="FFFFFF"/>
                </a:solidFill>
                <a:latin typeface="Poppins Bold"/>
                <a:ea typeface="Poppins Bold"/>
                <a:cs typeface="Poppins Bold"/>
                <a:sym typeface="Poppins Bold"/>
              </a:rPr>
              <a:t>Student edit function</a:t>
            </a:r>
          </a:p>
        </p:txBody>
      </p:sp>
      <p:sp>
        <p:nvSpPr>
          <p:cNvPr id="4" name="TextBox 4"/>
          <p:cNvSpPr txBox="1"/>
          <p:nvPr/>
        </p:nvSpPr>
        <p:spPr>
          <a:xfrm>
            <a:off x="86160" y="6879111"/>
            <a:ext cx="4562039" cy="572401"/>
          </a:xfrm>
          <a:prstGeom prst="rect">
            <a:avLst/>
          </a:prstGeom>
        </p:spPr>
        <p:txBody>
          <a:bodyPr wrap="square" lIns="0" tIns="0" rIns="0" bIns="0" rtlCol="0" anchor="t">
            <a:spAutoFit/>
          </a:bodyPr>
          <a:lstStyle/>
          <a:p>
            <a:pPr algn="ctr">
              <a:lnSpc>
                <a:spcPts val="4691"/>
              </a:lnSpc>
              <a:spcBef>
                <a:spcPct val="0"/>
              </a:spcBef>
            </a:pPr>
            <a:r>
              <a:rPr lang="en-US" sz="3351" b="1" dirty="0">
                <a:solidFill>
                  <a:srgbClr val="FFFFFF"/>
                </a:solidFill>
                <a:latin typeface="Poppins Bold"/>
                <a:ea typeface="Poppins Bold"/>
                <a:cs typeface="Poppins Bold"/>
                <a:sym typeface="Poppins Bold"/>
              </a:rPr>
              <a:t>Class declaration:</a:t>
            </a:r>
          </a:p>
        </p:txBody>
      </p:sp>
      <p:sp>
        <p:nvSpPr>
          <p:cNvPr id="5" name="TextBox 5"/>
          <p:cNvSpPr txBox="1"/>
          <p:nvPr/>
        </p:nvSpPr>
        <p:spPr>
          <a:xfrm>
            <a:off x="162560" y="7627696"/>
            <a:ext cx="18125440" cy="1075021"/>
          </a:xfrm>
          <a:prstGeom prst="rect">
            <a:avLst/>
          </a:prstGeom>
        </p:spPr>
        <p:txBody>
          <a:bodyPr lIns="0" tIns="0" rIns="0" bIns="0" rtlCol="0" anchor="t">
            <a:spAutoFit/>
          </a:bodyPr>
          <a:lstStyle/>
          <a:p>
            <a:pPr marL="658782" lvl="1" indent="-329391" algn="l">
              <a:lnSpc>
                <a:spcPts val="4271"/>
              </a:lnSpc>
              <a:buFont typeface="Arial"/>
              <a:buChar char="•"/>
            </a:pPr>
            <a:r>
              <a:rPr lang="en-US" sz="3051" dirty="0">
                <a:solidFill>
                  <a:srgbClr val="FFFFFF"/>
                </a:solidFill>
                <a:latin typeface="Poppins"/>
                <a:ea typeface="Poppins"/>
                <a:cs typeface="Poppins"/>
                <a:sym typeface="Poppins"/>
              </a:rPr>
              <a:t>public class </a:t>
            </a:r>
            <a:r>
              <a:rPr lang="en-US" sz="3051" b="1" dirty="0" err="1">
                <a:solidFill>
                  <a:srgbClr val="FFFFFF"/>
                </a:solidFill>
                <a:latin typeface="Poppins"/>
                <a:ea typeface="Poppins"/>
                <a:cs typeface="Poppins"/>
                <a:sym typeface="Poppins"/>
              </a:rPr>
              <a:t>ArrayListEditStudent</a:t>
            </a:r>
            <a:r>
              <a:rPr lang="en-US" sz="3051" dirty="0">
                <a:solidFill>
                  <a:srgbClr val="FFFFFF"/>
                </a:solidFill>
                <a:latin typeface="Poppins"/>
                <a:ea typeface="Poppins"/>
                <a:cs typeface="Poppins"/>
                <a:sym typeface="Poppins"/>
              </a:rPr>
              <a:t>: Declare a public class named </a:t>
            </a:r>
            <a:r>
              <a:rPr lang="en-US" sz="3051" dirty="0" err="1">
                <a:solidFill>
                  <a:srgbClr val="FFFFFF"/>
                </a:solidFill>
                <a:latin typeface="Poppins"/>
                <a:ea typeface="Poppins"/>
                <a:cs typeface="Poppins"/>
                <a:sym typeface="Poppins"/>
              </a:rPr>
              <a:t>ArrayListEditStudent</a:t>
            </a:r>
            <a:r>
              <a:rPr lang="en-US" sz="3051" dirty="0">
                <a:solidFill>
                  <a:srgbClr val="FFFFFF"/>
                </a:solidFill>
                <a:latin typeface="Poppins"/>
                <a:ea typeface="Poppins"/>
                <a:cs typeface="Poppins"/>
                <a:sym typeface="Poppins"/>
              </a:rPr>
              <a:t>. This class will contain methods to perform modifications to the student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705449" y="366801"/>
            <a:ext cx="12877101" cy="4609301"/>
          </a:xfrm>
          <a:custGeom>
            <a:avLst/>
            <a:gdLst/>
            <a:ahLst/>
            <a:cxnLst/>
            <a:rect l="l" t="t" r="r" b="b"/>
            <a:pathLst>
              <a:path w="12877101" h="4609301">
                <a:moveTo>
                  <a:pt x="0" y="0"/>
                </a:moveTo>
                <a:lnTo>
                  <a:pt x="12877102" y="0"/>
                </a:lnTo>
                <a:lnTo>
                  <a:pt x="12877102" y="4609301"/>
                </a:lnTo>
                <a:lnTo>
                  <a:pt x="0" y="4609301"/>
                </a:lnTo>
                <a:lnTo>
                  <a:pt x="0" y="0"/>
                </a:lnTo>
                <a:close/>
              </a:path>
            </a:pathLst>
          </a:custGeom>
          <a:blipFill>
            <a:blip r:embed="rId2"/>
            <a:stretch>
              <a:fillRect t="-985" b="-985"/>
            </a:stretch>
          </a:blipFill>
        </p:spPr>
        <p:txBody>
          <a:bodyPr/>
          <a:lstStyle/>
          <a:p>
            <a:endParaRPr lang="vi-VN"/>
          </a:p>
        </p:txBody>
      </p:sp>
      <p:sp>
        <p:nvSpPr>
          <p:cNvPr id="3" name="TextBox 3"/>
          <p:cNvSpPr txBox="1"/>
          <p:nvPr/>
        </p:nvSpPr>
        <p:spPr>
          <a:xfrm>
            <a:off x="424058" y="5810678"/>
            <a:ext cx="17439883" cy="4201761"/>
          </a:xfrm>
          <a:prstGeom prst="rect">
            <a:avLst/>
          </a:prstGeom>
        </p:spPr>
        <p:txBody>
          <a:bodyPr lIns="0" tIns="0" rIns="0" bIns="0" rtlCol="0" anchor="t">
            <a:spAutoFit/>
          </a:bodyPr>
          <a:lstStyle/>
          <a:p>
            <a:pPr marL="637193" lvl="1" indent="-318596" algn="l">
              <a:lnSpc>
                <a:spcPts val="4131"/>
              </a:lnSpc>
              <a:buFont typeface="Arial"/>
              <a:buChar char="•"/>
            </a:pPr>
            <a:r>
              <a:rPr lang="en-US" sz="2951" b="1">
                <a:solidFill>
                  <a:srgbClr val="FFFFFF"/>
                </a:solidFill>
                <a:latin typeface="Poppins Bold"/>
                <a:ea typeface="Poppins Bold"/>
                <a:cs typeface="Poppins Bold"/>
                <a:sym typeface="Poppins Bold"/>
              </a:rPr>
              <a:t>public void editStudent:</a:t>
            </a:r>
            <a:r>
              <a:rPr lang="en-US" sz="2951">
                <a:solidFill>
                  <a:srgbClr val="FFFFFF"/>
                </a:solidFill>
                <a:latin typeface="Poppins"/>
                <a:ea typeface="Poppins"/>
                <a:cs typeface="Poppins"/>
                <a:sym typeface="Poppins"/>
              </a:rPr>
              <a:t> This is a public method that does not return a value (void).</a:t>
            </a:r>
          </a:p>
          <a:p>
            <a:pPr marL="637193" lvl="1" indent="-318596" algn="l">
              <a:lnSpc>
                <a:spcPts val="4131"/>
              </a:lnSpc>
              <a:buFont typeface="Arial"/>
              <a:buChar char="•"/>
            </a:pPr>
            <a:r>
              <a:rPr lang="en-US" sz="2951" b="1">
                <a:solidFill>
                  <a:srgbClr val="FFFFFF"/>
                </a:solidFill>
                <a:latin typeface="Poppins Bold"/>
                <a:ea typeface="Poppins Bold"/>
                <a:cs typeface="Poppins Bold"/>
                <a:sym typeface="Poppins Bold"/>
              </a:rPr>
              <a:t>ArrayList&lt;Student&gt; students: </a:t>
            </a:r>
            <a:r>
              <a:rPr lang="en-US" sz="2951">
                <a:solidFill>
                  <a:srgbClr val="FFFFFF"/>
                </a:solidFill>
                <a:latin typeface="Poppins"/>
                <a:ea typeface="Poppins"/>
                <a:cs typeface="Poppins"/>
                <a:sym typeface="Poppins"/>
              </a:rPr>
              <a:t>The first parameter is an ArrayList containing Student objects. This is the list of students that we want to modify.</a:t>
            </a:r>
          </a:p>
          <a:p>
            <a:pPr marL="637193" lvl="1" indent="-318596" algn="l">
              <a:lnSpc>
                <a:spcPts val="4131"/>
              </a:lnSpc>
              <a:buFont typeface="Arial"/>
              <a:buChar char="•"/>
            </a:pPr>
            <a:r>
              <a:rPr lang="en-US" sz="2951" b="1">
                <a:solidFill>
                  <a:srgbClr val="FFFFFF"/>
                </a:solidFill>
                <a:latin typeface="Poppins Bold"/>
                <a:ea typeface="Poppins Bold"/>
                <a:cs typeface="Poppins Bold"/>
                <a:sym typeface="Poppins Bold"/>
              </a:rPr>
              <a:t>int position: </a:t>
            </a:r>
            <a:r>
              <a:rPr lang="en-US" sz="2951">
                <a:solidFill>
                  <a:srgbClr val="FFFFFF"/>
                </a:solidFill>
                <a:latin typeface="Poppins"/>
                <a:ea typeface="Poppins"/>
                <a:cs typeface="Poppins"/>
                <a:sym typeface="Poppins"/>
              </a:rPr>
              <a:t>The second parameter is the position in the list that we want to change.</a:t>
            </a:r>
          </a:p>
          <a:p>
            <a:pPr marL="637193" lvl="1" indent="-318596" algn="l">
              <a:lnSpc>
                <a:spcPts val="4131"/>
              </a:lnSpc>
              <a:buFont typeface="Arial"/>
              <a:buChar char="•"/>
            </a:pPr>
            <a:r>
              <a:rPr lang="en-US" sz="2951" b="1">
                <a:solidFill>
                  <a:srgbClr val="FFFFFF"/>
                </a:solidFill>
                <a:latin typeface="Poppins Bold"/>
                <a:ea typeface="Poppins Bold"/>
                <a:cs typeface="Poppins Bold"/>
                <a:sym typeface="Poppins Bold"/>
              </a:rPr>
              <a:t>Student object:</a:t>
            </a:r>
            <a:r>
              <a:rPr lang="en-US" sz="2951">
                <a:solidFill>
                  <a:srgbClr val="FFFFFF"/>
                </a:solidFill>
                <a:latin typeface="Poppins"/>
                <a:ea typeface="Poppins"/>
                <a:cs typeface="Poppins"/>
                <a:sym typeface="Poppins"/>
              </a:rPr>
              <a:t> The last parameter is the new Student object that we want to assign to the given position.</a:t>
            </a:r>
          </a:p>
          <a:p>
            <a:pPr marL="637193" lvl="1" indent="-318596" algn="l">
              <a:lnSpc>
                <a:spcPts val="4131"/>
              </a:lnSpc>
              <a:buFont typeface="Arial"/>
              <a:buChar char="•"/>
            </a:pPr>
            <a:r>
              <a:rPr lang="en-US" sz="2951" b="1">
                <a:solidFill>
                  <a:srgbClr val="FFFFFF"/>
                </a:solidFill>
                <a:latin typeface="Poppins Bold"/>
                <a:ea typeface="Poppins Bold"/>
                <a:cs typeface="Poppins Bold"/>
                <a:sym typeface="Poppins Bold"/>
              </a:rPr>
              <a:t>students.set(position, object): </a:t>
            </a:r>
            <a:r>
              <a:rPr lang="en-US" sz="2951">
                <a:solidFill>
                  <a:srgbClr val="FFFFFF"/>
                </a:solidFill>
                <a:latin typeface="Poppins"/>
                <a:ea typeface="Poppins"/>
                <a:cs typeface="Poppins"/>
                <a:sym typeface="Poppins"/>
              </a:rPr>
              <a:t>This line replaces the object at position in the students list with the new object.</a:t>
            </a:r>
          </a:p>
        </p:txBody>
      </p:sp>
      <p:sp>
        <p:nvSpPr>
          <p:cNvPr id="4" name="TextBox 4"/>
          <p:cNvSpPr txBox="1"/>
          <p:nvPr/>
        </p:nvSpPr>
        <p:spPr>
          <a:xfrm>
            <a:off x="-3919760" y="5057775"/>
            <a:ext cx="12877101" cy="574641"/>
          </a:xfrm>
          <a:prstGeom prst="rect">
            <a:avLst/>
          </a:prstGeom>
        </p:spPr>
        <p:txBody>
          <a:bodyPr lIns="0" tIns="0" rIns="0" bIns="0" rtlCol="0" anchor="t">
            <a:spAutoFit/>
          </a:bodyPr>
          <a:lstStyle/>
          <a:p>
            <a:pPr algn="ctr">
              <a:lnSpc>
                <a:spcPts val="4551"/>
              </a:lnSpc>
              <a:spcBef>
                <a:spcPct val="0"/>
              </a:spcBef>
            </a:pPr>
            <a:r>
              <a:rPr lang="en-US" sz="3251" b="1">
                <a:solidFill>
                  <a:srgbClr val="FFFFFF"/>
                </a:solidFill>
                <a:latin typeface="Poppins Bold"/>
                <a:ea typeface="Poppins Bold"/>
                <a:cs typeface="Poppins Bold"/>
                <a:sym typeface="Poppins Bold"/>
              </a:rPr>
              <a:t>editStudent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vi-VN"/>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vi-VN"/>
          </a:p>
        </p:txBody>
      </p:sp>
      <p:sp>
        <p:nvSpPr>
          <p:cNvPr id="4" name="TextBox 4"/>
          <p:cNvSpPr txBox="1"/>
          <p:nvPr/>
        </p:nvSpPr>
        <p:spPr>
          <a:xfrm>
            <a:off x="316989" y="4712257"/>
            <a:ext cx="5702811" cy="572401"/>
          </a:xfrm>
          <a:prstGeom prst="rect">
            <a:avLst/>
          </a:prstGeom>
        </p:spPr>
        <p:txBody>
          <a:bodyPr wrap="square" lIns="0" tIns="0" rIns="0" bIns="0" rtlCol="0" anchor="t">
            <a:spAutoFit/>
          </a:bodyPr>
          <a:lstStyle/>
          <a:p>
            <a:pPr algn="ctr">
              <a:lnSpc>
                <a:spcPts val="4691"/>
              </a:lnSpc>
              <a:spcBef>
                <a:spcPct val="0"/>
              </a:spcBef>
            </a:pPr>
            <a:r>
              <a:rPr lang="en-US" sz="3351" b="1" dirty="0" err="1">
                <a:solidFill>
                  <a:srgbClr val="FFFFFF"/>
                </a:solidFill>
                <a:latin typeface="Poppins Bold"/>
                <a:ea typeface="Poppins Bold"/>
                <a:cs typeface="Poppins Bold"/>
                <a:sym typeface="Poppins Bold"/>
              </a:rPr>
              <a:t>EditStudentById</a:t>
            </a:r>
            <a:r>
              <a:rPr lang="en-US" sz="3351" b="1" dirty="0">
                <a:solidFill>
                  <a:srgbClr val="FFFFFF"/>
                </a:solidFill>
                <a:latin typeface="Poppins Bold"/>
                <a:ea typeface="Poppins Bold"/>
                <a:cs typeface="Poppins Bold"/>
                <a:sym typeface="Poppins Bold"/>
              </a:rPr>
              <a:t> method:</a:t>
            </a:r>
          </a:p>
        </p:txBody>
      </p:sp>
      <p:sp>
        <p:nvSpPr>
          <p:cNvPr id="5" name="Freeform 5"/>
          <p:cNvSpPr/>
          <p:nvPr/>
        </p:nvSpPr>
        <p:spPr>
          <a:xfrm>
            <a:off x="3138684" y="280616"/>
            <a:ext cx="11835759" cy="4320052"/>
          </a:xfrm>
          <a:custGeom>
            <a:avLst/>
            <a:gdLst/>
            <a:ahLst/>
            <a:cxnLst/>
            <a:rect l="l" t="t" r="r" b="b"/>
            <a:pathLst>
              <a:path w="11835759" h="4320052">
                <a:moveTo>
                  <a:pt x="0" y="0"/>
                </a:moveTo>
                <a:lnTo>
                  <a:pt x="11835759" y="0"/>
                </a:lnTo>
                <a:lnTo>
                  <a:pt x="11835759" y="4320053"/>
                </a:lnTo>
                <a:lnTo>
                  <a:pt x="0" y="4320053"/>
                </a:lnTo>
                <a:lnTo>
                  <a:pt x="0" y="0"/>
                </a:lnTo>
                <a:close/>
              </a:path>
            </a:pathLst>
          </a:custGeom>
          <a:blipFill>
            <a:blip r:embed="rId3"/>
            <a:stretch>
              <a:fillRect/>
            </a:stretch>
          </a:blipFill>
        </p:spPr>
        <p:txBody>
          <a:bodyPr/>
          <a:lstStyle/>
          <a:p>
            <a:endParaRPr lang="vi-VN"/>
          </a:p>
        </p:txBody>
      </p:sp>
      <p:sp>
        <p:nvSpPr>
          <p:cNvPr id="6" name="TextBox 6"/>
          <p:cNvSpPr txBox="1"/>
          <p:nvPr/>
        </p:nvSpPr>
        <p:spPr>
          <a:xfrm>
            <a:off x="316989" y="5434046"/>
            <a:ext cx="17665802" cy="4387678"/>
          </a:xfrm>
          <a:prstGeom prst="rect">
            <a:avLst/>
          </a:prstGeom>
        </p:spPr>
        <p:txBody>
          <a:bodyPr lIns="0" tIns="0" rIns="0" bIns="0" rtlCol="0" anchor="t">
            <a:spAutoFit/>
          </a:bodyPr>
          <a:lstStyle/>
          <a:p>
            <a:pPr marL="595186" lvl="1" indent="-297593" algn="l">
              <a:lnSpc>
                <a:spcPts val="3859"/>
              </a:lnSpc>
              <a:buFont typeface="Arial"/>
              <a:buChar char="•"/>
            </a:pPr>
            <a:r>
              <a:rPr lang="en-US" sz="2756" b="1" dirty="0">
                <a:solidFill>
                  <a:srgbClr val="FFFFFF"/>
                </a:solidFill>
                <a:latin typeface="Poppins Bold"/>
                <a:ea typeface="Poppins Bold"/>
                <a:cs typeface="Poppins Bold"/>
                <a:sym typeface="Poppins Bold"/>
              </a:rPr>
              <a:t>public void </a:t>
            </a:r>
            <a:r>
              <a:rPr lang="en-US" sz="2756" b="1" dirty="0" err="1">
                <a:solidFill>
                  <a:srgbClr val="FFFFFF"/>
                </a:solidFill>
                <a:latin typeface="Poppins Bold"/>
                <a:ea typeface="Poppins Bold"/>
                <a:cs typeface="Poppins Bold"/>
                <a:sym typeface="Poppins Bold"/>
              </a:rPr>
              <a:t>editStudentById</a:t>
            </a:r>
            <a:r>
              <a:rPr lang="en-US" sz="2756" b="1" dirty="0">
                <a:solidFill>
                  <a:srgbClr val="FFFFFF"/>
                </a:solidFill>
                <a:latin typeface="Poppins Bold"/>
                <a:ea typeface="Poppins Bold"/>
                <a:cs typeface="Poppins Bold"/>
                <a:sym typeface="Poppins Bold"/>
              </a:rPr>
              <a:t>: </a:t>
            </a:r>
            <a:r>
              <a:rPr lang="en-US" sz="2756" dirty="0">
                <a:solidFill>
                  <a:srgbClr val="FFFFFF"/>
                </a:solidFill>
                <a:latin typeface="Poppins"/>
                <a:ea typeface="Poppins"/>
                <a:cs typeface="Poppins"/>
                <a:sym typeface="Poppins"/>
              </a:rPr>
              <a:t>Similar to the </a:t>
            </a:r>
            <a:r>
              <a:rPr lang="en-US" sz="2756" dirty="0" err="1">
                <a:solidFill>
                  <a:srgbClr val="FFFFFF"/>
                </a:solidFill>
                <a:latin typeface="Poppins"/>
                <a:ea typeface="Poppins"/>
                <a:cs typeface="Poppins"/>
                <a:sym typeface="Poppins"/>
              </a:rPr>
              <a:t>editStudent</a:t>
            </a:r>
            <a:r>
              <a:rPr lang="en-US" sz="2756" dirty="0">
                <a:solidFill>
                  <a:srgbClr val="FFFFFF"/>
                </a:solidFill>
                <a:latin typeface="Poppins"/>
                <a:ea typeface="Poppins"/>
                <a:cs typeface="Poppins"/>
                <a:sym typeface="Poppins"/>
              </a:rPr>
              <a:t> method, this is also a public method that does not return a value.</a:t>
            </a:r>
          </a:p>
          <a:p>
            <a:pPr marL="595186" lvl="1" indent="-297593" algn="l">
              <a:lnSpc>
                <a:spcPts val="3859"/>
              </a:lnSpc>
              <a:buFont typeface="Arial"/>
              <a:buChar char="•"/>
            </a:pPr>
            <a:r>
              <a:rPr lang="en-US" sz="2756" b="1" dirty="0" err="1">
                <a:solidFill>
                  <a:srgbClr val="FFFFFF"/>
                </a:solidFill>
                <a:latin typeface="Poppins Bold"/>
                <a:ea typeface="Poppins Bold"/>
                <a:cs typeface="Poppins Bold"/>
                <a:sym typeface="Poppins Bold"/>
              </a:rPr>
              <a:t>ArrayList</a:t>
            </a:r>
            <a:r>
              <a:rPr lang="en-US" sz="2756" b="1" dirty="0">
                <a:solidFill>
                  <a:srgbClr val="FFFFFF"/>
                </a:solidFill>
                <a:latin typeface="Poppins Bold"/>
                <a:ea typeface="Poppins Bold"/>
                <a:cs typeface="Poppins Bold"/>
                <a:sym typeface="Poppins Bold"/>
              </a:rPr>
              <a:t>&lt;Student&gt; students:</a:t>
            </a:r>
            <a:r>
              <a:rPr lang="en-US" sz="2756" dirty="0">
                <a:solidFill>
                  <a:srgbClr val="FFFFFF"/>
                </a:solidFill>
                <a:latin typeface="Poppins"/>
                <a:ea typeface="Poppins"/>
                <a:cs typeface="Poppins"/>
                <a:sym typeface="Poppins"/>
              </a:rPr>
              <a:t> Also an </a:t>
            </a:r>
            <a:r>
              <a:rPr lang="en-US" sz="2756" dirty="0" err="1">
                <a:solidFill>
                  <a:srgbClr val="FFFFFF"/>
                </a:solidFill>
                <a:latin typeface="Poppins"/>
                <a:ea typeface="Poppins"/>
                <a:cs typeface="Poppins"/>
                <a:sym typeface="Poppins"/>
              </a:rPr>
              <a:t>ArrayList</a:t>
            </a:r>
            <a:r>
              <a:rPr lang="en-US" sz="2756" dirty="0">
                <a:solidFill>
                  <a:srgbClr val="FFFFFF"/>
                </a:solidFill>
                <a:latin typeface="Poppins"/>
                <a:ea typeface="Poppins"/>
                <a:cs typeface="Poppins"/>
                <a:sym typeface="Poppins"/>
              </a:rPr>
              <a:t> containing Student objects.</a:t>
            </a:r>
          </a:p>
          <a:p>
            <a:pPr marL="595186" lvl="1" indent="-297593" algn="l">
              <a:lnSpc>
                <a:spcPts val="3859"/>
              </a:lnSpc>
              <a:buFont typeface="Arial"/>
              <a:buChar char="•"/>
            </a:pPr>
            <a:r>
              <a:rPr lang="en-US" sz="2756" b="1" dirty="0">
                <a:solidFill>
                  <a:srgbClr val="FFFFFF"/>
                </a:solidFill>
                <a:latin typeface="Poppins Bold"/>
                <a:ea typeface="Poppins Bold"/>
                <a:cs typeface="Poppins Bold"/>
                <a:sym typeface="Poppins Bold"/>
              </a:rPr>
              <a:t>String id:</a:t>
            </a:r>
            <a:r>
              <a:rPr lang="en-US" sz="2756" dirty="0">
                <a:solidFill>
                  <a:srgbClr val="FFFFFF"/>
                </a:solidFill>
                <a:latin typeface="Poppins"/>
                <a:ea typeface="Poppins"/>
                <a:cs typeface="Poppins"/>
                <a:sym typeface="Poppins"/>
              </a:rPr>
              <a:t> This parameter is a string representing the ID of the student we want to find and modify.</a:t>
            </a:r>
          </a:p>
          <a:p>
            <a:pPr marL="595186" lvl="1" indent="-297593" algn="l">
              <a:lnSpc>
                <a:spcPts val="3859"/>
              </a:lnSpc>
              <a:buFont typeface="Arial"/>
              <a:buChar char="•"/>
            </a:pPr>
            <a:r>
              <a:rPr lang="en-US" sz="2756" b="1" dirty="0">
                <a:solidFill>
                  <a:srgbClr val="FFFFFF"/>
                </a:solidFill>
                <a:latin typeface="Poppins Bold"/>
                <a:ea typeface="Poppins Bold"/>
                <a:cs typeface="Poppins Bold"/>
                <a:sym typeface="Poppins Bold"/>
              </a:rPr>
              <a:t>Student data: </a:t>
            </a:r>
            <a:r>
              <a:rPr lang="en-US" sz="2756" dirty="0">
                <a:solidFill>
                  <a:srgbClr val="FFFFFF"/>
                </a:solidFill>
                <a:latin typeface="Poppins"/>
                <a:ea typeface="Poppins"/>
                <a:cs typeface="Poppins"/>
                <a:sym typeface="Poppins"/>
              </a:rPr>
              <a:t>The new Student object that we want to assign to the student with the matching ID.</a:t>
            </a:r>
          </a:p>
          <a:p>
            <a:pPr marL="595186" lvl="1" indent="-297593" algn="l">
              <a:lnSpc>
                <a:spcPts val="3859"/>
              </a:lnSpc>
              <a:buFont typeface="Arial"/>
              <a:buChar char="•"/>
            </a:pPr>
            <a:r>
              <a:rPr lang="en-US" sz="2756" b="1" dirty="0">
                <a:solidFill>
                  <a:srgbClr val="FFFFFF"/>
                </a:solidFill>
                <a:latin typeface="Poppins Bold"/>
                <a:ea typeface="Poppins Bold"/>
                <a:cs typeface="Poppins Bold"/>
                <a:sym typeface="Poppins Bold"/>
              </a:rPr>
              <a:t>for (int </a:t>
            </a:r>
            <a:r>
              <a:rPr lang="en-US" sz="2756" b="1" dirty="0" err="1">
                <a:solidFill>
                  <a:srgbClr val="FFFFFF"/>
                </a:solidFill>
                <a:latin typeface="Poppins Bold"/>
                <a:ea typeface="Poppins Bold"/>
                <a:cs typeface="Poppins Bold"/>
                <a:sym typeface="Poppins Bold"/>
              </a:rPr>
              <a:t>i</a:t>
            </a:r>
            <a:r>
              <a:rPr lang="en-US" sz="2756" b="1" dirty="0">
                <a:solidFill>
                  <a:srgbClr val="FFFFFF"/>
                </a:solidFill>
                <a:latin typeface="Poppins Bold"/>
                <a:ea typeface="Poppins Bold"/>
                <a:cs typeface="Poppins Bold"/>
                <a:sym typeface="Poppins Bold"/>
              </a:rPr>
              <a:t> = 0; </a:t>
            </a:r>
            <a:r>
              <a:rPr lang="en-US" sz="2756" b="1" dirty="0" err="1">
                <a:solidFill>
                  <a:srgbClr val="FFFFFF"/>
                </a:solidFill>
                <a:latin typeface="Poppins Bold"/>
                <a:ea typeface="Poppins Bold"/>
                <a:cs typeface="Poppins Bold"/>
                <a:sym typeface="Poppins Bold"/>
              </a:rPr>
              <a:t>i</a:t>
            </a:r>
            <a:r>
              <a:rPr lang="en-US" sz="2756" b="1" dirty="0">
                <a:solidFill>
                  <a:srgbClr val="FFFFFF"/>
                </a:solidFill>
                <a:latin typeface="Poppins Bold"/>
                <a:ea typeface="Poppins Bold"/>
                <a:cs typeface="Poppins Bold"/>
                <a:sym typeface="Poppins Bold"/>
              </a:rPr>
              <a:t> &lt; </a:t>
            </a:r>
            <a:r>
              <a:rPr lang="en-US" sz="2756" b="1" dirty="0" err="1">
                <a:solidFill>
                  <a:srgbClr val="FFFFFF"/>
                </a:solidFill>
                <a:latin typeface="Poppins Bold"/>
                <a:ea typeface="Poppins Bold"/>
                <a:cs typeface="Poppins Bold"/>
                <a:sym typeface="Poppins Bold"/>
              </a:rPr>
              <a:t>students.size</a:t>
            </a:r>
            <a:r>
              <a:rPr lang="en-US" sz="2756" b="1" dirty="0">
                <a:solidFill>
                  <a:srgbClr val="FFFFFF"/>
                </a:solidFill>
                <a:latin typeface="Poppins Bold"/>
                <a:ea typeface="Poppins Bold"/>
                <a:cs typeface="Poppins Bold"/>
                <a:sym typeface="Poppins Bold"/>
              </a:rPr>
              <a:t>(); </a:t>
            </a:r>
            <a:r>
              <a:rPr lang="en-US" sz="2756" b="1" dirty="0" err="1">
                <a:solidFill>
                  <a:srgbClr val="FFFFFF"/>
                </a:solidFill>
                <a:latin typeface="Poppins Bold"/>
                <a:ea typeface="Poppins Bold"/>
                <a:cs typeface="Poppins Bold"/>
                <a:sym typeface="Poppins Bold"/>
              </a:rPr>
              <a:t>i</a:t>
            </a:r>
            <a:r>
              <a:rPr lang="en-US" sz="2756" b="1" dirty="0">
                <a:solidFill>
                  <a:srgbClr val="FFFFFF"/>
                </a:solidFill>
                <a:latin typeface="Poppins Bold"/>
                <a:ea typeface="Poppins Bold"/>
                <a:cs typeface="Poppins Bold"/>
                <a:sym typeface="Poppins Bold"/>
              </a:rPr>
              <a:t>++):</a:t>
            </a:r>
            <a:r>
              <a:rPr lang="en-US" sz="2756" dirty="0">
                <a:solidFill>
                  <a:srgbClr val="FFFFFF"/>
                </a:solidFill>
                <a:latin typeface="Poppins"/>
                <a:ea typeface="Poppins"/>
                <a:cs typeface="Poppins"/>
                <a:sym typeface="Poppins"/>
              </a:rPr>
              <a:t> This loop iterates through each element in the students list.</a:t>
            </a:r>
          </a:p>
          <a:p>
            <a:pPr marL="595186" lvl="1" indent="-297593" algn="l">
              <a:lnSpc>
                <a:spcPts val="3859"/>
              </a:lnSpc>
              <a:buFont typeface="Arial"/>
              <a:buChar char="•"/>
            </a:pPr>
            <a:r>
              <a:rPr lang="en-US" sz="2756" b="1" dirty="0">
                <a:solidFill>
                  <a:srgbClr val="FFFFFF"/>
                </a:solidFill>
                <a:latin typeface="Poppins Bold"/>
                <a:ea typeface="Poppins Bold"/>
                <a:cs typeface="Poppins Bold"/>
                <a:sym typeface="Poppins Bold"/>
              </a:rPr>
              <a:t>if (</a:t>
            </a:r>
            <a:r>
              <a:rPr lang="en-US" sz="2756" b="1" dirty="0" err="1">
                <a:solidFill>
                  <a:srgbClr val="FFFFFF"/>
                </a:solidFill>
                <a:latin typeface="Poppins Bold"/>
                <a:ea typeface="Poppins Bold"/>
                <a:cs typeface="Poppins Bold"/>
                <a:sym typeface="Poppins Bold"/>
              </a:rPr>
              <a:t>Objects.equals</a:t>
            </a:r>
            <a:r>
              <a:rPr lang="en-US" sz="2756" b="1" dirty="0">
                <a:solidFill>
                  <a:srgbClr val="FFFFFF"/>
                </a:solidFill>
                <a:latin typeface="Poppins Bold"/>
                <a:ea typeface="Poppins Bold"/>
                <a:cs typeface="Poppins Bold"/>
                <a:sym typeface="Poppins Bold"/>
              </a:rPr>
              <a:t>(</a:t>
            </a:r>
            <a:r>
              <a:rPr lang="en-US" sz="2756" b="1" dirty="0" err="1">
                <a:solidFill>
                  <a:srgbClr val="FFFFFF"/>
                </a:solidFill>
                <a:latin typeface="Poppins Bold"/>
                <a:ea typeface="Poppins Bold"/>
                <a:cs typeface="Poppins Bold"/>
                <a:sym typeface="Poppins Bold"/>
              </a:rPr>
              <a:t>students.get</a:t>
            </a:r>
            <a:r>
              <a:rPr lang="en-US" sz="2756" b="1" dirty="0">
                <a:solidFill>
                  <a:srgbClr val="FFFFFF"/>
                </a:solidFill>
                <a:latin typeface="Poppins Bold"/>
                <a:ea typeface="Poppins Bold"/>
                <a:cs typeface="Poppins Bold"/>
                <a:sym typeface="Poppins Bold"/>
              </a:rPr>
              <a:t>(</a:t>
            </a:r>
            <a:r>
              <a:rPr lang="en-US" sz="2756" b="1" dirty="0" err="1">
                <a:solidFill>
                  <a:srgbClr val="FFFFFF"/>
                </a:solidFill>
                <a:latin typeface="Poppins Bold"/>
                <a:ea typeface="Poppins Bold"/>
                <a:cs typeface="Poppins Bold"/>
                <a:sym typeface="Poppins Bold"/>
              </a:rPr>
              <a:t>i</a:t>
            </a:r>
            <a:r>
              <a:rPr lang="en-US" sz="2756" b="1" dirty="0">
                <a:solidFill>
                  <a:srgbClr val="FFFFFF"/>
                </a:solidFill>
                <a:latin typeface="Poppins Bold"/>
                <a:ea typeface="Poppins Bold"/>
                <a:cs typeface="Poppins Bold"/>
                <a:sym typeface="Poppins Bold"/>
              </a:rPr>
              <a:t>).id, id)):</a:t>
            </a:r>
            <a:r>
              <a:rPr lang="en-US" sz="2756" dirty="0">
                <a:solidFill>
                  <a:srgbClr val="FFFFFF"/>
                </a:solidFill>
                <a:latin typeface="Poppins"/>
                <a:ea typeface="Poppins"/>
                <a:cs typeface="Poppins"/>
                <a:sym typeface="Poppins"/>
              </a:rPr>
              <a:t> Checks if the current student ID is equal to the required ID. If so, then modify.</a:t>
            </a:r>
          </a:p>
          <a:p>
            <a:pPr marL="595186" lvl="1" indent="-297593" algn="l">
              <a:lnSpc>
                <a:spcPts val="3859"/>
              </a:lnSpc>
              <a:buFont typeface="Arial"/>
              <a:buChar char="•"/>
            </a:pPr>
            <a:r>
              <a:rPr lang="en-US" sz="2756" b="1" dirty="0" err="1">
                <a:solidFill>
                  <a:srgbClr val="FFFFFF"/>
                </a:solidFill>
                <a:latin typeface="Poppins Bold"/>
                <a:ea typeface="Poppins Bold"/>
                <a:cs typeface="Poppins Bold"/>
                <a:sym typeface="Poppins Bold"/>
              </a:rPr>
              <a:t>students.set</a:t>
            </a:r>
            <a:r>
              <a:rPr lang="en-US" sz="2756" b="1" dirty="0">
                <a:solidFill>
                  <a:srgbClr val="FFFFFF"/>
                </a:solidFill>
                <a:latin typeface="Poppins Bold"/>
                <a:ea typeface="Poppins Bold"/>
                <a:cs typeface="Poppins Bold"/>
                <a:sym typeface="Poppins Bold"/>
              </a:rPr>
              <a:t>(</a:t>
            </a:r>
            <a:r>
              <a:rPr lang="en-US" sz="2756" b="1" dirty="0" err="1">
                <a:solidFill>
                  <a:srgbClr val="FFFFFF"/>
                </a:solidFill>
                <a:latin typeface="Poppins Bold"/>
                <a:ea typeface="Poppins Bold"/>
                <a:cs typeface="Poppins Bold"/>
                <a:sym typeface="Poppins Bold"/>
              </a:rPr>
              <a:t>i</a:t>
            </a:r>
            <a:r>
              <a:rPr lang="en-US" sz="2756" b="1" dirty="0">
                <a:solidFill>
                  <a:srgbClr val="FFFFFF"/>
                </a:solidFill>
                <a:latin typeface="Poppins Bold"/>
                <a:ea typeface="Poppins Bold"/>
                <a:cs typeface="Poppins Bold"/>
                <a:sym typeface="Poppins Bold"/>
              </a:rPr>
              <a:t>, data):</a:t>
            </a:r>
            <a:r>
              <a:rPr lang="en-US" sz="2756" dirty="0">
                <a:solidFill>
                  <a:srgbClr val="FFFFFF"/>
                </a:solidFill>
                <a:latin typeface="Poppins"/>
                <a:ea typeface="Poppins"/>
                <a:cs typeface="Poppins"/>
                <a:sym typeface="Poppins"/>
              </a:rPr>
              <a:t> Replaces the current student object with the new data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vi-VN"/>
          </a:p>
        </p:txBody>
      </p:sp>
      <p:sp>
        <p:nvSpPr>
          <p:cNvPr id="3" name="Freeform 3"/>
          <p:cNvSpPr/>
          <p:nvPr/>
        </p:nvSpPr>
        <p:spPr>
          <a:xfrm>
            <a:off x="9517319"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vi-VN"/>
          </a:p>
        </p:txBody>
      </p:sp>
      <p:sp>
        <p:nvSpPr>
          <p:cNvPr id="4" name="Freeform 4"/>
          <p:cNvSpPr/>
          <p:nvPr/>
        </p:nvSpPr>
        <p:spPr>
          <a:xfrm>
            <a:off x="3507751" y="1873995"/>
            <a:ext cx="11272498" cy="4196687"/>
          </a:xfrm>
          <a:custGeom>
            <a:avLst/>
            <a:gdLst/>
            <a:ahLst/>
            <a:cxnLst/>
            <a:rect l="l" t="t" r="r" b="b"/>
            <a:pathLst>
              <a:path w="11272498" h="4196687">
                <a:moveTo>
                  <a:pt x="0" y="0"/>
                </a:moveTo>
                <a:lnTo>
                  <a:pt x="11272498" y="0"/>
                </a:lnTo>
                <a:lnTo>
                  <a:pt x="11272498" y="4196688"/>
                </a:lnTo>
                <a:lnTo>
                  <a:pt x="0" y="4196688"/>
                </a:lnTo>
                <a:lnTo>
                  <a:pt x="0" y="0"/>
                </a:lnTo>
                <a:close/>
              </a:path>
            </a:pathLst>
          </a:custGeom>
          <a:blipFill>
            <a:blip r:embed="rId3"/>
            <a:stretch>
              <a:fillRect/>
            </a:stretch>
          </a:blipFill>
        </p:spPr>
        <p:txBody>
          <a:bodyPr/>
          <a:lstStyle/>
          <a:p>
            <a:endParaRPr lang="vi-VN"/>
          </a:p>
        </p:txBody>
      </p:sp>
      <p:sp>
        <p:nvSpPr>
          <p:cNvPr id="5" name="TextBox 5"/>
          <p:cNvSpPr txBox="1"/>
          <p:nvPr/>
        </p:nvSpPr>
        <p:spPr>
          <a:xfrm>
            <a:off x="580718" y="200089"/>
            <a:ext cx="12710915" cy="1428622"/>
          </a:xfrm>
          <a:prstGeom prst="rect">
            <a:avLst/>
          </a:prstGeom>
        </p:spPr>
        <p:txBody>
          <a:bodyPr lIns="0" tIns="0" rIns="0" bIns="0" rtlCol="0" anchor="t">
            <a:spAutoFit/>
          </a:bodyPr>
          <a:lstStyle/>
          <a:p>
            <a:pPr algn="ctr">
              <a:lnSpc>
                <a:spcPts val="11032"/>
              </a:lnSpc>
              <a:spcBef>
                <a:spcPct val="0"/>
              </a:spcBef>
            </a:pPr>
            <a:r>
              <a:rPr lang="en-US" sz="7880" b="1">
                <a:solidFill>
                  <a:srgbClr val="FFFFFF"/>
                </a:solidFill>
                <a:latin typeface="Poppins Bold"/>
                <a:ea typeface="Poppins Bold"/>
                <a:cs typeface="Poppins Bold"/>
                <a:sym typeface="Poppins Bold"/>
              </a:rPr>
              <a:t>Delete student function</a:t>
            </a:r>
          </a:p>
        </p:txBody>
      </p:sp>
      <p:sp>
        <p:nvSpPr>
          <p:cNvPr id="6" name="TextBox 6"/>
          <p:cNvSpPr txBox="1"/>
          <p:nvPr/>
        </p:nvSpPr>
        <p:spPr>
          <a:xfrm>
            <a:off x="268291" y="6375483"/>
            <a:ext cx="4115751" cy="574641"/>
          </a:xfrm>
          <a:prstGeom prst="rect">
            <a:avLst/>
          </a:prstGeom>
        </p:spPr>
        <p:txBody>
          <a:bodyPr lIns="0" tIns="0" rIns="0" bIns="0" rtlCol="0" anchor="t">
            <a:spAutoFit/>
          </a:bodyPr>
          <a:lstStyle/>
          <a:p>
            <a:pPr algn="ctr">
              <a:lnSpc>
                <a:spcPts val="4551"/>
              </a:lnSpc>
              <a:spcBef>
                <a:spcPct val="0"/>
              </a:spcBef>
            </a:pPr>
            <a:r>
              <a:rPr lang="en-US" sz="3251" b="1">
                <a:solidFill>
                  <a:srgbClr val="FFFFFF"/>
                </a:solidFill>
                <a:latin typeface="Poppins Bold"/>
                <a:ea typeface="Poppins Bold"/>
                <a:cs typeface="Poppins Bold"/>
                <a:sym typeface="Poppins Bold"/>
              </a:rPr>
              <a:t>Class declaration:</a:t>
            </a:r>
          </a:p>
        </p:txBody>
      </p:sp>
      <p:sp>
        <p:nvSpPr>
          <p:cNvPr id="7" name="TextBox 7"/>
          <p:cNvSpPr txBox="1"/>
          <p:nvPr/>
        </p:nvSpPr>
        <p:spPr>
          <a:xfrm>
            <a:off x="532310" y="7258457"/>
            <a:ext cx="17223380" cy="1582386"/>
          </a:xfrm>
          <a:prstGeom prst="rect">
            <a:avLst/>
          </a:prstGeom>
        </p:spPr>
        <p:txBody>
          <a:bodyPr lIns="0" tIns="0" rIns="0" bIns="0" rtlCol="0" anchor="t">
            <a:spAutoFit/>
          </a:bodyPr>
          <a:lstStyle/>
          <a:p>
            <a:pPr marL="637193" lvl="1" indent="-318596" algn="l">
              <a:lnSpc>
                <a:spcPts val="4131"/>
              </a:lnSpc>
              <a:buFont typeface="Arial"/>
              <a:buChar char="•"/>
            </a:pPr>
            <a:r>
              <a:rPr lang="en-US" sz="2951">
                <a:solidFill>
                  <a:srgbClr val="FFFFFF"/>
                </a:solidFill>
                <a:latin typeface="Poppins"/>
                <a:ea typeface="Poppins"/>
                <a:cs typeface="Poppins"/>
                <a:sym typeface="Poppins"/>
              </a:rPr>
              <a:t>public class ArrayListRemoveStudent: Similar to the previous code, we declare a public class named ArrayListRemoveStudent. This class will contain the method to delete the student.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4261</Words>
  <Application>Microsoft Office PowerPoint</Application>
  <PresentationFormat>Custom</PresentationFormat>
  <Paragraphs>229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Poppins Bold</vt:lpstr>
      <vt:lpstr>Calibri</vt:lpstr>
      <vt:lpstr>Neo Tech Bold</vt:lpstr>
      <vt:lpstr>Poppins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Gradient IT Solutions &amp; Technology Presentation</dc:title>
  <cp:lastModifiedBy>Nam Phương</cp:lastModifiedBy>
  <cp:revision>3</cp:revision>
  <dcterms:created xsi:type="dcterms:W3CDTF">2006-08-16T00:00:00Z</dcterms:created>
  <dcterms:modified xsi:type="dcterms:W3CDTF">2024-10-23T13:07:36Z</dcterms:modified>
  <dc:identifier>DAGUT4hTfKM</dc:identifier>
</cp:coreProperties>
</file>