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47" r:id="rId2"/>
    <p:sldId id="398" r:id="rId3"/>
    <p:sldId id="397" r:id="rId4"/>
    <p:sldId id="399" r:id="rId5"/>
    <p:sldId id="410" r:id="rId6"/>
    <p:sldId id="402" r:id="rId7"/>
    <p:sldId id="404" r:id="rId8"/>
    <p:sldId id="408" r:id="rId9"/>
    <p:sldId id="409" r:id="rId10"/>
    <p:sldId id="400" r:id="rId11"/>
    <p:sldId id="406" r:id="rId12"/>
    <p:sldId id="405" r:id="rId13"/>
    <p:sldId id="407" r:id="rId14"/>
    <p:sldId id="401" r:id="rId15"/>
    <p:sldId id="411" r:id="rId16"/>
  </p:sldIdLst>
  <p:sldSz cx="9906000" cy="6858000" type="A4"/>
  <p:notesSz cx="6781800" cy="9918700"/>
  <p:defaultTextStyle>
    <a:defPPr>
      <a:defRPr lang="ko-KR"/>
    </a:defPPr>
    <a:lvl1pPr algn="ctr" rtl="0" fontAlgn="base">
      <a:lnSpc>
        <a:spcPct val="80000"/>
      </a:lnSpc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ctr" rtl="0" fontAlgn="base">
      <a:lnSpc>
        <a:spcPct val="80000"/>
      </a:lnSpc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ctr" rtl="0" fontAlgn="base">
      <a:lnSpc>
        <a:spcPct val="80000"/>
      </a:lnSpc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ctr" rtl="0" fontAlgn="base">
      <a:lnSpc>
        <a:spcPct val="80000"/>
      </a:lnSpc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ctr" rtl="0" fontAlgn="base">
      <a:lnSpc>
        <a:spcPct val="80000"/>
      </a:lnSpc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pos="6023">
          <p15:clr>
            <a:srgbClr val="A4A3A4"/>
          </p15:clr>
        </p15:guide>
        <p15:guide id="3" pos="897">
          <p15:clr>
            <a:srgbClr val="A4A3A4"/>
          </p15:clr>
        </p15:guide>
        <p15:guide id="4" pos="1759">
          <p15:clr>
            <a:srgbClr val="A4A3A4"/>
          </p15:clr>
        </p15:guide>
        <p15:guide id="5" pos="3710">
          <p15:clr>
            <a:srgbClr val="A4A3A4"/>
          </p15:clr>
        </p15:guide>
        <p15:guide id="6" pos="4118">
          <p15:clr>
            <a:srgbClr val="A4A3A4"/>
          </p15:clr>
        </p15:guide>
        <p15:guide id="7" pos="2213">
          <p15:clr>
            <a:srgbClr val="A4A3A4"/>
          </p15:clr>
        </p15:guide>
        <p15:guide id="8" pos="4526">
          <p15:clr>
            <a:srgbClr val="A4A3A4"/>
          </p15:clr>
        </p15:guide>
        <p15:guide id="9" pos="47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D0D"/>
    <a:srgbClr val="0066CC"/>
    <a:srgbClr val="FFCCFF"/>
    <a:srgbClr val="FF0000"/>
    <a:srgbClr val="FEDFA0"/>
    <a:srgbClr val="FFCC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9822" autoAdjust="0"/>
  </p:normalViewPr>
  <p:slideViewPr>
    <p:cSldViewPr>
      <p:cViewPr varScale="1">
        <p:scale>
          <a:sx n="87" d="100"/>
          <a:sy n="87" d="100"/>
        </p:scale>
        <p:origin x="-1363" y="-82"/>
      </p:cViewPr>
      <p:guideLst>
        <p:guide orient="horz" pos="799"/>
        <p:guide pos="6023"/>
        <p:guide pos="897"/>
        <p:guide pos="1759"/>
        <p:guide pos="3710"/>
        <p:guide pos="4118"/>
        <p:guide pos="2213"/>
        <p:guide pos="4526"/>
        <p:guide pos="47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0F54A8B-323B-40DD-87F8-B748FCC41F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843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4850" y="744538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7205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65BB3D-A4C5-4200-8F2B-6D1EED2204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101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46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8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0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44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14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5921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5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8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9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67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859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480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6"/>
          <p:cNvSpPr txBox="1">
            <a:spLocks noChangeArrowheads="1"/>
          </p:cNvSpPr>
          <p:nvPr userDrawn="1"/>
        </p:nvSpPr>
        <p:spPr bwMode="auto">
          <a:xfrm>
            <a:off x="4530725" y="6583363"/>
            <a:ext cx="854075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6FAD587-B3BF-4BDF-AB34-9D0CA305B58B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Text Box 45"/>
          <p:cNvSpPr txBox="1">
            <a:spLocks noChangeArrowheads="1"/>
          </p:cNvSpPr>
          <p:nvPr userDrawn="1"/>
        </p:nvSpPr>
        <p:spPr bwMode="auto">
          <a:xfrm>
            <a:off x="166688" y="6578600"/>
            <a:ext cx="3797300" cy="203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LG CNS</a:t>
            </a:r>
          </a:p>
        </p:txBody>
      </p:sp>
      <p:sp>
        <p:nvSpPr>
          <p:cNvPr id="1028" name="Line 58"/>
          <p:cNvSpPr>
            <a:spLocks noChangeShapeType="1"/>
          </p:cNvSpPr>
          <p:nvPr userDrawn="1"/>
        </p:nvSpPr>
        <p:spPr bwMode="auto">
          <a:xfrm>
            <a:off x="263525" y="6556375"/>
            <a:ext cx="944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32"/>
          <p:cNvSpPr txBox="1">
            <a:spLocks noChangeArrowheads="1"/>
          </p:cNvSpPr>
          <p:nvPr userDrawn="1"/>
        </p:nvSpPr>
        <p:spPr bwMode="auto">
          <a:xfrm>
            <a:off x="5975350" y="127000"/>
            <a:ext cx="3797300" cy="2270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인터페이스명세서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검사기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152400" y="117475"/>
            <a:ext cx="3797300" cy="2270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LGCNA MES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구축</a:t>
            </a:r>
          </a:p>
        </p:txBody>
      </p:sp>
      <p:sp>
        <p:nvSpPr>
          <p:cNvPr id="1031" name="Line 51"/>
          <p:cNvSpPr>
            <a:spLocks noChangeShapeType="1"/>
          </p:cNvSpPr>
          <p:nvPr userDrawn="1"/>
        </p:nvSpPr>
        <p:spPr bwMode="auto">
          <a:xfrm>
            <a:off x="228600" y="422275"/>
            <a:ext cx="94488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1" r:id="rId1"/>
    <p:sldLayoutId id="2147484862" r:id="rId2"/>
    <p:sldLayoutId id="2147484863" r:id="rId3"/>
    <p:sldLayoutId id="2147484864" r:id="rId4"/>
    <p:sldLayoutId id="2147484865" r:id="rId5"/>
    <p:sldLayoutId id="2147484866" r:id="rId6"/>
    <p:sldLayoutId id="2147484867" r:id="rId7"/>
    <p:sldLayoutId id="2147484868" r:id="rId8"/>
    <p:sldLayoutId id="2147484869" r:id="rId9"/>
    <p:sldLayoutId id="2147484870" r:id="rId10"/>
    <p:sldLayoutId id="2147484871" r:id="rId11"/>
    <p:sldLayoutId id="2147484872" r:id="rId12"/>
    <p:sldLayoutId id="21474848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282"/>
          <p:cNvSpPr>
            <a:spLocks noChangeShapeType="1"/>
          </p:cNvSpPr>
          <p:nvPr/>
        </p:nvSpPr>
        <p:spPr bwMode="auto">
          <a:xfrm>
            <a:off x="304800" y="2492375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Text Box 1283"/>
          <p:cNvSpPr txBox="1">
            <a:spLocks noChangeArrowheads="1"/>
          </p:cNvSpPr>
          <p:nvPr/>
        </p:nvSpPr>
        <p:spPr bwMode="auto">
          <a:xfrm>
            <a:off x="4254500" y="1846263"/>
            <a:ext cx="53467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인터페이스명세서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검사기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5323" name="Group 1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38298"/>
              </p:ext>
            </p:extLst>
          </p:nvPr>
        </p:nvGraphicFramePr>
        <p:xfrm>
          <a:off x="7277100" y="3967163"/>
          <a:ext cx="2425700" cy="304800"/>
        </p:xfrm>
        <a:graphic>
          <a:graphicData uri="http://schemas.openxmlformats.org/drawingml/2006/table">
            <a:tbl>
              <a:tblPr/>
              <a:tblGrid>
                <a:gridCol w="2425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관리부서 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화학담당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85330" name="Group 1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87005"/>
              </p:ext>
            </p:extLst>
          </p:nvPr>
        </p:nvGraphicFramePr>
        <p:xfrm>
          <a:off x="1825625" y="6249988"/>
          <a:ext cx="5892800" cy="427037"/>
        </p:xfrm>
        <a:graphic>
          <a:graphicData uri="http://schemas.openxmlformats.org/drawingml/2006/table">
            <a:tbl>
              <a:tblPr/>
              <a:tblGrid>
                <a:gridCol w="589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Copyright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©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LG CNS.</a:t>
                      </a:r>
                    </a:p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 CNS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사전 승인 없이 본 내용의 전부 또는 일부에 대한 복사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사용을 금합니다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T="45754" marB="45754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58" name="Text Box 1304"/>
          <p:cNvSpPr txBox="1">
            <a:spLocks noChangeArrowheads="1"/>
          </p:cNvSpPr>
          <p:nvPr/>
        </p:nvSpPr>
        <p:spPr bwMode="auto">
          <a:xfrm>
            <a:off x="5434013" y="865188"/>
            <a:ext cx="4167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LGCWA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MES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구축</a:t>
            </a:r>
          </a:p>
        </p:txBody>
      </p:sp>
      <p:sp>
        <p:nvSpPr>
          <p:cNvPr id="2059" name="Text Box 1284"/>
          <p:cNvSpPr txBox="1">
            <a:spLocks noChangeArrowheads="1"/>
          </p:cNvSpPr>
          <p:nvPr/>
        </p:nvSpPr>
        <p:spPr bwMode="auto">
          <a:xfrm>
            <a:off x="4736976" y="2673350"/>
            <a:ext cx="4845175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문서번호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LGC-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인터페이스명세서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검사기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)-LGCWA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호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00" y="5021932"/>
            <a:ext cx="19431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28339"/>
              </p:ext>
            </p:extLst>
          </p:nvPr>
        </p:nvGraphicFramePr>
        <p:xfrm>
          <a:off x="330200" y="1125538"/>
          <a:ext cx="9159875" cy="4614858"/>
        </p:xfrm>
        <a:graphic>
          <a:graphicData uri="http://schemas.openxmlformats.org/drawingml/2006/table">
            <a:tbl>
              <a:tblPr/>
              <a:tblGrid>
                <a:gridCol w="145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(+)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_Bushing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Isolation Resistance Test Voltage Level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제어값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기록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(+)_Bushing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Isolation Resistance Test Voltage Time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(+)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_Cooling Plate Isolation Resistance Test Voltage Level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(+)_Cooling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Plate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Isolation Resistance Test Voltage Time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(-)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_Bushing Isolation Resistance Test Voltage Level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(-)_Bushing Isolation Resistance Test Voltage Time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(-)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_Cooling Plate Isolation Resistance Test Voltage Level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제어값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(-)_Cooling Plate Isolation Resistance Test Voltage Time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제어값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10s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25s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40s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45s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50s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55s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 60s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70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71" name="Rectangle 25"/>
          <p:cNvSpPr>
            <a:spLocks noChangeArrowheads="1"/>
          </p:cNvSpPr>
          <p:nvPr/>
        </p:nvSpPr>
        <p:spPr bwMode="auto">
          <a:xfrm>
            <a:off x="584200" y="836613"/>
            <a:ext cx="3144838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5.1.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상세 수집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(HIPOT)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P4200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W1PCMA214-7-5, W1PCMA214-7-6, W1PCMA214-7-7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0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15757"/>
              </p:ext>
            </p:extLst>
          </p:nvPr>
        </p:nvGraphicFramePr>
        <p:xfrm>
          <a:off x="330200" y="1125538"/>
          <a:ext cx="9159875" cy="5411013"/>
        </p:xfrm>
        <a:graphic>
          <a:graphicData uri="http://schemas.openxmlformats.org/drawingml/2006/table">
            <a:tbl>
              <a:tblPr/>
              <a:tblGrid>
                <a:gridCol w="145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10s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15s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20s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25s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30s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35s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40s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45s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50s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55s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plates 60s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Ambient Temperature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절연저항 검사 전 측정 외기 온도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10s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15s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20s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25s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30s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35s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40s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45s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50s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55s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570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71" name="Rectangle 25"/>
          <p:cNvSpPr>
            <a:spLocks noChangeArrowheads="1"/>
          </p:cNvSpPr>
          <p:nvPr/>
        </p:nvSpPr>
        <p:spPr bwMode="auto">
          <a:xfrm>
            <a:off x="584200" y="836613"/>
            <a:ext cx="3144838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5.1.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상세 수집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(HIPOT)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P4200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W1PCMA214-7-5, W1PCMA214-7-6, W1PCMA214-7-7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7256" y="4221088"/>
            <a:ext cx="144016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미사용 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19555"/>
              </p:ext>
            </p:extLst>
          </p:nvPr>
        </p:nvGraphicFramePr>
        <p:xfrm>
          <a:off x="330200" y="1125538"/>
          <a:ext cx="9159875" cy="4547013"/>
        </p:xfrm>
        <a:graphic>
          <a:graphicData uri="http://schemas.openxmlformats.org/drawingml/2006/table">
            <a:tbl>
              <a:tblPr/>
              <a:tblGrid>
                <a:gridCol w="145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 60s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10s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15s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WP2MMMTE1049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20s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25s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WP2MMMTE1051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30s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35s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40s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45s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50s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55s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plates 60s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WP2MMMTE1057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 pot Current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Range</a:t>
                      </a:r>
                      <a:endParaRPr lang="ko-KR" alt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sng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sng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sng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sng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sng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sng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70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71" name="Rectangle 25"/>
          <p:cNvSpPr>
            <a:spLocks noChangeArrowheads="1"/>
          </p:cNvSpPr>
          <p:nvPr/>
        </p:nvSpPr>
        <p:spPr bwMode="auto">
          <a:xfrm>
            <a:off x="584200" y="836613"/>
            <a:ext cx="3144838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5.1.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상세 수집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(HIPOT)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P4200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W1PCMA214-7-5, W1PCMA214-7-6, W1PCMA214-7-7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4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65343"/>
              </p:ext>
            </p:extLst>
          </p:nvPr>
        </p:nvGraphicFramePr>
        <p:xfrm>
          <a:off x="330200" y="1125538"/>
          <a:ext cx="9159875" cy="4979013"/>
        </p:xfrm>
        <a:graphic>
          <a:graphicData uri="http://schemas.openxmlformats.org/drawingml/2006/table">
            <a:tbl>
              <a:tblPr/>
              <a:tblGrid>
                <a:gridCol w="145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Rest Time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before discharge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Discharge Current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Discharge Time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Discharge Current Upper Limit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Rest Time after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discharge 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Charge Current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Charge Time 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Charge Current Upper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Limit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Rest Time after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charge 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Safety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Voltage Upper Limit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제어값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Safety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Voltage Lower Limit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제어값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제어값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Module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제어값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Module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검사 시 적용한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제어값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</a:tbl>
          </a:graphicData>
        </a:graphic>
      </p:graphicFrame>
      <p:sp>
        <p:nvSpPr>
          <p:cNvPr id="16570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71" name="Rectangle 25"/>
          <p:cNvSpPr>
            <a:spLocks noChangeArrowheads="1"/>
          </p:cNvSpPr>
          <p:nvPr/>
        </p:nvSpPr>
        <p:spPr bwMode="auto">
          <a:xfrm>
            <a:off x="584200" y="836613"/>
            <a:ext cx="3144838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5.2.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상세 수집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(DCIR)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P4000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W1PCMA214-7-8, W1PCMA214-7-9, W1PCMA214-7-10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0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61242"/>
              </p:ext>
            </p:extLst>
          </p:nvPr>
        </p:nvGraphicFramePr>
        <p:xfrm>
          <a:off x="330200" y="1125538"/>
          <a:ext cx="9159875" cy="4967422"/>
        </p:xfrm>
        <a:graphic>
          <a:graphicData uri="http://schemas.openxmlformats.org/drawingml/2006/table">
            <a:tbl>
              <a:tblPr/>
              <a:tblGrid>
                <a:gridCol w="145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Ambient Temp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℃</a:t>
                      </a: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 편차 항목에 적용된 측정값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Temp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℃</a:t>
                      </a: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온도 편차 항목에 적용된 측정값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 Cell Voltage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전압 편차 항목에 적용된 측정값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Min Cell Voltage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전압 편차 항목에 적용된 측정값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Ambient Temp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before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discharge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℃</a:t>
                      </a: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DCIR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직전에 측정된 온도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Temp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before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discharge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℃</a:t>
                      </a: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DCIR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직전에 측정된 온도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Ambient Temp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after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discharge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℃</a:t>
                      </a: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직후에 측정된 온도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4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Temp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after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discharge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℃</a:t>
                      </a: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직후에 측정된 온도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1~12 before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discharge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1~12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at discharge 10s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Voltage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1~12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before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charge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1~12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 charge 10s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1~12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after charge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 Cell DCIR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</a:t>
                      </a:r>
                      <a:r>
                        <a:rPr lang="el-GR" altLang="ko-K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Ω</a:t>
                      </a:r>
                      <a:endParaRPr lang="ko-KR" altLang="en-US" sz="900" b="0" i="0" u="none" strike="noStrike" kern="1200" baseline="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Cell DCIR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편차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/Ratio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적용된 측정값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 Cell DCIR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</a:t>
                      </a:r>
                      <a:r>
                        <a:rPr lang="el-GR" altLang="ko-K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Ω</a:t>
                      </a:r>
                      <a:endParaRPr lang="ko-KR" altLang="en-US" sz="900" b="0" i="0" u="none" strike="noStrike" kern="1200" baseline="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Cell DCIR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편차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/Ratio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Voltage_Cycler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before discharge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Voltage_Cycler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at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discharge 10s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Voltage_Cycler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before charge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Voltage_Cycler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at charge 10s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Voltage_Cycler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rest time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after charge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DCIR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계산에 적용된 측정값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 DCIR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Module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70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71" name="Rectangle 25"/>
          <p:cNvSpPr>
            <a:spLocks noChangeArrowheads="1"/>
          </p:cNvSpPr>
          <p:nvPr/>
        </p:nvSpPr>
        <p:spPr bwMode="auto">
          <a:xfrm>
            <a:off x="584200" y="836613"/>
            <a:ext cx="3144838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5.2.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상세 수집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(DCIR)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P4000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W1PCMA214-7-8, W1PCMA214-7-9, W1PCMA214-7-10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11150"/>
              </p:ext>
            </p:extLst>
          </p:nvPr>
        </p:nvGraphicFramePr>
        <p:xfrm>
          <a:off x="330200" y="1125538"/>
          <a:ext cx="9159875" cy="1091013"/>
        </p:xfrm>
        <a:graphic>
          <a:graphicData uri="http://schemas.openxmlformats.org/drawingml/2006/table">
            <a:tbl>
              <a:tblPr/>
              <a:tblGrid>
                <a:gridCol w="1454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8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2" marR="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Each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Voltage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deviation( EOL – LQC 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Stacking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sequence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(normal =0, reverse =1)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WP2MMMTE2040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Lot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WP2MMMTE2041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Voltage from LQC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2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6570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71" name="Rectangle 25"/>
          <p:cNvSpPr>
            <a:spLocks noChangeArrowheads="1"/>
          </p:cNvSpPr>
          <p:nvPr/>
        </p:nvSpPr>
        <p:spPr bwMode="auto">
          <a:xfrm>
            <a:off x="584200" y="836613"/>
            <a:ext cx="3144838" cy="265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5.2.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상세 수집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(DCIR)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P4000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W1PCMA214-7-8, W1PCMA214-7-9, W1PCMA214-7-10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0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938" y="542925"/>
            <a:ext cx="4702121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25"/>
          <p:cNvSpPr>
            <a:spLocks noChangeArrowheads="1"/>
          </p:cNvSpPr>
          <p:nvPr/>
        </p:nvSpPr>
        <p:spPr bwMode="auto">
          <a:xfrm>
            <a:off x="584200" y="836613"/>
            <a:ext cx="35047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3.1.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제어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(HIPOT)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14501"/>
              </p:ext>
            </p:extLst>
          </p:nvPr>
        </p:nvGraphicFramePr>
        <p:xfrm>
          <a:off x="330200" y="1151186"/>
          <a:ext cx="9375329" cy="4159295"/>
        </p:xfrm>
        <a:graphic>
          <a:graphicData uri="http://schemas.openxmlformats.org/drawingml/2006/table">
            <a:tbl>
              <a:tblPr/>
              <a:tblGrid>
                <a:gridCol w="1382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제어항목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제어항목명 </a:t>
                      </a: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제어값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WP2MMMTC1001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(+)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_Bushing Isolation Resistance Test Voltage Level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WP2MMMTC1002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(+)_Bushing Isolation Resistance Test Voltage Time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WP2MMMTC1003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(+)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_Cooling Plate Isolation Resistance Test Voltage Level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WP2MMMTC1004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(+)_Cooling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Plate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Isolation Resistance Test Voltage Time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WP2MMMTC1005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(-)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_Bushing Isolation Resistance Test Voltage Level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WP2MMMTC1006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(-)_Bushing Isolation Resistance Test Voltage Time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WP2MMMTC1007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(-)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_Cooling Plate Isolation Resistance Test Voltage Level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WP2MMMTC1008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(-)_Cooling Plate Isolation Resistance Test Voltage Time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WP2MMMTC1009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 pot Current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Range</a:t>
                      </a:r>
                      <a:endParaRPr lang="ko-KR" alt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0.000003</a:t>
                      </a:r>
                    </a:p>
                  </a:txBody>
                  <a:tcPr marL="36000" marR="7200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7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P4200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W1PCMA214-7-5, W1PCMA214-7-6,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W1PCMA214-7-7</a:t>
            </a: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7216" y="1988840"/>
            <a:ext cx="144016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미사용 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Rectangle 25"/>
          <p:cNvSpPr>
            <a:spLocks noChangeArrowheads="1"/>
          </p:cNvSpPr>
          <p:nvPr/>
        </p:nvSpPr>
        <p:spPr bwMode="auto">
          <a:xfrm>
            <a:off x="584200" y="836613"/>
            <a:ext cx="35047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3.2.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제어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(DCIR)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28312"/>
              </p:ext>
            </p:extLst>
          </p:nvPr>
        </p:nvGraphicFramePr>
        <p:xfrm>
          <a:off x="330200" y="1125538"/>
          <a:ext cx="9375329" cy="4382421"/>
        </p:xfrm>
        <a:graphic>
          <a:graphicData uri="http://schemas.openxmlformats.org/drawingml/2006/table">
            <a:tbl>
              <a:tblPr/>
              <a:tblGrid>
                <a:gridCol w="1382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10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제어항목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제어항목명 </a:t>
                      </a: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제어값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5997" marR="0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Line Open Check Upper Limit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Line Open Check Lower Limit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Rest Time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before discharge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Discharge Current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Discharge Time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Discharge Current Upper Limit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Rest Time after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discharge 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Charge Current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Charge Time 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Charge Current Upper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Limit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Rest Time after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charge 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7200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Safety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Voltage Upper Limit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Safety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Voltage Lower Limit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0.155</a:t>
                      </a: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Module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1.68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Module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 DCIR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0.0022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231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Module DCIR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온도보정식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계수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0.0264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67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WP2MMMTC2020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Stacking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sequence (normal =0, reverse =1)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8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P4000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W1PCMA214-7-8, W1PCMA214-7-9,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W1PCMA214-7-10</a:t>
            </a: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7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15097"/>
              </p:ext>
            </p:extLst>
          </p:nvPr>
        </p:nvGraphicFramePr>
        <p:xfrm>
          <a:off x="330200" y="1119188"/>
          <a:ext cx="9403284" cy="3636913"/>
        </p:xfrm>
        <a:graphic>
          <a:graphicData uri="http://schemas.openxmlformats.org/drawingml/2006/table">
            <a:tbl>
              <a:tblPr/>
              <a:tblGrid>
                <a:gridCol w="1382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ID`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불량코드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WP2MMMTQ1001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Probe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Contact Check Bushing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nF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WP2MMMTQ1002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Probe Contact Check Cooling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Plate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nF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WP2MMMTQ1003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(+)~Bushing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999999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WP2MMMTQ1004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(+)~Cooling plate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999999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WP2MMMTQ1005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(-)~Bushing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999999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WP2MMMTQ1006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Insulation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Resistacne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(-)~Cooling plate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999999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00" marR="93600" marT="46809" marB="468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WP2MMMTQ1007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Probe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Contact Check Bushing2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nF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WP2MMMTQ1008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Probe Contact Check Cooling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Plate2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nF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6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15614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15" name="Rectangle 25"/>
          <p:cNvSpPr>
            <a:spLocks noChangeArrowheads="1"/>
          </p:cNvSpPr>
          <p:nvPr/>
        </p:nvSpPr>
        <p:spPr bwMode="auto">
          <a:xfrm>
            <a:off x="584200" y="836613"/>
            <a:ext cx="35047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4.1.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수집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(HIPOT)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P4200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W1PCMA214-7-5, W1PCMA214-7-6, W1PCMA214-7-7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9808" y="2060848"/>
            <a:ext cx="1440160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미사용 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4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25416"/>
              </p:ext>
            </p:extLst>
          </p:nvPr>
        </p:nvGraphicFramePr>
        <p:xfrm>
          <a:off x="330200" y="1119188"/>
          <a:ext cx="9403284" cy="3431146"/>
        </p:xfrm>
        <a:graphic>
          <a:graphicData uri="http://schemas.openxmlformats.org/drawingml/2006/table">
            <a:tbl>
              <a:tblPr/>
              <a:tblGrid>
                <a:gridCol w="1382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ID`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불량코드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WP2MMMTQ1009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Probe Contact Check Bushing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nF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WP2MMMTQ1010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Probe Contact Check Cooling Plate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nF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WP2MMMTQ1011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Insulation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Resistacne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(+)~Bushing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999999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WP2MMMTQ1012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Insulation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Resistacne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(+)~Cooling plate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800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10000</a:t>
                      </a:r>
                      <a:endParaRPr 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WP2MMMTQ1013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Insulation Resistacne (-)~Bushing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40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999999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WP2MMMTQ1014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Insulation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Resistacne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(-)~Cooling plate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40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999999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00" marR="93600" marT="46809" marB="468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WP2MMMTQ1015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Probe Contact Check Bushing2 -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nF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WP2MMMTQ1016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Probe Contact Check Cooling Plate2 -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200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nF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6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15614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15" name="Rectangle 25"/>
          <p:cNvSpPr>
            <a:spLocks noChangeArrowheads="1"/>
          </p:cNvSpPr>
          <p:nvPr/>
        </p:nvSpPr>
        <p:spPr bwMode="auto">
          <a:xfrm>
            <a:off x="584200" y="836613"/>
            <a:ext cx="35047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4.1.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수집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(HIPOT)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P4200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W1PCMA214-7-5, W1PCMA214-7-6, W1PCMA214-7-7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7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46693"/>
              </p:ext>
            </p:extLst>
          </p:nvPr>
        </p:nvGraphicFramePr>
        <p:xfrm>
          <a:off x="330200" y="1119188"/>
          <a:ext cx="9403284" cy="3507191"/>
        </p:xfrm>
        <a:graphic>
          <a:graphicData uri="http://schemas.openxmlformats.org/drawingml/2006/table">
            <a:tbl>
              <a:tblPr/>
              <a:tblGrid>
                <a:gridCol w="1382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불량코드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Temperature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Deviation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-5.0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℃</a:t>
                      </a: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00" marR="93600" marT="46809" marB="468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Voltage deviation</a:t>
                      </a:r>
                      <a:endParaRPr lang="ko-KR" alt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0</a:t>
                      </a:r>
                      <a:endParaRPr lang="ko-KR" altLang="en-US" sz="900" dirty="0"/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40</a:t>
                      </a:r>
                      <a:endParaRPr lang="ko-KR" altLang="en-US" sz="900" dirty="0"/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WP2MMMTQ2015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Module Voltage</a:t>
                      </a:r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41.878</a:t>
                      </a:r>
                      <a:endParaRPr lang="ko-KR" altLang="en-US" sz="900" dirty="0"/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42.362</a:t>
                      </a:r>
                      <a:endParaRPr lang="ko-KR" altLang="en-US" sz="900" dirty="0"/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5614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15" name="Rectangle 25"/>
          <p:cNvSpPr>
            <a:spLocks noChangeArrowheads="1"/>
          </p:cNvSpPr>
          <p:nvPr/>
        </p:nvSpPr>
        <p:spPr bwMode="auto">
          <a:xfrm>
            <a:off x="584200" y="836613"/>
            <a:ext cx="35047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4.2.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수집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(DCIR)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P4000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W1PCMA214-7-8, W1PCMA214-7-9, W1PCMA214-7-10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0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33393"/>
              </p:ext>
            </p:extLst>
          </p:nvPr>
        </p:nvGraphicFramePr>
        <p:xfrm>
          <a:off x="330200" y="1119188"/>
          <a:ext cx="9403284" cy="3548462"/>
        </p:xfrm>
        <a:graphic>
          <a:graphicData uri="http://schemas.openxmlformats.org/drawingml/2006/table">
            <a:tbl>
              <a:tblPr/>
              <a:tblGrid>
                <a:gridCol w="1382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불량코드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1.739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2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00" marR="93600" marT="46809" marB="468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1.745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Cell DCIR Deviation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0.665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Cell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DCIR Ratio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%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Module DCIR</a:t>
                      </a:r>
                      <a:endParaRPr lang="ko-KR" altLang="en-US" sz="900" dirty="0"/>
                    </a:p>
                  </a:txBody>
                  <a:tcPr marL="72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굴림"/>
                        </a:rPr>
                        <a:t>20.621</a:t>
                      </a:r>
                      <a:endParaRPr lang="ko-KR" altLang="ko-KR" sz="1000" dirty="0" smtClean="0">
                        <a:effectLst/>
                        <a:latin typeface="Calibri"/>
                        <a:ea typeface="+mn-ea"/>
                        <a:cs typeface="굴림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5614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15" name="Rectangle 25"/>
          <p:cNvSpPr>
            <a:spLocks noChangeArrowheads="1"/>
          </p:cNvSpPr>
          <p:nvPr/>
        </p:nvSpPr>
        <p:spPr bwMode="auto">
          <a:xfrm>
            <a:off x="584200" y="836613"/>
            <a:ext cx="35047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4.2.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수집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(DCIR)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P4000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W1PCMA214-7-8, W1PCMA214-7-9, W1PCMA214-7-10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6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46339"/>
              </p:ext>
            </p:extLst>
          </p:nvPr>
        </p:nvGraphicFramePr>
        <p:xfrm>
          <a:off x="330200" y="1119188"/>
          <a:ext cx="9403284" cy="3507191"/>
        </p:xfrm>
        <a:graphic>
          <a:graphicData uri="http://schemas.openxmlformats.org/drawingml/2006/table">
            <a:tbl>
              <a:tblPr/>
              <a:tblGrid>
                <a:gridCol w="1382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99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3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LSL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불량코드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Temperature Deviation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-3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3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℃</a:t>
                      </a: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1 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2 -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3 -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00" marR="93600" marT="46809" marB="468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4 -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5 -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6 -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7 -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8 -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9 -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10 -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11 -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12 -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Voltage deviation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0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18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Voltage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41.878</a:t>
                      </a:r>
                      <a:endParaRPr lang="ko-KR" altLang="en-US" sz="900" dirty="0"/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42.362</a:t>
                      </a:r>
                      <a:endParaRPr lang="ko-KR" altLang="en-US" sz="900" dirty="0"/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5614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15" name="Rectangle 25"/>
          <p:cNvSpPr>
            <a:spLocks noChangeArrowheads="1"/>
          </p:cNvSpPr>
          <p:nvPr/>
        </p:nvSpPr>
        <p:spPr bwMode="auto">
          <a:xfrm>
            <a:off x="584200" y="836613"/>
            <a:ext cx="35047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4.2.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수집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(DCIR)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P4000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W1PCMA214-7-8, W1PCMA214-7-9, W1PCMA214-7-10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45261"/>
              </p:ext>
            </p:extLst>
          </p:nvPr>
        </p:nvGraphicFramePr>
        <p:xfrm>
          <a:off x="330200" y="1119188"/>
          <a:ext cx="9403284" cy="3548462"/>
        </p:xfrm>
        <a:graphic>
          <a:graphicData uri="http://schemas.openxmlformats.org/drawingml/2006/table">
            <a:tbl>
              <a:tblPr/>
              <a:tblGrid>
                <a:gridCol w="1382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수집항목명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불량코드</a:t>
                      </a:r>
                    </a:p>
                  </a:txBody>
                  <a:tcPr marL="36000" marR="0" marT="9526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1 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2 -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3 -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2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4 -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5 -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3600" marR="93600" marT="46809" marB="46809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6 -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7 -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8 -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9 -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10 -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11 -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12 -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1.3</a:t>
                      </a:r>
                      <a:endParaRPr lang="ko-KR" sz="110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1.71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Deviation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0.00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0.28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Cell DCIR Ratio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%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AMDAU0149B</a:t>
                      </a:r>
                    </a:p>
                  </a:txBody>
                  <a:tcPr marL="35997" marR="9524" marT="952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WP2MMMTQ2060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 DCIR - Control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16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굴림"/>
                          <a:cs typeface="굴림"/>
                        </a:rPr>
                        <a:t>20.621</a:t>
                      </a:r>
                      <a:endParaRPr lang="ko-KR" sz="1100" dirty="0">
                        <a:effectLst/>
                        <a:latin typeface="Calibri"/>
                        <a:ea typeface="굴림"/>
                        <a:cs typeface="굴림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0" lang="el-GR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Ω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0" marT="462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5614" name="Rectangle 2"/>
          <p:cNvSpPr>
            <a:spLocks noChangeArrowheads="1"/>
          </p:cNvSpPr>
          <p:nvPr/>
        </p:nvSpPr>
        <p:spPr bwMode="auto">
          <a:xfrm>
            <a:off x="388938" y="542925"/>
            <a:ext cx="4655633" cy="289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CWA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호기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CMA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방전 검사장비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15" name="Rectangle 25"/>
          <p:cNvSpPr>
            <a:spLocks noChangeArrowheads="1"/>
          </p:cNvSpPr>
          <p:nvPr/>
        </p:nvSpPr>
        <p:spPr bwMode="auto">
          <a:xfrm>
            <a:off x="584200" y="836613"/>
            <a:ext cx="35047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4.2.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수집 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(DCIR)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4953"/>
          <p:cNvSpPr txBox="1">
            <a:spLocks noChangeArrowheads="1"/>
          </p:cNvSpPr>
          <p:nvPr/>
        </p:nvSpPr>
        <p:spPr bwMode="auto">
          <a:xfrm>
            <a:off x="6033120" y="590773"/>
            <a:ext cx="4104456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2075" tIns="46038" rIns="92075" bIns="46038" spcCol="72000"/>
          <a:lstStyle/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제품코드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: AMDAU0149B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공정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kumimoji="0" lang="en-US" altLang="ko-KR" sz="900" b="0" dirty="0" smtClean="0">
                <a:latin typeface="맑은 고딕" pitchFamily="50" charset="-127"/>
                <a:ea typeface="맑은 고딕" pitchFamily="50" charset="-127"/>
              </a:rPr>
              <a:t>P4000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l" defTabSz="762000">
              <a:lnSpc>
                <a:spcPct val="100000"/>
              </a:lnSpc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설비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ID   :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W1PCMA214-7-8, W1PCMA214-7-9, W1PCMA214-7-10</a:t>
            </a:r>
            <a:endParaRPr lang="en-US" altLang="ko-KR" sz="900" dirty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dirty="0" smtClean="0"/>
          </a:p>
          <a:p>
            <a:pPr marL="457200" indent="-457200" algn="l" defTabSz="762000">
              <a:lnSpc>
                <a:spcPct val="100000"/>
              </a:lnSpc>
              <a:defRPr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3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7620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7620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51795</TotalTime>
  <Words>2915</Words>
  <Application>Microsoft Office PowerPoint</Application>
  <PresentationFormat>A4 용지(210x297mm)</PresentationFormat>
  <Paragraphs>1360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정진완</dc:creator>
  <cp:lastModifiedBy>lg</cp:lastModifiedBy>
  <cp:revision>2034</cp:revision>
  <dcterms:created xsi:type="dcterms:W3CDTF">2002-10-21T04:23:18Z</dcterms:created>
  <dcterms:modified xsi:type="dcterms:W3CDTF">2020-06-30T12:35:37Z</dcterms:modified>
</cp:coreProperties>
</file>