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8" r:id="rId3"/>
    <p:sldId id="269" r:id="rId4"/>
    <p:sldId id="260" r:id="rId5"/>
    <p:sldId id="262" r:id="rId6"/>
    <p:sldId id="263" r:id="rId7"/>
    <p:sldId id="267"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841E2"/>
    <a:srgbClr val="7F0A0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7/3/2022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7/3/2022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7/3/2022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7/3/2022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7/3/2022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7/3/2022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7/3/2022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7/3/2022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7/3/2022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7/3/2022</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7/3/2022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7/3/2022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813C6-4A7D-4CDD-A15D-280CDDFA28DB}"/>
              </a:ext>
            </a:extLst>
          </p:cNvPr>
          <p:cNvSpPr>
            <a:spLocks noGrp="1"/>
          </p:cNvSpPr>
          <p:nvPr>
            <p:ph type="ctrTitle"/>
          </p:nvPr>
        </p:nvSpPr>
        <p:spPr>
          <a:xfrm>
            <a:off x="1097280" y="758952"/>
            <a:ext cx="10058400" cy="2670048"/>
          </a:xfrm>
        </p:spPr>
        <p:txBody>
          <a:bodyPr/>
          <a:lstStyle/>
          <a:p>
            <a:r>
              <a:rPr lang="en-US" dirty="0">
                <a:solidFill>
                  <a:schemeClr val="bg2">
                    <a:lumMod val="10000"/>
                  </a:schemeClr>
                </a:solidFill>
              </a:rPr>
              <a:t>Introduction to Machine Learning</a:t>
            </a:r>
            <a:endParaRPr lang="en-IN" dirty="0">
              <a:solidFill>
                <a:schemeClr val="bg2">
                  <a:lumMod val="10000"/>
                </a:schemeClr>
              </a:solidFill>
            </a:endParaRPr>
          </a:p>
        </p:txBody>
      </p:sp>
    </p:spTree>
    <p:extLst>
      <p:ext uri="{BB962C8B-B14F-4D97-AF65-F5344CB8AC3E}">
        <p14:creationId xmlns:p14="http://schemas.microsoft.com/office/powerpoint/2010/main" val="664107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4F59F-B192-4084-AAB0-A6F253F46BA9}"/>
              </a:ext>
            </a:extLst>
          </p:cNvPr>
          <p:cNvSpPr>
            <a:spLocks noGrp="1"/>
          </p:cNvSpPr>
          <p:nvPr>
            <p:ph type="title"/>
          </p:nvPr>
        </p:nvSpPr>
        <p:spPr/>
        <p:txBody>
          <a:bodyPr/>
          <a:lstStyle/>
          <a:p>
            <a:r>
              <a:rPr lang="en-US" b="1">
                <a:solidFill>
                  <a:schemeClr val="tx1">
                    <a:lumMod val="95000"/>
                    <a:lumOff val="5000"/>
                  </a:schemeClr>
                </a:solidFill>
              </a:rPr>
              <a:t>AI </a:t>
            </a:r>
            <a:r>
              <a:rPr lang="en-US" b="1" dirty="0">
                <a:solidFill>
                  <a:schemeClr val="tx1">
                    <a:lumMod val="95000"/>
                    <a:lumOff val="5000"/>
                  </a:schemeClr>
                </a:solidFill>
              </a:rPr>
              <a:t>vs ML vs DL</a:t>
            </a:r>
            <a:endParaRPr lang="en-IN" b="1" dirty="0">
              <a:solidFill>
                <a:schemeClr val="tx1">
                  <a:lumMod val="95000"/>
                  <a:lumOff val="5000"/>
                </a:schemeClr>
              </a:solidFill>
            </a:endParaRPr>
          </a:p>
        </p:txBody>
      </p:sp>
      <p:pic>
        <p:nvPicPr>
          <p:cNvPr id="5" name="Content Placeholder 4">
            <a:extLst>
              <a:ext uri="{FF2B5EF4-FFF2-40B4-BE49-F238E27FC236}">
                <a16:creationId xmlns:a16="http://schemas.microsoft.com/office/drawing/2014/main" id="{00A7CC99-CFAB-4302-AF3B-CE1563DF060E}"/>
              </a:ext>
            </a:extLst>
          </p:cNvPr>
          <p:cNvPicPr>
            <a:picLocks noGrp="1" noChangeAspect="1"/>
          </p:cNvPicPr>
          <p:nvPr>
            <p:ph idx="1"/>
          </p:nvPr>
        </p:nvPicPr>
        <p:blipFill rotWithShape="1">
          <a:blip r:embed="rId2"/>
          <a:srcRect l="14159" t="24780" r="35894" b="23101"/>
          <a:stretch/>
        </p:blipFill>
        <p:spPr>
          <a:xfrm>
            <a:off x="2372139" y="1868556"/>
            <a:ext cx="7431762" cy="4359966"/>
          </a:xfrm>
        </p:spPr>
      </p:pic>
    </p:spTree>
    <p:extLst>
      <p:ext uri="{BB962C8B-B14F-4D97-AF65-F5344CB8AC3E}">
        <p14:creationId xmlns:p14="http://schemas.microsoft.com/office/powerpoint/2010/main" val="501017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699D12-BDA6-4A19-91C2-0271DA798C8C}"/>
              </a:ext>
            </a:extLst>
          </p:cNvPr>
          <p:cNvSpPr txBox="1"/>
          <p:nvPr/>
        </p:nvSpPr>
        <p:spPr>
          <a:xfrm>
            <a:off x="278296" y="182220"/>
            <a:ext cx="11767930" cy="5940088"/>
          </a:xfrm>
          <a:prstGeom prst="rect">
            <a:avLst/>
          </a:prstGeom>
          <a:noFill/>
        </p:spPr>
        <p:txBody>
          <a:bodyPr wrap="square">
            <a:spAutoFit/>
          </a:bodyPr>
          <a:lstStyle/>
          <a:p>
            <a:r>
              <a:rPr lang="en-US" sz="2000" b="1" dirty="0">
                <a:solidFill>
                  <a:schemeClr val="tx1">
                    <a:lumMod val="95000"/>
                    <a:lumOff val="5000"/>
                  </a:schemeClr>
                </a:solidFill>
              </a:rPr>
              <a:t>AI (Artificial Intelligence)</a:t>
            </a:r>
          </a:p>
          <a:p>
            <a:r>
              <a:rPr lang="en-US" sz="2000" dirty="0">
                <a:solidFill>
                  <a:schemeClr val="tx1"/>
                </a:solidFill>
              </a:rPr>
              <a:t>1) Artificial Intelligence is basically the mechanism to incorporate human intelligence into machines through a set of rules(algorithm).</a:t>
            </a:r>
          </a:p>
          <a:p>
            <a:r>
              <a:rPr lang="en-US" sz="2000" dirty="0">
                <a:solidFill>
                  <a:schemeClr val="tx1"/>
                </a:solidFill>
              </a:rPr>
              <a:t>2) AI is the broader family consisting of ML and DL as it’s components.</a:t>
            </a:r>
          </a:p>
          <a:p>
            <a:r>
              <a:rPr lang="en-US" sz="2000" dirty="0">
                <a:solidFill>
                  <a:schemeClr val="tx1"/>
                </a:solidFill>
              </a:rPr>
              <a:t>3) </a:t>
            </a:r>
            <a:r>
              <a:rPr lang="en-US" sz="2000" dirty="0"/>
              <a:t>The efficiency of AI is basically the efficiency provided by ML and DL respectively.</a:t>
            </a:r>
          </a:p>
          <a:p>
            <a:r>
              <a:rPr lang="en-US" sz="2000" dirty="0"/>
              <a:t>4) Examples – Amazon’s Alexa, Siri, </a:t>
            </a:r>
          </a:p>
          <a:p>
            <a:endParaRPr lang="en-US" sz="2000" dirty="0"/>
          </a:p>
          <a:p>
            <a:r>
              <a:rPr lang="en-US" sz="2000" b="1" dirty="0">
                <a:solidFill>
                  <a:schemeClr val="tx1"/>
                </a:solidFill>
              </a:rPr>
              <a:t> </a:t>
            </a:r>
            <a:r>
              <a:rPr lang="en-US" sz="2000" b="1" dirty="0">
                <a:solidFill>
                  <a:schemeClr val="tx1">
                    <a:lumMod val="95000"/>
                    <a:lumOff val="5000"/>
                  </a:schemeClr>
                </a:solidFill>
              </a:rPr>
              <a:t>ML (Machine Learning)</a:t>
            </a:r>
          </a:p>
          <a:p>
            <a:r>
              <a:rPr lang="en-US" sz="2000" dirty="0">
                <a:solidFill>
                  <a:schemeClr val="tx1"/>
                </a:solidFill>
              </a:rPr>
              <a:t>1) </a:t>
            </a:r>
            <a:r>
              <a:rPr lang="en-US" sz="2000" dirty="0"/>
              <a:t>ML is the study that uses statistical methods enabling machines to improve with experience</a:t>
            </a:r>
            <a:endParaRPr lang="en-US" sz="2000" dirty="0">
              <a:solidFill>
                <a:schemeClr val="tx1"/>
              </a:solidFill>
            </a:endParaRPr>
          </a:p>
          <a:p>
            <a:r>
              <a:rPr lang="en-US" sz="2000" dirty="0">
                <a:solidFill>
                  <a:schemeClr val="tx1"/>
                </a:solidFill>
              </a:rPr>
              <a:t>2) ML is the subset of AI.</a:t>
            </a:r>
            <a:endParaRPr lang="en-US" sz="2000" dirty="0">
              <a:solidFill>
                <a:schemeClr val="tx1"/>
              </a:solidFill>
              <a:cs typeface="Times New Roman" panose="02020603050405020304" pitchFamily="18" charset="0"/>
            </a:endParaRPr>
          </a:p>
          <a:p>
            <a:r>
              <a:rPr lang="en-US" sz="2000" dirty="0">
                <a:solidFill>
                  <a:schemeClr val="tx1"/>
                </a:solidFill>
              </a:rPr>
              <a:t>3) </a:t>
            </a:r>
            <a:r>
              <a:rPr lang="en-US" sz="2000" dirty="0"/>
              <a:t>Less efficient than DL as it can’t work for longer dimensions or higher amount of data.</a:t>
            </a:r>
          </a:p>
          <a:p>
            <a:r>
              <a:rPr lang="en-US" sz="2000" dirty="0"/>
              <a:t>4) Examples – Car Price Prediction, Diabetes Prediction</a:t>
            </a:r>
          </a:p>
          <a:p>
            <a:endParaRPr lang="en-US" sz="2000" dirty="0"/>
          </a:p>
          <a:p>
            <a:r>
              <a:rPr lang="en-US" sz="2000" dirty="0">
                <a:cs typeface="Times New Roman" panose="02020603050405020304" pitchFamily="18" charset="0"/>
              </a:rPr>
              <a:t> </a:t>
            </a:r>
            <a:r>
              <a:rPr lang="en-US" sz="2000" b="1" dirty="0">
                <a:solidFill>
                  <a:schemeClr val="tx1">
                    <a:lumMod val="95000"/>
                    <a:lumOff val="5000"/>
                  </a:schemeClr>
                </a:solidFill>
                <a:cs typeface="Times New Roman" panose="02020603050405020304" pitchFamily="18" charset="0"/>
              </a:rPr>
              <a:t>DL (Deep Learning)</a:t>
            </a:r>
          </a:p>
          <a:p>
            <a:r>
              <a:rPr lang="en-IN" sz="2000" dirty="0">
                <a:solidFill>
                  <a:schemeClr val="tx1"/>
                </a:solidFill>
              </a:rPr>
              <a:t>1) </a:t>
            </a:r>
            <a:r>
              <a:rPr lang="en-US" sz="2000" dirty="0">
                <a:solidFill>
                  <a:schemeClr val="tx1"/>
                </a:solidFill>
              </a:rPr>
              <a:t>DL makes use of Neural Networks(similar to human neurons) to imitate functionality just like a human brain.</a:t>
            </a:r>
          </a:p>
          <a:p>
            <a:r>
              <a:rPr lang="en-US" sz="2000" dirty="0">
                <a:solidFill>
                  <a:schemeClr val="tx1"/>
                </a:solidFill>
              </a:rPr>
              <a:t>2) DL is the subset of ML.</a:t>
            </a:r>
            <a:endParaRPr lang="en-IN" sz="2000" dirty="0">
              <a:solidFill>
                <a:schemeClr val="tx1"/>
              </a:solidFill>
            </a:endParaRPr>
          </a:p>
          <a:p>
            <a:r>
              <a:rPr lang="en-IN" sz="2000" dirty="0">
                <a:solidFill>
                  <a:schemeClr val="tx1"/>
                </a:solidFill>
              </a:rPr>
              <a:t>3) </a:t>
            </a:r>
            <a:r>
              <a:rPr lang="en-US" sz="2000" dirty="0"/>
              <a:t>More powerful than ML as it can easily work for larger sets of data.</a:t>
            </a:r>
          </a:p>
          <a:p>
            <a:r>
              <a:rPr lang="en-US" sz="2000" dirty="0">
                <a:solidFill>
                  <a:schemeClr val="tx1"/>
                </a:solidFill>
              </a:rPr>
              <a:t>4) </a:t>
            </a:r>
            <a:r>
              <a:rPr lang="en-US" sz="2000" dirty="0"/>
              <a:t>It attains the highest rank in terms of accuracy when it is trained with large amount of data.</a:t>
            </a:r>
          </a:p>
          <a:p>
            <a:r>
              <a:rPr lang="en-US" sz="2000" dirty="0">
                <a:solidFill>
                  <a:schemeClr val="tx1"/>
                </a:solidFill>
              </a:rPr>
              <a:t>5) Examples- Image Classification, Ima</a:t>
            </a:r>
            <a:r>
              <a:rPr lang="en-US" sz="2000" dirty="0"/>
              <a:t>ge De-noising etc.</a:t>
            </a:r>
            <a:endParaRPr lang="en-IN" sz="2000" dirty="0">
              <a:solidFill>
                <a:schemeClr val="tx1"/>
              </a:solidFill>
            </a:endParaRPr>
          </a:p>
        </p:txBody>
      </p:sp>
    </p:spTree>
    <p:extLst>
      <p:ext uri="{BB962C8B-B14F-4D97-AF65-F5344CB8AC3E}">
        <p14:creationId xmlns:p14="http://schemas.microsoft.com/office/powerpoint/2010/main" val="2789567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532DB-4C9C-4B97-BA33-B28E98D199AD}"/>
              </a:ext>
            </a:extLst>
          </p:cNvPr>
          <p:cNvSpPr>
            <a:spLocks noGrp="1"/>
          </p:cNvSpPr>
          <p:nvPr>
            <p:ph type="title"/>
          </p:nvPr>
        </p:nvSpPr>
        <p:spPr/>
        <p:txBody>
          <a:bodyPr/>
          <a:lstStyle/>
          <a:p>
            <a:r>
              <a:rPr lang="en-US" b="1" dirty="0">
                <a:solidFill>
                  <a:schemeClr val="bg2">
                    <a:lumMod val="10000"/>
                  </a:schemeClr>
                </a:solidFill>
              </a:rPr>
              <a:t>Supervised Learning</a:t>
            </a:r>
            <a:endParaRPr lang="en-IN" b="1" dirty="0">
              <a:solidFill>
                <a:schemeClr val="bg2">
                  <a:lumMod val="10000"/>
                </a:schemeClr>
              </a:solidFill>
            </a:endParaRPr>
          </a:p>
        </p:txBody>
      </p:sp>
      <p:sp>
        <p:nvSpPr>
          <p:cNvPr id="3" name="Content Placeholder 2">
            <a:extLst>
              <a:ext uri="{FF2B5EF4-FFF2-40B4-BE49-F238E27FC236}">
                <a16:creationId xmlns:a16="http://schemas.microsoft.com/office/drawing/2014/main" id="{E1EC1B2C-6AEB-41AF-82AB-1C20E981289F}"/>
              </a:ext>
            </a:extLst>
          </p:cNvPr>
          <p:cNvSpPr>
            <a:spLocks noGrp="1"/>
          </p:cNvSpPr>
          <p:nvPr>
            <p:ph idx="1"/>
          </p:nvPr>
        </p:nvSpPr>
        <p:spPr/>
        <p:txBody>
          <a:bodyPr>
            <a:normAutofit/>
          </a:bodyPr>
          <a:lstStyle/>
          <a:p>
            <a:pPr algn="just"/>
            <a:r>
              <a:rPr lang="en-US" dirty="0">
                <a:solidFill>
                  <a:schemeClr val="tx1">
                    <a:lumMod val="95000"/>
                    <a:lumOff val="5000"/>
                  </a:schemeClr>
                </a:solidFill>
              </a:rPr>
              <a:t>1) </a:t>
            </a:r>
            <a:r>
              <a:rPr lang="en-US" dirty="0">
                <a:solidFill>
                  <a:schemeClr val="tx1">
                    <a:lumMod val="95000"/>
                    <a:lumOff val="5000"/>
                  </a:schemeClr>
                </a:solidFill>
                <a:effectLst/>
                <a:ea typeface="Calibri" panose="020F0502020204030204" pitchFamily="34" charset="0"/>
                <a:cs typeface="Times New Roman" panose="02020603050405020304" pitchFamily="18" charset="0"/>
              </a:rPr>
              <a:t>Supervised learning is the learning of the model where with input variable (say, x) and an output variable (say, Y) and an algorithm to map the input to the output. i.e. </a:t>
            </a:r>
            <a:r>
              <a:rPr lang="en-US" b="1" dirty="0">
                <a:solidFill>
                  <a:schemeClr val="tx1">
                    <a:lumMod val="95000"/>
                    <a:lumOff val="5000"/>
                  </a:schemeClr>
                </a:solidFill>
                <a:effectLst/>
                <a:ea typeface="Calibri" panose="020F0502020204030204" pitchFamily="34" charset="0"/>
                <a:cs typeface="Times New Roman" panose="02020603050405020304" pitchFamily="18" charset="0"/>
              </a:rPr>
              <a:t>Y= f(x)</a:t>
            </a:r>
          </a:p>
          <a:p>
            <a:pPr algn="just"/>
            <a:r>
              <a:rPr lang="en-US" dirty="0">
                <a:solidFill>
                  <a:schemeClr val="tx1">
                    <a:lumMod val="95000"/>
                    <a:lumOff val="5000"/>
                  </a:schemeClr>
                </a:solidFill>
                <a:ea typeface="Calibri" panose="020F0502020204030204" pitchFamily="34" charset="0"/>
                <a:cs typeface="Times New Roman" panose="02020603050405020304" pitchFamily="18" charset="0"/>
              </a:rPr>
              <a:t>2) </a:t>
            </a:r>
            <a:r>
              <a:rPr lang="en-US" dirty="0">
                <a:solidFill>
                  <a:schemeClr val="tx1">
                    <a:lumMod val="95000"/>
                    <a:lumOff val="5000"/>
                  </a:schemeClr>
                </a:solidFill>
                <a:effectLst/>
                <a:ea typeface="Calibri" panose="020F0502020204030204" pitchFamily="34" charset="0"/>
                <a:cs typeface="Times New Roman" panose="02020603050405020304" pitchFamily="18" charset="0"/>
              </a:rPr>
              <a:t>The basic aim is to approximate the mapping function (mentioned above) that when there is a new input data (x) then the corresponding output variable can be predicted.</a:t>
            </a:r>
            <a:endParaRPr lang="en-IN" dirty="0">
              <a:solidFill>
                <a:schemeClr val="tx1">
                  <a:lumMod val="95000"/>
                  <a:lumOff val="5000"/>
                </a:schemeClr>
              </a:solidFill>
              <a:effectLst/>
              <a:ea typeface="Calibri" panose="020F0502020204030204" pitchFamily="34" charset="0"/>
              <a:cs typeface="Times New Roman" panose="02020603050405020304" pitchFamily="18" charset="0"/>
            </a:endParaRPr>
          </a:p>
          <a:p>
            <a:pPr algn="just"/>
            <a:r>
              <a:rPr lang="en-IN" dirty="0">
                <a:solidFill>
                  <a:schemeClr val="tx1">
                    <a:lumMod val="95000"/>
                    <a:lumOff val="5000"/>
                  </a:schemeClr>
                </a:solidFill>
                <a:ea typeface="Calibri" panose="020F0502020204030204" pitchFamily="34" charset="0"/>
                <a:cs typeface="Times New Roman" panose="02020603050405020304" pitchFamily="18" charset="0"/>
              </a:rPr>
              <a:t>3) </a:t>
            </a:r>
            <a:r>
              <a:rPr lang="en-US" dirty="0">
                <a:solidFill>
                  <a:schemeClr val="tx1">
                    <a:lumMod val="95000"/>
                    <a:lumOff val="5000"/>
                  </a:schemeClr>
                </a:solidFill>
                <a:effectLst/>
                <a:ea typeface="Calibri" panose="020F0502020204030204" pitchFamily="34" charset="0"/>
                <a:cs typeface="Times New Roman" panose="02020603050405020304" pitchFamily="18" charset="0"/>
              </a:rPr>
              <a:t>It is called supervised learning because the process of learning (from the training dataset) can be thought of as a supervisor who is supervising the entire learning </a:t>
            </a:r>
            <a:r>
              <a:rPr lang="en-US">
                <a:solidFill>
                  <a:schemeClr val="tx1">
                    <a:lumMod val="95000"/>
                    <a:lumOff val="5000"/>
                  </a:schemeClr>
                </a:solidFill>
                <a:effectLst/>
                <a:ea typeface="Calibri" panose="020F0502020204030204" pitchFamily="34" charset="0"/>
                <a:cs typeface="Times New Roman" panose="02020603050405020304" pitchFamily="18" charset="0"/>
              </a:rPr>
              <a:t>process. </a:t>
            </a:r>
            <a:r>
              <a:rPr lang="en-US" dirty="0">
                <a:solidFill>
                  <a:schemeClr val="tx1">
                    <a:lumMod val="95000"/>
                    <a:lumOff val="5000"/>
                  </a:schemeClr>
                </a:solidFill>
                <a:effectLst/>
                <a:ea typeface="Calibri" panose="020F0502020204030204" pitchFamily="34" charset="0"/>
                <a:cs typeface="Times New Roman" panose="02020603050405020304" pitchFamily="18" charset="0"/>
              </a:rPr>
              <a:t>Thus, the “learning algorithm” iteratively makes predictions on the training data and is corrected by the “supervisor”, and the learning stops when the algorithm achieves an acceptable level of performance.</a:t>
            </a:r>
          </a:p>
          <a:p>
            <a:pPr algn="just"/>
            <a:r>
              <a:rPr lang="en-US" dirty="0">
                <a:solidFill>
                  <a:schemeClr val="tx1">
                    <a:lumMod val="95000"/>
                    <a:lumOff val="5000"/>
                  </a:schemeClr>
                </a:solidFill>
                <a:ea typeface="Calibri" panose="020F0502020204030204" pitchFamily="34" charset="0"/>
                <a:cs typeface="Times New Roman" panose="02020603050405020304" pitchFamily="18" charset="0"/>
              </a:rPr>
              <a:t>4) It is called supervised because </a:t>
            </a:r>
            <a:r>
              <a:rPr lang="en-US" b="1" dirty="0">
                <a:solidFill>
                  <a:schemeClr val="tx1">
                    <a:lumMod val="95000"/>
                    <a:lumOff val="5000"/>
                  </a:schemeClr>
                </a:solidFill>
                <a:ea typeface="Calibri" panose="020F0502020204030204" pitchFamily="34" charset="0"/>
                <a:cs typeface="Times New Roman" panose="02020603050405020304" pitchFamily="18" charset="0"/>
              </a:rPr>
              <a:t>data is labelled</a:t>
            </a:r>
            <a:r>
              <a:rPr lang="en-US" dirty="0">
                <a:solidFill>
                  <a:schemeClr val="tx1">
                    <a:lumMod val="95000"/>
                    <a:lumOff val="5000"/>
                  </a:schemeClr>
                </a:solidFill>
                <a:ea typeface="Calibri" panose="020F0502020204030204" pitchFamily="34" charset="0"/>
                <a:cs typeface="Times New Roman" panose="02020603050405020304" pitchFamily="18" charset="0"/>
              </a:rPr>
              <a:t> (y column is present).</a:t>
            </a:r>
            <a:endParaRPr lang="en-US" dirty="0">
              <a:solidFill>
                <a:schemeClr val="tx1">
                  <a:lumMod val="95000"/>
                  <a:lumOff val="5000"/>
                </a:schemeClr>
              </a:solidFill>
              <a:effectLst/>
              <a:ea typeface="Calibri" panose="020F0502020204030204" pitchFamily="34" charset="0"/>
              <a:cs typeface="Times New Roman" panose="02020603050405020304" pitchFamily="18" charset="0"/>
            </a:endParaRPr>
          </a:p>
          <a:p>
            <a:pPr algn="just"/>
            <a:r>
              <a:rPr lang="en-US" dirty="0">
                <a:solidFill>
                  <a:schemeClr val="tx1">
                    <a:lumMod val="95000"/>
                    <a:lumOff val="5000"/>
                  </a:schemeClr>
                </a:solidFill>
                <a:ea typeface="Calibri" panose="020F0502020204030204" pitchFamily="34" charset="0"/>
                <a:cs typeface="Times New Roman" panose="02020603050405020304" pitchFamily="18" charset="0"/>
              </a:rPr>
              <a:t>5) Examples of Supervised learning algorithms - </a:t>
            </a:r>
            <a:r>
              <a:rPr lang="en-US" b="1" dirty="0">
                <a:solidFill>
                  <a:schemeClr val="tx1">
                    <a:lumMod val="95000"/>
                    <a:lumOff val="5000"/>
                  </a:schemeClr>
                </a:solidFill>
                <a:ea typeface="Calibri" panose="020F0502020204030204" pitchFamily="34" charset="0"/>
                <a:cs typeface="Times New Roman" panose="02020603050405020304" pitchFamily="18" charset="0"/>
              </a:rPr>
              <a:t>Regression and Classification.</a:t>
            </a:r>
          </a:p>
        </p:txBody>
      </p:sp>
    </p:spTree>
    <p:extLst>
      <p:ext uri="{BB962C8B-B14F-4D97-AF65-F5344CB8AC3E}">
        <p14:creationId xmlns:p14="http://schemas.microsoft.com/office/powerpoint/2010/main" val="4291823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760EB3-A75B-431E-B6E6-64A2E8D6415F}"/>
              </a:ext>
            </a:extLst>
          </p:cNvPr>
          <p:cNvSpPr txBox="1"/>
          <p:nvPr/>
        </p:nvSpPr>
        <p:spPr>
          <a:xfrm>
            <a:off x="702365" y="517699"/>
            <a:ext cx="7566991" cy="830997"/>
          </a:xfrm>
          <a:prstGeom prst="rect">
            <a:avLst/>
          </a:prstGeom>
          <a:noFill/>
        </p:spPr>
        <p:txBody>
          <a:bodyPr wrap="square">
            <a:spAutoFit/>
          </a:bodyPr>
          <a:lstStyle/>
          <a:p>
            <a:r>
              <a:rPr lang="en-US" sz="4800" b="1" dirty="0">
                <a:solidFill>
                  <a:schemeClr val="bg2">
                    <a:lumMod val="10000"/>
                  </a:schemeClr>
                </a:solidFill>
                <a:latin typeface="+mj-lt"/>
              </a:rPr>
              <a:t>Regression Examples</a:t>
            </a:r>
            <a:endParaRPr lang="en-IN" sz="4800" dirty="0">
              <a:latin typeface="+mj-lt"/>
            </a:endParaRPr>
          </a:p>
        </p:txBody>
      </p:sp>
      <p:pic>
        <p:nvPicPr>
          <p:cNvPr id="4" name="Content Placeholder 4">
            <a:extLst>
              <a:ext uri="{FF2B5EF4-FFF2-40B4-BE49-F238E27FC236}">
                <a16:creationId xmlns:a16="http://schemas.microsoft.com/office/drawing/2014/main" id="{CAD9BBD6-D751-4DAE-B4CA-78BAC70D2864}"/>
              </a:ext>
            </a:extLst>
          </p:cNvPr>
          <p:cNvPicPr>
            <a:picLocks noChangeAspect="1"/>
          </p:cNvPicPr>
          <p:nvPr/>
        </p:nvPicPr>
        <p:blipFill>
          <a:blip r:embed="rId2"/>
          <a:stretch>
            <a:fillRect/>
          </a:stretch>
        </p:blipFill>
        <p:spPr>
          <a:xfrm>
            <a:off x="914399" y="2008745"/>
            <a:ext cx="2569742" cy="2582097"/>
          </a:xfrm>
          <a:prstGeom prst="rect">
            <a:avLst/>
          </a:prstGeom>
        </p:spPr>
      </p:pic>
      <p:pic>
        <p:nvPicPr>
          <p:cNvPr id="5" name="Picture 4">
            <a:extLst>
              <a:ext uri="{FF2B5EF4-FFF2-40B4-BE49-F238E27FC236}">
                <a16:creationId xmlns:a16="http://schemas.microsoft.com/office/drawing/2014/main" id="{21580277-55B9-45CE-9B02-76654D822033}"/>
              </a:ext>
            </a:extLst>
          </p:cNvPr>
          <p:cNvPicPr>
            <a:picLocks noChangeAspect="1"/>
          </p:cNvPicPr>
          <p:nvPr/>
        </p:nvPicPr>
        <p:blipFill>
          <a:blip r:embed="rId3"/>
          <a:stretch>
            <a:fillRect/>
          </a:stretch>
        </p:blipFill>
        <p:spPr>
          <a:xfrm>
            <a:off x="4850295" y="2008745"/>
            <a:ext cx="6057297" cy="3704465"/>
          </a:xfrm>
          <a:prstGeom prst="rect">
            <a:avLst/>
          </a:prstGeom>
        </p:spPr>
      </p:pic>
      <p:sp>
        <p:nvSpPr>
          <p:cNvPr id="6" name="TextBox 5">
            <a:extLst>
              <a:ext uri="{FF2B5EF4-FFF2-40B4-BE49-F238E27FC236}">
                <a16:creationId xmlns:a16="http://schemas.microsoft.com/office/drawing/2014/main" id="{50031F75-C6C7-41A8-A042-2C1B9A5A8F4D}"/>
              </a:ext>
            </a:extLst>
          </p:cNvPr>
          <p:cNvSpPr txBox="1"/>
          <p:nvPr/>
        </p:nvSpPr>
        <p:spPr>
          <a:xfrm>
            <a:off x="808382" y="1317068"/>
            <a:ext cx="6785114" cy="369332"/>
          </a:xfrm>
          <a:prstGeom prst="rect">
            <a:avLst/>
          </a:prstGeom>
          <a:noFill/>
        </p:spPr>
        <p:txBody>
          <a:bodyPr wrap="square">
            <a:spAutoFit/>
          </a:bodyPr>
          <a:lstStyle/>
          <a:p>
            <a:r>
              <a:rPr lang="en-US" b="1" dirty="0">
                <a:solidFill>
                  <a:schemeClr val="tx1">
                    <a:lumMod val="95000"/>
                    <a:lumOff val="5000"/>
                  </a:schemeClr>
                </a:solidFill>
                <a:ea typeface="Calibri" panose="020F0502020204030204" pitchFamily="34" charset="0"/>
                <a:cs typeface="Times New Roman" panose="02020603050405020304" pitchFamily="18" charset="0"/>
              </a:rPr>
              <a:t>1) In Regression problems, the target variable is continuous in nature</a:t>
            </a:r>
            <a:endParaRPr lang="en-IN" b="1" dirty="0"/>
          </a:p>
        </p:txBody>
      </p:sp>
    </p:spTree>
    <p:extLst>
      <p:ext uri="{BB962C8B-B14F-4D97-AF65-F5344CB8AC3E}">
        <p14:creationId xmlns:p14="http://schemas.microsoft.com/office/powerpoint/2010/main" val="3990398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760EB3-A75B-431E-B6E6-64A2E8D6415F}"/>
              </a:ext>
            </a:extLst>
          </p:cNvPr>
          <p:cNvSpPr txBox="1"/>
          <p:nvPr/>
        </p:nvSpPr>
        <p:spPr>
          <a:xfrm>
            <a:off x="702365" y="517699"/>
            <a:ext cx="7566991" cy="830997"/>
          </a:xfrm>
          <a:prstGeom prst="rect">
            <a:avLst/>
          </a:prstGeom>
          <a:noFill/>
        </p:spPr>
        <p:txBody>
          <a:bodyPr wrap="square">
            <a:spAutoFit/>
          </a:bodyPr>
          <a:lstStyle/>
          <a:p>
            <a:r>
              <a:rPr lang="en-US" sz="4800" b="1" dirty="0">
                <a:solidFill>
                  <a:schemeClr val="bg2">
                    <a:lumMod val="10000"/>
                  </a:schemeClr>
                </a:solidFill>
                <a:latin typeface="+mj-lt"/>
              </a:rPr>
              <a:t>Classification Examples</a:t>
            </a:r>
            <a:endParaRPr lang="en-IN" sz="4800" dirty="0">
              <a:latin typeface="+mj-lt"/>
            </a:endParaRPr>
          </a:p>
        </p:txBody>
      </p:sp>
      <p:pic>
        <p:nvPicPr>
          <p:cNvPr id="6" name="Picture 5">
            <a:extLst>
              <a:ext uri="{FF2B5EF4-FFF2-40B4-BE49-F238E27FC236}">
                <a16:creationId xmlns:a16="http://schemas.microsoft.com/office/drawing/2014/main" id="{04512A0F-9EDA-43A4-A916-2E8738737D43}"/>
              </a:ext>
            </a:extLst>
          </p:cNvPr>
          <p:cNvPicPr>
            <a:picLocks noChangeAspect="1"/>
          </p:cNvPicPr>
          <p:nvPr/>
        </p:nvPicPr>
        <p:blipFill>
          <a:blip r:embed="rId2"/>
          <a:stretch>
            <a:fillRect/>
          </a:stretch>
        </p:blipFill>
        <p:spPr>
          <a:xfrm>
            <a:off x="821635" y="1993767"/>
            <a:ext cx="6245504" cy="2870465"/>
          </a:xfrm>
          <a:prstGeom prst="rect">
            <a:avLst/>
          </a:prstGeom>
        </p:spPr>
      </p:pic>
      <p:pic>
        <p:nvPicPr>
          <p:cNvPr id="8" name="Picture 7">
            <a:extLst>
              <a:ext uri="{FF2B5EF4-FFF2-40B4-BE49-F238E27FC236}">
                <a16:creationId xmlns:a16="http://schemas.microsoft.com/office/drawing/2014/main" id="{486B2E31-FDCE-4B89-9160-53C24B7A32BC}"/>
              </a:ext>
            </a:extLst>
          </p:cNvPr>
          <p:cNvPicPr>
            <a:picLocks noChangeAspect="1"/>
          </p:cNvPicPr>
          <p:nvPr/>
        </p:nvPicPr>
        <p:blipFill>
          <a:blip r:embed="rId3"/>
          <a:stretch>
            <a:fillRect/>
          </a:stretch>
        </p:blipFill>
        <p:spPr>
          <a:xfrm>
            <a:off x="7415670" y="2126242"/>
            <a:ext cx="3543878" cy="2376991"/>
          </a:xfrm>
          <a:prstGeom prst="rect">
            <a:avLst/>
          </a:prstGeom>
        </p:spPr>
      </p:pic>
      <p:sp>
        <p:nvSpPr>
          <p:cNvPr id="7" name="TextBox 6">
            <a:extLst>
              <a:ext uri="{FF2B5EF4-FFF2-40B4-BE49-F238E27FC236}">
                <a16:creationId xmlns:a16="http://schemas.microsoft.com/office/drawing/2014/main" id="{906EEED0-635D-4285-BB38-86A5D9B9772D}"/>
              </a:ext>
            </a:extLst>
          </p:cNvPr>
          <p:cNvSpPr txBox="1"/>
          <p:nvPr/>
        </p:nvSpPr>
        <p:spPr>
          <a:xfrm>
            <a:off x="821635" y="1479911"/>
            <a:ext cx="7036904" cy="369332"/>
          </a:xfrm>
          <a:prstGeom prst="rect">
            <a:avLst/>
          </a:prstGeom>
          <a:noFill/>
        </p:spPr>
        <p:txBody>
          <a:bodyPr wrap="square">
            <a:spAutoFit/>
          </a:bodyPr>
          <a:lstStyle/>
          <a:p>
            <a:r>
              <a:rPr lang="en-US" b="1" dirty="0">
                <a:solidFill>
                  <a:schemeClr val="tx1">
                    <a:lumMod val="95000"/>
                    <a:lumOff val="5000"/>
                  </a:schemeClr>
                </a:solidFill>
                <a:ea typeface="Calibri" panose="020F0502020204030204" pitchFamily="34" charset="0"/>
                <a:cs typeface="Times New Roman" panose="02020603050405020304" pitchFamily="18" charset="0"/>
              </a:rPr>
              <a:t>1) In Classification problems, the target variable is categorical in nature</a:t>
            </a:r>
            <a:endParaRPr lang="en-IN" b="1" dirty="0"/>
          </a:p>
        </p:txBody>
      </p:sp>
    </p:spTree>
    <p:extLst>
      <p:ext uri="{BB962C8B-B14F-4D97-AF65-F5344CB8AC3E}">
        <p14:creationId xmlns:p14="http://schemas.microsoft.com/office/powerpoint/2010/main" val="4201925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C6F70-FECE-429E-B950-1B4A9AB68BD7}"/>
              </a:ext>
            </a:extLst>
          </p:cNvPr>
          <p:cNvSpPr>
            <a:spLocks noGrp="1"/>
          </p:cNvSpPr>
          <p:nvPr>
            <p:ph type="title"/>
          </p:nvPr>
        </p:nvSpPr>
        <p:spPr/>
        <p:txBody>
          <a:bodyPr/>
          <a:lstStyle/>
          <a:p>
            <a:r>
              <a:rPr lang="en-US" b="1" dirty="0">
                <a:solidFill>
                  <a:schemeClr val="bg2">
                    <a:lumMod val="10000"/>
                  </a:schemeClr>
                </a:solidFill>
              </a:rPr>
              <a:t>Prediction Pipeline</a:t>
            </a:r>
            <a:endParaRPr lang="en-IN" b="1" dirty="0">
              <a:solidFill>
                <a:schemeClr val="bg2">
                  <a:lumMod val="10000"/>
                </a:schemeClr>
              </a:solidFill>
            </a:endParaRPr>
          </a:p>
        </p:txBody>
      </p:sp>
      <p:sp>
        <p:nvSpPr>
          <p:cNvPr id="4" name="Rectangle: Rounded Corners 3">
            <a:extLst>
              <a:ext uri="{FF2B5EF4-FFF2-40B4-BE49-F238E27FC236}">
                <a16:creationId xmlns:a16="http://schemas.microsoft.com/office/drawing/2014/main" id="{0A46C468-A9F6-4177-BE63-1019EDE71373}"/>
              </a:ext>
            </a:extLst>
          </p:cNvPr>
          <p:cNvSpPr/>
          <p:nvPr/>
        </p:nvSpPr>
        <p:spPr>
          <a:xfrm>
            <a:off x="1311965" y="3167270"/>
            <a:ext cx="1139687" cy="569843"/>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a:t>
            </a:r>
            <a:endParaRPr lang="en-IN" dirty="0"/>
          </a:p>
        </p:txBody>
      </p:sp>
      <p:sp>
        <p:nvSpPr>
          <p:cNvPr id="5" name="Rectangle: Rounded Corners 4">
            <a:extLst>
              <a:ext uri="{FF2B5EF4-FFF2-40B4-BE49-F238E27FC236}">
                <a16:creationId xmlns:a16="http://schemas.microsoft.com/office/drawing/2014/main" id="{1B246DCB-F9F3-410C-A90A-0E05210886CE}"/>
              </a:ext>
            </a:extLst>
          </p:cNvPr>
          <p:cNvSpPr/>
          <p:nvPr/>
        </p:nvSpPr>
        <p:spPr>
          <a:xfrm>
            <a:off x="2928730" y="2905539"/>
            <a:ext cx="1457739" cy="1046921"/>
          </a:xfrm>
          <a:prstGeom prst="roundRect">
            <a:avLst/>
          </a:prstGeom>
          <a:solidFill>
            <a:schemeClr val="accent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Feature Engineering</a:t>
            </a:r>
            <a:endParaRPr lang="en-IN" dirty="0"/>
          </a:p>
        </p:txBody>
      </p:sp>
      <p:sp>
        <p:nvSpPr>
          <p:cNvPr id="6" name="Rectangle: Rounded Corners 5">
            <a:extLst>
              <a:ext uri="{FF2B5EF4-FFF2-40B4-BE49-F238E27FC236}">
                <a16:creationId xmlns:a16="http://schemas.microsoft.com/office/drawing/2014/main" id="{CD886485-36BB-4B91-A4CA-1899CFF05075}"/>
              </a:ext>
            </a:extLst>
          </p:cNvPr>
          <p:cNvSpPr/>
          <p:nvPr/>
        </p:nvSpPr>
        <p:spPr>
          <a:xfrm>
            <a:off x="4863547" y="2905539"/>
            <a:ext cx="1139687" cy="1046921"/>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Split data into train &amp; test data</a:t>
            </a:r>
            <a:endParaRPr lang="en-IN" dirty="0"/>
          </a:p>
        </p:txBody>
      </p:sp>
      <p:sp>
        <p:nvSpPr>
          <p:cNvPr id="7" name="Rectangle: Rounded Corners 6">
            <a:extLst>
              <a:ext uri="{FF2B5EF4-FFF2-40B4-BE49-F238E27FC236}">
                <a16:creationId xmlns:a16="http://schemas.microsoft.com/office/drawing/2014/main" id="{02F8DA2B-91CA-4514-9A15-7671450A12EC}"/>
              </a:ext>
            </a:extLst>
          </p:cNvPr>
          <p:cNvSpPr/>
          <p:nvPr/>
        </p:nvSpPr>
        <p:spPr>
          <a:xfrm>
            <a:off x="6520074" y="2978426"/>
            <a:ext cx="1417983" cy="901146"/>
          </a:xfrm>
          <a:prstGeom prst="roundRect">
            <a:avLst/>
          </a:prstGeom>
          <a:solidFill>
            <a:schemeClr val="accent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Select appropriate  ML Model</a:t>
            </a:r>
            <a:endParaRPr lang="en-IN" dirty="0"/>
          </a:p>
        </p:txBody>
      </p:sp>
      <p:sp>
        <p:nvSpPr>
          <p:cNvPr id="8" name="Rectangle: Rounded Corners 7">
            <a:extLst>
              <a:ext uri="{FF2B5EF4-FFF2-40B4-BE49-F238E27FC236}">
                <a16:creationId xmlns:a16="http://schemas.microsoft.com/office/drawing/2014/main" id="{8926673D-9D03-4A0E-AA3F-5988EFFF8C4C}"/>
              </a:ext>
            </a:extLst>
          </p:cNvPr>
          <p:cNvSpPr/>
          <p:nvPr/>
        </p:nvSpPr>
        <p:spPr>
          <a:xfrm>
            <a:off x="8415130" y="3014355"/>
            <a:ext cx="1298713" cy="780846"/>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Fit model on training data</a:t>
            </a:r>
            <a:endParaRPr lang="en-IN" dirty="0"/>
          </a:p>
        </p:txBody>
      </p:sp>
      <p:sp>
        <p:nvSpPr>
          <p:cNvPr id="9" name="Arrow: Right 8">
            <a:extLst>
              <a:ext uri="{FF2B5EF4-FFF2-40B4-BE49-F238E27FC236}">
                <a16:creationId xmlns:a16="http://schemas.microsoft.com/office/drawing/2014/main" id="{F1550B11-D116-4B34-9036-D971E5386FE7}"/>
              </a:ext>
            </a:extLst>
          </p:cNvPr>
          <p:cNvSpPr/>
          <p:nvPr/>
        </p:nvSpPr>
        <p:spPr>
          <a:xfrm>
            <a:off x="2478156" y="3321326"/>
            <a:ext cx="437322" cy="215348"/>
          </a:xfrm>
          <a:prstGeom prst="rightArrow">
            <a:avLst/>
          </a:prstGeom>
          <a:solidFill>
            <a:srgbClr val="0841E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2" name="Arrow: Right 11">
            <a:extLst>
              <a:ext uri="{FF2B5EF4-FFF2-40B4-BE49-F238E27FC236}">
                <a16:creationId xmlns:a16="http://schemas.microsoft.com/office/drawing/2014/main" id="{23FEAD45-7566-4358-9723-91AC8ED56375}"/>
              </a:ext>
            </a:extLst>
          </p:cNvPr>
          <p:cNvSpPr/>
          <p:nvPr/>
        </p:nvSpPr>
        <p:spPr>
          <a:xfrm>
            <a:off x="4425562" y="3284367"/>
            <a:ext cx="437322" cy="215348"/>
          </a:xfrm>
          <a:prstGeom prst="rightArrow">
            <a:avLst/>
          </a:prstGeom>
          <a:solidFill>
            <a:srgbClr val="0841E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3" name="Arrow: Right 12">
            <a:extLst>
              <a:ext uri="{FF2B5EF4-FFF2-40B4-BE49-F238E27FC236}">
                <a16:creationId xmlns:a16="http://schemas.microsoft.com/office/drawing/2014/main" id="{E0924DBF-7AC3-4503-9435-434C80C0EE6B}"/>
              </a:ext>
            </a:extLst>
          </p:cNvPr>
          <p:cNvSpPr/>
          <p:nvPr/>
        </p:nvSpPr>
        <p:spPr>
          <a:xfrm>
            <a:off x="6042993" y="3297104"/>
            <a:ext cx="437322" cy="215348"/>
          </a:xfrm>
          <a:prstGeom prst="rightArrow">
            <a:avLst/>
          </a:prstGeom>
          <a:solidFill>
            <a:srgbClr val="0841E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4" name="Arrow: Right 13">
            <a:extLst>
              <a:ext uri="{FF2B5EF4-FFF2-40B4-BE49-F238E27FC236}">
                <a16:creationId xmlns:a16="http://schemas.microsoft.com/office/drawing/2014/main" id="{87FA399B-9EF0-450B-906F-91048F159DFC}"/>
              </a:ext>
            </a:extLst>
          </p:cNvPr>
          <p:cNvSpPr/>
          <p:nvPr/>
        </p:nvSpPr>
        <p:spPr>
          <a:xfrm>
            <a:off x="7977816" y="3310356"/>
            <a:ext cx="437322" cy="215348"/>
          </a:xfrm>
          <a:prstGeom prst="rightArrow">
            <a:avLst/>
          </a:prstGeom>
          <a:solidFill>
            <a:srgbClr val="0841E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7" name="Arrow: Right 16">
            <a:extLst>
              <a:ext uri="{FF2B5EF4-FFF2-40B4-BE49-F238E27FC236}">
                <a16:creationId xmlns:a16="http://schemas.microsoft.com/office/drawing/2014/main" id="{BDBB721A-B24D-4D1D-ABB7-5F1119C5D343}"/>
              </a:ext>
            </a:extLst>
          </p:cNvPr>
          <p:cNvSpPr/>
          <p:nvPr/>
        </p:nvSpPr>
        <p:spPr>
          <a:xfrm>
            <a:off x="9753594" y="3321326"/>
            <a:ext cx="437322" cy="215348"/>
          </a:xfrm>
          <a:prstGeom prst="rightArrow">
            <a:avLst/>
          </a:prstGeom>
          <a:solidFill>
            <a:srgbClr val="0841E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8" name="Rectangle: Rounded Corners 17">
            <a:extLst>
              <a:ext uri="{FF2B5EF4-FFF2-40B4-BE49-F238E27FC236}">
                <a16:creationId xmlns:a16="http://schemas.microsoft.com/office/drawing/2014/main" id="{2C64CE03-9A58-49DE-9F76-71E62129B6AF}"/>
              </a:ext>
            </a:extLst>
          </p:cNvPr>
          <p:cNvSpPr/>
          <p:nvPr/>
        </p:nvSpPr>
        <p:spPr>
          <a:xfrm>
            <a:off x="10190916" y="2928730"/>
            <a:ext cx="1417983" cy="1046921"/>
          </a:xfrm>
          <a:prstGeom prst="roundRect">
            <a:avLst/>
          </a:prstGeom>
          <a:solidFill>
            <a:schemeClr val="accent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Derive Predictions on test data</a:t>
            </a:r>
            <a:endParaRPr lang="en-IN" dirty="0"/>
          </a:p>
        </p:txBody>
      </p:sp>
      <p:sp>
        <p:nvSpPr>
          <p:cNvPr id="20" name="Arrow: Right 19">
            <a:extLst>
              <a:ext uri="{FF2B5EF4-FFF2-40B4-BE49-F238E27FC236}">
                <a16:creationId xmlns:a16="http://schemas.microsoft.com/office/drawing/2014/main" id="{6C19A0C6-5611-462F-B4C7-5C345274CB04}"/>
              </a:ext>
            </a:extLst>
          </p:cNvPr>
          <p:cNvSpPr/>
          <p:nvPr/>
        </p:nvSpPr>
        <p:spPr>
          <a:xfrm rot="5400000">
            <a:off x="10681246" y="4086638"/>
            <a:ext cx="437322" cy="215348"/>
          </a:xfrm>
          <a:prstGeom prst="rightArrow">
            <a:avLst/>
          </a:prstGeom>
          <a:solidFill>
            <a:srgbClr val="0841E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1" name="Rectangle: Rounded Corners 20">
            <a:extLst>
              <a:ext uri="{FF2B5EF4-FFF2-40B4-BE49-F238E27FC236}">
                <a16:creationId xmlns:a16="http://schemas.microsoft.com/office/drawing/2014/main" id="{D98E2502-1FF9-4463-BA1C-1FB278064003}"/>
              </a:ext>
            </a:extLst>
          </p:cNvPr>
          <p:cNvSpPr/>
          <p:nvPr/>
        </p:nvSpPr>
        <p:spPr>
          <a:xfrm>
            <a:off x="10310186" y="4426226"/>
            <a:ext cx="1550510" cy="858931"/>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Generate Performance metrics</a:t>
            </a:r>
            <a:endParaRPr lang="en-IN" dirty="0"/>
          </a:p>
        </p:txBody>
      </p:sp>
      <p:sp>
        <p:nvSpPr>
          <p:cNvPr id="22" name="Rectangle: Rounded Corners 21">
            <a:extLst>
              <a:ext uri="{FF2B5EF4-FFF2-40B4-BE49-F238E27FC236}">
                <a16:creationId xmlns:a16="http://schemas.microsoft.com/office/drawing/2014/main" id="{A517D599-1A79-4BC5-8D29-C8D4D6B7DA36}"/>
              </a:ext>
            </a:extLst>
          </p:cNvPr>
          <p:cNvSpPr/>
          <p:nvPr/>
        </p:nvSpPr>
        <p:spPr>
          <a:xfrm>
            <a:off x="8415131" y="4412973"/>
            <a:ext cx="1408030" cy="780846"/>
          </a:xfrm>
          <a:prstGeom prst="roundRect">
            <a:avLst/>
          </a:prstGeom>
          <a:solidFill>
            <a:schemeClr val="accent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Tune Model Parameters</a:t>
            </a:r>
            <a:endParaRPr lang="en-IN" dirty="0"/>
          </a:p>
        </p:txBody>
      </p:sp>
      <p:sp>
        <p:nvSpPr>
          <p:cNvPr id="23" name="Arrow: Right 22">
            <a:extLst>
              <a:ext uri="{FF2B5EF4-FFF2-40B4-BE49-F238E27FC236}">
                <a16:creationId xmlns:a16="http://schemas.microsoft.com/office/drawing/2014/main" id="{A9064F8A-F307-41B5-9272-BCF405EE73C6}"/>
              </a:ext>
            </a:extLst>
          </p:cNvPr>
          <p:cNvSpPr/>
          <p:nvPr/>
        </p:nvSpPr>
        <p:spPr>
          <a:xfrm rot="10800000">
            <a:off x="9839728" y="4695722"/>
            <a:ext cx="437322" cy="215348"/>
          </a:xfrm>
          <a:prstGeom prst="rightArrow">
            <a:avLst/>
          </a:prstGeom>
          <a:solidFill>
            <a:srgbClr val="0841E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4" name="Arrow: Right 23">
            <a:extLst>
              <a:ext uri="{FF2B5EF4-FFF2-40B4-BE49-F238E27FC236}">
                <a16:creationId xmlns:a16="http://schemas.microsoft.com/office/drawing/2014/main" id="{B9AAAE26-FC32-42BF-97A2-663ABB641B4A}"/>
              </a:ext>
            </a:extLst>
          </p:cNvPr>
          <p:cNvSpPr/>
          <p:nvPr/>
        </p:nvSpPr>
        <p:spPr>
          <a:xfrm rot="10800000">
            <a:off x="7951298" y="4695722"/>
            <a:ext cx="437322" cy="215348"/>
          </a:xfrm>
          <a:prstGeom prst="rightArrow">
            <a:avLst/>
          </a:prstGeom>
          <a:solidFill>
            <a:srgbClr val="0841E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6" name="Rectangle: Rounded Corners 25">
            <a:extLst>
              <a:ext uri="{FF2B5EF4-FFF2-40B4-BE49-F238E27FC236}">
                <a16:creationId xmlns:a16="http://schemas.microsoft.com/office/drawing/2014/main" id="{B771A59C-8D44-4E48-8402-8D4541B6FFAF}"/>
              </a:ext>
            </a:extLst>
          </p:cNvPr>
          <p:cNvSpPr/>
          <p:nvPr/>
        </p:nvSpPr>
        <p:spPr>
          <a:xfrm>
            <a:off x="6619449" y="4426226"/>
            <a:ext cx="1298713" cy="780846"/>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Retrain Model</a:t>
            </a:r>
            <a:endParaRPr lang="en-IN" dirty="0"/>
          </a:p>
        </p:txBody>
      </p:sp>
    </p:spTree>
    <p:extLst>
      <p:ext uri="{BB962C8B-B14F-4D97-AF65-F5344CB8AC3E}">
        <p14:creationId xmlns:p14="http://schemas.microsoft.com/office/powerpoint/2010/main" val="3369333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532DB-4C9C-4B97-BA33-B28E98D199AD}"/>
              </a:ext>
            </a:extLst>
          </p:cNvPr>
          <p:cNvSpPr>
            <a:spLocks noGrp="1"/>
          </p:cNvSpPr>
          <p:nvPr>
            <p:ph type="title"/>
          </p:nvPr>
        </p:nvSpPr>
        <p:spPr/>
        <p:txBody>
          <a:bodyPr/>
          <a:lstStyle/>
          <a:p>
            <a:r>
              <a:rPr lang="en-US" b="1" dirty="0">
                <a:solidFill>
                  <a:schemeClr val="bg2">
                    <a:lumMod val="10000"/>
                  </a:schemeClr>
                </a:solidFill>
              </a:rPr>
              <a:t>Unsupervised Learning</a:t>
            </a:r>
            <a:endParaRPr lang="en-IN" b="1" dirty="0">
              <a:solidFill>
                <a:schemeClr val="bg2">
                  <a:lumMod val="10000"/>
                </a:schemeClr>
              </a:solidFill>
            </a:endParaRPr>
          </a:p>
        </p:txBody>
      </p:sp>
      <p:sp>
        <p:nvSpPr>
          <p:cNvPr id="3" name="Content Placeholder 2">
            <a:extLst>
              <a:ext uri="{FF2B5EF4-FFF2-40B4-BE49-F238E27FC236}">
                <a16:creationId xmlns:a16="http://schemas.microsoft.com/office/drawing/2014/main" id="{E1EC1B2C-6AEB-41AF-82AB-1C20E981289F}"/>
              </a:ext>
            </a:extLst>
          </p:cNvPr>
          <p:cNvSpPr>
            <a:spLocks noGrp="1"/>
          </p:cNvSpPr>
          <p:nvPr>
            <p:ph idx="1"/>
          </p:nvPr>
        </p:nvSpPr>
        <p:spPr/>
        <p:txBody>
          <a:bodyPr>
            <a:normAutofit/>
          </a:bodyPr>
          <a:lstStyle/>
          <a:p>
            <a:pPr algn="just"/>
            <a:r>
              <a:rPr lang="en-US" dirty="0">
                <a:solidFill>
                  <a:schemeClr val="tx1">
                    <a:lumMod val="95000"/>
                    <a:lumOff val="5000"/>
                  </a:schemeClr>
                </a:solidFill>
              </a:rPr>
              <a:t>1) </a:t>
            </a:r>
            <a:r>
              <a:rPr lang="en-US" dirty="0">
                <a:solidFill>
                  <a:schemeClr val="tx1">
                    <a:lumMod val="95000"/>
                    <a:lumOff val="5000"/>
                  </a:schemeClr>
                </a:solidFill>
                <a:effectLst/>
                <a:ea typeface="Calibri" panose="020F0502020204030204" pitchFamily="34" charset="0"/>
                <a:cs typeface="Times New Roman" panose="02020603050405020304" pitchFamily="18" charset="0"/>
              </a:rPr>
              <a:t>Unsupervised learning is where only the input data (say, X) is present and no corresponding output variable is there.</a:t>
            </a:r>
            <a:endParaRPr lang="en-US" dirty="0">
              <a:solidFill>
                <a:schemeClr val="tx1">
                  <a:lumMod val="95000"/>
                  <a:lumOff val="5000"/>
                </a:schemeClr>
              </a:solidFill>
            </a:endParaRPr>
          </a:p>
          <a:p>
            <a:pPr algn="just"/>
            <a:r>
              <a:rPr lang="en-US" dirty="0">
                <a:solidFill>
                  <a:schemeClr val="tx1">
                    <a:lumMod val="95000"/>
                    <a:lumOff val="5000"/>
                  </a:schemeClr>
                </a:solidFill>
                <a:ea typeface="Calibri" panose="020F0502020204030204" pitchFamily="34" charset="0"/>
                <a:cs typeface="Times New Roman" panose="02020603050405020304" pitchFamily="18" charset="0"/>
              </a:rPr>
              <a:t>2) </a:t>
            </a:r>
            <a:r>
              <a:rPr lang="en-US" dirty="0">
                <a:solidFill>
                  <a:schemeClr val="tx1">
                    <a:lumMod val="95000"/>
                    <a:lumOff val="5000"/>
                  </a:schemeClr>
                </a:solidFill>
                <a:effectLst/>
                <a:ea typeface="Calibri" panose="020F0502020204030204" pitchFamily="34" charset="0"/>
                <a:cs typeface="Times New Roman" panose="02020603050405020304" pitchFamily="18" charset="0"/>
              </a:rPr>
              <a:t>The main aim of Unsupervised learning is to model the distribution in the data in order to learn more about the data.</a:t>
            </a:r>
            <a:endParaRPr lang="en-IN" dirty="0">
              <a:solidFill>
                <a:schemeClr val="tx1">
                  <a:lumMod val="95000"/>
                  <a:lumOff val="5000"/>
                </a:schemeClr>
              </a:solidFill>
              <a:effectLst/>
              <a:ea typeface="Calibri" panose="020F0502020204030204" pitchFamily="34" charset="0"/>
              <a:cs typeface="Times New Roman" panose="02020603050405020304" pitchFamily="18" charset="0"/>
            </a:endParaRPr>
          </a:p>
          <a:p>
            <a:pPr algn="just"/>
            <a:r>
              <a:rPr lang="en-IN" dirty="0">
                <a:solidFill>
                  <a:schemeClr val="tx1">
                    <a:lumMod val="95000"/>
                    <a:lumOff val="5000"/>
                  </a:schemeClr>
                </a:solidFill>
                <a:ea typeface="Calibri" panose="020F0502020204030204" pitchFamily="34" charset="0"/>
                <a:cs typeface="Times New Roman" panose="02020603050405020304" pitchFamily="18" charset="0"/>
              </a:rPr>
              <a:t>3) </a:t>
            </a:r>
            <a:r>
              <a:rPr lang="en-US" dirty="0">
                <a:solidFill>
                  <a:schemeClr val="tx1">
                    <a:lumMod val="95000"/>
                    <a:lumOff val="5000"/>
                  </a:schemeClr>
                </a:solidFill>
                <a:effectLst/>
                <a:ea typeface="Calibri" panose="020F0502020204030204" pitchFamily="34" charset="0"/>
                <a:cs typeface="Times New Roman" panose="02020603050405020304" pitchFamily="18" charset="0"/>
              </a:rPr>
              <a:t>It is called so, because there is no correct answer and there is no such supervisor (unlike supervised learning). Algorithms are left to their own devises to discover and present the interesting structure in the data.</a:t>
            </a:r>
          </a:p>
          <a:p>
            <a:pPr algn="just"/>
            <a:r>
              <a:rPr lang="en-US" dirty="0">
                <a:solidFill>
                  <a:schemeClr val="tx1">
                    <a:lumMod val="95000"/>
                    <a:lumOff val="5000"/>
                  </a:schemeClr>
                </a:solidFill>
                <a:ea typeface="Calibri" panose="020F0502020204030204" pitchFamily="34" charset="0"/>
                <a:cs typeface="Times New Roman" panose="02020603050405020304" pitchFamily="18" charset="0"/>
              </a:rPr>
              <a:t>4) It is unsupervised as </a:t>
            </a:r>
            <a:r>
              <a:rPr lang="en-US" b="1" dirty="0">
                <a:solidFill>
                  <a:schemeClr val="tx1">
                    <a:lumMod val="95000"/>
                    <a:lumOff val="5000"/>
                  </a:schemeClr>
                </a:solidFill>
                <a:ea typeface="Calibri" panose="020F0502020204030204" pitchFamily="34" charset="0"/>
                <a:cs typeface="Times New Roman" panose="02020603050405020304" pitchFamily="18" charset="0"/>
              </a:rPr>
              <a:t>data is not labelled.</a:t>
            </a:r>
            <a:r>
              <a:rPr lang="en-US" dirty="0">
                <a:solidFill>
                  <a:schemeClr val="tx1">
                    <a:lumMod val="95000"/>
                    <a:lumOff val="5000"/>
                  </a:schemeClr>
                </a:solidFill>
                <a:ea typeface="Calibri" panose="020F0502020204030204" pitchFamily="34" charset="0"/>
                <a:cs typeface="Times New Roman" panose="02020603050405020304" pitchFamily="18" charset="0"/>
              </a:rPr>
              <a:t>(y column is not present)</a:t>
            </a:r>
            <a:endParaRPr lang="en-IN" dirty="0">
              <a:solidFill>
                <a:schemeClr val="tx1">
                  <a:lumMod val="95000"/>
                  <a:lumOff val="5000"/>
                </a:schemeClr>
              </a:solidFill>
              <a:ea typeface="Calibri" panose="020F0502020204030204" pitchFamily="34" charset="0"/>
              <a:cs typeface="Times New Roman" panose="02020603050405020304" pitchFamily="18" charset="0"/>
            </a:endParaRPr>
          </a:p>
          <a:p>
            <a:pPr algn="just"/>
            <a:r>
              <a:rPr lang="en-US" dirty="0">
                <a:solidFill>
                  <a:schemeClr val="tx1">
                    <a:lumMod val="95000"/>
                    <a:lumOff val="5000"/>
                  </a:schemeClr>
                </a:solidFill>
                <a:ea typeface="Calibri" panose="020F0502020204030204" pitchFamily="34" charset="0"/>
                <a:cs typeface="Times New Roman" panose="02020603050405020304" pitchFamily="18" charset="0"/>
              </a:rPr>
              <a:t>5) Examples of Unsupervised learning algorithms - </a:t>
            </a:r>
            <a:r>
              <a:rPr lang="en-US" b="1" dirty="0">
                <a:solidFill>
                  <a:schemeClr val="tx1">
                    <a:lumMod val="95000"/>
                    <a:lumOff val="5000"/>
                  </a:schemeClr>
                </a:solidFill>
                <a:ea typeface="Calibri" panose="020F0502020204030204" pitchFamily="34" charset="0"/>
                <a:cs typeface="Times New Roman" panose="02020603050405020304" pitchFamily="18" charset="0"/>
              </a:rPr>
              <a:t>Clustering and Dimensionality Reduction.</a:t>
            </a:r>
          </a:p>
        </p:txBody>
      </p:sp>
    </p:spTree>
    <p:extLst>
      <p:ext uri="{BB962C8B-B14F-4D97-AF65-F5344CB8AC3E}">
        <p14:creationId xmlns:p14="http://schemas.microsoft.com/office/powerpoint/2010/main" val="341696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760EB3-A75B-431E-B6E6-64A2E8D6415F}"/>
              </a:ext>
            </a:extLst>
          </p:cNvPr>
          <p:cNvSpPr txBox="1"/>
          <p:nvPr/>
        </p:nvSpPr>
        <p:spPr>
          <a:xfrm>
            <a:off x="702365" y="517699"/>
            <a:ext cx="7566991" cy="830997"/>
          </a:xfrm>
          <a:prstGeom prst="rect">
            <a:avLst/>
          </a:prstGeom>
          <a:noFill/>
        </p:spPr>
        <p:txBody>
          <a:bodyPr wrap="square">
            <a:spAutoFit/>
          </a:bodyPr>
          <a:lstStyle/>
          <a:p>
            <a:r>
              <a:rPr lang="en-US" sz="4800" b="1" dirty="0">
                <a:solidFill>
                  <a:schemeClr val="bg2">
                    <a:lumMod val="10000"/>
                  </a:schemeClr>
                </a:solidFill>
                <a:latin typeface="+mj-lt"/>
              </a:rPr>
              <a:t>Clustering Examples</a:t>
            </a:r>
            <a:endParaRPr lang="en-IN" sz="4800" dirty="0">
              <a:latin typeface="+mj-lt"/>
            </a:endParaRPr>
          </a:p>
        </p:txBody>
      </p:sp>
      <p:pic>
        <p:nvPicPr>
          <p:cNvPr id="6" name="Picture 5">
            <a:extLst>
              <a:ext uri="{FF2B5EF4-FFF2-40B4-BE49-F238E27FC236}">
                <a16:creationId xmlns:a16="http://schemas.microsoft.com/office/drawing/2014/main" id="{41E0D961-86BB-4BA8-A202-F62190FB9434}"/>
              </a:ext>
            </a:extLst>
          </p:cNvPr>
          <p:cNvPicPr>
            <a:picLocks noChangeAspect="1"/>
          </p:cNvPicPr>
          <p:nvPr/>
        </p:nvPicPr>
        <p:blipFill>
          <a:blip r:embed="rId2"/>
          <a:stretch>
            <a:fillRect/>
          </a:stretch>
        </p:blipFill>
        <p:spPr>
          <a:xfrm>
            <a:off x="1999828" y="1665529"/>
            <a:ext cx="6100204" cy="2946228"/>
          </a:xfrm>
          <a:prstGeom prst="rect">
            <a:avLst/>
          </a:prstGeom>
        </p:spPr>
      </p:pic>
    </p:spTree>
    <p:extLst>
      <p:ext uri="{BB962C8B-B14F-4D97-AF65-F5344CB8AC3E}">
        <p14:creationId xmlns:p14="http://schemas.microsoft.com/office/powerpoint/2010/main" val="340166058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511</TotalTime>
  <Words>597</Words>
  <Application>Microsoft Office PowerPoint</Application>
  <PresentationFormat>Widescreen</PresentationFormat>
  <Paragraphs>47</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Calibri</vt:lpstr>
      <vt:lpstr>Calibri Light</vt:lpstr>
      <vt:lpstr>Retrospect</vt:lpstr>
      <vt:lpstr>Introduction to Machine Learning</vt:lpstr>
      <vt:lpstr>AI vs ML vs DL</vt:lpstr>
      <vt:lpstr>PowerPoint Presentation</vt:lpstr>
      <vt:lpstr>Supervised Learning</vt:lpstr>
      <vt:lpstr>PowerPoint Presentation</vt:lpstr>
      <vt:lpstr>PowerPoint Presentation</vt:lpstr>
      <vt:lpstr>Prediction Pipeline</vt:lpstr>
      <vt:lpstr>Unsupervised Learning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Machine Learning</dc:title>
  <dc:creator>Dell</dc:creator>
  <cp:lastModifiedBy>Dell</cp:lastModifiedBy>
  <cp:revision>18</cp:revision>
  <dcterms:created xsi:type="dcterms:W3CDTF">2022-01-24T03:38:42Z</dcterms:created>
  <dcterms:modified xsi:type="dcterms:W3CDTF">2022-07-03T12:04:11Z</dcterms:modified>
</cp:coreProperties>
</file>