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0"/>
  </p:notesMasterIdLst>
  <p:sldIdLst>
    <p:sldId id="256" r:id="rId2"/>
    <p:sldId id="301" r:id="rId3"/>
    <p:sldId id="311" r:id="rId4"/>
    <p:sldId id="312" r:id="rId5"/>
    <p:sldId id="313" r:id="rId6"/>
    <p:sldId id="315" r:id="rId7"/>
    <p:sldId id="303" r:id="rId8"/>
    <p:sldId id="304" r:id="rId9"/>
    <p:sldId id="314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4" r:id="rId18"/>
    <p:sldId id="275" r:id="rId19"/>
    <p:sldId id="271" r:id="rId20"/>
    <p:sldId id="272" r:id="rId21"/>
    <p:sldId id="276" r:id="rId22"/>
    <p:sldId id="277" r:id="rId23"/>
    <p:sldId id="278" r:id="rId24"/>
    <p:sldId id="279" r:id="rId25"/>
    <p:sldId id="305" r:id="rId26"/>
    <p:sldId id="307" r:id="rId27"/>
    <p:sldId id="308" r:id="rId28"/>
    <p:sldId id="309" r:id="rId29"/>
    <p:sldId id="273" r:id="rId30"/>
    <p:sldId id="280" r:id="rId31"/>
    <p:sldId id="281" r:id="rId32"/>
    <p:sldId id="282" r:id="rId33"/>
    <p:sldId id="283" r:id="rId34"/>
    <p:sldId id="306" r:id="rId35"/>
    <p:sldId id="288" r:id="rId36"/>
    <p:sldId id="290" r:id="rId37"/>
    <p:sldId id="289" r:id="rId38"/>
    <p:sldId id="293" r:id="rId39"/>
    <p:sldId id="292" r:id="rId40"/>
    <p:sldId id="291" r:id="rId41"/>
    <p:sldId id="285" r:id="rId42"/>
    <p:sldId id="300" r:id="rId43"/>
    <p:sldId id="295" r:id="rId44"/>
    <p:sldId id="296" r:id="rId45"/>
    <p:sldId id="297" r:id="rId46"/>
    <p:sldId id="286" r:id="rId47"/>
    <p:sldId id="298" r:id="rId48"/>
    <p:sldId id="287" r:id="rId49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Arial" panose="020B0604020202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9791"/>
    <p:restoredTop sz="93741"/>
  </p:normalViewPr>
  <p:slideViewPr>
    <p:cSldViewPr>
      <p:cViewPr varScale="1">
        <p:scale>
          <a:sx n="59" d="100"/>
          <a:sy n="59" d="100"/>
        </p:scale>
        <p:origin x="1724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07724F6-5690-4D40-B68F-8999899BE6C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Z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FB1226D-34E6-4C46-A8B6-08228F52509B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fld id="{36FCDA20-9864-A74B-8E90-EF0BF09D0CAA}" type="datetimeFigureOut">
              <a:rPr lang="en-ZW"/>
              <a:pPr>
                <a:defRPr/>
              </a:pPr>
              <a:t>22/7/2025</a:t>
            </a:fld>
            <a:endParaRPr lang="en-ZW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1D8F555C-3004-4CE2-A3DB-2FE8F10BD3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ZW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A6C4154E-3035-4F33-8D0C-C0680CDB1A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ZW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45FA97-EEB9-46C3-8B48-E50C2109743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hangingPunct="1">
              <a:defRPr sz="1200">
                <a:latin typeface="Arial" charset="0"/>
                <a:cs typeface="Arial" charset="0"/>
              </a:defRPr>
            </a:lvl1pPr>
          </a:lstStyle>
          <a:p>
            <a:pPr>
              <a:defRPr/>
            </a:pPr>
            <a:endParaRPr lang="en-Z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63C18-E91B-4B75-84F2-419319DB41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200"/>
            </a:lvl1pPr>
          </a:lstStyle>
          <a:p>
            <a:fld id="{DBD59C13-1DD0-A945-9AF6-E9785FA1C1BC}" type="slidenum">
              <a:rPr lang="en-ZW" altLang="en-US"/>
              <a:pPr/>
              <a:t>‹#›</a:t>
            </a:fld>
            <a:endParaRPr lang="en-Z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D10622-24E5-A19B-5B59-74A36032F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CB8720A-50DD-FC4D-918F-C21F76C790AD}" type="datetime1">
              <a:rPr lang="en-ZW"/>
              <a:pPr>
                <a:defRPr/>
              </a:pPr>
              <a:t>22/7/2025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2F7F025-E67B-D478-9B89-D2F478ED2E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781E8B-ED56-C77A-EA69-2C01D8DBC1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37CB973-A1AB-7342-8C70-230E5E683505}" type="slidenum">
              <a:rPr lang="en-ZW" altLang="en-US"/>
              <a:pPr/>
              <a:t>‹#›</a:t>
            </a:fld>
            <a:endParaRPr lang="en-ZW" altLang="en-US"/>
          </a:p>
        </p:txBody>
      </p:sp>
    </p:spTree>
    <p:extLst>
      <p:ext uri="{BB962C8B-B14F-4D97-AF65-F5344CB8AC3E}">
        <p14:creationId xmlns:p14="http://schemas.microsoft.com/office/powerpoint/2010/main" val="379394512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926910-2AA8-A115-96E3-947412527B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77D401A-490E-B148-9CC1-CBF73BB284F4}" type="datetime1">
              <a:rPr lang="en-ZW"/>
              <a:pPr>
                <a:defRPr/>
              </a:pPr>
              <a:t>22/7/2025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FC63E3-B65E-3EE4-E41B-800CADE8C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B60FFD-C6FD-A4E5-91A2-5AA1BD2FCD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C22D48B-83A7-0C47-884B-A7DE71E1ED85}" type="slidenum">
              <a:rPr lang="en-ZW" altLang="en-US"/>
              <a:pPr/>
              <a:t>‹#›</a:t>
            </a:fld>
            <a:endParaRPr lang="en-ZW" altLang="en-US"/>
          </a:p>
        </p:txBody>
      </p:sp>
    </p:spTree>
    <p:extLst>
      <p:ext uri="{BB962C8B-B14F-4D97-AF65-F5344CB8AC3E}">
        <p14:creationId xmlns:p14="http://schemas.microsoft.com/office/powerpoint/2010/main" val="26879986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DDDE90-CAAC-AB8F-687E-857CA34F5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3E81C7-66D2-4341-B9D1-679CED52436B}" type="datetime1">
              <a:rPr lang="en-ZW"/>
              <a:pPr>
                <a:defRPr/>
              </a:pPr>
              <a:t>22/7/2025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9AE27E-98AD-C925-F1D9-2512ACBD0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A4B89A-40BC-B9AC-1B12-1608B28343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3F435B3-9D05-CF4A-AD98-4EDEEFB59F72}" type="slidenum">
              <a:rPr lang="en-ZW" altLang="en-US"/>
              <a:pPr/>
              <a:t>‹#›</a:t>
            </a:fld>
            <a:endParaRPr lang="en-ZW" altLang="en-US"/>
          </a:p>
        </p:txBody>
      </p:sp>
    </p:spTree>
    <p:extLst>
      <p:ext uri="{BB962C8B-B14F-4D97-AF65-F5344CB8AC3E}">
        <p14:creationId xmlns:p14="http://schemas.microsoft.com/office/powerpoint/2010/main" val="348338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173185-933E-EE1D-3D14-050B3C152B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9FC9C42-1A68-A742-9BDC-EEFE948C4E65}" type="datetime1">
              <a:rPr lang="en-ZW"/>
              <a:pPr>
                <a:defRPr/>
              </a:pPr>
              <a:t>22/7/2025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B2C08F-76F0-DF7E-7E2A-124E1F53A8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590EEA-554A-27FD-5691-7EB6346C3C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AF97870-C7A4-9248-856C-9AED4CC917A6}" type="slidenum">
              <a:rPr lang="en-ZW" altLang="en-US"/>
              <a:pPr/>
              <a:t>‹#›</a:t>
            </a:fld>
            <a:endParaRPr lang="en-ZW" altLang="en-US"/>
          </a:p>
        </p:txBody>
      </p:sp>
    </p:spTree>
    <p:extLst>
      <p:ext uri="{BB962C8B-B14F-4D97-AF65-F5344CB8AC3E}">
        <p14:creationId xmlns:p14="http://schemas.microsoft.com/office/powerpoint/2010/main" val="10904165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A9352-5269-EB01-8A20-2441190500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CF013D-A3E1-4348-BA6E-1D8B8188FF6A}" type="datetime1">
              <a:rPr lang="en-ZW"/>
              <a:pPr>
                <a:defRPr/>
              </a:pPr>
              <a:t>22/7/2025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239283B-9DA3-B560-7F0F-FFBC1D8B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C482A2-187B-5325-AE91-FAA856EA45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AEC37EE-0600-A940-89F5-C864E986627E}" type="slidenum">
              <a:rPr lang="en-ZW" altLang="en-US"/>
              <a:pPr/>
              <a:t>‹#›</a:t>
            </a:fld>
            <a:endParaRPr lang="en-ZW" altLang="en-US"/>
          </a:p>
        </p:txBody>
      </p:sp>
    </p:spTree>
    <p:extLst>
      <p:ext uri="{BB962C8B-B14F-4D97-AF65-F5344CB8AC3E}">
        <p14:creationId xmlns:p14="http://schemas.microsoft.com/office/powerpoint/2010/main" val="359860937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929D64EA-97CD-7E96-0FF5-A0631D91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CD6A49-DCF0-244E-9C3A-87462EBA00FF}" type="datetime1">
              <a:rPr lang="en-ZW"/>
              <a:pPr>
                <a:defRPr/>
              </a:pPr>
              <a:t>22/7/2025</a:t>
            </a:fld>
            <a:endParaRPr lang="en-Z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27CB71A3-1C85-6B64-73C5-D67FB8B0F3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W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68D1162F-6B11-25CD-B71F-CA86EE42B6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198A0DB7-A20E-4F47-94B9-368666FB53C8}" type="slidenum">
              <a:rPr lang="en-ZW" altLang="en-US"/>
              <a:pPr/>
              <a:t>‹#›</a:t>
            </a:fld>
            <a:endParaRPr lang="en-ZW" altLang="en-US"/>
          </a:p>
        </p:txBody>
      </p:sp>
    </p:spTree>
    <p:extLst>
      <p:ext uri="{BB962C8B-B14F-4D97-AF65-F5344CB8AC3E}">
        <p14:creationId xmlns:p14="http://schemas.microsoft.com/office/powerpoint/2010/main" val="6970107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6A107E43-A895-108C-11C8-C74EBAF85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03D78BA-C5DA-DB48-8CD4-DE88BE7ED10C}" type="datetime1">
              <a:rPr lang="en-ZW"/>
              <a:pPr>
                <a:defRPr/>
              </a:pPr>
              <a:t>22/7/2025</a:t>
            </a:fld>
            <a:endParaRPr lang="en-ZW"/>
          </a:p>
        </p:txBody>
      </p:sp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4317917E-DBEE-E4D7-023C-A0E952DBD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W"/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F5DFF134-1404-C694-01D2-2FD35FDF41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35AA0050-51FD-5440-AAAA-6B3A5FD44063}" type="slidenum">
              <a:rPr lang="en-ZW" altLang="en-US"/>
              <a:pPr/>
              <a:t>‹#›</a:t>
            </a:fld>
            <a:endParaRPr lang="en-ZW" altLang="en-US"/>
          </a:p>
        </p:txBody>
      </p:sp>
    </p:spTree>
    <p:extLst>
      <p:ext uri="{BB962C8B-B14F-4D97-AF65-F5344CB8AC3E}">
        <p14:creationId xmlns:p14="http://schemas.microsoft.com/office/powerpoint/2010/main" val="184359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Date Placeholder 3">
            <a:extLst>
              <a:ext uri="{FF2B5EF4-FFF2-40B4-BE49-F238E27FC236}">
                <a16:creationId xmlns:a16="http://schemas.microsoft.com/office/drawing/2014/main" id="{865BBA06-F763-7B60-C820-C4EA2AA3A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706CF99-35FB-5147-9082-E19B55EF1267}" type="datetime1">
              <a:rPr lang="en-ZW"/>
              <a:pPr>
                <a:defRPr/>
              </a:pPr>
              <a:t>22/7/2025</a:t>
            </a:fld>
            <a:endParaRPr lang="en-ZW"/>
          </a:p>
        </p:txBody>
      </p:sp>
      <p:sp>
        <p:nvSpPr>
          <p:cNvPr id="4" name="Footer Placeholder 4">
            <a:extLst>
              <a:ext uri="{FF2B5EF4-FFF2-40B4-BE49-F238E27FC236}">
                <a16:creationId xmlns:a16="http://schemas.microsoft.com/office/drawing/2014/main" id="{AA3DAFF2-D278-FBC6-B63C-C982449813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W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481B28FF-C4A7-1831-109E-35FD41B5EF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FC0909C-49B5-DA4E-B79E-A7F2D4EF8E74}" type="slidenum">
              <a:rPr lang="en-ZW" altLang="en-US"/>
              <a:pPr/>
              <a:t>‹#›</a:t>
            </a:fld>
            <a:endParaRPr lang="en-ZW" altLang="en-US"/>
          </a:p>
        </p:txBody>
      </p:sp>
    </p:spTree>
    <p:extLst>
      <p:ext uri="{BB962C8B-B14F-4D97-AF65-F5344CB8AC3E}">
        <p14:creationId xmlns:p14="http://schemas.microsoft.com/office/powerpoint/2010/main" val="10907891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>
            <a:extLst>
              <a:ext uri="{FF2B5EF4-FFF2-40B4-BE49-F238E27FC236}">
                <a16:creationId xmlns:a16="http://schemas.microsoft.com/office/drawing/2014/main" id="{82B3D863-9C5A-0AC0-ED6C-F6EDBF31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BDF334-95D9-B648-A799-CB0838B0F26E}" type="datetime1">
              <a:rPr lang="en-ZW"/>
              <a:pPr>
                <a:defRPr/>
              </a:pPr>
              <a:t>22/7/2025</a:t>
            </a:fld>
            <a:endParaRPr lang="en-ZW"/>
          </a:p>
        </p:txBody>
      </p:sp>
      <p:sp>
        <p:nvSpPr>
          <p:cNvPr id="3" name="Footer Placeholder 4">
            <a:extLst>
              <a:ext uri="{FF2B5EF4-FFF2-40B4-BE49-F238E27FC236}">
                <a16:creationId xmlns:a16="http://schemas.microsoft.com/office/drawing/2014/main" id="{61543A2F-CF9E-424B-2FD4-755A91C09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W"/>
          </a:p>
        </p:txBody>
      </p:sp>
      <p:sp>
        <p:nvSpPr>
          <p:cNvPr id="4" name="Slide Number Placeholder 5">
            <a:extLst>
              <a:ext uri="{FF2B5EF4-FFF2-40B4-BE49-F238E27FC236}">
                <a16:creationId xmlns:a16="http://schemas.microsoft.com/office/drawing/2014/main" id="{6B3C1073-B304-CBB8-759A-18EDAD8C1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07755CF-9425-444A-9687-485734962C4F}" type="slidenum">
              <a:rPr lang="en-ZW" altLang="en-US"/>
              <a:pPr/>
              <a:t>‹#›</a:t>
            </a:fld>
            <a:endParaRPr lang="en-ZW" altLang="en-US"/>
          </a:p>
        </p:txBody>
      </p:sp>
    </p:spTree>
    <p:extLst>
      <p:ext uri="{BB962C8B-B14F-4D97-AF65-F5344CB8AC3E}">
        <p14:creationId xmlns:p14="http://schemas.microsoft.com/office/powerpoint/2010/main" val="14472901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W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EDC174AA-8BE0-BEBD-A23B-BC3DC2072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1001EDE-2195-A544-97A9-4F962B128584}" type="datetime1">
              <a:rPr lang="en-ZW"/>
              <a:pPr>
                <a:defRPr/>
              </a:pPr>
              <a:t>22/7/2025</a:t>
            </a:fld>
            <a:endParaRPr lang="en-Z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FB601758-9E1B-325E-0E0E-4DDD06C035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W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223A785-827A-328A-23C0-42C74C834D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ECDB8084-BD88-E246-97D6-3A43610F0C6C}" type="slidenum">
              <a:rPr lang="en-ZW" altLang="en-US"/>
              <a:pPr/>
              <a:t>‹#›</a:t>
            </a:fld>
            <a:endParaRPr lang="en-ZW" altLang="en-US"/>
          </a:p>
        </p:txBody>
      </p:sp>
    </p:spTree>
    <p:extLst>
      <p:ext uri="{BB962C8B-B14F-4D97-AF65-F5344CB8AC3E}">
        <p14:creationId xmlns:p14="http://schemas.microsoft.com/office/powerpoint/2010/main" val="26526326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ZW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ZW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>
            <a:extLst>
              <a:ext uri="{FF2B5EF4-FFF2-40B4-BE49-F238E27FC236}">
                <a16:creationId xmlns:a16="http://schemas.microsoft.com/office/drawing/2014/main" id="{7476BDFE-6B03-2582-0776-3CD69734D9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7DBEBC5-045C-314E-89B7-35FE560B3767}" type="datetime1">
              <a:rPr lang="en-ZW"/>
              <a:pPr>
                <a:defRPr/>
              </a:pPr>
              <a:t>22/7/2025</a:t>
            </a:fld>
            <a:endParaRPr lang="en-ZW"/>
          </a:p>
        </p:txBody>
      </p:sp>
      <p:sp>
        <p:nvSpPr>
          <p:cNvPr id="6" name="Footer Placeholder 4">
            <a:extLst>
              <a:ext uri="{FF2B5EF4-FFF2-40B4-BE49-F238E27FC236}">
                <a16:creationId xmlns:a16="http://schemas.microsoft.com/office/drawing/2014/main" id="{D0D92359-9CF7-BC56-0CD8-C354A6F98C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ZW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E67AE44-45E7-0C0F-83E0-1924299CE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493DC5F-66C4-3C44-A5C2-61FDBCDF7159}" type="slidenum">
              <a:rPr lang="en-ZW" altLang="en-US"/>
              <a:pPr/>
              <a:t>‹#›</a:t>
            </a:fld>
            <a:endParaRPr lang="en-ZW" altLang="en-US"/>
          </a:p>
        </p:txBody>
      </p:sp>
    </p:spTree>
    <p:extLst>
      <p:ext uri="{BB962C8B-B14F-4D97-AF65-F5344CB8AC3E}">
        <p14:creationId xmlns:p14="http://schemas.microsoft.com/office/powerpoint/2010/main" val="4358138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>
            <a:extLst>
              <a:ext uri="{FF2B5EF4-FFF2-40B4-BE49-F238E27FC236}">
                <a16:creationId xmlns:a16="http://schemas.microsoft.com/office/drawing/2014/main" id="{FED17250-14E9-ACF6-CEF8-DF90671A7C54}"/>
              </a:ext>
            </a:extLst>
          </p:cNvPr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ZW" altLang="en-US"/>
          </a:p>
        </p:txBody>
      </p:sp>
      <p:sp>
        <p:nvSpPr>
          <p:cNvPr id="1027" name="Text Placeholder 2">
            <a:extLst>
              <a:ext uri="{FF2B5EF4-FFF2-40B4-BE49-F238E27FC236}">
                <a16:creationId xmlns:a16="http://schemas.microsoft.com/office/drawing/2014/main" id="{F4DC9761-2445-3821-16B8-8224A1023143}"/>
              </a:ext>
            </a:extLst>
          </p:cNvPr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ZW" alt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95899F-8101-4B8E-9371-4564CAD4E8A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fld id="{B01E8F1A-843E-5E42-BE97-62B771C999DC}" type="datetime1">
              <a:rPr lang="en-ZW"/>
              <a:pPr>
                <a:defRPr/>
              </a:pPr>
              <a:t>22/7/2025</a:t>
            </a:fld>
            <a:endParaRPr lang="en-Z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2FA105-3E12-4B60-ADCF-1D70BB14178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defRPr/>
            </a:pPr>
            <a:endParaRPr lang="en-Z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BF5D52-DC7D-40BE-8401-BC3F78438A8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 eaLnBrk="1" hangingPunct="1">
              <a:defRPr sz="1200">
                <a:solidFill>
                  <a:srgbClr val="898989"/>
                </a:solidFill>
                <a:latin typeface="Calibri" panose="020F0502020204030204" pitchFamily="34" charset="0"/>
              </a:defRPr>
            </a:lvl1pPr>
          </a:lstStyle>
          <a:p>
            <a:fld id="{BE2D317F-9644-074C-9FE0-8A5F3FE3A73F}" type="slidenum">
              <a:rPr lang="en-ZW" altLang="en-US"/>
              <a:pPr/>
              <a:t>‹#›</a:t>
            </a:fld>
            <a:endParaRPr lang="en-ZW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emf"/><Relationship Id="rId2" Type="http://schemas.openxmlformats.org/officeDocument/2006/relationships/oleObject" Target="../embeddings/oleObject1.bin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oleObject" Target="../embeddings/oleObject2.bin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oleObject" Target="../embeddings/oleObject3.bin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emf"/><Relationship Id="rId4" Type="http://schemas.openxmlformats.org/officeDocument/2006/relationships/oleObject" Target="../embeddings/oleObject4.bin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image" Target="../media/image6.emf"/><Relationship Id="rId7" Type="http://schemas.openxmlformats.org/officeDocument/2006/relationships/image" Target="../media/image8.emf"/><Relationship Id="rId2" Type="http://schemas.openxmlformats.org/officeDocument/2006/relationships/oleObject" Target="../embeddings/oleObject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7.bin"/><Relationship Id="rId5" Type="http://schemas.openxmlformats.org/officeDocument/2006/relationships/image" Target="../media/image7.emf"/><Relationship Id="rId4" Type="http://schemas.openxmlformats.org/officeDocument/2006/relationships/oleObject" Target="../embeddings/oleObject6.bin"/><Relationship Id="rId9" Type="http://schemas.openxmlformats.org/officeDocument/2006/relationships/image" Target="../media/image9.em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oleObject" Target="../embeddings/oleObject9.bin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oleObject" Target="../embeddings/oleObject10.bin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emf"/><Relationship Id="rId2" Type="http://schemas.openxmlformats.org/officeDocument/2006/relationships/oleObject" Target="../embeddings/oleObject11.bin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emf"/><Relationship Id="rId2" Type="http://schemas.openxmlformats.org/officeDocument/2006/relationships/oleObject" Target="../embeddings/oleObject12.bin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oleObject" Target="../embeddings/oleObject13.bin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emf"/><Relationship Id="rId2" Type="http://schemas.openxmlformats.org/officeDocument/2006/relationships/oleObject" Target="../embeddings/oleObject14.bin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emf"/><Relationship Id="rId7" Type="http://schemas.openxmlformats.org/officeDocument/2006/relationships/image" Target="../media/image19.emf"/><Relationship Id="rId2" Type="http://schemas.openxmlformats.org/officeDocument/2006/relationships/oleObject" Target="../embeddings/oleObject15.bin"/><Relationship Id="rId1" Type="http://schemas.openxmlformats.org/officeDocument/2006/relationships/slideLayout" Target="../slideLayouts/slideLayout2.xml"/><Relationship Id="rId6" Type="http://schemas.openxmlformats.org/officeDocument/2006/relationships/oleObject" Target="../embeddings/oleObject17.bin"/><Relationship Id="rId5" Type="http://schemas.openxmlformats.org/officeDocument/2006/relationships/image" Target="../media/image18.emf"/><Relationship Id="rId4" Type="http://schemas.openxmlformats.org/officeDocument/2006/relationships/oleObject" Target="../embeddings/oleObject16.bin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le 1">
            <a:extLst>
              <a:ext uri="{FF2B5EF4-FFF2-40B4-BE49-F238E27FC236}">
                <a16:creationId xmlns:a16="http://schemas.microsoft.com/office/drawing/2014/main" id="{35930C88-9498-BEB8-456C-4B28F3C2EA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85800" y="18288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en-US" sz="3600" b="1"/>
              <a:t>Applications of Statistical Modeling:</a:t>
            </a:r>
            <a:br>
              <a:rPr lang="en-US" altLang="en-US" sz="3600"/>
            </a:br>
            <a:r>
              <a:rPr lang="en-US" altLang="en-US" sz="3600"/>
              <a:t>Module #1, Lecture #1</a:t>
            </a:r>
            <a:br>
              <a:rPr lang="en-US" altLang="en-US" sz="3600"/>
            </a:br>
            <a:br>
              <a:rPr lang="en-US" altLang="en-US" sz="3600"/>
            </a:br>
            <a:r>
              <a:rPr lang="en-US" altLang="en-US" sz="3200"/>
              <a:t>Course Overview;</a:t>
            </a:r>
            <a:br>
              <a:rPr lang="en-US" altLang="en-US" sz="3200"/>
            </a:br>
            <a:r>
              <a:rPr lang="en-US" altLang="en-US" sz="3200"/>
              <a:t>Multilevel Modeling Concepts</a:t>
            </a:r>
            <a:br>
              <a:rPr lang="en-US" altLang="en-US" sz="3200"/>
            </a:br>
            <a:endParaRPr lang="en-ZW" altLang="en-US" sz="240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6958899-FF4F-4A70-9C6A-FDE8BED684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1600" y="4419600"/>
            <a:ext cx="6400800" cy="1752600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Instructor: Brady T. West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Email: </a:t>
            </a:r>
            <a:r>
              <a:rPr lang="en-US" sz="2800" u="sng" dirty="0"/>
              <a:t>bwest@umich.edu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n-US" sz="2800" dirty="0"/>
              <a:t>Office: 4118 ISR (734-647-4615)</a:t>
            </a:r>
            <a:endParaRPr lang="en-ZW" sz="2800" dirty="0"/>
          </a:p>
        </p:txBody>
      </p:sp>
      <p:sp>
        <p:nvSpPr>
          <p:cNvPr id="3076" name="Slide Number Placeholder 3">
            <a:extLst>
              <a:ext uri="{FF2B5EF4-FFF2-40B4-BE49-F238E27FC236}">
                <a16:creationId xmlns:a16="http://schemas.microsoft.com/office/drawing/2014/main" id="{4D1F35A2-1746-A257-591B-1F2400E51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3B46F1E-47D9-5E46-AB32-F86B7F2CCCCB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Title 1">
            <a:extLst>
              <a:ext uri="{FF2B5EF4-FFF2-40B4-BE49-F238E27FC236}">
                <a16:creationId xmlns:a16="http://schemas.microsoft.com/office/drawing/2014/main" id="{129E7F46-B8C4-B323-31FE-6515D3B20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Multilevel Modeling</a:t>
            </a:r>
            <a:endParaRPr lang="en-ZW" altLang="en-US"/>
          </a:p>
        </p:txBody>
      </p:sp>
      <p:sp>
        <p:nvSpPr>
          <p:cNvPr id="12291" name="Content Placeholder 2">
            <a:extLst>
              <a:ext uri="{FF2B5EF4-FFF2-40B4-BE49-F238E27FC236}">
                <a16:creationId xmlns:a16="http://schemas.microsoft.com/office/drawing/2014/main" id="{26E10EF7-E5CC-483C-0C96-9608AD82D5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Multilevel models </a:t>
            </a:r>
            <a:r>
              <a:rPr lang="en-US" altLang="en-US"/>
              <a:t>are regression models that include </a:t>
            </a:r>
            <a:r>
              <a:rPr lang="en-US" altLang="en-US" b="1"/>
              <a:t>random effects </a:t>
            </a:r>
            <a:r>
              <a:rPr lang="en-US" altLang="en-US"/>
              <a:t>associated with either:</a:t>
            </a:r>
          </a:p>
          <a:p>
            <a:pPr lvl="1" eaLnBrk="1" hangingPunct="1"/>
            <a:r>
              <a:rPr lang="en-US" altLang="en-US" b="1" u="sng"/>
              <a:t>Randomly Sampled</a:t>
            </a:r>
            <a:r>
              <a:rPr lang="en-US" altLang="en-US" b="1"/>
              <a:t> Clusters </a:t>
            </a:r>
            <a:r>
              <a:rPr lang="en-US" altLang="en-US"/>
              <a:t>of units of analysis (in cross-sectional studies; e.g., census blocks)</a:t>
            </a:r>
          </a:p>
          <a:p>
            <a:pPr lvl="1" eaLnBrk="1" hangingPunct="1"/>
            <a:r>
              <a:rPr lang="en-US" altLang="en-US" b="1" u="sng"/>
              <a:t>Randomly Sampled</a:t>
            </a:r>
            <a:r>
              <a:rPr lang="en-US" altLang="en-US" b="1"/>
              <a:t> Subjects</a:t>
            </a:r>
            <a:r>
              <a:rPr lang="en-US" altLang="en-US"/>
              <a:t>,</a:t>
            </a:r>
            <a:r>
              <a:rPr lang="en-US" altLang="en-US" b="1"/>
              <a:t> </a:t>
            </a:r>
            <a:r>
              <a:rPr lang="en-US" altLang="en-US"/>
              <a:t>measured repeatedly (in longitudinal / repeated measures studies; e.g., volunteers for a clinical study) </a:t>
            </a:r>
          </a:p>
          <a:p>
            <a:pPr lvl="1" eaLnBrk="1" hangingPunct="1"/>
            <a:r>
              <a:rPr lang="en-US" altLang="en-US" b="1" u="sng"/>
              <a:t>Both</a:t>
            </a:r>
            <a:r>
              <a:rPr lang="en-US" altLang="en-US" b="1"/>
              <a:t> Clusters and Subjects </a:t>
            </a:r>
            <a:r>
              <a:rPr lang="en-US" altLang="en-US"/>
              <a:t>(in clustered longitudinal data sets; e.g., HRS)</a:t>
            </a:r>
            <a:endParaRPr lang="en-ZW" altLang="en-US" b="1" u="sng"/>
          </a:p>
        </p:txBody>
      </p:sp>
      <p:sp>
        <p:nvSpPr>
          <p:cNvPr id="12292" name="Slide Number Placeholder 3">
            <a:extLst>
              <a:ext uri="{FF2B5EF4-FFF2-40B4-BE49-F238E27FC236}">
                <a16:creationId xmlns:a16="http://schemas.microsoft.com/office/drawing/2014/main" id="{01342AD0-1D6C-AC20-D03F-63491E0A06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93C2D96-7CB1-A44E-98C8-751EDB751187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10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Title 1">
            <a:extLst>
              <a:ext uri="{FF2B5EF4-FFF2-40B4-BE49-F238E27FC236}">
                <a16:creationId xmlns:a16="http://schemas.microsoft.com/office/drawing/2014/main" id="{50587F56-0FDD-F9BE-E54E-28B6A7A1E8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What Are Random Effects?</a:t>
            </a:r>
            <a:endParaRPr lang="en-ZW" altLang="en-US"/>
          </a:p>
        </p:txBody>
      </p:sp>
      <p:sp>
        <p:nvSpPr>
          <p:cNvPr id="13315" name="Content Placeholder 2">
            <a:extLst>
              <a:ext uri="{FF2B5EF4-FFF2-40B4-BE49-F238E27FC236}">
                <a16:creationId xmlns:a16="http://schemas.microsoft.com/office/drawing/2014/main" id="{85CFF19B-A31E-F822-C71F-ECB6F3966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 b="1"/>
              <a:t>Random effects </a:t>
            </a:r>
            <a:r>
              <a:rPr lang="en-US" altLang="en-US" sz="2800"/>
              <a:t>are random variables that allow the coefficients in a regression model to randomly vary depending on the cluster or subject under study</a:t>
            </a:r>
          </a:p>
          <a:p>
            <a:pPr eaLnBrk="1" hangingPunct="1"/>
            <a:r>
              <a:rPr lang="en-US" altLang="en-US" sz="2800"/>
              <a:t>For this reason, multilevel models are also known as:</a:t>
            </a:r>
          </a:p>
          <a:p>
            <a:pPr lvl="1" eaLnBrk="1" hangingPunct="1"/>
            <a:r>
              <a:rPr lang="en-US" altLang="en-US" sz="2400"/>
              <a:t>Random coefficient models</a:t>
            </a:r>
          </a:p>
          <a:p>
            <a:pPr lvl="1" eaLnBrk="1" hangingPunct="1"/>
            <a:r>
              <a:rPr lang="en-US" altLang="en-US" sz="2400"/>
              <a:t>Varying coefficient models</a:t>
            </a:r>
          </a:p>
          <a:p>
            <a:pPr lvl="1" eaLnBrk="1" hangingPunct="1"/>
            <a:r>
              <a:rPr lang="en-US" altLang="en-US" sz="2400"/>
              <a:t>Subject-specific models</a:t>
            </a:r>
          </a:p>
          <a:p>
            <a:pPr lvl="1" eaLnBrk="1" hangingPunct="1"/>
            <a:r>
              <a:rPr lang="en-US" altLang="en-US" sz="2400"/>
              <a:t>Hierarchical linear models (reflecting the data hierarchy of a clustered or longitudinal data set)</a:t>
            </a:r>
          </a:p>
          <a:p>
            <a:pPr lvl="1" eaLnBrk="1" hangingPunct="1"/>
            <a:r>
              <a:rPr lang="en-US" altLang="en-US" sz="2400"/>
              <a:t>Mixed-effects models (reason will become apparent soon)</a:t>
            </a:r>
            <a:endParaRPr lang="en-ZW" altLang="en-US" sz="2400"/>
          </a:p>
        </p:txBody>
      </p:sp>
      <p:sp>
        <p:nvSpPr>
          <p:cNvPr id="13316" name="Slide Number Placeholder 3">
            <a:extLst>
              <a:ext uri="{FF2B5EF4-FFF2-40B4-BE49-F238E27FC236}">
                <a16:creationId xmlns:a16="http://schemas.microsoft.com/office/drawing/2014/main" id="{82D61FEF-4C05-B4F0-B23A-BEB97902B6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E08A569-309B-3440-92B3-D5AA90CC1772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11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Title 1">
            <a:extLst>
              <a:ext uri="{FF2B5EF4-FFF2-40B4-BE49-F238E27FC236}">
                <a16:creationId xmlns:a16="http://schemas.microsoft.com/office/drawing/2014/main" id="{07679B9A-8071-6049-6E4F-8BD20C360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Random Effects, cont’d</a:t>
            </a:r>
            <a:endParaRPr lang="en-ZW" altLang="en-US"/>
          </a:p>
        </p:txBody>
      </p:sp>
      <p:sp>
        <p:nvSpPr>
          <p:cNvPr id="14339" name="Content Placeholder 2">
            <a:extLst>
              <a:ext uri="{FF2B5EF4-FFF2-40B4-BE49-F238E27FC236}">
                <a16:creationId xmlns:a16="http://schemas.microsoft.com/office/drawing/2014/main" id="{1FDBA3CF-FED2-D370-9F9C-E3072863E3F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Because they are </a:t>
            </a:r>
            <a:r>
              <a:rPr lang="en-US" altLang="en-US" u="sng"/>
              <a:t>random variables</a:t>
            </a:r>
            <a:r>
              <a:rPr lang="en-US" altLang="en-US"/>
              <a:t>, we need to define a probability distribution for the random effects </a:t>
            </a:r>
            <a:r>
              <a:rPr lang="en-US" altLang="en-US">
                <a:sym typeface="Wingdings" pitchFamily="2" charset="2"/>
              </a:rPr>
              <a:t> multilevel models have additional parameters to estimate</a:t>
            </a:r>
            <a:r>
              <a:rPr lang="en-ZW" altLang="en-US">
                <a:sym typeface="Wingdings" pitchFamily="2" charset="2"/>
              </a:rPr>
              <a:t>!</a:t>
            </a:r>
          </a:p>
          <a:p>
            <a:pPr eaLnBrk="1" hangingPunct="1"/>
            <a:r>
              <a:rPr lang="en-US" altLang="en-US">
                <a:sym typeface="Wingdings" pitchFamily="2" charset="2"/>
              </a:rPr>
              <a:t>In many cases, clusters or subjects are not randomly sampled based on a probability sample design; we assume that they are a random subsample from a larger population (e.g., survey interviewers)</a:t>
            </a:r>
            <a:endParaRPr lang="en-ZW" altLang="en-US">
              <a:sym typeface="Wingdings" pitchFamily="2" charset="2"/>
            </a:endParaRPr>
          </a:p>
          <a:p>
            <a:pPr eaLnBrk="1" hangingPunct="1"/>
            <a:endParaRPr lang="en-US" altLang="en-US">
              <a:sym typeface="Wingdings" pitchFamily="2" charset="2"/>
            </a:endParaRPr>
          </a:p>
        </p:txBody>
      </p:sp>
      <p:sp>
        <p:nvSpPr>
          <p:cNvPr id="14340" name="Slide Number Placeholder 3">
            <a:extLst>
              <a:ext uri="{FF2B5EF4-FFF2-40B4-BE49-F238E27FC236}">
                <a16:creationId xmlns:a16="http://schemas.microsoft.com/office/drawing/2014/main" id="{99E699DC-586C-4292-7A67-833295575B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E7180F2-6E3A-264C-922E-1F76873609A0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12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Title 1">
            <a:extLst>
              <a:ext uri="{FF2B5EF4-FFF2-40B4-BE49-F238E27FC236}">
                <a16:creationId xmlns:a16="http://schemas.microsoft.com/office/drawing/2014/main" id="{BBBF37F6-6487-4A67-CE2B-C4D1CFF790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Example Model Specification</a:t>
            </a:r>
            <a:endParaRPr lang="en-ZW" altLang="en-US"/>
          </a:p>
        </p:txBody>
      </p:sp>
      <p:sp>
        <p:nvSpPr>
          <p:cNvPr id="15363" name="Content Placeholder 2">
            <a:extLst>
              <a:ext uri="{FF2B5EF4-FFF2-40B4-BE49-F238E27FC236}">
                <a16:creationId xmlns:a16="http://schemas.microsoft.com/office/drawing/2014/main" id="{9947A32F-2E5D-2B83-12C0-CE69836F95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Consider the following model for a continuous dependent variable </a:t>
            </a:r>
            <a:r>
              <a:rPr lang="en-US" altLang="en-US" i="1"/>
              <a:t>Y</a:t>
            </a:r>
            <a:r>
              <a:rPr lang="en-US" altLang="en-US"/>
              <a:t>, measured on person </a:t>
            </a:r>
            <a:r>
              <a:rPr lang="en-US" altLang="en-US" i="1"/>
              <a:t>i </a:t>
            </a:r>
            <a:r>
              <a:rPr lang="en-US" altLang="en-US"/>
              <a:t>within cluster </a:t>
            </a:r>
            <a:r>
              <a:rPr lang="en-US" altLang="en-US" i="1"/>
              <a:t>j</a:t>
            </a:r>
            <a:r>
              <a:rPr lang="en-US" altLang="en-US"/>
              <a:t>: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ZW" altLang="en-US"/>
          </a:p>
        </p:txBody>
      </p:sp>
      <p:graphicFrame>
        <p:nvGraphicFramePr>
          <p:cNvPr id="15364" name="Object 2">
            <a:extLst>
              <a:ext uri="{FF2B5EF4-FFF2-40B4-BE49-F238E27FC236}">
                <a16:creationId xmlns:a16="http://schemas.microsoft.com/office/drawing/2014/main" id="{9D359897-88D4-9C6E-1393-EACD4FDCCAE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928813" y="3429000"/>
          <a:ext cx="5005387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5643800" imgH="5562600" progId="Equation.DSMT4">
                  <p:embed/>
                </p:oleObj>
              </mc:Choice>
              <mc:Fallback>
                <p:oleObj name="Equation" r:id="rId2" imgW="45643800" imgH="5562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928813" y="3429000"/>
                        <a:ext cx="5005387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5365" name="TextBox 4">
            <a:extLst>
              <a:ext uri="{FF2B5EF4-FFF2-40B4-BE49-F238E27FC236}">
                <a16:creationId xmlns:a16="http://schemas.microsoft.com/office/drawing/2014/main" id="{DF094E87-FB86-5A47-13E6-98E3C105EE2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590800" y="4648200"/>
            <a:ext cx="1752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Fixed effects</a:t>
            </a:r>
            <a:endParaRPr lang="en-ZW" altLang="en-US" sz="1800">
              <a:latin typeface="Arial" panose="020B0604020202020204" pitchFamily="34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1699D09D-C0B4-49FE-AD84-F13F863A328D}"/>
              </a:ext>
            </a:extLst>
          </p:cNvPr>
          <p:cNvCxnSpPr/>
          <p:nvPr/>
        </p:nvCxnSpPr>
        <p:spPr>
          <a:xfrm flipH="1" flipV="1">
            <a:off x="3048000" y="3962400"/>
            <a:ext cx="2286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924C08F6-9C3E-47D5-9BE6-50655E04F9AC}"/>
              </a:ext>
            </a:extLst>
          </p:cNvPr>
          <p:cNvCxnSpPr/>
          <p:nvPr/>
        </p:nvCxnSpPr>
        <p:spPr>
          <a:xfrm flipV="1">
            <a:off x="3657600" y="3962400"/>
            <a:ext cx="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68" name="TextBox 9">
            <a:extLst>
              <a:ext uri="{FF2B5EF4-FFF2-40B4-BE49-F238E27FC236}">
                <a16:creationId xmlns:a16="http://schemas.microsoft.com/office/drawing/2014/main" id="{6D1B6FA5-68A3-CF8B-C8EA-8FD723F01D1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343400" y="4648200"/>
            <a:ext cx="19050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Random effects</a:t>
            </a:r>
            <a:endParaRPr lang="en-ZW" altLang="en-US" sz="1800">
              <a:latin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CA7373C-905A-4CDB-9231-35A20CF57CC6}"/>
              </a:ext>
            </a:extLst>
          </p:cNvPr>
          <p:cNvCxnSpPr/>
          <p:nvPr/>
        </p:nvCxnSpPr>
        <p:spPr>
          <a:xfrm flipH="1" flipV="1">
            <a:off x="4876800" y="3962400"/>
            <a:ext cx="1524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C65891F5-0757-4048-8412-63A6A463FCB2}"/>
              </a:ext>
            </a:extLst>
          </p:cNvPr>
          <p:cNvCxnSpPr/>
          <p:nvPr/>
        </p:nvCxnSpPr>
        <p:spPr>
          <a:xfrm flipV="1">
            <a:off x="5486400" y="3962400"/>
            <a:ext cx="76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1" name="TextBox 14">
            <a:extLst>
              <a:ext uri="{FF2B5EF4-FFF2-40B4-BE49-F238E27FC236}">
                <a16:creationId xmlns:a16="http://schemas.microsoft.com/office/drawing/2014/main" id="{46FAEE96-EBF6-8AAD-C473-72415C0CC5D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553200" y="4648200"/>
            <a:ext cx="10668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Error</a:t>
            </a:r>
            <a:endParaRPr lang="en-ZW" altLang="en-US" sz="1800">
              <a:latin typeface="Arial" panose="020B0604020202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22792B8-4865-407C-8CA6-4B6E3BA8D40C}"/>
              </a:ext>
            </a:extLst>
          </p:cNvPr>
          <p:cNvCxnSpPr/>
          <p:nvPr/>
        </p:nvCxnSpPr>
        <p:spPr>
          <a:xfrm flipH="1" flipV="1">
            <a:off x="6705600" y="3962400"/>
            <a:ext cx="76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373" name="Slide Number Placeholder 15">
            <a:extLst>
              <a:ext uri="{FF2B5EF4-FFF2-40B4-BE49-F238E27FC236}">
                <a16:creationId xmlns:a16="http://schemas.microsoft.com/office/drawing/2014/main" id="{BB64FD57-5E2A-0724-FED9-739D10844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DE65D8C-4C4E-0B4D-975A-3B05B96751CF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13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le 1">
            <a:extLst>
              <a:ext uri="{FF2B5EF4-FFF2-40B4-BE49-F238E27FC236}">
                <a16:creationId xmlns:a16="http://schemas.microsoft.com/office/drawing/2014/main" id="{DF6A7B1D-CF3D-E19A-9688-F30A1ABDAC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Example Model Specification, cont’d</a:t>
            </a:r>
            <a:endParaRPr lang="en-ZW" altLang="en-US" sz="4000"/>
          </a:p>
        </p:txBody>
      </p:sp>
      <p:sp>
        <p:nvSpPr>
          <p:cNvPr id="16387" name="Content Placeholder 2">
            <a:extLst>
              <a:ext uri="{FF2B5EF4-FFF2-40B4-BE49-F238E27FC236}">
                <a16:creationId xmlns:a16="http://schemas.microsoft.com/office/drawing/2014/main" id="{54A042D6-CB6D-37D8-D97F-D7C6C19CE9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The </a:t>
            </a:r>
            <a:r>
              <a:rPr lang="en-US" altLang="en-US" b="1"/>
              <a:t>fixed effects </a:t>
            </a:r>
            <a:r>
              <a:rPr lang="en-US" altLang="en-US"/>
              <a:t>are what you probably know from prior classes as </a:t>
            </a:r>
            <a:r>
              <a:rPr lang="en-US" altLang="en-US" i="1"/>
              <a:t>regression coefficients </a:t>
            </a:r>
            <a:r>
              <a:rPr lang="en-US" altLang="en-US"/>
              <a:t>or </a:t>
            </a:r>
            <a:r>
              <a:rPr lang="en-US" altLang="en-US" i="1"/>
              <a:t>regression parameters</a:t>
            </a:r>
          </a:p>
          <a:p>
            <a:pPr eaLnBrk="1" hangingPunct="1"/>
            <a:r>
              <a:rPr lang="en-US" altLang="en-US"/>
              <a:t>These are </a:t>
            </a:r>
            <a:r>
              <a:rPr lang="en-US" altLang="en-US" i="1"/>
              <a:t>unknown constants </a:t>
            </a:r>
            <a:r>
              <a:rPr lang="en-US" altLang="en-US"/>
              <a:t>defining relationships between predictors and dependent variables that we wish to estimate</a:t>
            </a:r>
          </a:p>
          <a:p>
            <a:pPr eaLnBrk="1" hangingPunct="1"/>
            <a:r>
              <a:rPr lang="en-US" altLang="en-US"/>
              <a:t>The </a:t>
            </a:r>
            <a:r>
              <a:rPr lang="en-US" altLang="en-US" b="1"/>
              <a:t>random effects </a:t>
            </a:r>
            <a:r>
              <a:rPr lang="en-US" altLang="en-US"/>
              <a:t>are </a:t>
            </a:r>
            <a:r>
              <a:rPr lang="en-US" altLang="en-US" i="1"/>
              <a:t>random variables</a:t>
            </a:r>
            <a:r>
              <a:rPr lang="en-US" altLang="en-US"/>
              <a:t>; we therefore need to define their distributions!</a:t>
            </a:r>
            <a:endParaRPr lang="en-ZW" altLang="en-US"/>
          </a:p>
        </p:txBody>
      </p:sp>
      <p:sp>
        <p:nvSpPr>
          <p:cNvPr id="16388" name="Slide Number Placeholder 3">
            <a:extLst>
              <a:ext uri="{FF2B5EF4-FFF2-40B4-BE49-F238E27FC236}">
                <a16:creationId xmlns:a16="http://schemas.microsoft.com/office/drawing/2014/main" id="{431F8565-B319-DF81-6319-CCE494E643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76B8C31-0D08-FC47-A7E8-6E942A518FCA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14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Title 1">
            <a:extLst>
              <a:ext uri="{FF2B5EF4-FFF2-40B4-BE49-F238E27FC236}">
                <a16:creationId xmlns:a16="http://schemas.microsoft.com/office/drawing/2014/main" id="{7A837B55-17E5-6650-06A1-7A96EE1CA8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 sz="4000"/>
              <a:t>Example Model Specification, cont’d</a:t>
            </a:r>
            <a:endParaRPr lang="en-ZW" altLang="en-US" sz="4000"/>
          </a:p>
        </p:txBody>
      </p:sp>
      <p:sp>
        <p:nvSpPr>
          <p:cNvPr id="17411" name="Content Placeholder 2">
            <a:extLst>
              <a:ext uri="{FF2B5EF4-FFF2-40B4-BE49-F238E27FC236}">
                <a16:creationId xmlns:a16="http://schemas.microsoft.com/office/drawing/2014/main" id="{CCB51B1D-109D-210F-6499-BB28D2EA24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800"/>
              <a:t>The following are examples of commonly assumed distributions for the random effects and random error terms (see McCulloch and Neuhaus, 2011):</a:t>
            </a:r>
          </a:p>
          <a:p>
            <a:pPr eaLnBrk="1" hangingPunct="1"/>
            <a:endParaRPr lang="en-ZW" altLang="en-US"/>
          </a:p>
        </p:txBody>
      </p:sp>
      <p:graphicFrame>
        <p:nvGraphicFramePr>
          <p:cNvPr id="17412" name="Object 2">
            <a:extLst>
              <a:ext uri="{FF2B5EF4-FFF2-40B4-BE49-F238E27FC236}">
                <a16:creationId xmlns:a16="http://schemas.microsoft.com/office/drawing/2014/main" id="{DC2E9513-ACE7-A37D-B45C-9D0B00219B21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676400" y="3200400"/>
          <a:ext cx="5262563" cy="263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7980600" imgH="23990300" progId="Equation.DSMT4">
                  <p:embed/>
                </p:oleObj>
              </mc:Choice>
              <mc:Fallback>
                <p:oleObj name="Equation" r:id="rId2" imgW="47980600" imgH="23990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76400" y="3200400"/>
                        <a:ext cx="5262563" cy="263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7413" name="TextBox 5">
            <a:extLst>
              <a:ext uri="{FF2B5EF4-FFF2-40B4-BE49-F238E27FC236}">
                <a16:creationId xmlns:a16="http://schemas.microsoft.com/office/drawing/2014/main" id="{AFEB3C39-D372-3395-9A5B-CCC0A943B2A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15000" y="5562600"/>
            <a:ext cx="2667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Variance-covariance Matrix of Random Effects (</a:t>
            </a:r>
            <a:r>
              <a:rPr lang="en-US" altLang="en-US" sz="1800" i="1">
                <a:latin typeface="Arial" panose="020B0604020202020204" pitchFamily="34" charset="0"/>
              </a:rPr>
              <a:t>D</a:t>
            </a:r>
            <a:r>
              <a:rPr lang="en-US" altLang="en-US" sz="1800">
                <a:latin typeface="Arial" panose="020B0604020202020204" pitchFamily="34" charset="0"/>
              </a:rPr>
              <a:t>)</a:t>
            </a:r>
            <a:endParaRPr lang="en-ZW" altLang="en-US" sz="1800"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5C60712-214F-41BB-A1FB-42D0984053A5}"/>
              </a:ext>
            </a:extLst>
          </p:cNvPr>
          <p:cNvCxnSpPr/>
          <p:nvPr/>
        </p:nvCxnSpPr>
        <p:spPr>
          <a:xfrm flipH="1" flipV="1">
            <a:off x="5943600" y="51054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15" name="Slide Number Placeholder 8">
            <a:extLst>
              <a:ext uri="{FF2B5EF4-FFF2-40B4-BE49-F238E27FC236}">
                <a16:creationId xmlns:a16="http://schemas.microsoft.com/office/drawing/2014/main" id="{66F97BA7-CBDC-9C21-5AAE-2B849BF07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E7A91C-3664-B942-BAA1-89AE80FFDF7F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15</a:t>
            </a:fld>
            <a:endParaRPr lang="en-ZW" altLang="en-US" sz="1200">
              <a:solidFill>
                <a:srgbClr val="898989"/>
              </a:solidFill>
            </a:endParaRPr>
          </a:p>
        </p:txBody>
      </p:sp>
      <p:sp>
        <p:nvSpPr>
          <p:cNvPr id="17416" name="TextBox 9">
            <a:extLst>
              <a:ext uri="{FF2B5EF4-FFF2-40B4-BE49-F238E27FC236}">
                <a16:creationId xmlns:a16="http://schemas.microsoft.com/office/drawing/2014/main" id="{95EEB3CA-8B9F-8B8E-875E-2639E9070A1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6096000"/>
            <a:ext cx="4419600" cy="3698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Errors independent of random effects (?)</a:t>
            </a:r>
            <a:endParaRPr lang="en-ZW" altLang="en-US" sz="1800">
              <a:latin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0BCC3329-17E8-4203-84D7-90CA21CE50D3}"/>
              </a:ext>
            </a:extLst>
          </p:cNvPr>
          <p:cNvCxnSpPr/>
          <p:nvPr/>
        </p:nvCxnSpPr>
        <p:spPr>
          <a:xfrm flipV="1">
            <a:off x="1371600" y="5791200"/>
            <a:ext cx="3810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Title 1">
            <a:extLst>
              <a:ext uri="{FF2B5EF4-FFF2-40B4-BE49-F238E27FC236}">
                <a16:creationId xmlns:a16="http://schemas.microsoft.com/office/drawing/2014/main" id="{E41F6D35-3240-0291-5F64-E49519E4C5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04800" y="274638"/>
            <a:ext cx="8534400" cy="1143000"/>
          </a:xfrm>
        </p:spPr>
        <p:txBody>
          <a:bodyPr/>
          <a:lstStyle/>
          <a:p>
            <a:pPr eaLnBrk="1" hangingPunct="1"/>
            <a:r>
              <a:rPr lang="en-US" altLang="en-US" sz="4000"/>
              <a:t>Multilevel (or Hierarchical) Specification</a:t>
            </a:r>
            <a:endParaRPr lang="en-ZW" altLang="en-US" sz="4000"/>
          </a:p>
        </p:txBody>
      </p:sp>
      <p:sp>
        <p:nvSpPr>
          <p:cNvPr id="18435" name="Content Placeholder 2">
            <a:extLst>
              <a:ext uri="{FF2B5EF4-FFF2-40B4-BE49-F238E27FC236}">
                <a16:creationId xmlns:a16="http://schemas.microsoft.com/office/drawing/2014/main" id="{0805B149-8D86-E037-A76D-D6B54B242E4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An alternative way of specifying this model that some analysts prefer (used by the HLM and MLwiN software):</a:t>
            </a:r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/>
              <a:t>Level 1: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 b="1"/>
              <a:t>Level 2:</a:t>
            </a:r>
          </a:p>
          <a:p>
            <a:pPr eaLnBrk="1" hangingPunct="1">
              <a:buFont typeface="Arial" panose="020B0604020202020204" pitchFamily="34" charset="0"/>
              <a:buNone/>
            </a:pPr>
            <a:endParaRPr lang="en-US" altLang="en-US" b="1"/>
          </a:p>
          <a:p>
            <a:pPr eaLnBrk="1" hangingPunct="1">
              <a:buFont typeface="Arial" panose="020B0604020202020204" pitchFamily="34" charset="0"/>
              <a:buNone/>
            </a:pPr>
            <a:r>
              <a:rPr lang="en-US" altLang="en-US"/>
              <a:t>When combined, we have the same model!</a:t>
            </a:r>
            <a:endParaRPr lang="en-ZW" altLang="en-US"/>
          </a:p>
        </p:txBody>
      </p:sp>
      <p:sp>
        <p:nvSpPr>
          <p:cNvPr id="18436" name="Slide Number Placeholder 3">
            <a:extLst>
              <a:ext uri="{FF2B5EF4-FFF2-40B4-BE49-F238E27FC236}">
                <a16:creationId xmlns:a16="http://schemas.microsoft.com/office/drawing/2014/main" id="{2DCE1B7F-A9D6-ED4E-ECD3-19F6F6B7B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F57D1F-0EFE-6B4E-8194-0F83DE7DB182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16</a:t>
            </a:fld>
            <a:endParaRPr lang="en-ZW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18437" name="Object 2">
            <a:extLst>
              <a:ext uri="{FF2B5EF4-FFF2-40B4-BE49-F238E27FC236}">
                <a16:creationId xmlns:a16="http://schemas.microsoft.com/office/drawing/2014/main" id="{E64E0CF0-9068-1314-B9D7-06D3E2649AD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3200400"/>
          <a:ext cx="327342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9845000" imgH="5562600" progId="Equation.DSMT4">
                  <p:embed/>
                </p:oleObj>
              </mc:Choice>
              <mc:Fallback>
                <p:oleObj name="Equation" r:id="rId2" imgW="29845000" imgH="5562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3200400"/>
                        <a:ext cx="327342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8438" name="TextBox 6">
            <a:extLst>
              <a:ext uri="{FF2B5EF4-FFF2-40B4-BE49-F238E27FC236}">
                <a16:creationId xmlns:a16="http://schemas.microsoft.com/office/drawing/2014/main" id="{0E710702-1C07-6108-EF74-472BFFAE0EA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438400" y="3962400"/>
            <a:ext cx="4419600" cy="381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Random coefficients (</a:t>
            </a:r>
            <a:r>
              <a:rPr lang="en-US" altLang="en-US" sz="1800" b="1" u="sng">
                <a:latin typeface="Arial" panose="020B0604020202020204" pitchFamily="34" charset="0"/>
              </a:rPr>
              <a:t>not parameters!</a:t>
            </a:r>
            <a:r>
              <a:rPr lang="en-US" altLang="en-US" sz="1800">
                <a:latin typeface="Arial" panose="020B0604020202020204" pitchFamily="34" charset="0"/>
              </a:rPr>
              <a:t>)</a:t>
            </a:r>
            <a:endParaRPr lang="en-ZW" altLang="en-US" sz="1800">
              <a:latin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5AE6C234-C44B-4A8C-8D5A-879C4B154136}"/>
              </a:ext>
            </a:extLst>
          </p:cNvPr>
          <p:cNvCxnSpPr/>
          <p:nvPr/>
        </p:nvCxnSpPr>
        <p:spPr>
          <a:xfrm flipH="1" flipV="1">
            <a:off x="3352800" y="3657600"/>
            <a:ext cx="76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EFE5C91-BA26-47AD-BA55-AD83A15C5C3C}"/>
              </a:ext>
            </a:extLst>
          </p:cNvPr>
          <p:cNvCxnSpPr/>
          <p:nvPr/>
        </p:nvCxnSpPr>
        <p:spPr>
          <a:xfrm flipV="1">
            <a:off x="4191000" y="3657600"/>
            <a:ext cx="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8441" name="Object 6">
            <a:extLst>
              <a:ext uri="{FF2B5EF4-FFF2-40B4-BE49-F238E27FC236}">
                <a16:creationId xmlns:a16="http://schemas.microsoft.com/office/drawing/2014/main" id="{986652DB-71D0-3FAC-C3FA-618F02E87016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4343400"/>
          <a:ext cx="2182813" cy="12192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9900900" imgH="11112500" progId="Equation.DSMT4">
                  <p:embed/>
                </p:oleObj>
              </mc:Choice>
              <mc:Fallback>
                <p:oleObj name="Equation" r:id="rId4" imgW="19900900" imgH="11112500" progId="Equation.DSMT4">
                  <p:embed/>
                  <p:pic>
                    <p:nvPicPr>
                      <p:cNvPr id="0" name="Object 6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343400"/>
                        <a:ext cx="2182813" cy="12192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>
            <a:extLst>
              <a:ext uri="{FF2B5EF4-FFF2-40B4-BE49-F238E27FC236}">
                <a16:creationId xmlns:a16="http://schemas.microsoft.com/office/drawing/2014/main" id="{58044833-0617-6E2F-0F6A-BFC9D7246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the Hierarchical Specification?</a:t>
            </a:r>
            <a:endParaRPr lang="en-ZW" altLang="en-US"/>
          </a:p>
        </p:txBody>
      </p:sp>
      <p:sp>
        <p:nvSpPr>
          <p:cNvPr id="19459" name="Content Placeholder 2">
            <a:extLst>
              <a:ext uri="{FF2B5EF4-FFF2-40B4-BE49-F238E27FC236}">
                <a16:creationId xmlns:a16="http://schemas.microsoft.com/office/drawing/2014/main" id="{698AC8DC-646E-ABBC-2CEB-0C16B5812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This specification clearly defines the role of covariates measured at higher levels in multilevel models</a:t>
            </a:r>
          </a:p>
          <a:p>
            <a:r>
              <a:rPr lang="en-US" altLang="en-US"/>
              <a:t>View each Level 2 equation for a random coefficient as an intercept-only regression model (where the DV is a random coefficient)!</a:t>
            </a:r>
          </a:p>
          <a:p>
            <a:r>
              <a:rPr lang="en-US" altLang="en-US"/>
              <a:t>We try to </a:t>
            </a:r>
            <a:r>
              <a:rPr lang="en-US" altLang="en-US" b="1"/>
              <a:t>explain variance </a:t>
            </a:r>
            <a:r>
              <a:rPr lang="en-US" altLang="en-US"/>
              <a:t>in the random effects by adding the fixed effects of Level-2 covariates to these models!</a:t>
            </a:r>
            <a:endParaRPr lang="en-ZW" altLang="en-US"/>
          </a:p>
        </p:txBody>
      </p:sp>
      <p:sp>
        <p:nvSpPr>
          <p:cNvPr id="19460" name="Slide Number Placeholder 3">
            <a:extLst>
              <a:ext uri="{FF2B5EF4-FFF2-40B4-BE49-F238E27FC236}">
                <a16:creationId xmlns:a16="http://schemas.microsoft.com/office/drawing/2014/main" id="{18EE9032-E629-3F05-6917-F4C4E8B5C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0BC09AB-0B9A-EB42-878A-D8D1913111B0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17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Title 1">
            <a:extLst>
              <a:ext uri="{FF2B5EF4-FFF2-40B4-BE49-F238E27FC236}">
                <a16:creationId xmlns:a16="http://schemas.microsoft.com/office/drawing/2014/main" id="{1DC2CF28-5EF6-D78F-3CEE-BED5CC401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Why the Hierarchical Specification?</a:t>
            </a:r>
            <a:endParaRPr lang="en-ZW" altLang="en-US"/>
          </a:p>
        </p:txBody>
      </p:sp>
      <p:sp>
        <p:nvSpPr>
          <p:cNvPr id="20483" name="Content Placeholder 2">
            <a:extLst>
              <a:ext uri="{FF2B5EF4-FFF2-40B4-BE49-F238E27FC236}">
                <a16:creationId xmlns:a16="http://schemas.microsoft.com/office/drawing/2014/main" id="{1155C671-8E42-0CA8-B40A-55A074A636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For example:</a:t>
            </a:r>
          </a:p>
          <a:p>
            <a:r>
              <a:rPr lang="en-US" altLang="en-US"/>
              <a:t>Fit a model, and compute the estimated variance of the random intercepts:</a:t>
            </a:r>
          </a:p>
          <a:p>
            <a:r>
              <a:rPr lang="en-US" altLang="en-US"/>
              <a:t>Include a fixed effect of subject gender in the model (assume a longitudinal study):</a:t>
            </a:r>
          </a:p>
          <a:p>
            <a:endParaRPr lang="en-US" altLang="en-US"/>
          </a:p>
          <a:p>
            <a:r>
              <a:rPr lang="en-US" altLang="en-US"/>
              <a:t>Now,              ; we explained 50% of the variance in the intercepts with gender!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/>
              <a:t> </a:t>
            </a:r>
          </a:p>
          <a:p>
            <a:pPr>
              <a:buFont typeface="Arial" panose="020B0604020202020204" pitchFamily="34" charset="0"/>
              <a:buNone/>
            </a:pPr>
            <a:endParaRPr lang="en-ZW" altLang="en-US"/>
          </a:p>
        </p:txBody>
      </p:sp>
      <p:sp>
        <p:nvSpPr>
          <p:cNvPr id="20484" name="Slide Number Placeholder 3">
            <a:extLst>
              <a:ext uri="{FF2B5EF4-FFF2-40B4-BE49-F238E27FC236}">
                <a16:creationId xmlns:a16="http://schemas.microsoft.com/office/drawing/2014/main" id="{7FC16C25-F1FF-6BD0-B99A-18E39CA3F2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EF687D1-10A1-5049-A7C3-A3879A7D6E01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18</a:t>
            </a:fld>
            <a:endParaRPr lang="en-ZW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20485" name="Object 2">
            <a:extLst>
              <a:ext uri="{FF2B5EF4-FFF2-40B4-BE49-F238E27FC236}">
                <a16:creationId xmlns:a16="http://schemas.microsoft.com/office/drawing/2014/main" id="{08669E6B-EAC0-E7BC-7852-C0767D20D42F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1600200"/>
          <a:ext cx="218281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19900900" imgH="5562600" progId="Equation.DSMT4">
                  <p:embed/>
                </p:oleObj>
              </mc:Choice>
              <mc:Fallback>
                <p:oleObj name="Equation" r:id="rId2" imgW="19900900" imgH="55626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1600200"/>
                        <a:ext cx="218281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6" name="Object 4">
            <a:extLst>
              <a:ext uri="{FF2B5EF4-FFF2-40B4-BE49-F238E27FC236}">
                <a16:creationId xmlns:a16="http://schemas.microsoft.com/office/drawing/2014/main" id="{6C2ACA01-2326-2C79-5E1E-F1E3F0170C5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6781800" y="2667000"/>
          <a:ext cx="11223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10236200" imgH="5562600" progId="Equation.DSMT4">
                  <p:embed/>
                </p:oleObj>
              </mc:Choice>
              <mc:Fallback>
                <p:oleObj name="Equation" r:id="rId4" imgW="10236200" imgH="556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781800" y="2667000"/>
                        <a:ext cx="11223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7" name="Object 5">
            <a:extLst>
              <a:ext uri="{FF2B5EF4-FFF2-40B4-BE49-F238E27FC236}">
                <a16:creationId xmlns:a16="http://schemas.microsoft.com/office/drawing/2014/main" id="{8CF2CE1E-4A41-1026-0220-0CE84009068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362200" y="4343400"/>
          <a:ext cx="4076700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7160200" imgH="5562600" progId="Equation.DSMT4">
                  <p:embed/>
                </p:oleObj>
              </mc:Choice>
              <mc:Fallback>
                <p:oleObj name="Equation" r:id="rId6" imgW="37160200" imgH="55626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62200" y="4343400"/>
                        <a:ext cx="4076700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20488" name="Object 7">
            <a:extLst>
              <a:ext uri="{FF2B5EF4-FFF2-40B4-BE49-F238E27FC236}">
                <a16:creationId xmlns:a16="http://schemas.microsoft.com/office/drawing/2014/main" id="{66274AEC-AB33-80CA-988A-62F3987DA453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28800" y="4953000"/>
          <a:ext cx="1058863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8" imgW="9652000" imgH="5562600" progId="Equation.DSMT4">
                  <p:embed/>
                </p:oleObj>
              </mc:Choice>
              <mc:Fallback>
                <p:oleObj name="Equation" r:id="rId8" imgW="9652000" imgH="5562600" progId="Equation.DSMT4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4953000"/>
                        <a:ext cx="1058863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itle 1">
            <a:extLst>
              <a:ext uri="{FF2B5EF4-FFF2-40B4-BE49-F238E27FC236}">
                <a16:creationId xmlns:a16="http://schemas.microsoft.com/office/drawing/2014/main" id="{4D157A9A-A2CE-04B3-EA1E-6BC9AD1F2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Matrix Specification</a:t>
            </a:r>
            <a:endParaRPr lang="en-ZW" altLang="en-US"/>
          </a:p>
        </p:txBody>
      </p:sp>
      <p:sp>
        <p:nvSpPr>
          <p:cNvPr id="21507" name="Content Placeholder 2">
            <a:extLst>
              <a:ext uri="{FF2B5EF4-FFF2-40B4-BE49-F238E27FC236}">
                <a16:creationId xmlns:a16="http://schemas.microsoft.com/office/drawing/2014/main" id="{02B893EB-9C10-3488-6AAA-08D9127676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Matrix specification is important for understanding how models are estimated</a:t>
            </a:r>
          </a:p>
          <a:p>
            <a:pPr eaLnBrk="1" hangingPunct="1"/>
            <a:r>
              <a:rPr lang="en-US" altLang="en-US" b="1"/>
              <a:t>Conditional </a:t>
            </a:r>
            <a:r>
              <a:rPr lang="en-US" altLang="en-US"/>
              <a:t>on a set of random effects, we have the following distribution for the </a:t>
            </a:r>
            <a:r>
              <a:rPr lang="en-US" altLang="en-US" b="1"/>
              <a:t>vector </a:t>
            </a:r>
            <a:r>
              <a:rPr lang="en-US" altLang="en-US"/>
              <a:t>of observations on subject (or cluster) </a:t>
            </a:r>
            <a:r>
              <a:rPr lang="en-US" altLang="en-US" i="1"/>
              <a:t>j</a:t>
            </a:r>
            <a:r>
              <a:rPr lang="en-US" altLang="en-US"/>
              <a:t>:</a:t>
            </a:r>
          </a:p>
          <a:p>
            <a:pPr eaLnBrk="1" hangingPunct="1"/>
            <a:endParaRPr lang="en-ZW" altLang="en-US" b="1"/>
          </a:p>
        </p:txBody>
      </p:sp>
      <p:sp>
        <p:nvSpPr>
          <p:cNvPr id="21508" name="Slide Number Placeholder 3">
            <a:extLst>
              <a:ext uri="{FF2B5EF4-FFF2-40B4-BE49-F238E27FC236}">
                <a16:creationId xmlns:a16="http://schemas.microsoft.com/office/drawing/2014/main" id="{3A810FC5-1CAA-D483-9158-736FE0EEC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1E4215C-AF6C-E046-8304-B50AC9B37CE5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19</a:t>
            </a:fld>
            <a:endParaRPr lang="en-ZW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21509" name="Object 4">
            <a:extLst>
              <a:ext uri="{FF2B5EF4-FFF2-40B4-BE49-F238E27FC236}">
                <a16:creationId xmlns:a16="http://schemas.microsoft.com/office/drawing/2014/main" id="{BFFBF9FC-5958-D844-D020-BEA59010B595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897063" y="4343400"/>
          <a:ext cx="4333875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9497000" imgH="5562600" progId="Equation.DSMT4">
                  <p:embed/>
                </p:oleObj>
              </mc:Choice>
              <mc:Fallback>
                <p:oleObj name="Equation" r:id="rId2" imgW="39497000" imgH="556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97063" y="4343400"/>
                        <a:ext cx="4333875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1510" name="TextBox 6">
            <a:extLst>
              <a:ext uri="{FF2B5EF4-FFF2-40B4-BE49-F238E27FC236}">
                <a16:creationId xmlns:a16="http://schemas.microsoft.com/office/drawing/2014/main" id="{58ADE4F1-1EC3-1717-D67E-A1A2F18336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362200" y="5410200"/>
            <a:ext cx="15240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Design matrix of covariates</a:t>
            </a:r>
            <a:endParaRPr lang="en-ZW" altLang="en-US" sz="1800">
              <a:latin typeface="Arial" panose="020B0604020202020204" pitchFamily="34" charset="0"/>
            </a:endParaRP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48012A5-E385-4FFF-9496-6D687076E955}"/>
              </a:ext>
            </a:extLst>
          </p:cNvPr>
          <p:cNvCxnSpPr/>
          <p:nvPr/>
        </p:nvCxnSpPr>
        <p:spPr>
          <a:xfrm flipV="1">
            <a:off x="2971800" y="4800600"/>
            <a:ext cx="91440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2" name="TextBox 9">
            <a:extLst>
              <a:ext uri="{FF2B5EF4-FFF2-40B4-BE49-F238E27FC236}">
                <a16:creationId xmlns:a16="http://schemas.microsoft.com/office/drawing/2014/main" id="{B23ED311-1DC3-A557-5A8B-42782DDDEED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5562600"/>
            <a:ext cx="9906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Fixed effects vector</a:t>
            </a:r>
            <a:endParaRPr lang="en-ZW" altLang="en-US" sz="1800">
              <a:latin typeface="Arial" panose="020B060402020202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A0474429-CF0A-411D-A76A-B3C5766E1B3F}"/>
              </a:ext>
            </a:extLst>
          </p:cNvPr>
          <p:cNvCxnSpPr/>
          <p:nvPr/>
        </p:nvCxnSpPr>
        <p:spPr>
          <a:xfrm flipV="1">
            <a:off x="4191000" y="4876800"/>
            <a:ext cx="76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4" name="TextBox 12">
            <a:extLst>
              <a:ext uri="{FF2B5EF4-FFF2-40B4-BE49-F238E27FC236}">
                <a16:creationId xmlns:a16="http://schemas.microsoft.com/office/drawing/2014/main" id="{A4FDF706-E208-2664-334E-60694347CD5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800600" y="5410200"/>
            <a:ext cx="1524000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(Smaller) Design matrix of covariates</a:t>
            </a:r>
            <a:endParaRPr lang="en-ZW" altLang="en-US" sz="1800">
              <a:latin typeface="Arial" panose="020B0604020202020204" pitchFamily="34" charset="0"/>
            </a:endParaRP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3DC43868-55DA-49FF-8E57-92042A38620E}"/>
              </a:ext>
            </a:extLst>
          </p:cNvPr>
          <p:cNvCxnSpPr/>
          <p:nvPr/>
        </p:nvCxnSpPr>
        <p:spPr>
          <a:xfrm flipH="1" flipV="1">
            <a:off x="4953000" y="4876800"/>
            <a:ext cx="2286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6" name="TextBox 15">
            <a:extLst>
              <a:ext uri="{FF2B5EF4-FFF2-40B4-BE49-F238E27FC236}">
                <a16:creationId xmlns:a16="http://schemas.microsoft.com/office/drawing/2014/main" id="{182BD311-E478-29BB-5122-4DF87485C52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019800" y="5562600"/>
            <a:ext cx="1066800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Random effects vector</a:t>
            </a:r>
            <a:endParaRPr lang="en-ZW" altLang="en-US" sz="1800">
              <a:latin typeface="Arial" panose="020B0604020202020204" pitchFamily="34" charset="0"/>
            </a:endParaRP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EDA8594A-89AF-41AA-A77D-7E9174AD2C0D}"/>
              </a:ext>
            </a:extLst>
          </p:cNvPr>
          <p:cNvCxnSpPr/>
          <p:nvPr/>
        </p:nvCxnSpPr>
        <p:spPr>
          <a:xfrm flipH="1" flipV="1">
            <a:off x="5334000" y="4876800"/>
            <a:ext cx="9144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518" name="TextBox 18">
            <a:extLst>
              <a:ext uri="{FF2B5EF4-FFF2-40B4-BE49-F238E27FC236}">
                <a16:creationId xmlns:a16="http://schemas.microsoft.com/office/drawing/2014/main" id="{B4EB916A-A53D-885D-BE4F-50B321ED105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162800" y="4495800"/>
            <a:ext cx="1447800" cy="1477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800">
                <a:latin typeface="Arial" panose="020B0604020202020204" pitchFamily="34" charset="0"/>
              </a:rPr>
              <a:t>Variance-covariance matrix of random errors</a:t>
            </a:r>
            <a:endParaRPr lang="en-ZW" altLang="en-US" sz="1800">
              <a:latin typeface="Arial" panose="020B0604020202020204" pitchFamily="34" charset="0"/>
            </a:endParaRP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3DBB7724-1319-4A17-B167-EA9D59AFC7DC}"/>
              </a:ext>
            </a:extLst>
          </p:cNvPr>
          <p:cNvCxnSpPr/>
          <p:nvPr/>
        </p:nvCxnSpPr>
        <p:spPr>
          <a:xfrm flipH="1" flipV="1">
            <a:off x="5867400" y="4876800"/>
            <a:ext cx="1219200" cy="609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le 1">
            <a:extLst>
              <a:ext uri="{FF2B5EF4-FFF2-40B4-BE49-F238E27FC236}">
                <a16:creationId xmlns:a16="http://schemas.microsoft.com/office/drawing/2014/main" id="{FBAC1432-006B-7A1F-EBAB-DB7B5B21AD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altLang="en-US"/>
              <a:t>Course Overview</a:t>
            </a:r>
          </a:p>
        </p:txBody>
      </p:sp>
      <p:sp>
        <p:nvSpPr>
          <p:cNvPr id="4099" name="Content Placeholder 2">
            <a:extLst>
              <a:ext uri="{FF2B5EF4-FFF2-40B4-BE49-F238E27FC236}">
                <a16:creationId xmlns:a16="http://schemas.microsoft.com/office/drawing/2014/main" id="{190E7E98-8FF7-9AD0-6371-31B99909E4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W" altLang="en-US" dirty="0"/>
              <a:t>Welcome to SURV 617 / SURVMETH 687!</a:t>
            </a:r>
          </a:p>
          <a:p>
            <a:r>
              <a:rPr lang="en-ZW" altLang="en-US" dirty="0"/>
              <a:t>We will begin today with a detailed overview of the </a:t>
            </a:r>
            <a:r>
              <a:rPr lang="en-ZW" altLang="en-US" b="1" dirty="0"/>
              <a:t>course syllabus</a:t>
            </a:r>
            <a:r>
              <a:rPr lang="en-ZW" altLang="en-US" dirty="0"/>
              <a:t>, available on the Canvas site for the course</a:t>
            </a:r>
          </a:p>
        </p:txBody>
      </p:sp>
      <p:sp>
        <p:nvSpPr>
          <p:cNvPr id="4100" name="Slide Number Placeholder 3">
            <a:extLst>
              <a:ext uri="{FF2B5EF4-FFF2-40B4-BE49-F238E27FC236}">
                <a16:creationId xmlns:a16="http://schemas.microsoft.com/office/drawing/2014/main" id="{55ED8430-8A8F-563B-7219-45D910BEC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B717EBD-665E-B449-9E3D-AA33A06A2A71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Title 1">
            <a:extLst>
              <a:ext uri="{FF2B5EF4-FFF2-40B4-BE49-F238E27FC236}">
                <a16:creationId xmlns:a16="http://schemas.microsoft.com/office/drawing/2014/main" id="{62A9CC45-01F5-1F36-744A-A2F3D83A2A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Implied Marginal Model</a:t>
            </a:r>
            <a:endParaRPr lang="en-ZW" altLang="en-US"/>
          </a:p>
        </p:txBody>
      </p:sp>
      <p:sp>
        <p:nvSpPr>
          <p:cNvPr id="22531" name="Content Placeholder 2">
            <a:extLst>
              <a:ext uri="{FF2B5EF4-FFF2-40B4-BE49-F238E27FC236}">
                <a16:creationId xmlns:a16="http://schemas.microsoft.com/office/drawing/2014/main" id="{7AB3C0CD-A44D-9B77-F0C8-5A15B29C40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b="1"/>
              <a:t>Marginally</a:t>
            </a:r>
            <a:r>
              <a:rPr lang="en-US" altLang="en-US"/>
              <a:t>, averaged across all random effects, we have the following distribution:</a:t>
            </a:r>
          </a:p>
          <a:p>
            <a:pPr eaLnBrk="1" hangingPunct="1"/>
            <a:endParaRPr lang="en-US" altLang="en-US" b="1"/>
          </a:p>
          <a:p>
            <a:pPr eaLnBrk="1" hangingPunct="1"/>
            <a:endParaRPr lang="en-US" altLang="en-US" b="1"/>
          </a:p>
          <a:p>
            <a:pPr eaLnBrk="1" hangingPunct="1"/>
            <a:endParaRPr lang="en-US" altLang="en-US" b="1"/>
          </a:p>
          <a:p>
            <a:pPr eaLnBrk="1" hangingPunct="1"/>
            <a:endParaRPr lang="en-US" altLang="en-US" b="1"/>
          </a:p>
          <a:p>
            <a:pPr eaLnBrk="1" hangingPunct="1"/>
            <a:r>
              <a:rPr lang="en-US" altLang="en-US"/>
              <a:t>Note where the marginal variances and covariances of observed values come from! </a:t>
            </a:r>
            <a:endParaRPr lang="en-ZW" altLang="en-US"/>
          </a:p>
        </p:txBody>
      </p:sp>
      <p:sp>
        <p:nvSpPr>
          <p:cNvPr id="22532" name="Slide Number Placeholder 3">
            <a:extLst>
              <a:ext uri="{FF2B5EF4-FFF2-40B4-BE49-F238E27FC236}">
                <a16:creationId xmlns:a16="http://schemas.microsoft.com/office/drawing/2014/main" id="{0B69BAA9-B667-8FB1-8535-A54625184E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4E7256-779B-424B-BE45-4272D5322283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20</a:t>
            </a:fld>
            <a:endParaRPr lang="en-ZW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22533" name="Object 4">
            <a:extLst>
              <a:ext uri="{FF2B5EF4-FFF2-40B4-BE49-F238E27FC236}">
                <a16:creationId xmlns:a16="http://schemas.microsoft.com/office/drawing/2014/main" id="{E0A15993-D58D-985B-B73D-58CC9E95077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565275" y="2803525"/>
          <a:ext cx="4846638" cy="609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4183300" imgH="5562600" progId="Equation.DSMT4">
                  <p:embed/>
                </p:oleObj>
              </mc:Choice>
              <mc:Fallback>
                <p:oleObj name="Equation" r:id="rId2" imgW="44183300" imgH="55626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565275" y="2803525"/>
                        <a:ext cx="4846638" cy="609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2534" name="TextBox 5">
            <a:extLst>
              <a:ext uri="{FF2B5EF4-FFF2-40B4-BE49-F238E27FC236}">
                <a16:creationId xmlns:a16="http://schemas.microsoft.com/office/drawing/2014/main" id="{8759091E-8212-E69A-7F5B-404342C830A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3581400"/>
            <a:ext cx="16764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Vector of expected means for subject (or cluster) </a:t>
            </a:r>
            <a:r>
              <a:rPr lang="en-US" altLang="en-US" sz="1600" i="1">
                <a:latin typeface="Arial" panose="020B0604020202020204" pitchFamily="34" charset="0"/>
              </a:rPr>
              <a:t>j</a:t>
            </a:r>
            <a:endParaRPr lang="en-ZW" altLang="en-US" sz="1600">
              <a:latin typeface="Arial" panose="020B0604020202020204" pitchFamily="34" charset="0"/>
            </a:endParaRP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6DC6901F-D469-494A-A2F0-9FD9EC4C684B}"/>
              </a:ext>
            </a:extLst>
          </p:cNvPr>
          <p:cNvCxnSpPr/>
          <p:nvPr/>
        </p:nvCxnSpPr>
        <p:spPr>
          <a:xfrm flipV="1">
            <a:off x="2895600" y="3352800"/>
            <a:ext cx="304800" cy="4572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36" name="TextBox 8">
            <a:extLst>
              <a:ext uri="{FF2B5EF4-FFF2-40B4-BE49-F238E27FC236}">
                <a16:creationId xmlns:a16="http://schemas.microsoft.com/office/drawing/2014/main" id="{1D4DF75B-6AF2-1F3F-CD10-1F52505F80B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00" y="3886200"/>
            <a:ext cx="2362200" cy="10779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en-US" sz="1600">
                <a:latin typeface="Arial" panose="020B0604020202020204" pitchFamily="34" charset="0"/>
              </a:rPr>
              <a:t>Marginal variance-covariance matrix of observations on subject (or cluster) </a:t>
            </a:r>
            <a:r>
              <a:rPr lang="en-US" altLang="en-US" sz="1600" i="1">
                <a:latin typeface="Arial" panose="020B0604020202020204" pitchFamily="34" charset="0"/>
              </a:rPr>
              <a:t>j</a:t>
            </a:r>
            <a:endParaRPr lang="en-ZW" altLang="en-US" sz="1600">
              <a:latin typeface="Arial" panose="020B0604020202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1CE435DE-F758-4CC6-BEBC-C7043F78B8E8}"/>
              </a:ext>
            </a:extLst>
          </p:cNvPr>
          <p:cNvCxnSpPr/>
          <p:nvPr/>
        </p:nvCxnSpPr>
        <p:spPr>
          <a:xfrm flipV="1">
            <a:off x="5257800" y="3276600"/>
            <a:ext cx="457200" cy="685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itle 1">
            <a:extLst>
              <a:ext uri="{FF2B5EF4-FFF2-40B4-BE49-F238E27FC236}">
                <a16:creationId xmlns:a16="http://schemas.microsoft.com/office/drawing/2014/main" id="{47A6E971-CA7E-81F5-EF24-B44479EC4C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Implied Marginal Model</a:t>
            </a:r>
            <a:endParaRPr lang="en-ZW" altLang="en-US"/>
          </a:p>
        </p:txBody>
      </p:sp>
      <p:sp>
        <p:nvSpPr>
          <p:cNvPr id="23555" name="Content Placeholder 2">
            <a:extLst>
              <a:ext uri="{FF2B5EF4-FFF2-40B4-BE49-F238E27FC236}">
                <a16:creationId xmlns:a16="http://schemas.microsoft.com/office/drawing/2014/main" id="{CE89B6C2-326D-2B9E-34E2-906F44AAF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Important Observations:</a:t>
            </a:r>
          </a:p>
          <a:p>
            <a:pPr lvl="1"/>
            <a:r>
              <a:rPr lang="en-US" altLang="en-US"/>
              <a:t>A multilevel model </a:t>
            </a:r>
            <a:r>
              <a:rPr lang="en-US" altLang="en-US" b="1"/>
              <a:t>implies </a:t>
            </a:r>
            <a:r>
              <a:rPr lang="en-US" altLang="en-US"/>
              <a:t>the marginal model</a:t>
            </a:r>
          </a:p>
          <a:p>
            <a:pPr lvl="1"/>
            <a:r>
              <a:rPr lang="en-US" altLang="en-US"/>
              <a:t>When we include random effects in a model, the variances of the random effects in </a:t>
            </a:r>
            <a:r>
              <a:rPr lang="en-US" altLang="en-US" i="1"/>
              <a:t>D</a:t>
            </a:r>
            <a:r>
              <a:rPr lang="en-US" altLang="en-US"/>
              <a:t> need to be positive (i.e., the </a:t>
            </a:r>
            <a:r>
              <a:rPr lang="en-US" altLang="en-US" i="1"/>
              <a:t>D</a:t>
            </a:r>
            <a:r>
              <a:rPr lang="en-US" altLang="en-US"/>
              <a:t> matrix is </a:t>
            </a:r>
            <a:r>
              <a:rPr lang="en-US" altLang="en-US" b="1"/>
              <a:t>positive definite</a:t>
            </a:r>
            <a:r>
              <a:rPr lang="en-US" altLang="en-US"/>
              <a:t>)</a:t>
            </a:r>
          </a:p>
          <a:p>
            <a:pPr lvl="1"/>
            <a:r>
              <a:rPr lang="en-US" altLang="en-US"/>
              <a:t>We could also fit the implied marginal model </a:t>
            </a:r>
            <a:r>
              <a:rPr lang="en-US" altLang="en-US" b="1"/>
              <a:t>without </a:t>
            </a:r>
            <a:r>
              <a:rPr lang="en-US" altLang="en-US"/>
              <a:t>random effects, and estimate parameters describing the covariances of the observations (more flexible); no longer a </a:t>
            </a:r>
            <a:r>
              <a:rPr lang="en-US" altLang="en-US" b="1"/>
              <a:t>mixed model</a:t>
            </a:r>
            <a:r>
              <a:rPr lang="en-US" altLang="en-US"/>
              <a:t>, but allows for negative within-cluster correlations</a:t>
            </a:r>
            <a:endParaRPr lang="en-ZW" altLang="en-US"/>
          </a:p>
        </p:txBody>
      </p:sp>
      <p:sp>
        <p:nvSpPr>
          <p:cNvPr id="23556" name="Slide Number Placeholder 3">
            <a:extLst>
              <a:ext uri="{FF2B5EF4-FFF2-40B4-BE49-F238E27FC236}">
                <a16:creationId xmlns:a16="http://schemas.microsoft.com/office/drawing/2014/main" id="{F41E0187-1F96-C2C6-7021-DD71F6437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7DB1859C-B7DD-8D40-905C-E6BFF6ED5073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21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Title 1">
            <a:extLst>
              <a:ext uri="{FF2B5EF4-FFF2-40B4-BE49-F238E27FC236}">
                <a16:creationId xmlns:a16="http://schemas.microsoft.com/office/drawing/2014/main" id="{FC4A95D0-8D8D-5813-38B4-4FC4C9565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Implied Marginal Model: Example</a:t>
            </a:r>
            <a:endParaRPr lang="en-ZW" altLang="en-US"/>
          </a:p>
        </p:txBody>
      </p:sp>
      <p:pic>
        <p:nvPicPr>
          <p:cNvPr id="24579" name="Content Placeholder 2">
            <a:extLst>
              <a:ext uri="{FF2B5EF4-FFF2-40B4-BE49-F238E27FC236}">
                <a16:creationId xmlns:a16="http://schemas.microsoft.com/office/drawing/2014/main" id="{6283238A-8098-C5CE-2AA3-4509700246EC}"/>
              </a:ext>
            </a:extLst>
          </p:cNvPr>
          <p:cNvPicPr>
            <a:picLocks noGrp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304800" y="1524000"/>
            <a:ext cx="8432800" cy="4965700"/>
          </a:xfrm>
        </p:spPr>
      </p:pic>
      <p:sp>
        <p:nvSpPr>
          <p:cNvPr id="24580" name="Slide Number Placeholder 3">
            <a:extLst>
              <a:ext uri="{FF2B5EF4-FFF2-40B4-BE49-F238E27FC236}">
                <a16:creationId xmlns:a16="http://schemas.microsoft.com/office/drawing/2014/main" id="{D781AE55-3284-0EAA-9604-0B3B75754D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AC05128-C2A2-C241-A3CB-32A26B35E4B3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22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Title 1">
            <a:extLst>
              <a:ext uri="{FF2B5EF4-FFF2-40B4-BE49-F238E27FC236}">
                <a16:creationId xmlns:a16="http://schemas.microsoft.com/office/drawing/2014/main" id="{6F1BB8EB-8B62-947D-2C97-75925FE98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Implied Marginal Model: Example</a:t>
            </a:r>
            <a:endParaRPr lang="en-ZW" altLang="en-US"/>
          </a:p>
        </p:txBody>
      </p:sp>
      <p:sp>
        <p:nvSpPr>
          <p:cNvPr id="25603" name="Content Placeholder 2">
            <a:extLst>
              <a:ext uri="{FF2B5EF4-FFF2-40B4-BE49-F238E27FC236}">
                <a16:creationId xmlns:a16="http://schemas.microsoft.com/office/drawing/2014/main" id="{D635DB09-6DB2-A1F5-3DBA-CAF33DEBC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In these cases, the software will complain that you are trying to estimate a variance component which is negative, or set the component equal to zero</a:t>
            </a:r>
          </a:p>
          <a:p>
            <a:r>
              <a:rPr lang="en-US" altLang="en-US" sz="2800"/>
              <a:t>As a solution, you can </a:t>
            </a:r>
            <a:r>
              <a:rPr lang="en-US" altLang="en-US" sz="2800" b="1"/>
              <a:t>fit the implied marginal model, </a:t>
            </a:r>
            <a:r>
              <a:rPr lang="en-US" altLang="en-US" sz="2800" b="1" u="sng"/>
              <a:t>rather than the multilevel model with random effects</a:t>
            </a:r>
            <a:r>
              <a:rPr lang="en-US" altLang="en-US" sz="2800"/>
              <a:t>, which in this case would have a </a:t>
            </a:r>
            <a:r>
              <a:rPr lang="en-US" altLang="en-US" sz="2800" i="1"/>
              <a:t>compound symmetry </a:t>
            </a:r>
            <a:r>
              <a:rPr lang="en-US" altLang="en-US" sz="2800"/>
              <a:t>structure for the random errors, allowing for negative covariances among the random errors</a:t>
            </a:r>
          </a:p>
          <a:p>
            <a:r>
              <a:rPr lang="en-US" altLang="en-US" sz="2800"/>
              <a:t>We can no longer talk about the random effects in this case, however, or refer to this as a mixed model</a:t>
            </a:r>
          </a:p>
          <a:p>
            <a:endParaRPr lang="en-US" altLang="en-US"/>
          </a:p>
          <a:p>
            <a:endParaRPr lang="en-US" altLang="en-US"/>
          </a:p>
          <a:p>
            <a:pPr>
              <a:buFont typeface="Arial" panose="020B0604020202020204" pitchFamily="34" charset="0"/>
              <a:buNone/>
            </a:pPr>
            <a:endParaRPr lang="en-ZW" altLang="en-US"/>
          </a:p>
        </p:txBody>
      </p:sp>
      <p:sp>
        <p:nvSpPr>
          <p:cNvPr id="25604" name="Slide Number Placeholder 3">
            <a:extLst>
              <a:ext uri="{FF2B5EF4-FFF2-40B4-BE49-F238E27FC236}">
                <a16:creationId xmlns:a16="http://schemas.microsoft.com/office/drawing/2014/main" id="{5D0E1D80-FCD2-D37B-B603-731C19A2D2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CB86C7B-0255-774B-AB02-3DF2B8861F59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23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itle 1">
            <a:extLst>
              <a:ext uri="{FF2B5EF4-FFF2-40B4-BE49-F238E27FC236}">
                <a16:creationId xmlns:a16="http://schemas.microsoft.com/office/drawing/2014/main" id="{78EEE162-90C1-496C-87F3-8D4C3BB1D5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Aliasing</a:t>
            </a:r>
            <a:endParaRPr lang="en-ZW" altLang="en-US"/>
          </a:p>
        </p:txBody>
      </p:sp>
      <p:sp>
        <p:nvSpPr>
          <p:cNvPr id="26627" name="Content Placeholder 2">
            <a:extLst>
              <a:ext uri="{FF2B5EF4-FFF2-40B4-BE49-F238E27FC236}">
                <a16:creationId xmlns:a16="http://schemas.microsoft.com/office/drawing/2014/main" id="{77405DE7-81EB-75CD-8B63-5216395C5A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3400" y="1447800"/>
            <a:ext cx="8229600" cy="4525963"/>
          </a:xfrm>
        </p:spPr>
        <p:txBody>
          <a:bodyPr/>
          <a:lstStyle/>
          <a:p>
            <a:r>
              <a:rPr lang="en-US" altLang="en-US" sz="2800"/>
              <a:t>We also have to be careful about </a:t>
            </a:r>
            <a:r>
              <a:rPr lang="en-US" altLang="en-US" sz="2800" b="1"/>
              <a:t>aliasing</a:t>
            </a:r>
            <a:r>
              <a:rPr lang="en-US" altLang="en-US" sz="2800"/>
              <a:t> when specifying models, which leads to the case where parameters cannot be uniquely identified in estimation; don’t over-specify the model!</a:t>
            </a:r>
          </a:p>
          <a:p>
            <a:r>
              <a:rPr lang="en-US" altLang="en-US" sz="2800"/>
              <a:t>For example, we would not be able to include random intercepts </a:t>
            </a:r>
            <a:r>
              <a:rPr lang="en-US" altLang="en-US" sz="2800" b="1"/>
              <a:t>and </a:t>
            </a:r>
            <a:r>
              <a:rPr lang="en-US" altLang="en-US" sz="2800"/>
              <a:t>allow the random errors to have a compound symmetry structure (we are modeling the same covariance twice!!!)</a:t>
            </a:r>
          </a:p>
          <a:p>
            <a:r>
              <a:rPr lang="en-US" altLang="en-US" sz="2800"/>
              <a:t>In this case, there would be infinitely many solutions for the parameter estimates, and the software will complain during estimation</a:t>
            </a:r>
            <a:endParaRPr lang="en-ZW" altLang="en-US" sz="2800"/>
          </a:p>
        </p:txBody>
      </p:sp>
      <p:sp>
        <p:nvSpPr>
          <p:cNvPr id="26628" name="Slide Number Placeholder 3">
            <a:extLst>
              <a:ext uri="{FF2B5EF4-FFF2-40B4-BE49-F238E27FC236}">
                <a16:creationId xmlns:a16="http://schemas.microsoft.com/office/drawing/2014/main" id="{F7827FC3-A83E-647C-40DA-EA30925002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CAFC92B-58AE-4B4A-9D8E-C6B63103799A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24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Title 1">
            <a:extLst>
              <a:ext uri="{FF2B5EF4-FFF2-40B4-BE49-F238E27FC236}">
                <a16:creationId xmlns:a16="http://schemas.microsoft.com/office/drawing/2014/main" id="{C8C652B1-0D96-2E6D-6AD7-FCC6BF28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Review!</a:t>
            </a:r>
          </a:p>
        </p:txBody>
      </p:sp>
      <p:sp>
        <p:nvSpPr>
          <p:cNvPr id="27651" name="Content Placeholder 2">
            <a:extLst>
              <a:ext uri="{FF2B5EF4-FFF2-40B4-BE49-F238E27FC236}">
                <a16:creationId xmlns:a16="http://schemas.microsoft.com/office/drawing/2014/main" id="{BE56E048-7052-47F3-1215-351AE9A3A9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Multilevel model: mixed effects (fixed and random), conditional specification</a:t>
            </a:r>
          </a:p>
          <a:p>
            <a:r>
              <a:rPr lang="en-US" altLang="en-US" dirty="0"/>
              <a:t>Marginal model: variance-covariance matrix</a:t>
            </a:r>
          </a:p>
          <a:p>
            <a:r>
              <a:rPr lang="en-US" altLang="en-US" dirty="0"/>
              <a:t>Equivalent specifications: </a:t>
            </a:r>
          </a:p>
          <a:p>
            <a:pPr lvl="1"/>
            <a:r>
              <a:rPr lang="en-US" altLang="en-US" dirty="0"/>
              <a:t>Conditional: random intercept only</a:t>
            </a:r>
          </a:p>
          <a:p>
            <a:pPr lvl="1"/>
            <a:r>
              <a:rPr lang="en-US" altLang="en-US" dirty="0"/>
              <a:t>Marginal: covariance matrix with compound symmetry structure and positive correlation</a:t>
            </a:r>
          </a:p>
          <a:p>
            <a:r>
              <a:rPr lang="en-US" altLang="en-US" dirty="0"/>
              <a:t>Parameters of interest (to be estimated): fixed effects, variances, and covariances</a:t>
            </a:r>
          </a:p>
        </p:txBody>
      </p:sp>
      <p:sp>
        <p:nvSpPr>
          <p:cNvPr id="27652" name="Slide Number Placeholder 3">
            <a:extLst>
              <a:ext uri="{FF2B5EF4-FFF2-40B4-BE49-F238E27FC236}">
                <a16:creationId xmlns:a16="http://schemas.microsoft.com/office/drawing/2014/main" id="{A4D16EA6-666F-0BCD-8BC0-2C24068118C0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1471448-658B-B741-AD80-E6F2347F3E20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25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Title 1">
            <a:extLst>
              <a:ext uri="{FF2B5EF4-FFF2-40B4-BE49-F238E27FC236}">
                <a16:creationId xmlns:a16="http://schemas.microsoft.com/office/drawing/2014/main" id="{5447779F-16AA-09B8-1FDD-E2CF450AD1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 Building</a:t>
            </a:r>
            <a:endParaRPr lang="en-ZW" altLang="en-US"/>
          </a:p>
        </p:txBody>
      </p:sp>
      <p:sp>
        <p:nvSpPr>
          <p:cNvPr id="28675" name="Content Placeholder 2">
            <a:extLst>
              <a:ext uri="{FF2B5EF4-FFF2-40B4-BE49-F238E27FC236}">
                <a16:creationId xmlns:a16="http://schemas.microsoft.com/office/drawing/2014/main" id="{527588EE-1A27-22FF-6EBE-CBB969E38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Generally two strategies used in practice:</a:t>
            </a:r>
          </a:p>
          <a:p>
            <a:pPr marL="914400" lvl="1" indent="-514350">
              <a:buFont typeface="Calibri" panose="020F0502020204030204" pitchFamily="34" charset="0"/>
              <a:buAutoNum type="arabicPeriod"/>
            </a:pPr>
            <a:r>
              <a:rPr lang="en-US" altLang="en-US" b="1"/>
              <a:t>Top-down Strategy</a:t>
            </a:r>
          </a:p>
          <a:p>
            <a:pPr marL="1314450" lvl="2" indent="-514350"/>
            <a:r>
              <a:rPr lang="en-US" altLang="en-US"/>
              <a:t>Start with fully-specified model, including all fixed effects of interest</a:t>
            </a:r>
          </a:p>
          <a:p>
            <a:pPr marL="1314450" lvl="2" indent="-514350"/>
            <a:r>
              <a:rPr lang="en-US" altLang="en-US"/>
              <a:t>Identify “optimal” variance-covariance structures for random effects and random errors</a:t>
            </a:r>
          </a:p>
          <a:p>
            <a:pPr marL="1314450" lvl="2" indent="-514350"/>
            <a:r>
              <a:rPr lang="en-US" altLang="en-US"/>
              <a:t>Eliminate non-significant fixed effects</a:t>
            </a:r>
          </a:p>
          <a:p>
            <a:pPr marL="1314450" lvl="2" indent="-514350"/>
            <a:r>
              <a:rPr lang="en-US" altLang="en-US"/>
              <a:t>Re-consider variance-covariance structures</a:t>
            </a:r>
          </a:p>
          <a:p>
            <a:pPr marL="914400" lvl="1" indent="-514350">
              <a:buFont typeface="Calibri" panose="020F0502020204030204" pitchFamily="34" charset="0"/>
              <a:buAutoNum type="arabicPeriod"/>
            </a:pPr>
            <a:endParaRPr lang="en-ZW" altLang="en-US" b="1"/>
          </a:p>
        </p:txBody>
      </p:sp>
      <p:sp>
        <p:nvSpPr>
          <p:cNvPr id="28676" name="Slide Number Placeholder 3">
            <a:extLst>
              <a:ext uri="{FF2B5EF4-FFF2-40B4-BE49-F238E27FC236}">
                <a16:creationId xmlns:a16="http://schemas.microsoft.com/office/drawing/2014/main" id="{69B8B792-A69E-8BC1-D853-94DCE45E23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8C6471C-12EF-3B44-8351-DE81D3099388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26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1">
            <a:extLst>
              <a:ext uri="{FF2B5EF4-FFF2-40B4-BE49-F238E27FC236}">
                <a16:creationId xmlns:a16="http://schemas.microsoft.com/office/drawing/2014/main" id="{BEAF36CD-FA28-8BE5-E070-7F0682E51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 Building, cont’d</a:t>
            </a:r>
            <a:endParaRPr lang="en-ZW" altLang="en-US"/>
          </a:p>
        </p:txBody>
      </p:sp>
      <p:sp>
        <p:nvSpPr>
          <p:cNvPr id="29699" name="Content Placeholder 2">
            <a:extLst>
              <a:ext uri="{FF2B5EF4-FFF2-40B4-BE49-F238E27FC236}">
                <a16:creationId xmlns:a16="http://schemas.microsoft.com/office/drawing/2014/main" id="{C13BE0C3-B32B-4E25-6564-E360FA97FE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914400" lvl="1" indent="-514350">
              <a:buFont typeface="Arial" panose="020B0604020202020204" pitchFamily="34" charset="0"/>
              <a:buAutoNum type="arabicPeriod" startAt="2"/>
            </a:pPr>
            <a:r>
              <a:rPr lang="en-US" altLang="en-US" b="1"/>
              <a:t>Step-up Strategy (Variance Explanation)</a:t>
            </a:r>
          </a:p>
          <a:p>
            <a:pPr marL="1314450" lvl="2" indent="-514350"/>
            <a:r>
              <a:rPr lang="en-US" altLang="en-US"/>
              <a:t>Start with an “empty” or “unconditional” model, with only a random intercept (and possibly random error)</a:t>
            </a:r>
          </a:p>
          <a:p>
            <a:pPr marL="1314450" lvl="2" indent="-514350"/>
            <a:r>
              <a:rPr lang="en-US" altLang="en-US"/>
              <a:t>Add Level-1 predictors to explain variance in the random errors, and possibly allow their effects to randomly vary</a:t>
            </a:r>
          </a:p>
          <a:p>
            <a:pPr marL="1314450" lvl="2" indent="-514350"/>
            <a:r>
              <a:rPr lang="en-US" altLang="en-US"/>
              <a:t>Add Level-2 predictors to explain variance in random effects at Level 2, possibly allowing </a:t>
            </a:r>
            <a:r>
              <a:rPr lang="en-US" altLang="en-US" u="sng"/>
              <a:t>their</a:t>
            </a:r>
            <a:r>
              <a:rPr lang="en-US" altLang="en-US"/>
              <a:t> effects to vary at higher levels</a:t>
            </a:r>
          </a:p>
          <a:p>
            <a:pPr marL="1314450" lvl="2" indent="-514350"/>
            <a:r>
              <a:rPr lang="en-US" altLang="en-US"/>
              <a:t>Add Level-3 predictors…</a:t>
            </a:r>
          </a:p>
        </p:txBody>
      </p:sp>
      <p:sp>
        <p:nvSpPr>
          <p:cNvPr id="29700" name="Slide Number Placeholder 3">
            <a:extLst>
              <a:ext uri="{FF2B5EF4-FFF2-40B4-BE49-F238E27FC236}">
                <a16:creationId xmlns:a16="http://schemas.microsoft.com/office/drawing/2014/main" id="{1A6736EE-FD92-B0D3-6867-431CEB3C6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767E26-FEB5-4A4E-A230-F936ADEBE0EA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27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Title 1">
            <a:extLst>
              <a:ext uri="{FF2B5EF4-FFF2-40B4-BE49-F238E27FC236}">
                <a16:creationId xmlns:a16="http://schemas.microsoft.com/office/drawing/2014/main" id="{1E0D20E4-2B70-BD4D-289B-372CDAAA3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Modeling Practice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E59AEB-DCDC-4989-ABE6-5F16FC9ADC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Model specification, clear notation!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Model estimation</a:t>
            </a:r>
          </a:p>
          <a:p>
            <a:pPr marL="914400" lvl="1" indent="-514350"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Coefficients (or fixed effects) and their variances</a:t>
            </a:r>
          </a:p>
          <a:p>
            <a:pPr marL="914400" lvl="1" indent="-514350"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covariance parameters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Model comparison</a:t>
            </a:r>
          </a:p>
          <a:p>
            <a:pPr marL="857250" lvl="1" indent="-457200">
              <a:buFont typeface="Arial" panose="020B0604020202020204" pitchFamily="34" charset="0"/>
              <a:buChar char="•"/>
              <a:defRPr/>
            </a:pPr>
            <a:r>
              <a:rPr lang="en-US" sz="1800" dirty="0"/>
              <a:t>Hypothesis testing</a:t>
            </a:r>
          </a:p>
          <a:p>
            <a:pPr marL="857250" lvl="1" indent="-457200">
              <a:buFont typeface="Arial" panose="020B0604020202020204" pitchFamily="34" charset="0"/>
              <a:buChar char="•"/>
              <a:defRPr/>
            </a:pPr>
            <a:r>
              <a:rPr lang="en-US" altLang="en-US" sz="1800" dirty="0"/>
              <a:t>Information criteria</a:t>
            </a:r>
            <a:endParaRPr lang="en-US" sz="1800" dirty="0"/>
          </a:p>
          <a:p>
            <a:pPr marL="514350" indent="-514350">
              <a:buFont typeface="+mj-lt"/>
              <a:buAutoNum type="arabicPeriod"/>
              <a:defRPr/>
            </a:pPr>
            <a:r>
              <a:rPr lang="en-US" altLang="en-US" dirty="0"/>
              <a:t>Model diagnostics</a:t>
            </a:r>
          </a:p>
          <a:p>
            <a:pPr marL="514350" indent="-514350">
              <a:buFont typeface="+mj-lt"/>
              <a:buAutoNum type="arabicPeriod"/>
              <a:defRPr/>
            </a:pPr>
            <a:r>
              <a:rPr lang="en-US" dirty="0"/>
              <a:t>Model interpretation: Inference/prediction</a:t>
            </a:r>
          </a:p>
          <a:p>
            <a:pPr marL="857250" lvl="1" indent="-457200">
              <a:buFont typeface="Arial" panose="020B0604020202020204" pitchFamily="34" charset="0"/>
              <a:buChar char="•"/>
              <a:defRPr/>
            </a:pPr>
            <a:endParaRPr lang="en-US" dirty="0"/>
          </a:p>
          <a:p>
            <a:pPr marL="514350" indent="-514350">
              <a:buFont typeface="+mj-lt"/>
              <a:buAutoNum type="arabicPeriod"/>
              <a:defRPr/>
            </a:pPr>
            <a:endParaRPr lang="en-US" dirty="0"/>
          </a:p>
          <a:p>
            <a:pPr marL="514350" indent="-514350">
              <a:buFont typeface="+mj-lt"/>
              <a:buAutoNum type="arabicPeriod"/>
              <a:defRPr/>
            </a:pPr>
            <a:endParaRPr lang="en-US" dirty="0"/>
          </a:p>
        </p:txBody>
      </p:sp>
      <p:sp>
        <p:nvSpPr>
          <p:cNvPr id="30724" name="Slide Number Placeholder 3">
            <a:extLst>
              <a:ext uri="{FF2B5EF4-FFF2-40B4-BE49-F238E27FC236}">
                <a16:creationId xmlns:a16="http://schemas.microsoft.com/office/drawing/2014/main" id="{CDE7E97E-6EDD-8E04-8604-C3C26F083621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99C6649-3072-B448-95E5-64083F9C262C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28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Title 1">
            <a:extLst>
              <a:ext uri="{FF2B5EF4-FFF2-40B4-BE49-F238E27FC236}">
                <a16:creationId xmlns:a16="http://schemas.microsoft.com/office/drawing/2014/main" id="{E0EF831E-B97E-B975-B551-746A39C79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en-US"/>
              <a:t>Estimation of Model Parameters</a:t>
            </a:r>
            <a:endParaRPr lang="en-ZW" altLang="en-US"/>
          </a:p>
        </p:txBody>
      </p:sp>
      <p:sp>
        <p:nvSpPr>
          <p:cNvPr id="31747" name="Content Placeholder 2">
            <a:extLst>
              <a:ext uri="{FF2B5EF4-FFF2-40B4-BE49-F238E27FC236}">
                <a16:creationId xmlns:a16="http://schemas.microsoft.com/office/drawing/2014/main" id="{0B22D7B8-5A48-5088-F063-8A9246629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altLang="en-US" sz="2400"/>
              <a:t>Multilevel models are generally estimated using some form of </a:t>
            </a:r>
            <a:r>
              <a:rPr lang="en-US" altLang="en-US" sz="2400" b="1"/>
              <a:t>maximum likelihood estimation</a:t>
            </a:r>
            <a:r>
              <a:rPr lang="en-US" altLang="en-US" sz="2400"/>
              <a:t>. The basic idea: </a:t>
            </a:r>
          </a:p>
          <a:p>
            <a:pPr lvl="1" eaLnBrk="1" hangingPunct="1"/>
            <a:r>
              <a:rPr lang="en-US" altLang="en-US" sz="2400"/>
              <a:t>Form the likelihood function, or the probability of the observed data, assuming independent subjects / clusters denoted by </a:t>
            </a:r>
            <a:r>
              <a:rPr lang="en-US" altLang="en-US" sz="2400" i="1"/>
              <a:t>j</a:t>
            </a:r>
            <a:r>
              <a:rPr lang="en-US" altLang="en-US" sz="2400"/>
              <a:t>:</a:t>
            </a:r>
          </a:p>
          <a:p>
            <a:pPr lvl="1" eaLnBrk="1" hangingPunct="1"/>
            <a:endParaRPr lang="en-US" altLang="en-US" sz="2400"/>
          </a:p>
          <a:p>
            <a:pPr lvl="1" eaLnBrk="1" hangingPunct="1"/>
            <a:endParaRPr lang="en-US" altLang="en-US" sz="2400"/>
          </a:p>
          <a:p>
            <a:pPr lvl="1" eaLnBrk="1" hangingPunct="1"/>
            <a:r>
              <a:rPr lang="en-US" altLang="en-US" sz="2400" i="1"/>
              <a:t>f </a:t>
            </a:r>
            <a:r>
              <a:rPr lang="en-US" altLang="en-US" sz="2400"/>
              <a:t>is the </a:t>
            </a:r>
            <a:r>
              <a:rPr lang="en-US" altLang="en-US" sz="2400" b="1"/>
              <a:t>probability density function </a:t>
            </a:r>
            <a:r>
              <a:rPr lang="en-US" altLang="en-US" sz="2400"/>
              <a:t>for a given dependent variable defined by the </a:t>
            </a:r>
            <a:r>
              <a:rPr lang="en-US" altLang="en-US" sz="2400" b="1"/>
              <a:t>marginal model</a:t>
            </a:r>
            <a:r>
              <a:rPr lang="en-US" altLang="en-US" sz="2400"/>
              <a:t> (e.g., multivariate normal), and theta = the variance-covariance parameters</a:t>
            </a:r>
          </a:p>
          <a:p>
            <a:pPr lvl="1" eaLnBrk="1" hangingPunct="1"/>
            <a:r>
              <a:rPr lang="en-US" altLang="en-US" sz="2400"/>
              <a:t>For some models (generalized linear mixed models), the likelihood first needs to be </a:t>
            </a:r>
            <a:r>
              <a:rPr lang="en-US" altLang="en-US" sz="2400" i="1"/>
              <a:t>approximated</a:t>
            </a:r>
            <a:endParaRPr lang="en-US" altLang="en-US" sz="2400"/>
          </a:p>
          <a:p>
            <a:pPr lvl="1" eaLnBrk="1" hangingPunct="1">
              <a:buFont typeface="Arial" panose="020B0604020202020204" pitchFamily="34" charset="0"/>
              <a:buNone/>
            </a:pPr>
            <a:endParaRPr lang="en-US" altLang="en-US"/>
          </a:p>
          <a:p>
            <a:pPr eaLnBrk="1" hangingPunct="1"/>
            <a:endParaRPr lang="en-ZW" altLang="en-US"/>
          </a:p>
        </p:txBody>
      </p:sp>
      <p:sp>
        <p:nvSpPr>
          <p:cNvPr id="31748" name="Slide Number Placeholder 3">
            <a:extLst>
              <a:ext uri="{FF2B5EF4-FFF2-40B4-BE49-F238E27FC236}">
                <a16:creationId xmlns:a16="http://schemas.microsoft.com/office/drawing/2014/main" id="{E898AAE7-D366-A5FA-422A-6118C10EF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BDE46D6-547B-2046-9F50-3F10002672BE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29</a:t>
            </a:fld>
            <a:endParaRPr lang="en-ZW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31749" name="Object 4">
            <a:extLst>
              <a:ext uri="{FF2B5EF4-FFF2-40B4-BE49-F238E27FC236}">
                <a16:creationId xmlns:a16="http://schemas.microsoft.com/office/drawing/2014/main" id="{994C29F3-4E08-F247-9CA7-466E6CB89264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3352800"/>
          <a:ext cx="4429125" cy="11541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0373300" imgH="10528300" progId="Equation.DSMT4">
                  <p:embed/>
                </p:oleObj>
              </mc:Choice>
              <mc:Fallback>
                <p:oleObj name="Equation" r:id="rId2" imgW="40373300" imgH="10528300" progId="Equation.DSMT4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3352800"/>
                        <a:ext cx="4429125" cy="11541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le 1">
            <a:extLst>
              <a:ext uri="{FF2B5EF4-FFF2-40B4-BE49-F238E27FC236}">
                <a16:creationId xmlns:a16="http://schemas.microsoft.com/office/drawing/2014/main" id="{129F2578-5A01-E1CE-B843-5B7E4E67F1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Prerequisites</a:t>
            </a:r>
          </a:p>
        </p:txBody>
      </p:sp>
      <p:sp>
        <p:nvSpPr>
          <p:cNvPr id="5123" name="Content Placeholder 2">
            <a:extLst>
              <a:ext uri="{FF2B5EF4-FFF2-40B4-BE49-F238E27FC236}">
                <a16:creationId xmlns:a16="http://schemas.microsoft.com/office/drawing/2014/main" id="{2A4CDBA2-B0DC-3C46-152D-064E47BD3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altLang="en-US" dirty="0"/>
              <a:t>Applied statistical methods </a:t>
            </a:r>
          </a:p>
          <a:p>
            <a:pPr lvl="1"/>
            <a:r>
              <a:rPr lang="en-US" altLang="en-US" dirty="0"/>
              <a:t>Univariate and multivariate distributions</a:t>
            </a:r>
          </a:p>
          <a:p>
            <a:pPr lvl="1"/>
            <a:r>
              <a:rPr lang="en-US" altLang="en-US" dirty="0"/>
              <a:t>Multiple regression </a:t>
            </a:r>
          </a:p>
          <a:p>
            <a:pPr lvl="1"/>
            <a:r>
              <a:rPr lang="en-US" altLang="en-US" dirty="0"/>
              <a:t>Logistic regression</a:t>
            </a:r>
          </a:p>
          <a:p>
            <a:pPr lvl="1"/>
            <a:r>
              <a:rPr lang="en-US" altLang="en-US" dirty="0"/>
              <a:t>Model diagnostics/interpretation</a:t>
            </a:r>
          </a:p>
          <a:p>
            <a:r>
              <a:rPr lang="en-US" altLang="en-US" dirty="0"/>
              <a:t>Maximum likelihood estimation, (weighted) least squares estimation</a:t>
            </a:r>
          </a:p>
          <a:p>
            <a:r>
              <a:rPr lang="en-US" altLang="en-US" dirty="0"/>
              <a:t>Hypothesis testing</a:t>
            </a:r>
          </a:p>
          <a:p>
            <a:r>
              <a:rPr lang="en-US" altLang="en-US" dirty="0"/>
              <a:t>Applied sampling methods</a:t>
            </a:r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43131C7D-657A-6672-128A-BB2B142DD5D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3998F43-2BAE-3C40-9985-326F83B360E5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Title 1">
            <a:extLst>
              <a:ext uri="{FF2B5EF4-FFF2-40B4-BE49-F238E27FC236}">
                <a16:creationId xmlns:a16="http://schemas.microsoft.com/office/drawing/2014/main" id="{F7B06219-5A07-3A52-F3F9-3FB3709AE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Estimation of Model Parameters</a:t>
            </a:r>
            <a:endParaRPr lang="en-ZW" altLang="en-US"/>
          </a:p>
        </p:txBody>
      </p:sp>
      <p:sp>
        <p:nvSpPr>
          <p:cNvPr id="32771" name="Content Placeholder 2">
            <a:extLst>
              <a:ext uri="{FF2B5EF4-FFF2-40B4-BE49-F238E27FC236}">
                <a16:creationId xmlns:a16="http://schemas.microsoft.com/office/drawing/2014/main" id="{8C0B74D9-DAF7-5A60-1ACC-D60F1A2167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00600"/>
          </a:xfrm>
        </p:spPr>
        <p:txBody>
          <a:bodyPr/>
          <a:lstStyle/>
          <a:p>
            <a:pPr lvl="1"/>
            <a:r>
              <a:rPr lang="en-US" altLang="en-US" sz="2400"/>
              <a:t>Next, use iterative mathematical methods (e.g., Newton-Raphson) to find the parameter estimates that maximize the (approximate) likelihood. Two strategies:</a:t>
            </a:r>
          </a:p>
          <a:p>
            <a:pPr lvl="2"/>
            <a:r>
              <a:rPr lang="en-US" altLang="en-US" b="1"/>
              <a:t>ML  estimation. </a:t>
            </a:r>
            <a:r>
              <a:rPr lang="en-US" altLang="en-US"/>
              <a:t>Estimate the variance-covariance parameters first (define the fixed effects as a function of the covariates and the marginal variance-covariance matrix in the likelihood), and then use </a:t>
            </a:r>
            <a:r>
              <a:rPr lang="en-US" altLang="en-US" i="1"/>
              <a:t>generalized least squares (GLS) </a:t>
            </a:r>
            <a:r>
              <a:rPr lang="en-US" altLang="en-US"/>
              <a:t>to estimate the fixed effects:</a:t>
            </a:r>
          </a:p>
          <a:p>
            <a:pPr lvl="2"/>
            <a:endParaRPr lang="en-US" altLang="en-US"/>
          </a:p>
          <a:p>
            <a:pPr lvl="2">
              <a:buFont typeface="Arial" panose="020B0604020202020204" pitchFamily="34" charset="0"/>
              <a:buNone/>
            </a:pPr>
            <a:endParaRPr lang="en-US" altLang="en-US"/>
          </a:p>
          <a:p>
            <a:pPr lvl="2"/>
            <a:r>
              <a:rPr lang="en-US" altLang="en-US" b="1"/>
              <a:t>Restricted ML estimation (REML). </a:t>
            </a:r>
            <a:r>
              <a:rPr lang="en-US" altLang="en-US"/>
              <a:t>Same idea, but account for the loss of degrees of freedom from estimating the fixed effects first, then use GLS </a:t>
            </a:r>
            <a:endParaRPr lang="en-ZW" altLang="en-US" b="1"/>
          </a:p>
        </p:txBody>
      </p:sp>
      <p:sp>
        <p:nvSpPr>
          <p:cNvPr id="32772" name="Slide Number Placeholder 3">
            <a:extLst>
              <a:ext uri="{FF2B5EF4-FFF2-40B4-BE49-F238E27FC236}">
                <a16:creationId xmlns:a16="http://schemas.microsoft.com/office/drawing/2014/main" id="{B6729BF3-39D4-0EAA-D2F2-C5DB760E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8EF6DE5F-AF1B-1946-B828-AA001DAEF0E9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30</a:t>
            </a:fld>
            <a:endParaRPr lang="en-ZW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32773" name="Object 5">
            <a:extLst>
              <a:ext uri="{FF2B5EF4-FFF2-40B4-BE49-F238E27FC236}">
                <a16:creationId xmlns:a16="http://schemas.microsoft.com/office/drawing/2014/main" id="{5D23A607-64FE-0D0F-1D7F-2E35A3ED8E2E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743200" y="4495800"/>
          <a:ext cx="3657600" cy="9493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46228000" imgH="12001500" progId="Equation.DSMT4">
                  <p:embed/>
                </p:oleObj>
              </mc:Choice>
              <mc:Fallback>
                <p:oleObj name="Equation" r:id="rId2" imgW="46228000" imgH="12001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743200" y="4495800"/>
                        <a:ext cx="3657600" cy="9493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Title 1">
            <a:extLst>
              <a:ext uri="{FF2B5EF4-FFF2-40B4-BE49-F238E27FC236}">
                <a16:creationId xmlns:a16="http://schemas.microsoft.com/office/drawing/2014/main" id="{081C212F-D5F5-3CE8-411A-888045E8B8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REML vs. ML</a:t>
            </a:r>
            <a:endParaRPr lang="en-ZW" altLang="en-US"/>
          </a:p>
        </p:txBody>
      </p:sp>
      <p:sp>
        <p:nvSpPr>
          <p:cNvPr id="33795" name="Content Placeholder 2">
            <a:extLst>
              <a:ext uri="{FF2B5EF4-FFF2-40B4-BE49-F238E27FC236}">
                <a16:creationId xmlns:a16="http://schemas.microsoft.com/office/drawing/2014/main" id="{57688DB3-B414-85AB-E3D1-434D4B721C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Distinction important for </a:t>
            </a:r>
            <a:r>
              <a:rPr lang="en-US" altLang="en-US" b="1"/>
              <a:t>normal</a:t>
            </a:r>
            <a:r>
              <a:rPr lang="en-US" altLang="en-US"/>
              <a:t> outcomes</a:t>
            </a:r>
          </a:p>
          <a:p>
            <a:r>
              <a:rPr lang="en-US" altLang="en-US"/>
              <a:t>REML estimation is generally the default for normal outcomes, as it results in </a:t>
            </a:r>
            <a:r>
              <a:rPr lang="en-US" altLang="en-US" b="1"/>
              <a:t>unbiased estimates </a:t>
            </a:r>
            <a:r>
              <a:rPr lang="en-US" altLang="en-US"/>
              <a:t>of covariance parameters</a:t>
            </a:r>
          </a:p>
          <a:p>
            <a:r>
              <a:rPr lang="en-US" altLang="en-US"/>
              <a:t>ML estimation is better for testing fixed effects (more on this later…), but results in </a:t>
            </a:r>
            <a:r>
              <a:rPr lang="en-US" altLang="en-US" b="1"/>
              <a:t>biased estimates </a:t>
            </a:r>
            <a:r>
              <a:rPr lang="en-US" altLang="en-US"/>
              <a:t>of covariance parameters</a:t>
            </a:r>
          </a:p>
          <a:p>
            <a:r>
              <a:rPr lang="en-US" altLang="en-US"/>
              <a:t>Be careful to recognize the default of the software that you are using!</a:t>
            </a:r>
            <a:endParaRPr lang="en-ZW" altLang="en-US"/>
          </a:p>
        </p:txBody>
      </p:sp>
      <p:sp>
        <p:nvSpPr>
          <p:cNvPr id="33796" name="Slide Number Placeholder 3">
            <a:extLst>
              <a:ext uri="{FF2B5EF4-FFF2-40B4-BE49-F238E27FC236}">
                <a16:creationId xmlns:a16="http://schemas.microsoft.com/office/drawing/2014/main" id="{27DD8319-819A-3165-D820-5FF40CEF6B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39072E7-01D8-0243-8118-914C54027AAD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31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Title 1">
            <a:extLst>
              <a:ext uri="{FF2B5EF4-FFF2-40B4-BE49-F238E27FC236}">
                <a16:creationId xmlns:a16="http://schemas.microsoft.com/office/drawing/2014/main" id="{85E83438-B7A4-D980-45F8-1E7C1C204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Variance Estimation</a:t>
            </a:r>
            <a:endParaRPr lang="en-ZW" altLang="en-US"/>
          </a:p>
        </p:txBody>
      </p:sp>
      <p:sp>
        <p:nvSpPr>
          <p:cNvPr id="34819" name="Content Placeholder 2">
            <a:extLst>
              <a:ext uri="{FF2B5EF4-FFF2-40B4-BE49-F238E27FC236}">
                <a16:creationId xmlns:a16="http://schemas.microsoft.com/office/drawing/2014/main" id="{92CB0391-BD3E-002C-7A4A-304581E9C5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Variance estimates for the estimated fixed effects can be computed using standard GLS results (biased, but why?):</a:t>
            </a:r>
            <a:br>
              <a:rPr lang="en-US" altLang="en-US" sz="2400"/>
            </a:br>
            <a:r>
              <a:rPr lang="en-US" altLang="en-US" sz="2400"/>
              <a:t> </a:t>
            </a:r>
          </a:p>
          <a:p>
            <a:endParaRPr lang="en-US" altLang="en-US" sz="2400"/>
          </a:p>
          <a:p>
            <a:r>
              <a:rPr lang="en-US" altLang="en-US" sz="2400"/>
              <a:t>Variance estimation for the estimated covariance parameters is not nearly as straightforward; can be based on the </a:t>
            </a:r>
            <a:r>
              <a:rPr lang="en-US" altLang="en-US" sz="2400" b="1"/>
              <a:t>Hessian matrix</a:t>
            </a:r>
            <a:r>
              <a:rPr lang="en-US" altLang="en-US" sz="2400"/>
              <a:t>, which is a by-product of the maximum likelihood estimation process; requires asymptotic (large-sample) assumptions</a:t>
            </a:r>
          </a:p>
          <a:p>
            <a:r>
              <a:rPr lang="en-US" altLang="en-US" sz="2400"/>
              <a:t>Many authors now advocate Bayesian approaches for estimating the variance of covariance parameters (or for making inference more generally); see West and Ellliott (2014)</a:t>
            </a:r>
            <a:endParaRPr lang="en-ZW" altLang="en-US" sz="2400"/>
          </a:p>
        </p:txBody>
      </p:sp>
      <p:sp>
        <p:nvSpPr>
          <p:cNvPr id="34820" name="Slide Number Placeholder 3">
            <a:extLst>
              <a:ext uri="{FF2B5EF4-FFF2-40B4-BE49-F238E27FC236}">
                <a16:creationId xmlns:a16="http://schemas.microsoft.com/office/drawing/2014/main" id="{EA9B14A0-ECE0-B177-031F-3A16AAEEBB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FAED006-C965-4F44-A20E-85DB0B939AFE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32</a:t>
            </a:fld>
            <a:endParaRPr lang="en-ZW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34821" name="Object 5">
            <a:extLst>
              <a:ext uri="{FF2B5EF4-FFF2-40B4-BE49-F238E27FC236}">
                <a16:creationId xmlns:a16="http://schemas.microsoft.com/office/drawing/2014/main" id="{7E4D6EB8-DDE7-5859-0236-2D883872203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895600" y="2362200"/>
          <a:ext cx="3228975" cy="92551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36576000" imgH="12001500" progId="Equation.DSMT4">
                  <p:embed/>
                </p:oleObj>
              </mc:Choice>
              <mc:Fallback>
                <p:oleObj name="Equation" r:id="rId2" imgW="36576000" imgH="12001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895600" y="2362200"/>
                        <a:ext cx="3228975" cy="92551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Title 1">
            <a:extLst>
              <a:ext uri="{FF2B5EF4-FFF2-40B4-BE49-F238E27FC236}">
                <a16:creationId xmlns:a16="http://schemas.microsoft.com/office/drawing/2014/main" id="{329A0A4E-0EFC-A479-FD27-5299A911D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Hypothesis Testing</a:t>
            </a:r>
            <a:endParaRPr lang="en-ZW" altLang="en-US"/>
          </a:p>
        </p:txBody>
      </p:sp>
      <p:sp>
        <p:nvSpPr>
          <p:cNvPr id="35843" name="Content Placeholder 2">
            <a:extLst>
              <a:ext uri="{FF2B5EF4-FFF2-40B4-BE49-F238E27FC236}">
                <a16:creationId xmlns:a16="http://schemas.microsoft.com/office/drawing/2014/main" id="{0E42DA5F-FA16-0097-A2C9-CBF32C0071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altLang="en-US" sz="2800"/>
              <a:t>When fitting multilevel models, many hypothesis tests regarding the parameters are based on comparisons of </a:t>
            </a:r>
            <a:r>
              <a:rPr lang="en-US" altLang="en-US" sz="2800" i="1"/>
              <a:t>competing</a:t>
            </a:r>
            <a:r>
              <a:rPr lang="en-US" altLang="en-US" sz="2800"/>
              <a:t> models</a:t>
            </a:r>
          </a:p>
          <a:p>
            <a:r>
              <a:rPr lang="en-US" altLang="en-US" sz="2800" b="1"/>
              <a:t>Reference model: </a:t>
            </a:r>
            <a:r>
              <a:rPr lang="en-US" altLang="en-US" sz="2800"/>
              <a:t>A “full” or “saturated” model containing all parameters of interest; different from the null model where only intercepts are included</a:t>
            </a:r>
          </a:p>
          <a:p>
            <a:r>
              <a:rPr lang="en-US" altLang="en-US" sz="2800" b="1"/>
              <a:t>Nested model: </a:t>
            </a:r>
            <a:r>
              <a:rPr lang="en-US" altLang="en-US" sz="2800"/>
              <a:t>A “reduced” model, where some of the parameters in the reference model are constrained to zero</a:t>
            </a:r>
          </a:p>
        </p:txBody>
      </p:sp>
      <p:sp>
        <p:nvSpPr>
          <p:cNvPr id="35844" name="Slide Number Placeholder 3">
            <a:extLst>
              <a:ext uri="{FF2B5EF4-FFF2-40B4-BE49-F238E27FC236}">
                <a16:creationId xmlns:a16="http://schemas.microsoft.com/office/drawing/2014/main" id="{DDCF6B99-F4F9-DB75-4271-1EBCC3CF5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4BCEE32B-90E1-DB43-B6BB-47991B5705B0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33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Title 1">
            <a:extLst>
              <a:ext uri="{FF2B5EF4-FFF2-40B4-BE49-F238E27FC236}">
                <a16:creationId xmlns:a16="http://schemas.microsoft.com/office/drawing/2014/main" id="{22562636-2C43-81E2-23BD-6C0C588E03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Likelihood Ratio Tests</a:t>
            </a:r>
          </a:p>
        </p:txBody>
      </p:sp>
      <p:sp>
        <p:nvSpPr>
          <p:cNvPr id="36867" name="Content Placeholder 2">
            <a:extLst>
              <a:ext uri="{FF2B5EF4-FFF2-40B4-BE49-F238E27FC236}">
                <a16:creationId xmlns:a16="http://schemas.microsoft.com/office/drawing/2014/main" id="{DCC97A99-8D87-9295-BB74-2BAD3B96C0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Compared to the reference model, does fitting the nested model substantially drop the likelihood (or make the observed data seem less likely)?</a:t>
            </a:r>
          </a:p>
          <a:p>
            <a:r>
              <a:rPr lang="en-US" altLang="en-US"/>
              <a:t>Likelihood Ratio Tests: -2 </a:t>
            </a:r>
            <a:r>
              <a:rPr lang="en-US" altLang="en-US" b="1"/>
              <a:t>ML </a:t>
            </a:r>
            <a:r>
              <a:rPr lang="en-US" altLang="en-US"/>
              <a:t>log-likelihoods </a:t>
            </a:r>
          </a:p>
          <a:p>
            <a:pPr lvl="1"/>
            <a:r>
              <a:rPr lang="en-US" altLang="en-US"/>
              <a:t>Fixed Effects</a:t>
            </a:r>
          </a:p>
          <a:p>
            <a:pPr lvl="1"/>
            <a:r>
              <a:rPr lang="en-US" altLang="en-US"/>
              <a:t>Covariance Parameters</a:t>
            </a:r>
          </a:p>
          <a:p>
            <a:pPr lvl="1"/>
            <a:endParaRPr lang="en-US" altLang="en-US"/>
          </a:p>
        </p:txBody>
      </p:sp>
      <p:sp>
        <p:nvSpPr>
          <p:cNvPr id="36868" name="Slide Number Placeholder 3">
            <a:extLst>
              <a:ext uri="{FF2B5EF4-FFF2-40B4-BE49-F238E27FC236}">
                <a16:creationId xmlns:a16="http://schemas.microsoft.com/office/drawing/2014/main" id="{B92027B8-A66E-EF44-307B-419D9C5B008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F74B8EC-4EC1-C548-9D86-91F661422921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34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>
            <a:extLst>
              <a:ext uri="{FF2B5EF4-FFF2-40B4-BE49-F238E27FC236}">
                <a16:creationId xmlns:a16="http://schemas.microsoft.com/office/drawing/2014/main" id="{4D07BB29-C5B3-3865-C84C-FD72003840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Likelihood Ratio Tests for </a:t>
            </a:r>
            <a:r>
              <a:rPr lang="en-US" altLang="en-US" sz="4000" b="1"/>
              <a:t>Fixed Effects</a:t>
            </a:r>
            <a:endParaRPr lang="en-ZW" altLang="en-US" sz="4000" b="1"/>
          </a:p>
        </p:txBody>
      </p:sp>
      <p:sp>
        <p:nvSpPr>
          <p:cNvPr id="37891" name="Content Placeholder 2">
            <a:extLst>
              <a:ext uri="{FF2B5EF4-FFF2-40B4-BE49-F238E27FC236}">
                <a16:creationId xmlns:a16="http://schemas.microsoft.com/office/drawing/2014/main" id="{EDE60F33-CA57-047C-4841-17B366B44C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Simple idea, but assumes “large” sample of clusters and “large” samples within clusters</a:t>
            </a:r>
          </a:p>
          <a:p>
            <a:r>
              <a:rPr lang="en-US" altLang="en-US" sz="2800" b="1"/>
              <a:t>Null hypothesis: </a:t>
            </a:r>
            <a:r>
              <a:rPr lang="en-US" altLang="en-US" sz="2800"/>
              <a:t>selected fixed effects are all equal to zero (not important predictors)</a:t>
            </a:r>
          </a:p>
          <a:p>
            <a:r>
              <a:rPr lang="en-US" altLang="en-US" sz="2800" b="1"/>
              <a:t>Test statistic:</a:t>
            </a:r>
            <a:r>
              <a:rPr lang="en-US" altLang="en-US" sz="2800"/>
              <a:t> difference in final -2 </a:t>
            </a:r>
            <a:r>
              <a:rPr lang="en-US" altLang="en-US" sz="2800" b="1"/>
              <a:t>ML </a:t>
            </a:r>
            <a:r>
              <a:rPr lang="en-US" altLang="en-US" sz="2800"/>
              <a:t>log-likelihoods between nested and reference models (nested model has some fixed effects set to zero)</a:t>
            </a:r>
          </a:p>
          <a:p>
            <a:r>
              <a:rPr lang="en-US" altLang="en-US" sz="2800"/>
              <a:t>Refer difference to chi-square distribution with </a:t>
            </a:r>
            <a:r>
              <a:rPr lang="en-US" altLang="en-US" sz="2800" i="1"/>
              <a:t>q </a:t>
            </a:r>
            <a:r>
              <a:rPr lang="en-US" altLang="en-US" sz="2800"/>
              <a:t>degrees of freedom, where </a:t>
            </a:r>
            <a:r>
              <a:rPr lang="en-US" altLang="en-US" sz="2800" i="1"/>
              <a:t>q </a:t>
            </a:r>
            <a:r>
              <a:rPr lang="en-US" altLang="en-US" sz="2800"/>
              <a:t>is difference between two models in number of fixed effects estimated</a:t>
            </a:r>
            <a:endParaRPr lang="en-ZW" altLang="en-US" sz="2800"/>
          </a:p>
        </p:txBody>
      </p:sp>
      <p:sp>
        <p:nvSpPr>
          <p:cNvPr id="37892" name="Slide Number Placeholder 3">
            <a:extLst>
              <a:ext uri="{FF2B5EF4-FFF2-40B4-BE49-F238E27FC236}">
                <a16:creationId xmlns:a16="http://schemas.microsoft.com/office/drawing/2014/main" id="{DDC4190F-AD67-FF38-4470-3603C2B0C5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B0C8CBAA-7714-FC46-A3CA-A70C61BC3DAE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35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Title 1">
            <a:extLst>
              <a:ext uri="{FF2B5EF4-FFF2-40B4-BE49-F238E27FC236}">
                <a16:creationId xmlns:a16="http://schemas.microsoft.com/office/drawing/2014/main" id="{E96BAF0F-3E56-901F-5260-F7E3DF1DD4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Likelihood Ratio Tests for </a:t>
            </a:r>
            <a:br>
              <a:rPr lang="en-US" altLang="en-US" sz="4000"/>
            </a:br>
            <a:r>
              <a:rPr lang="en-US" altLang="en-US" sz="4000" b="1"/>
              <a:t>Covariance Parameters</a:t>
            </a:r>
            <a:endParaRPr lang="en-ZW" altLang="en-US" sz="4000" b="1"/>
          </a:p>
        </p:txBody>
      </p:sp>
      <p:sp>
        <p:nvSpPr>
          <p:cNvPr id="38915" name="Content Placeholder 2">
            <a:extLst>
              <a:ext uri="{FF2B5EF4-FFF2-40B4-BE49-F238E27FC236}">
                <a16:creationId xmlns:a16="http://schemas.microsoft.com/office/drawing/2014/main" id="{EB7C553A-E631-24F9-4F7D-D209805AA6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/>
              <a:t>If null hypothesis does not specify that a covariance parameter is equal to the boundary of its parameter space (e.g., a variance is equal to zero):</a:t>
            </a:r>
          </a:p>
          <a:p>
            <a:pPr lvl="1"/>
            <a:r>
              <a:rPr lang="en-US" altLang="en-US"/>
              <a:t>Same approach as for fixed effects, using REML</a:t>
            </a:r>
          </a:p>
          <a:p>
            <a:r>
              <a:rPr lang="en-US" altLang="en-US" sz="2800" b="1"/>
              <a:t>If testing that a variance is equal to zero (e.g., the variance of a given random effect):</a:t>
            </a:r>
          </a:p>
          <a:p>
            <a:pPr lvl="1"/>
            <a:r>
              <a:rPr lang="en-US" altLang="en-US"/>
              <a:t>Compute test statistic, but refer to approximate </a:t>
            </a:r>
            <a:r>
              <a:rPr lang="en-US" altLang="en-US" b="1"/>
              <a:t>mixture </a:t>
            </a:r>
            <a:r>
              <a:rPr lang="en-US" altLang="en-US"/>
              <a:t>of chi-square distributions</a:t>
            </a:r>
          </a:p>
          <a:p>
            <a:pPr lvl="1"/>
            <a:r>
              <a:rPr lang="en-US" altLang="en-US"/>
              <a:t>Examples of this approach will be provided</a:t>
            </a:r>
          </a:p>
          <a:p>
            <a:pPr lvl="1"/>
            <a:r>
              <a:rPr lang="en-US" altLang="en-US"/>
              <a:t>Not widely implemented in software…</a:t>
            </a:r>
            <a:endParaRPr lang="en-ZW" altLang="en-US"/>
          </a:p>
        </p:txBody>
      </p:sp>
      <p:sp>
        <p:nvSpPr>
          <p:cNvPr id="38916" name="Slide Number Placeholder 3">
            <a:extLst>
              <a:ext uri="{FF2B5EF4-FFF2-40B4-BE49-F238E27FC236}">
                <a16:creationId xmlns:a16="http://schemas.microsoft.com/office/drawing/2014/main" id="{2CD321E9-4678-1E23-431B-059AE6E8E3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F2BDE9F4-DD6C-114D-B97F-8FE5B8FF5C65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36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Title 1">
            <a:extLst>
              <a:ext uri="{FF2B5EF4-FFF2-40B4-BE49-F238E27FC236}">
                <a16:creationId xmlns:a16="http://schemas.microsoft.com/office/drawing/2014/main" id="{446AEA96-B7B9-392C-DF0D-81200E1F52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Approximate t-tests</a:t>
            </a:r>
            <a:endParaRPr lang="en-ZW" altLang="en-US"/>
          </a:p>
        </p:txBody>
      </p:sp>
      <p:sp>
        <p:nvSpPr>
          <p:cNvPr id="39939" name="Content Placeholder 2">
            <a:extLst>
              <a:ext uri="{FF2B5EF4-FFF2-40B4-BE49-F238E27FC236}">
                <a16:creationId xmlns:a16="http://schemas.microsoft.com/office/drawing/2014/main" id="{66A774A6-DDAA-55B1-2401-035117926C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 b="1"/>
              <a:t>Tests of null hypotheses that individual parameters are equal to zero: </a:t>
            </a:r>
            <a:r>
              <a:rPr lang="en-US" altLang="en-US" sz="2800"/>
              <a:t>divide estimate by estimated standard error, and refer statistic to a given t distribution or N(0,1)</a:t>
            </a:r>
          </a:p>
          <a:p>
            <a:r>
              <a:rPr lang="en-US" altLang="en-US" sz="2800"/>
              <a:t>When using t distributions, degrees of freedom are only </a:t>
            </a:r>
            <a:r>
              <a:rPr lang="en-US" altLang="en-US" sz="2800" i="1"/>
              <a:t>approximate</a:t>
            </a:r>
            <a:r>
              <a:rPr lang="en-US" altLang="en-US" sz="2800"/>
              <a:t>, because we use an </a:t>
            </a:r>
            <a:r>
              <a:rPr lang="en-US" altLang="en-US" sz="2800" i="1"/>
              <a:t>estimate </a:t>
            </a:r>
            <a:r>
              <a:rPr lang="en-US" altLang="en-US" sz="2800"/>
              <a:t>of the marginal variance-covariance matrix when computing standard errors (failure to account for this uncertainty leads to bias!); many possible methods</a:t>
            </a:r>
          </a:p>
          <a:p>
            <a:r>
              <a:rPr lang="en-US" altLang="en-US" sz="2800"/>
              <a:t>Not recommended for covariance parameters, but still produced by some software</a:t>
            </a:r>
          </a:p>
        </p:txBody>
      </p:sp>
      <p:sp>
        <p:nvSpPr>
          <p:cNvPr id="39940" name="Slide Number Placeholder 3">
            <a:extLst>
              <a:ext uri="{FF2B5EF4-FFF2-40B4-BE49-F238E27FC236}">
                <a16:creationId xmlns:a16="http://schemas.microsoft.com/office/drawing/2014/main" id="{D2A62C1A-9DC5-DFCB-4B00-D7FDEF43E9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2F842911-DC08-A241-A443-5D5DB076975E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37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Title 1">
            <a:extLst>
              <a:ext uri="{FF2B5EF4-FFF2-40B4-BE49-F238E27FC236}">
                <a16:creationId xmlns:a16="http://schemas.microsoft.com/office/drawing/2014/main" id="{D006C2ED-5C5F-75B8-E685-3817496AA3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Approximate F-tests</a:t>
            </a:r>
            <a:endParaRPr lang="en-ZW" altLang="en-US"/>
          </a:p>
        </p:txBody>
      </p:sp>
      <p:sp>
        <p:nvSpPr>
          <p:cNvPr id="40963" name="Content Placeholder 2">
            <a:extLst>
              <a:ext uri="{FF2B5EF4-FFF2-40B4-BE49-F238E27FC236}">
                <a16:creationId xmlns:a16="http://schemas.microsoft.com/office/drawing/2014/main" id="{FDC20EB2-7FEB-4875-3CB3-F798435A2F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Same basic idea as for t-tests, only extended to multiple parameters</a:t>
            </a:r>
          </a:p>
          <a:p>
            <a:r>
              <a:rPr lang="en-US" altLang="en-US"/>
              <a:t>Same issues with approximate degrees of freedom (some software does not even compute these approximate tests!)</a:t>
            </a:r>
          </a:p>
          <a:p>
            <a:r>
              <a:rPr lang="en-US" altLang="en-US"/>
              <a:t>Similar to likelihood ratio tests, useful for testing hypotheses about multiple parameters (e.g., fixed effects associated with a categorical predictor)</a:t>
            </a:r>
            <a:endParaRPr lang="en-ZW" altLang="en-US"/>
          </a:p>
        </p:txBody>
      </p:sp>
      <p:sp>
        <p:nvSpPr>
          <p:cNvPr id="40964" name="Slide Number Placeholder 3">
            <a:extLst>
              <a:ext uri="{FF2B5EF4-FFF2-40B4-BE49-F238E27FC236}">
                <a16:creationId xmlns:a16="http://schemas.microsoft.com/office/drawing/2014/main" id="{79EA62E7-176D-4031-0532-66DB8E2715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2E2C6B0-3396-2040-83AE-ABDC3758DD7D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38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itle 1">
            <a:extLst>
              <a:ext uri="{FF2B5EF4-FFF2-40B4-BE49-F238E27FC236}">
                <a16:creationId xmlns:a16="http://schemas.microsoft.com/office/drawing/2014/main" id="{F667F1CB-A70D-077A-5F2C-E9DF9ACB49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Other Testing Methods</a:t>
            </a:r>
            <a:endParaRPr lang="en-ZW" altLang="en-US"/>
          </a:p>
        </p:txBody>
      </p:sp>
      <p:sp>
        <p:nvSpPr>
          <p:cNvPr id="41987" name="Content Placeholder 2">
            <a:extLst>
              <a:ext uri="{FF2B5EF4-FFF2-40B4-BE49-F238E27FC236}">
                <a16:creationId xmlns:a16="http://schemas.microsoft.com/office/drawing/2014/main" id="{D541C36D-7BAC-9648-727E-BD8854006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The exact null distribution of the likelihood ratio test statistic for </a:t>
            </a:r>
            <a:r>
              <a:rPr lang="en-US" altLang="en-US" b="1"/>
              <a:t>variance components </a:t>
            </a:r>
            <a:r>
              <a:rPr lang="en-US" altLang="en-US"/>
              <a:t>(in models with random intercepts only) has been derived by other researchers, and an R routine enables simulations from this null distribution (used by West and Olson, 2010)</a:t>
            </a:r>
          </a:p>
          <a:p>
            <a:pPr lvl="1"/>
            <a:r>
              <a:rPr lang="en-US" altLang="en-US"/>
              <a:t>Will be demonstrated in next lecture</a:t>
            </a:r>
          </a:p>
          <a:p>
            <a:r>
              <a:rPr lang="en-US" altLang="en-US"/>
              <a:t>Bayesian approaches to inference are also possible (see West and Elliott, 2014)</a:t>
            </a:r>
            <a:endParaRPr lang="en-ZW" altLang="en-US"/>
          </a:p>
        </p:txBody>
      </p:sp>
      <p:sp>
        <p:nvSpPr>
          <p:cNvPr id="41988" name="Slide Number Placeholder 3">
            <a:extLst>
              <a:ext uri="{FF2B5EF4-FFF2-40B4-BE49-F238E27FC236}">
                <a16:creationId xmlns:a16="http://schemas.microsoft.com/office/drawing/2014/main" id="{1FB25A82-CB07-8A6D-0B5D-9AC1E24831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E1F9CA7-24FF-DC4C-B329-F0B211D52BB1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39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Title 1">
            <a:extLst>
              <a:ext uri="{FF2B5EF4-FFF2-40B4-BE49-F238E27FC236}">
                <a16:creationId xmlns:a16="http://schemas.microsoft.com/office/drawing/2014/main" id="{915C1ED1-EF41-49F9-0252-10915C5B47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Given those prerequisites, you should remember that…</a:t>
            </a:r>
          </a:p>
        </p:txBody>
      </p:sp>
      <p:pic>
        <p:nvPicPr>
          <p:cNvPr id="6147" name="Content Placeholder 2">
            <a:extLst>
              <a:ext uri="{FF2B5EF4-FFF2-40B4-BE49-F238E27FC236}">
                <a16:creationId xmlns:a16="http://schemas.microsoft.com/office/drawing/2014/main" id="{1520E7AA-DECD-96AD-0609-3C2CAD24D787}"/>
              </a:ext>
            </a:extLst>
          </p:cNvPr>
          <p:cNvPicPr>
            <a:picLocks noGrp="1" noRot="1" noChangeAspect="1" noMove="1" noResize="1" noEditPoints="1" noAdjustHandles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600200"/>
            <a:ext cx="8229600" cy="4533900"/>
          </a:xfrm>
        </p:spPr>
      </p:pic>
      <p:sp>
        <p:nvSpPr>
          <p:cNvPr id="6148" name="Slide Number Placeholder 3">
            <a:extLst>
              <a:ext uri="{FF2B5EF4-FFF2-40B4-BE49-F238E27FC236}">
                <a16:creationId xmlns:a16="http://schemas.microsoft.com/office/drawing/2014/main" id="{BFE203EC-06BB-16A2-9040-81A7AB37668B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8BAEC6E-5DCC-6D47-B3C2-072F5C3D214A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Title 1">
            <a:extLst>
              <a:ext uri="{FF2B5EF4-FFF2-40B4-BE49-F238E27FC236}">
                <a16:creationId xmlns:a16="http://schemas.microsoft.com/office/drawing/2014/main" id="{1BADCA35-A4F6-6029-0276-3CB009CB56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Information Criteria (IC)</a:t>
            </a:r>
            <a:endParaRPr lang="en-ZW" altLang="en-US"/>
          </a:p>
        </p:txBody>
      </p:sp>
      <p:sp>
        <p:nvSpPr>
          <p:cNvPr id="43011" name="Content Placeholder 2">
            <a:extLst>
              <a:ext uri="{FF2B5EF4-FFF2-40B4-BE49-F238E27FC236}">
                <a16:creationId xmlns:a16="http://schemas.microsoft.com/office/drawing/2014/main" id="{7FC2C553-3663-F42F-C5EB-656E629EFF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IC are used to compare competing models that don’t have a clear nesting relationship</a:t>
            </a:r>
          </a:p>
          <a:p>
            <a:r>
              <a:rPr lang="en-US" altLang="en-US"/>
              <a:t>AIC, BIC, other adjusted versions; penalize for number of parameters being estimated</a:t>
            </a:r>
          </a:p>
          <a:p>
            <a:r>
              <a:rPr lang="en-US" altLang="en-US"/>
              <a:t>“Smaller is better”: decision criterion</a:t>
            </a:r>
          </a:p>
          <a:p>
            <a:r>
              <a:rPr lang="en-US" altLang="en-US"/>
              <a:t>No clear winner has been demonstrated in the literature to date; best to compare models based on multiple criteria</a:t>
            </a:r>
          </a:p>
          <a:p>
            <a:endParaRPr lang="en-ZW" altLang="en-US"/>
          </a:p>
        </p:txBody>
      </p:sp>
      <p:sp>
        <p:nvSpPr>
          <p:cNvPr id="43012" name="Slide Number Placeholder 3">
            <a:extLst>
              <a:ext uri="{FF2B5EF4-FFF2-40B4-BE49-F238E27FC236}">
                <a16:creationId xmlns:a16="http://schemas.microsoft.com/office/drawing/2014/main" id="{49A347D0-8CF0-C34E-5D39-374BF13234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2EBEAD4-94D8-8449-8441-4812F93848F0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40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Title 1">
            <a:extLst>
              <a:ext uri="{FF2B5EF4-FFF2-40B4-BE49-F238E27FC236}">
                <a16:creationId xmlns:a16="http://schemas.microsoft.com/office/drawing/2014/main" id="{4790C413-5ED9-586B-DC18-947BEA766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Model Diagnostics</a:t>
            </a:r>
            <a:endParaRPr lang="en-ZW" altLang="en-US"/>
          </a:p>
        </p:txBody>
      </p:sp>
      <p:sp>
        <p:nvSpPr>
          <p:cNvPr id="44035" name="Content Placeholder 2">
            <a:extLst>
              <a:ext uri="{FF2B5EF4-FFF2-40B4-BE49-F238E27FC236}">
                <a16:creationId xmlns:a16="http://schemas.microsoft.com/office/drawing/2014/main" id="{AD70E933-DE27-4BB3-9DAD-1CBD97E29A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400"/>
              <a:t>We need to check whether distributional assumptions for the model are satisfied</a:t>
            </a:r>
            <a:r>
              <a:rPr lang="en-ZW" altLang="en-US" sz="2400"/>
              <a:t> before interpreting a “final” model</a:t>
            </a:r>
          </a:p>
          <a:p>
            <a:r>
              <a:rPr lang="en-US" altLang="en-US" sz="2400"/>
              <a:t>Important diagnostic analyses to consider:</a:t>
            </a:r>
          </a:p>
          <a:p>
            <a:pPr lvl="1"/>
            <a:r>
              <a:rPr lang="en-US" altLang="en-US" sz="2400"/>
              <a:t>Examine standard (Q-Q, fitted-residual, etc.) plots of “conditional” </a:t>
            </a:r>
            <a:r>
              <a:rPr lang="en-US" altLang="en-US" sz="2400" u="sng"/>
              <a:t>studentized</a:t>
            </a:r>
            <a:r>
              <a:rPr lang="en-US" altLang="en-US" sz="2400"/>
              <a:t> residuals, which account for predicted values of random effects (EBLUPs) and are scaled by the estimated SD of the residuals</a:t>
            </a:r>
          </a:p>
          <a:p>
            <a:pPr lvl="1"/>
            <a:r>
              <a:rPr lang="en-US" altLang="en-US" sz="2400"/>
              <a:t>Examine </a:t>
            </a:r>
            <a:r>
              <a:rPr lang="en-US" altLang="en-US" sz="2400" b="1"/>
              <a:t>influence diagnostics</a:t>
            </a:r>
            <a:r>
              <a:rPr lang="en-US" altLang="en-US" sz="2400"/>
              <a:t> for both individual observations and higher-level clusters (SAS farthest along, but not many software options at this point)</a:t>
            </a:r>
          </a:p>
          <a:p>
            <a:pPr lvl="1"/>
            <a:r>
              <a:rPr lang="en-US" altLang="en-US" sz="2400"/>
              <a:t>Examine Q-Q plots for predicted values of random effects (EBLUPs), to check for normality and outliers</a:t>
            </a:r>
          </a:p>
          <a:p>
            <a:pPr lvl="1"/>
            <a:endParaRPr lang="en-US" altLang="en-US" sz="2400"/>
          </a:p>
          <a:p>
            <a:pPr lvl="1"/>
            <a:endParaRPr lang="en-US" altLang="en-US"/>
          </a:p>
        </p:txBody>
      </p:sp>
      <p:sp>
        <p:nvSpPr>
          <p:cNvPr id="44036" name="Slide Number Placeholder 3">
            <a:extLst>
              <a:ext uri="{FF2B5EF4-FFF2-40B4-BE49-F238E27FC236}">
                <a16:creationId xmlns:a16="http://schemas.microsoft.com/office/drawing/2014/main" id="{80B39904-6D10-8564-E74C-4DFE6600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6BB282AD-85AA-4146-B744-84C6576DB97F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41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Title 1">
            <a:extLst>
              <a:ext uri="{FF2B5EF4-FFF2-40B4-BE49-F238E27FC236}">
                <a16:creationId xmlns:a16="http://schemas.microsoft.com/office/drawing/2014/main" id="{DBA38E28-4506-A4D9-79BE-1B06D732EE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ZW" altLang="en-US"/>
              <a:t>Why Are Diagnostics Important?</a:t>
            </a:r>
          </a:p>
        </p:txBody>
      </p:sp>
      <p:sp>
        <p:nvSpPr>
          <p:cNvPr id="45059" name="Content Placeholder 2">
            <a:extLst>
              <a:ext uri="{FF2B5EF4-FFF2-40B4-BE49-F238E27FC236}">
                <a16:creationId xmlns:a16="http://schemas.microsoft.com/office/drawing/2014/main" id="{038B6971-4DCC-9EB3-9CE0-8896F36F4E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ZW" altLang="en-US" sz="2800" dirty="0"/>
              <a:t>Tests of significance and other forms of inference based on probability models all rely on various distributional assumptions</a:t>
            </a:r>
          </a:p>
          <a:p>
            <a:r>
              <a:rPr lang="en-ZW" altLang="en-US" sz="2800" dirty="0"/>
              <a:t>If these assumptions are violated, the methods used to make inferences may also be invalid (e.g., non-normal residuals </a:t>
            </a:r>
            <a:r>
              <a:rPr lang="en-ZW" altLang="en-US" sz="2800" dirty="0">
                <a:sym typeface="Wingdings" pitchFamily="2" charset="2"/>
              </a:rPr>
              <a:t> p-values should not be used to test hypotheses)</a:t>
            </a:r>
          </a:p>
          <a:p>
            <a:r>
              <a:rPr lang="en-ZW" altLang="en-US" sz="2800" dirty="0">
                <a:sym typeface="Wingdings" pitchFamily="2" charset="2"/>
              </a:rPr>
              <a:t>We may see interesting patterns; consider the famous case of the BISON DATA in R (Canvas)!</a:t>
            </a:r>
          </a:p>
          <a:p>
            <a:pPr lvl="1"/>
            <a:r>
              <a:rPr lang="en-ZW" altLang="en-US" sz="2400" dirty="0"/>
              <a:t>http://www4.stat.ncsu.edu/~stefansk/</a:t>
            </a:r>
          </a:p>
        </p:txBody>
      </p:sp>
      <p:sp>
        <p:nvSpPr>
          <p:cNvPr id="45060" name="Slide Number Placeholder 3">
            <a:extLst>
              <a:ext uri="{FF2B5EF4-FFF2-40B4-BE49-F238E27FC236}">
                <a16:creationId xmlns:a16="http://schemas.microsoft.com/office/drawing/2014/main" id="{B958FC46-AD23-AD64-4EBF-4DF0293139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989B4AB9-DAED-F64F-B19E-31909347EF78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42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itle 1">
            <a:extLst>
              <a:ext uri="{FF2B5EF4-FFF2-40B4-BE49-F238E27FC236}">
                <a16:creationId xmlns:a16="http://schemas.microsoft.com/office/drawing/2014/main" id="{FD8E317B-E9F3-EE66-F16E-BD3682809D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Predicted Random Effects: EBLUPs</a:t>
            </a:r>
            <a:endParaRPr lang="en-ZW" altLang="en-US"/>
          </a:p>
        </p:txBody>
      </p:sp>
      <p:sp>
        <p:nvSpPr>
          <p:cNvPr id="46083" name="Content Placeholder 2">
            <a:extLst>
              <a:ext uri="{FF2B5EF4-FFF2-40B4-BE49-F238E27FC236}">
                <a16:creationId xmlns:a16="http://schemas.microsoft.com/office/drawing/2014/main" id="{8931B094-D2FF-3A43-3AA7-FE123B6F24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b="1"/>
              <a:t>E</a:t>
            </a:r>
            <a:r>
              <a:rPr lang="en-US" altLang="en-US"/>
              <a:t>mpirical </a:t>
            </a:r>
            <a:r>
              <a:rPr lang="en-US" altLang="en-US" b="1"/>
              <a:t>B</a:t>
            </a:r>
            <a:r>
              <a:rPr lang="en-US" altLang="en-US"/>
              <a:t>est </a:t>
            </a:r>
            <a:r>
              <a:rPr lang="en-US" altLang="en-US" b="1"/>
              <a:t>L</a:t>
            </a:r>
            <a:r>
              <a:rPr lang="en-US" altLang="en-US"/>
              <a:t>inear </a:t>
            </a:r>
            <a:r>
              <a:rPr lang="en-US" altLang="en-US" b="1"/>
              <a:t>U</a:t>
            </a:r>
            <a:r>
              <a:rPr lang="en-US" altLang="en-US"/>
              <a:t>nbiased </a:t>
            </a:r>
            <a:r>
              <a:rPr lang="en-US" altLang="en-US" b="1"/>
              <a:t>P</a:t>
            </a:r>
            <a:r>
              <a:rPr lang="en-US" altLang="en-US"/>
              <a:t>redictors of the random effects in a model</a:t>
            </a:r>
          </a:p>
          <a:p>
            <a:r>
              <a:rPr lang="en-US" altLang="en-US"/>
              <a:t>Keep in mind that we do not </a:t>
            </a:r>
            <a:r>
              <a:rPr lang="en-US" altLang="en-US" u="sng"/>
              <a:t>estimate</a:t>
            </a:r>
            <a:r>
              <a:rPr lang="en-US" altLang="en-US"/>
              <a:t> random effects (they are random variables); we estimate their </a:t>
            </a:r>
            <a:r>
              <a:rPr lang="en-US" altLang="en-US" b="1"/>
              <a:t>variances</a:t>
            </a:r>
            <a:r>
              <a:rPr lang="en-US" altLang="en-US"/>
              <a:t> and </a:t>
            </a:r>
            <a:r>
              <a:rPr lang="en-US" altLang="en-US" b="1"/>
              <a:t>covariances</a:t>
            </a:r>
            <a:r>
              <a:rPr lang="en-US" altLang="en-US"/>
              <a:t> </a:t>
            </a:r>
          </a:p>
          <a:p>
            <a:r>
              <a:rPr lang="en-US" altLang="en-US"/>
              <a:t>We can compute their predicted values based on our data:</a:t>
            </a:r>
          </a:p>
          <a:p>
            <a:r>
              <a:rPr lang="en-US" altLang="en-US"/>
              <a:t>We can also compute a variance-covariance matrix for these predictions, for testing</a:t>
            </a:r>
            <a:endParaRPr lang="en-ZW" altLang="en-US"/>
          </a:p>
        </p:txBody>
      </p:sp>
      <p:sp>
        <p:nvSpPr>
          <p:cNvPr id="46084" name="Slide Number Placeholder 3">
            <a:extLst>
              <a:ext uri="{FF2B5EF4-FFF2-40B4-BE49-F238E27FC236}">
                <a16:creationId xmlns:a16="http://schemas.microsoft.com/office/drawing/2014/main" id="{A53FB241-C7CC-DE0E-261C-9AA78CFE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DDC4F7F6-E8CB-9242-99FB-464FA0C8DAD9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43</a:t>
            </a:fld>
            <a:endParaRPr lang="en-ZW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46085" name="Object 2">
            <a:extLst>
              <a:ext uri="{FF2B5EF4-FFF2-40B4-BE49-F238E27FC236}">
                <a16:creationId xmlns:a16="http://schemas.microsoft.com/office/drawing/2014/main" id="{DB1734E4-F120-4666-94A6-875545581AC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200400" y="4800600"/>
          <a:ext cx="4537075" cy="4857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57340500" imgH="6146800" progId="Equation.DSMT4">
                  <p:embed/>
                </p:oleObj>
              </mc:Choice>
              <mc:Fallback>
                <p:oleObj name="Equation" r:id="rId2" imgW="57340500" imgH="61468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4800600"/>
                        <a:ext cx="4537075" cy="4857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Title 1">
            <a:extLst>
              <a:ext uri="{FF2B5EF4-FFF2-40B4-BE49-F238E27FC236}">
                <a16:creationId xmlns:a16="http://schemas.microsoft.com/office/drawing/2014/main" id="{DE523FF4-745A-4E62-4252-FE792D9F99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Intraclass Correlation Coefficients</a:t>
            </a:r>
            <a:endParaRPr lang="en-ZW" altLang="en-US"/>
          </a:p>
        </p:txBody>
      </p:sp>
      <p:sp>
        <p:nvSpPr>
          <p:cNvPr id="47107" name="Content Placeholder 2">
            <a:extLst>
              <a:ext uri="{FF2B5EF4-FFF2-40B4-BE49-F238E27FC236}">
                <a16:creationId xmlns:a16="http://schemas.microsoft.com/office/drawing/2014/main" id="{80DAC784-E9DC-43B2-369C-62496A32C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ICCs are measures describing the homogeneity of responses within a cluster (or within a subject) that we can estimate</a:t>
            </a:r>
          </a:p>
          <a:p>
            <a:r>
              <a:rPr lang="en-US" altLang="en-US" b="1"/>
              <a:t>Two-level models, random intercepts only:</a:t>
            </a:r>
          </a:p>
          <a:p>
            <a:endParaRPr lang="en-US" altLang="en-US" b="1"/>
          </a:p>
          <a:p>
            <a:r>
              <a:rPr lang="en-US" altLang="en-US" b="1"/>
              <a:t>Three-level models, random intercepts only:</a:t>
            </a:r>
          </a:p>
          <a:p>
            <a:pPr>
              <a:buFont typeface="Arial" panose="020B0604020202020204" pitchFamily="34" charset="0"/>
              <a:buNone/>
            </a:pPr>
            <a:r>
              <a:rPr lang="en-US" altLang="en-US" b="1"/>
              <a:t> </a:t>
            </a:r>
            <a:endParaRPr lang="en-ZW" altLang="en-US" b="1"/>
          </a:p>
        </p:txBody>
      </p:sp>
      <p:sp>
        <p:nvSpPr>
          <p:cNvPr id="47108" name="Slide Number Placeholder 3">
            <a:extLst>
              <a:ext uri="{FF2B5EF4-FFF2-40B4-BE49-F238E27FC236}">
                <a16:creationId xmlns:a16="http://schemas.microsoft.com/office/drawing/2014/main" id="{5F733C72-1EB2-0F68-8ED4-E8A0A7EE10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C1A14736-93B4-DE4B-9F76-B1FAB3016DAE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44</a:t>
            </a:fld>
            <a:endParaRPr lang="en-ZW" altLang="en-US" sz="1200">
              <a:solidFill>
                <a:srgbClr val="898989"/>
              </a:solidFill>
            </a:endParaRPr>
          </a:p>
        </p:txBody>
      </p:sp>
      <p:graphicFrame>
        <p:nvGraphicFramePr>
          <p:cNvPr id="47109" name="Object 2">
            <a:extLst>
              <a:ext uri="{FF2B5EF4-FFF2-40B4-BE49-F238E27FC236}">
                <a16:creationId xmlns:a16="http://schemas.microsoft.com/office/drawing/2014/main" id="{BC150E6A-5469-7180-450D-7052B907D0B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3124200" y="3657600"/>
          <a:ext cx="1752600" cy="8302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2" imgW="22237700" imgH="10528300" progId="Equation.DSMT4">
                  <p:embed/>
                </p:oleObj>
              </mc:Choice>
              <mc:Fallback>
                <p:oleObj name="Equation" r:id="rId2" imgW="22237700" imgH="10528300" progId="Equation.DSMT4">
                  <p:embed/>
                  <p:pic>
                    <p:nvPicPr>
                      <p:cNvPr id="0" name="Object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124200" y="3657600"/>
                        <a:ext cx="1752600" cy="8302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0" name="Object 3">
            <a:extLst>
              <a:ext uri="{FF2B5EF4-FFF2-40B4-BE49-F238E27FC236}">
                <a16:creationId xmlns:a16="http://schemas.microsoft.com/office/drawing/2014/main" id="{5F60E950-8E41-63C7-C1D9-FF68E3900902}"/>
              </a:ext>
            </a:extLst>
          </p:cNvPr>
          <p:cNvGraphicFramePr>
            <a:graphicFrameLocks noChangeAspect="1"/>
          </p:cNvGraphicFramePr>
          <p:nvPr/>
        </p:nvGraphicFramePr>
        <p:xfrm>
          <a:off x="1371600" y="5029200"/>
          <a:ext cx="260508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4" imgW="33058100" imgH="11112500" progId="Equation.DSMT4">
                  <p:embed/>
                </p:oleObj>
              </mc:Choice>
              <mc:Fallback>
                <p:oleObj name="Equation" r:id="rId4" imgW="33058100" imgH="11112500" progId="Equation.DSMT4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371600" y="5029200"/>
                        <a:ext cx="2605088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47111" name="Object 5">
            <a:extLst>
              <a:ext uri="{FF2B5EF4-FFF2-40B4-BE49-F238E27FC236}">
                <a16:creationId xmlns:a16="http://schemas.microsoft.com/office/drawing/2014/main" id="{8FA8B558-487C-BD9A-4516-789E2C2A9140}"/>
              </a:ext>
            </a:extLst>
          </p:cNvPr>
          <p:cNvGraphicFramePr>
            <a:graphicFrameLocks noChangeAspect="1"/>
          </p:cNvGraphicFramePr>
          <p:nvPr/>
        </p:nvGraphicFramePr>
        <p:xfrm>
          <a:off x="4572000" y="5029200"/>
          <a:ext cx="2605088" cy="8763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Equation" r:id="rId6" imgW="33058100" imgH="11112500" progId="Equation.DSMT4">
                  <p:embed/>
                </p:oleObj>
              </mc:Choice>
              <mc:Fallback>
                <p:oleObj name="Equation" r:id="rId6" imgW="33058100" imgH="11112500" progId="Equation.DSMT4">
                  <p:embed/>
                  <p:pic>
                    <p:nvPicPr>
                      <p:cNvPr id="0" name="Object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029200"/>
                        <a:ext cx="2605088" cy="8763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Title 1">
            <a:extLst>
              <a:ext uri="{FF2B5EF4-FFF2-40B4-BE49-F238E27FC236}">
                <a16:creationId xmlns:a16="http://schemas.microsoft.com/office/drawing/2014/main" id="{2B6831EB-B617-3232-0202-752244B2E8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Missing Data</a:t>
            </a:r>
            <a:endParaRPr lang="en-ZW" altLang="en-US"/>
          </a:p>
        </p:txBody>
      </p:sp>
      <p:sp>
        <p:nvSpPr>
          <p:cNvPr id="48131" name="Content Placeholder 2">
            <a:extLst>
              <a:ext uri="{FF2B5EF4-FFF2-40B4-BE49-F238E27FC236}">
                <a16:creationId xmlns:a16="http://schemas.microsoft.com/office/drawing/2014/main" id="{4A36A307-A02B-07B5-A01A-DA7825E993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525963"/>
          </a:xfrm>
        </p:spPr>
        <p:txBody>
          <a:bodyPr/>
          <a:lstStyle/>
          <a:p>
            <a:r>
              <a:rPr lang="en-US" altLang="en-US" sz="2800"/>
              <a:t>While multilevel models are great for analyzing unbalanced data sets (due to missing data or unbalanced study designs), we do make assumptions about missing data</a:t>
            </a:r>
          </a:p>
          <a:p>
            <a:r>
              <a:rPr lang="en-US" altLang="en-US" sz="2800"/>
              <a:t>Missing data are assumed to be </a:t>
            </a:r>
            <a:r>
              <a:rPr lang="en-US" altLang="en-US" sz="2800" b="1"/>
              <a:t>missing at random (MAR)</a:t>
            </a:r>
            <a:r>
              <a:rPr lang="en-US" altLang="en-US" sz="2800"/>
              <a:t>; that is, conditional on the other variables in a model, observations with missing data are only randomly different from observations without missing data</a:t>
            </a:r>
          </a:p>
          <a:p>
            <a:r>
              <a:rPr lang="en-US" altLang="en-US" sz="2800"/>
              <a:t>Important to include as many relevant covariates for an outcome as possible to make this plausible</a:t>
            </a:r>
            <a:endParaRPr lang="en-ZW" altLang="en-US" sz="2800"/>
          </a:p>
        </p:txBody>
      </p:sp>
      <p:sp>
        <p:nvSpPr>
          <p:cNvPr id="48132" name="Slide Number Placeholder 3">
            <a:extLst>
              <a:ext uri="{FF2B5EF4-FFF2-40B4-BE49-F238E27FC236}">
                <a16:creationId xmlns:a16="http://schemas.microsoft.com/office/drawing/2014/main" id="{77664ED7-9059-1759-FFF7-37542D8FD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1205A78-1F44-FA4B-AAF3-30240A1C3C30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45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Title 1">
            <a:extLst>
              <a:ext uri="{FF2B5EF4-FFF2-40B4-BE49-F238E27FC236}">
                <a16:creationId xmlns:a16="http://schemas.microsoft.com/office/drawing/2014/main" id="{1DC4B6ED-A81C-E153-4FEC-7F2E8235E4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Centering Continuous Covariates</a:t>
            </a:r>
            <a:endParaRPr lang="en-ZW" altLang="en-US"/>
          </a:p>
        </p:txBody>
      </p:sp>
      <p:sp>
        <p:nvSpPr>
          <p:cNvPr id="49155" name="Content Placeholder 2">
            <a:extLst>
              <a:ext uri="{FF2B5EF4-FFF2-40B4-BE49-F238E27FC236}">
                <a16:creationId xmlns:a16="http://schemas.microsoft.com/office/drawing/2014/main" id="{0E38F072-32EB-174F-2846-936311C15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sz="2800"/>
              <a:t>Recall that the intercept in a model is the expected value of the outcome when all covariates are zero (this may not be realistic!)</a:t>
            </a:r>
          </a:p>
          <a:p>
            <a:r>
              <a:rPr lang="en-US" altLang="en-US" sz="2800"/>
              <a:t>This interpretation is especially important when we fit models allowing the intercept to randomly vary across subjects/clusters</a:t>
            </a:r>
          </a:p>
          <a:p>
            <a:r>
              <a:rPr lang="en-US" altLang="en-US" sz="2800"/>
              <a:t>It’s generally a good idea to </a:t>
            </a:r>
            <a:r>
              <a:rPr lang="en-US" altLang="en-US" sz="2800" b="1"/>
              <a:t>center</a:t>
            </a:r>
            <a:r>
              <a:rPr lang="en-US" altLang="en-US" sz="2800"/>
              <a:t> continuous covariates, either at the overall mean or the cluster-specific mean of the covariate, to make the intercept more interpretable</a:t>
            </a:r>
            <a:endParaRPr lang="en-ZW" altLang="en-US" sz="2800"/>
          </a:p>
        </p:txBody>
      </p:sp>
      <p:sp>
        <p:nvSpPr>
          <p:cNvPr id="49156" name="Slide Number Placeholder 3">
            <a:extLst>
              <a:ext uri="{FF2B5EF4-FFF2-40B4-BE49-F238E27FC236}">
                <a16:creationId xmlns:a16="http://schemas.microsoft.com/office/drawing/2014/main" id="{8293EE32-FDAA-2CEB-992A-76B4101AB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E2DCDBDC-3703-414F-89B7-C6FD197B7C13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46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Title 1">
            <a:extLst>
              <a:ext uri="{FF2B5EF4-FFF2-40B4-BE49-F238E27FC236}">
                <a16:creationId xmlns:a16="http://schemas.microsoft.com/office/drawing/2014/main" id="{AFC23807-C150-7C8F-7803-C22C7306F4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Sample Size Considerations</a:t>
            </a:r>
            <a:endParaRPr lang="en-ZW" altLang="en-US"/>
          </a:p>
        </p:txBody>
      </p:sp>
      <p:sp>
        <p:nvSpPr>
          <p:cNvPr id="50179" name="Content Placeholder 2">
            <a:extLst>
              <a:ext uri="{FF2B5EF4-FFF2-40B4-BE49-F238E27FC236}">
                <a16:creationId xmlns:a16="http://schemas.microsoft.com/office/drawing/2014/main" id="{AFDCE50C-601F-ABE2-3F10-D48D72BBBCA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r>
              <a:rPr lang="en-US" altLang="en-US" sz="2800" dirty="0"/>
              <a:t>Simulations suggest that for cross-sectional studies, at least 30 clusters are needed with at least 30 observations per cluster (30/30) to have reliable parameter estimates in multilevel models</a:t>
            </a:r>
          </a:p>
          <a:p>
            <a:r>
              <a:rPr lang="en-US" altLang="en-US" sz="2800" dirty="0"/>
              <a:t>Rules vary: 20/50, 50/20, 10/100, 100/10</a:t>
            </a:r>
          </a:p>
          <a:p>
            <a:r>
              <a:rPr lang="en-US" altLang="en-US" sz="2800" dirty="0"/>
              <a:t>Generally close to 1,000 observations needed</a:t>
            </a:r>
          </a:p>
          <a:p>
            <a:r>
              <a:rPr lang="en-US" altLang="en-US" sz="2800" dirty="0"/>
              <a:t>For longitudinal studies, better to use software / simulations; simulations are good practice in general!</a:t>
            </a:r>
          </a:p>
          <a:p>
            <a:pPr lvl="1"/>
            <a:r>
              <a:rPr lang="en-US" altLang="en-US" sz="2400" dirty="0"/>
              <a:t>www.umich.edu/~bwest/almmussp.html</a:t>
            </a:r>
          </a:p>
          <a:p>
            <a:r>
              <a:rPr lang="en-US" altLang="en-US" sz="2800" dirty="0"/>
              <a:t>Having many clusters with only one observation can lead to estimation problems</a:t>
            </a:r>
            <a:endParaRPr lang="en-ZW" altLang="en-US" sz="2800" dirty="0"/>
          </a:p>
        </p:txBody>
      </p:sp>
      <p:sp>
        <p:nvSpPr>
          <p:cNvPr id="50180" name="Slide Number Placeholder 3">
            <a:extLst>
              <a:ext uri="{FF2B5EF4-FFF2-40B4-BE49-F238E27FC236}">
                <a16:creationId xmlns:a16="http://schemas.microsoft.com/office/drawing/2014/main" id="{6B168F5E-5A27-4949-7623-F5EA688069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0C86FE54-F042-6B41-85A7-CE9D0AD387C4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47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Title 1">
            <a:extLst>
              <a:ext uri="{FF2B5EF4-FFF2-40B4-BE49-F238E27FC236}">
                <a16:creationId xmlns:a16="http://schemas.microsoft.com/office/drawing/2014/main" id="{1B1CA44C-F2B9-2ABF-BED3-4F116A7F4C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Thinking Ahead…</a:t>
            </a:r>
            <a:endParaRPr lang="en-ZW" altLang="en-US"/>
          </a:p>
        </p:txBody>
      </p:sp>
      <p:sp>
        <p:nvSpPr>
          <p:cNvPr id="52227" name="Content Placeholder 2">
            <a:extLst>
              <a:ext uri="{FF2B5EF4-FFF2-40B4-BE49-F238E27FC236}">
                <a16:creationId xmlns:a16="http://schemas.microsoft.com/office/drawing/2014/main" id="{E8CAB09C-1927-591E-CB0C-A255BA650F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 dirty="0"/>
              <a:t>In the next class, we will focus on various software procedures that are capable of fitting multilevel models, and how to use them</a:t>
            </a:r>
          </a:p>
          <a:p>
            <a:r>
              <a:rPr lang="en-US" altLang="en-US" dirty="0"/>
              <a:t>Please take a careful look at the assigned readings for next week</a:t>
            </a:r>
          </a:p>
          <a:p>
            <a:r>
              <a:rPr lang="en-US" altLang="en-US" dirty="0"/>
              <a:t>Please think about possible </a:t>
            </a:r>
            <a:r>
              <a:rPr lang="en-US" altLang="en-US"/>
              <a:t>team members </a:t>
            </a:r>
            <a:r>
              <a:rPr lang="en-US" altLang="en-US" dirty="0"/>
              <a:t>and a data set for the final project!</a:t>
            </a:r>
            <a:endParaRPr lang="en-ZW" altLang="en-US" dirty="0"/>
          </a:p>
        </p:txBody>
      </p:sp>
      <p:sp>
        <p:nvSpPr>
          <p:cNvPr id="52228" name="Slide Number Placeholder 3">
            <a:extLst>
              <a:ext uri="{FF2B5EF4-FFF2-40B4-BE49-F238E27FC236}">
                <a16:creationId xmlns:a16="http://schemas.microsoft.com/office/drawing/2014/main" id="{2BFEABED-DDAA-F03F-9E6F-651EF70667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A5AD505A-71E1-724A-9439-AF9BF169C08F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48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Title 1">
            <a:extLst>
              <a:ext uri="{FF2B5EF4-FFF2-40B4-BE49-F238E27FC236}">
                <a16:creationId xmlns:a16="http://schemas.microsoft.com/office/drawing/2014/main" id="{364F51DA-47ED-999D-47A8-30F4442EE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Recommended Readings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ADD699-9D1B-4E03-AACF-89EA3EF803D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/>
            </a:pPr>
            <a:r>
              <a:rPr lang="en-US" sz="2800" i="1" dirty="0"/>
              <a:t>Regression and Other Stories,</a:t>
            </a:r>
            <a:r>
              <a:rPr lang="en-US" sz="2800" dirty="0"/>
              <a:t> Andrew Gelman, Jennifer Hill, Aki </a:t>
            </a:r>
            <a:r>
              <a:rPr lang="en-US" sz="2800" dirty="0" err="1"/>
              <a:t>Vehtari</a:t>
            </a:r>
            <a:r>
              <a:rPr lang="en-US" sz="2800" dirty="0"/>
              <a:t>, 2020, Cambridge press.</a:t>
            </a:r>
          </a:p>
          <a:p>
            <a:pPr lvl="1">
              <a:defRPr/>
            </a:pPr>
            <a:r>
              <a:rPr lang="en-US" sz="2400" dirty="0"/>
              <a:t>Accessible at https://avehtari.github.io/ROS-Examples/</a:t>
            </a:r>
          </a:p>
          <a:p>
            <a:pPr>
              <a:defRPr/>
            </a:pPr>
            <a:r>
              <a:rPr lang="en-US" sz="2800" i="1" dirty="0"/>
              <a:t>Data Analysis Using Regression and Multilevel/Hierarchical Models,</a:t>
            </a:r>
            <a:r>
              <a:rPr lang="en-US" sz="2800" dirty="0"/>
              <a:t> Andrew Gelman and Jennifer Hill, 2006, Cambridge press. </a:t>
            </a:r>
          </a:p>
          <a:p>
            <a:pPr marL="0" indent="0">
              <a:buFont typeface="Arial" panose="020B0604020202020204" pitchFamily="34" charset="0"/>
              <a:buNone/>
              <a:defRPr/>
            </a:pPr>
            <a:endParaRPr lang="en-US" i="1" dirty="0"/>
          </a:p>
          <a:p>
            <a:pPr marL="0" indent="0">
              <a:buFont typeface="Arial" panose="020B0604020202020204" pitchFamily="34" charset="0"/>
              <a:buNone/>
              <a:defRPr/>
            </a:pPr>
            <a:r>
              <a:rPr lang="en-US" i="1" dirty="0"/>
              <a:t>Feel free to raise questions and comments about these readings at any point!</a:t>
            </a:r>
          </a:p>
        </p:txBody>
      </p:sp>
      <p:sp>
        <p:nvSpPr>
          <p:cNvPr id="7172" name="Slide Number Placeholder 3">
            <a:extLst>
              <a:ext uri="{FF2B5EF4-FFF2-40B4-BE49-F238E27FC236}">
                <a16:creationId xmlns:a16="http://schemas.microsoft.com/office/drawing/2014/main" id="{E68B3658-C9C3-D5EE-F856-3D45FE3AACA5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3CD490BE-F0DD-8747-9E59-F45349EE4B6E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5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itle 1">
            <a:extLst>
              <a:ext uri="{FF2B5EF4-FFF2-40B4-BE49-F238E27FC236}">
                <a16:creationId xmlns:a16="http://schemas.microsoft.com/office/drawing/2014/main" id="{669841FC-7545-F485-729E-A171360171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025" y="2743200"/>
            <a:ext cx="8229600" cy="1143000"/>
          </a:xfrm>
        </p:spPr>
        <p:txBody>
          <a:bodyPr/>
          <a:lstStyle/>
          <a:p>
            <a:r>
              <a:rPr lang="en-US" altLang="en-US"/>
              <a:t>The ESS Data</a:t>
            </a:r>
          </a:p>
        </p:txBody>
      </p:sp>
      <p:sp>
        <p:nvSpPr>
          <p:cNvPr id="8195" name="Slide Number Placeholder 3">
            <a:extLst>
              <a:ext uri="{FF2B5EF4-FFF2-40B4-BE49-F238E27FC236}">
                <a16:creationId xmlns:a16="http://schemas.microsoft.com/office/drawing/2014/main" id="{B238BA6E-D33D-DC9D-ED45-84927EE5981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9C60B279-D845-2B42-9099-C016D2C680B4}" type="slidenum">
              <a:rPr lang="en-ZW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6</a:t>
            </a:fld>
            <a:endParaRPr lang="en-ZW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Title 1">
            <a:extLst>
              <a:ext uri="{FF2B5EF4-FFF2-40B4-BE49-F238E27FC236}">
                <a16:creationId xmlns:a16="http://schemas.microsoft.com/office/drawing/2014/main" id="{A9D64992-C102-04BB-D722-76787AB5A8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sz="4000"/>
              <a:t>The European Social Survey (ESS) Data</a:t>
            </a:r>
            <a:endParaRPr lang="en-ZW" altLang="en-US" sz="4000"/>
          </a:p>
        </p:txBody>
      </p:sp>
      <p:sp>
        <p:nvSpPr>
          <p:cNvPr id="9219" name="Content Placeholder 2">
            <a:extLst>
              <a:ext uri="{FF2B5EF4-FFF2-40B4-BE49-F238E27FC236}">
                <a16:creationId xmlns:a16="http://schemas.microsoft.com/office/drawing/2014/main" id="{BD4D27D5-31AB-00CF-D096-71E8B80F17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382000" cy="4525963"/>
          </a:xfrm>
        </p:spPr>
        <p:txBody>
          <a:bodyPr/>
          <a:lstStyle/>
          <a:p>
            <a:r>
              <a:rPr lang="en-US" altLang="en-US" sz="2800"/>
              <a:t>Data were collected in face-to-face interviews from a national sample of 1,703 adults in Belgium</a:t>
            </a:r>
          </a:p>
          <a:p>
            <a:r>
              <a:rPr lang="en-US" altLang="en-US" sz="2800"/>
              <a:t>Variables include respondent ID, interviewer ID, and 22 variables measuring attitudes and opinions of the respondents on various topics</a:t>
            </a:r>
          </a:p>
          <a:p>
            <a:r>
              <a:rPr lang="en-US" altLang="en-US" sz="2800"/>
              <a:t>Also included are final respondent weights (based on a complex sample design), along with interviewer-specific response rates (percentage scale)</a:t>
            </a:r>
          </a:p>
          <a:p>
            <a:r>
              <a:rPr lang="en-US" altLang="en-US" sz="2800"/>
              <a:t>Available in SAS, SPSS, Stata, and R formats on Canvas</a:t>
            </a:r>
          </a:p>
        </p:txBody>
      </p:sp>
      <p:sp>
        <p:nvSpPr>
          <p:cNvPr id="9220" name="Slide Number Placeholder 3">
            <a:extLst>
              <a:ext uri="{FF2B5EF4-FFF2-40B4-BE49-F238E27FC236}">
                <a16:creationId xmlns:a16="http://schemas.microsoft.com/office/drawing/2014/main" id="{EB026173-E4CA-BC00-0D64-12593C3B52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16BEEF4F-A8E7-7C49-8D50-617082D3F70F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7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itle 1">
            <a:extLst>
              <a:ext uri="{FF2B5EF4-FFF2-40B4-BE49-F238E27FC236}">
                <a16:creationId xmlns:a16="http://schemas.microsoft.com/office/drawing/2014/main" id="{B377842E-7F8D-8CC8-7B6A-9EA292E58B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Key Motivating Issues</a:t>
            </a:r>
          </a:p>
        </p:txBody>
      </p:sp>
      <p:sp>
        <p:nvSpPr>
          <p:cNvPr id="10243" name="Content Placeholder 2">
            <a:extLst>
              <a:ext uri="{FF2B5EF4-FFF2-40B4-BE49-F238E27FC236}">
                <a16:creationId xmlns:a16="http://schemas.microsoft.com/office/drawing/2014/main" id="{FA0A913B-D1B1-B4C6-FCE5-3D59E2D362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en-US"/>
              <a:t>Account for interviewer effects:</a:t>
            </a:r>
          </a:p>
          <a:p>
            <a:pPr lvl="1"/>
            <a:r>
              <a:rPr lang="en-US" altLang="en-US"/>
              <a:t>Measure interviewer variation</a:t>
            </a:r>
          </a:p>
          <a:p>
            <a:pPr lvl="1"/>
            <a:r>
              <a:rPr lang="en-US" altLang="en-US"/>
              <a:t>Include interviewer-specific covariates</a:t>
            </a:r>
          </a:p>
          <a:p>
            <a:r>
              <a:rPr lang="en-US" altLang="en-US"/>
              <a:t>Adjust for complex sample design features</a:t>
            </a:r>
          </a:p>
          <a:p>
            <a:r>
              <a:rPr lang="en-US" altLang="en-US"/>
              <a:t>Incorporate survey weights</a:t>
            </a:r>
          </a:p>
          <a:p>
            <a:r>
              <a:rPr lang="en-US" altLang="en-US" b="1" i="1"/>
              <a:t>Key point</a:t>
            </a:r>
            <a:r>
              <a:rPr lang="en-US" altLang="en-US" i="1"/>
              <a:t>: observations are not independent and share some similar characteristics</a:t>
            </a:r>
          </a:p>
          <a:p>
            <a:r>
              <a:rPr lang="en-US" altLang="en-US"/>
              <a:t>Example of clustered data, where clusters are indicated by interviewer IDs</a:t>
            </a:r>
          </a:p>
          <a:p>
            <a:endParaRPr lang="en-US" altLang="en-US"/>
          </a:p>
        </p:txBody>
      </p:sp>
      <p:sp>
        <p:nvSpPr>
          <p:cNvPr id="10244" name="Slide Number Placeholder 3">
            <a:extLst>
              <a:ext uri="{FF2B5EF4-FFF2-40B4-BE49-F238E27FC236}">
                <a16:creationId xmlns:a16="http://schemas.microsoft.com/office/drawing/2014/main" id="{0E67AF20-9D09-AAFF-F427-12518B20D0A9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Calibri" panose="020F0502020204030204" pitchFamily="34" charset="0"/>
              </a:defRPr>
            </a:lvl9pPr>
          </a:lstStyle>
          <a:p>
            <a:pPr>
              <a:spcBef>
                <a:spcPct val="0"/>
              </a:spcBef>
              <a:buFontTx/>
              <a:buNone/>
            </a:pPr>
            <a:fld id="{5E39DF68-93DF-404E-AF29-F3E7DFFB5707}" type="slidenum">
              <a:rPr lang="en-ZW" altLang="en-US" sz="1200">
                <a:solidFill>
                  <a:srgbClr val="898989"/>
                </a:solidFill>
              </a:rPr>
              <a:pPr>
                <a:spcBef>
                  <a:spcPct val="0"/>
                </a:spcBef>
                <a:buFontTx/>
                <a:buNone/>
              </a:pPr>
              <a:t>8</a:t>
            </a:fld>
            <a:endParaRPr lang="en-ZW" altLang="en-US" sz="1200">
              <a:solidFill>
                <a:srgbClr val="898989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itle 1">
            <a:extLst>
              <a:ext uri="{FF2B5EF4-FFF2-40B4-BE49-F238E27FC236}">
                <a16:creationId xmlns:a16="http://schemas.microsoft.com/office/drawing/2014/main" id="{AE29988A-DC45-67B0-400B-D2E770994F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2667000"/>
            <a:ext cx="8229600" cy="1143000"/>
          </a:xfrm>
        </p:spPr>
        <p:txBody>
          <a:bodyPr/>
          <a:lstStyle/>
          <a:p>
            <a:r>
              <a:rPr lang="en-US" altLang="en-US"/>
              <a:t>Multilevel Modeling</a:t>
            </a:r>
          </a:p>
        </p:txBody>
      </p:sp>
      <p:sp>
        <p:nvSpPr>
          <p:cNvPr id="11267" name="Slide Number Placeholder 3">
            <a:extLst>
              <a:ext uri="{FF2B5EF4-FFF2-40B4-BE49-F238E27FC236}">
                <a16:creationId xmlns:a16="http://schemas.microsoft.com/office/drawing/2014/main" id="{50F84C94-A979-CC64-63A4-ED5169769244}"/>
              </a:ext>
            </a:extLst>
          </p:cNvPr>
          <p:cNvSpPr>
            <a:spLocks noGrp="1" noChangeArrowheads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9pPr>
          </a:lstStyle>
          <a:p>
            <a:fld id="{B788E3FE-2940-924C-9226-8C4E944C05A6}" type="slidenum">
              <a:rPr lang="en-ZW" altLang="en-US">
                <a:solidFill>
                  <a:srgbClr val="898989"/>
                </a:solidFill>
                <a:latin typeface="Calibri" panose="020F0502020204030204" pitchFamily="34" charset="0"/>
              </a:rPr>
              <a:pPr/>
              <a:t>9</a:t>
            </a:fld>
            <a:endParaRPr lang="en-ZW" altLang="en-US">
              <a:solidFill>
                <a:srgbClr val="898989"/>
              </a:solidFill>
              <a:latin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1640</TotalTime>
  <Words>2979</Words>
  <Application>Microsoft Office PowerPoint</Application>
  <PresentationFormat>On-screen Show (4:3)</PresentationFormat>
  <Paragraphs>299</Paragraphs>
  <Slides>48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48</vt:i4>
      </vt:variant>
    </vt:vector>
  </HeadingPairs>
  <TitlesOfParts>
    <vt:vector size="53" baseType="lpstr">
      <vt:lpstr>Arial</vt:lpstr>
      <vt:lpstr>Calibri</vt:lpstr>
      <vt:lpstr>Wingdings</vt:lpstr>
      <vt:lpstr>Office Theme</vt:lpstr>
      <vt:lpstr>Equation</vt:lpstr>
      <vt:lpstr>Applications of Statistical Modeling: Module #1, Lecture #1  Course Overview; Multilevel Modeling Concepts </vt:lpstr>
      <vt:lpstr>Course Overview</vt:lpstr>
      <vt:lpstr>Prerequisites</vt:lpstr>
      <vt:lpstr>Given those prerequisites, you should remember that…</vt:lpstr>
      <vt:lpstr>Recommended Readings</vt:lpstr>
      <vt:lpstr>The ESS Data</vt:lpstr>
      <vt:lpstr>The European Social Survey (ESS) Data</vt:lpstr>
      <vt:lpstr>Key Motivating Issues</vt:lpstr>
      <vt:lpstr>Multilevel Modeling</vt:lpstr>
      <vt:lpstr>Multilevel Modeling</vt:lpstr>
      <vt:lpstr>What Are Random Effects?</vt:lpstr>
      <vt:lpstr>Random Effects, cont’d</vt:lpstr>
      <vt:lpstr>Example Model Specification</vt:lpstr>
      <vt:lpstr>Example Model Specification, cont’d</vt:lpstr>
      <vt:lpstr>Example Model Specification, cont’d</vt:lpstr>
      <vt:lpstr>Multilevel (or Hierarchical) Specification</vt:lpstr>
      <vt:lpstr>Why the Hierarchical Specification?</vt:lpstr>
      <vt:lpstr>Why the Hierarchical Specification?</vt:lpstr>
      <vt:lpstr>Matrix Specification</vt:lpstr>
      <vt:lpstr>Implied Marginal Model</vt:lpstr>
      <vt:lpstr>Implied Marginal Model</vt:lpstr>
      <vt:lpstr>Implied Marginal Model: Example</vt:lpstr>
      <vt:lpstr>Implied Marginal Model: Example</vt:lpstr>
      <vt:lpstr>Aliasing</vt:lpstr>
      <vt:lpstr>Review!</vt:lpstr>
      <vt:lpstr>Model Building</vt:lpstr>
      <vt:lpstr>Model Building, cont’d</vt:lpstr>
      <vt:lpstr>Modeling Practice</vt:lpstr>
      <vt:lpstr>Estimation of Model Parameters</vt:lpstr>
      <vt:lpstr>Estimation of Model Parameters</vt:lpstr>
      <vt:lpstr>REML vs. ML</vt:lpstr>
      <vt:lpstr>Variance Estimation</vt:lpstr>
      <vt:lpstr>Hypothesis Testing</vt:lpstr>
      <vt:lpstr>Likelihood Ratio Tests</vt:lpstr>
      <vt:lpstr>Likelihood Ratio Tests for Fixed Effects</vt:lpstr>
      <vt:lpstr>Likelihood Ratio Tests for  Covariance Parameters</vt:lpstr>
      <vt:lpstr>Approximate t-tests</vt:lpstr>
      <vt:lpstr>Approximate F-tests</vt:lpstr>
      <vt:lpstr>Other Testing Methods</vt:lpstr>
      <vt:lpstr>Information Criteria (IC)</vt:lpstr>
      <vt:lpstr>Model Diagnostics</vt:lpstr>
      <vt:lpstr>Why Are Diagnostics Important?</vt:lpstr>
      <vt:lpstr>Predicted Random Effects: EBLUPs</vt:lpstr>
      <vt:lpstr>Intraclass Correlation Coefficients</vt:lpstr>
      <vt:lpstr>Missing Data</vt:lpstr>
      <vt:lpstr>Centering Continuous Covariates</vt:lpstr>
      <vt:lpstr>Sample Size Considerations</vt:lpstr>
      <vt:lpstr>Thinking Ahead…</vt:lpstr>
    </vt:vector>
  </TitlesOfParts>
  <Company>University of Michigan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Advanced Statistical Models: Lecture Module #1  Course Overview; Multilevel Modeling Concepts</dc:title>
  <dc:creator>Brady West</dc:creator>
  <cp:lastModifiedBy>Brady West</cp:lastModifiedBy>
  <cp:revision>155</cp:revision>
  <dcterms:created xsi:type="dcterms:W3CDTF">2014-01-27T21:21:56Z</dcterms:created>
  <dcterms:modified xsi:type="dcterms:W3CDTF">2025-07-22T14:36:20Z</dcterms:modified>
</cp:coreProperties>
</file>