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67" r:id="rId4"/>
    <p:sldId id="269" r:id="rId5"/>
    <p:sldId id="278" r:id="rId6"/>
    <p:sldId id="294" r:id="rId7"/>
    <p:sldId id="279" r:id="rId8"/>
    <p:sldId id="280" r:id="rId9"/>
    <p:sldId id="281" r:id="rId10"/>
    <p:sldId id="282" r:id="rId11"/>
    <p:sldId id="283" r:id="rId12"/>
    <p:sldId id="284" r:id="rId13"/>
    <p:sldId id="286" r:id="rId14"/>
    <p:sldId id="287" r:id="rId15"/>
    <p:sldId id="288" r:id="rId16"/>
    <p:sldId id="292" r:id="rId17"/>
    <p:sldId id="270" r:id="rId18"/>
    <p:sldId id="293" r:id="rId19"/>
    <p:sldId id="259" r:id="rId20"/>
    <p:sldId id="261" r:id="rId21"/>
    <p:sldId id="260" r:id="rId22"/>
    <p:sldId id="262" r:id="rId23"/>
    <p:sldId id="264" r:id="rId24"/>
    <p:sldId id="266" r:id="rId25"/>
    <p:sldId id="263" r:id="rId26"/>
    <p:sldId id="289" r:id="rId27"/>
    <p:sldId id="290" r:id="rId28"/>
    <p:sldId id="271" r:id="rId29"/>
    <p:sldId id="295" r:id="rId30"/>
    <p:sldId id="29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4014"/>
  </p:normalViewPr>
  <p:slideViewPr>
    <p:cSldViewPr>
      <p:cViewPr varScale="1">
        <p:scale>
          <a:sx n="59" d="100"/>
          <a:sy n="59" d="100"/>
        </p:scale>
        <p:origin x="165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C097AC-366E-4F41-A1C1-4E90F4BE82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9FA73-56EF-1149-9D49-7FFF89C49C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9F30728-410C-E240-A644-F09629AA972D}" type="datetimeFigureOut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13ABAA6-7FCB-844B-A505-269AF0484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W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C40C54D-B64E-B949-8BFB-6F02C72E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ZW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3971C-F82A-BC49-81DE-F9134D17FB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8623-A7A0-654B-AFB7-94334C0FC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AAB66A4-CBAD-8148-81A9-56749B275F13}" type="slidenum">
              <a:rPr lang="en-ZW" altLang="en-US"/>
              <a:pPr/>
              <a:t>‹#›</a:t>
            </a:fld>
            <a:endParaRPr lang="en-Z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6A4-CBAD-8148-81A9-56749B275F13}" type="slidenum">
              <a:rPr lang="en-ZW" altLang="en-US" smtClean="0"/>
              <a:pPr/>
              <a:t>1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77706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B486B-4030-0A35-0804-544DAE36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90C8E-AEDC-DB45-A4D1-94D58EEFBFCE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C4FF6-6000-B376-A4F5-DBBD2F42B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C940-8A82-8E82-C101-6E2531EE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4DD852-8A0D-5B4C-8DA7-5B11F2A05222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216406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09270-E29D-2958-72D7-A02624C8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EE93F-09FE-B645-83ED-E67F16FF013F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3EB9-AC80-7800-D442-709F40FD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B22D-6696-76D5-8989-1A727CDE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89958-CAD9-DE4B-8809-11FE396D4A41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3390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1E88-D017-656A-BB6C-F1D18701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C42F6-F671-0048-AB5B-A32FCF90B7BF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CB44-2D58-2EE2-D8D0-A73284995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76988-7153-C07E-4343-D0B793B72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32473-9A76-0146-99D9-A60E0C26CA3D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414803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DE9FE-99C5-5000-1B2D-EFB244E5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1D547-5847-A642-9ADD-154EF2529A1D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BEBD8-F799-9F07-D679-D8FEDEE7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7173D-D0E8-7776-4899-2B4C2B42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290116-DC9D-714B-A25D-33445B289BEA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686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6B5EF-DA17-BE3D-4A69-AE810EDC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805CB-DB9B-974C-8A58-55D0B7B1D7ED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B632-2807-988D-D9E1-3924CCC7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F07D-2EFC-7132-8F2D-24194826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CB5F46-7065-DB4B-90E0-1F73A6B07DFC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249999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22CC06-EB75-CF30-BA19-D1B2E809E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AD14D-A419-B149-BE5E-60BF3C9C764C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1D2C83-6842-6F0F-FD57-CB39E880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795EE2-86B5-BF9F-11FA-018336E7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3E7BA-80EF-6644-BA7B-C323E45E3F60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4274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D851513-2FF5-C664-FE66-F43068A8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2E3BB-E615-124F-9E85-1ADD8EA956E3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33DA405-143A-515B-72A0-12CA1FA8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063471-4D5C-5D29-6027-4AFE1125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E8BC58-81E1-EE4A-81EC-A8E54B88A176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4366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81FA37D-E489-E550-6B9F-5D33897A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5120A-1E65-1E49-A6DF-E1EBE9176886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7F87F30-A653-5E59-F09E-A0E5A3B1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CCB5F1-9E35-54C7-D469-1EF03261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37D09-F864-014F-BD09-93F3E28F2A21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85596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47B2F2-89A0-8F19-C66B-711387C71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F70C-3752-BA40-AE14-066347A5658A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3F82ECB-6021-7CC8-FB85-7B2B7EA4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8C5E55-C202-5B38-EEE6-D953D923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4082D4-4479-1148-8535-C7283BC6F234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750646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F37021-4915-9426-C986-56841B49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9C643-0E19-D443-B588-9415CFF60340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1EFF5A-277A-E128-E140-FDC9E3665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8A3067-C5AC-B70A-0568-CD8FE1D7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4063D0-66C1-0644-904A-641E6B316A57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215080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52111DE-83A3-B574-D2A3-DDCA605F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EC6F0-2658-C445-BCCB-617E9564BEB4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5C11E7-D3B9-3D79-1B1E-15CE82B6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0BFD87-B483-F2F5-A65A-6905F126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AD5592-9479-1C4C-8107-B52977609438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2007434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0FCDF2E-CF11-881A-8C75-683D0B83924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Z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53DCB48-226D-133C-AE37-132DF4ECB6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Z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9224C-D021-3947-A483-AB1B0330A1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54B6937-6598-614E-9D9B-1F69D5D044A5}" type="datetime1">
              <a:rPr lang="en-ZW"/>
              <a:pPr>
                <a:defRPr/>
              </a:pPr>
              <a:t>14/9/2025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C6B5D-B182-E345-88DB-5476E4868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15433-4D3D-054D-B31C-B34EE5640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CDE1E75-E62F-A74A-926E-FFEA6F46C47F}" type="slidenum">
              <a:rPr lang="en-ZW" altLang="en-US"/>
              <a:pPr/>
              <a:t>‹#›</a:t>
            </a:fld>
            <a:endParaRPr lang="en-Z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ites.umich.edu/~bwest/brms_example.txt" TargetMode="External"/><Relationship Id="rId2" Type="http://schemas.openxmlformats.org/officeDocument/2006/relationships/hyperlink" Target="https://mc-stan.org/users/interfa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rpinterface.shinyapps.io/shinymrp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CCE9312-983E-1D49-83F1-4E0A2818B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/>
              <a:t>Applications of Statistical Modeling:</a:t>
            </a:r>
            <a:br>
              <a:rPr lang="en-US" sz="3600" dirty="0"/>
            </a:br>
            <a:r>
              <a:rPr lang="en-US" sz="3600" dirty="0"/>
              <a:t>Module #1, Lecture #2</a:t>
            </a:r>
            <a:br>
              <a:rPr lang="en-US" sz="3600" dirty="0"/>
            </a:br>
            <a:br>
              <a:rPr lang="en-US" sz="3600" dirty="0"/>
            </a:br>
            <a:r>
              <a:rPr lang="en-US" sz="3200" dirty="0"/>
              <a:t>Software for Fitting Multilevel Models</a:t>
            </a:r>
            <a:endParaRPr lang="en-ZW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75077-CE83-9F40-8206-A66AFE758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Brady T. West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Email: bwest@umich.edu</a:t>
            </a:r>
            <a:endParaRPr lang="en-ZW" sz="2800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074CBD6E-3AAA-8FC7-6EE7-03BCA9083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96D8DE-5917-D348-8F08-46C5D2D3AF7B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C1C1FB0-D9B5-A342-026B-A221E3AE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Courier New" panose="02070309020205020404" pitchFamily="49" charset="0"/>
              </a:rPr>
              <a:t>Other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lmer()</a:t>
            </a:r>
            <a:r>
              <a:rPr lang="en-US" altLang="en-US">
                <a:cs typeface="Courier New" panose="02070309020205020404" pitchFamily="49" charset="0"/>
              </a:rPr>
              <a:t> options</a:t>
            </a:r>
            <a:endParaRPr lang="en-ZW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4BF5CE32-F2E1-E845-5762-27A01394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sz="2800"/>
              <a:t>Pairwise comparisons of estimated marginal means for </a:t>
            </a:r>
            <a:r>
              <a:rPr lang="en-US" altLang="en-US" sz="2800" u="sng"/>
              <a:t>all levels</a:t>
            </a:r>
            <a:r>
              <a:rPr lang="en-US" altLang="en-US" sz="2800"/>
              <a:t> of </a:t>
            </a:r>
            <a:r>
              <a:rPr lang="en-US" altLang="en-US" sz="2800" u="sng"/>
              <a:t>all factors</a:t>
            </a:r>
            <a:r>
              <a:rPr lang="en-US" altLang="en-US" sz="2800"/>
              <a:t> included in the model, after a model has been fitted (needs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US" altLang="en-US" sz="2800"/>
              <a:t>):</a:t>
            </a:r>
            <a:endParaRPr lang="en-ZW" altLang="en-US" sz="2800"/>
          </a:p>
          <a:p>
            <a:pPr>
              <a:buFont typeface="Arial" panose="020B0604020202020204" pitchFamily="34" charset="0"/>
              <a:buNone/>
            </a:pPr>
            <a:r>
              <a:rPr lang="en-ZW" altLang="en-US"/>
              <a:t>	</a:t>
            </a:r>
            <a:r>
              <a:rPr lang="en-ZW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difflsmeans(example.model)</a:t>
            </a:r>
          </a:p>
          <a:p>
            <a:r>
              <a:rPr lang="en-US" altLang="en-US" sz="2800">
                <a:cs typeface="Courier New" panose="02070309020205020404" pitchFamily="49" charset="0"/>
              </a:rPr>
              <a:t>Model diagnostics: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resid() </a:t>
            </a:r>
            <a:r>
              <a:rPr lang="en-US" altLang="en-US">
                <a:cs typeface="Courier New" panose="02070309020205020404" pitchFamily="49" charset="0"/>
              </a:rPr>
              <a:t>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fitted()</a:t>
            </a:r>
            <a:r>
              <a:rPr lang="en-US" altLang="en-US">
                <a:cs typeface="Courier New" panose="02070309020205020404" pitchFamily="49" charset="0"/>
              </a:rPr>
              <a:t> functions to create new variables, and then apply various plotting functions [e.g.,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altLang="en-US">
                <a:cs typeface="Courier New" panose="02070309020205020404" pitchFamily="49" charset="0"/>
              </a:rPr>
              <a:t>] to them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Influence diagnostics take some work; available as part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nlmeU</a:t>
            </a:r>
            <a:r>
              <a:rPr lang="en-US" altLang="en-US">
                <a:cs typeface="Courier New" panose="02070309020205020404" pitchFamily="49" charset="0"/>
              </a:rPr>
              <a:t> package</a:t>
            </a:r>
            <a:endParaRPr lang="en-ZW" altLang="en-US">
              <a:cs typeface="Courier New" panose="02070309020205020404" pitchFamily="49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BBF69A61-B324-3773-F886-6FC4DB8757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0A85E-81BF-8E40-A939-E569F2D39AB9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C7120-B5EA-2843-AB29-7923BC6F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cs typeface="Courier New" pitchFamily="49" charset="0"/>
              </a:rPr>
              <a:t>Logit</a:t>
            </a:r>
            <a:r>
              <a:rPr lang="en-US" dirty="0">
                <a:cs typeface="Courier New" pitchFamily="49" charset="0"/>
              </a:rPr>
              <a:t> model: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+mn-lt"/>
                <a:cs typeface="Courier New" pitchFamily="49" charset="0"/>
              </a:rPr>
              <a:t> syntax</a:t>
            </a: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CBECA6E-C00B-8500-05DF-B0C7AF90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logit.model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glmer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bindv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iv1 + time + factor(male) 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(1 | subject),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family = binomial,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nAGQ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10,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logit.model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b="1" dirty="0">
                <a:cs typeface="Courier New" panose="02070309020205020404" pitchFamily="49" charset="0"/>
              </a:rPr>
              <a:t>For an excellent fully-worked example with visualization, see: </a:t>
            </a:r>
            <a:r>
              <a:rPr lang="en-US" altLang="en-US" sz="2000" dirty="0">
                <a:cs typeface="Courier New" panose="02070309020205020404" pitchFamily="49" charset="0"/>
              </a:rPr>
              <a:t>https://stats.idre.ucla.edu/r/dae/mixed-effects-logistic-regression/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Z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350F925E-EEC5-BF69-5256-310A244099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7FC15C-4B1D-684F-BD53-2322049BA50D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A0845232-AACD-804F-B605-0195324280F2}"/>
              </a:ext>
            </a:extLst>
          </p:cNvPr>
          <p:cNvSpPr/>
          <p:nvPr/>
        </p:nvSpPr>
        <p:spPr>
          <a:xfrm>
            <a:off x="3810000" y="1981200"/>
            <a:ext cx="2362200" cy="762000"/>
          </a:xfrm>
          <a:prstGeom prst="borderCallout1">
            <a:avLst>
              <a:gd name="adj1" fmla="val 18750"/>
              <a:gd name="adj2" fmla="val -8333"/>
              <a:gd name="adj3" fmla="val 18300"/>
              <a:gd name="adj4" fmla="val -461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Specify that the intercept (1) randomly varies across subjects</a:t>
            </a:r>
            <a:endParaRPr lang="en-ZW" sz="1400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3DA047B-3C9C-8841-B411-A28FEAD4EE64}"/>
              </a:ext>
            </a:extLst>
          </p:cNvPr>
          <p:cNvSpPr/>
          <p:nvPr/>
        </p:nvSpPr>
        <p:spPr>
          <a:xfrm>
            <a:off x="7010400" y="2057400"/>
            <a:ext cx="1600200" cy="685800"/>
          </a:xfrm>
          <a:prstGeom prst="borderCallout1">
            <a:avLst>
              <a:gd name="adj1" fmla="val 63821"/>
              <a:gd name="adj2" fmla="val -5114"/>
              <a:gd name="adj3" fmla="val -17195"/>
              <a:gd name="adj4" fmla="val -39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First part of model formula: binary DV, and fixed effects</a:t>
            </a:r>
            <a:endParaRPr lang="en-ZW" sz="1400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E1847E5-BADC-5045-849C-ACBEF797B837}"/>
              </a:ext>
            </a:extLst>
          </p:cNvPr>
          <p:cNvSpPr/>
          <p:nvPr/>
        </p:nvSpPr>
        <p:spPr>
          <a:xfrm>
            <a:off x="3429000" y="4495800"/>
            <a:ext cx="1752600" cy="914400"/>
          </a:xfrm>
          <a:prstGeom prst="borderCallout1">
            <a:avLst>
              <a:gd name="adj1" fmla="val 18750"/>
              <a:gd name="adj2" fmla="val -8333"/>
              <a:gd name="adj3" fmla="val -96152"/>
              <a:gd name="adj4" fmla="val -107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Use the print() function to view estimates, tests, and information criteria</a:t>
            </a:r>
            <a:endParaRPr lang="en-ZW" sz="1400" dirty="0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57A6803A-5DAE-9143-9AC4-4B773C83DA93}"/>
              </a:ext>
            </a:extLst>
          </p:cNvPr>
          <p:cNvSpPr/>
          <p:nvPr/>
        </p:nvSpPr>
        <p:spPr>
          <a:xfrm>
            <a:off x="4724400" y="2971800"/>
            <a:ext cx="2362200" cy="381000"/>
          </a:xfrm>
          <a:prstGeom prst="borderCallout1">
            <a:avLst>
              <a:gd name="adj1" fmla="val 16608"/>
              <a:gd name="adj2" fmla="val -5114"/>
              <a:gd name="adj3" fmla="val -105960"/>
              <a:gd name="adj4" fmla="val -7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Distribution of DV (binomial implies </a:t>
            </a:r>
            <a:r>
              <a:rPr lang="en-US" sz="1400" dirty="0" err="1"/>
              <a:t>logit</a:t>
            </a:r>
            <a:r>
              <a:rPr lang="en-US" sz="1400" dirty="0"/>
              <a:t> link function)</a:t>
            </a:r>
            <a:endParaRPr lang="en-ZW" sz="1400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23635C23-8416-B549-B6C7-07B51530F37F}"/>
              </a:ext>
            </a:extLst>
          </p:cNvPr>
          <p:cNvSpPr/>
          <p:nvPr/>
        </p:nvSpPr>
        <p:spPr>
          <a:xfrm>
            <a:off x="4114800" y="3505200"/>
            <a:ext cx="2362200" cy="838200"/>
          </a:xfrm>
          <a:prstGeom prst="borderCallout1">
            <a:avLst>
              <a:gd name="adj1" fmla="val 16608"/>
              <a:gd name="adj2" fmla="val -5114"/>
              <a:gd name="adj3" fmla="val -82956"/>
              <a:gd name="adj4" fmla="val -881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Number of integration points for Adaptive Gaussian Quadrature (approximating the likelihood function)</a:t>
            </a:r>
            <a:endParaRPr lang="en-ZW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5BDD5113-9A44-D8DA-7474-1BBE1A73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Details on R Procedures</a:t>
            </a:r>
            <a:endParaRPr lang="en-ZW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5D7CF8D-A04E-89D4-52D7-A9CD7E1B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Learning the syntax is not that hard; important to consult reference manuals</a:t>
            </a:r>
          </a:p>
          <a:p>
            <a:r>
              <a:rPr lang="en-US" altLang="en-US" sz="2800"/>
              <a:t>R makes many powerful graphical procedures available (see the prior worked example…)</a:t>
            </a:r>
          </a:p>
          <a:p>
            <a:r>
              <a:rPr lang="en-US" altLang="en-US" sz="2800"/>
              <a:t>Some error messages can be a bit ambiguous</a:t>
            </a:r>
          </a:p>
          <a:p>
            <a:r>
              <a:rPr lang="en-US" altLang="en-US" sz="2800"/>
              <a:t>The </a:t>
            </a: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nAGQ</a:t>
            </a:r>
            <a:r>
              <a:rPr lang="en-US" altLang="en-US" sz="2800">
                <a:cs typeface="Courier New" panose="02070309020205020404" pitchFamily="49" charset="0"/>
              </a:rPr>
              <a:t> argument defaults to 1, which is Laplace Approximation; higher integers = more accurate approximation = slower estimation times</a:t>
            </a:r>
            <a:endParaRPr lang="en-US" altLang="en-US" sz="2800"/>
          </a:p>
          <a:p>
            <a:r>
              <a:rPr lang="en-US" altLang="en-US" sz="2800" b="1"/>
              <a:t>You can generally do everything that SAS, SPSS, and Stata can do, for free; this just takes practice!</a:t>
            </a:r>
            <a:endParaRPr lang="en-ZW" altLang="en-US" sz="2800" b="1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0F7CF8C-2618-70A4-A4CC-8500F68220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D8AA2D-7AE5-A24B-9500-06B5BC8E48E4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6CF1CA6-058A-573F-0C76-59195080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Stata Software</a:t>
            </a:r>
            <a:endParaRPr lang="en-Z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D48AF-859D-D44E-92FA-6C0DF222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Readily available at MPSDS and JPSM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Primary multilevel modeling procedures: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mixed </a:t>
            </a:r>
            <a:r>
              <a:rPr lang="en-US" dirty="0">
                <a:cs typeface="Courier New" pitchFamily="49" charset="0"/>
              </a:rPr>
              <a:t>(for normal outcomes)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melogit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meologit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etc.</a:t>
            </a:r>
            <a:r>
              <a:rPr lang="en-US" dirty="0">
                <a:cs typeface="Courier New" pitchFamily="49" charset="0"/>
              </a:rPr>
              <a:t>  (for non-normal outcomes)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cs typeface="Courier New" pitchFamily="49" charset="0"/>
              </a:rPr>
              <a:t>Advantages: </a:t>
            </a:r>
            <a:r>
              <a:rPr lang="en-US" dirty="0">
                <a:cs typeface="Courier New" pitchFamily="49" charset="0"/>
              </a:rPr>
              <a:t>highly-integrated general-purpose package with powerful data management and graphical features; easy-to-use, point-and-click interface; very user-friendly and fast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>
              <a:cs typeface="Courier New" pitchFamily="49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B824F419-B860-7178-B657-9692D6C780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C99797-1C60-0849-91E2-37DD67831987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925ADAC-FD0C-45E1-BAAF-616C12B8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Stata: Required Data Structure</a:t>
            </a:r>
            <a:endParaRPr lang="en-ZW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3D77F4CC-81F6-7799-95A5-AC8A2236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Same: Needs a “vertical” data structure</a:t>
            </a:r>
          </a:p>
          <a:p>
            <a:r>
              <a:rPr lang="en-US" altLang="en-US"/>
              <a:t>If needed, Stata has a built-in data restructuring command (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altLang="en-US">
                <a:sym typeface="Wingdings" pitchFamily="2" charset="2"/>
              </a:rPr>
              <a:t>) that is also among the best of the major statistical packages</a:t>
            </a:r>
          </a:p>
          <a:p>
            <a:r>
              <a:rPr lang="en-US" altLang="en-US">
                <a:cs typeface="Courier New" panose="02070309020205020404" pitchFamily="49" charset="0"/>
              </a:rPr>
              <a:t>The following syntax assumes that a Stata data file having the vertical structure is open</a:t>
            </a:r>
            <a:endParaRPr lang="en-ZW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33CB308-890D-E6A9-EDFA-99EDECF46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1BB78F-9B52-7B4A-91DB-9DFA065B05D4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68B4-9149-DC43-A5E3-D4946631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mixed </a:t>
            </a:r>
            <a:r>
              <a:rPr lang="en-US" dirty="0">
                <a:latin typeface="+mn-lt"/>
                <a:cs typeface="Courier New" pitchFamily="49" charset="0"/>
              </a:rPr>
              <a:t>syntax</a:t>
            </a: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1946002D-6C0B-BB2E-EE5A-6F0C07B4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mixed dv iv1 time i.iv2 i.male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|| subject: time,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covariance(unstruct)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variance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reml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estat ic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test 1.iv2 2.iv2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predict eblups*, reffects</a:t>
            </a: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03B58B6-5C61-C058-2EF9-5136409EA6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AABC3E-7574-9342-A36D-089B49C8305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B66EBBB8-3614-E443-ADEC-7460039064EF}"/>
              </a:ext>
            </a:extLst>
          </p:cNvPr>
          <p:cNvSpPr/>
          <p:nvPr/>
        </p:nvSpPr>
        <p:spPr>
          <a:xfrm>
            <a:off x="4419600" y="2133600"/>
            <a:ext cx="4267200" cy="533400"/>
          </a:xfrm>
          <a:prstGeom prst="borderCallout1">
            <a:avLst>
              <a:gd name="adj1" fmla="val 50139"/>
              <a:gd name="adj2" fmla="val -2599"/>
              <a:gd name="adj3" fmla="val 26097"/>
              <a:gd name="adj4" fmla="val -17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Second level (||): Coefficients for time and intercept (by default) randomly vary across subjects</a:t>
            </a:r>
            <a:endParaRPr lang="en-ZW" sz="1400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0B608D16-9BBA-A944-AB2E-9B794873CBDF}"/>
              </a:ext>
            </a:extLst>
          </p:cNvPr>
          <p:cNvSpPr/>
          <p:nvPr/>
        </p:nvSpPr>
        <p:spPr>
          <a:xfrm>
            <a:off x="7010400" y="1066800"/>
            <a:ext cx="1905000" cy="914400"/>
          </a:xfrm>
          <a:prstGeom prst="borderCallout1">
            <a:avLst>
              <a:gd name="adj1" fmla="val 52553"/>
              <a:gd name="adj2" fmla="val -7528"/>
              <a:gd name="adj3" fmla="val 73430"/>
              <a:gd name="adj4" fmla="val -274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First part of model formula: DV, and fixed effects (note the use of </a:t>
            </a:r>
            <a:r>
              <a:rPr lang="en-US" sz="1400" dirty="0" err="1"/>
              <a:t>i</a:t>
            </a:r>
            <a:r>
              <a:rPr lang="en-US" sz="1400" dirty="0"/>
              <a:t>. for categorical IVs)</a:t>
            </a:r>
            <a:endParaRPr lang="en-ZW" sz="1400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C377ABFE-BB3E-F344-9B0B-977524C27B3C}"/>
              </a:ext>
            </a:extLst>
          </p:cNvPr>
          <p:cNvSpPr/>
          <p:nvPr/>
        </p:nvSpPr>
        <p:spPr>
          <a:xfrm>
            <a:off x="5791200" y="3048000"/>
            <a:ext cx="1752600" cy="914400"/>
          </a:xfrm>
          <a:prstGeom prst="borderCallout1">
            <a:avLst>
              <a:gd name="adj1" fmla="val 18750"/>
              <a:gd name="adj2" fmla="val -8333"/>
              <a:gd name="adj3" fmla="val -14913"/>
              <a:gd name="adj4" fmla="val -93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Use unstructured variance-covariance matrix for random effects</a:t>
            </a:r>
            <a:endParaRPr lang="en-ZW" sz="1400" dirty="0"/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03FBDC71-AA63-1D4D-9034-F9163154CA07}"/>
              </a:ext>
            </a:extLst>
          </p:cNvPr>
          <p:cNvSpPr/>
          <p:nvPr/>
        </p:nvSpPr>
        <p:spPr>
          <a:xfrm>
            <a:off x="2743200" y="3200400"/>
            <a:ext cx="2362200" cy="762000"/>
          </a:xfrm>
          <a:prstGeom prst="borderCallout1">
            <a:avLst>
              <a:gd name="adj1" fmla="val 18750"/>
              <a:gd name="adj2" fmla="val -8333"/>
              <a:gd name="adj3" fmla="val -2544"/>
              <a:gd name="adj4" fmla="val -287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Print estimated </a:t>
            </a:r>
            <a:r>
              <a:rPr lang="en-US" sz="1400" b="1" dirty="0"/>
              <a:t>variance </a:t>
            </a:r>
            <a:r>
              <a:rPr lang="en-US" sz="1400" dirty="0"/>
              <a:t>components, not standard deviations (default)</a:t>
            </a:r>
            <a:endParaRPr lang="en-ZW" sz="1400" dirty="0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E11BB416-C9A7-2F47-9196-B0DE0CAE99AF}"/>
              </a:ext>
            </a:extLst>
          </p:cNvPr>
          <p:cNvSpPr/>
          <p:nvPr/>
        </p:nvSpPr>
        <p:spPr>
          <a:xfrm>
            <a:off x="1447800" y="4114800"/>
            <a:ext cx="2362200" cy="381000"/>
          </a:xfrm>
          <a:prstGeom prst="borderCallout1">
            <a:avLst>
              <a:gd name="adj1" fmla="val 16608"/>
              <a:gd name="adj2" fmla="val -5114"/>
              <a:gd name="adj3" fmla="val -79059"/>
              <a:gd name="adj4" fmla="val -206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Estimation method (REML)</a:t>
            </a:r>
            <a:endParaRPr lang="en-ZW" sz="1400" dirty="0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F2F290F7-5B75-2946-A773-8C267FD6F7E9}"/>
              </a:ext>
            </a:extLst>
          </p:cNvPr>
          <p:cNvSpPr/>
          <p:nvPr/>
        </p:nvSpPr>
        <p:spPr>
          <a:xfrm>
            <a:off x="6019800" y="4953000"/>
            <a:ext cx="2514600" cy="1219200"/>
          </a:xfrm>
          <a:prstGeom prst="borderCallout1">
            <a:avLst>
              <a:gd name="adj1" fmla="val 18750"/>
              <a:gd name="adj2" fmla="val -8333"/>
              <a:gd name="adj3" fmla="val 31856"/>
              <a:gd name="adj4" fmla="val -8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Generate multi-parameter Wald tests for fixed effects (the numbers are values of categories, corresponding to estimated fixed effects)</a:t>
            </a:r>
            <a:endParaRPr lang="en-ZW" sz="1400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223F1E60-96AA-4347-A05D-B7C6926598F2}"/>
              </a:ext>
            </a:extLst>
          </p:cNvPr>
          <p:cNvSpPr/>
          <p:nvPr/>
        </p:nvSpPr>
        <p:spPr>
          <a:xfrm>
            <a:off x="3505200" y="47244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57571"/>
              <a:gd name="adj4" fmla="val -43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Display information criteria</a:t>
            </a:r>
            <a:endParaRPr lang="en-ZW" sz="1400" dirty="0"/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7B778007-2EA4-8A4B-986E-A9EC9BF54549}"/>
              </a:ext>
            </a:extLst>
          </p:cNvPr>
          <p:cNvSpPr/>
          <p:nvPr/>
        </p:nvSpPr>
        <p:spPr>
          <a:xfrm>
            <a:off x="2971800" y="6172200"/>
            <a:ext cx="2590800" cy="457200"/>
          </a:xfrm>
          <a:prstGeom prst="borderCallout1">
            <a:avLst>
              <a:gd name="adj1" fmla="val 18750"/>
              <a:gd name="adj2" fmla="val -8333"/>
              <a:gd name="adj3" fmla="val -45247"/>
              <a:gd name="adj4" fmla="val -35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Save predicted values of random effects in new variables</a:t>
            </a:r>
            <a:endParaRPr lang="en-ZW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D9D7AAF3-F190-0E4B-2C0C-CFA2B7BAD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Other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mixed</a:t>
            </a:r>
            <a:r>
              <a:rPr lang="en-US" altLang="en-US">
                <a:cs typeface="Courier New" panose="02070309020205020404" pitchFamily="49" charset="0"/>
              </a:rPr>
              <a:t> options</a:t>
            </a:r>
            <a:endParaRPr lang="en-ZW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F82C2683-C22E-74FF-3479-2366B5AA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/>
              <a:t>For maximum likelihood estimation, just leave out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reml</a:t>
            </a:r>
            <a:r>
              <a:rPr lang="en-US" altLang="en-US">
                <a:cs typeface="Courier New" panose="02070309020205020404" pitchFamily="49" charset="0"/>
              </a:rPr>
              <a:t> argument (ML is the default)</a:t>
            </a:r>
            <a:endParaRPr lang="en-US" altLang="en-US"/>
          </a:p>
          <a:p>
            <a:pPr eaLnBrk="1" hangingPunct="1"/>
            <a:r>
              <a:rPr lang="en-US" altLang="en-US"/>
              <a:t>Heterogeneous Residual Covariance Parameters: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. mixed dv iv1 time i.male || subject: time,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covariance(unstruct) variance reml</a:t>
            </a:r>
            <a:br>
              <a:rPr lang="en-ZW" altLang="en-US" sz="20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residuals(independent, by(male))</a:t>
            </a:r>
          </a:p>
          <a:p>
            <a:r>
              <a:rPr lang="en-US" altLang="en-US">
                <a:cs typeface="Courier New" panose="02070309020205020404" pitchFamily="49" charset="0"/>
              </a:rPr>
              <a:t>Post-hoc pairwise comparisons of means:</a:t>
            </a:r>
            <a:endParaRPr lang="en-ZW" alt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. margins male, pwcompare(effects)</a:t>
            </a:r>
          </a:p>
          <a:p>
            <a:r>
              <a:rPr lang="en-US" altLang="en-US">
                <a:cs typeface="Courier New" panose="02070309020205020404" pitchFamily="49" charset="0"/>
              </a:rPr>
              <a:t>After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margins</a:t>
            </a:r>
            <a:r>
              <a:rPr lang="en-US" altLang="en-US">
                <a:cs typeface="Courier New" panose="02070309020205020404" pitchFamily="49" charset="0"/>
              </a:rPr>
              <a:t>,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marginsplot</a:t>
            </a:r>
            <a:r>
              <a:rPr lang="en-US" altLang="en-US">
                <a:cs typeface="Courier New" panose="02070309020205020404" pitchFamily="49" charset="0"/>
              </a:rPr>
              <a:t> for graphing!</a:t>
            </a: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971A923F-ADBB-BB2C-905C-93A86A6A0C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959466-1D94-624F-86F8-8B9F4B9D4B81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84A88A6F-ABC2-3606-D9A1-C766F0A16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Other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mixed</a:t>
            </a:r>
            <a:r>
              <a:rPr lang="en-US" altLang="en-US">
                <a:cs typeface="Courier New" panose="02070309020205020404" pitchFamily="49" charset="0"/>
              </a:rPr>
              <a:t> options</a:t>
            </a:r>
            <a:endParaRPr lang="en-ZW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72F2838-0DC4-4495-6B8F-6D1B41835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Diagnostics:</a:t>
            </a:r>
          </a:p>
          <a:p>
            <a:pPr lvl="1" eaLnBrk="1" hangingPunct="1"/>
            <a:r>
              <a:rPr lang="en-US" altLang="en-US" sz="2400"/>
              <a:t>Accomplished using post-estimation and plotting commands, after fitting a model using 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mixed</a:t>
            </a:r>
            <a:endParaRPr lang="en-US" altLang="en-US" sz="2400"/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predict st_resid, rstandard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predict predvals, fitted</a:t>
            </a:r>
          </a:p>
          <a:p>
            <a:pPr lvl="1" eaLnBrk="1" hangingPunct="1"/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twoway (scatter st_resid predvals), yline(0)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qnorm st_resid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qnorm eblups1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qnorm eblups2</a:t>
            </a: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DCA6E15-08E1-9B4A-3652-EF47BD4189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AF4950-FB83-4248-8DCC-67F89DEFDAA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E3C2-85AA-6247-9947-C7948155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cs typeface="Courier New" pitchFamily="49" charset="0"/>
              </a:rPr>
              <a:t>Logit</a:t>
            </a:r>
            <a:r>
              <a:rPr lang="en-US" dirty="0">
                <a:cs typeface="Courier New" pitchFamily="49" charset="0"/>
              </a:rPr>
              <a:t> model: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melogit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syntax</a:t>
            </a: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F72ACC4-B851-0BE3-37C4-FB45B9280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melogit bindv i.iv2 time i.male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|| subject: ,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covariance(identity)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intmethod(mvaghermite)</a:t>
            </a: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intpoints(7)</a:t>
            </a: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ZW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estat ic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test 1.iv2 2.iv2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 predict eblups*, reffects</a:t>
            </a: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31EC576-BC47-211A-5130-66394838BF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7AE71E-2F56-214A-93E2-3A5AC47B7C1C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F1982A42-1CC9-654B-BF0A-50C8C89C4DAB}"/>
              </a:ext>
            </a:extLst>
          </p:cNvPr>
          <p:cNvSpPr/>
          <p:nvPr/>
        </p:nvSpPr>
        <p:spPr>
          <a:xfrm>
            <a:off x="4419600" y="2133600"/>
            <a:ext cx="4267200" cy="533400"/>
          </a:xfrm>
          <a:prstGeom prst="borderCallout1">
            <a:avLst>
              <a:gd name="adj1" fmla="val 50139"/>
              <a:gd name="adj2" fmla="val -2599"/>
              <a:gd name="adj3" fmla="val 18853"/>
              <a:gd name="adj4" fmla="val -330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Second level (||): Only intercept is allowed to randomly vary across subjects (no variables after the colon)</a:t>
            </a:r>
            <a:endParaRPr lang="en-ZW" sz="1400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4F6A854E-F104-C44B-8580-1461EE96D7F9}"/>
              </a:ext>
            </a:extLst>
          </p:cNvPr>
          <p:cNvSpPr/>
          <p:nvPr/>
        </p:nvSpPr>
        <p:spPr>
          <a:xfrm>
            <a:off x="7010400" y="1143000"/>
            <a:ext cx="1905000" cy="914400"/>
          </a:xfrm>
          <a:prstGeom prst="borderCallout1">
            <a:avLst>
              <a:gd name="adj1" fmla="val 21567"/>
              <a:gd name="adj2" fmla="val -6176"/>
              <a:gd name="adj3" fmla="val 52302"/>
              <a:gd name="adj4" fmla="val -93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First part of model formula: DV, and fixed effects (note the use of </a:t>
            </a:r>
            <a:r>
              <a:rPr lang="en-US" sz="1400" dirty="0" err="1"/>
              <a:t>i</a:t>
            </a:r>
            <a:r>
              <a:rPr lang="en-US" sz="1400" dirty="0"/>
              <a:t>. for categorical IVs)</a:t>
            </a:r>
            <a:endParaRPr lang="en-ZW" sz="1400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4C7089DD-734C-F64E-8D7A-B38A42A269CC}"/>
              </a:ext>
            </a:extLst>
          </p:cNvPr>
          <p:cNvSpPr/>
          <p:nvPr/>
        </p:nvSpPr>
        <p:spPr>
          <a:xfrm>
            <a:off x="6934200" y="2819400"/>
            <a:ext cx="1752600" cy="914400"/>
          </a:xfrm>
          <a:prstGeom prst="borderCallout1">
            <a:avLst>
              <a:gd name="adj1" fmla="val 18750"/>
              <a:gd name="adj2" fmla="val -8333"/>
              <a:gd name="adj3" fmla="val -5054"/>
              <a:gd name="adj4" fmla="val -1541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Only one random effect; no need for unstructured</a:t>
            </a:r>
            <a:endParaRPr lang="en-ZW" sz="1400" dirty="0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8F3A710A-5018-684C-B3B4-82ED12D97A88}"/>
              </a:ext>
            </a:extLst>
          </p:cNvPr>
          <p:cNvSpPr/>
          <p:nvPr/>
        </p:nvSpPr>
        <p:spPr>
          <a:xfrm>
            <a:off x="4953000" y="3810000"/>
            <a:ext cx="2362200" cy="609600"/>
          </a:xfrm>
          <a:prstGeom prst="borderCallout1">
            <a:avLst>
              <a:gd name="adj1" fmla="val 16608"/>
              <a:gd name="adj2" fmla="val -5114"/>
              <a:gd name="adj3" fmla="val -64271"/>
              <a:gd name="adj4" fmla="val -948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Approximation method (AGQ) and number of integration points; both are defaults</a:t>
            </a:r>
            <a:endParaRPr lang="en-ZW" sz="1400" dirty="0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87050C21-2A6D-E14B-BD26-0E6F6408B415}"/>
              </a:ext>
            </a:extLst>
          </p:cNvPr>
          <p:cNvSpPr/>
          <p:nvPr/>
        </p:nvSpPr>
        <p:spPr>
          <a:xfrm>
            <a:off x="6019800" y="4953000"/>
            <a:ext cx="2514600" cy="1219200"/>
          </a:xfrm>
          <a:prstGeom prst="borderCallout1">
            <a:avLst>
              <a:gd name="adj1" fmla="val 18750"/>
              <a:gd name="adj2" fmla="val -8333"/>
              <a:gd name="adj3" fmla="val 31856"/>
              <a:gd name="adj4" fmla="val -8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Generate multi-parameter Wald tests for fixed effects (the numbers are values of categories, corresponding to estimated fixed effects)</a:t>
            </a:r>
            <a:endParaRPr lang="en-ZW" sz="1400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A2291E09-2082-4B4A-8618-AB40D2C7186D}"/>
              </a:ext>
            </a:extLst>
          </p:cNvPr>
          <p:cNvSpPr/>
          <p:nvPr/>
        </p:nvSpPr>
        <p:spPr>
          <a:xfrm>
            <a:off x="3505200" y="4648200"/>
            <a:ext cx="2286000" cy="304800"/>
          </a:xfrm>
          <a:prstGeom prst="borderCallout1">
            <a:avLst>
              <a:gd name="adj1" fmla="val 18750"/>
              <a:gd name="adj2" fmla="val -8333"/>
              <a:gd name="adj3" fmla="val 57571"/>
              <a:gd name="adj4" fmla="val -439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Display information criteria</a:t>
            </a:r>
            <a:endParaRPr lang="en-ZW" sz="1400" dirty="0"/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692C54B3-595F-D14C-8BD3-A914B58DDDBB}"/>
              </a:ext>
            </a:extLst>
          </p:cNvPr>
          <p:cNvSpPr/>
          <p:nvPr/>
        </p:nvSpPr>
        <p:spPr>
          <a:xfrm>
            <a:off x="2971800" y="6172200"/>
            <a:ext cx="2590800" cy="457200"/>
          </a:xfrm>
          <a:prstGeom prst="borderCallout1">
            <a:avLst>
              <a:gd name="adj1" fmla="val 18750"/>
              <a:gd name="adj2" fmla="val -8333"/>
              <a:gd name="adj3" fmla="val -45247"/>
              <a:gd name="adj4" fmla="val -35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Save predicted values of random effects in new variables</a:t>
            </a:r>
            <a:endParaRPr lang="en-ZW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96A9314F-F881-BF07-0089-1B9AA97CA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SAS Software</a:t>
            </a:r>
            <a:endParaRPr lang="en-Z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3D0D-2F76-EE49-BD99-91C9C0AAE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Readily available at MPSDS and JPSM, and in the Federal Statistical System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Primary multilevel modeling procedures: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proc mixed</a:t>
            </a:r>
            <a:r>
              <a:rPr lang="en-US" dirty="0">
                <a:cs typeface="Courier New" pitchFamily="49" charset="0"/>
              </a:rPr>
              <a:t>  (for normal outcomes)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glimmix</a:t>
            </a:r>
            <a:r>
              <a:rPr lang="en-US" dirty="0">
                <a:cs typeface="Courier New" pitchFamily="49" charset="0"/>
              </a:rPr>
              <a:t>  (for non-normal outcomes)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nlmixed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(for non-linear models)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cs typeface="Courier New" pitchFamily="49" charset="0"/>
              </a:rPr>
              <a:t>Advantages: </a:t>
            </a:r>
            <a:r>
              <a:rPr lang="en-US" dirty="0">
                <a:cs typeface="Courier New" pitchFamily="49" charset="0"/>
              </a:rPr>
              <a:t>integrated general-purpose package with powerful data management features; among most advanced procedures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>
              <a:cs typeface="Courier New" pitchFamily="49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38568A2-C301-5C1F-C00F-CBDA147B3D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817D53-E76D-2A40-B13E-B0375D5ACB2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C94AADF-318C-E263-7EEB-D225BDA35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Overview</a:t>
            </a:r>
            <a:endParaRPr lang="en-ZW" alt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F5AB88FC-3DD5-74DC-3830-BE6958A9E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Today, you will see an overview of popular general-purpose statistical software alternatives for fitting multilevel models</a:t>
            </a:r>
          </a:p>
          <a:p>
            <a:pPr eaLnBrk="1" hangingPunct="1"/>
            <a:r>
              <a:rPr lang="en-US" altLang="en-US" dirty="0"/>
              <a:t>We will consider software for both linear and generalized linear mixed-effects models</a:t>
            </a:r>
          </a:p>
          <a:p>
            <a:pPr eaLnBrk="1" hangingPunct="1"/>
            <a:r>
              <a:rPr lang="en-US" altLang="en-US" dirty="0"/>
              <a:t>Conceptual material from Lecture #1 is important for understanding the various software options and alternatives; we’ll keep both sets of slides open simultaneously!</a:t>
            </a:r>
            <a:endParaRPr lang="en-ZW" altLang="en-US" dirty="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C7FFD0B4-53E1-0231-238B-F20A411538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22B427-7A13-8142-9CCD-5710D5F0DAA9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98D87DF-483C-217F-9BA4-40011875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SAS: Required Data Structure</a:t>
            </a:r>
            <a:endParaRPr lang="en-ZW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4F56DE1-26CA-F1C6-07F8-41BB0036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Same data structure required as in R:</a:t>
            </a:r>
          </a:p>
          <a:p>
            <a:pPr lvl="1" eaLnBrk="1" hangingPunct="1"/>
            <a:r>
              <a:rPr lang="en-US" altLang="en-US"/>
              <a:t>Multiple rows per cluster (or subject)</a:t>
            </a:r>
          </a:p>
          <a:p>
            <a:pPr lvl="1" eaLnBrk="1" hangingPunct="1"/>
            <a:r>
              <a:rPr lang="en-US" altLang="en-US"/>
              <a:t>Cluster / Subject ID variable</a:t>
            </a:r>
          </a:p>
          <a:p>
            <a:pPr lvl="1" eaLnBrk="1" hangingPunct="1"/>
            <a:r>
              <a:rPr lang="en-US" altLang="en-US"/>
              <a:t>See Slide 6 for an example</a:t>
            </a:r>
          </a:p>
          <a:p>
            <a:pPr eaLnBrk="1" hangingPunct="1"/>
            <a:r>
              <a:rPr lang="en-US" altLang="en-US"/>
              <a:t>The next few slides assume that a SAS data set named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datan</a:t>
            </a:r>
            <a:r>
              <a:rPr lang="en-US" altLang="en-US"/>
              <a:t> has been created and saved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libn</a:t>
            </a:r>
            <a:r>
              <a:rPr lang="en-US" altLang="en-US"/>
              <a:t> library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F823CBC-50D7-2623-E88F-0E55AD25CC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CC8E2-6801-EF42-9F33-ACDD3E5DAE42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4905-14F4-A940-BADB-557CCFC3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proc mixed </a:t>
            </a:r>
            <a:r>
              <a:rPr lang="en-US" dirty="0">
                <a:latin typeface="+mn-lt"/>
                <a:cs typeface="Courier New" pitchFamily="49" charset="0"/>
              </a:rPr>
              <a:t>syntax</a:t>
            </a: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4F8D85D-8870-D438-C5D4-50B97078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proc mixed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 = libn.datan covtest;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class subject male cattime;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model dv = time iv1 male / solution;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random int time / subject = subject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type = un g gcorr v vcorr solution;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repeated cattime / subject = subject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type = ar(1);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E57B28AA-0839-C60E-5D5F-CE71928943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D84ED8-7CAD-E142-8E02-C76459C86BCA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0DDF4917-3B4B-B24B-B539-079E37FD0B30}"/>
              </a:ext>
            </a:extLst>
          </p:cNvPr>
          <p:cNvSpPr/>
          <p:nvPr/>
        </p:nvSpPr>
        <p:spPr>
          <a:xfrm>
            <a:off x="6781800" y="1143000"/>
            <a:ext cx="2057400" cy="762000"/>
          </a:xfrm>
          <a:prstGeom prst="borderCallout1">
            <a:avLst>
              <a:gd name="adj1" fmla="val 18750"/>
              <a:gd name="adj2" fmla="val -8333"/>
              <a:gd name="adj3" fmla="val 67429"/>
              <a:gd name="adj4" fmla="val -2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SAS data set, and SE for estimated covariance parameters</a:t>
            </a:r>
            <a:endParaRPr lang="en-ZW" sz="1400" dirty="0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DA0C832C-8FAD-544B-9897-54BC98A027B1}"/>
              </a:ext>
            </a:extLst>
          </p:cNvPr>
          <p:cNvSpPr/>
          <p:nvPr/>
        </p:nvSpPr>
        <p:spPr>
          <a:xfrm>
            <a:off x="6705600" y="2133600"/>
            <a:ext cx="1981200" cy="533400"/>
          </a:xfrm>
          <a:prstGeom prst="borderCallout1">
            <a:avLst>
              <a:gd name="adj1" fmla="val 18750"/>
              <a:gd name="adj2" fmla="val -8333"/>
              <a:gd name="adj3" fmla="val 69039"/>
              <a:gd name="adj4" fmla="val -53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Categorical variables, including the subject ID</a:t>
            </a:r>
            <a:endParaRPr lang="en-ZW" sz="1400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47183CBE-48F1-CF4C-853A-A632D465893E}"/>
              </a:ext>
            </a:extLst>
          </p:cNvPr>
          <p:cNvSpPr/>
          <p:nvPr/>
        </p:nvSpPr>
        <p:spPr>
          <a:xfrm>
            <a:off x="7239000" y="3200400"/>
            <a:ext cx="1600200" cy="685800"/>
          </a:xfrm>
          <a:prstGeom prst="borderCallout1">
            <a:avLst>
              <a:gd name="adj1" fmla="val 63821"/>
              <a:gd name="adj2" fmla="val -5114"/>
              <a:gd name="adj3" fmla="val 37383"/>
              <a:gd name="adj4" fmla="val -57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Dependent variable, and fixed effects to estimate</a:t>
            </a:r>
            <a:endParaRPr lang="en-ZW" sz="1400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1A02A034-17D2-2344-8B3F-C24D9897DFE2}"/>
              </a:ext>
            </a:extLst>
          </p:cNvPr>
          <p:cNvSpPr/>
          <p:nvPr/>
        </p:nvSpPr>
        <p:spPr>
          <a:xfrm>
            <a:off x="7162800" y="4495800"/>
            <a:ext cx="1752600" cy="1905000"/>
          </a:xfrm>
          <a:prstGeom prst="borderCallout1">
            <a:avLst>
              <a:gd name="adj1" fmla="val 18750"/>
              <a:gd name="adj2" fmla="val -8333"/>
              <a:gd name="adj3" fmla="val 2641"/>
              <a:gd name="adj4" fmla="val -963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Which coefficients should be allowed to randomly vary across subjects (</a:t>
            </a:r>
            <a:r>
              <a:rPr lang="en-US" sz="1400" dirty="0" err="1"/>
              <a:t>int</a:t>
            </a:r>
            <a:r>
              <a:rPr lang="en-US" sz="1400" dirty="0"/>
              <a:t>, time)? What is structure of </a:t>
            </a:r>
            <a:r>
              <a:rPr lang="en-US" sz="1400" i="1" dirty="0"/>
              <a:t>D</a:t>
            </a:r>
            <a:r>
              <a:rPr lang="en-US" sz="1400" dirty="0"/>
              <a:t> matrix (type = un)? Also display estimated </a:t>
            </a:r>
            <a:r>
              <a:rPr lang="en-US" sz="1400" i="1" dirty="0"/>
              <a:t>D</a:t>
            </a:r>
            <a:r>
              <a:rPr lang="en-US" sz="1400" dirty="0"/>
              <a:t> and </a:t>
            </a:r>
            <a:r>
              <a:rPr lang="en-US" sz="1400" i="1" dirty="0"/>
              <a:t>V</a:t>
            </a:r>
            <a:r>
              <a:rPr lang="en-US" sz="1400" dirty="0"/>
              <a:t> matrices, and EBLUPs</a:t>
            </a:r>
            <a:endParaRPr lang="en-ZW" sz="1400" dirty="0"/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3B6FB441-9153-5649-A591-477B334F2EB0}"/>
              </a:ext>
            </a:extLst>
          </p:cNvPr>
          <p:cNvSpPr/>
          <p:nvPr/>
        </p:nvSpPr>
        <p:spPr>
          <a:xfrm>
            <a:off x="2895600" y="5867400"/>
            <a:ext cx="3505200" cy="762000"/>
          </a:xfrm>
          <a:prstGeom prst="borderCallout1">
            <a:avLst>
              <a:gd name="adj1" fmla="val 18750"/>
              <a:gd name="adj2" fmla="val -8333"/>
              <a:gd name="adj3" fmla="val -31162"/>
              <a:gd name="adj4" fmla="val -225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For longitudinal data, indicate categorical version of time variable (</a:t>
            </a:r>
            <a:r>
              <a:rPr lang="en-US" sz="1400" dirty="0" err="1"/>
              <a:t>cattime</a:t>
            </a:r>
            <a:r>
              <a:rPr lang="en-US" sz="1400" dirty="0"/>
              <a:t>), subject ID, and type of </a:t>
            </a:r>
            <a:r>
              <a:rPr lang="en-US" sz="1400" i="1" dirty="0"/>
              <a:t>R</a:t>
            </a:r>
            <a:r>
              <a:rPr lang="en-US" sz="1400" dirty="0"/>
              <a:t> matrix (e.g., AR(1))</a:t>
            </a:r>
            <a:endParaRPr lang="en-ZW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2CBEA00-9EB7-4C31-80F8-940C8B78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Other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proc mixed</a:t>
            </a:r>
            <a:r>
              <a:rPr lang="en-US" altLang="en-US">
                <a:cs typeface="Courier New" panose="02070309020205020404" pitchFamily="49" charset="0"/>
              </a:rPr>
              <a:t> options</a:t>
            </a:r>
            <a:endParaRPr lang="en-ZW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47F0A8A-99EF-3958-DF61-766EAFAF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Maximum Likelihood Estimation (e.g., for testing fixed effects):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proc mixed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 = libn.datan covtest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method = ml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/>
          </a:p>
          <a:p>
            <a:pPr eaLnBrk="1" hangingPunct="1"/>
            <a:r>
              <a:rPr lang="en-US" altLang="en-US"/>
              <a:t>Heterogeneous Residual Covariance Parameters (also possible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lang="en-US" altLang="en-US"/>
              <a:t>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repeated cattime / subject = subject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type = ar(1)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group = male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000"/>
          </a:p>
          <a:p>
            <a:pPr eaLnBrk="1" hangingPunct="1"/>
            <a:r>
              <a:rPr lang="en-US" altLang="en-US"/>
              <a:t>Post-hoc Pairwise Comparisons of Means: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lsmeans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male / adjust = tukey;</a:t>
            </a:r>
            <a:endParaRPr lang="en-ZW" altLang="en-US" sz="2000"/>
          </a:p>
          <a:p>
            <a:pPr eaLnBrk="1" hangingPunct="1"/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78CEE3AC-1D70-63EA-76B1-636D44C144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10F89-181D-FD44-95FA-31F72524CED6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054DC5FA-526D-9C85-C4A7-E5FE6BF3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Other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proc mixed</a:t>
            </a:r>
            <a:r>
              <a:rPr lang="en-US" altLang="en-US">
                <a:cs typeface="Courier New" panose="02070309020205020404" pitchFamily="49" charset="0"/>
              </a:rPr>
              <a:t> options</a:t>
            </a:r>
            <a:endParaRPr lang="en-ZW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3A25C999-ED80-0E7C-E22E-0D61411E6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Diagnostics: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ZW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ods graphics on;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ods rtf file = "c:\temp\diags.rtf" style =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journal;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ods exclude influence;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proc mixed </a:t>
            </a:r>
            <a:r>
              <a:rPr lang="en-ZW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libn.datan</a:t>
            </a:r>
            <a:r>
              <a:rPr lang="en-ZW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plots =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(residualpanel boxplot influencestatpanel);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class subject male cattime;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model dv = time iv1 male / solution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residual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     outpred = pdat1 influence (iter = 5 effect =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     subject est)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ZW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ods output solutionR = eblupsdat ;</a:t>
            </a: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D36355BF-CFBB-0CBC-0188-25145E0559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D1EA55-C5CF-1A48-985C-4E30AECB99A9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2BD0-C2BB-3C48-8630-CF1553D5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proc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glimmix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+mn-lt"/>
                <a:cs typeface="Courier New" pitchFamily="49" charset="0"/>
              </a:rPr>
              <a:t>syntax</a:t>
            </a: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14F3F9D4-9141-EBE5-C154-C7D9775C4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proc glimmix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data = libn.datan;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class subject male;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model bindv (event = “1”) = time iv1 male /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dist = binary link = logit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solution cl;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random int / subject = subject solution;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covtest glm;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run;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ZW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BD618AE-717D-6236-B82A-5F7993B4B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C67DD9-714D-3644-9781-F4E4D1366B96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11856EB0-17D5-5F40-98F1-D649E838A831}"/>
              </a:ext>
            </a:extLst>
          </p:cNvPr>
          <p:cNvSpPr/>
          <p:nvPr/>
        </p:nvSpPr>
        <p:spPr>
          <a:xfrm>
            <a:off x="6781800" y="1143000"/>
            <a:ext cx="2057400" cy="457200"/>
          </a:xfrm>
          <a:prstGeom prst="borderCallout1">
            <a:avLst>
              <a:gd name="adj1" fmla="val 63821"/>
              <a:gd name="adj2" fmla="val -6456"/>
              <a:gd name="adj3" fmla="val 137852"/>
              <a:gd name="adj4" fmla="val -679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SAS data set</a:t>
            </a:r>
            <a:endParaRPr lang="en-ZW" sz="1400" dirty="0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55967F8F-68AB-484C-AAEC-64FADC8C691F}"/>
              </a:ext>
            </a:extLst>
          </p:cNvPr>
          <p:cNvSpPr/>
          <p:nvPr/>
        </p:nvSpPr>
        <p:spPr>
          <a:xfrm>
            <a:off x="5105400" y="2133600"/>
            <a:ext cx="1981200" cy="533400"/>
          </a:xfrm>
          <a:prstGeom prst="borderCallout1">
            <a:avLst>
              <a:gd name="adj1" fmla="val 18750"/>
              <a:gd name="adj2" fmla="val -8333"/>
              <a:gd name="adj3" fmla="val 69039"/>
              <a:gd name="adj4" fmla="val -532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Categorical variables, including the subject ID</a:t>
            </a:r>
            <a:endParaRPr lang="en-ZW" sz="1400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A38F60F2-1287-404D-9438-CC0F6ED02CA4}"/>
              </a:ext>
            </a:extLst>
          </p:cNvPr>
          <p:cNvSpPr/>
          <p:nvPr/>
        </p:nvSpPr>
        <p:spPr>
          <a:xfrm>
            <a:off x="6553200" y="3505200"/>
            <a:ext cx="2209800" cy="914400"/>
          </a:xfrm>
          <a:prstGeom prst="borderCallout1">
            <a:avLst>
              <a:gd name="adj1" fmla="val 63821"/>
              <a:gd name="adj2" fmla="val -5114"/>
              <a:gd name="adj3" fmla="val 37383"/>
              <a:gd name="adj4" fmla="val -57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Binary dependent variable, fixed effects to estimate, distribution of DV, and link function (</a:t>
            </a:r>
            <a:r>
              <a:rPr lang="en-US" sz="1400" dirty="0" err="1"/>
              <a:t>logit</a:t>
            </a:r>
            <a:r>
              <a:rPr lang="en-US" sz="1400" dirty="0"/>
              <a:t> model)</a:t>
            </a:r>
            <a:endParaRPr lang="en-ZW" sz="1400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63B64B62-81E2-A543-ADEC-F1A41BB1EF2F}"/>
              </a:ext>
            </a:extLst>
          </p:cNvPr>
          <p:cNvSpPr/>
          <p:nvPr/>
        </p:nvSpPr>
        <p:spPr>
          <a:xfrm>
            <a:off x="6553200" y="5029200"/>
            <a:ext cx="1752600" cy="1371600"/>
          </a:xfrm>
          <a:prstGeom prst="borderCallout1">
            <a:avLst>
              <a:gd name="adj1" fmla="val 18750"/>
              <a:gd name="adj2" fmla="val -8333"/>
              <a:gd name="adj3" fmla="val -8627"/>
              <a:gd name="adj4" fmla="val -618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Which coefficients should be allowed to randomly vary across subjects (</a:t>
            </a:r>
            <a:r>
              <a:rPr lang="en-US" sz="1400" dirty="0" err="1"/>
              <a:t>int</a:t>
            </a:r>
            <a:r>
              <a:rPr lang="en-US" sz="1400" dirty="0"/>
              <a:t>)? Also compute EBLUPs</a:t>
            </a:r>
            <a:endParaRPr lang="en-ZW" sz="1400" dirty="0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21B9244E-3CEA-6540-9E60-1B84D78C6C27}"/>
              </a:ext>
            </a:extLst>
          </p:cNvPr>
          <p:cNvSpPr/>
          <p:nvPr/>
        </p:nvSpPr>
        <p:spPr>
          <a:xfrm>
            <a:off x="3352800" y="5486400"/>
            <a:ext cx="1981200" cy="1143000"/>
          </a:xfrm>
          <a:prstGeom prst="borderCallout1">
            <a:avLst>
              <a:gd name="adj1" fmla="val 18750"/>
              <a:gd name="adj2" fmla="val -8333"/>
              <a:gd name="adj3" fmla="val 691"/>
              <a:gd name="adj4" fmla="val -298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Appropriate likelihood ratio tests for variance components based on mixtures of chi-square distributions</a:t>
            </a:r>
            <a:endParaRPr lang="en-ZW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78BA88A-EFD0-1887-BCDE-854FDE8AA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details on SAS procedures</a:t>
            </a:r>
            <a:endParaRPr lang="en-ZW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7D12C189-E759-24BB-BB5C-AB3E86088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SAS Online Help (Best Resource!)</a:t>
            </a:r>
          </a:p>
          <a:p>
            <a:pPr eaLnBrk="1" hangingPunct="1"/>
            <a:r>
              <a:rPr lang="en-US" altLang="en-US"/>
              <a:t>West, Welch, and Galecki (2022)</a:t>
            </a:r>
          </a:p>
          <a:p>
            <a:pPr eaLnBrk="1" hangingPunct="1"/>
            <a:r>
              <a:rPr lang="en-US" altLang="en-US" i="1"/>
              <a:t>SAS for Mixed Models </a:t>
            </a:r>
            <a:r>
              <a:rPr lang="en-US" altLang="en-US"/>
              <a:t>(Littell et al.)</a:t>
            </a:r>
          </a:p>
          <a:p>
            <a:pPr eaLnBrk="1" hangingPunct="1"/>
            <a:r>
              <a:rPr lang="en-US" altLang="en-US"/>
              <a:t>Several alternative estimation procedures are available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proc glimmix</a:t>
            </a:r>
            <a:r>
              <a:rPr lang="en-US" altLang="en-US">
                <a:cs typeface="Courier New" panose="02070309020205020404" pitchFamily="49" charset="0"/>
              </a:rPr>
              <a:t> (pseudo-likelihood, ML with Laplace Approximation, ML with Adaptive Quadrature); more on this choice later in lecture</a:t>
            </a:r>
            <a:r>
              <a:rPr lang="en-US" altLang="en-US"/>
              <a:t> </a:t>
            </a:r>
            <a:endParaRPr lang="en-ZW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7FE1F887-AF88-AB4D-1660-59E13A5751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49C99A-59EF-9A41-858E-BB6175A3F9B8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2C744C49-17DE-1D1E-6B19-31EAD9EB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What Estimation Method Should Be Used for GLMMs?</a:t>
            </a:r>
            <a:endParaRPr lang="en-ZW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BF507CCA-CD48-5B70-E269-EAE0BF10B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As shown in the previous slides, there are many possible methods for estimating the parameters in GLMMs</a:t>
            </a:r>
          </a:p>
          <a:p>
            <a:r>
              <a:rPr lang="en-US" altLang="en-US"/>
              <a:t>When using Adaptive Gaussian Quadrature (AGQ) to approximate the likelihood (probably the most popular method), more integration points means better approximation, but also more computation time</a:t>
            </a:r>
          </a:p>
          <a:p>
            <a:endParaRPr lang="en-ZW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95A40934-4869-D8D5-8786-5F42AB731E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DB8F77-1F73-0847-A007-16E9E08EAA2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AE804725-09CF-971E-644D-B41E8D70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 What Estimation Method Should Be Used for GLMMs?</a:t>
            </a:r>
            <a:endParaRPr lang="en-ZW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67E56F5B-FA4F-24FC-7C08-F76FEF5FA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Kim et al. (2013, </a:t>
            </a:r>
            <a:r>
              <a:rPr lang="en-US" altLang="en-US" i="1"/>
              <a:t>TAS;</a:t>
            </a:r>
            <a:r>
              <a:rPr lang="en-US" altLang="en-US"/>
              <a:t> see Canvas) suggest that Laplace approximation (# integration points = 1) works well, but AGQ with more points will be better for smaller sample sizes (e.g., longitudinal data)</a:t>
            </a:r>
          </a:p>
          <a:p>
            <a:r>
              <a:rPr lang="en-US" altLang="en-US"/>
              <a:t>Laplace is far superior to AGQ when working with large sample sizes, but can be biased</a:t>
            </a:r>
          </a:p>
          <a:p>
            <a:r>
              <a:rPr lang="en-US" altLang="en-US"/>
              <a:t>Pseudo-likelihood / penalized quasi-likelihood estimation can lead to considerable bias!</a:t>
            </a:r>
            <a:endParaRPr lang="en-ZW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157423F-4152-2DCA-BCF8-70F9769E3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53DF6C-0BB6-0449-AB63-60F6BF9A221D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3A878D5-BA84-BAD7-6B54-7D3F7369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Software Options</a:t>
            </a:r>
            <a:endParaRPr lang="en-ZW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F982D3CB-F51E-3BA2-7ED8-2FF51191E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err="1"/>
              <a:t>MLwiN</a:t>
            </a:r>
            <a:r>
              <a:rPr lang="en-US" altLang="en-US" sz="2800" dirty="0"/>
              <a:t>, HLM (multilevel specification)</a:t>
            </a:r>
          </a:p>
          <a:p>
            <a:pPr eaLnBrk="1" hangingPunct="1"/>
            <a:r>
              <a:rPr lang="en-US" altLang="en-US" sz="2800" dirty="0" err="1"/>
              <a:t>SuperMix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aML</a:t>
            </a:r>
            <a:endParaRPr lang="en-US" altLang="en-US" sz="2800" dirty="0"/>
          </a:p>
          <a:p>
            <a:pPr eaLnBrk="1" hangingPunct="1"/>
            <a:r>
              <a:rPr lang="en-US" altLang="en-US" sz="2800" dirty="0" err="1"/>
              <a:t>ASReml</a:t>
            </a:r>
            <a:r>
              <a:rPr lang="en-US" altLang="en-US" sz="2800" dirty="0"/>
              <a:t>, SAS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proc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hpmixed</a:t>
            </a:r>
            <a:r>
              <a:rPr lang="en-US" altLang="en-US" sz="2800" dirty="0">
                <a:cs typeface="Courier New" panose="02070309020205020404" pitchFamily="49" charset="0"/>
              </a:rPr>
              <a:t> (for large data sets)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800" dirty="0"/>
              <a:t>Mostly boutique packages that do not also offer data management capabilities</a:t>
            </a:r>
          </a:p>
          <a:p>
            <a:pPr eaLnBrk="1" hangingPunct="1"/>
            <a:r>
              <a:rPr lang="en-US" altLang="en-US" sz="2800" dirty="0"/>
              <a:t>Stata,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glimmix</a:t>
            </a:r>
            <a:r>
              <a:rPr lang="en-US" altLang="en-US" sz="2800" dirty="0"/>
              <a:t>, HLM, and </a:t>
            </a:r>
            <a:r>
              <a:rPr lang="en-US" altLang="en-US" sz="2800" dirty="0" err="1"/>
              <a:t>MLwiN</a:t>
            </a:r>
            <a:r>
              <a:rPr lang="en-US" altLang="en-US" sz="2800" dirty="0"/>
              <a:t> currently offer correct theoretical options for </a:t>
            </a:r>
            <a:r>
              <a:rPr lang="en-US" altLang="en-US" sz="2800" b="1" dirty="0"/>
              <a:t>weighted estimation </a:t>
            </a:r>
            <a:r>
              <a:rPr lang="en-US" altLang="en-US" sz="2800" dirty="0"/>
              <a:t>of multilevel models: more on this in two weeks</a:t>
            </a:r>
          </a:p>
          <a:p>
            <a:pPr eaLnBrk="1" hangingPunct="1"/>
            <a:r>
              <a:rPr lang="en-US" altLang="en-US" sz="2800" dirty="0"/>
              <a:t>For R users working with weights: the relatively new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svylme</a:t>
            </a:r>
            <a:r>
              <a:rPr lang="en-US" altLang="en-US" sz="2800" b="1" dirty="0"/>
              <a:t> </a:t>
            </a:r>
            <a:r>
              <a:rPr lang="en-US" altLang="en-US" sz="2800" dirty="0"/>
              <a:t>package</a:t>
            </a:r>
            <a:endParaRPr lang="en-ZW" altLang="en-US" sz="2800" u="sng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062D5EE5-36A1-FCCA-9399-E4EF58C9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C8E32C-B323-D248-88CC-E2052DE6880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A2A60-5092-D7FE-E723-FFE374CA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1846F-599A-6B60-7D08-9CEE9CD18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Stan: </a:t>
            </a:r>
            <a:r>
              <a:rPr lang="en-US" sz="2800" dirty="0">
                <a:hlinkClick r:id="rId2"/>
              </a:rPr>
              <a:t>https://mc-stan.org/users/interfaces/</a:t>
            </a:r>
            <a:endParaRPr lang="en-US" sz="2800" dirty="0"/>
          </a:p>
          <a:p>
            <a:r>
              <a:rPr lang="en-US" sz="2800" dirty="0"/>
              <a:t>R packages: </a:t>
            </a:r>
            <a:r>
              <a:rPr lang="en-US" sz="2800" dirty="0" err="1"/>
              <a:t>RStanArm</a:t>
            </a:r>
            <a:r>
              <a:rPr lang="en-US" sz="2800" dirty="0"/>
              <a:t>; brms (see </a:t>
            </a:r>
            <a:r>
              <a:rPr lang="en-US" sz="2400" dirty="0">
                <a:hlinkClick r:id="rId3"/>
              </a:rPr>
              <a:t>https://websites.umich.edu/~bwest/brms_example.txt</a:t>
            </a:r>
            <a:r>
              <a:rPr lang="en-US" sz="2400" dirty="0"/>
              <a:t> </a:t>
            </a:r>
            <a:r>
              <a:rPr lang="en-US" sz="2800" dirty="0"/>
              <a:t>for an example)</a:t>
            </a:r>
          </a:p>
          <a:p>
            <a:r>
              <a:rPr lang="en-US" sz="2800" dirty="0"/>
              <a:t>A new Multilevel Regression and Poststratification (MRP) interface:</a:t>
            </a:r>
            <a:r>
              <a:rPr lang="en-US" sz="2800" dirty="0">
                <a:effectLst/>
                <a:latin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Arial" panose="020B0604020202020204" pitchFamily="34" charset="0"/>
                <a:hlinkClick r:id="rId4"/>
              </a:rPr>
              <a:t>https://mrpinterface.shinyapps.io/shinymrp/</a:t>
            </a:r>
            <a:endParaRPr lang="en-US" sz="2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C1C25-0AA6-2900-6F36-0350C309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90116-DC9D-714B-A25D-33445B289BEA}" type="slidenum">
              <a:rPr lang="en-ZW" altLang="en-US" smtClean="0"/>
              <a:pPr/>
              <a:t>29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686177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9F515A0-1B76-3E0D-431C-30AAFCA2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Lecture Overview, cont’d</a:t>
            </a:r>
            <a:endParaRPr lang="en-ZW" altLang="en-US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11DD32A6-3393-7A48-FE22-F17965EEF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lecture will introduce the syntax for fitting these models in various software packages</a:t>
            </a:r>
          </a:p>
          <a:p>
            <a:pPr eaLnBrk="1" hangingPunct="1"/>
            <a:r>
              <a:rPr lang="en-US" altLang="en-US"/>
              <a:t>Next week, we will apply these procedures to a real data set in an investigation of </a:t>
            </a:r>
            <a:r>
              <a:rPr lang="en-US" altLang="en-US" b="1"/>
              <a:t>interviewer effects</a:t>
            </a:r>
            <a:r>
              <a:rPr lang="en-US" altLang="en-US"/>
              <a:t>, and explore the output generated by the procedures</a:t>
            </a:r>
          </a:p>
          <a:p>
            <a:pPr eaLnBrk="1" hangingPunct="1"/>
            <a:r>
              <a:rPr lang="en-US" altLang="en-US" b="1"/>
              <a:t>You should start practicing with the use of these procedures, preferably with a data set in mind for the final project</a:t>
            </a:r>
            <a:endParaRPr lang="en-ZW" altLang="en-US" b="1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0AE3AC26-AAA5-B457-DC3F-8AAB1876B7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39015C-0001-0842-A948-610DF4D9B54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9CFBF2B-09BE-3EDD-FAAE-088814C6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Thinking Ahead…</a:t>
            </a:r>
            <a:endParaRPr lang="en-ZW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2048AA8B-318E-C7CC-1F72-851E51F5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Now that we have discussed conceptual background and software for fitting multilevel models, we will consider a case study next week, focusing on estimation of interviewer variance in the ESS Data</a:t>
            </a:r>
          </a:p>
          <a:p>
            <a:r>
              <a:rPr lang="en-US" altLang="en-US"/>
              <a:t>Please continue practicing with these procedures using your own data! We will have time for more questions next week.</a:t>
            </a:r>
            <a:endParaRPr lang="en-ZW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5AA1D182-10BF-C468-F299-041DA2EBF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BD6F7-26EC-2142-AEB7-63A39855784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460229B2-FE85-C534-1261-2B2D5BB8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 Software</a:t>
            </a:r>
            <a:endParaRPr lang="en-ZW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8638AC0-659F-D5D3-178B-2B4B1F51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most readily available general-purpose statistical software (because it’s free)</a:t>
            </a:r>
          </a:p>
          <a:p>
            <a:pPr eaLnBrk="1" hangingPunct="1"/>
            <a:r>
              <a:rPr lang="en-US" altLang="en-US" dirty="0"/>
              <a:t>Lots of good tutorials available and new menu-driven interfaces (e.g., RStudio)</a:t>
            </a:r>
          </a:p>
          <a:p>
            <a:pPr eaLnBrk="1" hangingPunct="1"/>
            <a:r>
              <a:rPr lang="en-US" altLang="en-US" dirty="0"/>
              <a:t>Primary multilevel modeling functions: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(in the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lme4</a:t>
            </a:r>
            <a:r>
              <a:rPr lang="en-US" altLang="en-US" dirty="0"/>
              <a:t> package)</a:t>
            </a:r>
          </a:p>
          <a:p>
            <a:pPr lvl="1" eaLnBrk="1" hangingPunct="1"/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(in the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US" altLang="en-US" dirty="0"/>
              <a:t> package; part of base install)</a:t>
            </a:r>
          </a:p>
          <a:p>
            <a:pPr lvl="1" eaLnBrk="1" hangingPunct="1"/>
            <a:r>
              <a:rPr lang="en-US" altLang="en-US" dirty="0"/>
              <a:t>Others [e.g.,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hglm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]</a:t>
            </a:r>
            <a:endParaRPr lang="en-ZW" altLang="en-US" dirty="0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2E11A3C-45B2-BE79-483E-F46309A0B6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B3EF97-2E0E-A741-A421-35681C92FC91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C29648E-DCCD-E2C6-7055-10969CA8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 Software, cont’d</a:t>
            </a:r>
            <a:endParaRPr lang="en-ZW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033F546-3D18-6821-45FF-E9180713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function is good for fitting models to normal outcomes, and offers more options</a:t>
            </a:r>
          </a:p>
          <a:p>
            <a:r>
              <a:rPr lang="en-US" altLang="en-US" sz="2800" dirty="0"/>
              <a:t>The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glmer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and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functions are good for fitting models to non-normal outcomes and models with </a:t>
            </a:r>
            <a:r>
              <a:rPr lang="en-US" altLang="en-US" sz="2800" b="1" i="1" dirty="0"/>
              <a:t>crossed</a:t>
            </a:r>
            <a:r>
              <a:rPr lang="en-US" altLang="en-US" sz="2800" dirty="0"/>
              <a:t> random effects; but there aren’t as many options (and possibly no p-values…)</a:t>
            </a:r>
          </a:p>
          <a:p>
            <a:r>
              <a:rPr lang="en-US" altLang="en-US" sz="2800" dirty="0"/>
              <a:t>We will focus on 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g/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800" dirty="0"/>
              <a:t> functions because they handle a more general set of models; some testing is made possible by also downloading the contributed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US" altLang="en-US" sz="2800" dirty="0"/>
              <a:t> package </a:t>
            </a:r>
            <a:endParaRPr lang="en-ZW" altLang="en-US" sz="2800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D01CF3C1-D8B1-3204-6342-07E83A04FA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F21222-74AC-924E-A27D-116E9599298A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415F4F-6E29-94A6-9EF7-3D27BE20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R: Required Data Structure</a:t>
            </a:r>
            <a:endParaRPr lang="en-ZW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26CF11BE-11BF-FE3D-EFA6-2B0E5A8F0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procedures in R generally require a long or “vertical” data structure, with multiple rows per cluster in the data set, and ID codes</a:t>
            </a:r>
          </a:p>
          <a:p>
            <a:pPr eaLnBrk="1" hangingPunct="1"/>
            <a:r>
              <a:rPr lang="en-US" altLang="en-US" dirty="0"/>
              <a:t>Example (could be Cluster / ID instead):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u="sng" dirty="0"/>
              <a:t>Subject</a:t>
            </a:r>
            <a:r>
              <a:rPr lang="en-US" altLang="en-US" sz="2800" dirty="0"/>
              <a:t>	</a:t>
            </a:r>
            <a:r>
              <a:rPr lang="en-US" altLang="en-US" sz="2800" u="sng" dirty="0"/>
              <a:t>Time</a:t>
            </a:r>
            <a:r>
              <a:rPr lang="en-US" altLang="en-US" sz="2800" dirty="0"/>
              <a:t>		</a:t>
            </a:r>
            <a:r>
              <a:rPr lang="en-US" altLang="en-US" sz="2800" u="sng" dirty="0"/>
              <a:t>DV</a:t>
            </a:r>
            <a:r>
              <a:rPr lang="en-US" altLang="en-US" sz="2800" dirty="0"/>
              <a:t>	</a:t>
            </a:r>
            <a:r>
              <a:rPr lang="en-US" altLang="en-US" sz="2800" u="sng" dirty="0"/>
              <a:t>IV1</a:t>
            </a:r>
            <a:r>
              <a:rPr lang="en-US" altLang="en-US" sz="2800" dirty="0"/>
              <a:t>	</a:t>
            </a:r>
            <a:r>
              <a:rPr lang="en-US" altLang="en-US" sz="2800" u="sng" dirty="0"/>
              <a:t>IV2</a:t>
            </a:r>
            <a:r>
              <a:rPr lang="en-US" altLang="en-US" sz="2800" dirty="0"/>
              <a:t>	</a:t>
            </a:r>
            <a:r>
              <a:rPr lang="en-US" altLang="en-US" sz="2800" u="sng" dirty="0"/>
              <a:t>Male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1			1		15.2	1	1	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1			2		12.3	0	1	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1			3		12.2	1	0	1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2			1		16.3	1	2	0</a:t>
            </a:r>
            <a:r>
              <a:rPr lang="en-ZW" altLang="en-US" sz="2800" dirty="0"/>
              <a:t> ...</a:t>
            </a:r>
            <a:endParaRPr lang="en-US" altLang="en-US" sz="2800" dirty="0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7C86F74E-C13F-06D1-1710-93D33B303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3306A2-1508-6643-A495-03B4D6395E2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3BD335C4-E88A-5999-864F-02EEB5DB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R: Required Data Structure</a:t>
            </a:r>
            <a:endParaRPr lang="en-ZW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A91E377-B067-D64C-E4A8-826C253F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A given data frame object therefore needs to have a “vertical” data structure</a:t>
            </a:r>
          </a:p>
          <a:p>
            <a:r>
              <a:rPr lang="en-US" altLang="en-US" sz="2800" dirty="0"/>
              <a:t>Easiest to import data sets from other packages using functions in the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altLang="en-US" sz="2800" b="1" dirty="0"/>
              <a:t>/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foreign/haven</a:t>
            </a:r>
            <a:r>
              <a:rPr lang="en-US" altLang="en-US" sz="2800" b="1" dirty="0"/>
              <a:t> </a:t>
            </a:r>
            <a:r>
              <a:rPr lang="en-US" altLang="en-US" sz="2800" dirty="0"/>
              <a:t>packages, or import delimited text files</a:t>
            </a:r>
          </a:p>
          <a:p>
            <a:r>
              <a:rPr lang="en-US" altLang="en-US" sz="2800" dirty="0">
                <a:sym typeface="Wingdings" pitchFamily="2" charset="2"/>
              </a:rPr>
              <a:t>The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reshape </a:t>
            </a:r>
            <a:r>
              <a:rPr lang="en-US" altLang="en-US" sz="2800" dirty="0">
                <a:sym typeface="Wingdings" pitchFamily="2" charset="2"/>
              </a:rPr>
              <a:t>function changes data structure (e.g., wide to long)</a:t>
            </a:r>
          </a:p>
          <a:p>
            <a:r>
              <a:rPr lang="en-US" altLang="en-US" sz="2800" dirty="0">
                <a:cs typeface="Courier New" panose="02070309020205020404" pitchFamily="49" charset="0"/>
              </a:rPr>
              <a:t>The following syntax assumes that a data frame object with the vertical structure 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</a:t>
            </a:r>
            <a:r>
              <a:rPr lang="en-US" altLang="en-US" sz="2800" dirty="0">
                <a:cs typeface="Courier New" panose="02070309020205020404" pitchFamily="49" charset="0"/>
              </a:rPr>
              <a:t>) has been created and is available</a:t>
            </a:r>
            <a:endParaRPr lang="en-ZW" altLang="en-US" sz="2800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7C81D892-7477-79E5-864B-32CCB92A3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A78E3A-5115-9C42-9B8A-6EB596503CCC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A535-CA91-6546-A659-B142392C9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lmer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latin typeface="+mn-lt"/>
                <a:cs typeface="Courier New" pitchFamily="49" charset="0"/>
              </a:rPr>
              <a:t> syntax</a:t>
            </a:r>
            <a:endParaRPr lang="en-ZW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ED63DE3-9820-C009-3E94-60330B12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library(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ZW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example.model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vsae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~ iv1 + time + factor(male) 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 (time | subject),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REML = T, </a:t>
            </a:r>
          </a:p>
          <a:p>
            <a:pPr>
              <a:buFont typeface="Arial" panose="020B0604020202020204" pitchFamily="34" charset="0"/>
              <a:buNone/>
            </a:pP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ZW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</a:t>
            </a:r>
            <a:r>
              <a:rPr lang="en-ZW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example.model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ranef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example.model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anova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example.model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ZW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D8279F4E-4B5C-4AAE-6238-9DE2A47BB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0CBBCF-EC97-E246-A413-35E5A1F8476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4CB54FE1-8BFF-4A41-8C69-7B0115EB54A6}"/>
              </a:ext>
            </a:extLst>
          </p:cNvPr>
          <p:cNvSpPr/>
          <p:nvPr/>
        </p:nvSpPr>
        <p:spPr>
          <a:xfrm>
            <a:off x="3962400" y="1143000"/>
            <a:ext cx="2667000" cy="762000"/>
          </a:xfrm>
          <a:prstGeom prst="borderCallout1">
            <a:avLst>
              <a:gd name="adj1" fmla="val 18750"/>
              <a:gd name="adj2" fmla="val -8333"/>
              <a:gd name="adj3" fmla="val 67429"/>
              <a:gd name="adj4" fmla="val -29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Load the </a:t>
            </a:r>
            <a:r>
              <a:rPr lang="en-US" sz="1400" dirty="0" err="1"/>
              <a:t>lmerTest</a:t>
            </a:r>
            <a:r>
              <a:rPr lang="en-US" sz="1400" dirty="0"/>
              <a:t> package, enabling approximate tests of fixed-effect parameters</a:t>
            </a:r>
            <a:endParaRPr lang="en-ZW" sz="1400" dirty="0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13D9F493-68C7-154E-AAC5-D2C6503D333F}"/>
              </a:ext>
            </a:extLst>
          </p:cNvPr>
          <p:cNvSpPr/>
          <p:nvPr/>
        </p:nvSpPr>
        <p:spPr>
          <a:xfrm>
            <a:off x="3657600" y="2286000"/>
            <a:ext cx="2362200" cy="914400"/>
          </a:xfrm>
          <a:prstGeom prst="borderCallout1">
            <a:avLst>
              <a:gd name="adj1" fmla="val 18750"/>
              <a:gd name="adj2" fmla="val -8333"/>
              <a:gd name="adj3" fmla="val 14366"/>
              <a:gd name="adj4" fmla="val -293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Coefficient for TIME and intercept (by default) randomly vary across subjects, with UN structure</a:t>
            </a:r>
            <a:endParaRPr lang="en-ZW" sz="1400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6AA6721-260C-184C-9183-F9A236CF4A37}"/>
              </a:ext>
            </a:extLst>
          </p:cNvPr>
          <p:cNvSpPr/>
          <p:nvPr/>
        </p:nvSpPr>
        <p:spPr>
          <a:xfrm>
            <a:off x="7010400" y="2362200"/>
            <a:ext cx="1600200" cy="685800"/>
          </a:xfrm>
          <a:prstGeom prst="borderCallout1">
            <a:avLst>
              <a:gd name="adj1" fmla="val 63821"/>
              <a:gd name="adj2" fmla="val -5114"/>
              <a:gd name="adj3" fmla="val -17195"/>
              <a:gd name="adj4" fmla="val -395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First part of model formula: DV, and fixed effects</a:t>
            </a:r>
            <a:endParaRPr lang="en-ZW" sz="1400" dirty="0"/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27CBFB0E-E388-5243-BB78-5CA7E1C5C66F}"/>
              </a:ext>
            </a:extLst>
          </p:cNvPr>
          <p:cNvSpPr/>
          <p:nvPr/>
        </p:nvSpPr>
        <p:spPr>
          <a:xfrm>
            <a:off x="5334000" y="4038600"/>
            <a:ext cx="1752600" cy="914400"/>
          </a:xfrm>
          <a:prstGeom prst="borderCallout1">
            <a:avLst>
              <a:gd name="adj1" fmla="val 18750"/>
              <a:gd name="adj2" fmla="val -8333"/>
              <a:gd name="adj3" fmla="val -51532"/>
              <a:gd name="adj4" fmla="val -104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Use the summary() function to view estimates, tests, and information criteria</a:t>
            </a:r>
            <a:endParaRPr lang="en-ZW" sz="1400" dirty="0"/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8F89FA9A-BFD9-C849-B652-C576D1074E31}"/>
              </a:ext>
            </a:extLst>
          </p:cNvPr>
          <p:cNvSpPr/>
          <p:nvPr/>
        </p:nvSpPr>
        <p:spPr>
          <a:xfrm>
            <a:off x="5029200" y="5127625"/>
            <a:ext cx="2362200" cy="762000"/>
          </a:xfrm>
          <a:prstGeom prst="borderCallout1">
            <a:avLst>
              <a:gd name="adj1" fmla="val 18750"/>
              <a:gd name="adj2" fmla="val -8333"/>
              <a:gd name="adj3" fmla="val -173248"/>
              <a:gd name="adj4" fmla="val -63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Print EBLUPs for all random coefficients</a:t>
            </a:r>
            <a:endParaRPr lang="en-ZW" sz="1400" dirty="0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35E0D431-D38B-324C-90AC-3626248513C8}"/>
              </a:ext>
            </a:extLst>
          </p:cNvPr>
          <p:cNvSpPr/>
          <p:nvPr/>
        </p:nvSpPr>
        <p:spPr>
          <a:xfrm>
            <a:off x="4343400" y="3429000"/>
            <a:ext cx="2362200" cy="381000"/>
          </a:xfrm>
          <a:prstGeom prst="borderCallout1">
            <a:avLst>
              <a:gd name="adj1" fmla="val 16608"/>
              <a:gd name="adj2" fmla="val -5114"/>
              <a:gd name="adj3" fmla="val -176779"/>
              <a:gd name="adj4" fmla="val -1098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Estimation method (REML), and data frame object</a:t>
            </a:r>
            <a:endParaRPr lang="en-ZW" sz="1400" dirty="0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CDD650C9-828D-3847-9420-9D8156FE2DB7}"/>
              </a:ext>
            </a:extLst>
          </p:cNvPr>
          <p:cNvSpPr/>
          <p:nvPr/>
        </p:nvSpPr>
        <p:spPr>
          <a:xfrm>
            <a:off x="1447800" y="4572000"/>
            <a:ext cx="2514600" cy="838200"/>
          </a:xfrm>
          <a:prstGeom prst="borderCallout1">
            <a:avLst>
              <a:gd name="adj1" fmla="val 18750"/>
              <a:gd name="adj2" fmla="val -8333"/>
              <a:gd name="adj3" fmla="val -38150"/>
              <a:gd name="adj4" fmla="val -13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Generate multi-parameter tests for fixed effects (also used for likelihood ratio tests, where two model fit objects are input)</a:t>
            </a:r>
            <a:endParaRPr lang="en-ZW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8BA2D58-1417-A07A-29CA-EF5B73BE5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Courier New" panose="02070309020205020404" pitchFamily="49" charset="0"/>
              </a:rPr>
              <a:t>Other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lmer()</a:t>
            </a:r>
            <a:r>
              <a:rPr lang="en-US" altLang="en-US">
                <a:cs typeface="Courier New" panose="02070309020205020404" pitchFamily="49" charset="0"/>
              </a:rPr>
              <a:t> options</a:t>
            </a:r>
            <a:endParaRPr lang="en-ZW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87CD92D-4D86-4888-88FE-23F8691D5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400" dirty="0"/>
              <a:t>Maximum Likelihood Estimation (e.g., for testing fixed effects):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REML = F</a:t>
            </a:r>
            <a:endParaRPr lang="en-US" altLang="en-US" sz="2000" dirty="0"/>
          </a:p>
          <a:p>
            <a:pPr eaLnBrk="1" hangingPunct="1">
              <a:defRPr/>
            </a:pPr>
            <a:r>
              <a:rPr lang="en-US" altLang="en-US" sz="2400" dirty="0"/>
              <a:t>Mixture-based Likelihood Ratio Tests for variance components in intercept-only models (requires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lmerTest</a:t>
            </a:r>
            <a:r>
              <a:rPr lang="en-US" altLang="en-US" sz="2400" dirty="0"/>
              <a:t>):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/>
              <a:t>	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example.model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altLang="en-US" sz="2400" dirty="0"/>
              <a:t>Heterogeneous Residual Covariance Parameters: use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!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ZW" altLang="en-US" sz="2000" dirty="0"/>
              <a:t>	</a:t>
            </a:r>
            <a:r>
              <a:rPr lang="en-Z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ZW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nlme</a:t>
            </a:r>
            <a:r>
              <a:rPr lang="en-Z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ZW" altLang="en-US" sz="2000" dirty="0"/>
              <a:t>	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Z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examp2 &lt;- </a:t>
            </a:r>
            <a:r>
              <a:rPr lang="en-ZW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lme</a:t>
            </a:r>
            <a:r>
              <a:rPr lang="en-Z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(dv ~ iv1 + time + factor(male),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Z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random = ~time | subject, </a:t>
            </a:r>
            <a:r>
              <a:rPr lang="en-ZW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datan</a:t>
            </a:r>
            <a:r>
              <a:rPr lang="en-Z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 = 	"REML", weights = </a:t>
            </a:r>
            <a:r>
              <a:rPr lang="en-ZW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varIdent</a:t>
            </a:r>
            <a:r>
              <a:rPr lang="en-ZW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(form = ~1 | male))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45B2F480-8EE5-9D59-F2D6-D49A97D6E6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9DAF0C-66E6-154D-974E-0E2EABB735B9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3137</TotalTime>
  <Words>2531</Words>
  <Application>Microsoft Office PowerPoint</Application>
  <PresentationFormat>On-screen Show (4:3)</PresentationFormat>
  <Paragraphs>284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Courier New</vt:lpstr>
      <vt:lpstr>Wingdings</vt:lpstr>
      <vt:lpstr>Office Theme</vt:lpstr>
      <vt:lpstr>Applications of Statistical Modeling: Module #1, Lecture #2  Software for Fitting Multilevel Models</vt:lpstr>
      <vt:lpstr>Lecture Overview</vt:lpstr>
      <vt:lpstr>Lecture Overview, cont’d</vt:lpstr>
      <vt:lpstr>R Software</vt:lpstr>
      <vt:lpstr>R Software, cont’d</vt:lpstr>
      <vt:lpstr>R: Required Data Structure</vt:lpstr>
      <vt:lpstr>R: Required Data Structure</vt:lpstr>
      <vt:lpstr>lmer() syntax</vt:lpstr>
      <vt:lpstr>Other lmer() options</vt:lpstr>
      <vt:lpstr>Other lmer() options</vt:lpstr>
      <vt:lpstr>Logit model: glmer() syntax</vt:lpstr>
      <vt:lpstr>More Details on R Procedures</vt:lpstr>
      <vt:lpstr>Stata Software</vt:lpstr>
      <vt:lpstr>Stata: Required Data Structure</vt:lpstr>
      <vt:lpstr>mixed syntax</vt:lpstr>
      <vt:lpstr>Other mixed options</vt:lpstr>
      <vt:lpstr>Other mixed options</vt:lpstr>
      <vt:lpstr>Logit model: melogit syntax</vt:lpstr>
      <vt:lpstr>SAS Software</vt:lpstr>
      <vt:lpstr>SAS: Required Data Structure</vt:lpstr>
      <vt:lpstr>proc mixed syntax</vt:lpstr>
      <vt:lpstr>Other proc mixed options</vt:lpstr>
      <vt:lpstr>Other proc mixed options</vt:lpstr>
      <vt:lpstr>proc glimmix syntax</vt:lpstr>
      <vt:lpstr>More details on SAS procedures</vt:lpstr>
      <vt:lpstr>So What Estimation Method Should Be Used for GLMMs?</vt:lpstr>
      <vt:lpstr>So What Estimation Method Should Be Used for GLMMs?</vt:lpstr>
      <vt:lpstr>Other Software Options</vt:lpstr>
      <vt:lpstr>Bayesian Estimation</vt:lpstr>
      <vt:lpstr>Thinking Ahead…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Models: Lecture Module #2  Software for Fitting Multilevel Models</dc:title>
  <dc:creator>Brady West</dc:creator>
  <cp:lastModifiedBy>Brady West</cp:lastModifiedBy>
  <cp:revision>138</cp:revision>
  <dcterms:created xsi:type="dcterms:W3CDTF">2014-02-24T21:44:44Z</dcterms:created>
  <dcterms:modified xsi:type="dcterms:W3CDTF">2025-09-14T18:56:22Z</dcterms:modified>
</cp:coreProperties>
</file>