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312" r:id="rId4"/>
    <p:sldId id="269" r:id="rId5"/>
    <p:sldId id="266" r:id="rId6"/>
    <p:sldId id="270" r:id="rId7"/>
    <p:sldId id="271" r:id="rId8"/>
    <p:sldId id="259" r:id="rId9"/>
    <p:sldId id="288" r:id="rId10"/>
    <p:sldId id="296" r:id="rId11"/>
    <p:sldId id="314" r:id="rId12"/>
    <p:sldId id="315" r:id="rId13"/>
    <p:sldId id="316" r:id="rId14"/>
    <p:sldId id="317" r:id="rId15"/>
    <p:sldId id="321" r:id="rId16"/>
    <p:sldId id="319" r:id="rId17"/>
    <p:sldId id="297" r:id="rId18"/>
    <p:sldId id="29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3"/>
    <p:restoredTop sz="93741"/>
  </p:normalViewPr>
  <p:slideViewPr>
    <p:cSldViewPr>
      <p:cViewPr varScale="1">
        <p:scale>
          <a:sx n="119" d="100"/>
          <a:sy n="119" d="100"/>
        </p:scale>
        <p:origin x="162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629BFC-3868-451F-B4A2-2594231B6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47301F-025A-44F3-9726-D7F65D5AE2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3AF175-FAFC-C64E-B4BA-F3EB439CD90E}" type="datetimeFigureOut">
              <a:rPr lang="en-ZW"/>
              <a:pPr>
                <a:defRPr/>
              </a:pPr>
              <a:t>15/9/2025</a:t>
            </a:fld>
            <a:endParaRPr lang="en-ZW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001D50F-6169-4ECA-8242-A99944734F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W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FD42DB6-03C1-4163-8B59-F1C0E1205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ZW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626C0-95BE-4A90-A820-EC97E6BC7C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A7F12-A2E6-43E4-801F-6B1E40755D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536343A-EDBD-AF49-B6B8-7B13CC3F0FA7}" type="slidenum">
              <a:rPr lang="en-ZW" altLang="en-US"/>
              <a:pPr/>
              <a:t>‹#›</a:t>
            </a:fld>
            <a:endParaRPr lang="en-Z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36972B3F-E14B-F7AC-8DDE-78D91689B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FAF663E-52BA-A841-DE6A-1C1DCD4AF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F7E2898-590F-BF95-181D-F403BE9A6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65062F3-CD5B-A94B-836D-E3AA71B3CED0}" type="slidenum">
              <a:rPr lang="en-ZW" altLang="en-US"/>
              <a:pPr/>
              <a:t>13</a:t>
            </a:fld>
            <a:endParaRPr lang="en-Z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13F1B-69CA-94DB-0F14-D9A8190F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8A341-C36B-6D4F-AC7D-16C34D421BFF}" type="datetime1">
              <a:rPr lang="en-ZW"/>
              <a:pPr>
                <a:defRPr/>
              </a:pPr>
              <a:t>15/9/2025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DC78-C3AB-7F7B-4E7F-ED80651B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4430-A183-8948-E261-6DBDC8AC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6B73A0-E749-ED4A-8D6E-618F24E11502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368356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DE1E-BB14-ED09-A2E5-B294CD721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CD36D-7E9D-8B4B-AC29-C8C29F002227}" type="datetime1">
              <a:rPr lang="en-ZW"/>
              <a:pPr>
                <a:defRPr/>
              </a:pPr>
              <a:t>15/9/2025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1636F-A5E7-865A-F17D-31C6DCC2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158E9-F534-B8B2-706F-9DC88510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25F68-8379-A44D-A1B6-49A623A64923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190992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C799-F936-AB7E-292A-3B6ED3D7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18E0E-4A96-F147-BA7F-0DBE6B866187}" type="datetime1">
              <a:rPr lang="en-ZW"/>
              <a:pPr>
                <a:defRPr/>
              </a:pPr>
              <a:t>15/9/2025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1303-F420-7AA8-86AB-F68DDA14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90CF9-41B7-0FDA-43E3-CC381F70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B11CC-F243-7842-8419-63766282C898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1022199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764EB-DF7E-64F6-66EC-5E76781B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39ECE-34EC-4248-9742-D72CBCD26FB3}" type="datetime1">
              <a:rPr lang="en-ZW"/>
              <a:pPr>
                <a:defRPr/>
              </a:pPr>
              <a:t>15/9/2025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6D17-DFD2-7CAD-8230-9EED3C9C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26EE-971A-A160-C903-17A6A4E2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7CD27-05D7-DA48-8A5F-9A04718A3505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68733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E5264-6036-CB29-7AE0-908F3E0E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EC4A6-FB10-EB4F-A2C6-BAB050E8DC9A}" type="datetime1">
              <a:rPr lang="en-ZW"/>
              <a:pPr>
                <a:defRPr/>
              </a:pPr>
              <a:t>15/9/2025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7F93-A0D0-8C9E-7D47-73B2C93A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D3FB-F06D-9E2D-BF92-85FE212EE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5D2B7-A4C4-E34D-A133-8FFE4F95BD85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19260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E3A4D28-0AD1-FA61-DFEA-0CA5EF43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BAB3F-6B01-4246-AF37-2B3BE56185CB}" type="datetime1">
              <a:rPr lang="en-ZW"/>
              <a:pPr>
                <a:defRPr/>
              </a:pPr>
              <a:t>15/9/2025</a:t>
            </a:fld>
            <a:endParaRPr lang="en-Z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5C71C4-E7DF-EC77-3AAA-ACA87C9A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14690A-5AC2-CB12-8333-C3219567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FF4C0-A42B-A84E-91EF-9DCFA262C6B8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320423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31A2F09-CC62-D627-7F90-CA3BF2CA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2F67E2-5247-CD4A-8EF7-A390B93B0EA8}" type="datetime1">
              <a:rPr lang="en-ZW"/>
              <a:pPr>
                <a:defRPr/>
              </a:pPr>
              <a:t>15/9/2025</a:t>
            </a:fld>
            <a:endParaRPr lang="en-Z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51B984-60E4-CB74-A271-95B101D2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32E64C-03CE-9DE0-A082-AFC61ECB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06348-FC31-B044-86B1-958107D6A2B5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308566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E8BCD2-22FC-9187-B840-5B87D043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B6539-1EE2-F740-A7E6-37EB94FB30CC}" type="datetime1">
              <a:rPr lang="en-ZW"/>
              <a:pPr>
                <a:defRPr/>
              </a:pPr>
              <a:t>15/9/2025</a:t>
            </a:fld>
            <a:endParaRPr lang="en-Z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14306E1-DF44-8BC4-6570-444DED19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74441D6-ECBB-C6FE-3622-A1889546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4614CF-F988-B949-8273-2DE58AEEF45A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304091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A3DAE40-70F8-E02B-0044-33CD6E7F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EE2F-C316-8E49-96FA-27A726D2E926}" type="datetime1">
              <a:rPr lang="en-ZW"/>
              <a:pPr>
                <a:defRPr/>
              </a:pPr>
              <a:t>15/9/2025</a:t>
            </a:fld>
            <a:endParaRPr lang="en-Z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B04316D-8BFE-BC2D-866B-52F9EE3E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88FC31-27BD-1EA4-B77D-D1DC001B8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78AAA-DD1B-3F4A-A094-4C05D47791F7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319896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48D040-5CD4-6DE4-E519-61AC66F8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E5C96-09A8-1545-BC67-02DD4AD76785}" type="datetime1">
              <a:rPr lang="en-ZW"/>
              <a:pPr>
                <a:defRPr/>
              </a:pPr>
              <a:t>15/9/2025</a:t>
            </a:fld>
            <a:endParaRPr lang="en-Z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320DCD-6603-7293-417D-C70EE09E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04F2254-E4E0-3509-A601-45AF09E0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0267C-13A9-B746-95F4-00B2A501CD3C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27990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W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72109B-969F-FD7A-37A9-17751118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4CF16-0CF4-0B41-A326-160DB782A5EB}" type="datetime1">
              <a:rPr lang="en-ZW"/>
              <a:pPr>
                <a:defRPr/>
              </a:pPr>
              <a:t>15/9/2025</a:t>
            </a:fld>
            <a:endParaRPr lang="en-Z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F24F19A-5B25-876A-933E-3D649864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814DB6-EE3E-8C08-DD7C-566708FD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C5A1D-57F7-0E4D-9465-FFC22BB44809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184898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957A61C-EA1E-7A6E-FB5D-1764375371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Z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7E949FB-0E5D-03BE-2C05-65D18BD13D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Z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D3AF7-0B15-4E73-8D3A-823018E6E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63B2E2-475C-AB4E-883A-CDB88EC7989A}" type="datetime1">
              <a:rPr lang="en-ZW"/>
              <a:pPr>
                <a:defRPr/>
              </a:pPr>
              <a:t>15/9/2025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C5E2E-6C95-470A-B627-ED4EDB315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81D8-C6CA-4E87-848F-2DFBFC80B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2AC9ACB-EB53-834D-9056-F81F63C942C0}" type="slidenum">
              <a:rPr lang="en-ZW" altLang="en-US"/>
              <a:pPr/>
              <a:t>‹#›</a:t>
            </a:fld>
            <a:endParaRPr lang="en-Z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B2B79D44-A97E-480D-ABC1-202838E01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Applications of Statistical Modeling:</a:t>
            </a:r>
            <a:br>
              <a:rPr lang="en-US" sz="3600" dirty="0"/>
            </a:br>
            <a:r>
              <a:rPr lang="en-US" sz="3600" dirty="0"/>
              <a:t>Module #1, Lecture #3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Multilevel Modeling Application: </a:t>
            </a:r>
            <a:br>
              <a:rPr lang="en-US" sz="3200" dirty="0"/>
            </a:br>
            <a:r>
              <a:rPr lang="en-US" sz="3200" dirty="0"/>
              <a:t>Interviewer Effects in the European Social Survey</a:t>
            </a:r>
            <a:endParaRPr lang="en-ZW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85C57-D117-4356-BEDC-2F6060D7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Brady T. West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Email: </a:t>
            </a:r>
            <a:r>
              <a:rPr lang="en-US" sz="2800" u="sng" dirty="0"/>
              <a:t>bwest@umich.edu</a:t>
            </a: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ZW" sz="2800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04038C64-73A9-7221-5C8A-AFB4A3F7B8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F455D4-A82A-B549-B7C3-6FA3140D8A8F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771C8EC-DF50-33A3-3BFB-6CC59157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Random Coefficient Model: </a:t>
            </a:r>
            <a:br>
              <a:rPr lang="en-US" altLang="en-US" sz="4000" dirty="0"/>
            </a:br>
            <a:r>
              <a:rPr lang="en-US" altLang="en-US" sz="4000" dirty="0"/>
              <a:t>Stata Code</a:t>
            </a:r>
            <a:endParaRPr lang="en-ZW" altLang="en-US" sz="4000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CD939585-4BD0-76B9-243B-515FF737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mixed pplhlp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trstplc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intnum: trstplc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covariance(unstruct)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variance reml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cs typeface="Courier New" panose="02070309020205020404" pitchFamily="49" charset="0"/>
              </a:rPr>
              <a:t>LRT needs to be done manually. Only automatic for random intercept models.</a:t>
            </a:r>
            <a:endParaRPr lang="en-ZW" altLang="en-US"/>
          </a:p>
          <a:p>
            <a:pPr>
              <a:buFont typeface="Arial" panose="020B0604020202020204" pitchFamily="34" charset="0"/>
              <a:buNone/>
            </a:pPr>
            <a:endParaRPr lang="en-ZW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475D701-D89D-AC0E-E176-B7574EE88B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55E47A-3A5A-D54F-8F3A-F64ECB41F034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60F75C7-A9F9-FD89-0C6C-BAED1F9F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Three Questions!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1F5FA-AE3F-4961-9828-339699565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Suppose that we have </a:t>
            </a:r>
            <a:r>
              <a:rPr lang="en-US" i="1" dirty="0"/>
              <a:t>n</a:t>
            </a:r>
            <a:r>
              <a:rPr lang="en-US" dirty="0"/>
              <a:t> groups/clusters of units: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Assuming no other covariates, what are the potential options for modeling the effects of the clusters?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What is the difference between an ordinary regression model and a multilevel regression model? 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What if we have covariates both for Level 1 and Level 2?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14340" name="Slide Number Placeholder 4">
            <a:extLst>
              <a:ext uri="{FF2B5EF4-FFF2-40B4-BE49-F238E27FC236}">
                <a16:creationId xmlns:a16="http://schemas.microsoft.com/office/drawing/2014/main" id="{C8AB1865-9D0B-D0A3-A2F1-B2D5F3F9C6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2B922A-5016-3D41-B1F6-52A17C479E68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B7F7FC8-0380-1695-2FE4-7C842A66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US" altLang="en-US" sz="4000"/>
              <a:t>Ordinary versus Multilevel Regression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4A21070-5D8E-1548-633D-B094A73EC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Ordinary regression: a reference category and </a:t>
            </a:r>
            <a:r>
              <a:rPr lang="en-US" altLang="en-US" i="1" dirty="0"/>
              <a:t>n</a:t>
            </a:r>
            <a:r>
              <a:rPr lang="en-US" altLang="en-US" dirty="0"/>
              <a:t>-1 indicators</a:t>
            </a:r>
          </a:p>
          <a:p>
            <a:pPr lvl="1"/>
            <a:r>
              <a:rPr lang="en-US" altLang="en-US" dirty="0"/>
              <a:t>Mean structure changed</a:t>
            </a:r>
          </a:p>
          <a:p>
            <a:r>
              <a:rPr lang="en-US" altLang="en-US" dirty="0"/>
              <a:t>Multilevel regression: </a:t>
            </a:r>
            <a:r>
              <a:rPr lang="en-US" altLang="en-US" i="1" dirty="0"/>
              <a:t>n</a:t>
            </a:r>
            <a:r>
              <a:rPr lang="en-US" altLang="en-US" dirty="0"/>
              <a:t> indicators</a:t>
            </a:r>
          </a:p>
          <a:p>
            <a:pPr lvl="1"/>
            <a:r>
              <a:rPr lang="en-US" altLang="en-US" dirty="0"/>
              <a:t>Variance structure changed</a:t>
            </a:r>
          </a:p>
          <a:p>
            <a:pPr lvl="1"/>
            <a:r>
              <a:rPr lang="en-US" altLang="en-US" dirty="0"/>
              <a:t>Better for many groups and small sizes</a:t>
            </a:r>
          </a:p>
          <a:p>
            <a:pPr lvl="1"/>
            <a:r>
              <a:rPr lang="en-US" altLang="en-US" dirty="0"/>
              <a:t>Flexible to expand</a:t>
            </a:r>
          </a:p>
          <a:p>
            <a:pPr lvl="1"/>
            <a:r>
              <a:rPr lang="en-US" altLang="en-US" dirty="0"/>
              <a:t>Borrow information across groups: </a:t>
            </a:r>
            <a:r>
              <a:rPr lang="en-US" altLang="en-US" b="1" dirty="0"/>
              <a:t>partial pooling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4C1638B-F2E7-6B79-5BC8-5D89F827F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34401D-4924-3440-9B9D-C007FB368B7B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313AF36-05FE-4A6B-A9BC-AF3C9CC6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Partial Pooling without Predictors: </a:t>
            </a:r>
          </a:p>
        </p:txBody>
      </p:sp>
      <p:pic>
        <p:nvPicPr>
          <p:cNvPr id="16387" name="Content Placeholder 2">
            <a:extLst>
              <a:ext uri="{FF2B5EF4-FFF2-40B4-BE49-F238E27FC236}">
                <a16:creationId xmlns:a16="http://schemas.microsoft.com/office/drawing/2014/main" id="{1E4EAABE-99A5-0777-B9EA-AB3470ED6CFD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33900"/>
          </a:xfrm>
        </p:spPr>
      </p:pic>
      <p:sp>
        <p:nvSpPr>
          <p:cNvPr id="16388" name="Slide Number Placeholder 4">
            <a:extLst>
              <a:ext uri="{FF2B5EF4-FFF2-40B4-BE49-F238E27FC236}">
                <a16:creationId xmlns:a16="http://schemas.microsoft.com/office/drawing/2014/main" id="{EB2F171E-3D94-FA62-7C38-6C2C61F434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0AC407-3F37-E54F-BF12-7C112940E940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20C4335-46DE-34E9-766C-362533F8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Partial-pooling Estimates </a:t>
            </a:r>
          </a:p>
        </p:txBody>
      </p:sp>
      <p:pic>
        <p:nvPicPr>
          <p:cNvPr id="18435" name="Content Placeholder 2">
            <a:extLst>
              <a:ext uri="{FF2B5EF4-FFF2-40B4-BE49-F238E27FC236}">
                <a16:creationId xmlns:a16="http://schemas.microsoft.com/office/drawing/2014/main" id="{B40EEED1-775A-F288-CB61-834EC09F84CA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33900"/>
          </a:xfrm>
        </p:spPr>
      </p:pic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FBD03455-A4E6-91D4-5E2E-52B5060F74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1D85D0-D298-6F4D-A56F-86FD08CE06A1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01B70A9-F741-2BE5-5CFA-D9A1A17B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FE27-F5E7-4046-883D-C13908F4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Multilevel model with random intercepts and slopes: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Combine as: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38410E59-583E-0045-EE74-61D8253A5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A479E2-593B-544B-AD76-9DED25FD18D3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pic>
        <p:nvPicPr>
          <p:cNvPr id="19461" name="Picture 6" descr="latex-image-1.pdf">
            <a:extLst>
              <a:ext uri="{FF2B5EF4-FFF2-40B4-BE49-F238E27FC236}">
                <a16:creationId xmlns:a16="http://schemas.microsoft.com/office/drawing/2014/main" id="{2CB3B318-4C3F-796D-06FB-0B9760F5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90800"/>
            <a:ext cx="3946525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7" descr="latex-image-1.pdf">
            <a:extLst>
              <a:ext uri="{FF2B5EF4-FFF2-40B4-BE49-F238E27FC236}">
                <a16:creationId xmlns:a16="http://schemas.microsoft.com/office/drawing/2014/main" id="{37CEA50D-5093-B257-08FE-584EE5A17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984750"/>
            <a:ext cx="6807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C8A38C1-2DE9-901B-460B-98F3D06C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Panel Surveys with </a:t>
            </a:r>
            <a:br>
              <a:rPr lang="en-US" altLang="en-US" dirty="0"/>
            </a:br>
            <a:r>
              <a:rPr lang="en-US" altLang="en-US" dirty="0"/>
              <a:t>Complex Sample Designs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7951B8F-B17D-7661-D66D-0D15F988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Consider panel surveys with a complex </a:t>
            </a:r>
            <a:r>
              <a:rPr lang="en-US" altLang="en-US" sz="2800" i="1" dirty="0"/>
              <a:t>initial</a:t>
            </a:r>
            <a:r>
              <a:rPr lang="en-US" altLang="en-US" sz="2800" dirty="0"/>
              <a:t> sample designs (stratification, cluster sampling, weighting)</a:t>
            </a:r>
          </a:p>
          <a:p>
            <a:r>
              <a:rPr lang="en-US" altLang="en-US" sz="2800" dirty="0"/>
              <a:t>Repeatedly measure the initially sampled units at multiple follow-up waves</a:t>
            </a:r>
          </a:p>
          <a:p>
            <a:r>
              <a:rPr lang="en-US" altLang="en-US" sz="2800" dirty="0"/>
              <a:t>Next week, we will introduce design-based and model-based approaches to account for:</a:t>
            </a:r>
          </a:p>
          <a:p>
            <a:pPr lvl="1"/>
            <a:r>
              <a:rPr lang="en-US" altLang="en-US" dirty="0"/>
              <a:t>Correlation of repeated measurements</a:t>
            </a:r>
          </a:p>
          <a:p>
            <a:pPr lvl="1"/>
            <a:r>
              <a:rPr lang="en-US" altLang="en-US" dirty="0"/>
              <a:t>Complex sampling features</a:t>
            </a:r>
          </a:p>
          <a:p>
            <a:pPr lvl="1"/>
            <a:r>
              <a:rPr lang="en-US" altLang="en-US" dirty="0"/>
              <a:t>Different patterns of nonresponse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47ADF301-0129-D5D9-72AE-7D701F553C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8E0A07-AFB3-464F-905B-FB19F9FD3982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2D36841-63E0-6415-18ED-78819F29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Final Thoughts</a:t>
            </a:r>
            <a:endParaRPr lang="en-ZW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6FD5CCA8-2B9C-8515-3C67-0AD51359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Importantly, we would make the same inferences regardless of the software used</a:t>
            </a:r>
          </a:p>
          <a:p>
            <a:r>
              <a:rPr lang="en-US" altLang="en-US" dirty="0"/>
              <a:t>“Automatic” mixture-based LRTs of variance components and intra-interviewer correlations are generally available, </a:t>
            </a:r>
            <a:r>
              <a:rPr lang="en-US" altLang="en-US" u="sng" dirty="0"/>
              <a:t>for random intercept models</a:t>
            </a:r>
          </a:p>
          <a:p>
            <a:r>
              <a:rPr lang="en-US" altLang="en-US" dirty="0"/>
              <a:t>Some amount of work may be required for diagnostics in each package, </a:t>
            </a:r>
            <a:r>
              <a:rPr lang="en-US" altLang="en-US" b="1" dirty="0"/>
              <a:t>but it is important to always consider them</a:t>
            </a:r>
            <a:endParaRPr lang="en-US" altLang="en-US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23A38AF-BBAB-A8DA-DFAD-2D986D37CF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B63F75-BFCD-1746-AC3B-65364EF79435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344036B-8DE2-2E95-55DB-698DC0C7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Your Analysis Projects</a:t>
            </a:r>
            <a:endParaRPr lang="en-ZW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8DB114B7-ECC1-89EE-FB3A-AD2E64EF0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/>
              <a:t>Be creative! </a:t>
            </a:r>
            <a:r>
              <a:rPr lang="en-US" altLang="en-US" sz="2800"/>
              <a:t>Do some data exploration, and try to find some interesting patterns in your data…</a:t>
            </a:r>
          </a:p>
          <a:p>
            <a:r>
              <a:rPr lang="en-US" altLang="en-US" sz="2800"/>
              <a:t>Try a random coefficient model! Not a lot of research considers between-cluster variance in regression coefficients…important for longitudinal data</a:t>
            </a:r>
          </a:p>
          <a:p>
            <a:r>
              <a:rPr lang="en-US" altLang="en-US" sz="2800"/>
              <a:t>Try to explain variance in the residuals and the random effects! Consider aggregating L1 variables…</a:t>
            </a:r>
          </a:p>
          <a:p>
            <a:r>
              <a:rPr lang="en-US" altLang="en-US" sz="2800"/>
              <a:t>Carefully consider model diagnostics!</a:t>
            </a:r>
          </a:p>
          <a:p>
            <a:r>
              <a:rPr lang="en-US" altLang="en-US" sz="2800"/>
              <a:t>Be </a:t>
            </a:r>
            <a:r>
              <a:rPr lang="en-US" altLang="en-US" sz="2800" b="1" u="sng"/>
              <a:t>careful</a:t>
            </a:r>
            <a:r>
              <a:rPr lang="en-US" altLang="en-US" sz="2800"/>
              <a:t> and </a:t>
            </a:r>
            <a:r>
              <a:rPr lang="en-US" altLang="en-US" sz="2800" b="1" u="sng"/>
              <a:t>clear</a:t>
            </a:r>
            <a:r>
              <a:rPr lang="en-US" altLang="en-US" sz="2800"/>
              <a:t> with your interpretations</a:t>
            </a:r>
            <a:endParaRPr lang="en-ZW" altLang="en-US" sz="2800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E0E9E0DF-5659-263B-8B81-14C2540E92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3DB8A8-1067-1B4B-B7D4-85950950D7A6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4A940A8-BFD9-D4E3-79A5-A06AF39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Lecture Overview</a:t>
            </a:r>
            <a:endParaRPr lang="en-ZW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BF5F5922-E356-E563-E153-A3E620E81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Today, we’ll begin with a review of interviewer effects; some of this may be new, and you may have seen some of it in other classes</a:t>
            </a:r>
          </a:p>
          <a:p>
            <a:pPr eaLnBrk="1" hangingPunct="1"/>
            <a:r>
              <a:rPr lang="en-US" altLang="en-US"/>
              <a:t>We’ll then turn to applications involving the European Social Survey (ESS) data, estimating interviewer variance for selected survey variables and interpreting the results</a:t>
            </a:r>
          </a:p>
          <a:p>
            <a:pPr eaLnBrk="1" hangingPunct="1"/>
            <a:r>
              <a:rPr lang="en-US" altLang="en-US"/>
              <a:t>We’ll also discuss how to fit the models using selected software procedures</a:t>
            </a:r>
            <a:endParaRPr lang="en-ZW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868BEA6D-BC93-3E11-FD87-E540C0ACBB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F37DF1-179F-3F48-A727-EF9986357D16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0EE6C5F-E36B-0B25-B7CF-E3BC16C5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Interviewer Effects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7FDCFB37-FEA4-0BDF-8D17-C757E21FC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Classically viewed as a type of measurement error specific to an interviewer</a:t>
            </a:r>
          </a:p>
          <a:p>
            <a:r>
              <a:rPr lang="en-US" altLang="en-US"/>
              <a:t>Determinants of Intra-Interviewer Correlations (“rho-int”); see West and Blom (2017, JSSAM)</a:t>
            </a:r>
          </a:p>
          <a:p>
            <a:pPr lvl="1" eaLnBrk="1" hangingPunct="1"/>
            <a:r>
              <a:rPr lang="en-US" altLang="en-US" sz="1800"/>
              <a:t>Computerization (ACASI/SAQs); correlations expected to be negligible</a:t>
            </a:r>
          </a:p>
          <a:p>
            <a:pPr lvl="1" eaLnBrk="1" hangingPunct="1"/>
            <a:r>
              <a:rPr lang="en-US" altLang="en-US" sz="1800"/>
              <a:t>Telephone (smaller) vs. Face-to-face (larger)</a:t>
            </a:r>
          </a:p>
          <a:p>
            <a:pPr lvl="1" eaLnBrk="1" hangingPunct="1"/>
            <a:r>
              <a:rPr lang="en-US" altLang="en-US" sz="1800"/>
              <a:t>Items? Open vs. closed, or Factual vs. attitudinal; not many differences</a:t>
            </a:r>
          </a:p>
          <a:p>
            <a:pPr lvl="1" eaLnBrk="1" hangingPunct="1"/>
            <a:r>
              <a:rPr lang="en-US" altLang="en-US" sz="1800"/>
              <a:t>Controlled feedback and probing…</a:t>
            </a:r>
          </a:p>
          <a:p>
            <a:pPr lvl="1" eaLnBrk="1" hangingPunct="1"/>
            <a:r>
              <a:rPr lang="en-US" altLang="en-US" sz="1800"/>
              <a:t>Interviewer experience / training? Interviewer behaviors / non-verbal signs?</a:t>
            </a:r>
          </a:p>
          <a:p>
            <a:pPr lvl="1" eaLnBrk="1" hangingPunct="1"/>
            <a:r>
              <a:rPr lang="en-US" altLang="en-US" sz="1800"/>
              <a:t>Demographics of interviewers and respondents</a:t>
            </a:r>
          </a:p>
          <a:p>
            <a:pPr lvl="1" eaLnBrk="1" hangingPunct="1"/>
            <a:r>
              <a:rPr lang="en-US" altLang="en-US" sz="1800"/>
              <a:t>Different recruitment of different types of cases (West and Olson, 2010); argument against measurement error hypothesis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FE46C5A5-6F5A-1AFF-C477-5D3F0BE79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2A0E25-B814-5B4A-88D2-6B42236977FB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8F6F936-4F7E-DC42-7041-1288B2F8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Variance Inflation</a:t>
            </a:r>
            <a:endParaRPr lang="en-ZW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A3CB4DFD-571D-520D-A855-7996C711F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 the sizes of workloads increase, effective sample size is reduced, even for small values of intra-interviewer correlations</a:t>
            </a:r>
          </a:p>
          <a:p>
            <a:r>
              <a:rPr lang="en-US" altLang="en-US"/>
              <a:t>Workload could be reduced by hiring more interviewers, but…</a:t>
            </a:r>
          </a:p>
          <a:p>
            <a:r>
              <a:rPr lang="en-US" altLang="en-US"/>
              <a:t>Wouldn’t that cost more?</a:t>
            </a:r>
          </a:p>
          <a:p>
            <a:r>
              <a:rPr lang="en-US" altLang="en-US"/>
              <a:t>Better to reduce rho-int as much as possible through training, supervision, and good questionnaire design principles</a:t>
            </a:r>
            <a:endParaRPr lang="en-ZW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7DE2E0E-8E0D-A496-54E3-20D7CA4FA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98CCE7-FD67-784A-8A8B-495FB07B28DE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7FA21E6-1F88-F678-587E-712ACF965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Modeling Approaches</a:t>
            </a:r>
            <a:endParaRPr lang="en-ZW" altLang="en-US"/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50BC24C0-06B5-4B7A-ACA1-533D09C70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In recent years, methodological studies have taken advantage of multilevel modeling techniques to study interviewer variance</a:t>
            </a:r>
          </a:p>
          <a:p>
            <a:pPr eaLnBrk="1" hangingPunct="1">
              <a:defRPr/>
            </a:pPr>
            <a:r>
              <a:rPr lang="en-US" altLang="en-US" sz="2800" dirty="0"/>
              <a:t>Effects of individual interviewers </a:t>
            </a:r>
            <a:r>
              <a:rPr lang="en-US" altLang="en-US" sz="2800" i="1" dirty="0"/>
              <a:t>j</a:t>
            </a:r>
            <a:r>
              <a:rPr lang="en-US" altLang="en-US" sz="2800" dirty="0"/>
              <a:t> (</a:t>
            </a:r>
            <a:r>
              <a:rPr lang="en-US" altLang="en-US" sz="2800" i="1" dirty="0" err="1"/>
              <a:t>M</a:t>
            </a:r>
            <a:r>
              <a:rPr lang="en-US" altLang="en-US" sz="2800" i="1" baseline="-25000" dirty="0" err="1"/>
              <a:t>j</a:t>
            </a:r>
            <a:r>
              <a:rPr lang="en-US" altLang="en-US" sz="2800" dirty="0"/>
              <a:t>) on survey measures </a:t>
            </a:r>
            <a:r>
              <a:rPr lang="en-US" altLang="en-US" sz="2800" i="1" dirty="0"/>
              <a:t>y </a:t>
            </a:r>
            <a:r>
              <a:rPr lang="en-US" altLang="en-US" sz="2800" dirty="0"/>
              <a:t>for respondent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 are treated as </a:t>
            </a:r>
            <a:r>
              <a:rPr lang="en-US" altLang="en-US" sz="2800" b="1" dirty="0"/>
              <a:t>random</a:t>
            </a:r>
            <a:r>
              <a:rPr lang="en-US" altLang="en-US" sz="2800" dirty="0"/>
              <a:t>: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800" dirty="0"/>
          </a:p>
          <a:p>
            <a:pPr eaLnBrk="1" hangingPunct="1">
              <a:defRPr/>
            </a:pPr>
            <a:endParaRPr lang="en-US" altLang="en-US" sz="2800" dirty="0"/>
          </a:p>
          <a:p>
            <a:pPr eaLnBrk="1" hangingPunct="1">
              <a:defRPr/>
            </a:pPr>
            <a:r>
              <a:rPr lang="en-US" altLang="en-US" sz="2800" dirty="0"/>
              <a:t>In most applications, variance in the true values (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) and the random errors (</a:t>
            </a:r>
            <a:r>
              <a:rPr lang="en-US" altLang="en-US" sz="2800" i="1" dirty="0" err="1"/>
              <a:t>e</a:t>
            </a:r>
            <a:r>
              <a:rPr lang="en-US" altLang="en-US" sz="2800" i="1" baseline="-25000" dirty="0" err="1"/>
              <a:t>ij</a:t>
            </a:r>
            <a:r>
              <a:rPr lang="en-US" altLang="en-US" sz="2800" dirty="0"/>
              <a:t>) are combined into the error variance term, and a fixed intercept is used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ZW" altLang="en-US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6C506A68-544E-9F87-949D-F6ADD909CD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6865B9-DAB7-7143-A330-FF56E45214BF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0B9A8D4B-0299-22F1-CEE0-6617CD965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779505"/>
              </p:ext>
            </p:extLst>
          </p:nvPr>
        </p:nvGraphicFramePr>
        <p:xfrm>
          <a:off x="3352800" y="3863181"/>
          <a:ext cx="1524000" cy="1145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774360" progId="Equation.DSMT4">
                  <p:embed/>
                </p:oleObj>
              </mc:Choice>
              <mc:Fallback>
                <p:oleObj name="Equation" r:id="rId2" imgW="1104840" imgH="7743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63181"/>
                        <a:ext cx="1524000" cy="1145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8045AA8-8A16-88B1-0A2A-1FC766499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Multilevel Modeling Approaches</a:t>
            </a:r>
            <a:endParaRPr lang="en-ZW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2FB8890-D89B-598B-A707-2754A5887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Advantages: </a:t>
            </a:r>
          </a:p>
          <a:p>
            <a:pPr lvl="1"/>
            <a:r>
              <a:rPr lang="en-US" altLang="en-US" sz="2400" dirty="0"/>
              <a:t>Capable of handling </a:t>
            </a:r>
            <a:r>
              <a:rPr lang="en-US" altLang="en-US" sz="2400" u="sng" dirty="0"/>
              <a:t>unbalanced workloads</a:t>
            </a:r>
            <a:r>
              <a:rPr lang="en-US" altLang="en-US" sz="2400" dirty="0"/>
              <a:t> across interviewers (some models require equal workloads!)</a:t>
            </a:r>
          </a:p>
          <a:p>
            <a:pPr lvl="1"/>
            <a:r>
              <a:rPr lang="en-US" altLang="en-US" sz="2400" dirty="0"/>
              <a:t>Capable of including interviewer-specific covariates in an effort to explain variance across interviewers</a:t>
            </a:r>
          </a:p>
          <a:p>
            <a:pPr lvl="1"/>
            <a:r>
              <a:rPr lang="en-US" altLang="en-US" sz="2400" dirty="0"/>
              <a:t>Capable of allowing interviewer variance to vary depending on the type of interviewer (e.g., CAPI vs. CATI)</a:t>
            </a:r>
          </a:p>
          <a:p>
            <a:pPr lvl="1"/>
            <a:r>
              <a:rPr lang="en-US" altLang="en-US" sz="2400" dirty="0"/>
              <a:t>Models with </a:t>
            </a:r>
            <a:r>
              <a:rPr lang="en-US" altLang="en-US" sz="2400" b="1" dirty="0"/>
              <a:t>crossed random effects</a:t>
            </a:r>
            <a:r>
              <a:rPr lang="en-US" altLang="en-US" sz="2400" dirty="0"/>
              <a:t> enable studies of the contributions of areas and interviewers to overall variance (e.g., </a:t>
            </a:r>
            <a:r>
              <a:rPr lang="en-US" altLang="en-US" sz="2400" dirty="0" err="1"/>
              <a:t>O’Muircheartaigh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Campanelli</a:t>
            </a:r>
            <a:r>
              <a:rPr lang="en-US" altLang="en-US" sz="2400" dirty="0"/>
              <a:t>, 1998)</a:t>
            </a:r>
          </a:p>
          <a:p>
            <a:pPr lvl="2"/>
            <a:r>
              <a:rPr lang="en-US" altLang="en-US" sz="2000" dirty="0"/>
              <a:t>Example: interviewers work in multiple randomly sampled PSUs, and we wish to disentangle interviewer and PSU effects</a:t>
            </a:r>
            <a:endParaRPr lang="en-ZW" altLang="en-US" sz="200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52AA78B1-D153-5F97-2754-DD7644D5A1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4D2181-D94B-6245-8DE5-AAEFD2B0A14E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8FA174C-B9C7-B145-1884-414500F0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Multilevel Modeling Approaches</a:t>
            </a:r>
            <a:endParaRPr lang="en-ZW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5D562C9-8B92-B812-C615-729F77F3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Assuming that interviewers were randomly sampled from some hypothetical super-population of interviewers (the assumption needed to treat effects as random), we can compute “rho-int” (the intra-interviewer correlation) for a given survey measure as follows: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dirty="0"/>
          </a:p>
          <a:p>
            <a:r>
              <a:rPr lang="en-US" altLang="en-US" sz="2800" dirty="0"/>
              <a:t>We can thus indirectly test whether rho-int is zero by performing appropriate tests for the interviewer variance component (     )</a:t>
            </a:r>
          </a:p>
          <a:p>
            <a:endParaRPr lang="en-ZW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77321257-B1C6-BD62-F5DE-180432CDAC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62E3E7-0529-364A-B048-92B9F1056F3D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9221" name="Object 2">
            <a:extLst>
              <a:ext uri="{FF2B5EF4-FFF2-40B4-BE49-F238E27FC236}">
                <a16:creationId xmlns:a16="http://schemas.microsoft.com/office/drawing/2014/main" id="{56645CD1-535A-FEBE-B66E-636E5BEDD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609303"/>
              </p:ext>
            </p:extLst>
          </p:nvPr>
        </p:nvGraphicFramePr>
        <p:xfrm>
          <a:off x="1157287" y="4267200"/>
          <a:ext cx="68294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533500" imgH="5854700" progId="Equation.DSMT4">
                  <p:embed/>
                </p:oleObj>
              </mc:Choice>
              <mc:Fallback>
                <p:oleObj name="Equation" r:id="rId2" imgW="77533500" imgH="5854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7" y="4267200"/>
                        <a:ext cx="68294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02C2636-450D-6C92-FB40-59550ED4BE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188511"/>
              </p:ext>
            </p:extLst>
          </p:nvPr>
        </p:nvGraphicFramePr>
        <p:xfrm>
          <a:off x="4038600" y="5745163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544" imgH="236361" progId="Equation.DSMT4">
                  <p:embed/>
                </p:oleObj>
              </mc:Choice>
              <mc:Fallback>
                <p:oleObj name="Equation" r:id="rId4" imgW="236544" imgH="23636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38600" y="5745163"/>
                        <a:ext cx="457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3D93EDB-D9E5-AEA3-13ED-4F2541B9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Interviewer Effects in the ESS </a:t>
            </a:r>
            <a:br>
              <a:rPr lang="en-US" altLang="en-US" dirty="0"/>
            </a:br>
            <a:r>
              <a:rPr lang="en-US" altLang="en-US" dirty="0"/>
              <a:t>(Refer to the R Markdown file)</a:t>
            </a:r>
            <a:endParaRPr lang="en-ZW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F62DF7F-25FB-6853-C973-3C65BE20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We will now consider examples of estimating interviewer effects in the European Social Survey (ESS) Data, to illustrate multilevel modeling and diagnostics</a:t>
            </a:r>
          </a:p>
          <a:p>
            <a:pPr eaLnBrk="1" hangingPunct="1"/>
            <a:r>
              <a:rPr lang="en-US" altLang="en-US" sz="2600" dirty="0"/>
              <a:t>We will begin by using multilevel models to estimate the interviewer variance components for selected variables</a:t>
            </a:r>
          </a:p>
          <a:p>
            <a:pPr eaLnBrk="1" hangingPunct="1"/>
            <a:r>
              <a:rPr lang="en-US" altLang="en-US" sz="2600" dirty="0"/>
              <a:t>We will then try to explain any interviewer variance by using the interviewer-specific response rates (which could indicate interviewer-specific nonresponse bias)</a:t>
            </a:r>
          </a:p>
          <a:p>
            <a:pPr eaLnBrk="1" hangingPunct="1"/>
            <a:r>
              <a:rPr lang="en-US" altLang="en-US" sz="2600" dirty="0"/>
              <a:t>We’ll focus on R and go through the code and output in great detail; Stata code is on the following slides</a:t>
            </a:r>
          </a:p>
          <a:p>
            <a:pPr eaLnBrk="1" hangingPunct="1"/>
            <a:r>
              <a:rPr lang="en-US" altLang="en-US" sz="2600" dirty="0"/>
              <a:t>We’ll then consider a random coefficient model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2A4D46A-0AAD-3A44-FE96-A990705323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CC8B21-237B-8D49-BCAF-ACB577696664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640F289-B049-E581-6B97-2E255D1E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Random Intercept Model: </a:t>
            </a:r>
            <a:br>
              <a:rPr lang="en-US" altLang="en-US" dirty="0"/>
            </a:br>
            <a:r>
              <a:rPr lang="en-US" altLang="en-US" dirty="0"/>
              <a:t>Stata Code</a:t>
            </a:r>
            <a:endParaRPr lang="en-ZW" altLang="en-US" dirty="0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AF4BD8C-636A-96F2-EBCB-88145C920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mixed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pplhlp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intnum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, variance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note: mixture-based LRT is automatic! 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ZW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int_eblups</a:t>
            </a:r>
            <a:r>
              <a:rPr lang="en-Z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reffects</a:t>
            </a:r>
            <a:endParaRPr lang="en-Z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Z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collapse </a:t>
            </a:r>
            <a:r>
              <a:rPr lang="en-ZW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int_eblups</a:t>
            </a:r>
            <a:r>
              <a:rPr lang="en-Z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by(</a:t>
            </a:r>
            <a:r>
              <a:rPr lang="en-ZW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intnum</a:t>
            </a:r>
            <a:r>
              <a:rPr lang="en-Z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Z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int_eblups</a:t>
            </a:r>
            <a:r>
              <a:rPr lang="en-Z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ytitle</a:t>
            </a:r>
            <a:r>
              <a:rPr lang="en-Z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(EBLUPs of Random Interviewer Effects)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ZW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st_resid</a:t>
            </a:r>
            <a:r>
              <a:rPr lang="en-ZW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ZW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rstandard</a:t>
            </a:r>
            <a:endParaRPr lang="en-Z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st_resid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note: add interviewer-level covariate 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mixed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pplhlp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intnum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, variance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reml</a:t>
            </a:r>
            <a:endParaRPr lang="en-ZW" altLang="en-US" sz="2400" dirty="0"/>
          </a:p>
          <a:p>
            <a:pPr>
              <a:buFont typeface="Arial" panose="020B0604020202020204" pitchFamily="34" charset="0"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Z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45289C3-9CF9-F52C-C247-95F853FF0B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890A0C-47EC-BB4D-8FCC-1AEED9A797D5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11337</TotalTime>
  <Words>1062</Words>
  <Application>Microsoft Office PowerPoint</Application>
  <PresentationFormat>On-screen Show (4:3)</PresentationFormat>
  <Paragraphs>121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MathType 7.0 Equation</vt:lpstr>
      <vt:lpstr>Applications of Statistical Modeling: Module #1, Lecture #3  Multilevel Modeling Application:  Interviewer Effects in the European Social Survey</vt:lpstr>
      <vt:lpstr>Lecture Overview</vt:lpstr>
      <vt:lpstr>Interviewer Effects</vt:lpstr>
      <vt:lpstr>Variance Inflation</vt:lpstr>
      <vt:lpstr>Multilevel Modeling Approaches</vt:lpstr>
      <vt:lpstr>Multilevel Modeling Approaches</vt:lpstr>
      <vt:lpstr>Multilevel Modeling Approaches</vt:lpstr>
      <vt:lpstr>Interviewer Effects in the ESS  (Refer to the R Markdown file)</vt:lpstr>
      <vt:lpstr>Random Intercept Model:  Stata Code</vt:lpstr>
      <vt:lpstr>Random Coefficient Model:  Stata Code</vt:lpstr>
      <vt:lpstr>Three Questions!</vt:lpstr>
      <vt:lpstr>Ordinary versus Multilevel Regression</vt:lpstr>
      <vt:lpstr>Partial Pooling without Predictors: </vt:lpstr>
      <vt:lpstr>Partial-pooling Estimates </vt:lpstr>
      <vt:lpstr>Adding Predictors</vt:lpstr>
      <vt:lpstr>Panel Surveys with  Complex Sample Designs</vt:lpstr>
      <vt:lpstr>Some Final Thoughts</vt:lpstr>
      <vt:lpstr>Your Analysis Projects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Models: Lecture Module #3  Multilevel Modeling Application:  Interviewer Effects in the European Social Survey</dc:title>
  <dc:creator>Brady West</dc:creator>
  <cp:lastModifiedBy>Brady West</cp:lastModifiedBy>
  <cp:revision>163</cp:revision>
  <dcterms:created xsi:type="dcterms:W3CDTF">2014-03-05T03:20:05Z</dcterms:created>
  <dcterms:modified xsi:type="dcterms:W3CDTF">2025-09-15T14:09:23Z</dcterms:modified>
</cp:coreProperties>
</file>