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62" r:id="rId1"/>
  </p:sldMasterIdLst>
  <p:notesMasterIdLst>
    <p:notesMasterId r:id="rId51"/>
  </p:notesMasterIdLst>
  <p:handoutMasterIdLst>
    <p:handoutMasterId r:id="rId52"/>
  </p:handoutMasterIdLst>
  <p:sldIdLst>
    <p:sldId id="257" r:id="rId2"/>
    <p:sldId id="314" r:id="rId3"/>
    <p:sldId id="1129" r:id="rId4"/>
    <p:sldId id="363" r:id="rId5"/>
    <p:sldId id="317" r:id="rId6"/>
    <p:sldId id="318" r:id="rId7"/>
    <p:sldId id="319" r:id="rId8"/>
    <p:sldId id="321" r:id="rId9"/>
    <p:sldId id="1130" r:id="rId10"/>
    <p:sldId id="1128" r:id="rId11"/>
    <p:sldId id="1108" r:id="rId12"/>
    <p:sldId id="410" r:id="rId13"/>
    <p:sldId id="412" r:id="rId14"/>
    <p:sldId id="442" r:id="rId15"/>
    <p:sldId id="444" r:id="rId16"/>
    <p:sldId id="1099" r:id="rId17"/>
    <p:sldId id="1104" r:id="rId18"/>
    <p:sldId id="1106" r:id="rId19"/>
    <p:sldId id="449" r:id="rId20"/>
    <p:sldId id="450" r:id="rId21"/>
    <p:sldId id="1098" r:id="rId22"/>
    <p:sldId id="1125" r:id="rId23"/>
    <p:sldId id="1103" r:id="rId24"/>
    <p:sldId id="414" r:id="rId25"/>
    <p:sldId id="415" r:id="rId26"/>
    <p:sldId id="1121" r:id="rId27"/>
    <p:sldId id="1122" r:id="rId28"/>
    <p:sldId id="374" r:id="rId29"/>
    <p:sldId id="417" r:id="rId30"/>
    <p:sldId id="1117" r:id="rId31"/>
    <p:sldId id="1118" r:id="rId32"/>
    <p:sldId id="1119" r:id="rId33"/>
    <p:sldId id="1120" r:id="rId34"/>
    <p:sldId id="1109" r:id="rId35"/>
    <p:sldId id="1110" r:id="rId36"/>
    <p:sldId id="1113" r:id="rId37"/>
    <p:sldId id="1114" r:id="rId38"/>
    <p:sldId id="1115" r:id="rId39"/>
    <p:sldId id="1126" r:id="rId40"/>
    <p:sldId id="434" r:id="rId41"/>
    <p:sldId id="446" r:id="rId42"/>
    <p:sldId id="416" r:id="rId43"/>
    <p:sldId id="403" r:id="rId44"/>
    <p:sldId id="1123" r:id="rId45"/>
    <p:sldId id="427" r:id="rId46"/>
    <p:sldId id="343" r:id="rId47"/>
    <p:sldId id="1127" r:id="rId48"/>
    <p:sldId id="350" r:id="rId49"/>
    <p:sldId id="312" r:id="rId5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clrMode="gray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008000"/>
    <a:srgbClr val="C0C0C0"/>
    <a:srgbClr val="FFFF66"/>
    <a:srgbClr val="CC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7022" autoAdjust="0"/>
  </p:normalViewPr>
  <p:slideViewPr>
    <p:cSldViewPr>
      <p:cViewPr varScale="1">
        <p:scale>
          <a:sx n="63" d="100"/>
          <a:sy n="63" d="100"/>
        </p:scale>
        <p:origin x="299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46"/>
    </p:cViewPr>
  </p:sorterViewPr>
  <p:notesViewPr>
    <p:cSldViewPr>
      <p:cViewPr varScale="1">
        <p:scale>
          <a:sx n="45" d="100"/>
          <a:sy n="45" d="100"/>
        </p:scale>
        <p:origin x="-1272" y="-90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38043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 i="1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i="1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000" i="1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000" i="1" smtClean="0"/>
            </a:lvl1pPr>
          </a:lstStyle>
          <a:p>
            <a:pPr>
              <a:defRPr/>
            </a:pPr>
            <a:fld id="{EE7BABA2-2311-42BD-87EC-41DF855AEE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920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C2589D30-6639-4274-9B42-3F9D5FCCD1DC}" type="slidenum">
              <a:rPr lang="en-US"/>
              <a:pPr/>
              <a:t>1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 defTabSz="864931" eaLnBrk="1" fontAlgn="auto" hangingPunct="1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2122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7BABA2-2311-42BD-87EC-41DF855AEE1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2527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7BABA2-2311-42BD-87EC-41DF855AEE1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388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7BABA2-2311-42BD-87EC-41DF855AEE1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148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7BABA2-2311-42BD-87EC-41DF855AEE1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6236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FF1A0D3B-1AFA-4A17-8F50-1DFF37A10B84}" type="slidenum">
              <a:rPr lang="en-US"/>
              <a:pPr/>
              <a:t>15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9048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7BABA2-2311-42BD-87EC-41DF855AEE1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329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7BABA2-2311-42BD-87EC-41DF855AEE1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7448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FF1A0D3B-1AFA-4A17-8F50-1DFF37A10B84}" type="slidenum">
              <a:rPr lang="en-US"/>
              <a:pPr/>
              <a:t>18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937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FF1A0D3B-1AFA-4A17-8F50-1DFF37A10B84}" type="slidenum">
              <a:rPr lang="en-US"/>
              <a:pPr/>
              <a:t>19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9442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7BABA2-2311-42BD-87EC-41DF855AEE1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07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65872-9795-4082-B40A-333FE1317A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0696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7BABA2-2311-42BD-87EC-41DF855AEE1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727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7BABA2-2311-42BD-87EC-41DF855AEE1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408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7BABA2-2311-42BD-87EC-41DF855AEE1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0150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7BABA2-2311-42BD-87EC-41DF855AEE1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910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7BABA2-2311-42BD-87EC-41DF855AEE1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028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7BABA2-2311-42BD-87EC-41DF855AEE1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699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7BABA2-2311-42BD-87EC-41DF855AEE1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7591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7BABA2-2311-42BD-87EC-41DF855AEE1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6654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7BABA2-2311-42BD-87EC-41DF855AEE1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572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7BABA2-2311-42BD-87EC-41DF855AEE1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39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65872-9795-4082-B40A-333FE1317A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2864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7BABA2-2311-42BD-87EC-41DF855AEE1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695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7BABA2-2311-42BD-87EC-41DF855AEE1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669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7BABA2-2311-42BD-87EC-41DF855AEE1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888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7BABA2-2311-42BD-87EC-41DF855AEE1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995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7BABA2-2311-42BD-87EC-41DF855AEE1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243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7BABA2-2311-42BD-87EC-41DF855AEE1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3043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7BABA2-2311-42BD-87EC-41DF855AEE1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6019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7BABA2-2311-42BD-87EC-41DF855AEE1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81152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FF1A0D3B-1AFA-4A17-8F50-1DFF37A10B84}" type="slidenum">
              <a:rPr lang="en-US"/>
              <a:pPr/>
              <a:t>40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32168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7BABA2-2311-42BD-87EC-41DF855AEE1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95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7BABA2-2311-42BD-87EC-41DF855AEE1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0016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7BABA2-2311-42BD-87EC-41DF855AEE1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12136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7BABA2-2311-42BD-87EC-41DF855AEE16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800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7BABA2-2311-42BD-87EC-41DF855AEE16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368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7BABA2-2311-42BD-87EC-41DF855AEE16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6833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33400" lvl="0" indent="-533400" eaLnBrk="1" hangingPunct="1"/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7BABA2-2311-42BD-87EC-41DF855AEE16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2226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7BABA2-2311-42BD-87EC-41DF855AEE16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6159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7BABA2-2311-42BD-87EC-41DF855AEE16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84065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7BABA2-2311-42BD-87EC-41DF855AEE16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49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64931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65872-9795-4082-B40A-333FE1317A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35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65872-9795-4082-B40A-333FE1317A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84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65872-9795-4082-B40A-333FE1317A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343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7BABA2-2311-42BD-87EC-41DF855AEE1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201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64931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65872-9795-4082-B40A-333FE1317A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81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2014 </a:t>
            </a:r>
            <a:r>
              <a:rPr lang="en-US" dirty="0" err="1"/>
              <a:t>Cengage</a:t>
            </a:r>
            <a:r>
              <a:rPr lang="en-US" dirty="0"/>
              <a:t> Learning. All Rights Reserved. May not be scanned, copied or duplicated, or posted to a publicly accessible website, in whole or in part. 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D46151-2180-48E4-A40B-E8886CAB57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50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2014 </a:t>
            </a:r>
            <a:r>
              <a:rPr lang="en-US" dirty="0" err="1"/>
              <a:t>Cengage</a:t>
            </a:r>
            <a:r>
              <a:rPr lang="en-US" dirty="0"/>
              <a:t> Learning. All Rights Reserved. May not be scanned, copied or duplicated, or posted to a publicly accessible website, in whole or in part. 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EF8DE1-037F-4DF1-8487-302C4DDD28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333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2014 </a:t>
            </a:r>
            <a:r>
              <a:rPr lang="en-US" dirty="0" err="1"/>
              <a:t>Cengage</a:t>
            </a:r>
            <a:r>
              <a:rPr lang="en-US" dirty="0"/>
              <a:t> Learning. All Rights Reserved. May not be scanned, copied or duplicated, or posted to a publicly accessible website, in whole or in part. 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80E2BE-EFDD-4022-885F-EBCB17E153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28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89CB1FD-A344-4171-B1DE-F3628F3E5B0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1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2014 </a:t>
            </a:r>
            <a:r>
              <a:rPr lang="en-US" dirty="0" err="1"/>
              <a:t>Cengage</a:t>
            </a:r>
            <a:r>
              <a:rPr lang="en-US" dirty="0"/>
              <a:t> Learning. All Rights Reserved. May not be scanned, copied or duplicated, or posted to a publicly accessible website, in whole or in part. 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F764A6-D2E4-4C1E-B2FF-863FBC4AF9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61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2014 </a:t>
            </a:r>
            <a:r>
              <a:rPr lang="en-US" dirty="0" err="1"/>
              <a:t>Cengage</a:t>
            </a:r>
            <a:r>
              <a:rPr lang="en-US" dirty="0"/>
              <a:t> Learning. All Rights Reserved. May not be scanned, copied or duplicated, or posted to a publicly accessible website, in whole or in part. 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A9E5C-38AD-47F5-B923-CB5EADF658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29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2014 </a:t>
            </a:r>
            <a:r>
              <a:rPr lang="en-US" dirty="0" err="1"/>
              <a:t>Cengage</a:t>
            </a:r>
            <a:r>
              <a:rPr lang="en-US" dirty="0"/>
              <a:t> Learning. All Rights Reserved. May not be scanned, copied or duplicated, or posted to a publicly accessible website, in whole or in part.  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199198-E155-4655-B27E-1B8AC7A510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33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2014 </a:t>
            </a:r>
            <a:r>
              <a:rPr lang="en-US" dirty="0" err="1"/>
              <a:t>Cengage</a:t>
            </a:r>
            <a:r>
              <a:rPr lang="en-US" dirty="0"/>
              <a:t> Learning. All Rights Reserved. May not be scanned, copied or duplicated, or posted to a publicly accessible website, in whole or in part.  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B97CBD-DEF4-4429-A437-FE3AA8C585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397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2014 </a:t>
            </a:r>
            <a:r>
              <a:rPr lang="en-US" dirty="0" err="1"/>
              <a:t>Cengage</a:t>
            </a:r>
            <a:r>
              <a:rPr lang="en-US" dirty="0"/>
              <a:t> Learning. All Rights Reserved. May not be scanned, copied or duplicated, or posted to a publicly accessible website, in whole or in part.  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DCA3B2-9FED-4AF8-BCB3-BE4A20709C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12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2014 </a:t>
            </a:r>
            <a:r>
              <a:rPr lang="en-US" dirty="0" err="1"/>
              <a:t>Cengage</a:t>
            </a:r>
            <a:r>
              <a:rPr lang="en-US" dirty="0"/>
              <a:t> Learning. All Rights Reserved. May not be scanned, copied or duplicated, or posted to a publicly accessible website, in whole or in part. 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028ED-5002-4645-A6CF-206CB84515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07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2014 </a:t>
            </a:r>
            <a:r>
              <a:rPr lang="en-US" dirty="0" err="1"/>
              <a:t>Cengage</a:t>
            </a:r>
            <a:r>
              <a:rPr lang="en-US" dirty="0"/>
              <a:t> Learning. All Rights Reserved. May not be scanned, copied or duplicated, or posted to a publicly accessible website, in whole or in part. 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E67897-8696-4578-9CE3-4A8EBD276A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15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75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75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dirty="0"/>
              <a:t>© 2014 </a:t>
            </a:r>
            <a:r>
              <a:rPr lang="en-US" dirty="0" err="1"/>
              <a:t>Cengage</a:t>
            </a:r>
            <a:r>
              <a:rPr lang="en-US" dirty="0"/>
              <a:t> Learning. All Rights Reserved. May not be scanned, copied or duplicated, or posted to a publicly accessible website, in whole or in part.  </a:t>
            </a:r>
          </a:p>
        </p:txBody>
      </p:sp>
      <p:sp>
        <p:nvSpPr>
          <p:cNvPr id="2375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54AC0F1-7DE5-49D6-A714-13BC8C3027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Tx/>
        <a:buFont typeface="Arial" panose="020B0604020202020204" pitchFamily="34" charset="0"/>
        <a:buChar char="•"/>
        <a:defRPr sz="320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>
              <a:lumMod val="75000"/>
            </a:schemeClr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2400">
          <a:solidFill>
            <a:schemeClr val="bg1">
              <a:lumMod val="75000"/>
            </a:schemeClr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>
              <a:lumMod val="75000"/>
            </a:schemeClr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>
              <a:lumMod val="75000"/>
            </a:schemeClr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720_2025_Class1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mographic-research.org/volumes/vol50/32/50-32.pdf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6764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Welcome to 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SURV/SURVMETH 720 !</a:t>
            </a:r>
            <a:br>
              <a:rPr lang="en-US" sz="3600" dirty="0">
                <a:solidFill>
                  <a:schemeClr val="bg1">
                    <a:lumMod val="50000"/>
                  </a:schemeClr>
                </a:solidFill>
              </a:rPr>
            </a:br>
            <a:br>
              <a:rPr lang="en-US" sz="3600" dirty="0"/>
            </a:br>
            <a:r>
              <a:rPr lang="en-US" sz="3600" dirty="0">
                <a:solidFill>
                  <a:srgbClr val="C00000"/>
                </a:solidFill>
              </a:rPr>
              <a:t> </a:t>
            </a:r>
            <a:r>
              <a:rPr lang="en-US" b="1" i="1" dirty="0">
                <a:solidFill>
                  <a:srgbClr val="3399FF"/>
                </a:solidFill>
              </a:rPr>
              <a:t>Total Survey Error &amp; Data Quality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926FF3-7916-42D3-9ACD-FA97790FD3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Class 1</a:t>
            </a:r>
          </a:p>
          <a:p>
            <a:r>
              <a:rPr lang="en-US" dirty="0"/>
              <a:t>August 25, 2025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E0790-BF1B-DAB4-4A5B-0E5CFE2D7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12954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What do you mean by the phrase “data quality” ?</a:t>
            </a:r>
          </a:p>
        </p:txBody>
      </p:sp>
    </p:spTree>
    <p:extLst>
      <p:ext uri="{BB962C8B-B14F-4D97-AF65-F5344CB8AC3E}">
        <p14:creationId xmlns:p14="http://schemas.microsoft.com/office/powerpoint/2010/main" val="1719246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5FA4A61-1AB1-BF2B-2AB5-74CF822F3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50" y="457200"/>
            <a:ext cx="7505700" cy="37147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B570BC-9012-BEBF-B960-8F2BDCBB6916}"/>
              </a:ext>
            </a:extLst>
          </p:cNvPr>
          <p:cNvSpPr txBox="1"/>
          <p:nvPr/>
        </p:nvSpPr>
        <p:spPr>
          <a:xfrm>
            <a:off x="1447800" y="44196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Design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3773D6-8EFA-EAFD-D679-46081D52A01E}"/>
              </a:ext>
            </a:extLst>
          </p:cNvPr>
          <p:cNvSpPr txBox="1"/>
          <p:nvPr/>
        </p:nvSpPr>
        <p:spPr>
          <a:xfrm>
            <a:off x="5334000" y="4404303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Design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BA0D45-EC00-3E46-B11A-58D7838F014A}"/>
              </a:ext>
            </a:extLst>
          </p:cNvPr>
          <p:cNvSpPr txBox="1"/>
          <p:nvPr/>
        </p:nvSpPr>
        <p:spPr>
          <a:xfrm>
            <a:off x="1524000" y="5486400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What would you choose ?</a:t>
            </a:r>
          </a:p>
        </p:txBody>
      </p:sp>
    </p:spTree>
    <p:extLst>
      <p:ext uri="{BB962C8B-B14F-4D97-AF65-F5344CB8AC3E}">
        <p14:creationId xmlns:p14="http://schemas.microsoft.com/office/powerpoint/2010/main" val="1919761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Building Intuition about “Survey Error”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4525963"/>
              </a:xfrm>
            </p:spPr>
            <p:txBody>
              <a:bodyPr/>
              <a:lstStyle/>
              <a:p>
                <a:r>
                  <a:rPr lang="en-US" sz="2800" dirty="0"/>
                  <a:t>Let’s say we are interested in a population parameter (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800" dirty="0"/>
                  <a:t>).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That parameter is unknown, and so needs to be estimated, for our purposes, using a survey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800" dirty="0"/>
                  <a:t>).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How do we know that the survey worked well and gave us an accurate result? 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We need a metric…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4525963"/>
              </a:xfrm>
              <a:blipFill>
                <a:blip r:embed="rId3"/>
                <a:stretch>
                  <a:fillRect l="-1333" t="-1348" r="-741" b="-11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7540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Numeric Representations of Accuracy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24000"/>
                <a:ext cx="8229600" cy="4525963"/>
              </a:xfrm>
            </p:spPr>
            <p:txBody>
              <a:bodyPr/>
              <a:lstStyle/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</a:rPr>
                  <a:t>Signed error</a:t>
                </a:r>
                <a:r>
                  <a:rPr lang="en-US" sz="2800" dirty="0">
                    <a:solidFill>
                      <a:schemeClr val="bg1">
                        <a:lumMod val="50000"/>
                      </a:schemeClr>
                    </a:solidFill>
                  </a:rPr>
                  <a:t>: the expected difference between an estimate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800" dirty="0">
                    <a:solidFill>
                      <a:schemeClr val="bg1">
                        <a:lumMod val="50000"/>
                      </a:schemeClr>
                    </a:solidFill>
                  </a:rPr>
                  <a:t>) and the parameter it’s intended to estimate (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800" dirty="0">
                    <a:solidFill>
                      <a:schemeClr val="bg1">
                        <a:lumMod val="50000"/>
                      </a:schemeClr>
                    </a:solidFill>
                  </a:rPr>
                  <a:t>)</a:t>
                </a:r>
              </a:p>
              <a:p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</a:rPr>
                  <a:t>Mean squared error</a:t>
                </a:r>
                <a:r>
                  <a:rPr lang="en-US" sz="2800" dirty="0">
                    <a:solidFill>
                      <a:schemeClr val="bg1">
                        <a:lumMod val="50000"/>
                      </a:schemeClr>
                    </a:solidFill>
                  </a:rPr>
                  <a:t>: the expected squared difference between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8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bg1">
                        <a:lumMod val="50000"/>
                      </a:schemeClr>
                    </a:solidFill>
                  </a:rPr>
                  <a:t>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</a:p>
              <a:p>
                <a:pPr lvl="1"/>
                <a:endParaRPr lang="en-US" sz="24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lvl="1"/>
                <a:endParaRPr lang="en-US" sz="24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r>
                  <a:rPr lang="en-US" sz="2800" dirty="0">
                    <a:solidFill>
                      <a:schemeClr val="bg1">
                        <a:lumMod val="50000"/>
                      </a:schemeClr>
                    </a:solidFill>
                  </a:rPr>
                  <a:t>Sometimes </a:t>
                </a:r>
                <a:r>
                  <a:rPr lang="en-US" sz="2800" b="1" dirty="0">
                    <a:solidFill>
                      <a:schemeClr val="bg1">
                        <a:lumMod val="50000"/>
                      </a:schemeClr>
                    </a:solidFill>
                  </a:rPr>
                  <a:t>root mean squared error </a:t>
                </a:r>
                <a:r>
                  <a:rPr lang="en-US" sz="2800" dirty="0">
                    <a:solidFill>
                      <a:schemeClr val="bg1">
                        <a:lumMod val="50000"/>
                      </a:schemeClr>
                    </a:solidFill>
                  </a:rPr>
                  <a:t>is used so the units are the same as the quantity being estimated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0"/>
                <a:ext cx="8229600" cy="4525963"/>
              </a:xfrm>
              <a:blipFill>
                <a:blip r:embed="rId3"/>
                <a:stretch>
                  <a:fillRect l="-1333" t="-1348" b="-5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3D0BA30-DA52-4499-AE15-02C4F3D3E695}"/>
                  </a:ext>
                </a:extLst>
              </p:cNvPr>
              <p:cNvSpPr txBox="1"/>
              <p:nvPr/>
            </p:nvSpPr>
            <p:spPr>
              <a:xfrm>
                <a:off x="1371600" y="3962400"/>
                <a:ext cx="5486400" cy="6637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sz="280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i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8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l-GR" sz="28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3D0BA30-DA52-4499-AE15-02C4F3D3E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962400"/>
                <a:ext cx="5486400" cy="6637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5458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712E7-C8E1-44C4-A005-0802DE93A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error…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7EFBFE-B2BE-4D37-9515-1AD0FF9C9F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4953000"/>
              </a:xfrm>
            </p:spPr>
            <p:txBody>
              <a:bodyPr/>
              <a:lstStyle/>
              <a:p>
                <a:r>
                  <a:rPr lang="en-US" sz="2800" dirty="0"/>
                  <a:t>How would you respond …? </a:t>
                </a:r>
              </a:p>
              <a:p>
                <a:pPr lvl="1"/>
                <a:r>
                  <a:rPr lang="en-US" dirty="0"/>
                  <a:t>“That survey was really accurate.”</a:t>
                </a:r>
              </a:p>
              <a:p>
                <a:pPr lvl="1"/>
                <a:r>
                  <a:rPr lang="en-US" sz="2800" dirty="0"/>
                  <a:t>“The margin of error for my survey is ____.”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MSE is the </a:t>
                </a:r>
                <a:r>
                  <a:rPr lang="en-US" sz="2800" b="1" dirty="0"/>
                  <a:t>expected</a:t>
                </a:r>
                <a:r>
                  <a:rPr lang="en-US" sz="2800" dirty="0"/>
                  <a:t> squared difference between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lvl="1"/>
                <a:r>
                  <a:rPr lang="en-US" sz="2400" dirty="0"/>
                  <a:t>Same survey process is repeated many times for the same population and under the same survey conditions.</a:t>
                </a:r>
                <a:endParaRPr lang="en-US" sz="2800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7EFBFE-B2BE-4D37-9515-1AD0FF9C9F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4953000"/>
              </a:xfrm>
              <a:blipFill>
                <a:blip r:embed="rId3"/>
                <a:stretch>
                  <a:fillRect l="-1333" t="-1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4567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017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600200"/>
                <a:ext cx="3048000" cy="4525963"/>
              </a:xfrm>
            </p:spPr>
            <p:txBody>
              <a:bodyPr/>
              <a:lstStyle/>
              <a:p>
                <a:pPr marL="0" indent="0" eaLnBrk="1" hangingPunct="1">
                  <a:buNone/>
                </a:pPr>
                <a:r>
                  <a:rPr lang="en-US" dirty="0"/>
                  <a:t>Compute MSE if </a:t>
                </a:r>
                <a14:m>
                  <m:oMath xmlns:m="http://schemas.openxmlformats.org/officeDocument/2006/math">
                    <m:r>
                      <a:rPr lang="ar-AE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= 10. Is it…</a:t>
                </a:r>
              </a:p>
              <a:p>
                <a:pPr marL="0" lvl="1" indent="0" eaLnBrk="1" hangingPunct="1">
                  <a:buNone/>
                </a:pPr>
                <a:r>
                  <a:rPr lang="en-US" dirty="0" err="1"/>
                  <a:t>i</a:t>
                </a:r>
                <a:r>
                  <a:rPr lang="en-US" dirty="0"/>
                  <a:t>) &lt; 5</a:t>
                </a:r>
              </a:p>
              <a:p>
                <a:pPr marL="0" lvl="1" indent="0" eaLnBrk="1" hangingPunct="1">
                  <a:buNone/>
                </a:pPr>
                <a:r>
                  <a:rPr lang="en-US" dirty="0"/>
                  <a:t>ii) 5-15</a:t>
                </a:r>
              </a:p>
              <a:p>
                <a:pPr marL="0" lvl="1" indent="0" eaLnBrk="1" hangingPunct="1">
                  <a:buNone/>
                </a:pPr>
                <a:r>
                  <a:rPr lang="en-US" dirty="0"/>
                  <a:t>iii) &gt;15</a:t>
                </a:r>
              </a:p>
              <a:p>
                <a:pPr marL="457200" lvl="1" indent="0" eaLnBrk="1" hangingPunct="1">
                  <a:buNone/>
                </a:pPr>
                <a:endParaRPr lang="en-US" dirty="0"/>
              </a:p>
              <a:p>
                <a:pPr marL="457200" lvl="1" indent="0" eaLnBrk="1" hangingPunct="1">
                  <a:buNone/>
                </a:pPr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5017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00200"/>
                <a:ext cx="3048000" cy="4525963"/>
              </a:xfrm>
              <a:blipFill>
                <a:blip r:embed="rId3"/>
                <a:stretch>
                  <a:fillRect l="-5000" t="-1752" r="-1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881E1D6-41BA-4ACE-A743-B95959B078F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545570904"/>
                  </p:ext>
                </p:extLst>
              </p:nvPr>
            </p:nvGraphicFramePr>
            <p:xfrm>
              <a:off x="3657600" y="1609595"/>
              <a:ext cx="4319688" cy="45259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59772">
                      <a:extLst>
                        <a:ext uri="{9D8B030D-6E8A-4147-A177-3AD203B41FA5}">
                          <a16:colId xmlns:a16="http://schemas.microsoft.com/office/drawing/2014/main" val="2952933240"/>
                        </a:ext>
                      </a:extLst>
                    </a:gridCol>
                    <a:gridCol w="863152">
                      <a:extLst>
                        <a:ext uri="{9D8B030D-6E8A-4147-A177-3AD203B41FA5}">
                          <a16:colId xmlns:a16="http://schemas.microsoft.com/office/drawing/2014/main" val="4184168115"/>
                        </a:ext>
                      </a:extLst>
                    </a:gridCol>
                    <a:gridCol w="763457">
                      <a:extLst>
                        <a:ext uri="{9D8B030D-6E8A-4147-A177-3AD203B41FA5}">
                          <a16:colId xmlns:a16="http://schemas.microsoft.com/office/drawing/2014/main" val="1746558492"/>
                        </a:ext>
                      </a:extLst>
                    </a:gridCol>
                    <a:gridCol w="933307">
                      <a:extLst>
                        <a:ext uri="{9D8B030D-6E8A-4147-A177-3AD203B41FA5}">
                          <a16:colId xmlns:a16="http://schemas.microsoft.com/office/drawing/2014/main" val="84836082"/>
                        </a:ext>
                      </a:extLst>
                    </a:gridCol>
                  </a:tblGrid>
                  <a:tr h="580724"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u="none" strike="noStrike" dirty="0">
                              <a:effectLst/>
                            </a:rPr>
                            <a:t>Survey iteration</a:t>
                          </a:r>
                          <a:endParaRPr lang="en-US" sz="16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82961" marR="82961" marT="41480" marB="41480"/>
                    </a:tc>
                    <a:tc>
                      <a:txBody>
                        <a:bodyPr/>
                        <a:lstStyle/>
                        <a:p>
                          <a:pPr algn="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ar-AE" sz="1600" u="none" strike="noStrike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ar-AE" sz="1600" i="1" u="none" strike="noStrike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 sz="1600" u="none" strike="noStrike">
                                      <a:effectLst/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oMath>
                          </a14:m>
                          <a:endParaRPr lang="ar-AE" sz="16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82961" marR="82961" marT="41480" marB="41480"/>
                    </a:tc>
                    <a:tc>
                      <a:txBody>
                        <a:bodyPr/>
                        <a:lstStyle/>
                        <a:p>
                          <a:pPr algn="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ar-AE" sz="1600" u="none" strike="noStrike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ar-AE" sz="1600" i="1" u="none" strike="noStrike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 sz="1600" u="none" strike="noStrike">
                                      <a:effectLst/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ar-AE" sz="1600" u="none" strike="noStrike"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 sz="1600" u="none" strike="noStrike">
                                  <a:effectLst/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oMath>
                          </a14:m>
                          <a:endParaRPr lang="ar-AE" sz="16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82961" marR="82961" marT="41480" marB="41480"/>
                    </a:tc>
                    <a:tc>
                      <a:txBody>
                        <a:bodyPr/>
                        <a:lstStyle/>
                        <a:p>
                          <a:pPr marL="0" marR="0" indent="0" algn="r" rtl="0" eaLnBrk="1" fontAlgn="auto" latinLnBrk="0" hangingPunct="1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ar-AE" sz="1600" i="1" u="none" strike="noStrike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ar-AE" sz="1600" i="1" u="none" strike="noStrike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ar-AE" sz="1600" u="none" strike="noStrike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  <m:r>
                                    <a:rPr lang="ar-AE" sz="1600" u="none" strike="noStrike"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ar-AE" sz="1600" u="none" strike="noStrike">
                                      <a:effectLst/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oMath>
                          </a14:m>
                          <a:r>
                            <a:rPr lang="ar-AE" sz="1600" u="none" strike="noStrike" baseline="30000" dirty="0">
                              <a:effectLst/>
                            </a:rPr>
                            <a:t>2</a:t>
                          </a:r>
                          <a:endParaRPr lang="ar-AE" sz="16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82961" marR="82961" marT="41480" marB="41480"/>
                    </a:tc>
                    <a:extLst>
                      <a:ext uri="{0D108BD9-81ED-4DB2-BD59-A6C34878D82A}">
                        <a16:rowId xmlns:a16="http://schemas.microsoft.com/office/drawing/2014/main" val="4203211316"/>
                      </a:ext>
                    </a:extLst>
                  </a:tr>
                  <a:tr h="336451">
                    <a:tc>
                      <a:txBody>
                        <a:bodyPr/>
                        <a:lstStyle/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u="none" strike="noStrike" dirty="0">
                              <a:effectLst/>
                            </a:rPr>
                            <a:t>1</a:t>
                          </a:r>
                          <a:endParaRPr lang="en-US" sz="16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82961" marR="82961" marT="41480" marB="4148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12.2</a:t>
                          </a: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r" rtl="0" fontAlgn="t"/>
                          <a:endParaRPr lang="en-US" sz="1600" b="0" i="0" u="none" strike="noStrike" dirty="0">
                            <a:solidFill>
                              <a:srgbClr val="003366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r" rtl="0" fontAlgn="t"/>
                          <a:endParaRPr lang="en-US" sz="1600" b="0" i="0" u="none" strike="noStrike" dirty="0">
                            <a:solidFill>
                              <a:srgbClr val="003366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20" marT="7620" marB="0"/>
                    </a:tc>
                    <a:extLst>
                      <a:ext uri="{0D108BD9-81ED-4DB2-BD59-A6C34878D82A}">
                        <a16:rowId xmlns:a16="http://schemas.microsoft.com/office/drawing/2014/main" val="1167940620"/>
                      </a:ext>
                    </a:extLst>
                  </a:tr>
                  <a:tr h="336451">
                    <a:tc>
                      <a:txBody>
                        <a:bodyPr/>
                        <a:lstStyle/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u="none" strike="noStrike" dirty="0">
                              <a:effectLst/>
                            </a:rPr>
                            <a:t>2</a:t>
                          </a:r>
                          <a:endParaRPr lang="en-US" sz="16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82961" marR="82961" marT="41480" marB="4148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6.4</a:t>
                          </a: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r" rtl="0" fontAlgn="t"/>
                          <a:endParaRPr lang="en-US" sz="1600" b="0" i="0" u="none" strike="noStrike" dirty="0">
                            <a:solidFill>
                              <a:srgbClr val="003366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r" rtl="0" fontAlgn="t"/>
                          <a:endParaRPr lang="en-US" sz="1600" b="0" i="0" u="none" strike="noStrike" dirty="0">
                            <a:solidFill>
                              <a:srgbClr val="003366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20" marT="7620" marB="0"/>
                    </a:tc>
                    <a:extLst>
                      <a:ext uri="{0D108BD9-81ED-4DB2-BD59-A6C34878D82A}">
                        <a16:rowId xmlns:a16="http://schemas.microsoft.com/office/drawing/2014/main" val="2132556738"/>
                      </a:ext>
                    </a:extLst>
                  </a:tr>
                  <a:tr h="336451">
                    <a:tc>
                      <a:txBody>
                        <a:bodyPr/>
                        <a:lstStyle/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u="none" strike="noStrike" dirty="0">
                              <a:effectLst/>
                            </a:rPr>
                            <a:t>3</a:t>
                          </a:r>
                          <a:endParaRPr lang="en-US" sz="16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82961" marR="82961" marT="41480" marB="4148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5.5</a:t>
                          </a: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r" rtl="0" fontAlgn="t"/>
                          <a:endParaRPr lang="en-US" sz="1600" b="0" i="0" u="none" strike="noStrike" dirty="0">
                            <a:solidFill>
                              <a:srgbClr val="003366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r" rtl="0" fontAlgn="t"/>
                          <a:endParaRPr lang="en-US" sz="1600" b="0" i="0" u="none" strike="noStrike" dirty="0">
                            <a:solidFill>
                              <a:srgbClr val="003366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20" marT="7620" marB="0"/>
                    </a:tc>
                    <a:extLst>
                      <a:ext uri="{0D108BD9-81ED-4DB2-BD59-A6C34878D82A}">
                        <a16:rowId xmlns:a16="http://schemas.microsoft.com/office/drawing/2014/main" val="3185669441"/>
                      </a:ext>
                    </a:extLst>
                  </a:tr>
                  <a:tr h="336451">
                    <a:tc>
                      <a:txBody>
                        <a:bodyPr/>
                        <a:lstStyle/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u="none" strike="noStrike" dirty="0">
                              <a:effectLst/>
                            </a:rPr>
                            <a:t>4</a:t>
                          </a:r>
                          <a:endParaRPr lang="en-US" sz="16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82961" marR="82961" marT="41480" marB="4148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16.8</a:t>
                          </a: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r" rtl="0" fontAlgn="t"/>
                          <a:endParaRPr lang="en-US" sz="1600" b="0" i="0" u="none" strike="noStrike" dirty="0">
                            <a:solidFill>
                              <a:srgbClr val="003366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r" rtl="0" fontAlgn="t"/>
                          <a:endParaRPr lang="en-US" sz="1600" b="0" i="0" u="none" strike="noStrike" dirty="0">
                            <a:solidFill>
                              <a:srgbClr val="003366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20" marT="7620" marB="0"/>
                    </a:tc>
                    <a:extLst>
                      <a:ext uri="{0D108BD9-81ED-4DB2-BD59-A6C34878D82A}">
                        <a16:rowId xmlns:a16="http://schemas.microsoft.com/office/drawing/2014/main" val="1049638543"/>
                      </a:ext>
                    </a:extLst>
                  </a:tr>
                  <a:tr h="336451">
                    <a:tc>
                      <a:txBody>
                        <a:bodyPr/>
                        <a:lstStyle/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u="none" strike="noStrike">
                              <a:effectLst/>
                            </a:rPr>
                            <a:t>5</a:t>
                          </a:r>
                          <a:endParaRPr lang="en-U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82961" marR="82961" marT="41480" marB="4148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15.1</a:t>
                          </a: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r" rtl="0" fontAlgn="t"/>
                          <a:endParaRPr lang="en-US" sz="1600" b="0" i="0" u="none" strike="noStrike" dirty="0">
                            <a:solidFill>
                              <a:srgbClr val="003366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r" rtl="0" fontAlgn="t"/>
                          <a:endParaRPr lang="en-US" sz="1600" b="0" i="0" u="none" strike="noStrike" dirty="0">
                            <a:solidFill>
                              <a:srgbClr val="003366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20" marT="7620" marB="0"/>
                    </a:tc>
                    <a:extLst>
                      <a:ext uri="{0D108BD9-81ED-4DB2-BD59-A6C34878D82A}">
                        <a16:rowId xmlns:a16="http://schemas.microsoft.com/office/drawing/2014/main" val="3629787185"/>
                      </a:ext>
                    </a:extLst>
                  </a:tr>
                  <a:tr h="336451">
                    <a:tc>
                      <a:txBody>
                        <a:bodyPr/>
                        <a:lstStyle/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u="none" strike="noStrike">
                              <a:effectLst/>
                            </a:rPr>
                            <a:t>6</a:t>
                          </a:r>
                          <a:endParaRPr lang="en-U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82961" marR="82961" marT="41480" marB="4148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2.8</a:t>
                          </a: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r" rtl="0" fontAlgn="t"/>
                          <a:endParaRPr lang="en-US" sz="1600" b="0" i="0" u="none" strike="noStrike" dirty="0">
                            <a:solidFill>
                              <a:srgbClr val="003366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r" rtl="0" fontAlgn="t"/>
                          <a:endParaRPr lang="en-US" sz="1600" b="0" i="0" u="none" strike="noStrike" dirty="0">
                            <a:solidFill>
                              <a:srgbClr val="003366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20" marT="7620" marB="0"/>
                    </a:tc>
                    <a:extLst>
                      <a:ext uri="{0D108BD9-81ED-4DB2-BD59-A6C34878D82A}">
                        <a16:rowId xmlns:a16="http://schemas.microsoft.com/office/drawing/2014/main" val="1774892122"/>
                      </a:ext>
                    </a:extLst>
                  </a:tr>
                  <a:tr h="336451">
                    <a:tc>
                      <a:txBody>
                        <a:bodyPr/>
                        <a:lstStyle/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u="none" strike="noStrike">
                              <a:effectLst/>
                            </a:rPr>
                            <a:t>7</a:t>
                          </a:r>
                          <a:endParaRPr lang="en-U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82961" marR="82961" marT="41480" marB="4148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6.1</a:t>
                          </a: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r" rtl="0" fontAlgn="t"/>
                          <a:endParaRPr lang="en-US" sz="1600" b="0" i="0" u="none" strike="noStrike" dirty="0">
                            <a:solidFill>
                              <a:srgbClr val="003366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r" rtl="0" fontAlgn="t"/>
                          <a:endParaRPr lang="en-US" sz="1600" b="0" i="0" u="none" strike="noStrike" dirty="0">
                            <a:solidFill>
                              <a:srgbClr val="003366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20" marT="7620" marB="0"/>
                    </a:tc>
                    <a:extLst>
                      <a:ext uri="{0D108BD9-81ED-4DB2-BD59-A6C34878D82A}">
                        <a16:rowId xmlns:a16="http://schemas.microsoft.com/office/drawing/2014/main" val="1369448618"/>
                      </a:ext>
                    </a:extLst>
                  </a:tr>
                  <a:tr h="336451">
                    <a:tc>
                      <a:txBody>
                        <a:bodyPr/>
                        <a:lstStyle/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u="none" strike="noStrike">
                              <a:effectLst/>
                            </a:rPr>
                            <a:t>8</a:t>
                          </a:r>
                          <a:endParaRPr lang="en-U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82961" marR="82961" marT="41480" marB="4148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15.3</a:t>
                          </a: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r" rtl="0" fontAlgn="t"/>
                          <a:endParaRPr lang="en-US" sz="1600" b="0" i="0" u="none" strike="noStrike" dirty="0">
                            <a:solidFill>
                              <a:srgbClr val="003366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r" rtl="0" fontAlgn="t"/>
                          <a:endParaRPr lang="en-US" sz="1600" b="0" i="0" u="none" strike="noStrike" dirty="0">
                            <a:solidFill>
                              <a:srgbClr val="003366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20" marT="7620" marB="0"/>
                    </a:tc>
                    <a:extLst>
                      <a:ext uri="{0D108BD9-81ED-4DB2-BD59-A6C34878D82A}">
                        <a16:rowId xmlns:a16="http://schemas.microsoft.com/office/drawing/2014/main" val="4052761503"/>
                      </a:ext>
                    </a:extLst>
                  </a:tr>
                  <a:tr h="336451">
                    <a:tc>
                      <a:txBody>
                        <a:bodyPr/>
                        <a:lstStyle/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u="none" strike="noStrike" dirty="0">
                              <a:effectLst/>
                            </a:rPr>
                            <a:t>9</a:t>
                          </a:r>
                          <a:endParaRPr lang="en-US" sz="16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82961" marR="82961" marT="41480" marB="4148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8.2</a:t>
                          </a: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r" rtl="0" fontAlgn="t"/>
                          <a:endParaRPr lang="en-US" sz="1600" b="0" i="0" u="none" strike="noStrike" dirty="0">
                            <a:solidFill>
                              <a:srgbClr val="003366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r" rtl="0" fontAlgn="t"/>
                          <a:endParaRPr lang="en-US" sz="1600" b="0" i="0" u="none" strike="noStrike" dirty="0">
                            <a:solidFill>
                              <a:srgbClr val="003366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20" marT="7620" marB="0"/>
                    </a:tc>
                    <a:extLst>
                      <a:ext uri="{0D108BD9-81ED-4DB2-BD59-A6C34878D82A}">
                        <a16:rowId xmlns:a16="http://schemas.microsoft.com/office/drawing/2014/main" val="2503238422"/>
                      </a:ext>
                    </a:extLst>
                  </a:tr>
                  <a:tr h="336451">
                    <a:tc>
                      <a:txBody>
                        <a:bodyPr/>
                        <a:lstStyle/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u="none" strike="noStrike" dirty="0">
                              <a:effectLst/>
                            </a:rPr>
                            <a:t>10</a:t>
                          </a:r>
                          <a:endParaRPr lang="en-US" sz="16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82961" marR="82961" marT="41480" marB="4148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13.1</a:t>
                          </a: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r" rtl="0" fontAlgn="t"/>
                          <a:endParaRPr lang="en-US" sz="1600" b="0" i="0" u="none" strike="noStrike" dirty="0">
                            <a:solidFill>
                              <a:srgbClr val="003366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r" rtl="0" fontAlgn="t"/>
                          <a:endParaRPr lang="en-US" sz="1600" b="0" i="0" u="none" strike="noStrike" dirty="0">
                            <a:solidFill>
                              <a:srgbClr val="003366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20" marT="7620" marB="0"/>
                    </a:tc>
                    <a:extLst>
                      <a:ext uri="{0D108BD9-81ED-4DB2-BD59-A6C34878D82A}">
                        <a16:rowId xmlns:a16="http://schemas.microsoft.com/office/drawing/2014/main" val="1236504794"/>
                      </a:ext>
                    </a:extLst>
                  </a:tr>
                  <a:tr h="580724">
                    <a:tc gridSpan="3">
                      <a:txBody>
                        <a:bodyPr/>
                        <a:lstStyle/>
                        <a:p>
                          <a:pPr algn="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u="none" strike="noStrike" dirty="0">
                              <a:effectLst/>
                            </a:rPr>
                            <a:t>MSE =</a:t>
                          </a:r>
                          <a:endParaRPr lang="en-US" sz="1600" b="0" i="0" u="none" strike="noStrike" dirty="0">
                            <a:solidFill>
                              <a:srgbClr val="003366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82961" marR="82961" marT="41480" marB="41480"/>
                    </a:tc>
                    <a:tc hMerge="1">
                      <a:txBody>
                        <a:bodyPr/>
                        <a:lstStyle/>
                        <a:p>
                          <a:pPr marL="182880" indent="457200" algn="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6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82961" marR="82961" marT="41480" marB="41480"/>
                    </a:tc>
                    <a:tc hMerge="1">
                      <a:txBody>
                        <a:bodyPr/>
                        <a:lstStyle/>
                        <a:p>
                          <a:pPr algn="r" rtl="0" fontAlgn="t"/>
                          <a:endParaRPr lang="en-US" sz="1600" b="0" i="0" u="none" strike="noStrike" dirty="0">
                            <a:solidFill>
                              <a:srgbClr val="003366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20" marT="7620" marB="0"/>
                    </a:tc>
                    <a:tc>
                      <a:txBody>
                        <a:bodyPr/>
                        <a:lstStyle/>
                        <a:p>
                          <a:pPr algn="r" rtl="0" fontAlgn="t"/>
                          <a:r>
                            <a:rPr lang="en-US" sz="1600" b="0" i="0" u="none" strike="noStrike" dirty="0">
                              <a:solidFill>
                                <a:srgbClr val="003366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?</a:t>
                          </a:r>
                        </a:p>
                      </a:txBody>
                      <a:tcPr marL="7620" marT="7620" marB="0"/>
                    </a:tc>
                    <a:extLst>
                      <a:ext uri="{0D108BD9-81ED-4DB2-BD59-A6C34878D82A}">
                        <a16:rowId xmlns:a16="http://schemas.microsoft.com/office/drawing/2014/main" val="36706361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881E1D6-41BA-4ACE-A743-B95959B078F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545570904"/>
                  </p:ext>
                </p:extLst>
              </p:nvPr>
            </p:nvGraphicFramePr>
            <p:xfrm>
              <a:off x="3657600" y="1609595"/>
              <a:ext cx="4319688" cy="45259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59772">
                      <a:extLst>
                        <a:ext uri="{9D8B030D-6E8A-4147-A177-3AD203B41FA5}">
                          <a16:colId xmlns:a16="http://schemas.microsoft.com/office/drawing/2014/main" val="2952933240"/>
                        </a:ext>
                      </a:extLst>
                    </a:gridCol>
                    <a:gridCol w="863152">
                      <a:extLst>
                        <a:ext uri="{9D8B030D-6E8A-4147-A177-3AD203B41FA5}">
                          <a16:colId xmlns:a16="http://schemas.microsoft.com/office/drawing/2014/main" val="4184168115"/>
                        </a:ext>
                      </a:extLst>
                    </a:gridCol>
                    <a:gridCol w="763457">
                      <a:extLst>
                        <a:ext uri="{9D8B030D-6E8A-4147-A177-3AD203B41FA5}">
                          <a16:colId xmlns:a16="http://schemas.microsoft.com/office/drawing/2014/main" val="1746558492"/>
                        </a:ext>
                      </a:extLst>
                    </a:gridCol>
                    <a:gridCol w="933307">
                      <a:extLst>
                        <a:ext uri="{9D8B030D-6E8A-4147-A177-3AD203B41FA5}">
                          <a16:colId xmlns:a16="http://schemas.microsoft.com/office/drawing/2014/main" val="84836082"/>
                        </a:ext>
                      </a:extLst>
                    </a:gridCol>
                  </a:tblGrid>
                  <a:tr h="580724"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u="none" strike="noStrike" dirty="0">
                              <a:effectLst/>
                            </a:rPr>
                            <a:t>Survey iteration</a:t>
                          </a:r>
                          <a:endParaRPr lang="en-US" sz="16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82961" marR="82961" marT="41480" marB="4148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2961" marR="82961" marT="41480" marB="41480">
                        <a:blipFill>
                          <a:blip r:embed="rId4"/>
                          <a:stretch>
                            <a:fillRect l="-204930" t="-4211" r="-198592" b="-684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2961" marR="82961" marT="41480" marB="41480">
                        <a:blipFill>
                          <a:blip r:embed="rId4"/>
                          <a:stretch>
                            <a:fillRect l="-346400" t="-4211" r="-125600" b="-684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2961" marR="82961" marT="41480" marB="41480">
                        <a:blipFill>
                          <a:blip r:embed="rId4"/>
                          <a:stretch>
                            <a:fillRect l="-364706" t="-4211" r="-2614" b="-6842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3211316"/>
                      </a:ext>
                    </a:extLst>
                  </a:tr>
                  <a:tr h="336451">
                    <a:tc>
                      <a:txBody>
                        <a:bodyPr/>
                        <a:lstStyle/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u="none" strike="noStrike" dirty="0">
                              <a:effectLst/>
                            </a:rPr>
                            <a:t>1</a:t>
                          </a:r>
                          <a:endParaRPr lang="en-US" sz="16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82961" marR="82961" marT="41480" marB="4148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12.2</a:t>
                          </a: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r" rtl="0" fontAlgn="t"/>
                          <a:endParaRPr lang="en-US" sz="1600" b="0" i="0" u="none" strike="noStrike" dirty="0">
                            <a:solidFill>
                              <a:srgbClr val="003366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r" rtl="0" fontAlgn="t"/>
                          <a:endParaRPr lang="en-US" sz="1600" b="0" i="0" u="none" strike="noStrike" dirty="0">
                            <a:solidFill>
                              <a:srgbClr val="003366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20" marT="7620" marB="0"/>
                    </a:tc>
                    <a:extLst>
                      <a:ext uri="{0D108BD9-81ED-4DB2-BD59-A6C34878D82A}">
                        <a16:rowId xmlns:a16="http://schemas.microsoft.com/office/drawing/2014/main" val="1167940620"/>
                      </a:ext>
                    </a:extLst>
                  </a:tr>
                  <a:tr h="336451">
                    <a:tc>
                      <a:txBody>
                        <a:bodyPr/>
                        <a:lstStyle/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u="none" strike="noStrike" dirty="0">
                              <a:effectLst/>
                            </a:rPr>
                            <a:t>2</a:t>
                          </a:r>
                          <a:endParaRPr lang="en-US" sz="16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82961" marR="82961" marT="41480" marB="4148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6.4</a:t>
                          </a: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r" rtl="0" fontAlgn="t"/>
                          <a:endParaRPr lang="en-US" sz="1600" b="0" i="0" u="none" strike="noStrike" dirty="0">
                            <a:solidFill>
                              <a:srgbClr val="003366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r" rtl="0" fontAlgn="t"/>
                          <a:endParaRPr lang="en-US" sz="1600" b="0" i="0" u="none" strike="noStrike" dirty="0">
                            <a:solidFill>
                              <a:srgbClr val="003366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20" marT="7620" marB="0"/>
                    </a:tc>
                    <a:extLst>
                      <a:ext uri="{0D108BD9-81ED-4DB2-BD59-A6C34878D82A}">
                        <a16:rowId xmlns:a16="http://schemas.microsoft.com/office/drawing/2014/main" val="2132556738"/>
                      </a:ext>
                    </a:extLst>
                  </a:tr>
                  <a:tr h="336451">
                    <a:tc>
                      <a:txBody>
                        <a:bodyPr/>
                        <a:lstStyle/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u="none" strike="noStrike" dirty="0">
                              <a:effectLst/>
                            </a:rPr>
                            <a:t>3</a:t>
                          </a:r>
                          <a:endParaRPr lang="en-US" sz="16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82961" marR="82961" marT="41480" marB="4148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5.5</a:t>
                          </a: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r" rtl="0" fontAlgn="t"/>
                          <a:endParaRPr lang="en-US" sz="1600" b="0" i="0" u="none" strike="noStrike" dirty="0">
                            <a:solidFill>
                              <a:srgbClr val="003366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r" rtl="0" fontAlgn="t"/>
                          <a:endParaRPr lang="en-US" sz="1600" b="0" i="0" u="none" strike="noStrike" dirty="0">
                            <a:solidFill>
                              <a:srgbClr val="003366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20" marT="7620" marB="0"/>
                    </a:tc>
                    <a:extLst>
                      <a:ext uri="{0D108BD9-81ED-4DB2-BD59-A6C34878D82A}">
                        <a16:rowId xmlns:a16="http://schemas.microsoft.com/office/drawing/2014/main" val="3185669441"/>
                      </a:ext>
                    </a:extLst>
                  </a:tr>
                  <a:tr h="336451">
                    <a:tc>
                      <a:txBody>
                        <a:bodyPr/>
                        <a:lstStyle/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u="none" strike="noStrike" dirty="0">
                              <a:effectLst/>
                            </a:rPr>
                            <a:t>4</a:t>
                          </a:r>
                          <a:endParaRPr lang="en-US" sz="16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82961" marR="82961" marT="41480" marB="4148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16.8</a:t>
                          </a: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r" rtl="0" fontAlgn="t"/>
                          <a:endParaRPr lang="en-US" sz="1600" b="0" i="0" u="none" strike="noStrike" dirty="0">
                            <a:solidFill>
                              <a:srgbClr val="003366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r" rtl="0" fontAlgn="t"/>
                          <a:endParaRPr lang="en-US" sz="1600" b="0" i="0" u="none" strike="noStrike" dirty="0">
                            <a:solidFill>
                              <a:srgbClr val="003366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20" marT="7620" marB="0"/>
                    </a:tc>
                    <a:extLst>
                      <a:ext uri="{0D108BD9-81ED-4DB2-BD59-A6C34878D82A}">
                        <a16:rowId xmlns:a16="http://schemas.microsoft.com/office/drawing/2014/main" val="1049638543"/>
                      </a:ext>
                    </a:extLst>
                  </a:tr>
                  <a:tr h="336451">
                    <a:tc>
                      <a:txBody>
                        <a:bodyPr/>
                        <a:lstStyle/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u="none" strike="noStrike">
                              <a:effectLst/>
                            </a:rPr>
                            <a:t>5</a:t>
                          </a:r>
                          <a:endParaRPr lang="en-U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82961" marR="82961" marT="41480" marB="4148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15.1</a:t>
                          </a: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r" rtl="0" fontAlgn="t"/>
                          <a:endParaRPr lang="en-US" sz="1600" b="0" i="0" u="none" strike="noStrike" dirty="0">
                            <a:solidFill>
                              <a:srgbClr val="003366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r" rtl="0" fontAlgn="t"/>
                          <a:endParaRPr lang="en-US" sz="1600" b="0" i="0" u="none" strike="noStrike" dirty="0">
                            <a:solidFill>
                              <a:srgbClr val="003366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20" marT="7620" marB="0"/>
                    </a:tc>
                    <a:extLst>
                      <a:ext uri="{0D108BD9-81ED-4DB2-BD59-A6C34878D82A}">
                        <a16:rowId xmlns:a16="http://schemas.microsoft.com/office/drawing/2014/main" val="3629787185"/>
                      </a:ext>
                    </a:extLst>
                  </a:tr>
                  <a:tr h="336451">
                    <a:tc>
                      <a:txBody>
                        <a:bodyPr/>
                        <a:lstStyle/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u="none" strike="noStrike">
                              <a:effectLst/>
                            </a:rPr>
                            <a:t>6</a:t>
                          </a:r>
                          <a:endParaRPr lang="en-U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82961" marR="82961" marT="41480" marB="4148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2.8</a:t>
                          </a: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r" rtl="0" fontAlgn="t"/>
                          <a:endParaRPr lang="en-US" sz="1600" b="0" i="0" u="none" strike="noStrike" dirty="0">
                            <a:solidFill>
                              <a:srgbClr val="003366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r" rtl="0" fontAlgn="t"/>
                          <a:endParaRPr lang="en-US" sz="1600" b="0" i="0" u="none" strike="noStrike" dirty="0">
                            <a:solidFill>
                              <a:srgbClr val="003366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20" marT="7620" marB="0"/>
                    </a:tc>
                    <a:extLst>
                      <a:ext uri="{0D108BD9-81ED-4DB2-BD59-A6C34878D82A}">
                        <a16:rowId xmlns:a16="http://schemas.microsoft.com/office/drawing/2014/main" val="1774892122"/>
                      </a:ext>
                    </a:extLst>
                  </a:tr>
                  <a:tr h="336451">
                    <a:tc>
                      <a:txBody>
                        <a:bodyPr/>
                        <a:lstStyle/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u="none" strike="noStrike">
                              <a:effectLst/>
                            </a:rPr>
                            <a:t>7</a:t>
                          </a:r>
                          <a:endParaRPr lang="en-U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82961" marR="82961" marT="41480" marB="4148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6.1</a:t>
                          </a: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r" rtl="0" fontAlgn="t"/>
                          <a:endParaRPr lang="en-US" sz="1600" b="0" i="0" u="none" strike="noStrike" dirty="0">
                            <a:solidFill>
                              <a:srgbClr val="003366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r" rtl="0" fontAlgn="t"/>
                          <a:endParaRPr lang="en-US" sz="1600" b="0" i="0" u="none" strike="noStrike" dirty="0">
                            <a:solidFill>
                              <a:srgbClr val="003366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20" marT="7620" marB="0"/>
                    </a:tc>
                    <a:extLst>
                      <a:ext uri="{0D108BD9-81ED-4DB2-BD59-A6C34878D82A}">
                        <a16:rowId xmlns:a16="http://schemas.microsoft.com/office/drawing/2014/main" val="1369448618"/>
                      </a:ext>
                    </a:extLst>
                  </a:tr>
                  <a:tr h="336451">
                    <a:tc>
                      <a:txBody>
                        <a:bodyPr/>
                        <a:lstStyle/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u="none" strike="noStrike">
                              <a:effectLst/>
                            </a:rPr>
                            <a:t>8</a:t>
                          </a:r>
                          <a:endParaRPr lang="en-U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82961" marR="82961" marT="41480" marB="4148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15.3</a:t>
                          </a: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r" rtl="0" fontAlgn="t"/>
                          <a:endParaRPr lang="en-US" sz="1600" b="0" i="0" u="none" strike="noStrike" dirty="0">
                            <a:solidFill>
                              <a:srgbClr val="003366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r" rtl="0" fontAlgn="t"/>
                          <a:endParaRPr lang="en-US" sz="1600" b="0" i="0" u="none" strike="noStrike" dirty="0">
                            <a:solidFill>
                              <a:srgbClr val="003366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20" marT="7620" marB="0"/>
                    </a:tc>
                    <a:extLst>
                      <a:ext uri="{0D108BD9-81ED-4DB2-BD59-A6C34878D82A}">
                        <a16:rowId xmlns:a16="http://schemas.microsoft.com/office/drawing/2014/main" val="4052761503"/>
                      </a:ext>
                    </a:extLst>
                  </a:tr>
                  <a:tr h="336451">
                    <a:tc>
                      <a:txBody>
                        <a:bodyPr/>
                        <a:lstStyle/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u="none" strike="noStrike" dirty="0">
                              <a:effectLst/>
                            </a:rPr>
                            <a:t>9</a:t>
                          </a:r>
                          <a:endParaRPr lang="en-US" sz="16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82961" marR="82961" marT="41480" marB="4148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8.2</a:t>
                          </a: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r" rtl="0" fontAlgn="t"/>
                          <a:endParaRPr lang="en-US" sz="1600" b="0" i="0" u="none" strike="noStrike" dirty="0">
                            <a:solidFill>
                              <a:srgbClr val="003366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r" rtl="0" fontAlgn="t"/>
                          <a:endParaRPr lang="en-US" sz="1600" b="0" i="0" u="none" strike="noStrike" dirty="0">
                            <a:solidFill>
                              <a:srgbClr val="003366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20" marT="7620" marB="0"/>
                    </a:tc>
                    <a:extLst>
                      <a:ext uri="{0D108BD9-81ED-4DB2-BD59-A6C34878D82A}">
                        <a16:rowId xmlns:a16="http://schemas.microsoft.com/office/drawing/2014/main" val="2503238422"/>
                      </a:ext>
                    </a:extLst>
                  </a:tr>
                  <a:tr h="336451">
                    <a:tc>
                      <a:txBody>
                        <a:bodyPr/>
                        <a:lstStyle/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u="none" strike="noStrike" dirty="0">
                              <a:effectLst/>
                            </a:rPr>
                            <a:t>10</a:t>
                          </a:r>
                          <a:endParaRPr lang="en-US" sz="16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82961" marR="82961" marT="41480" marB="4148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13.1</a:t>
                          </a: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r" rtl="0" fontAlgn="t"/>
                          <a:endParaRPr lang="en-US" sz="1600" b="0" i="0" u="none" strike="noStrike" dirty="0">
                            <a:solidFill>
                              <a:srgbClr val="003366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r" rtl="0" fontAlgn="t"/>
                          <a:endParaRPr lang="en-US" sz="1600" b="0" i="0" u="none" strike="noStrike" dirty="0">
                            <a:solidFill>
                              <a:srgbClr val="003366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20" marT="7620" marB="0"/>
                    </a:tc>
                    <a:extLst>
                      <a:ext uri="{0D108BD9-81ED-4DB2-BD59-A6C34878D82A}">
                        <a16:rowId xmlns:a16="http://schemas.microsoft.com/office/drawing/2014/main" val="1236504794"/>
                      </a:ext>
                    </a:extLst>
                  </a:tr>
                  <a:tr h="580724">
                    <a:tc gridSpan="3">
                      <a:txBody>
                        <a:bodyPr/>
                        <a:lstStyle/>
                        <a:p>
                          <a:pPr algn="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u="none" strike="noStrike" dirty="0">
                              <a:effectLst/>
                            </a:rPr>
                            <a:t>MSE =</a:t>
                          </a:r>
                          <a:endParaRPr lang="en-US" sz="1600" b="0" i="0" u="none" strike="noStrike" dirty="0">
                            <a:solidFill>
                              <a:srgbClr val="003366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82961" marR="82961" marT="41480" marB="41480"/>
                    </a:tc>
                    <a:tc hMerge="1">
                      <a:txBody>
                        <a:bodyPr/>
                        <a:lstStyle/>
                        <a:p>
                          <a:pPr marL="182880" indent="457200" algn="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6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82961" marR="82961" marT="41480" marB="41480"/>
                    </a:tc>
                    <a:tc hMerge="1">
                      <a:txBody>
                        <a:bodyPr/>
                        <a:lstStyle/>
                        <a:p>
                          <a:pPr algn="r" rtl="0" fontAlgn="t"/>
                          <a:endParaRPr lang="en-US" sz="1600" b="0" i="0" u="none" strike="noStrike" dirty="0">
                            <a:solidFill>
                              <a:srgbClr val="003366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20" marT="7620" marB="0"/>
                    </a:tc>
                    <a:tc>
                      <a:txBody>
                        <a:bodyPr/>
                        <a:lstStyle/>
                        <a:p>
                          <a:pPr algn="r" rtl="0" fontAlgn="t"/>
                          <a:r>
                            <a:rPr lang="en-US" sz="1600" b="0" i="0" u="none" strike="noStrike" dirty="0">
                              <a:solidFill>
                                <a:srgbClr val="003366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?</a:t>
                          </a:r>
                        </a:p>
                      </a:txBody>
                      <a:tcPr marL="7620" marT="7620" marB="0"/>
                    </a:tc>
                    <a:extLst>
                      <a:ext uri="{0D108BD9-81ED-4DB2-BD59-A6C34878D82A}">
                        <a16:rowId xmlns:a16="http://schemas.microsoft.com/office/drawing/2014/main" val="367063615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3BBBD1A-B799-4C6B-8A26-DAC21156E682}"/>
              </a:ext>
            </a:extLst>
          </p:cNvPr>
          <p:cNvSpPr txBox="1"/>
          <p:nvPr/>
        </p:nvSpPr>
        <p:spPr>
          <a:xfrm>
            <a:off x="4724400" y="6504801"/>
            <a:ext cx="434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          </a:t>
            </a:r>
            <a:r>
              <a:rPr lang="en-US" sz="1200" i="1" dirty="0" err="1">
                <a:solidFill>
                  <a:schemeClr val="bg1">
                    <a:lumMod val="50000"/>
                  </a:schemeClr>
                </a:solidFill>
              </a:rPr>
              <a:t>Biemer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en-US" sz="1200" i="1" dirty="0" err="1">
                <a:solidFill>
                  <a:schemeClr val="bg1">
                    <a:lumMod val="50000"/>
                  </a:schemeClr>
                </a:solidFill>
              </a:rPr>
              <a:t>Lyberg</a:t>
            </a:r>
            <a:r>
              <a:rPr lang="en-US" sz="1200" i="1" dirty="0">
                <a:solidFill>
                  <a:schemeClr val="bg1">
                    <a:lumMod val="50000"/>
                  </a:schemeClr>
                </a:solidFill>
              </a:rPr>
              <a:t> (2003)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7B180D4-9FC1-3F17-39FA-9A43A3368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588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B7805-363E-4DDC-81E8-A18B0D88B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MSE…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4B1EB7-D413-4A27-AF1B-42281A7156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24000"/>
                <a:ext cx="8229600" cy="4525963"/>
              </a:xfrm>
            </p:spPr>
            <p:txBody>
              <a:bodyPr/>
              <a:lstStyle/>
              <a:p>
                <a:pPr>
                  <a:buClrTx/>
                  <a:buFont typeface="Arial" panose="020B0604020202020204" pitchFamily="34" charset="0"/>
                  <a:buChar char="•"/>
                </a:pPr>
                <a:r>
                  <a:rPr lang="en-US" dirty="0"/>
                  <a:t>MSE can be expressed in terms of the squared bias and variance:</a:t>
                </a:r>
              </a:p>
              <a:p>
                <a:pPr marL="0" indent="0" algn="ctr">
                  <a:buClrTx/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𝐵𝑖𝑎𝑠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</m:oMath>
                </a14:m>
                <a:endParaRPr lang="en-US" dirty="0"/>
              </a:p>
              <a:p>
                <a:pPr>
                  <a:buClrTx/>
                  <a:buFont typeface="Arial" panose="020B0604020202020204" pitchFamily="34" charset="0"/>
                  <a:buChar char="•"/>
                </a:pPr>
                <a:r>
                  <a:rPr lang="en-US" dirty="0"/>
                  <a:t>Bias: errors that tend to agree; non-compensating errors; systematic errors</a:t>
                </a:r>
              </a:p>
              <a:p>
                <a:pPr>
                  <a:buClrTx/>
                  <a:buFont typeface="Arial" panose="020B0604020202020204" pitchFamily="34" charset="0"/>
                  <a:buChar char="•"/>
                </a:pPr>
                <a:r>
                  <a:rPr lang="en-US" dirty="0"/>
                  <a:t>Variance: ‘spread’, errors that tend to disagree; compensating errors; variable errors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4B1EB7-D413-4A27-AF1B-42281A7156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0"/>
                <a:ext cx="8229600" cy="4525963"/>
              </a:xfrm>
              <a:blipFill>
                <a:blip r:embed="rId3"/>
                <a:stretch>
                  <a:fillRect l="-1704" t="-1752" b="-3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9777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3DC55-6DF6-4060-8D6E-CAAEF0820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MSE cont’d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54F2F2-3780-42DE-AC37-09F7A217AC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1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800" b="0" i="1" dirty="0">
                    <a:latin typeface="Cambria Math" panose="02040503050406030204" pitchFamily="18" charset="0"/>
                  </a:rPr>
                  <a:t>            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𝐵𝑖𝑎𝑠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An accurate estimate requires both small bias and small variance</a:t>
                </a:r>
              </a:p>
              <a:p>
                <a:r>
                  <a:rPr lang="en-US" sz="2400" dirty="0"/>
                  <a:t>Can MSE = 0 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54F2F2-3780-42DE-AC37-09F7A217AC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3346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017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600200"/>
                <a:ext cx="4343400" cy="4525963"/>
              </a:xfrm>
            </p:spPr>
            <p:txBody>
              <a:bodyPr/>
              <a:lstStyle/>
              <a:p>
                <a:pPr eaLnBrk="1" hangingPunct="1"/>
                <a14:m>
                  <m:oMath xmlns:m="http://schemas.openxmlformats.org/officeDocument/2006/math">
                    <m:r>
                      <a:rPr lang="ar-AE" sz="240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dirty="0"/>
                  <a:t> = 10. Bias = ? </a:t>
                </a:r>
              </a:p>
              <a:p>
                <a:pPr eaLnBrk="1" hangingPunct="1"/>
                <a:endParaRPr lang="en-US" sz="2400" dirty="0"/>
              </a:p>
              <a:p>
                <a:pPr marL="342900" lvl="1" indent="-342900" eaLnBrk="1" hangingPunct="1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Calculation: difference between the expected value of the survey estimate and the population parameter (common to all possible replications of the survey under the same design)</a:t>
                </a:r>
                <a:endParaRPr lang="en-US" dirty="0"/>
              </a:p>
              <a:p>
                <a:pPr eaLnBrk="1" hangingPunct="1"/>
                <a:endParaRPr lang="en-US" dirty="0"/>
              </a:p>
            </p:txBody>
          </p:sp>
        </mc:Choice>
        <mc:Fallback xmlns="">
          <p:sp>
            <p:nvSpPr>
              <p:cNvPr id="5017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00200"/>
                <a:ext cx="4343400" cy="4525963"/>
              </a:xfrm>
              <a:blipFill>
                <a:blip r:embed="rId3"/>
                <a:stretch>
                  <a:fillRect l="-1823" t="-943" r="-3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881E1D6-41BA-4ACE-A743-B95959B078F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150762747"/>
                  </p:ext>
                </p:extLst>
              </p:nvPr>
            </p:nvGraphicFramePr>
            <p:xfrm>
              <a:off x="5486400" y="1631092"/>
              <a:ext cx="2319712" cy="460257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5544">
                      <a:extLst>
                        <a:ext uri="{9D8B030D-6E8A-4147-A177-3AD203B41FA5}">
                          <a16:colId xmlns:a16="http://schemas.microsoft.com/office/drawing/2014/main" val="2952933240"/>
                        </a:ext>
                      </a:extLst>
                    </a:gridCol>
                    <a:gridCol w="834168">
                      <a:extLst>
                        <a:ext uri="{9D8B030D-6E8A-4147-A177-3AD203B41FA5}">
                          <a16:colId xmlns:a16="http://schemas.microsoft.com/office/drawing/2014/main" val="4184168115"/>
                        </a:ext>
                      </a:extLst>
                    </a:gridCol>
                  </a:tblGrid>
                  <a:tr h="579762"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u="none" strike="noStrike">
                              <a:effectLst/>
                            </a:rPr>
                            <a:t>Survey iteration</a:t>
                          </a:r>
                          <a:endParaRPr lang="en-US" sz="16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82961" marR="82961" marT="41480" marB="41480"/>
                    </a:tc>
                    <a:tc>
                      <a:txBody>
                        <a:bodyPr/>
                        <a:lstStyle/>
                        <a:p>
                          <a:pPr algn="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ar-AE" sz="1600" u="none" strike="noStrike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ar-AE" sz="1600" i="1" u="none" strike="noStrike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 sz="1600" u="none" strike="noStrike">
                                      <a:effectLst/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oMath>
                          </a14:m>
                          <a:endParaRPr lang="ar-AE" sz="16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82961" marR="82961" marT="41480" marB="41480"/>
                    </a:tc>
                    <a:extLst>
                      <a:ext uri="{0D108BD9-81ED-4DB2-BD59-A6C34878D82A}">
                        <a16:rowId xmlns:a16="http://schemas.microsoft.com/office/drawing/2014/main" val="4203211316"/>
                      </a:ext>
                    </a:extLst>
                  </a:tr>
                  <a:tr h="335893">
                    <a:tc>
                      <a:txBody>
                        <a:bodyPr/>
                        <a:lstStyle/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u="none" strike="noStrike">
                              <a:effectLst/>
                            </a:rPr>
                            <a:t>1</a:t>
                          </a:r>
                          <a:endParaRPr lang="en-US" sz="16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82961" marR="82961" marT="41480" marB="4148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12.2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20" marR="7620" marT="7620" marB="0"/>
                    </a:tc>
                    <a:extLst>
                      <a:ext uri="{0D108BD9-81ED-4DB2-BD59-A6C34878D82A}">
                        <a16:rowId xmlns:a16="http://schemas.microsoft.com/office/drawing/2014/main" val="1167940620"/>
                      </a:ext>
                    </a:extLst>
                  </a:tr>
                  <a:tr h="335893">
                    <a:tc>
                      <a:txBody>
                        <a:bodyPr/>
                        <a:lstStyle/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u="none" strike="noStrike">
                              <a:effectLst/>
                            </a:rPr>
                            <a:t>2</a:t>
                          </a:r>
                          <a:endParaRPr lang="en-U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82961" marR="82961" marT="41480" marB="4148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6.4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20" marR="7620" marT="7620" marB="0"/>
                    </a:tc>
                    <a:extLst>
                      <a:ext uri="{0D108BD9-81ED-4DB2-BD59-A6C34878D82A}">
                        <a16:rowId xmlns:a16="http://schemas.microsoft.com/office/drawing/2014/main" val="2132556738"/>
                      </a:ext>
                    </a:extLst>
                  </a:tr>
                  <a:tr h="335893">
                    <a:tc>
                      <a:txBody>
                        <a:bodyPr/>
                        <a:lstStyle/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u="none" strike="noStrike" dirty="0">
                              <a:effectLst/>
                            </a:rPr>
                            <a:t>3</a:t>
                          </a:r>
                          <a:endParaRPr lang="en-US" sz="16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82961" marR="82961" marT="41480" marB="4148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5.5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20" marR="7620" marT="7620" marB="0"/>
                    </a:tc>
                    <a:extLst>
                      <a:ext uri="{0D108BD9-81ED-4DB2-BD59-A6C34878D82A}">
                        <a16:rowId xmlns:a16="http://schemas.microsoft.com/office/drawing/2014/main" val="3185669441"/>
                      </a:ext>
                    </a:extLst>
                  </a:tr>
                  <a:tr h="335893">
                    <a:tc>
                      <a:txBody>
                        <a:bodyPr/>
                        <a:lstStyle/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u="none" strike="noStrike">
                              <a:effectLst/>
                            </a:rPr>
                            <a:t>4</a:t>
                          </a:r>
                          <a:endParaRPr lang="en-U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82961" marR="82961" marT="41480" marB="4148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16.8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20" marR="7620" marT="7620" marB="0"/>
                    </a:tc>
                    <a:extLst>
                      <a:ext uri="{0D108BD9-81ED-4DB2-BD59-A6C34878D82A}">
                        <a16:rowId xmlns:a16="http://schemas.microsoft.com/office/drawing/2014/main" val="1049638543"/>
                      </a:ext>
                    </a:extLst>
                  </a:tr>
                  <a:tr h="335893">
                    <a:tc>
                      <a:txBody>
                        <a:bodyPr/>
                        <a:lstStyle/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u="none" strike="noStrike">
                              <a:effectLst/>
                            </a:rPr>
                            <a:t>5</a:t>
                          </a:r>
                          <a:endParaRPr lang="en-U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82961" marR="82961" marT="41480" marB="4148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15.1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20" marR="7620" marT="7620" marB="0"/>
                    </a:tc>
                    <a:extLst>
                      <a:ext uri="{0D108BD9-81ED-4DB2-BD59-A6C34878D82A}">
                        <a16:rowId xmlns:a16="http://schemas.microsoft.com/office/drawing/2014/main" val="3629787185"/>
                      </a:ext>
                    </a:extLst>
                  </a:tr>
                  <a:tr h="335893">
                    <a:tc>
                      <a:txBody>
                        <a:bodyPr/>
                        <a:lstStyle/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u="none" strike="noStrike">
                              <a:effectLst/>
                            </a:rPr>
                            <a:t>6</a:t>
                          </a:r>
                          <a:endParaRPr lang="en-U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82961" marR="82961" marT="41480" marB="4148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2.8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20" marR="7620" marT="7620" marB="0"/>
                    </a:tc>
                    <a:extLst>
                      <a:ext uri="{0D108BD9-81ED-4DB2-BD59-A6C34878D82A}">
                        <a16:rowId xmlns:a16="http://schemas.microsoft.com/office/drawing/2014/main" val="1774892122"/>
                      </a:ext>
                    </a:extLst>
                  </a:tr>
                  <a:tr h="335893">
                    <a:tc>
                      <a:txBody>
                        <a:bodyPr/>
                        <a:lstStyle/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u="none" strike="noStrike">
                              <a:effectLst/>
                            </a:rPr>
                            <a:t>7</a:t>
                          </a:r>
                          <a:endParaRPr lang="en-U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82961" marR="82961" marT="41480" marB="4148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6.1</a:t>
                          </a:r>
                        </a:p>
                      </a:txBody>
                      <a:tcPr marL="7620" marR="7620" marT="7620" marB="0"/>
                    </a:tc>
                    <a:extLst>
                      <a:ext uri="{0D108BD9-81ED-4DB2-BD59-A6C34878D82A}">
                        <a16:rowId xmlns:a16="http://schemas.microsoft.com/office/drawing/2014/main" val="1369448618"/>
                      </a:ext>
                    </a:extLst>
                  </a:tr>
                  <a:tr h="335893">
                    <a:tc>
                      <a:txBody>
                        <a:bodyPr/>
                        <a:lstStyle/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u="none" strike="noStrike">
                              <a:effectLst/>
                            </a:rPr>
                            <a:t>8</a:t>
                          </a:r>
                          <a:endParaRPr lang="en-U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82961" marR="82961" marT="41480" marB="4148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15.3</a:t>
                          </a:r>
                        </a:p>
                      </a:txBody>
                      <a:tcPr marL="7620" marR="7620" marT="7620" marB="0"/>
                    </a:tc>
                    <a:extLst>
                      <a:ext uri="{0D108BD9-81ED-4DB2-BD59-A6C34878D82A}">
                        <a16:rowId xmlns:a16="http://schemas.microsoft.com/office/drawing/2014/main" val="4052761503"/>
                      </a:ext>
                    </a:extLst>
                  </a:tr>
                  <a:tr h="335893">
                    <a:tc>
                      <a:txBody>
                        <a:bodyPr/>
                        <a:lstStyle/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u="none" strike="noStrike">
                              <a:effectLst/>
                            </a:rPr>
                            <a:t>9</a:t>
                          </a:r>
                          <a:endParaRPr lang="en-US" sz="16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82961" marR="82961" marT="41480" marB="4148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8.2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20" marR="7620" marT="7620" marB="0"/>
                    </a:tc>
                    <a:extLst>
                      <a:ext uri="{0D108BD9-81ED-4DB2-BD59-A6C34878D82A}">
                        <a16:rowId xmlns:a16="http://schemas.microsoft.com/office/drawing/2014/main" val="2503238422"/>
                      </a:ext>
                    </a:extLst>
                  </a:tr>
                  <a:tr h="335893">
                    <a:tc>
                      <a:txBody>
                        <a:bodyPr/>
                        <a:lstStyle/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u="none" strike="noStrike" dirty="0">
                              <a:effectLst/>
                            </a:rPr>
                            <a:t>10</a:t>
                          </a:r>
                          <a:endParaRPr lang="en-US" sz="16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82961" marR="82961" marT="41480" marB="4148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13.1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20" marR="7620" marT="7620" marB="0"/>
                    </a:tc>
                    <a:extLst>
                      <a:ext uri="{0D108BD9-81ED-4DB2-BD59-A6C34878D82A}">
                        <a16:rowId xmlns:a16="http://schemas.microsoft.com/office/drawing/2014/main" val="1236504794"/>
                      </a:ext>
                    </a:extLst>
                  </a:tr>
                  <a:tr h="336528">
                    <a:tc>
                      <a:txBody>
                        <a:bodyPr/>
                        <a:lstStyle/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u="none" strike="noStrike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sz="1600" b="0" i="1" u="none" strike="noStrike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600" b="0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b="0" i="1" u="none" strike="noStrike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  <m:r>
                                  <a:rPr lang="en-US" sz="1600" b="0" i="1" u="none" strike="noStrike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82961" marR="82961" marT="41480" marB="41480"/>
                    </a:tc>
                    <a:tc>
                      <a:txBody>
                        <a:bodyPr/>
                        <a:lstStyle/>
                        <a:p>
                          <a:pPr marL="0" indent="0" algn="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i="0" u="none" strike="noStrike" dirty="0">
                              <a:effectLst/>
                              <a:latin typeface="Arial" panose="020B0604020202020204" pitchFamily="34" charset="0"/>
                            </a:rPr>
                            <a:t>10.15</a:t>
                          </a:r>
                        </a:p>
                      </a:txBody>
                      <a:tcPr marL="82961" marR="82961" marT="41480" marB="41480"/>
                    </a:tc>
                    <a:extLst>
                      <a:ext uri="{0D108BD9-81ED-4DB2-BD59-A6C34878D82A}">
                        <a16:rowId xmlns:a16="http://schemas.microsoft.com/office/drawing/2014/main" val="1953094059"/>
                      </a:ext>
                    </a:extLst>
                  </a:tr>
                  <a:tr h="303105">
                    <a:tc gridSpan="2">
                      <a:txBody>
                        <a:bodyPr/>
                        <a:lstStyle/>
                        <a:p>
                          <a:pPr marL="0" marR="0" lvl="0" indent="0" algn="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i="0" u="none" strike="noStrike" dirty="0">
                              <a:solidFill>
                                <a:srgbClr val="003366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Bias = ? </a:t>
                          </a:r>
                        </a:p>
                      </a:txBody>
                      <a:tcPr marL="82961" marR="82961" marT="41480" marB="41480"/>
                    </a:tc>
                    <a:tc hMerge="1">
                      <a:txBody>
                        <a:bodyPr/>
                        <a:lstStyle/>
                        <a:p>
                          <a:pPr marL="182880" indent="457200" algn="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6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82961" marR="82961" marT="41480" marB="41480"/>
                    </a:tc>
                    <a:extLst>
                      <a:ext uri="{0D108BD9-81ED-4DB2-BD59-A6C34878D82A}">
                        <a16:rowId xmlns:a16="http://schemas.microsoft.com/office/drawing/2014/main" val="36706361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881E1D6-41BA-4ACE-A743-B95959B078F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150762747"/>
                  </p:ext>
                </p:extLst>
              </p:nvPr>
            </p:nvGraphicFramePr>
            <p:xfrm>
              <a:off x="5486400" y="1631092"/>
              <a:ext cx="2319712" cy="460257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5544">
                      <a:extLst>
                        <a:ext uri="{9D8B030D-6E8A-4147-A177-3AD203B41FA5}">
                          <a16:colId xmlns:a16="http://schemas.microsoft.com/office/drawing/2014/main" val="2952933240"/>
                        </a:ext>
                      </a:extLst>
                    </a:gridCol>
                    <a:gridCol w="834168">
                      <a:extLst>
                        <a:ext uri="{9D8B030D-6E8A-4147-A177-3AD203B41FA5}">
                          <a16:colId xmlns:a16="http://schemas.microsoft.com/office/drawing/2014/main" val="4184168115"/>
                        </a:ext>
                      </a:extLst>
                    </a:gridCol>
                  </a:tblGrid>
                  <a:tr h="579762"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u="none" strike="noStrike">
                              <a:effectLst/>
                            </a:rPr>
                            <a:t>Survey iteration</a:t>
                          </a:r>
                          <a:endParaRPr lang="en-US" sz="16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82961" marR="82961" marT="41480" marB="4148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2961" marR="82961" marT="41480" marB="41480">
                        <a:blipFill>
                          <a:blip r:embed="rId4"/>
                          <a:stretch>
                            <a:fillRect l="-179562" t="-3158" r="-2920" b="-7094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3211316"/>
                      </a:ext>
                    </a:extLst>
                  </a:tr>
                  <a:tr h="335893">
                    <a:tc>
                      <a:txBody>
                        <a:bodyPr/>
                        <a:lstStyle/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u="none" strike="noStrike">
                              <a:effectLst/>
                            </a:rPr>
                            <a:t>1</a:t>
                          </a:r>
                          <a:endParaRPr lang="en-US" sz="16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82961" marR="82961" marT="41480" marB="4148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12.2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20" marR="7620" marT="7620" marB="0"/>
                    </a:tc>
                    <a:extLst>
                      <a:ext uri="{0D108BD9-81ED-4DB2-BD59-A6C34878D82A}">
                        <a16:rowId xmlns:a16="http://schemas.microsoft.com/office/drawing/2014/main" val="1167940620"/>
                      </a:ext>
                    </a:extLst>
                  </a:tr>
                  <a:tr h="335893">
                    <a:tc>
                      <a:txBody>
                        <a:bodyPr/>
                        <a:lstStyle/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u="none" strike="noStrike">
                              <a:effectLst/>
                            </a:rPr>
                            <a:t>2</a:t>
                          </a:r>
                          <a:endParaRPr lang="en-U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82961" marR="82961" marT="41480" marB="4148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6.4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20" marR="7620" marT="7620" marB="0"/>
                    </a:tc>
                    <a:extLst>
                      <a:ext uri="{0D108BD9-81ED-4DB2-BD59-A6C34878D82A}">
                        <a16:rowId xmlns:a16="http://schemas.microsoft.com/office/drawing/2014/main" val="2132556738"/>
                      </a:ext>
                    </a:extLst>
                  </a:tr>
                  <a:tr h="335893">
                    <a:tc>
                      <a:txBody>
                        <a:bodyPr/>
                        <a:lstStyle/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u="none" strike="noStrike" dirty="0">
                              <a:effectLst/>
                            </a:rPr>
                            <a:t>3</a:t>
                          </a:r>
                          <a:endParaRPr lang="en-US" sz="16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82961" marR="82961" marT="41480" marB="4148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5.5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20" marR="7620" marT="7620" marB="0"/>
                    </a:tc>
                    <a:extLst>
                      <a:ext uri="{0D108BD9-81ED-4DB2-BD59-A6C34878D82A}">
                        <a16:rowId xmlns:a16="http://schemas.microsoft.com/office/drawing/2014/main" val="3185669441"/>
                      </a:ext>
                    </a:extLst>
                  </a:tr>
                  <a:tr h="335893">
                    <a:tc>
                      <a:txBody>
                        <a:bodyPr/>
                        <a:lstStyle/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u="none" strike="noStrike">
                              <a:effectLst/>
                            </a:rPr>
                            <a:t>4</a:t>
                          </a:r>
                          <a:endParaRPr lang="en-U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82961" marR="82961" marT="41480" marB="4148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16.8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20" marR="7620" marT="7620" marB="0"/>
                    </a:tc>
                    <a:extLst>
                      <a:ext uri="{0D108BD9-81ED-4DB2-BD59-A6C34878D82A}">
                        <a16:rowId xmlns:a16="http://schemas.microsoft.com/office/drawing/2014/main" val="1049638543"/>
                      </a:ext>
                    </a:extLst>
                  </a:tr>
                  <a:tr h="335893">
                    <a:tc>
                      <a:txBody>
                        <a:bodyPr/>
                        <a:lstStyle/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u="none" strike="noStrike">
                              <a:effectLst/>
                            </a:rPr>
                            <a:t>5</a:t>
                          </a:r>
                          <a:endParaRPr lang="en-U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82961" marR="82961" marT="41480" marB="4148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15.1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20" marR="7620" marT="7620" marB="0"/>
                    </a:tc>
                    <a:extLst>
                      <a:ext uri="{0D108BD9-81ED-4DB2-BD59-A6C34878D82A}">
                        <a16:rowId xmlns:a16="http://schemas.microsoft.com/office/drawing/2014/main" val="3629787185"/>
                      </a:ext>
                    </a:extLst>
                  </a:tr>
                  <a:tr h="335893">
                    <a:tc>
                      <a:txBody>
                        <a:bodyPr/>
                        <a:lstStyle/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u="none" strike="noStrike">
                              <a:effectLst/>
                            </a:rPr>
                            <a:t>6</a:t>
                          </a:r>
                          <a:endParaRPr lang="en-U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82961" marR="82961" marT="41480" marB="4148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2.8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20" marR="7620" marT="7620" marB="0"/>
                    </a:tc>
                    <a:extLst>
                      <a:ext uri="{0D108BD9-81ED-4DB2-BD59-A6C34878D82A}">
                        <a16:rowId xmlns:a16="http://schemas.microsoft.com/office/drawing/2014/main" val="1774892122"/>
                      </a:ext>
                    </a:extLst>
                  </a:tr>
                  <a:tr h="335893">
                    <a:tc>
                      <a:txBody>
                        <a:bodyPr/>
                        <a:lstStyle/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u="none" strike="noStrike">
                              <a:effectLst/>
                            </a:rPr>
                            <a:t>7</a:t>
                          </a:r>
                          <a:endParaRPr lang="en-U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82961" marR="82961" marT="41480" marB="4148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6.1</a:t>
                          </a:r>
                        </a:p>
                      </a:txBody>
                      <a:tcPr marL="7620" marR="7620" marT="7620" marB="0"/>
                    </a:tc>
                    <a:extLst>
                      <a:ext uri="{0D108BD9-81ED-4DB2-BD59-A6C34878D82A}">
                        <a16:rowId xmlns:a16="http://schemas.microsoft.com/office/drawing/2014/main" val="1369448618"/>
                      </a:ext>
                    </a:extLst>
                  </a:tr>
                  <a:tr h="335893">
                    <a:tc>
                      <a:txBody>
                        <a:bodyPr/>
                        <a:lstStyle/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u="none" strike="noStrike">
                              <a:effectLst/>
                            </a:rPr>
                            <a:t>8</a:t>
                          </a:r>
                          <a:endParaRPr lang="en-U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82961" marR="82961" marT="41480" marB="4148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15.3</a:t>
                          </a:r>
                        </a:p>
                      </a:txBody>
                      <a:tcPr marL="7620" marR="7620" marT="7620" marB="0"/>
                    </a:tc>
                    <a:extLst>
                      <a:ext uri="{0D108BD9-81ED-4DB2-BD59-A6C34878D82A}">
                        <a16:rowId xmlns:a16="http://schemas.microsoft.com/office/drawing/2014/main" val="4052761503"/>
                      </a:ext>
                    </a:extLst>
                  </a:tr>
                  <a:tr h="335893">
                    <a:tc>
                      <a:txBody>
                        <a:bodyPr/>
                        <a:lstStyle/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u="none" strike="noStrike">
                              <a:effectLst/>
                            </a:rPr>
                            <a:t>9</a:t>
                          </a:r>
                          <a:endParaRPr lang="en-US" sz="16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82961" marR="82961" marT="41480" marB="4148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8.2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20" marR="7620" marT="7620" marB="0"/>
                    </a:tc>
                    <a:extLst>
                      <a:ext uri="{0D108BD9-81ED-4DB2-BD59-A6C34878D82A}">
                        <a16:rowId xmlns:a16="http://schemas.microsoft.com/office/drawing/2014/main" val="2503238422"/>
                      </a:ext>
                    </a:extLst>
                  </a:tr>
                  <a:tr h="335893">
                    <a:tc>
                      <a:txBody>
                        <a:bodyPr/>
                        <a:lstStyle/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u="none" strike="noStrike" dirty="0">
                              <a:effectLst/>
                            </a:rPr>
                            <a:t>10</a:t>
                          </a:r>
                          <a:endParaRPr lang="en-US" sz="16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82961" marR="82961" marT="41480" marB="4148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13.1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20" marR="7620" marT="7620" marB="0"/>
                    </a:tc>
                    <a:extLst>
                      <a:ext uri="{0D108BD9-81ED-4DB2-BD59-A6C34878D82A}">
                        <a16:rowId xmlns:a16="http://schemas.microsoft.com/office/drawing/2014/main" val="1236504794"/>
                      </a:ext>
                    </a:extLst>
                  </a:tr>
                  <a:tr h="33708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2961" marR="82961" marT="41480" marB="41480">
                        <a:blipFill>
                          <a:blip r:embed="rId4"/>
                          <a:stretch>
                            <a:fillRect l="-820" t="-1181818" r="-57787" b="-1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i="0" u="none" strike="noStrike" dirty="0">
                              <a:effectLst/>
                              <a:latin typeface="Arial" panose="020B0604020202020204" pitchFamily="34" charset="0"/>
                            </a:rPr>
                            <a:t>10.15</a:t>
                          </a:r>
                        </a:p>
                      </a:txBody>
                      <a:tcPr marL="82961" marR="82961" marT="41480" marB="41480"/>
                    </a:tc>
                    <a:extLst>
                      <a:ext uri="{0D108BD9-81ED-4DB2-BD59-A6C34878D82A}">
                        <a16:rowId xmlns:a16="http://schemas.microsoft.com/office/drawing/2014/main" val="1953094059"/>
                      </a:ext>
                    </a:extLst>
                  </a:tr>
                  <a:tr h="326800">
                    <a:tc gridSpan="2">
                      <a:txBody>
                        <a:bodyPr/>
                        <a:lstStyle/>
                        <a:p>
                          <a:pPr marL="0" marR="0" lvl="0" indent="0" algn="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i="0" u="none" strike="noStrike" dirty="0">
                              <a:solidFill>
                                <a:srgbClr val="003366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Bias = ? </a:t>
                          </a:r>
                        </a:p>
                      </a:txBody>
                      <a:tcPr marL="82961" marR="82961" marT="41480" marB="41480"/>
                    </a:tc>
                    <a:tc hMerge="1">
                      <a:txBody>
                        <a:bodyPr/>
                        <a:lstStyle/>
                        <a:p>
                          <a:pPr marL="182880" indent="457200" algn="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6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82961" marR="82961" marT="41480" marB="41480"/>
                    </a:tc>
                    <a:extLst>
                      <a:ext uri="{0D108BD9-81ED-4DB2-BD59-A6C34878D82A}">
                        <a16:rowId xmlns:a16="http://schemas.microsoft.com/office/drawing/2014/main" val="367063615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5A81FBD-E678-6EFD-9BB3-1603836B0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59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31623"/>
            <a:ext cx="3733800" cy="4525963"/>
          </a:xfrm>
        </p:spPr>
        <p:txBody>
          <a:bodyPr/>
          <a:lstStyle/>
          <a:p>
            <a:pPr eaLnBrk="1" hangingPunct="1"/>
            <a:r>
              <a:rPr lang="en-US" sz="2400" dirty="0"/>
              <a:t>variance = ? 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Calculation: average squared difference between each survey estimate (over conceptual replications) and the expected value of the survey estimate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881E1D6-41BA-4ACE-A743-B95959B078F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518178012"/>
                  </p:ext>
                </p:extLst>
              </p:nvPr>
            </p:nvGraphicFramePr>
            <p:xfrm>
              <a:off x="4038600" y="1593316"/>
              <a:ext cx="4800600" cy="460257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5544">
                      <a:extLst>
                        <a:ext uri="{9D8B030D-6E8A-4147-A177-3AD203B41FA5}">
                          <a16:colId xmlns:a16="http://schemas.microsoft.com/office/drawing/2014/main" val="2952933240"/>
                        </a:ext>
                      </a:extLst>
                    </a:gridCol>
                    <a:gridCol w="834168">
                      <a:extLst>
                        <a:ext uri="{9D8B030D-6E8A-4147-A177-3AD203B41FA5}">
                          <a16:colId xmlns:a16="http://schemas.microsoft.com/office/drawing/2014/main" val="4184168115"/>
                        </a:ext>
                      </a:extLst>
                    </a:gridCol>
                    <a:gridCol w="1240444">
                      <a:extLst>
                        <a:ext uri="{9D8B030D-6E8A-4147-A177-3AD203B41FA5}">
                          <a16:colId xmlns:a16="http://schemas.microsoft.com/office/drawing/2014/main" val="1230908878"/>
                        </a:ext>
                      </a:extLst>
                    </a:gridCol>
                    <a:gridCol w="1240444">
                      <a:extLst>
                        <a:ext uri="{9D8B030D-6E8A-4147-A177-3AD203B41FA5}">
                          <a16:colId xmlns:a16="http://schemas.microsoft.com/office/drawing/2014/main" val="2956740449"/>
                        </a:ext>
                      </a:extLst>
                    </a:gridCol>
                  </a:tblGrid>
                  <a:tr h="579762"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u="none" strike="noStrike">
                              <a:effectLst/>
                            </a:rPr>
                            <a:t>Survey iteration</a:t>
                          </a:r>
                          <a:endParaRPr lang="en-US" sz="16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82961" marR="82961" marT="41480" marB="41480"/>
                    </a:tc>
                    <a:tc>
                      <a:txBody>
                        <a:bodyPr/>
                        <a:lstStyle/>
                        <a:p>
                          <a:pPr algn="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ar-AE" sz="1600" u="none" strike="noStrike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ar-AE" sz="1600" i="1" u="none" strike="noStrike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 sz="1600" u="none" strike="noStrike">
                                      <a:effectLst/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oMath>
                          </a14:m>
                          <a:endParaRPr lang="ar-AE" sz="16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82961" marR="82961" marT="41480" marB="41480"/>
                    </a:tc>
                    <a:tc>
                      <a:txBody>
                        <a:bodyPr/>
                        <a:lstStyle/>
                        <a:p>
                          <a:pPr algn="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ar-AE" sz="1600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ar-AE" sz="1600" u="none" strike="noStrike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  <m:r>
                                  <a:rPr lang="en-US" sz="1600" b="1" i="1" u="none" strike="noStrike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 </m:t>
                                </m:r>
                                <m:r>
                                  <a:rPr lang="en-US" sz="1600" b="1" i="1" u="none" strike="noStrike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𝑬</m:t>
                                </m:r>
                                <m:r>
                                  <a:rPr lang="en-US" sz="1600" b="1" i="1" u="none" strike="noStrike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ar-AE" sz="1600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ar-AE" sz="1600" u="none" strike="noStrike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  <m:r>
                                  <a:rPr lang="en-US" sz="1600" b="1" i="0" u="none" strike="noStrike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ar-AE" sz="16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82961" marR="82961" marT="41480" marB="41480"/>
                    </a:tc>
                    <a:tc>
                      <a:txBody>
                        <a:bodyPr/>
                        <a:lstStyle/>
                        <a:p>
                          <a:pPr algn="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600" b="1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ar-AE" sz="1600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ar-AE" sz="1600" u="none" strike="noStrike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  <m:r>
                                      <a:rPr lang="en-US" sz="1600" b="1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 </m:t>
                                    </m:r>
                                    <m:r>
                                      <a:rPr lang="en-US" sz="1600" b="1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𝑬</m:t>
                                    </m:r>
                                    <m:d>
                                      <m:dPr>
                                        <m:ctrlPr>
                                          <a:rPr lang="en-US" sz="1600" b="1" i="1" u="none" strike="noStrike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ar-AE" sz="1600" i="1" u="none" strike="noStrike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ar-AE" sz="1600" u="none" strike="noStrike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</m:d>
                                <m:r>
                                  <a:rPr lang="en-US" sz="1600" b="1" i="0" u="none" strike="noStrike" baseline="300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ar-AE" sz="1600" b="0" i="0" u="none" strike="noStrike" baseline="30000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82961" marR="82961" marT="41480" marB="41480"/>
                    </a:tc>
                    <a:extLst>
                      <a:ext uri="{0D108BD9-81ED-4DB2-BD59-A6C34878D82A}">
                        <a16:rowId xmlns:a16="http://schemas.microsoft.com/office/drawing/2014/main" val="4203211316"/>
                      </a:ext>
                    </a:extLst>
                  </a:tr>
                  <a:tr h="335893">
                    <a:tc>
                      <a:txBody>
                        <a:bodyPr/>
                        <a:lstStyle/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u="none" strike="noStrike">
                              <a:effectLst/>
                            </a:rPr>
                            <a:t>1</a:t>
                          </a:r>
                          <a:endParaRPr lang="en-US" sz="16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82961" marR="82961" marT="41480" marB="4148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12.2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20" marR="7620" marT="7620" marB="0"/>
                    </a:tc>
                    <a:extLst>
                      <a:ext uri="{0D108BD9-81ED-4DB2-BD59-A6C34878D82A}">
                        <a16:rowId xmlns:a16="http://schemas.microsoft.com/office/drawing/2014/main" val="1167940620"/>
                      </a:ext>
                    </a:extLst>
                  </a:tr>
                  <a:tr h="335893">
                    <a:tc>
                      <a:txBody>
                        <a:bodyPr/>
                        <a:lstStyle/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u="none" strike="noStrike">
                              <a:effectLst/>
                            </a:rPr>
                            <a:t>2</a:t>
                          </a:r>
                          <a:endParaRPr lang="en-U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82961" marR="82961" marT="41480" marB="4148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6.4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20" marR="7620" marT="7620" marB="0"/>
                    </a:tc>
                    <a:extLst>
                      <a:ext uri="{0D108BD9-81ED-4DB2-BD59-A6C34878D82A}">
                        <a16:rowId xmlns:a16="http://schemas.microsoft.com/office/drawing/2014/main" val="2132556738"/>
                      </a:ext>
                    </a:extLst>
                  </a:tr>
                  <a:tr h="335893">
                    <a:tc>
                      <a:txBody>
                        <a:bodyPr/>
                        <a:lstStyle/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u="none" strike="noStrike" dirty="0">
                              <a:effectLst/>
                            </a:rPr>
                            <a:t>3</a:t>
                          </a:r>
                          <a:endParaRPr lang="en-US" sz="16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82961" marR="82961" marT="41480" marB="4148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5.5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20" marR="7620" marT="7620" marB="0"/>
                    </a:tc>
                    <a:extLst>
                      <a:ext uri="{0D108BD9-81ED-4DB2-BD59-A6C34878D82A}">
                        <a16:rowId xmlns:a16="http://schemas.microsoft.com/office/drawing/2014/main" val="3185669441"/>
                      </a:ext>
                    </a:extLst>
                  </a:tr>
                  <a:tr h="335893">
                    <a:tc>
                      <a:txBody>
                        <a:bodyPr/>
                        <a:lstStyle/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u="none" strike="noStrike" dirty="0">
                              <a:effectLst/>
                            </a:rPr>
                            <a:t>4</a:t>
                          </a:r>
                          <a:endParaRPr lang="en-US" sz="16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82961" marR="82961" marT="41480" marB="4148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16.8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20" marR="7620" marT="7620" marB="0"/>
                    </a:tc>
                    <a:extLst>
                      <a:ext uri="{0D108BD9-81ED-4DB2-BD59-A6C34878D82A}">
                        <a16:rowId xmlns:a16="http://schemas.microsoft.com/office/drawing/2014/main" val="1049638543"/>
                      </a:ext>
                    </a:extLst>
                  </a:tr>
                  <a:tr h="335893">
                    <a:tc>
                      <a:txBody>
                        <a:bodyPr/>
                        <a:lstStyle/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u="none" strike="noStrike">
                              <a:effectLst/>
                            </a:rPr>
                            <a:t>5</a:t>
                          </a:r>
                          <a:endParaRPr lang="en-U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82961" marR="82961" marT="41480" marB="4148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15.1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20" marR="7620" marT="7620" marB="0"/>
                    </a:tc>
                    <a:extLst>
                      <a:ext uri="{0D108BD9-81ED-4DB2-BD59-A6C34878D82A}">
                        <a16:rowId xmlns:a16="http://schemas.microsoft.com/office/drawing/2014/main" val="3629787185"/>
                      </a:ext>
                    </a:extLst>
                  </a:tr>
                  <a:tr h="335893">
                    <a:tc>
                      <a:txBody>
                        <a:bodyPr/>
                        <a:lstStyle/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u="none" strike="noStrike">
                              <a:effectLst/>
                            </a:rPr>
                            <a:t>6</a:t>
                          </a:r>
                          <a:endParaRPr lang="en-U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82961" marR="82961" marT="41480" marB="4148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2.8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20" marR="7620" marT="7620" marB="0"/>
                    </a:tc>
                    <a:extLst>
                      <a:ext uri="{0D108BD9-81ED-4DB2-BD59-A6C34878D82A}">
                        <a16:rowId xmlns:a16="http://schemas.microsoft.com/office/drawing/2014/main" val="1774892122"/>
                      </a:ext>
                    </a:extLst>
                  </a:tr>
                  <a:tr h="335893">
                    <a:tc>
                      <a:txBody>
                        <a:bodyPr/>
                        <a:lstStyle/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u="none" strike="noStrike">
                              <a:effectLst/>
                            </a:rPr>
                            <a:t>7</a:t>
                          </a:r>
                          <a:endParaRPr lang="en-U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82961" marR="82961" marT="41480" marB="4148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6.1</a:t>
                          </a: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20" marR="7620" marT="7620" marB="0"/>
                    </a:tc>
                    <a:extLst>
                      <a:ext uri="{0D108BD9-81ED-4DB2-BD59-A6C34878D82A}">
                        <a16:rowId xmlns:a16="http://schemas.microsoft.com/office/drawing/2014/main" val="1369448618"/>
                      </a:ext>
                    </a:extLst>
                  </a:tr>
                  <a:tr h="335893">
                    <a:tc>
                      <a:txBody>
                        <a:bodyPr/>
                        <a:lstStyle/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u="none" strike="noStrike">
                              <a:effectLst/>
                            </a:rPr>
                            <a:t>8</a:t>
                          </a:r>
                          <a:endParaRPr lang="en-U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82961" marR="82961" marT="41480" marB="4148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15.3</a:t>
                          </a: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20" marR="7620" marT="7620" marB="0"/>
                    </a:tc>
                    <a:extLst>
                      <a:ext uri="{0D108BD9-81ED-4DB2-BD59-A6C34878D82A}">
                        <a16:rowId xmlns:a16="http://schemas.microsoft.com/office/drawing/2014/main" val="4052761503"/>
                      </a:ext>
                    </a:extLst>
                  </a:tr>
                  <a:tr h="335893">
                    <a:tc>
                      <a:txBody>
                        <a:bodyPr/>
                        <a:lstStyle/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u="none" strike="noStrike">
                              <a:effectLst/>
                            </a:rPr>
                            <a:t>9</a:t>
                          </a:r>
                          <a:endParaRPr lang="en-US" sz="16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82961" marR="82961" marT="41480" marB="4148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8.2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20" marR="7620" marT="7620" marB="0"/>
                    </a:tc>
                    <a:extLst>
                      <a:ext uri="{0D108BD9-81ED-4DB2-BD59-A6C34878D82A}">
                        <a16:rowId xmlns:a16="http://schemas.microsoft.com/office/drawing/2014/main" val="2503238422"/>
                      </a:ext>
                    </a:extLst>
                  </a:tr>
                  <a:tr h="335893">
                    <a:tc>
                      <a:txBody>
                        <a:bodyPr/>
                        <a:lstStyle/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u="none" strike="noStrike" dirty="0">
                              <a:effectLst/>
                            </a:rPr>
                            <a:t>10</a:t>
                          </a:r>
                          <a:endParaRPr lang="en-US" sz="16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82961" marR="82961" marT="41480" marB="4148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13.1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20" marR="7620" marT="7620" marB="0"/>
                    </a:tc>
                    <a:extLst>
                      <a:ext uri="{0D108BD9-81ED-4DB2-BD59-A6C34878D82A}">
                        <a16:rowId xmlns:a16="http://schemas.microsoft.com/office/drawing/2014/main" val="1236504794"/>
                      </a:ext>
                    </a:extLst>
                  </a:tr>
                  <a:tr h="336528">
                    <a:tc>
                      <a:txBody>
                        <a:bodyPr/>
                        <a:lstStyle/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u="none" strike="noStrike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sz="1600" b="0" i="1" u="none" strike="noStrike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600" b="0" i="1" u="none" strike="noStrike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b="0" i="1" u="none" strike="noStrike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  <m:r>
                                  <a:rPr lang="en-US" sz="1600" b="0" i="1" u="none" strike="noStrike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82961" marR="82961" marT="41480" marB="41480"/>
                    </a:tc>
                    <a:tc>
                      <a:txBody>
                        <a:bodyPr/>
                        <a:lstStyle/>
                        <a:p>
                          <a:pPr marL="0" indent="0" algn="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i="0" u="none" strike="noStrike" dirty="0">
                              <a:effectLst/>
                              <a:latin typeface="Arial" panose="020B0604020202020204" pitchFamily="34" charset="0"/>
                            </a:rPr>
                            <a:t>10.15</a:t>
                          </a:r>
                        </a:p>
                      </a:txBody>
                      <a:tcPr marL="82961" marR="82961" marT="41480" marB="41480"/>
                    </a:tc>
                    <a:tc>
                      <a:txBody>
                        <a:bodyPr/>
                        <a:lstStyle/>
                        <a:p>
                          <a:pPr marL="0" indent="0" algn="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6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82961" marR="82961" marT="41480" marB="41480"/>
                    </a:tc>
                    <a:tc>
                      <a:txBody>
                        <a:bodyPr/>
                        <a:lstStyle/>
                        <a:p>
                          <a:pPr marL="0" indent="0" algn="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6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82961" marR="82961" marT="41480" marB="41480"/>
                    </a:tc>
                    <a:extLst>
                      <a:ext uri="{0D108BD9-81ED-4DB2-BD59-A6C34878D82A}">
                        <a16:rowId xmlns:a16="http://schemas.microsoft.com/office/drawing/2014/main" val="1953094059"/>
                      </a:ext>
                    </a:extLst>
                  </a:tr>
                  <a:tr h="303105">
                    <a:tc gridSpan="3">
                      <a:txBody>
                        <a:bodyPr/>
                        <a:lstStyle/>
                        <a:p>
                          <a:pPr marL="0" marR="0" lvl="0" indent="0" algn="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i="0" u="none" strike="noStrike" dirty="0">
                              <a:solidFill>
                                <a:srgbClr val="003366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Variance =</a:t>
                          </a:r>
                        </a:p>
                      </a:txBody>
                      <a:tcPr marL="82961" marR="82961" marT="41480" marB="41480"/>
                    </a:tc>
                    <a:tc hMerge="1">
                      <a:txBody>
                        <a:bodyPr/>
                        <a:lstStyle/>
                        <a:p>
                          <a:pPr marL="182880" indent="457200" algn="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6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82961" marR="82961" marT="41480" marB="41480"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i="0" u="none" strike="noStrike" dirty="0">
                              <a:solidFill>
                                <a:srgbClr val="003366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Variance = </a:t>
                          </a:r>
                        </a:p>
                        <a:p>
                          <a:pPr algn="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600" b="0" i="0" u="none" strike="noStrike" dirty="0">
                            <a:solidFill>
                              <a:srgbClr val="003366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82961" marR="82961" marT="41480" marB="41480"/>
                    </a:tc>
                    <a:tc>
                      <a:txBody>
                        <a:bodyPr/>
                        <a:lstStyle/>
                        <a:p>
                          <a:pPr algn="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600" b="0" i="0" u="none" strike="noStrike" dirty="0">
                            <a:solidFill>
                              <a:srgbClr val="003366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82961" marR="82961" marT="41480" marB="41480"/>
                    </a:tc>
                    <a:extLst>
                      <a:ext uri="{0D108BD9-81ED-4DB2-BD59-A6C34878D82A}">
                        <a16:rowId xmlns:a16="http://schemas.microsoft.com/office/drawing/2014/main" val="36706361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881E1D6-41BA-4ACE-A743-B95959B078F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518178012"/>
                  </p:ext>
                </p:extLst>
              </p:nvPr>
            </p:nvGraphicFramePr>
            <p:xfrm>
              <a:off x="4038600" y="1593316"/>
              <a:ext cx="4800600" cy="460257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5544">
                      <a:extLst>
                        <a:ext uri="{9D8B030D-6E8A-4147-A177-3AD203B41FA5}">
                          <a16:colId xmlns:a16="http://schemas.microsoft.com/office/drawing/2014/main" val="2952933240"/>
                        </a:ext>
                      </a:extLst>
                    </a:gridCol>
                    <a:gridCol w="834168">
                      <a:extLst>
                        <a:ext uri="{9D8B030D-6E8A-4147-A177-3AD203B41FA5}">
                          <a16:colId xmlns:a16="http://schemas.microsoft.com/office/drawing/2014/main" val="4184168115"/>
                        </a:ext>
                      </a:extLst>
                    </a:gridCol>
                    <a:gridCol w="1240444">
                      <a:extLst>
                        <a:ext uri="{9D8B030D-6E8A-4147-A177-3AD203B41FA5}">
                          <a16:colId xmlns:a16="http://schemas.microsoft.com/office/drawing/2014/main" val="1230908878"/>
                        </a:ext>
                      </a:extLst>
                    </a:gridCol>
                    <a:gridCol w="1240444">
                      <a:extLst>
                        <a:ext uri="{9D8B030D-6E8A-4147-A177-3AD203B41FA5}">
                          <a16:colId xmlns:a16="http://schemas.microsoft.com/office/drawing/2014/main" val="2956740449"/>
                        </a:ext>
                      </a:extLst>
                    </a:gridCol>
                  </a:tblGrid>
                  <a:tr h="579762">
                    <a:tc>
                      <a:txBody>
                        <a:bodyPr/>
                        <a:lstStyle/>
                        <a:p>
                          <a:pPr algn="ct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u="none" strike="noStrike">
                              <a:effectLst/>
                            </a:rPr>
                            <a:t>Survey iteration</a:t>
                          </a:r>
                          <a:endParaRPr lang="en-US" sz="16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82961" marR="82961" marT="41480" marB="4148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2961" marR="82961" marT="41480" marB="41480">
                        <a:blipFill>
                          <a:blip r:embed="rId4"/>
                          <a:stretch>
                            <a:fillRect l="-178832" t="-3158" r="-300730" b="-709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2961" marR="82961" marT="41480" marB="41480">
                        <a:blipFill>
                          <a:blip r:embed="rId4"/>
                          <a:stretch>
                            <a:fillRect l="-188177" t="-3158" r="-102956" b="-709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2961" marR="82961" marT="41480" marB="41480">
                        <a:blipFill>
                          <a:blip r:embed="rId4"/>
                          <a:stretch>
                            <a:fillRect l="-286765" t="-3158" r="-2451" b="-7094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3211316"/>
                      </a:ext>
                    </a:extLst>
                  </a:tr>
                  <a:tr h="335893">
                    <a:tc>
                      <a:txBody>
                        <a:bodyPr/>
                        <a:lstStyle/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u="none" strike="noStrike">
                              <a:effectLst/>
                            </a:rPr>
                            <a:t>1</a:t>
                          </a:r>
                          <a:endParaRPr lang="en-US" sz="16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82961" marR="82961" marT="41480" marB="4148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12.2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20" marR="7620" marT="7620" marB="0"/>
                    </a:tc>
                    <a:extLst>
                      <a:ext uri="{0D108BD9-81ED-4DB2-BD59-A6C34878D82A}">
                        <a16:rowId xmlns:a16="http://schemas.microsoft.com/office/drawing/2014/main" val="1167940620"/>
                      </a:ext>
                    </a:extLst>
                  </a:tr>
                  <a:tr h="335893">
                    <a:tc>
                      <a:txBody>
                        <a:bodyPr/>
                        <a:lstStyle/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u="none" strike="noStrike">
                              <a:effectLst/>
                            </a:rPr>
                            <a:t>2</a:t>
                          </a:r>
                          <a:endParaRPr lang="en-U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82961" marR="82961" marT="41480" marB="4148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6.4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20" marR="7620" marT="7620" marB="0"/>
                    </a:tc>
                    <a:extLst>
                      <a:ext uri="{0D108BD9-81ED-4DB2-BD59-A6C34878D82A}">
                        <a16:rowId xmlns:a16="http://schemas.microsoft.com/office/drawing/2014/main" val="2132556738"/>
                      </a:ext>
                    </a:extLst>
                  </a:tr>
                  <a:tr h="335893">
                    <a:tc>
                      <a:txBody>
                        <a:bodyPr/>
                        <a:lstStyle/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u="none" strike="noStrike" dirty="0">
                              <a:effectLst/>
                            </a:rPr>
                            <a:t>3</a:t>
                          </a:r>
                          <a:endParaRPr lang="en-US" sz="16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82961" marR="82961" marT="41480" marB="4148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5.5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20" marR="7620" marT="7620" marB="0"/>
                    </a:tc>
                    <a:extLst>
                      <a:ext uri="{0D108BD9-81ED-4DB2-BD59-A6C34878D82A}">
                        <a16:rowId xmlns:a16="http://schemas.microsoft.com/office/drawing/2014/main" val="3185669441"/>
                      </a:ext>
                    </a:extLst>
                  </a:tr>
                  <a:tr h="335893">
                    <a:tc>
                      <a:txBody>
                        <a:bodyPr/>
                        <a:lstStyle/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u="none" strike="noStrike">
                              <a:effectLst/>
                            </a:rPr>
                            <a:t>4</a:t>
                          </a:r>
                          <a:endParaRPr lang="en-U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82961" marR="82961" marT="41480" marB="4148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16.8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20" marR="7620" marT="7620" marB="0"/>
                    </a:tc>
                    <a:extLst>
                      <a:ext uri="{0D108BD9-81ED-4DB2-BD59-A6C34878D82A}">
                        <a16:rowId xmlns:a16="http://schemas.microsoft.com/office/drawing/2014/main" val="1049638543"/>
                      </a:ext>
                    </a:extLst>
                  </a:tr>
                  <a:tr h="335893">
                    <a:tc>
                      <a:txBody>
                        <a:bodyPr/>
                        <a:lstStyle/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u="none" strike="noStrike">
                              <a:effectLst/>
                            </a:rPr>
                            <a:t>5</a:t>
                          </a:r>
                          <a:endParaRPr lang="en-U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82961" marR="82961" marT="41480" marB="4148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15.1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20" marR="7620" marT="7620" marB="0"/>
                    </a:tc>
                    <a:extLst>
                      <a:ext uri="{0D108BD9-81ED-4DB2-BD59-A6C34878D82A}">
                        <a16:rowId xmlns:a16="http://schemas.microsoft.com/office/drawing/2014/main" val="3629787185"/>
                      </a:ext>
                    </a:extLst>
                  </a:tr>
                  <a:tr h="335893">
                    <a:tc>
                      <a:txBody>
                        <a:bodyPr/>
                        <a:lstStyle/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u="none" strike="noStrike">
                              <a:effectLst/>
                            </a:rPr>
                            <a:t>6</a:t>
                          </a:r>
                          <a:endParaRPr lang="en-U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82961" marR="82961" marT="41480" marB="4148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2.8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20" marR="7620" marT="7620" marB="0"/>
                    </a:tc>
                    <a:extLst>
                      <a:ext uri="{0D108BD9-81ED-4DB2-BD59-A6C34878D82A}">
                        <a16:rowId xmlns:a16="http://schemas.microsoft.com/office/drawing/2014/main" val="1774892122"/>
                      </a:ext>
                    </a:extLst>
                  </a:tr>
                  <a:tr h="335893">
                    <a:tc>
                      <a:txBody>
                        <a:bodyPr/>
                        <a:lstStyle/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u="none" strike="noStrike">
                              <a:effectLst/>
                            </a:rPr>
                            <a:t>7</a:t>
                          </a:r>
                          <a:endParaRPr lang="en-U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82961" marR="82961" marT="41480" marB="4148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6.1</a:t>
                          </a: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20" marR="7620" marT="7620" marB="0"/>
                    </a:tc>
                    <a:extLst>
                      <a:ext uri="{0D108BD9-81ED-4DB2-BD59-A6C34878D82A}">
                        <a16:rowId xmlns:a16="http://schemas.microsoft.com/office/drawing/2014/main" val="1369448618"/>
                      </a:ext>
                    </a:extLst>
                  </a:tr>
                  <a:tr h="335893">
                    <a:tc>
                      <a:txBody>
                        <a:bodyPr/>
                        <a:lstStyle/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u="none" strike="noStrike">
                              <a:effectLst/>
                            </a:rPr>
                            <a:t>8</a:t>
                          </a:r>
                          <a:endParaRPr lang="en-US" sz="1600" b="0" i="0" u="none" strike="noStrike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82961" marR="82961" marT="41480" marB="4148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15.3</a:t>
                          </a: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20" marR="7620" marT="7620" marB="0"/>
                    </a:tc>
                    <a:extLst>
                      <a:ext uri="{0D108BD9-81ED-4DB2-BD59-A6C34878D82A}">
                        <a16:rowId xmlns:a16="http://schemas.microsoft.com/office/drawing/2014/main" val="4052761503"/>
                      </a:ext>
                    </a:extLst>
                  </a:tr>
                  <a:tr h="335893">
                    <a:tc>
                      <a:txBody>
                        <a:bodyPr/>
                        <a:lstStyle/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u="none" strike="noStrike">
                              <a:effectLst/>
                            </a:rPr>
                            <a:t>9</a:t>
                          </a:r>
                          <a:endParaRPr lang="en-US" sz="16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82961" marR="82961" marT="41480" marB="4148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8.2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20" marR="7620" marT="7620" marB="0"/>
                    </a:tc>
                    <a:extLst>
                      <a:ext uri="{0D108BD9-81ED-4DB2-BD59-A6C34878D82A}">
                        <a16:rowId xmlns:a16="http://schemas.microsoft.com/office/drawing/2014/main" val="2503238422"/>
                      </a:ext>
                    </a:extLst>
                  </a:tr>
                  <a:tr h="335893">
                    <a:tc>
                      <a:txBody>
                        <a:bodyPr/>
                        <a:lstStyle/>
                        <a:p>
                          <a:pPr algn="l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u="none" strike="noStrike" dirty="0">
                              <a:effectLst/>
                            </a:rPr>
                            <a:t>10</a:t>
                          </a:r>
                          <a:endParaRPr lang="en-US" sz="16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82961" marR="82961" marT="41480" marB="4148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13.1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20" marR="7620" marT="7620" marB="0"/>
                    </a:tc>
                    <a:tc>
                      <a:txBody>
                        <a:bodyPr/>
                        <a:lstStyle/>
                        <a:p>
                          <a:pPr algn="r" fontAlgn="t"/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7620" marR="7620" marT="7620" marB="0"/>
                    </a:tc>
                    <a:extLst>
                      <a:ext uri="{0D108BD9-81ED-4DB2-BD59-A6C34878D82A}">
                        <a16:rowId xmlns:a16="http://schemas.microsoft.com/office/drawing/2014/main" val="1236504794"/>
                      </a:ext>
                    </a:extLst>
                  </a:tr>
                  <a:tr h="33708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2961" marR="82961" marT="41480" marB="41480">
                        <a:blipFill>
                          <a:blip r:embed="rId4"/>
                          <a:stretch>
                            <a:fillRect l="-410" t="-1181818" r="-225000" b="-1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i="0" u="none" strike="noStrike" dirty="0">
                              <a:effectLst/>
                              <a:latin typeface="Arial" panose="020B0604020202020204" pitchFamily="34" charset="0"/>
                            </a:rPr>
                            <a:t>10.15</a:t>
                          </a:r>
                        </a:p>
                      </a:txBody>
                      <a:tcPr marL="82961" marR="82961" marT="41480" marB="41480"/>
                    </a:tc>
                    <a:tc>
                      <a:txBody>
                        <a:bodyPr/>
                        <a:lstStyle/>
                        <a:p>
                          <a:pPr marL="0" indent="0" algn="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6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82961" marR="82961" marT="41480" marB="41480"/>
                    </a:tc>
                    <a:tc>
                      <a:txBody>
                        <a:bodyPr/>
                        <a:lstStyle/>
                        <a:p>
                          <a:pPr marL="0" indent="0" algn="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6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82961" marR="82961" marT="41480" marB="41480"/>
                    </a:tc>
                    <a:extLst>
                      <a:ext uri="{0D108BD9-81ED-4DB2-BD59-A6C34878D82A}">
                        <a16:rowId xmlns:a16="http://schemas.microsoft.com/office/drawing/2014/main" val="1953094059"/>
                      </a:ext>
                    </a:extLst>
                  </a:tr>
                  <a:tr h="326800">
                    <a:tc gridSpan="3">
                      <a:txBody>
                        <a:bodyPr/>
                        <a:lstStyle/>
                        <a:p>
                          <a:pPr marL="0" marR="0" lvl="0" indent="0" algn="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i="0" u="none" strike="noStrike" dirty="0">
                              <a:solidFill>
                                <a:srgbClr val="003366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Variance =</a:t>
                          </a:r>
                        </a:p>
                      </a:txBody>
                      <a:tcPr marL="82961" marR="82961" marT="41480" marB="41480"/>
                    </a:tc>
                    <a:tc hMerge="1">
                      <a:txBody>
                        <a:bodyPr/>
                        <a:lstStyle/>
                        <a:p>
                          <a:pPr marL="182880" indent="457200" algn="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600" b="0" i="0" u="none" strike="noStrike" dirty="0"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82961" marR="82961" marT="41480" marB="41480"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i="0" u="none" strike="noStrike" dirty="0">
                              <a:solidFill>
                                <a:srgbClr val="003366"/>
                              </a:solidFill>
                              <a:effectLst/>
                              <a:latin typeface="Arial" panose="020B0604020202020204" pitchFamily="34" charset="0"/>
                            </a:rPr>
                            <a:t>Variance = </a:t>
                          </a:r>
                        </a:p>
                        <a:p>
                          <a:pPr algn="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600" b="0" i="0" u="none" strike="noStrike" dirty="0">
                            <a:solidFill>
                              <a:srgbClr val="003366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82961" marR="82961" marT="41480" marB="41480"/>
                    </a:tc>
                    <a:tc>
                      <a:txBody>
                        <a:bodyPr/>
                        <a:lstStyle/>
                        <a:p>
                          <a:pPr algn="r" fontAlgn="t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600" b="0" i="0" u="none" strike="noStrike" dirty="0">
                            <a:solidFill>
                              <a:srgbClr val="003366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82961" marR="82961" marT="41480" marB="41480"/>
                    </a:tc>
                    <a:extLst>
                      <a:ext uri="{0D108BD9-81ED-4DB2-BD59-A6C34878D82A}">
                        <a16:rowId xmlns:a16="http://schemas.microsoft.com/office/drawing/2014/main" val="367063615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A8BE81E-E1CC-4D09-8973-92528262F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73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Diverse perspectives on survey research</a:t>
            </a:r>
          </a:p>
          <a:p>
            <a:endParaRPr lang="en-US" dirty="0"/>
          </a:p>
          <a:p>
            <a:r>
              <a:rPr lang="en-US" dirty="0">
                <a:latin typeface="Arial"/>
                <a:cs typeface="Arial"/>
              </a:rPr>
              <a:t>Overview of TSE framework</a:t>
            </a:r>
          </a:p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EE1-5FB5-4EDC-B969-7405C31ABF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410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3072F-0B86-4BE3-AD25-0E42E8FAB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MSE Calculations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5C0959-312E-4B93-9F56-A1BD271F5E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3200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= Bias</a:t>
                </a:r>
                <a:r>
                  <a:rPr lang="en-US" sz="3200" baseline="30000" dirty="0"/>
                  <a:t>2  </a:t>
                </a:r>
                <a:r>
                  <a:rPr lang="en-US" sz="3200" dirty="0"/>
                  <a:t>+ Variance</a:t>
                </a:r>
              </a:p>
              <a:p>
                <a:pPr marL="0" indent="0">
                  <a:buNone/>
                </a:pPr>
                <a:r>
                  <a:rPr lang="en-US" dirty="0"/>
                  <a:t>            = 0.15</a:t>
                </a:r>
                <a:r>
                  <a:rPr lang="en-US" baseline="30000" dirty="0"/>
                  <a:t>2</a:t>
                </a:r>
                <a:r>
                  <a:rPr lang="en-US" dirty="0"/>
                  <a:t> + 21.81</a:t>
                </a:r>
              </a:p>
              <a:p>
                <a:pPr marL="0" indent="0">
                  <a:buNone/>
                </a:pPr>
                <a:r>
                  <a:rPr lang="en-US" dirty="0"/>
                  <a:t>            = 0.02 + 21.81 </a:t>
                </a:r>
              </a:p>
              <a:p>
                <a:pPr marL="0" indent="0">
                  <a:buNone/>
                </a:pPr>
                <a:r>
                  <a:rPr lang="en-US" dirty="0"/>
                  <a:t>            ~ 21.83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i="1" dirty="0"/>
                  <a:t>This matches our calculations from  slide 14 when we focused on the average value of the squared deviations (without separately calculating variance and bias).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5C0959-312E-4B93-9F56-A1BD271F5E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852" t="-1752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5494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C5EFB-D75B-40CB-A6CF-382D45C1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/>
              <a:t>MSE Approximations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AA711-5319-4763-8DA5-4DAD23503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US" sz="2800" dirty="0"/>
              <a:t>MSE is seldom used, in part, because estimation is difficult. </a:t>
            </a:r>
          </a:p>
          <a:p>
            <a:pPr lvl="1"/>
            <a:endParaRPr lang="en-US" sz="2400" dirty="0"/>
          </a:p>
          <a:p>
            <a:r>
              <a:rPr lang="en-US" sz="2800" dirty="0"/>
              <a:t>Also, estimation requires replication with same </a:t>
            </a:r>
            <a:r>
              <a:rPr lang="en-US" sz="2800" i="1" dirty="0"/>
              <a:t>essential survey conditions.</a:t>
            </a:r>
          </a:p>
          <a:p>
            <a:endParaRPr lang="en-US" sz="2800" i="1" dirty="0"/>
          </a:p>
          <a:p>
            <a:r>
              <a:rPr lang="en-US" altLang="en-US" sz="2800" dirty="0"/>
              <a:t>Combining error information for two or more error components (that one can estimate given the data at hand)</a:t>
            </a:r>
          </a:p>
          <a:p>
            <a:pPr lvl="1"/>
            <a:r>
              <a:rPr lang="en-US" altLang="en-US" sz="2400" dirty="0"/>
              <a:t>Typically: estimate of bias from one error source such as nonresponse plus estimate of sampling variance for one iteration of a survey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9CB1FD-A344-4171-B1DE-F3628F3E5B0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08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BFB3345-9BBD-0CB3-A5B7-B01193462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92480"/>
            <a:ext cx="8229600" cy="2667000"/>
          </a:xfrm>
        </p:spPr>
        <p:txBody>
          <a:bodyPr/>
          <a:lstStyle/>
          <a:p>
            <a:pPr marL="0" indent="0" algn="l">
              <a:buNone/>
            </a:pPr>
            <a:r>
              <a:rPr lang="en-US" sz="2800" dirty="0"/>
              <a:t>“It is not to be inferred from the foregoing material that there are grounds for discouragement or that the situation is entirely hopeless with regard to</a:t>
            </a:r>
          </a:p>
          <a:p>
            <a:pPr marL="0" indent="0" algn="l">
              <a:buNone/>
            </a:pPr>
            <a:r>
              <a:rPr lang="en-US" sz="2800" dirty="0"/>
              <a:t>the attainment of useful accuracy. My point is that the accuracy supposedly required of a proposed survey is frequently exaggerated—is in fact</a:t>
            </a:r>
          </a:p>
          <a:p>
            <a:pPr marL="0" indent="0" algn="l">
              <a:buNone/>
            </a:pPr>
            <a:r>
              <a:rPr lang="en-US" sz="2800" dirty="0"/>
              <a:t>often unattainable—yet the survey when completed turns out to be useful in the sense of helping to provide a rational basis for action.”</a:t>
            </a:r>
          </a:p>
          <a:p>
            <a:pPr marL="0" indent="0">
              <a:buNone/>
            </a:pPr>
            <a:endParaRPr lang="en-US" sz="1800" dirty="0">
              <a:latin typeface="AdvOT3c2d9f11"/>
            </a:endParaRPr>
          </a:p>
          <a:p>
            <a:pPr marL="3543300" lvl="8" indent="0">
              <a:buNone/>
            </a:pPr>
            <a:r>
              <a:rPr lang="en-US" dirty="0">
                <a:solidFill>
                  <a:schemeClr val="bg1"/>
                </a:solidFill>
              </a:rPr>
              <a:t>- Deming, 1944</a:t>
            </a:r>
          </a:p>
          <a:p>
            <a:pPr marL="1714500" lvl="4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6345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Approximations of MSE are Still Useful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compare the accuracy of alternative data collection/estimation methods</a:t>
            </a:r>
          </a:p>
          <a:p>
            <a:r>
              <a:rPr lang="en-US" dirty="0"/>
              <a:t>To optimize the allocation of resources for the survey design (especially to reduce </a:t>
            </a:r>
            <a:r>
              <a:rPr lang="en-US" dirty="0" err="1"/>
              <a:t>nonsampling</a:t>
            </a:r>
            <a:r>
              <a:rPr lang="en-US" dirty="0"/>
              <a:t> error)</a:t>
            </a:r>
          </a:p>
          <a:p>
            <a:r>
              <a:rPr lang="en-US" dirty="0"/>
              <a:t>To provide information to data users regarding the quality of reported estimates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9CB1FD-A344-4171-B1DE-F3628F3E5B0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3785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Building Intuition about “TSE”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sz="2800" dirty="0"/>
              <a:t>Let’s say we want to optimally allocate available resources to minimize MSE for our estimate</a:t>
            </a:r>
          </a:p>
          <a:p>
            <a:pPr lvl="1"/>
            <a:r>
              <a:rPr lang="en-US" sz="2400" dirty="0"/>
              <a:t>increase sample size? respondent incentives? improve IWER training?</a:t>
            </a:r>
          </a:p>
          <a:p>
            <a:pPr lvl="1"/>
            <a:endParaRPr lang="en-US" sz="2400" dirty="0"/>
          </a:p>
          <a:p>
            <a:r>
              <a:rPr lang="en-US" sz="2800" dirty="0"/>
              <a:t>Need way of decomposing error into component parts so can target major sources of error </a:t>
            </a:r>
          </a:p>
          <a:p>
            <a:endParaRPr lang="en-US" sz="2800" dirty="0"/>
          </a:p>
          <a:p>
            <a:r>
              <a:rPr lang="en-US" sz="2800" dirty="0"/>
              <a:t>An error framework is useful…</a:t>
            </a:r>
          </a:p>
        </p:txBody>
      </p:sp>
    </p:spTree>
    <p:extLst>
      <p:ext uri="{BB962C8B-B14F-4D97-AF65-F5344CB8AC3E}">
        <p14:creationId xmlns:p14="http://schemas.microsoft.com/office/powerpoint/2010/main" val="9057395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692E180-8FD4-8653-6169-0F07EC244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52400"/>
            <a:ext cx="8229600" cy="6400800"/>
          </a:xfrm>
        </p:spPr>
        <p:txBody>
          <a:bodyPr/>
          <a:lstStyle/>
          <a:p>
            <a:pPr algn="l"/>
            <a:r>
              <a:rPr lang="en-US" sz="2400" dirty="0">
                <a:latin typeface="+mj-lt"/>
                <a:cs typeface="Arial"/>
              </a:rPr>
              <a:t>TSE is a conceptual framework describing statistical error properties of sample survey statistics (Groves and </a:t>
            </a:r>
            <a:r>
              <a:rPr lang="en-US" sz="2400" dirty="0" err="1">
                <a:latin typeface="+mj-lt"/>
                <a:cs typeface="Arial"/>
              </a:rPr>
              <a:t>Lyberg</a:t>
            </a:r>
            <a:r>
              <a:rPr lang="en-US" sz="2400" dirty="0">
                <a:latin typeface="+mj-lt"/>
                <a:cs typeface="Arial"/>
              </a:rPr>
              <a:t>, 2010)</a:t>
            </a:r>
          </a:p>
          <a:p>
            <a:pPr algn="l"/>
            <a:endParaRPr lang="en-US" sz="2400" dirty="0">
              <a:latin typeface="+mj-lt"/>
              <a:cs typeface="Arial"/>
            </a:endParaRPr>
          </a:p>
          <a:p>
            <a:pPr algn="l"/>
            <a:r>
              <a:rPr lang="en-US" sz="2400" dirty="0">
                <a:latin typeface="+mj-lt"/>
                <a:cs typeface="Arial"/>
              </a:rPr>
              <a:t>TSE refers to the accumulation of </a:t>
            </a:r>
            <a:r>
              <a:rPr lang="en-US" sz="2400" b="1" dirty="0">
                <a:latin typeface="+mj-lt"/>
                <a:cs typeface="Arial"/>
              </a:rPr>
              <a:t>all</a:t>
            </a:r>
            <a:r>
              <a:rPr lang="en-US" sz="2400" dirty="0">
                <a:latin typeface="+mj-lt"/>
                <a:cs typeface="Arial"/>
              </a:rPr>
              <a:t> errors that may arise in the design, collection, processing, and analysis of a survey” (</a:t>
            </a:r>
            <a:r>
              <a:rPr lang="en-US" sz="2400" dirty="0" err="1">
                <a:latin typeface="+mj-lt"/>
                <a:cs typeface="Arial"/>
              </a:rPr>
              <a:t>Biemer</a:t>
            </a:r>
            <a:r>
              <a:rPr lang="en-US" sz="2400" dirty="0">
                <a:latin typeface="+mj-lt"/>
                <a:cs typeface="Arial"/>
              </a:rPr>
              <a:t>, 2010)</a:t>
            </a:r>
          </a:p>
          <a:p>
            <a:pPr algn="l"/>
            <a:endParaRPr lang="en-US" sz="2400" dirty="0">
              <a:latin typeface="+mj-lt"/>
              <a:cs typeface="Arial"/>
            </a:endParaRPr>
          </a:p>
          <a:p>
            <a:pPr algn="l"/>
            <a:r>
              <a:rPr lang="en-US" sz="2400" dirty="0">
                <a:latin typeface="+mj-lt"/>
                <a:cs typeface="Arial"/>
              </a:rPr>
              <a:t>The TSE paradigm provides a theoretical framework for optimizing surveys by maximizing data quality within budgetary constraints. (</a:t>
            </a:r>
            <a:r>
              <a:rPr lang="en-US" sz="2400" dirty="0" err="1">
                <a:latin typeface="+mj-lt"/>
                <a:cs typeface="Arial"/>
              </a:rPr>
              <a:t>Biemer</a:t>
            </a:r>
            <a:r>
              <a:rPr lang="en-US" sz="2400" dirty="0">
                <a:latin typeface="+mj-lt"/>
                <a:cs typeface="Arial"/>
              </a:rPr>
              <a:t>, 2010)</a:t>
            </a:r>
          </a:p>
          <a:p>
            <a:pPr algn="l"/>
            <a:endParaRPr lang="en-US" sz="2400" dirty="0">
              <a:latin typeface="+mj-lt"/>
              <a:cs typeface="Arial"/>
            </a:endParaRPr>
          </a:p>
          <a:p>
            <a:pPr algn="l"/>
            <a:r>
              <a:rPr lang="en-US" sz="2400" dirty="0">
                <a:latin typeface="+mj-lt"/>
                <a:cs typeface="Arial"/>
              </a:rPr>
              <a:t>The TSE paradigm is a valuable tool for understanding and improving survey data quality because it summarizes the ways in which a survey estimate may deviate from the corresponding parameter value. (</a:t>
            </a:r>
            <a:r>
              <a:rPr lang="en-US" sz="2400" dirty="0" err="1">
                <a:latin typeface="+mj-lt"/>
                <a:cs typeface="Arial"/>
              </a:rPr>
              <a:t>Biemer</a:t>
            </a:r>
            <a:r>
              <a:rPr lang="en-US" sz="2400" dirty="0">
                <a:latin typeface="+mj-lt"/>
                <a:cs typeface="Arial"/>
              </a:rPr>
              <a:t> 2016)</a:t>
            </a:r>
          </a:p>
          <a:p>
            <a:pPr algn="l"/>
            <a:endParaRPr lang="en-US" sz="2400" dirty="0">
              <a:latin typeface="+mj-lt"/>
              <a:cs typeface="Arial"/>
            </a:endParaRPr>
          </a:p>
          <a:p>
            <a:pPr algn="l"/>
            <a:endParaRPr lang="en-US" sz="2400" dirty="0">
              <a:latin typeface="+mj-lt"/>
              <a:cs typeface="Arial"/>
            </a:endParaRPr>
          </a:p>
          <a:p>
            <a:pPr marL="0" indent="0">
              <a:buNone/>
            </a:pP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101571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D4FFA-9190-685B-4940-B2E20E378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2400"/>
            <a:ext cx="8229600" cy="6705600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en-US" sz="2400" dirty="0">
                <a:latin typeface="+mj-lt"/>
                <a:cs typeface="Arial"/>
              </a:rPr>
              <a:t>TSE is the sum of all the myriad ways in which survey measurement can go wrong (Smith, 2005)</a:t>
            </a:r>
          </a:p>
          <a:p>
            <a:pPr marR="0">
              <a:lnSpc>
                <a:spcPct val="115000"/>
              </a:lnSpc>
            </a:pPr>
            <a:endParaRPr lang="en-US" sz="2400" dirty="0">
              <a:latin typeface="+mj-lt"/>
              <a:cs typeface="Arial"/>
            </a:endParaRPr>
          </a:p>
          <a:p>
            <a:pPr marR="0">
              <a:lnSpc>
                <a:spcPct val="115000"/>
              </a:lnSpc>
            </a:pPr>
            <a:r>
              <a:rPr lang="en-US" sz="2400" dirty="0">
                <a:latin typeface="+mj-lt"/>
                <a:cs typeface="Arial"/>
              </a:rPr>
              <a:t>The total survey error approach is often discussed in terms of a trade-off between survey errors and costs. However, a broader statement of this approach emphasizes the several different types of survey error, inevitable survey-related effects, and the full set of cost, time, and ethical considerations that constrain research (Weisberg, 2009)</a:t>
            </a:r>
          </a:p>
          <a:p>
            <a:pPr marR="0">
              <a:lnSpc>
                <a:spcPct val="115000"/>
              </a:lnSpc>
            </a:pPr>
            <a:endParaRPr lang="en-US" sz="2400" dirty="0">
              <a:latin typeface="+mj-lt"/>
              <a:cs typeface="Arial"/>
            </a:endParaRPr>
          </a:p>
          <a:p>
            <a:pPr marR="0">
              <a:lnSpc>
                <a:spcPct val="115000"/>
              </a:lnSpc>
            </a:pPr>
            <a:r>
              <a:rPr lang="en-US" sz="2400" dirty="0">
                <a:latin typeface="+mj-lt"/>
                <a:cs typeface="Arial"/>
              </a:rPr>
              <a:t>The TSE approach emphasizes the trade-offs that must be made in trying to minimize those possible errors within the constraint structure of the available resources (</a:t>
            </a:r>
            <a:r>
              <a:rPr lang="en-US" sz="2400" dirty="0" err="1">
                <a:latin typeface="+mj-lt"/>
                <a:cs typeface="Arial"/>
              </a:rPr>
              <a:t>Lyberg</a:t>
            </a:r>
            <a:r>
              <a:rPr lang="en-US" sz="2400" dirty="0">
                <a:latin typeface="+mj-lt"/>
                <a:cs typeface="Arial"/>
              </a:rPr>
              <a:t> and Weisberg, 2016)</a:t>
            </a:r>
          </a:p>
          <a:p>
            <a:pPr marR="0">
              <a:lnSpc>
                <a:spcPct val="115000"/>
              </a:lnSpc>
            </a:pPr>
            <a:endParaRPr lang="en-US" sz="2400" dirty="0">
              <a:latin typeface="+mj-lt"/>
              <a:cs typeface="Arial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48723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D81F0-6D51-0BF0-9F7F-1FC6DD33E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2F4F1-DF94-4F6E-D83A-04EEAD30C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concept goes back as far as 1944 (Deming, ASR paper).</a:t>
            </a:r>
          </a:p>
          <a:p>
            <a:r>
              <a:rPr lang="en-US" dirty="0"/>
              <a:t>TSE links survey steps to major error sources.</a:t>
            </a:r>
          </a:p>
          <a:p>
            <a:r>
              <a:rPr lang="en-US" dirty="0"/>
              <a:t>TSE applicable to design, implementation, and evaluation phases of a survey.</a:t>
            </a:r>
          </a:p>
        </p:txBody>
      </p:sp>
    </p:spTree>
    <p:extLst>
      <p:ext uri="{BB962C8B-B14F-4D97-AF65-F5344CB8AC3E}">
        <p14:creationId xmlns:p14="http://schemas.microsoft.com/office/powerpoint/2010/main" val="27559595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Categories of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525963"/>
          </a:xfrm>
        </p:spPr>
        <p:txBody>
          <a:bodyPr/>
          <a:lstStyle/>
          <a:p>
            <a:pPr eaLnBrk="1" hangingPunct="1"/>
            <a:r>
              <a:rPr lang="en-US" sz="2800" dirty="0"/>
              <a:t>Kish (1965) : Sampling vs. </a:t>
            </a:r>
            <a:r>
              <a:rPr lang="en-US" sz="2800" dirty="0" err="1"/>
              <a:t>Nonsampling</a:t>
            </a:r>
            <a:endParaRPr lang="en-US" sz="2800" dirty="0"/>
          </a:p>
          <a:p>
            <a:pPr eaLnBrk="1" hangingPunct="1"/>
            <a:r>
              <a:rPr lang="en-US" sz="2800" dirty="0">
                <a:latin typeface="Arial" charset="0"/>
                <a:cs typeface="Arial" charset="0"/>
              </a:rPr>
              <a:t>Groves (1989): Observation vs. Non-observation</a:t>
            </a:r>
          </a:p>
          <a:p>
            <a:pPr eaLnBrk="1" hangingPunct="1"/>
            <a:r>
              <a:rPr lang="en-US" sz="2800" dirty="0" err="1">
                <a:latin typeface="Arial" charset="0"/>
                <a:cs typeface="Arial" charset="0"/>
              </a:rPr>
              <a:t>Lyberg</a:t>
            </a:r>
            <a:r>
              <a:rPr lang="en-US" sz="2800" dirty="0">
                <a:latin typeface="Arial" charset="0"/>
                <a:cs typeface="Arial" charset="0"/>
              </a:rPr>
              <a:t> and Weisberg (2016) : correlated vs uncorrelated errors</a:t>
            </a:r>
          </a:p>
          <a:p>
            <a:pPr eaLnBrk="1" hangingPunct="1"/>
            <a:r>
              <a:rPr lang="en-US" sz="2800" dirty="0"/>
              <a:t>Groves et al. (2004): Measurement vs. Representation</a:t>
            </a:r>
          </a:p>
          <a:p>
            <a:pPr eaLnBrk="1" hangingPunct="1"/>
            <a:endParaRPr lang="en-US" sz="2800" dirty="0">
              <a:latin typeface="Arial" charset="0"/>
              <a:cs typeface="Arial" charset="0"/>
            </a:endParaRPr>
          </a:p>
          <a:p>
            <a:pPr eaLnBrk="1" hangingPunct="1"/>
            <a:endParaRPr lang="en-US" sz="2800" dirty="0">
              <a:latin typeface="Arial" charset="0"/>
              <a:cs typeface="Arial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390330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8874"/>
            <a:ext cx="7886700" cy="838727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TSE Diagram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28212" y="1168400"/>
            <a:ext cx="2543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chemeClr val="bg2">
                    <a:lumMod val="60000"/>
                    <a:lumOff val="40000"/>
                  </a:schemeClr>
                </a:solidFill>
              </a:rPr>
              <a:t>Measurement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17964" y="1930940"/>
            <a:ext cx="27641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Construct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17964" y="2996969"/>
            <a:ext cx="27641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Measurement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17964" y="4062998"/>
            <a:ext cx="27641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Response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7964" y="5129027"/>
            <a:ext cx="27641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Edited Response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01719" y="6126910"/>
            <a:ext cx="27641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Survey Statistic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13" name="Straight Arrow Connector 12"/>
          <p:cNvCxnSpPr>
            <a:stCxn id="7" idx="2"/>
            <a:endCxn id="8" idx="0"/>
          </p:cNvCxnSpPr>
          <p:nvPr/>
        </p:nvCxnSpPr>
        <p:spPr>
          <a:xfrm>
            <a:off x="2700060" y="2392604"/>
            <a:ext cx="0" cy="604364"/>
          </a:xfrm>
          <a:prstGeom prst="straightConnector1">
            <a:avLst/>
          </a:prstGeom>
          <a:ln>
            <a:solidFill>
              <a:schemeClr val="bg1">
                <a:lumMod val="60000"/>
                <a:lumOff val="4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700060" y="3458633"/>
            <a:ext cx="0" cy="604364"/>
          </a:xfrm>
          <a:prstGeom prst="straightConnector1">
            <a:avLst/>
          </a:prstGeom>
          <a:ln>
            <a:solidFill>
              <a:schemeClr val="bg1">
                <a:lumMod val="60000"/>
                <a:lumOff val="4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700059" y="4524662"/>
            <a:ext cx="0" cy="604364"/>
          </a:xfrm>
          <a:prstGeom prst="straightConnector1">
            <a:avLst/>
          </a:prstGeom>
          <a:ln>
            <a:solidFill>
              <a:schemeClr val="bg1">
                <a:lumMod val="60000"/>
                <a:lumOff val="4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2"/>
            <a:endCxn id="11" idx="0"/>
          </p:cNvCxnSpPr>
          <p:nvPr/>
        </p:nvCxnSpPr>
        <p:spPr>
          <a:xfrm>
            <a:off x="2700061" y="5590692"/>
            <a:ext cx="1883755" cy="536218"/>
          </a:xfrm>
          <a:prstGeom prst="straightConnector1">
            <a:avLst/>
          </a:prstGeom>
          <a:ln>
            <a:solidFill>
              <a:schemeClr val="bg1">
                <a:lumMod val="60000"/>
                <a:lumOff val="4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03225" y="1762594"/>
            <a:ext cx="27641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Target Population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03224" y="2572012"/>
            <a:ext cx="27641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Sampling Frame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03224" y="3381430"/>
            <a:ext cx="27641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Sample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03224" y="4196834"/>
            <a:ext cx="27641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Respondents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285319" y="2209800"/>
            <a:ext cx="2" cy="339704"/>
          </a:xfrm>
          <a:prstGeom prst="straightConnector1">
            <a:avLst/>
          </a:prstGeom>
          <a:ln>
            <a:solidFill>
              <a:schemeClr val="bg1">
                <a:lumMod val="60000"/>
                <a:lumOff val="4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903224" y="5012416"/>
            <a:ext cx="37835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Post-survey Adjustments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6285317" y="3028752"/>
            <a:ext cx="2" cy="339704"/>
          </a:xfrm>
          <a:prstGeom prst="straightConnector1">
            <a:avLst/>
          </a:prstGeom>
          <a:ln>
            <a:solidFill>
              <a:schemeClr val="bg1">
                <a:lumMod val="60000"/>
                <a:lumOff val="4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285317" y="3837339"/>
            <a:ext cx="2" cy="339704"/>
          </a:xfrm>
          <a:prstGeom prst="straightConnector1">
            <a:avLst/>
          </a:prstGeom>
          <a:ln>
            <a:solidFill>
              <a:schemeClr val="bg1">
                <a:lumMod val="60000"/>
                <a:lumOff val="4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285317" y="4648970"/>
            <a:ext cx="2" cy="339704"/>
          </a:xfrm>
          <a:prstGeom prst="straightConnector1">
            <a:avLst/>
          </a:prstGeom>
          <a:ln>
            <a:solidFill>
              <a:schemeClr val="bg1">
                <a:lumMod val="60000"/>
                <a:lumOff val="4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cxnSpLocks/>
            <a:stCxn id="27" idx="2"/>
            <a:endCxn id="11" idx="0"/>
          </p:cNvCxnSpPr>
          <p:nvPr/>
        </p:nvCxnSpPr>
        <p:spPr>
          <a:xfrm flipH="1">
            <a:off x="4583816" y="5474081"/>
            <a:ext cx="2211196" cy="652829"/>
          </a:xfrm>
          <a:prstGeom prst="straightConnector1">
            <a:avLst/>
          </a:prstGeom>
          <a:ln>
            <a:solidFill>
              <a:schemeClr val="bg1">
                <a:lumMod val="60000"/>
                <a:lumOff val="4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013470" y="1143000"/>
            <a:ext cx="2543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chemeClr val="bg2">
                    <a:lumMod val="60000"/>
                    <a:lumOff val="40000"/>
                  </a:schemeClr>
                </a:solidFill>
              </a:rPr>
              <a:t>Representation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457950" y="6262832"/>
            <a:ext cx="2057400" cy="365125"/>
          </a:xfrm>
        </p:spPr>
        <p:txBody>
          <a:bodyPr/>
          <a:lstStyle/>
          <a:p>
            <a:fld id="{319E4680-3D59-4E9E-B526-D6DA91B923D5}" type="slidenum">
              <a:rPr lang="en-US" smtClean="0">
                <a:solidFill>
                  <a:srgbClr val="002060"/>
                </a:solidFill>
              </a:rPr>
              <a:t>29</a:t>
            </a:fld>
            <a:endParaRPr lang="en-US">
              <a:solidFill>
                <a:srgbClr val="00206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318049" y="6483349"/>
            <a:ext cx="247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Groves et al. (2004)</a:t>
            </a:r>
          </a:p>
        </p:txBody>
      </p:sp>
    </p:spTree>
    <p:extLst>
      <p:ext uri="{BB962C8B-B14F-4D97-AF65-F5344CB8AC3E}">
        <p14:creationId xmlns:p14="http://schemas.microsoft.com/office/powerpoint/2010/main" val="1877174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Diverse perspectives on survey research</a:t>
            </a:r>
          </a:p>
          <a:p>
            <a:endParaRPr lang="en-US" dirty="0"/>
          </a:p>
          <a:p>
            <a:r>
              <a:rPr lang="en-US" dirty="0">
                <a:latin typeface="Arial"/>
                <a:cs typeface="Arial"/>
              </a:rPr>
              <a:t>Overview of TSE framework</a:t>
            </a:r>
          </a:p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EE1-5FB5-4EDC-B969-7405C31ABF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1246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457950" y="6262832"/>
            <a:ext cx="2057400" cy="365125"/>
          </a:xfrm>
        </p:spPr>
        <p:txBody>
          <a:bodyPr/>
          <a:lstStyle/>
          <a:p>
            <a:fld id="{319E4680-3D59-4E9E-B526-D6DA91B923D5}" type="slidenum">
              <a:rPr lang="en-US" smtClean="0">
                <a:solidFill>
                  <a:srgbClr val="002060"/>
                </a:solidFill>
              </a:rPr>
              <a:t>30</a:t>
            </a:fld>
            <a:endParaRPr lang="en-US">
              <a:solidFill>
                <a:srgbClr val="00206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500C9B4-3693-73B0-6A52-60310EB5E944}"/>
              </a:ext>
            </a:extLst>
          </p:cNvPr>
          <p:cNvSpPr txBox="1"/>
          <p:nvPr/>
        </p:nvSpPr>
        <p:spPr>
          <a:xfrm>
            <a:off x="485749" y="2055622"/>
            <a:ext cx="37734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Coverage Error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Failure to include all elements of the target population in the sampling frame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A119B78-0D8C-8FFA-83F6-A337B480491B}"/>
              </a:ext>
            </a:extLst>
          </p:cNvPr>
          <p:cNvSpPr txBox="1"/>
          <p:nvPr/>
        </p:nvSpPr>
        <p:spPr>
          <a:xfrm>
            <a:off x="4690272" y="1762594"/>
            <a:ext cx="27641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Target Population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A0AD1D8-9429-4FCD-0FF0-FF46C2ECB4F0}"/>
              </a:ext>
            </a:extLst>
          </p:cNvPr>
          <p:cNvSpPr txBox="1"/>
          <p:nvPr/>
        </p:nvSpPr>
        <p:spPr>
          <a:xfrm>
            <a:off x="4690271" y="3381430"/>
            <a:ext cx="276419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</a:rPr>
              <a:t>Sample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34308CB-CEBD-A24D-0D72-99E45ABDE747}"/>
              </a:ext>
            </a:extLst>
          </p:cNvPr>
          <p:cNvSpPr txBox="1"/>
          <p:nvPr/>
        </p:nvSpPr>
        <p:spPr>
          <a:xfrm>
            <a:off x="4690271" y="4196834"/>
            <a:ext cx="276419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</a:rPr>
              <a:t>Respondents</a:t>
            </a:r>
            <a:endParaRPr lang="en-US" dirty="0">
              <a:solidFill>
                <a:schemeClr val="accent3"/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4002DB1-629E-9DD9-1591-0A9E916494AB}"/>
              </a:ext>
            </a:extLst>
          </p:cNvPr>
          <p:cNvCxnSpPr/>
          <p:nvPr/>
        </p:nvCxnSpPr>
        <p:spPr>
          <a:xfrm>
            <a:off x="6072366" y="2209800"/>
            <a:ext cx="2" cy="339704"/>
          </a:xfrm>
          <a:prstGeom prst="straightConnector1">
            <a:avLst/>
          </a:prstGeom>
          <a:ln>
            <a:solidFill>
              <a:schemeClr val="bg1">
                <a:lumMod val="60000"/>
                <a:lumOff val="4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7AC3209-B697-3FA2-1FB5-CE348EDF488E}"/>
              </a:ext>
            </a:extLst>
          </p:cNvPr>
          <p:cNvSpPr txBox="1"/>
          <p:nvPr/>
        </p:nvSpPr>
        <p:spPr>
          <a:xfrm>
            <a:off x="4671252" y="5153246"/>
            <a:ext cx="378357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</a:rPr>
              <a:t>Post-survey Adjustments</a:t>
            </a:r>
            <a:endParaRPr lang="en-US" dirty="0">
              <a:solidFill>
                <a:schemeClr val="accent3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5EB00AE-E33F-8542-955B-919FF6817BCD}"/>
              </a:ext>
            </a:extLst>
          </p:cNvPr>
          <p:cNvCxnSpPr/>
          <p:nvPr/>
        </p:nvCxnSpPr>
        <p:spPr>
          <a:xfrm>
            <a:off x="6072364" y="3028752"/>
            <a:ext cx="2" cy="339704"/>
          </a:xfrm>
          <a:prstGeom prst="straightConnector1">
            <a:avLst/>
          </a:prstGeom>
          <a:ln>
            <a:solidFill>
              <a:schemeClr val="accent3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536835A-6E5B-6D10-2808-BF722128CF64}"/>
              </a:ext>
            </a:extLst>
          </p:cNvPr>
          <p:cNvCxnSpPr/>
          <p:nvPr/>
        </p:nvCxnSpPr>
        <p:spPr>
          <a:xfrm>
            <a:off x="6072364" y="3837339"/>
            <a:ext cx="2" cy="339704"/>
          </a:xfrm>
          <a:prstGeom prst="straightConnector1">
            <a:avLst/>
          </a:prstGeom>
          <a:ln>
            <a:solidFill>
              <a:schemeClr val="accent3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72053C5-87AB-D045-69AE-F1656C51F572}"/>
              </a:ext>
            </a:extLst>
          </p:cNvPr>
          <p:cNvCxnSpPr>
            <a:cxnSpLocks/>
          </p:cNvCxnSpPr>
          <p:nvPr/>
        </p:nvCxnSpPr>
        <p:spPr>
          <a:xfrm>
            <a:off x="6072364" y="4648970"/>
            <a:ext cx="0" cy="471194"/>
          </a:xfrm>
          <a:prstGeom prst="straightConnector1">
            <a:avLst/>
          </a:prstGeom>
          <a:ln>
            <a:solidFill>
              <a:schemeClr val="accent3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A8A977AB-F580-9830-120A-0CCD13BB73DC}"/>
              </a:ext>
            </a:extLst>
          </p:cNvPr>
          <p:cNvSpPr txBox="1"/>
          <p:nvPr/>
        </p:nvSpPr>
        <p:spPr>
          <a:xfrm>
            <a:off x="4800517" y="1143000"/>
            <a:ext cx="2543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chemeClr val="bg2">
                    <a:lumMod val="60000"/>
                    <a:lumOff val="40000"/>
                  </a:schemeClr>
                </a:solidFill>
              </a:rPr>
              <a:t>Representation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3879BF2-A55B-A6E1-6921-ECBBA2591627}"/>
              </a:ext>
            </a:extLst>
          </p:cNvPr>
          <p:cNvSpPr/>
          <p:nvPr/>
        </p:nvSpPr>
        <p:spPr>
          <a:xfrm>
            <a:off x="7273697" y="2094611"/>
            <a:ext cx="1476584" cy="524023"/>
          </a:xfrm>
          <a:prstGeom prst="ellips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n w="0"/>
                <a:solidFill>
                  <a:schemeClr val="bg1"/>
                </a:solidFill>
              </a:rPr>
              <a:t>Coverage</a:t>
            </a:r>
          </a:p>
          <a:p>
            <a:pPr algn="ctr"/>
            <a:r>
              <a:rPr lang="en-US" sz="1200" b="1" dirty="0">
                <a:ln w="0"/>
                <a:solidFill>
                  <a:schemeClr val="bg1"/>
                </a:solidFill>
              </a:rPr>
              <a:t>Error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7392E99-5924-DF34-73CC-6D916DAB788A}"/>
              </a:ext>
            </a:extLst>
          </p:cNvPr>
          <p:cNvCxnSpPr>
            <a:cxnSpLocks/>
          </p:cNvCxnSpPr>
          <p:nvPr/>
        </p:nvCxnSpPr>
        <p:spPr>
          <a:xfrm flipH="1">
            <a:off x="6244997" y="2367810"/>
            <a:ext cx="961816" cy="0"/>
          </a:xfrm>
          <a:prstGeom prst="straightConnector1">
            <a:avLst/>
          </a:prstGeom>
          <a:ln w="127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BC9AA5D2-BFB9-0B64-E514-96E882AFCC08}"/>
              </a:ext>
            </a:extLst>
          </p:cNvPr>
          <p:cNvSpPr/>
          <p:nvPr/>
        </p:nvSpPr>
        <p:spPr>
          <a:xfrm>
            <a:off x="7280743" y="2947333"/>
            <a:ext cx="1476584" cy="524023"/>
          </a:xfrm>
          <a:prstGeom prst="ellipse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n w="0"/>
                <a:solidFill>
                  <a:schemeClr val="accent3"/>
                </a:solidFill>
              </a:rPr>
              <a:t>Sampling Error</a:t>
            </a:r>
            <a:endParaRPr lang="en-US" sz="1200" b="1" dirty="0">
              <a:solidFill>
                <a:schemeClr val="accent3"/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195550A-7DA7-7EF9-E0F2-E558DAD2B696}"/>
              </a:ext>
            </a:extLst>
          </p:cNvPr>
          <p:cNvCxnSpPr>
            <a:cxnSpLocks/>
          </p:cNvCxnSpPr>
          <p:nvPr/>
        </p:nvCxnSpPr>
        <p:spPr>
          <a:xfrm flipH="1">
            <a:off x="6359297" y="3180739"/>
            <a:ext cx="855669" cy="0"/>
          </a:xfrm>
          <a:prstGeom prst="straightConnector1">
            <a:avLst/>
          </a:prstGeom>
          <a:ln w="12700">
            <a:solidFill>
              <a:schemeClr val="accent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5652C23A-99D8-178F-F4AA-5A1ACD0467F9}"/>
              </a:ext>
            </a:extLst>
          </p:cNvPr>
          <p:cNvSpPr/>
          <p:nvPr/>
        </p:nvSpPr>
        <p:spPr>
          <a:xfrm>
            <a:off x="7184778" y="3749565"/>
            <a:ext cx="1654422" cy="524023"/>
          </a:xfrm>
          <a:prstGeom prst="ellipse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n w="0"/>
                <a:solidFill>
                  <a:schemeClr val="accent3"/>
                </a:solidFill>
              </a:rPr>
              <a:t>Nonresponse Error</a:t>
            </a:r>
            <a:endParaRPr lang="en-US" sz="1200" b="1" dirty="0">
              <a:solidFill>
                <a:schemeClr val="accent3"/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9428BB8-EEAC-41FF-8EAB-0EE5F624FCBF}"/>
              </a:ext>
            </a:extLst>
          </p:cNvPr>
          <p:cNvCxnSpPr>
            <a:cxnSpLocks/>
          </p:cNvCxnSpPr>
          <p:nvPr/>
        </p:nvCxnSpPr>
        <p:spPr>
          <a:xfrm flipH="1">
            <a:off x="6359297" y="3997705"/>
            <a:ext cx="742950" cy="0"/>
          </a:xfrm>
          <a:prstGeom prst="straightConnector1">
            <a:avLst/>
          </a:prstGeom>
          <a:ln w="12700">
            <a:solidFill>
              <a:schemeClr val="accent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586B209D-AF7E-D448-FC94-2BC49112C475}"/>
              </a:ext>
            </a:extLst>
          </p:cNvPr>
          <p:cNvSpPr/>
          <p:nvPr/>
        </p:nvSpPr>
        <p:spPr>
          <a:xfrm>
            <a:off x="7289553" y="4533652"/>
            <a:ext cx="1470740" cy="524023"/>
          </a:xfrm>
          <a:prstGeom prst="ellipse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n w="0"/>
                <a:solidFill>
                  <a:schemeClr val="accent3"/>
                </a:solidFill>
              </a:rPr>
              <a:t>Adjustment Error</a:t>
            </a:r>
            <a:endParaRPr lang="en-US" sz="1200" b="1" dirty="0">
              <a:solidFill>
                <a:schemeClr val="accent3"/>
              </a:solidFill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45CBB6B-5DC8-7848-4D9E-296ED016020B}"/>
              </a:ext>
            </a:extLst>
          </p:cNvPr>
          <p:cNvCxnSpPr>
            <a:cxnSpLocks/>
          </p:cNvCxnSpPr>
          <p:nvPr/>
        </p:nvCxnSpPr>
        <p:spPr>
          <a:xfrm flipH="1">
            <a:off x="6247306" y="4795701"/>
            <a:ext cx="967660" cy="1746"/>
          </a:xfrm>
          <a:prstGeom prst="straightConnector1">
            <a:avLst/>
          </a:prstGeom>
          <a:ln w="12700">
            <a:solidFill>
              <a:schemeClr val="accent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A357A98-ACF3-8862-AFC8-A1DC578E84C9}"/>
              </a:ext>
            </a:extLst>
          </p:cNvPr>
          <p:cNvSpPr txBox="1"/>
          <p:nvPr/>
        </p:nvSpPr>
        <p:spPr>
          <a:xfrm>
            <a:off x="4690271" y="2572012"/>
            <a:ext cx="27641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Sampling Frame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8472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457950" y="6262832"/>
            <a:ext cx="2057400" cy="365125"/>
          </a:xfrm>
        </p:spPr>
        <p:txBody>
          <a:bodyPr/>
          <a:lstStyle/>
          <a:p>
            <a:fld id="{319E4680-3D59-4E9E-B526-D6DA91B923D5}" type="slidenum">
              <a:rPr lang="en-US" smtClean="0">
                <a:solidFill>
                  <a:srgbClr val="002060"/>
                </a:solidFill>
              </a:rPr>
              <a:t>31</a:t>
            </a:fld>
            <a:endParaRPr lang="en-US">
              <a:solidFill>
                <a:srgbClr val="00206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500C9B4-3693-73B0-6A52-60310EB5E944}"/>
              </a:ext>
            </a:extLst>
          </p:cNvPr>
          <p:cNvSpPr txBox="1"/>
          <p:nvPr/>
        </p:nvSpPr>
        <p:spPr>
          <a:xfrm>
            <a:off x="499604" y="2947333"/>
            <a:ext cx="37734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Sampling Error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Failure to include all elements of the target population</a:t>
            </a:r>
          </a:p>
          <a:p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A119B78-0D8C-8FFA-83F6-A337B480491B}"/>
              </a:ext>
            </a:extLst>
          </p:cNvPr>
          <p:cNvSpPr txBox="1"/>
          <p:nvPr/>
        </p:nvSpPr>
        <p:spPr>
          <a:xfrm>
            <a:off x="4690272" y="1762594"/>
            <a:ext cx="27641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</a:rPr>
              <a:t>Target Population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A0AD1D8-9429-4FCD-0FF0-FF46C2ECB4F0}"/>
              </a:ext>
            </a:extLst>
          </p:cNvPr>
          <p:cNvSpPr txBox="1"/>
          <p:nvPr/>
        </p:nvSpPr>
        <p:spPr>
          <a:xfrm>
            <a:off x="4690271" y="3381430"/>
            <a:ext cx="276419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Sample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34308CB-CEBD-A24D-0D72-99E45ABDE747}"/>
              </a:ext>
            </a:extLst>
          </p:cNvPr>
          <p:cNvSpPr txBox="1"/>
          <p:nvPr/>
        </p:nvSpPr>
        <p:spPr>
          <a:xfrm>
            <a:off x="4690271" y="4196834"/>
            <a:ext cx="276419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</a:rPr>
              <a:t>Respondents</a:t>
            </a:r>
            <a:endParaRPr lang="en-US" dirty="0">
              <a:solidFill>
                <a:schemeClr val="accent3"/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4002DB1-629E-9DD9-1591-0A9E916494AB}"/>
              </a:ext>
            </a:extLst>
          </p:cNvPr>
          <p:cNvCxnSpPr/>
          <p:nvPr/>
        </p:nvCxnSpPr>
        <p:spPr>
          <a:xfrm>
            <a:off x="6072366" y="2209800"/>
            <a:ext cx="2" cy="339704"/>
          </a:xfrm>
          <a:prstGeom prst="straightConnector1">
            <a:avLst/>
          </a:prstGeom>
          <a:ln>
            <a:solidFill>
              <a:schemeClr val="accent3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7AC3209-B697-3FA2-1FB5-CE348EDF488E}"/>
              </a:ext>
            </a:extLst>
          </p:cNvPr>
          <p:cNvSpPr txBox="1"/>
          <p:nvPr/>
        </p:nvSpPr>
        <p:spPr>
          <a:xfrm>
            <a:off x="4671252" y="5153246"/>
            <a:ext cx="378357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</a:rPr>
              <a:t>Post-survey Adjustments</a:t>
            </a:r>
            <a:endParaRPr lang="en-US" dirty="0">
              <a:solidFill>
                <a:schemeClr val="accent3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5EB00AE-E33F-8542-955B-919FF6817BCD}"/>
              </a:ext>
            </a:extLst>
          </p:cNvPr>
          <p:cNvCxnSpPr/>
          <p:nvPr/>
        </p:nvCxnSpPr>
        <p:spPr>
          <a:xfrm>
            <a:off x="6072364" y="3028752"/>
            <a:ext cx="2" cy="339704"/>
          </a:xfrm>
          <a:prstGeom prst="straightConnector1">
            <a:avLst/>
          </a:prstGeom>
          <a:ln>
            <a:solidFill>
              <a:schemeClr val="bg1">
                <a:lumMod val="60000"/>
                <a:lumOff val="4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536835A-6E5B-6D10-2808-BF722128CF64}"/>
              </a:ext>
            </a:extLst>
          </p:cNvPr>
          <p:cNvCxnSpPr/>
          <p:nvPr/>
        </p:nvCxnSpPr>
        <p:spPr>
          <a:xfrm>
            <a:off x="6072364" y="3837339"/>
            <a:ext cx="2" cy="339704"/>
          </a:xfrm>
          <a:prstGeom prst="straightConnector1">
            <a:avLst/>
          </a:prstGeom>
          <a:ln>
            <a:solidFill>
              <a:schemeClr val="accent3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72053C5-87AB-D045-69AE-F1656C51F572}"/>
              </a:ext>
            </a:extLst>
          </p:cNvPr>
          <p:cNvCxnSpPr>
            <a:cxnSpLocks/>
          </p:cNvCxnSpPr>
          <p:nvPr/>
        </p:nvCxnSpPr>
        <p:spPr>
          <a:xfrm>
            <a:off x="6072364" y="4648970"/>
            <a:ext cx="0" cy="471194"/>
          </a:xfrm>
          <a:prstGeom prst="straightConnector1">
            <a:avLst/>
          </a:prstGeom>
          <a:ln>
            <a:solidFill>
              <a:schemeClr val="accent3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A8A977AB-F580-9830-120A-0CCD13BB73DC}"/>
              </a:ext>
            </a:extLst>
          </p:cNvPr>
          <p:cNvSpPr txBox="1"/>
          <p:nvPr/>
        </p:nvSpPr>
        <p:spPr>
          <a:xfrm>
            <a:off x="4800517" y="1143000"/>
            <a:ext cx="2543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chemeClr val="bg2">
                    <a:lumMod val="60000"/>
                    <a:lumOff val="40000"/>
                  </a:schemeClr>
                </a:solidFill>
              </a:rPr>
              <a:t>Representation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3879BF2-A55B-A6E1-6921-ECBBA2591627}"/>
              </a:ext>
            </a:extLst>
          </p:cNvPr>
          <p:cNvSpPr/>
          <p:nvPr/>
        </p:nvSpPr>
        <p:spPr>
          <a:xfrm>
            <a:off x="7273697" y="2094611"/>
            <a:ext cx="1476584" cy="524023"/>
          </a:xfrm>
          <a:prstGeom prst="ellipse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n w="0"/>
                <a:solidFill>
                  <a:schemeClr val="accent5"/>
                </a:solidFill>
              </a:rPr>
              <a:t>Coverage</a:t>
            </a:r>
          </a:p>
          <a:p>
            <a:pPr algn="ctr"/>
            <a:r>
              <a:rPr lang="en-US" sz="1200" b="1" dirty="0">
                <a:ln w="0"/>
                <a:solidFill>
                  <a:schemeClr val="accent5"/>
                </a:solidFill>
              </a:rPr>
              <a:t>Error</a:t>
            </a:r>
            <a:endParaRPr lang="en-US" sz="1200" b="1" dirty="0">
              <a:solidFill>
                <a:schemeClr val="accent5"/>
              </a:solidFill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7392E99-5924-DF34-73CC-6D916DAB788A}"/>
              </a:ext>
            </a:extLst>
          </p:cNvPr>
          <p:cNvCxnSpPr>
            <a:cxnSpLocks/>
          </p:cNvCxnSpPr>
          <p:nvPr/>
        </p:nvCxnSpPr>
        <p:spPr>
          <a:xfrm flipH="1">
            <a:off x="6244997" y="2367810"/>
            <a:ext cx="961816" cy="0"/>
          </a:xfrm>
          <a:prstGeom prst="straightConnector1">
            <a:avLst/>
          </a:prstGeom>
          <a:ln w="12700">
            <a:solidFill>
              <a:schemeClr val="accent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BC9AA5D2-BFB9-0B64-E514-96E882AFCC08}"/>
              </a:ext>
            </a:extLst>
          </p:cNvPr>
          <p:cNvSpPr/>
          <p:nvPr/>
        </p:nvSpPr>
        <p:spPr>
          <a:xfrm>
            <a:off x="7280743" y="2947333"/>
            <a:ext cx="1476584" cy="524023"/>
          </a:xfrm>
          <a:prstGeom prst="ellips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n w="0"/>
                <a:solidFill>
                  <a:schemeClr val="bg1"/>
                </a:solidFill>
              </a:rPr>
              <a:t>Sampling Error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195550A-7DA7-7EF9-E0F2-E558DAD2B696}"/>
              </a:ext>
            </a:extLst>
          </p:cNvPr>
          <p:cNvCxnSpPr>
            <a:cxnSpLocks/>
          </p:cNvCxnSpPr>
          <p:nvPr/>
        </p:nvCxnSpPr>
        <p:spPr>
          <a:xfrm flipH="1">
            <a:off x="6359297" y="3180739"/>
            <a:ext cx="855669" cy="0"/>
          </a:xfrm>
          <a:prstGeom prst="straightConnector1">
            <a:avLst/>
          </a:prstGeom>
          <a:ln w="12700">
            <a:solidFill>
              <a:schemeClr val="bg1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5652C23A-99D8-178F-F4AA-5A1ACD0467F9}"/>
              </a:ext>
            </a:extLst>
          </p:cNvPr>
          <p:cNvSpPr/>
          <p:nvPr/>
        </p:nvSpPr>
        <p:spPr>
          <a:xfrm>
            <a:off x="7184778" y="3749565"/>
            <a:ext cx="1654422" cy="524023"/>
          </a:xfrm>
          <a:prstGeom prst="ellipse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n w="0"/>
                <a:solidFill>
                  <a:schemeClr val="accent3"/>
                </a:solidFill>
              </a:rPr>
              <a:t>Nonresponse Error</a:t>
            </a:r>
            <a:endParaRPr lang="en-US" sz="1200" b="1" dirty="0">
              <a:solidFill>
                <a:schemeClr val="accent3"/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9428BB8-EEAC-41FF-8EAB-0EE5F624FCBF}"/>
              </a:ext>
            </a:extLst>
          </p:cNvPr>
          <p:cNvCxnSpPr>
            <a:cxnSpLocks/>
          </p:cNvCxnSpPr>
          <p:nvPr/>
        </p:nvCxnSpPr>
        <p:spPr>
          <a:xfrm flipH="1">
            <a:off x="6359297" y="3997705"/>
            <a:ext cx="742950" cy="0"/>
          </a:xfrm>
          <a:prstGeom prst="straightConnector1">
            <a:avLst/>
          </a:prstGeom>
          <a:ln w="12700">
            <a:solidFill>
              <a:schemeClr val="accent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586B209D-AF7E-D448-FC94-2BC49112C475}"/>
              </a:ext>
            </a:extLst>
          </p:cNvPr>
          <p:cNvSpPr/>
          <p:nvPr/>
        </p:nvSpPr>
        <p:spPr>
          <a:xfrm>
            <a:off x="7289553" y="4533652"/>
            <a:ext cx="1470740" cy="524023"/>
          </a:xfrm>
          <a:prstGeom prst="ellipse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n w="0"/>
                <a:solidFill>
                  <a:schemeClr val="accent3"/>
                </a:solidFill>
              </a:rPr>
              <a:t>Adjustment Error</a:t>
            </a:r>
            <a:endParaRPr lang="en-US" sz="1200" b="1" dirty="0">
              <a:solidFill>
                <a:schemeClr val="accent3"/>
              </a:solidFill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45CBB6B-5DC8-7848-4D9E-296ED016020B}"/>
              </a:ext>
            </a:extLst>
          </p:cNvPr>
          <p:cNvCxnSpPr>
            <a:cxnSpLocks/>
          </p:cNvCxnSpPr>
          <p:nvPr/>
        </p:nvCxnSpPr>
        <p:spPr>
          <a:xfrm flipH="1">
            <a:off x="6247306" y="4795701"/>
            <a:ext cx="967660" cy="1746"/>
          </a:xfrm>
          <a:prstGeom prst="straightConnector1">
            <a:avLst/>
          </a:prstGeom>
          <a:ln w="12700">
            <a:solidFill>
              <a:schemeClr val="accent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A357A98-ACF3-8862-AFC8-A1DC578E84C9}"/>
              </a:ext>
            </a:extLst>
          </p:cNvPr>
          <p:cNvSpPr txBox="1"/>
          <p:nvPr/>
        </p:nvSpPr>
        <p:spPr>
          <a:xfrm>
            <a:off x="4690271" y="2572012"/>
            <a:ext cx="27641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Sampling Frame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6640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457950" y="6262832"/>
            <a:ext cx="2057400" cy="365125"/>
          </a:xfrm>
        </p:spPr>
        <p:txBody>
          <a:bodyPr/>
          <a:lstStyle/>
          <a:p>
            <a:fld id="{319E4680-3D59-4E9E-B526-D6DA91B923D5}" type="slidenum">
              <a:rPr lang="en-US" smtClean="0">
                <a:solidFill>
                  <a:srgbClr val="002060"/>
                </a:solidFill>
              </a:rPr>
              <a:t>32</a:t>
            </a:fld>
            <a:endParaRPr lang="en-US">
              <a:solidFill>
                <a:srgbClr val="00206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A119B78-0D8C-8FFA-83F6-A337B480491B}"/>
              </a:ext>
            </a:extLst>
          </p:cNvPr>
          <p:cNvSpPr txBox="1"/>
          <p:nvPr/>
        </p:nvSpPr>
        <p:spPr>
          <a:xfrm>
            <a:off x="4690272" y="1762594"/>
            <a:ext cx="27641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</a:rPr>
              <a:t>Target Population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A0AD1D8-9429-4FCD-0FF0-FF46C2ECB4F0}"/>
              </a:ext>
            </a:extLst>
          </p:cNvPr>
          <p:cNvSpPr txBox="1"/>
          <p:nvPr/>
        </p:nvSpPr>
        <p:spPr>
          <a:xfrm>
            <a:off x="4690271" y="3381430"/>
            <a:ext cx="276419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Sample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34308CB-CEBD-A24D-0D72-99E45ABDE747}"/>
              </a:ext>
            </a:extLst>
          </p:cNvPr>
          <p:cNvSpPr txBox="1"/>
          <p:nvPr/>
        </p:nvSpPr>
        <p:spPr>
          <a:xfrm>
            <a:off x="4690271" y="4196834"/>
            <a:ext cx="276419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Respondents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4002DB1-629E-9DD9-1591-0A9E916494AB}"/>
              </a:ext>
            </a:extLst>
          </p:cNvPr>
          <p:cNvCxnSpPr/>
          <p:nvPr/>
        </p:nvCxnSpPr>
        <p:spPr>
          <a:xfrm>
            <a:off x="6072366" y="2209800"/>
            <a:ext cx="2" cy="339704"/>
          </a:xfrm>
          <a:prstGeom prst="straightConnector1">
            <a:avLst/>
          </a:prstGeom>
          <a:ln>
            <a:solidFill>
              <a:schemeClr val="bg1">
                <a:lumMod val="60000"/>
                <a:lumOff val="4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7AC3209-B697-3FA2-1FB5-CE348EDF488E}"/>
              </a:ext>
            </a:extLst>
          </p:cNvPr>
          <p:cNvSpPr txBox="1"/>
          <p:nvPr/>
        </p:nvSpPr>
        <p:spPr>
          <a:xfrm>
            <a:off x="4671252" y="5153246"/>
            <a:ext cx="378357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</a:rPr>
              <a:t>Post-survey Adjustments</a:t>
            </a:r>
            <a:endParaRPr lang="en-US" dirty="0">
              <a:solidFill>
                <a:schemeClr val="accent3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5EB00AE-E33F-8542-955B-919FF6817BCD}"/>
              </a:ext>
            </a:extLst>
          </p:cNvPr>
          <p:cNvCxnSpPr/>
          <p:nvPr/>
        </p:nvCxnSpPr>
        <p:spPr>
          <a:xfrm>
            <a:off x="6072364" y="3028752"/>
            <a:ext cx="2" cy="339704"/>
          </a:xfrm>
          <a:prstGeom prst="straightConnector1">
            <a:avLst/>
          </a:prstGeom>
          <a:ln>
            <a:solidFill>
              <a:schemeClr val="accent3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536835A-6E5B-6D10-2808-BF722128CF64}"/>
              </a:ext>
            </a:extLst>
          </p:cNvPr>
          <p:cNvCxnSpPr/>
          <p:nvPr/>
        </p:nvCxnSpPr>
        <p:spPr>
          <a:xfrm>
            <a:off x="6072364" y="3837339"/>
            <a:ext cx="2" cy="339704"/>
          </a:xfrm>
          <a:prstGeom prst="straightConnector1">
            <a:avLst/>
          </a:prstGeom>
          <a:ln>
            <a:solidFill>
              <a:schemeClr val="bg1">
                <a:lumMod val="60000"/>
                <a:lumOff val="4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72053C5-87AB-D045-69AE-F1656C51F572}"/>
              </a:ext>
            </a:extLst>
          </p:cNvPr>
          <p:cNvCxnSpPr>
            <a:cxnSpLocks/>
          </p:cNvCxnSpPr>
          <p:nvPr/>
        </p:nvCxnSpPr>
        <p:spPr>
          <a:xfrm>
            <a:off x="6072364" y="4648970"/>
            <a:ext cx="0" cy="471194"/>
          </a:xfrm>
          <a:prstGeom prst="straightConnector1">
            <a:avLst/>
          </a:prstGeom>
          <a:ln>
            <a:solidFill>
              <a:schemeClr val="accent3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A8A977AB-F580-9830-120A-0CCD13BB73DC}"/>
              </a:ext>
            </a:extLst>
          </p:cNvPr>
          <p:cNvSpPr txBox="1"/>
          <p:nvPr/>
        </p:nvSpPr>
        <p:spPr>
          <a:xfrm>
            <a:off x="4800517" y="1143000"/>
            <a:ext cx="2543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chemeClr val="bg2">
                    <a:lumMod val="60000"/>
                    <a:lumOff val="40000"/>
                  </a:schemeClr>
                </a:solidFill>
              </a:rPr>
              <a:t>Representation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3879BF2-A55B-A6E1-6921-ECBBA2591627}"/>
              </a:ext>
            </a:extLst>
          </p:cNvPr>
          <p:cNvSpPr/>
          <p:nvPr/>
        </p:nvSpPr>
        <p:spPr>
          <a:xfrm>
            <a:off x="7273697" y="2094611"/>
            <a:ext cx="1476584" cy="524023"/>
          </a:xfrm>
          <a:prstGeom prst="ellipse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n w="0"/>
                <a:solidFill>
                  <a:schemeClr val="accent5"/>
                </a:solidFill>
              </a:rPr>
              <a:t>Coverage</a:t>
            </a:r>
          </a:p>
          <a:p>
            <a:pPr algn="ctr"/>
            <a:r>
              <a:rPr lang="en-US" sz="1200" b="1" dirty="0">
                <a:ln w="0"/>
                <a:solidFill>
                  <a:schemeClr val="accent5"/>
                </a:solidFill>
              </a:rPr>
              <a:t>Error</a:t>
            </a:r>
            <a:endParaRPr lang="en-US" sz="1200" b="1" dirty="0">
              <a:solidFill>
                <a:schemeClr val="accent5"/>
              </a:solidFill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7392E99-5924-DF34-73CC-6D916DAB788A}"/>
              </a:ext>
            </a:extLst>
          </p:cNvPr>
          <p:cNvCxnSpPr>
            <a:cxnSpLocks/>
          </p:cNvCxnSpPr>
          <p:nvPr/>
        </p:nvCxnSpPr>
        <p:spPr>
          <a:xfrm flipH="1">
            <a:off x="6244997" y="2367810"/>
            <a:ext cx="961816" cy="0"/>
          </a:xfrm>
          <a:prstGeom prst="straightConnector1">
            <a:avLst/>
          </a:prstGeom>
          <a:ln w="127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BC9AA5D2-BFB9-0B64-E514-96E882AFCC08}"/>
              </a:ext>
            </a:extLst>
          </p:cNvPr>
          <p:cNvSpPr/>
          <p:nvPr/>
        </p:nvSpPr>
        <p:spPr>
          <a:xfrm>
            <a:off x="7280743" y="2947333"/>
            <a:ext cx="1476584" cy="524023"/>
          </a:xfrm>
          <a:prstGeom prst="ellipse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n w="0"/>
                <a:solidFill>
                  <a:schemeClr val="accent5"/>
                </a:solidFill>
              </a:rPr>
              <a:t>Sampling Error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195550A-7DA7-7EF9-E0F2-E558DAD2B696}"/>
              </a:ext>
            </a:extLst>
          </p:cNvPr>
          <p:cNvCxnSpPr>
            <a:cxnSpLocks/>
          </p:cNvCxnSpPr>
          <p:nvPr/>
        </p:nvCxnSpPr>
        <p:spPr>
          <a:xfrm flipH="1">
            <a:off x="6359297" y="3180739"/>
            <a:ext cx="855669" cy="0"/>
          </a:xfrm>
          <a:prstGeom prst="straightConnector1">
            <a:avLst/>
          </a:prstGeom>
          <a:ln w="12700">
            <a:solidFill>
              <a:schemeClr val="accent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5652C23A-99D8-178F-F4AA-5A1ACD0467F9}"/>
              </a:ext>
            </a:extLst>
          </p:cNvPr>
          <p:cNvSpPr/>
          <p:nvPr/>
        </p:nvSpPr>
        <p:spPr>
          <a:xfrm>
            <a:off x="7184778" y="3749565"/>
            <a:ext cx="1654422" cy="524023"/>
          </a:xfrm>
          <a:prstGeom prst="ellips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n w="0"/>
                <a:solidFill>
                  <a:schemeClr val="bg1"/>
                </a:solidFill>
              </a:rPr>
              <a:t>Nonresponse Error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9428BB8-EEAC-41FF-8EAB-0EE5F624FCBF}"/>
              </a:ext>
            </a:extLst>
          </p:cNvPr>
          <p:cNvCxnSpPr>
            <a:cxnSpLocks/>
          </p:cNvCxnSpPr>
          <p:nvPr/>
        </p:nvCxnSpPr>
        <p:spPr>
          <a:xfrm flipH="1">
            <a:off x="6359297" y="3997705"/>
            <a:ext cx="742950" cy="0"/>
          </a:xfrm>
          <a:prstGeom prst="straightConnector1">
            <a:avLst/>
          </a:prstGeom>
          <a:ln w="12700">
            <a:solidFill>
              <a:schemeClr val="accent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586B209D-AF7E-D448-FC94-2BC49112C475}"/>
              </a:ext>
            </a:extLst>
          </p:cNvPr>
          <p:cNvSpPr/>
          <p:nvPr/>
        </p:nvSpPr>
        <p:spPr>
          <a:xfrm>
            <a:off x="7289553" y="4533652"/>
            <a:ext cx="1470740" cy="524023"/>
          </a:xfrm>
          <a:prstGeom prst="ellipse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n w="0"/>
                <a:solidFill>
                  <a:schemeClr val="accent3"/>
                </a:solidFill>
              </a:rPr>
              <a:t>Adjustment Error</a:t>
            </a:r>
            <a:endParaRPr lang="en-US" sz="1200" b="1" dirty="0">
              <a:solidFill>
                <a:schemeClr val="accent3"/>
              </a:solidFill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45CBB6B-5DC8-7848-4D9E-296ED016020B}"/>
              </a:ext>
            </a:extLst>
          </p:cNvPr>
          <p:cNvCxnSpPr>
            <a:cxnSpLocks/>
          </p:cNvCxnSpPr>
          <p:nvPr/>
        </p:nvCxnSpPr>
        <p:spPr>
          <a:xfrm flipH="1">
            <a:off x="6247306" y="4795701"/>
            <a:ext cx="967660" cy="1746"/>
          </a:xfrm>
          <a:prstGeom prst="straightConnector1">
            <a:avLst/>
          </a:prstGeom>
          <a:ln w="12700">
            <a:solidFill>
              <a:schemeClr val="accent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A357A98-ACF3-8862-AFC8-A1DC578E84C9}"/>
              </a:ext>
            </a:extLst>
          </p:cNvPr>
          <p:cNvSpPr txBox="1"/>
          <p:nvPr/>
        </p:nvSpPr>
        <p:spPr>
          <a:xfrm>
            <a:off x="4690271" y="2572012"/>
            <a:ext cx="27641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/>
                </a:solidFill>
              </a:rPr>
              <a:t>Sampling Frame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ED538D-F6A8-23E2-7E35-52CE41A2F715}"/>
              </a:ext>
            </a:extLst>
          </p:cNvPr>
          <p:cNvSpPr txBox="1"/>
          <p:nvPr/>
        </p:nvSpPr>
        <p:spPr>
          <a:xfrm>
            <a:off x="630064" y="3837339"/>
            <a:ext cx="40922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Nonresponse Error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Failure to measure all selected sample members</a:t>
            </a:r>
          </a:p>
        </p:txBody>
      </p:sp>
    </p:spTree>
    <p:extLst>
      <p:ext uri="{BB962C8B-B14F-4D97-AF65-F5344CB8AC3E}">
        <p14:creationId xmlns:p14="http://schemas.microsoft.com/office/powerpoint/2010/main" val="19235782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457950" y="6262832"/>
            <a:ext cx="2057400" cy="365125"/>
          </a:xfrm>
        </p:spPr>
        <p:txBody>
          <a:bodyPr/>
          <a:lstStyle/>
          <a:p>
            <a:fld id="{319E4680-3D59-4E9E-B526-D6DA91B923D5}" type="slidenum">
              <a:rPr lang="en-US" smtClean="0">
                <a:solidFill>
                  <a:srgbClr val="002060"/>
                </a:solidFill>
              </a:rPr>
              <a:t>33</a:t>
            </a:fld>
            <a:endParaRPr lang="en-US">
              <a:solidFill>
                <a:srgbClr val="00206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A119B78-0D8C-8FFA-83F6-A337B480491B}"/>
              </a:ext>
            </a:extLst>
          </p:cNvPr>
          <p:cNvSpPr txBox="1"/>
          <p:nvPr/>
        </p:nvSpPr>
        <p:spPr>
          <a:xfrm>
            <a:off x="4690272" y="1762594"/>
            <a:ext cx="27641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</a:rPr>
              <a:t>Target Population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A0AD1D8-9429-4FCD-0FF0-FF46C2ECB4F0}"/>
              </a:ext>
            </a:extLst>
          </p:cNvPr>
          <p:cNvSpPr txBox="1"/>
          <p:nvPr/>
        </p:nvSpPr>
        <p:spPr>
          <a:xfrm>
            <a:off x="4690271" y="3381430"/>
            <a:ext cx="276419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/>
                </a:solidFill>
              </a:rPr>
              <a:t>Sample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34308CB-CEBD-A24D-0D72-99E45ABDE747}"/>
              </a:ext>
            </a:extLst>
          </p:cNvPr>
          <p:cNvSpPr txBox="1"/>
          <p:nvPr/>
        </p:nvSpPr>
        <p:spPr>
          <a:xfrm>
            <a:off x="4690271" y="4196834"/>
            <a:ext cx="276419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Respondents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4002DB1-629E-9DD9-1591-0A9E916494AB}"/>
              </a:ext>
            </a:extLst>
          </p:cNvPr>
          <p:cNvCxnSpPr/>
          <p:nvPr/>
        </p:nvCxnSpPr>
        <p:spPr>
          <a:xfrm>
            <a:off x="6072366" y="2209800"/>
            <a:ext cx="2" cy="339704"/>
          </a:xfrm>
          <a:prstGeom prst="straightConnector1">
            <a:avLst/>
          </a:prstGeom>
          <a:ln>
            <a:solidFill>
              <a:schemeClr val="bg1">
                <a:lumMod val="60000"/>
                <a:lumOff val="4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7AC3209-B697-3FA2-1FB5-CE348EDF488E}"/>
              </a:ext>
            </a:extLst>
          </p:cNvPr>
          <p:cNvSpPr txBox="1"/>
          <p:nvPr/>
        </p:nvSpPr>
        <p:spPr>
          <a:xfrm>
            <a:off x="4572000" y="5202863"/>
            <a:ext cx="400208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Post-survey Adjustments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5EB00AE-E33F-8542-955B-919FF6817BCD}"/>
              </a:ext>
            </a:extLst>
          </p:cNvPr>
          <p:cNvCxnSpPr/>
          <p:nvPr/>
        </p:nvCxnSpPr>
        <p:spPr>
          <a:xfrm>
            <a:off x="6072364" y="3028752"/>
            <a:ext cx="2" cy="339704"/>
          </a:xfrm>
          <a:prstGeom prst="straightConnector1">
            <a:avLst/>
          </a:prstGeom>
          <a:ln>
            <a:solidFill>
              <a:schemeClr val="accent3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536835A-6E5B-6D10-2808-BF722128CF64}"/>
              </a:ext>
            </a:extLst>
          </p:cNvPr>
          <p:cNvCxnSpPr/>
          <p:nvPr/>
        </p:nvCxnSpPr>
        <p:spPr>
          <a:xfrm>
            <a:off x="6072364" y="3837339"/>
            <a:ext cx="2" cy="339704"/>
          </a:xfrm>
          <a:prstGeom prst="straightConnector1">
            <a:avLst/>
          </a:prstGeom>
          <a:ln>
            <a:solidFill>
              <a:schemeClr val="accent5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72053C5-87AB-D045-69AE-F1656C51F572}"/>
              </a:ext>
            </a:extLst>
          </p:cNvPr>
          <p:cNvCxnSpPr>
            <a:cxnSpLocks/>
          </p:cNvCxnSpPr>
          <p:nvPr/>
        </p:nvCxnSpPr>
        <p:spPr>
          <a:xfrm>
            <a:off x="6072364" y="4648970"/>
            <a:ext cx="0" cy="471194"/>
          </a:xfrm>
          <a:prstGeom prst="straightConnector1">
            <a:avLst/>
          </a:prstGeom>
          <a:ln>
            <a:solidFill>
              <a:schemeClr val="bg1">
                <a:lumMod val="60000"/>
                <a:lumOff val="4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A8A977AB-F580-9830-120A-0CCD13BB73DC}"/>
              </a:ext>
            </a:extLst>
          </p:cNvPr>
          <p:cNvSpPr txBox="1"/>
          <p:nvPr/>
        </p:nvSpPr>
        <p:spPr>
          <a:xfrm>
            <a:off x="4800517" y="1143000"/>
            <a:ext cx="2543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chemeClr val="bg2">
                    <a:lumMod val="60000"/>
                    <a:lumOff val="40000"/>
                  </a:schemeClr>
                </a:solidFill>
              </a:rPr>
              <a:t>Representation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3879BF2-A55B-A6E1-6921-ECBBA2591627}"/>
              </a:ext>
            </a:extLst>
          </p:cNvPr>
          <p:cNvSpPr/>
          <p:nvPr/>
        </p:nvSpPr>
        <p:spPr>
          <a:xfrm>
            <a:off x="7273697" y="2094611"/>
            <a:ext cx="1476584" cy="524023"/>
          </a:xfrm>
          <a:prstGeom prst="ellipse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n w="0"/>
                <a:solidFill>
                  <a:schemeClr val="accent5"/>
                </a:solidFill>
              </a:rPr>
              <a:t>Coverage</a:t>
            </a:r>
          </a:p>
          <a:p>
            <a:pPr algn="ctr"/>
            <a:r>
              <a:rPr lang="en-US" sz="1200" b="1" dirty="0">
                <a:ln w="0"/>
                <a:solidFill>
                  <a:schemeClr val="accent5"/>
                </a:solidFill>
              </a:rPr>
              <a:t>Error</a:t>
            </a:r>
            <a:endParaRPr lang="en-US" sz="1200" b="1" dirty="0">
              <a:solidFill>
                <a:schemeClr val="accent5"/>
              </a:solidFill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7392E99-5924-DF34-73CC-6D916DAB788A}"/>
              </a:ext>
            </a:extLst>
          </p:cNvPr>
          <p:cNvCxnSpPr>
            <a:cxnSpLocks/>
          </p:cNvCxnSpPr>
          <p:nvPr/>
        </p:nvCxnSpPr>
        <p:spPr>
          <a:xfrm flipH="1">
            <a:off x="6244997" y="2367810"/>
            <a:ext cx="961816" cy="0"/>
          </a:xfrm>
          <a:prstGeom prst="straightConnector1">
            <a:avLst/>
          </a:prstGeom>
          <a:ln w="127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BC9AA5D2-BFB9-0B64-E514-96E882AFCC08}"/>
              </a:ext>
            </a:extLst>
          </p:cNvPr>
          <p:cNvSpPr/>
          <p:nvPr/>
        </p:nvSpPr>
        <p:spPr>
          <a:xfrm>
            <a:off x="7280743" y="2947333"/>
            <a:ext cx="1476584" cy="524023"/>
          </a:xfrm>
          <a:prstGeom prst="ellipse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n w="0"/>
                <a:solidFill>
                  <a:schemeClr val="accent5"/>
                </a:solidFill>
              </a:rPr>
              <a:t>Sampling Error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195550A-7DA7-7EF9-E0F2-E558DAD2B696}"/>
              </a:ext>
            </a:extLst>
          </p:cNvPr>
          <p:cNvCxnSpPr>
            <a:cxnSpLocks/>
          </p:cNvCxnSpPr>
          <p:nvPr/>
        </p:nvCxnSpPr>
        <p:spPr>
          <a:xfrm flipH="1">
            <a:off x="6359297" y="3180739"/>
            <a:ext cx="855669" cy="0"/>
          </a:xfrm>
          <a:prstGeom prst="straightConnector1">
            <a:avLst/>
          </a:prstGeom>
          <a:ln w="12700">
            <a:solidFill>
              <a:schemeClr val="accent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5652C23A-99D8-178F-F4AA-5A1ACD0467F9}"/>
              </a:ext>
            </a:extLst>
          </p:cNvPr>
          <p:cNvSpPr/>
          <p:nvPr/>
        </p:nvSpPr>
        <p:spPr>
          <a:xfrm>
            <a:off x="7184778" y="3749565"/>
            <a:ext cx="1654422" cy="524023"/>
          </a:xfrm>
          <a:prstGeom prst="ellipse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n w="0"/>
                <a:solidFill>
                  <a:schemeClr val="accent3"/>
                </a:solidFill>
              </a:rPr>
              <a:t>Nonresponse Error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9428BB8-EEAC-41FF-8EAB-0EE5F624FCBF}"/>
              </a:ext>
            </a:extLst>
          </p:cNvPr>
          <p:cNvCxnSpPr>
            <a:cxnSpLocks/>
          </p:cNvCxnSpPr>
          <p:nvPr/>
        </p:nvCxnSpPr>
        <p:spPr>
          <a:xfrm flipH="1">
            <a:off x="6359297" y="3997705"/>
            <a:ext cx="742950" cy="0"/>
          </a:xfrm>
          <a:prstGeom prst="straightConnector1">
            <a:avLst/>
          </a:prstGeom>
          <a:ln w="12700">
            <a:solidFill>
              <a:schemeClr val="accent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586B209D-AF7E-D448-FC94-2BC49112C475}"/>
              </a:ext>
            </a:extLst>
          </p:cNvPr>
          <p:cNvSpPr/>
          <p:nvPr/>
        </p:nvSpPr>
        <p:spPr>
          <a:xfrm>
            <a:off x="7289553" y="4533652"/>
            <a:ext cx="1470740" cy="524023"/>
          </a:xfrm>
          <a:prstGeom prst="ellips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n w="0"/>
                <a:solidFill>
                  <a:schemeClr val="bg1"/>
                </a:solidFill>
              </a:rPr>
              <a:t>Adjustment Error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45CBB6B-5DC8-7848-4D9E-296ED016020B}"/>
              </a:ext>
            </a:extLst>
          </p:cNvPr>
          <p:cNvCxnSpPr>
            <a:cxnSpLocks/>
          </p:cNvCxnSpPr>
          <p:nvPr/>
        </p:nvCxnSpPr>
        <p:spPr>
          <a:xfrm flipH="1">
            <a:off x="6247306" y="4795701"/>
            <a:ext cx="967660" cy="1746"/>
          </a:xfrm>
          <a:prstGeom prst="straightConnector1">
            <a:avLst/>
          </a:prstGeom>
          <a:ln w="12700">
            <a:solidFill>
              <a:schemeClr val="accent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A357A98-ACF3-8862-AFC8-A1DC578E84C9}"/>
              </a:ext>
            </a:extLst>
          </p:cNvPr>
          <p:cNvSpPr txBox="1"/>
          <p:nvPr/>
        </p:nvSpPr>
        <p:spPr>
          <a:xfrm>
            <a:off x="4690271" y="2572012"/>
            <a:ext cx="27641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/>
                </a:solidFill>
              </a:rPr>
              <a:t>Sampling Frame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C58192-CDC3-5986-C535-71CA1D51BD01}"/>
              </a:ext>
            </a:extLst>
          </p:cNvPr>
          <p:cNvSpPr txBox="1"/>
          <p:nvPr/>
        </p:nvSpPr>
        <p:spPr>
          <a:xfrm>
            <a:off x="494224" y="4381188"/>
            <a:ext cx="400208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Adjustment Error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Arises from post-survey statistical adjustments (weighting, imputation, tabulation)</a:t>
            </a:r>
          </a:p>
        </p:txBody>
      </p:sp>
    </p:spTree>
    <p:extLst>
      <p:ext uri="{BB962C8B-B14F-4D97-AF65-F5344CB8AC3E}">
        <p14:creationId xmlns:p14="http://schemas.microsoft.com/office/powerpoint/2010/main" val="2419362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8874"/>
            <a:ext cx="7886700" cy="838727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TSE Diagram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28212" y="1168400"/>
            <a:ext cx="2543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chemeClr val="bg2">
                    <a:lumMod val="60000"/>
                    <a:lumOff val="40000"/>
                  </a:schemeClr>
                </a:solidFill>
              </a:rPr>
              <a:t>Measurement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17964" y="1930940"/>
            <a:ext cx="27641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Construct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17964" y="2996969"/>
            <a:ext cx="27641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Measurement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17964" y="4062998"/>
            <a:ext cx="27641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Response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7964" y="5129027"/>
            <a:ext cx="27641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Edited Response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01719" y="6126910"/>
            <a:ext cx="27641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Survey Statistic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13" name="Straight Arrow Connector 12"/>
          <p:cNvCxnSpPr>
            <a:stCxn id="7" idx="2"/>
            <a:endCxn id="8" idx="0"/>
          </p:cNvCxnSpPr>
          <p:nvPr/>
        </p:nvCxnSpPr>
        <p:spPr>
          <a:xfrm>
            <a:off x="2700060" y="2392604"/>
            <a:ext cx="0" cy="604364"/>
          </a:xfrm>
          <a:prstGeom prst="straightConnector1">
            <a:avLst/>
          </a:prstGeom>
          <a:ln>
            <a:solidFill>
              <a:schemeClr val="bg1">
                <a:lumMod val="60000"/>
                <a:lumOff val="4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700060" y="3458633"/>
            <a:ext cx="0" cy="604364"/>
          </a:xfrm>
          <a:prstGeom prst="straightConnector1">
            <a:avLst/>
          </a:prstGeom>
          <a:ln>
            <a:solidFill>
              <a:schemeClr val="bg1">
                <a:lumMod val="60000"/>
                <a:lumOff val="4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700059" y="4524662"/>
            <a:ext cx="0" cy="604364"/>
          </a:xfrm>
          <a:prstGeom prst="straightConnector1">
            <a:avLst/>
          </a:prstGeom>
          <a:ln>
            <a:solidFill>
              <a:schemeClr val="bg1">
                <a:lumMod val="60000"/>
                <a:lumOff val="4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2"/>
            <a:endCxn id="11" idx="0"/>
          </p:cNvCxnSpPr>
          <p:nvPr/>
        </p:nvCxnSpPr>
        <p:spPr>
          <a:xfrm>
            <a:off x="2700061" y="5590692"/>
            <a:ext cx="1883755" cy="536218"/>
          </a:xfrm>
          <a:prstGeom prst="straightConnector1">
            <a:avLst/>
          </a:prstGeom>
          <a:ln>
            <a:solidFill>
              <a:schemeClr val="bg1">
                <a:lumMod val="60000"/>
                <a:lumOff val="4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03225" y="1762594"/>
            <a:ext cx="27641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Target Population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03224" y="2572012"/>
            <a:ext cx="27641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Sampling Frame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03224" y="3381430"/>
            <a:ext cx="27641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Sample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03224" y="4196834"/>
            <a:ext cx="27641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Respondents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285319" y="2209800"/>
            <a:ext cx="2" cy="339704"/>
          </a:xfrm>
          <a:prstGeom prst="straightConnector1">
            <a:avLst/>
          </a:prstGeom>
          <a:ln>
            <a:solidFill>
              <a:schemeClr val="bg1">
                <a:lumMod val="60000"/>
                <a:lumOff val="4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903224" y="5012416"/>
            <a:ext cx="37835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Post-survey Adjustments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6285317" y="3028752"/>
            <a:ext cx="2" cy="339704"/>
          </a:xfrm>
          <a:prstGeom prst="straightConnector1">
            <a:avLst/>
          </a:prstGeom>
          <a:ln>
            <a:solidFill>
              <a:schemeClr val="bg1">
                <a:lumMod val="60000"/>
                <a:lumOff val="4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285317" y="3837339"/>
            <a:ext cx="2" cy="339704"/>
          </a:xfrm>
          <a:prstGeom prst="straightConnector1">
            <a:avLst/>
          </a:prstGeom>
          <a:ln>
            <a:solidFill>
              <a:schemeClr val="bg1">
                <a:lumMod val="60000"/>
                <a:lumOff val="4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285317" y="4648970"/>
            <a:ext cx="2" cy="339704"/>
          </a:xfrm>
          <a:prstGeom prst="straightConnector1">
            <a:avLst/>
          </a:prstGeom>
          <a:ln>
            <a:solidFill>
              <a:schemeClr val="bg1">
                <a:lumMod val="60000"/>
                <a:lumOff val="4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cxnSpLocks/>
            <a:endCxn id="11" idx="0"/>
          </p:cNvCxnSpPr>
          <p:nvPr/>
        </p:nvCxnSpPr>
        <p:spPr>
          <a:xfrm flipH="1">
            <a:off x="4583816" y="5590692"/>
            <a:ext cx="1701501" cy="536218"/>
          </a:xfrm>
          <a:prstGeom prst="straightConnector1">
            <a:avLst/>
          </a:prstGeom>
          <a:ln>
            <a:solidFill>
              <a:schemeClr val="bg1">
                <a:lumMod val="60000"/>
                <a:lumOff val="4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013470" y="1143000"/>
            <a:ext cx="2543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chemeClr val="bg2">
                    <a:lumMod val="60000"/>
                    <a:lumOff val="40000"/>
                  </a:schemeClr>
                </a:solidFill>
              </a:rPr>
              <a:t>Representation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457950" y="6262832"/>
            <a:ext cx="2057400" cy="365125"/>
          </a:xfrm>
        </p:spPr>
        <p:txBody>
          <a:bodyPr/>
          <a:lstStyle/>
          <a:p>
            <a:fld id="{319E4680-3D59-4E9E-B526-D6DA91B923D5}" type="slidenum">
              <a:rPr lang="en-US" smtClean="0">
                <a:solidFill>
                  <a:srgbClr val="002060"/>
                </a:solidFill>
              </a:rPr>
              <a:t>34</a:t>
            </a:fld>
            <a:endParaRPr lang="en-US">
              <a:solidFill>
                <a:srgbClr val="00206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AD0DF31-0900-6887-51F6-EAA004DBB4AC}"/>
              </a:ext>
            </a:extLst>
          </p:cNvPr>
          <p:cNvSpPr/>
          <p:nvPr/>
        </p:nvSpPr>
        <p:spPr>
          <a:xfrm>
            <a:off x="216929" y="2407143"/>
            <a:ext cx="1483576" cy="524023"/>
          </a:xfrm>
          <a:prstGeom prst="ellips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n w="0"/>
                <a:solidFill>
                  <a:schemeClr val="bg1"/>
                </a:solidFill>
              </a:rPr>
              <a:t>Validity</a:t>
            </a:r>
            <a:endParaRPr lang="en-US" sz="1400" b="1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1BE3457-8F53-4A11-06AD-26295A6E41B8}"/>
              </a:ext>
            </a:extLst>
          </p:cNvPr>
          <p:cNvCxnSpPr>
            <a:cxnSpLocks/>
          </p:cNvCxnSpPr>
          <p:nvPr/>
        </p:nvCxnSpPr>
        <p:spPr>
          <a:xfrm flipV="1">
            <a:off x="1765971" y="2650122"/>
            <a:ext cx="755601" cy="232"/>
          </a:xfrm>
          <a:prstGeom prst="straightConnector1">
            <a:avLst/>
          </a:prstGeom>
          <a:ln w="127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1E2BDE4-96F3-8B33-25E5-0106AF55CF65}"/>
              </a:ext>
            </a:extLst>
          </p:cNvPr>
          <p:cNvSpPr/>
          <p:nvPr/>
        </p:nvSpPr>
        <p:spPr>
          <a:xfrm>
            <a:off x="152399" y="3429000"/>
            <a:ext cx="1752601" cy="582733"/>
          </a:xfrm>
          <a:prstGeom prst="ellips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n w="0"/>
                <a:solidFill>
                  <a:schemeClr val="bg1"/>
                </a:solidFill>
              </a:rPr>
              <a:t>Measurement Error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3731305-27C5-262E-ABAD-0275DE626AB5}"/>
              </a:ext>
            </a:extLst>
          </p:cNvPr>
          <p:cNvCxnSpPr>
            <a:cxnSpLocks/>
          </p:cNvCxnSpPr>
          <p:nvPr/>
        </p:nvCxnSpPr>
        <p:spPr>
          <a:xfrm>
            <a:off x="1959222" y="3720367"/>
            <a:ext cx="536280" cy="15327"/>
          </a:xfrm>
          <a:prstGeom prst="straightConnector1">
            <a:avLst/>
          </a:prstGeom>
          <a:ln w="127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D4101341-E274-6F67-87D8-1555D52E5F1D}"/>
              </a:ext>
            </a:extLst>
          </p:cNvPr>
          <p:cNvSpPr/>
          <p:nvPr/>
        </p:nvSpPr>
        <p:spPr>
          <a:xfrm>
            <a:off x="226793" y="4527463"/>
            <a:ext cx="1489420" cy="524023"/>
          </a:xfrm>
          <a:prstGeom prst="ellips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n w="0"/>
                <a:solidFill>
                  <a:schemeClr val="bg1"/>
                </a:solidFill>
              </a:rPr>
              <a:t>Processing Error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E24A651-0BD0-E38B-DCE8-F85D918E6CEB}"/>
              </a:ext>
            </a:extLst>
          </p:cNvPr>
          <p:cNvCxnSpPr>
            <a:cxnSpLocks/>
          </p:cNvCxnSpPr>
          <p:nvPr/>
        </p:nvCxnSpPr>
        <p:spPr>
          <a:xfrm>
            <a:off x="1787278" y="4789474"/>
            <a:ext cx="718044" cy="0"/>
          </a:xfrm>
          <a:prstGeom prst="straightConnector1">
            <a:avLst/>
          </a:prstGeom>
          <a:ln w="127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60AE2A48-575E-22E8-FF95-5F8590597FAC}"/>
              </a:ext>
            </a:extLst>
          </p:cNvPr>
          <p:cNvSpPr/>
          <p:nvPr/>
        </p:nvSpPr>
        <p:spPr>
          <a:xfrm>
            <a:off x="7486650" y="2094611"/>
            <a:ext cx="1476584" cy="524023"/>
          </a:xfrm>
          <a:prstGeom prst="ellips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n w="0"/>
                <a:solidFill>
                  <a:schemeClr val="bg1"/>
                </a:solidFill>
              </a:rPr>
              <a:t>Coverage</a:t>
            </a:r>
          </a:p>
          <a:p>
            <a:pPr algn="ctr"/>
            <a:r>
              <a:rPr lang="en-US" sz="1200" b="1" dirty="0">
                <a:ln w="0"/>
                <a:solidFill>
                  <a:schemeClr val="bg1"/>
                </a:solidFill>
              </a:rPr>
              <a:t>Error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1F084BE-17C0-64E2-7A70-715EB9A3BCFE}"/>
              </a:ext>
            </a:extLst>
          </p:cNvPr>
          <p:cNvCxnSpPr>
            <a:cxnSpLocks/>
          </p:cNvCxnSpPr>
          <p:nvPr/>
        </p:nvCxnSpPr>
        <p:spPr>
          <a:xfrm flipH="1">
            <a:off x="6457950" y="2367810"/>
            <a:ext cx="961816" cy="0"/>
          </a:xfrm>
          <a:prstGeom prst="straightConnector1">
            <a:avLst/>
          </a:prstGeom>
          <a:ln w="127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2EC5D696-CE5E-8DA6-740A-7066A80A5D75}"/>
              </a:ext>
            </a:extLst>
          </p:cNvPr>
          <p:cNvSpPr/>
          <p:nvPr/>
        </p:nvSpPr>
        <p:spPr>
          <a:xfrm>
            <a:off x="7553781" y="2921800"/>
            <a:ext cx="1476584" cy="524023"/>
          </a:xfrm>
          <a:prstGeom prst="ellips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n w="0"/>
                <a:solidFill>
                  <a:schemeClr val="bg1"/>
                </a:solidFill>
              </a:rPr>
              <a:t>Sampling Error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C0B33D7-A1E9-6382-EB6E-186DF62D9FA7}"/>
              </a:ext>
            </a:extLst>
          </p:cNvPr>
          <p:cNvCxnSpPr>
            <a:cxnSpLocks/>
          </p:cNvCxnSpPr>
          <p:nvPr/>
        </p:nvCxnSpPr>
        <p:spPr>
          <a:xfrm flipH="1">
            <a:off x="6515100" y="3182535"/>
            <a:ext cx="961816" cy="0"/>
          </a:xfrm>
          <a:prstGeom prst="straightConnector1">
            <a:avLst/>
          </a:prstGeom>
          <a:ln w="127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A73F3AB9-BA2D-464A-F959-0BDDD45D7149}"/>
              </a:ext>
            </a:extLst>
          </p:cNvPr>
          <p:cNvSpPr/>
          <p:nvPr/>
        </p:nvSpPr>
        <p:spPr>
          <a:xfrm>
            <a:off x="7397731" y="3749565"/>
            <a:ext cx="1654422" cy="524023"/>
          </a:xfrm>
          <a:prstGeom prst="ellips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n w="0"/>
                <a:solidFill>
                  <a:schemeClr val="bg1"/>
                </a:solidFill>
              </a:rPr>
              <a:t>Nonresponse Error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2411617-B3AE-58AB-DEB7-1631C1DCFFAF}"/>
              </a:ext>
            </a:extLst>
          </p:cNvPr>
          <p:cNvCxnSpPr>
            <a:cxnSpLocks/>
          </p:cNvCxnSpPr>
          <p:nvPr/>
        </p:nvCxnSpPr>
        <p:spPr>
          <a:xfrm flipH="1">
            <a:off x="6572250" y="3997705"/>
            <a:ext cx="742950" cy="0"/>
          </a:xfrm>
          <a:prstGeom prst="straightConnector1">
            <a:avLst/>
          </a:prstGeom>
          <a:ln w="127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E73D817A-BFFA-7F11-75AC-842F74C9B928}"/>
              </a:ext>
            </a:extLst>
          </p:cNvPr>
          <p:cNvSpPr/>
          <p:nvPr/>
        </p:nvSpPr>
        <p:spPr>
          <a:xfrm>
            <a:off x="7623096" y="4561575"/>
            <a:ext cx="1470740" cy="524023"/>
          </a:xfrm>
          <a:prstGeom prst="ellips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n w="0"/>
                <a:solidFill>
                  <a:schemeClr val="bg1"/>
                </a:solidFill>
              </a:rPr>
              <a:t>Adjustment Error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5945723-09E5-7E31-DBD7-6A5F38BB6C8F}"/>
              </a:ext>
            </a:extLst>
          </p:cNvPr>
          <p:cNvCxnSpPr>
            <a:cxnSpLocks/>
          </p:cNvCxnSpPr>
          <p:nvPr/>
        </p:nvCxnSpPr>
        <p:spPr>
          <a:xfrm flipH="1">
            <a:off x="6572250" y="4822598"/>
            <a:ext cx="967660" cy="1746"/>
          </a:xfrm>
          <a:prstGeom prst="straightConnector1">
            <a:avLst/>
          </a:prstGeom>
          <a:ln w="127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3806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212" y="1168400"/>
            <a:ext cx="2543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chemeClr val="bg2">
                    <a:lumMod val="60000"/>
                    <a:lumOff val="40000"/>
                  </a:schemeClr>
                </a:solidFill>
              </a:rPr>
              <a:t>Measurement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17964" y="1930940"/>
            <a:ext cx="27641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Construct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17964" y="2996969"/>
            <a:ext cx="27641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Measurement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17964" y="4062998"/>
            <a:ext cx="27641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Response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7964" y="5129027"/>
            <a:ext cx="27641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Edited Response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3" name="Straight Arrow Connector 12"/>
          <p:cNvCxnSpPr>
            <a:stCxn id="7" idx="2"/>
            <a:endCxn id="8" idx="0"/>
          </p:cNvCxnSpPr>
          <p:nvPr/>
        </p:nvCxnSpPr>
        <p:spPr>
          <a:xfrm>
            <a:off x="2700060" y="2392604"/>
            <a:ext cx="0" cy="604364"/>
          </a:xfrm>
          <a:prstGeom prst="straightConnector1">
            <a:avLst/>
          </a:prstGeom>
          <a:ln>
            <a:solidFill>
              <a:schemeClr val="bg1">
                <a:lumMod val="60000"/>
                <a:lumOff val="4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700060" y="3458633"/>
            <a:ext cx="0" cy="60436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700059" y="4524662"/>
            <a:ext cx="0" cy="60436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457950" y="6262832"/>
            <a:ext cx="2057400" cy="365125"/>
          </a:xfrm>
        </p:spPr>
        <p:txBody>
          <a:bodyPr/>
          <a:lstStyle/>
          <a:p>
            <a:fld id="{319E4680-3D59-4E9E-B526-D6DA91B923D5}" type="slidenum">
              <a:rPr lang="en-US" smtClean="0">
                <a:solidFill>
                  <a:srgbClr val="002060"/>
                </a:solidFill>
              </a:rPr>
              <a:t>35</a:t>
            </a:fld>
            <a:endParaRPr lang="en-US">
              <a:solidFill>
                <a:srgbClr val="00206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AD0DF31-0900-6887-51F6-EAA004DBB4AC}"/>
              </a:ext>
            </a:extLst>
          </p:cNvPr>
          <p:cNvSpPr/>
          <p:nvPr/>
        </p:nvSpPr>
        <p:spPr>
          <a:xfrm>
            <a:off x="216929" y="2407143"/>
            <a:ext cx="1483576" cy="524023"/>
          </a:xfrm>
          <a:prstGeom prst="ellips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n w="0"/>
                <a:solidFill>
                  <a:schemeClr val="bg1"/>
                </a:solidFill>
              </a:rPr>
              <a:t>Validity</a:t>
            </a:r>
            <a:endParaRPr lang="en-US" sz="1400" b="1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1BE3457-8F53-4A11-06AD-26295A6E41B8}"/>
              </a:ext>
            </a:extLst>
          </p:cNvPr>
          <p:cNvCxnSpPr>
            <a:cxnSpLocks/>
          </p:cNvCxnSpPr>
          <p:nvPr/>
        </p:nvCxnSpPr>
        <p:spPr>
          <a:xfrm flipV="1">
            <a:off x="1765971" y="2650122"/>
            <a:ext cx="755601" cy="232"/>
          </a:xfrm>
          <a:prstGeom prst="straightConnector1">
            <a:avLst/>
          </a:prstGeom>
          <a:ln w="127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1E2BDE4-96F3-8B33-25E5-0106AF55CF65}"/>
              </a:ext>
            </a:extLst>
          </p:cNvPr>
          <p:cNvSpPr/>
          <p:nvPr/>
        </p:nvSpPr>
        <p:spPr>
          <a:xfrm>
            <a:off x="152399" y="3429000"/>
            <a:ext cx="1752601" cy="582733"/>
          </a:xfrm>
          <a:prstGeom prst="ellipse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>
                    <a:lumMod val="50000"/>
                  </a:schemeClr>
                </a:solidFill>
              </a:rPr>
              <a:t>Measurement Error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3731305-27C5-262E-ABAD-0275DE626AB5}"/>
              </a:ext>
            </a:extLst>
          </p:cNvPr>
          <p:cNvCxnSpPr>
            <a:cxnSpLocks/>
          </p:cNvCxnSpPr>
          <p:nvPr/>
        </p:nvCxnSpPr>
        <p:spPr>
          <a:xfrm>
            <a:off x="1959222" y="3720367"/>
            <a:ext cx="536280" cy="15327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D4101341-E274-6F67-87D8-1555D52E5F1D}"/>
              </a:ext>
            </a:extLst>
          </p:cNvPr>
          <p:cNvSpPr/>
          <p:nvPr/>
        </p:nvSpPr>
        <p:spPr>
          <a:xfrm>
            <a:off x="226793" y="4527463"/>
            <a:ext cx="1489420" cy="524023"/>
          </a:xfrm>
          <a:prstGeom prst="ellipse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>
                    <a:lumMod val="50000"/>
                  </a:schemeClr>
                </a:solidFill>
              </a:rPr>
              <a:t>Processing Error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E24A651-0BD0-E38B-DCE8-F85D918E6CEB}"/>
              </a:ext>
            </a:extLst>
          </p:cNvPr>
          <p:cNvCxnSpPr>
            <a:cxnSpLocks/>
          </p:cNvCxnSpPr>
          <p:nvPr/>
        </p:nvCxnSpPr>
        <p:spPr>
          <a:xfrm>
            <a:off x="1787278" y="4789474"/>
            <a:ext cx="718044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2EF9861-4725-B5C0-DBD6-DA6F6B5170C6}"/>
              </a:ext>
            </a:extLst>
          </p:cNvPr>
          <p:cNvSpPr txBox="1"/>
          <p:nvPr/>
        </p:nvSpPr>
        <p:spPr>
          <a:xfrm>
            <a:off x="4173023" y="2161772"/>
            <a:ext cx="48593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>
                <a:solidFill>
                  <a:schemeClr val="bg1">
                    <a:lumMod val="60000"/>
                    <a:lumOff val="40000"/>
                  </a:schemeClr>
                </a:solidFill>
              </a:rPr>
              <a:t>Validity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Extent to which the measure reflects the target construct</a:t>
            </a:r>
          </a:p>
        </p:txBody>
      </p:sp>
    </p:spTree>
    <p:extLst>
      <p:ext uri="{BB962C8B-B14F-4D97-AF65-F5344CB8AC3E}">
        <p14:creationId xmlns:p14="http://schemas.microsoft.com/office/powerpoint/2010/main" val="22379246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212" y="1168400"/>
            <a:ext cx="2543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chemeClr val="bg2">
                    <a:lumMod val="60000"/>
                    <a:lumOff val="40000"/>
                  </a:schemeClr>
                </a:solidFill>
              </a:rPr>
              <a:t>Measurement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17964" y="1930940"/>
            <a:ext cx="27641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Construct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17964" y="2996969"/>
            <a:ext cx="27641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Measurement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17964" y="4062998"/>
            <a:ext cx="27641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Response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7964" y="5129027"/>
            <a:ext cx="27641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Edited Response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3" name="Straight Arrow Connector 12"/>
          <p:cNvCxnSpPr>
            <a:stCxn id="7" idx="2"/>
            <a:endCxn id="8" idx="0"/>
          </p:cNvCxnSpPr>
          <p:nvPr/>
        </p:nvCxnSpPr>
        <p:spPr>
          <a:xfrm>
            <a:off x="2700060" y="2392604"/>
            <a:ext cx="0" cy="604364"/>
          </a:xfrm>
          <a:prstGeom prst="straightConnector1">
            <a:avLst/>
          </a:prstGeom>
          <a:ln>
            <a:solidFill>
              <a:schemeClr val="accent3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700060" y="3458633"/>
            <a:ext cx="0" cy="604364"/>
          </a:xfrm>
          <a:prstGeom prst="straightConnector1">
            <a:avLst/>
          </a:prstGeom>
          <a:ln>
            <a:solidFill>
              <a:schemeClr val="bg1">
                <a:lumMod val="60000"/>
                <a:lumOff val="4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700059" y="4524662"/>
            <a:ext cx="0" cy="604364"/>
          </a:xfrm>
          <a:prstGeom prst="straightConnector1">
            <a:avLst/>
          </a:prstGeom>
          <a:ln>
            <a:solidFill>
              <a:schemeClr val="accent3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457950" y="6262832"/>
            <a:ext cx="2057400" cy="365125"/>
          </a:xfrm>
        </p:spPr>
        <p:txBody>
          <a:bodyPr/>
          <a:lstStyle/>
          <a:p>
            <a:fld id="{319E4680-3D59-4E9E-B526-D6DA91B923D5}" type="slidenum">
              <a:rPr lang="en-US" smtClean="0">
                <a:solidFill>
                  <a:srgbClr val="002060"/>
                </a:solidFill>
              </a:rPr>
              <a:t>36</a:t>
            </a:fld>
            <a:endParaRPr lang="en-US">
              <a:solidFill>
                <a:srgbClr val="00206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AD0DF31-0900-6887-51F6-EAA004DBB4AC}"/>
              </a:ext>
            </a:extLst>
          </p:cNvPr>
          <p:cNvSpPr/>
          <p:nvPr/>
        </p:nvSpPr>
        <p:spPr>
          <a:xfrm>
            <a:off x="216929" y="2407143"/>
            <a:ext cx="1483576" cy="524023"/>
          </a:xfrm>
          <a:prstGeom prst="ellipse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n w="0"/>
                <a:solidFill>
                  <a:schemeClr val="accent4">
                    <a:lumMod val="75000"/>
                  </a:schemeClr>
                </a:solidFill>
              </a:rPr>
              <a:t>Validity</a:t>
            </a:r>
            <a:endParaRPr lang="en-US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1BE3457-8F53-4A11-06AD-26295A6E41B8}"/>
              </a:ext>
            </a:extLst>
          </p:cNvPr>
          <p:cNvCxnSpPr>
            <a:cxnSpLocks/>
          </p:cNvCxnSpPr>
          <p:nvPr/>
        </p:nvCxnSpPr>
        <p:spPr>
          <a:xfrm flipV="1">
            <a:off x="1765971" y="2650122"/>
            <a:ext cx="755601" cy="232"/>
          </a:xfrm>
          <a:prstGeom prst="straightConnector1">
            <a:avLst/>
          </a:prstGeom>
          <a:ln w="12700">
            <a:solidFill>
              <a:schemeClr val="accent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1E2BDE4-96F3-8B33-25E5-0106AF55CF65}"/>
              </a:ext>
            </a:extLst>
          </p:cNvPr>
          <p:cNvSpPr/>
          <p:nvPr/>
        </p:nvSpPr>
        <p:spPr>
          <a:xfrm>
            <a:off x="152399" y="3429000"/>
            <a:ext cx="1752601" cy="582733"/>
          </a:xfrm>
          <a:prstGeom prst="ellips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n w="0"/>
                <a:solidFill>
                  <a:schemeClr val="bg1"/>
                </a:solidFill>
              </a:rPr>
              <a:t>Measurement Error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3731305-27C5-262E-ABAD-0275DE626AB5}"/>
              </a:ext>
            </a:extLst>
          </p:cNvPr>
          <p:cNvCxnSpPr>
            <a:cxnSpLocks/>
          </p:cNvCxnSpPr>
          <p:nvPr/>
        </p:nvCxnSpPr>
        <p:spPr>
          <a:xfrm>
            <a:off x="1959222" y="3720367"/>
            <a:ext cx="536280" cy="15327"/>
          </a:xfrm>
          <a:prstGeom prst="straightConnector1">
            <a:avLst/>
          </a:prstGeom>
          <a:ln w="12700">
            <a:solidFill>
              <a:schemeClr val="accent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D4101341-E274-6F67-87D8-1555D52E5F1D}"/>
              </a:ext>
            </a:extLst>
          </p:cNvPr>
          <p:cNvSpPr/>
          <p:nvPr/>
        </p:nvSpPr>
        <p:spPr>
          <a:xfrm>
            <a:off x="226793" y="4527463"/>
            <a:ext cx="1489420" cy="524023"/>
          </a:xfrm>
          <a:prstGeom prst="ellipse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n w="0"/>
                <a:solidFill>
                  <a:schemeClr val="accent4">
                    <a:lumMod val="75000"/>
                  </a:schemeClr>
                </a:solidFill>
              </a:rPr>
              <a:t>Processing Error</a:t>
            </a:r>
            <a:endParaRPr lang="en-US" sz="1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E24A651-0BD0-E38B-DCE8-F85D918E6CEB}"/>
              </a:ext>
            </a:extLst>
          </p:cNvPr>
          <p:cNvCxnSpPr>
            <a:cxnSpLocks/>
          </p:cNvCxnSpPr>
          <p:nvPr/>
        </p:nvCxnSpPr>
        <p:spPr>
          <a:xfrm>
            <a:off x="1787278" y="4789474"/>
            <a:ext cx="718044" cy="0"/>
          </a:xfrm>
          <a:prstGeom prst="straightConnector1">
            <a:avLst/>
          </a:prstGeom>
          <a:ln w="12700">
            <a:solidFill>
              <a:schemeClr val="accent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2EF9861-4725-B5C0-DBD6-DA6F6B5170C6}"/>
              </a:ext>
            </a:extLst>
          </p:cNvPr>
          <p:cNvSpPr txBox="1"/>
          <p:nvPr/>
        </p:nvSpPr>
        <p:spPr>
          <a:xfrm>
            <a:off x="4114800" y="3429000"/>
            <a:ext cx="48593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Measurement Error</a:t>
            </a:r>
          </a:p>
          <a:p>
            <a:r>
              <a:rPr lang="en-US" sz="2800" dirty="0">
                <a:solidFill>
                  <a:schemeClr val="bg1"/>
                </a:solidFill>
              </a:rPr>
              <a:t>Extent to which the response reflects the “true” value.  </a:t>
            </a:r>
          </a:p>
          <a:p>
            <a:r>
              <a:rPr lang="en-US" sz="2800" dirty="0">
                <a:solidFill>
                  <a:schemeClr val="bg1"/>
                </a:solidFill>
              </a:rPr>
              <a:t>- Interviewer</a:t>
            </a:r>
          </a:p>
          <a:p>
            <a:r>
              <a:rPr lang="en-US" sz="2800" dirty="0">
                <a:solidFill>
                  <a:schemeClr val="bg1"/>
                </a:solidFill>
              </a:rPr>
              <a:t>- Respondent</a:t>
            </a:r>
          </a:p>
          <a:p>
            <a:r>
              <a:rPr lang="en-US" sz="2800" dirty="0">
                <a:solidFill>
                  <a:schemeClr val="bg1"/>
                </a:solidFill>
              </a:rPr>
              <a:t>- Instrument</a:t>
            </a:r>
          </a:p>
          <a:p>
            <a:r>
              <a:rPr lang="en-US" sz="2800" dirty="0">
                <a:solidFill>
                  <a:schemeClr val="bg1"/>
                </a:solidFill>
              </a:rPr>
              <a:t>- Mode</a:t>
            </a:r>
          </a:p>
        </p:txBody>
      </p:sp>
    </p:spTree>
    <p:extLst>
      <p:ext uri="{BB962C8B-B14F-4D97-AF65-F5344CB8AC3E}">
        <p14:creationId xmlns:p14="http://schemas.microsoft.com/office/powerpoint/2010/main" val="24225683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212" y="1168400"/>
            <a:ext cx="2543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chemeClr val="bg2">
                    <a:lumMod val="60000"/>
                    <a:lumOff val="40000"/>
                  </a:schemeClr>
                </a:solidFill>
              </a:rPr>
              <a:t>Measurement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17964" y="1930940"/>
            <a:ext cx="276419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Construct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17964" y="2996969"/>
            <a:ext cx="276419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Measurement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17964" y="4062998"/>
            <a:ext cx="27641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Response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7964" y="5129027"/>
            <a:ext cx="27641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Edited Response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13" name="Straight Arrow Connector 12"/>
          <p:cNvCxnSpPr>
            <a:cxnSpLocks/>
            <a:stCxn id="7" idx="2"/>
            <a:endCxn id="8" idx="0"/>
          </p:cNvCxnSpPr>
          <p:nvPr/>
        </p:nvCxnSpPr>
        <p:spPr>
          <a:xfrm>
            <a:off x="2700060" y="2392604"/>
            <a:ext cx="0" cy="604364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700060" y="3458633"/>
            <a:ext cx="0" cy="604364"/>
          </a:xfrm>
          <a:prstGeom prst="straightConnector1">
            <a:avLst/>
          </a:prstGeom>
          <a:ln>
            <a:solidFill>
              <a:schemeClr val="tx1">
                <a:lumMod val="6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700059" y="4524662"/>
            <a:ext cx="0" cy="604364"/>
          </a:xfrm>
          <a:prstGeom prst="straightConnector1">
            <a:avLst/>
          </a:prstGeom>
          <a:ln>
            <a:solidFill>
              <a:schemeClr val="bg1">
                <a:lumMod val="60000"/>
                <a:lumOff val="4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457950" y="6262832"/>
            <a:ext cx="2057400" cy="365125"/>
          </a:xfrm>
        </p:spPr>
        <p:txBody>
          <a:bodyPr/>
          <a:lstStyle/>
          <a:p>
            <a:fld id="{319E4680-3D59-4E9E-B526-D6DA91B923D5}" type="slidenum">
              <a:rPr lang="en-US" smtClean="0">
                <a:solidFill>
                  <a:srgbClr val="002060"/>
                </a:solidFill>
              </a:rPr>
              <a:t>37</a:t>
            </a:fld>
            <a:endParaRPr lang="en-US">
              <a:solidFill>
                <a:srgbClr val="00206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AD0DF31-0900-6887-51F6-EAA004DBB4AC}"/>
              </a:ext>
            </a:extLst>
          </p:cNvPr>
          <p:cNvSpPr/>
          <p:nvPr/>
        </p:nvSpPr>
        <p:spPr>
          <a:xfrm>
            <a:off x="216929" y="2407143"/>
            <a:ext cx="1483576" cy="524023"/>
          </a:xfrm>
          <a:prstGeom prst="ellipse">
            <a:avLst/>
          </a:prstGeom>
          <a:noFill/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n w="0"/>
                <a:solidFill>
                  <a:schemeClr val="accent4">
                    <a:lumMod val="75000"/>
                  </a:schemeClr>
                </a:solidFill>
              </a:rPr>
              <a:t>Validity</a:t>
            </a:r>
            <a:endParaRPr lang="en-US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1BE3457-8F53-4A11-06AD-26295A6E41B8}"/>
              </a:ext>
            </a:extLst>
          </p:cNvPr>
          <p:cNvCxnSpPr>
            <a:cxnSpLocks/>
          </p:cNvCxnSpPr>
          <p:nvPr/>
        </p:nvCxnSpPr>
        <p:spPr>
          <a:xfrm flipV="1">
            <a:off x="1765971" y="2650122"/>
            <a:ext cx="755601" cy="232"/>
          </a:xfrm>
          <a:prstGeom prst="straightConnector1">
            <a:avLst/>
          </a:prstGeom>
          <a:ln w="12700">
            <a:solidFill>
              <a:schemeClr val="tx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1E2BDE4-96F3-8B33-25E5-0106AF55CF65}"/>
              </a:ext>
            </a:extLst>
          </p:cNvPr>
          <p:cNvSpPr/>
          <p:nvPr/>
        </p:nvSpPr>
        <p:spPr>
          <a:xfrm>
            <a:off x="95202" y="3543996"/>
            <a:ext cx="1752601" cy="582733"/>
          </a:xfrm>
          <a:prstGeom prst="ellipse">
            <a:avLst/>
          </a:prstGeom>
          <a:noFill/>
          <a:ln w="12700"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n w="0"/>
                <a:solidFill>
                  <a:schemeClr val="accent4">
                    <a:lumMod val="75000"/>
                  </a:schemeClr>
                </a:solidFill>
              </a:rPr>
              <a:t>Measurement Error</a:t>
            </a:r>
            <a:endParaRPr lang="en-US" sz="1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3731305-27C5-262E-ABAD-0275DE626AB5}"/>
              </a:ext>
            </a:extLst>
          </p:cNvPr>
          <p:cNvCxnSpPr>
            <a:cxnSpLocks/>
          </p:cNvCxnSpPr>
          <p:nvPr/>
        </p:nvCxnSpPr>
        <p:spPr>
          <a:xfrm>
            <a:off x="1943480" y="3806864"/>
            <a:ext cx="536280" cy="15327"/>
          </a:xfrm>
          <a:prstGeom prst="straightConnector1">
            <a:avLst/>
          </a:prstGeom>
          <a:ln w="12700">
            <a:solidFill>
              <a:schemeClr val="tx1">
                <a:lumMod val="6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D4101341-E274-6F67-87D8-1555D52E5F1D}"/>
              </a:ext>
            </a:extLst>
          </p:cNvPr>
          <p:cNvSpPr/>
          <p:nvPr/>
        </p:nvSpPr>
        <p:spPr>
          <a:xfrm>
            <a:off x="226793" y="4527463"/>
            <a:ext cx="1489420" cy="524023"/>
          </a:xfrm>
          <a:prstGeom prst="ellips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n w="0"/>
                <a:solidFill>
                  <a:schemeClr val="bg1"/>
                </a:solidFill>
              </a:rPr>
              <a:t>Processing Error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E24A651-0BD0-E38B-DCE8-F85D918E6CEB}"/>
              </a:ext>
            </a:extLst>
          </p:cNvPr>
          <p:cNvCxnSpPr>
            <a:cxnSpLocks/>
          </p:cNvCxnSpPr>
          <p:nvPr/>
        </p:nvCxnSpPr>
        <p:spPr>
          <a:xfrm>
            <a:off x="1787278" y="4789474"/>
            <a:ext cx="718044" cy="0"/>
          </a:xfrm>
          <a:prstGeom prst="straightConnector1">
            <a:avLst/>
          </a:prstGeom>
          <a:ln w="127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2EF9861-4725-B5C0-DBD6-DA6F6B5170C6}"/>
              </a:ext>
            </a:extLst>
          </p:cNvPr>
          <p:cNvSpPr txBox="1"/>
          <p:nvPr/>
        </p:nvSpPr>
        <p:spPr>
          <a:xfrm>
            <a:off x="4189466" y="4126729"/>
            <a:ext cx="48593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Processing Error</a:t>
            </a:r>
          </a:p>
          <a:p>
            <a:r>
              <a:rPr lang="en-US" sz="2800" dirty="0">
                <a:solidFill>
                  <a:schemeClr val="bg1"/>
                </a:solidFill>
              </a:rPr>
              <a:t>Arises from processing activities that follow data collection (data entry, editing, coding)</a:t>
            </a:r>
          </a:p>
        </p:txBody>
      </p:sp>
    </p:spTree>
    <p:extLst>
      <p:ext uri="{BB962C8B-B14F-4D97-AF65-F5344CB8AC3E}">
        <p14:creationId xmlns:p14="http://schemas.microsoft.com/office/powerpoint/2010/main" val="26922666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212" y="1168400"/>
            <a:ext cx="254369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chemeClr val="accent4">
                    <a:lumMod val="75000"/>
                  </a:schemeClr>
                </a:solidFill>
              </a:rPr>
              <a:t>Measurement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17964" y="1930940"/>
            <a:ext cx="276419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Construct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17964" y="2996969"/>
            <a:ext cx="276419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Measurement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17964" y="4062998"/>
            <a:ext cx="276419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Response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7964" y="5129027"/>
            <a:ext cx="276419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Edited Response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01719" y="6126910"/>
            <a:ext cx="27641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Survey Statistic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13" name="Straight Arrow Connector 12"/>
          <p:cNvCxnSpPr>
            <a:stCxn id="7" idx="2"/>
            <a:endCxn id="8" idx="0"/>
          </p:cNvCxnSpPr>
          <p:nvPr/>
        </p:nvCxnSpPr>
        <p:spPr>
          <a:xfrm>
            <a:off x="2700060" y="2392604"/>
            <a:ext cx="0" cy="604364"/>
          </a:xfrm>
          <a:prstGeom prst="straightConnector1">
            <a:avLst/>
          </a:prstGeom>
          <a:ln>
            <a:solidFill>
              <a:schemeClr val="accent3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700060" y="3458633"/>
            <a:ext cx="0" cy="604364"/>
          </a:xfrm>
          <a:prstGeom prst="straightConnector1">
            <a:avLst/>
          </a:prstGeom>
          <a:ln>
            <a:solidFill>
              <a:schemeClr val="accent3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700059" y="4524662"/>
            <a:ext cx="0" cy="604364"/>
          </a:xfrm>
          <a:prstGeom prst="straightConnector1">
            <a:avLst/>
          </a:prstGeom>
          <a:ln>
            <a:solidFill>
              <a:schemeClr val="accent3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2"/>
            <a:endCxn id="11" idx="0"/>
          </p:cNvCxnSpPr>
          <p:nvPr/>
        </p:nvCxnSpPr>
        <p:spPr>
          <a:xfrm>
            <a:off x="2700061" y="5590692"/>
            <a:ext cx="1883755" cy="536218"/>
          </a:xfrm>
          <a:prstGeom prst="straightConnector1">
            <a:avLst/>
          </a:prstGeom>
          <a:ln>
            <a:solidFill>
              <a:schemeClr val="bg1">
                <a:lumMod val="60000"/>
                <a:lumOff val="4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cxnSpLocks/>
            <a:endCxn id="11" idx="0"/>
          </p:cNvCxnSpPr>
          <p:nvPr/>
        </p:nvCxnSpPr>
        <p:spPr>
          <a:xfrm flipH="1">
            <a:off x="4583816" y="5614911"/>
            <a:ext cx="1488548" cy="511999"/>
          </a:xfrm>
          <a:prstGeom prst="straightConnector1">
            <a:avLst/>
          </a:prstGeom>
          <a:ln>
            <a:solidFill>
              <a:schemeClr val="bg1">
                <a:lumMod val="60000"/>
                <a:lumOff val="4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457950" y="6262832"/>
            <a:ext cx="2057400" cy="365125"/>
          </a:xfrm>
        </p:spPr>
        <p:txBody>
          <a:bodyPr/>
          <a:lstStyle/>
          <a:p>
            <a:fld id="{319E4680-3D59-4E9E-B526-D6DA91B923D5}" type="slidenum">
              <a:rPr lang="en-US" smtClean="0">
                <a:solidFill>
                  <a:srgbClr val="002060"/>
                </a:solidFill>
              </a:rPr>
              <a:t>38</a:t>
            </a:fld>
            <a:endParaRPr lang="en-US">
              <a:solidFill>
                <a:srgbClr val="00206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AD0DF31-0900-6887-51F6-EAA004DBB4AC}"/>
              </a:ext>
            </a:extLst>
          </p:cNvPr>
          <p:cNvSpPr/>
          <p:nvPr/>
        </p:nvSpPr>
        <p:spPr>
          <a:xfrm>
            <a:off x="216929" y="2407143"/>
            <a:ext cx="1483576" cy="524023"/>
          </a:xfrm>
          <a:prstGeom prst="ellipse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n w="0"/>
                <a:solidFill>
                  <a:schemeClr val="accent4">
                    <a:lumMod val="75000"/>
                  </a:schemeClr>
                </a:solidFill>
              </a:rPr>
              <a:t>Validity</a:t>
            </a:r>
            <a:endParaRPr lang="en-US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1BE3457-8F53-4A11-06AD-26295A6E41B8}"/>
              </a:ext>
            </a:extLst>
          </p:cNvPr>
          <p:cNvCxnSpPr>
            <a:cxnSpLocks/>
          </p:cNvCxnSpPr>
          <p:nvPr/>
        </p:nvCxnSpPr>
        <p:spPr>
          <a:xfrm flipV="1">
            <a:off x="1765971" y="2650122"/>
            <a:ext cx="755601" cy="232"/>
          </a:xfrm>
          <a:prstGeom prst="straightConnector1">
            <a:avLst/>
          </a:prstGeom>
          <a:ln w="12700">
            <a:solidFill>
              <a:schemeClr val="accent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1E2BDE4-96F3-8B33-25E5-0106AF55CF65}"/>
              </a:ext>
            </a:extLst>
          </p:cNvPr>
          <p:cNvSpPr/>
          <p:nvPr/>
        </p:nvSpPr>
        <p:spPr>
          <a:xfrm>
            <a:off x="152399" y="3429000"/>
            <a:ext cx="1752601" cy="582733"/>
          </a:xfrm>
          <a:prstGeom prst="ellipse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n w="0"/>
                <a:solidFill>
                  <a:schemeClr val="accent4">
                    <a:lumMod val="75000"/>
                  </a:schemeClr>
                </a:solidFill>
              </a:rPr>
              <a:t>Measurement Error</a:t>
            </a:r>
            <a:endParaRPr lang="en-US" sz="1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3731305-27C5-262E-ABAD-0275DE626AB5}"/>
              </a:ext>
            </a:extLst>
          </p:cNvPr>
          <p:cNvCxnSpPr>
            <a:cxnSpLocks/>
          </p:cNvCxnSpPr>
          <p:nvPr/>
        </p:nvCxnSpPr>
        <p:spPr>
          <a:xfrm>
            <a:off x="1959222" y="3720367"/>
            <a:ext cx="536280" cy="15327"/>
          </a:xfrm>
          <a:prstGeom prst="straightConnector1">
            <a:avLst/>
          </a:prstGeom>
          <a:ln w="12700">
            <a:solidFill>
              <a:schemeClr val="accent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D4101341-E274-6F67-87D8-1555D52E5F1D}"/>
              </a:ext>
            </a:extLst>
          </p:cNvPr>
          <p:cNvSpPr/>
          <p:nvPr/>
        </p:nvSpPr>
        <p:spPr>
          <a:xfrm>
            <a:off x="226793" y="4527463"/>
            <a:ext cx="1489420" cy="524023"/>
          </a:xfrm>
          <a:prstGeom prst="ellipse">
            <a:avLst/>
          </a:prstGeom>
          <a:noFill/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n w="0"/>
                <a:solidFill>
                  <a:schemeClr val="accent4">
                    <a:lumMod val="75000"/>
                  </a:schemeClr>
                </a:solidFill>
              </a:rPr>
              <a:t>Processing Error</a:t>
            </a:r>
            <a:endParaRPr lang="en-US" sz="1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E24A651-0BD0-E38B-DCE8-F85D918E6CEB}"/>
              </a:ext>
            </a:extLst>
          </p:cNvPr>
          <p:cNvCxnSpPr>
            <a:cxnSpLocks/>
          </p:cNvCxnSpPr>
          <p:nvPr/>
        </p:nvCxnSpPr>
        <p:spPr>
          <a:xfrm>
            <a:off x="1787278" y="4789474"/>
            <a:ext cx="718044" cy="0"/>
          </a:xfrm>
          <a:prstGeom prst="straightConnector1">
            <a:avLst/>
          </a:prstGeom>
          <a:ln w="12700">
            <a:solidFill>
              <a:schemeClr val="accent3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B886148-1100-8ACC-7BEF-A4F73AC361B6}"/>
              </a:ext>
            </a:extLst>
          </p:cNvPr>
          <p:cNvGrpSpPr/>
          <p:nvPr/>
        </p:nvGrpSpPr>
        <p:grpSpPr>
          <a:xfrm>
            <a:off x="4671252" y="1143000"/>
            <a:ext cx="4167948" cy="4471911"/>
            <a:chOff x="4884205" y="1143000"/>
            <a:chExt cx="4167948" cy="4471911"/>
          </a:xfrm>
        </p:grpSpPr>
        <p:sp>
          <p:nvSpPr>
            <p:cNvPr id="18" name="TextBox 17"/>
            <p:cNvSpPr txBox="1"/>
            <p:nvPr/>
          </p:nvSpPr>
          <p:spPr>
            <a:xfrm>
              <a:off x="4903225" y="1762594"/>
              <a:ext cx="2764193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Target Population</a:t>
              </a:r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903224" y="2572012"/>
              <a:ext cx="2764193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Sampling Frame</a:t>
              </a:r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03224" y="3381430"/>
              <a:ext cx="2764193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Sample</a:t>
              </a:r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03224" y="4196834"/>
              <a:ext cx="2764193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Respondents</a:t>
              </a:r>
              <a:endParaRPr 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6285319" y="2209800"/>
              <a:ext cx="2" cy="339704"/>
            </a:xfrm>
            <a:prstGeom prst="straightConnector1">
              <a:avLst/>
            </a:prstGeom>
            <a:ln>
              <a:solidFill>
                <a:schemeClr val="bg1">
                  <a:lumMod val="60000"/>
                  <a:lumOff val="4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884205" y="5153246"/>
              <a:ext cx="378357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Post-survey Adjustments</a:t>
              </a:r>
              <a:endParaRPr 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6285317" y="3028752"/>
              <a:ext cx="2" cy="339704"/>
            </a:xfrm>
            <a:prstGeom prst="straightConnector1">
              <a:avLst/>
            </a:prstGeom>
            <a:ln>
              <a:solidFill>
                <a:schemeClr val="bg1">
                  <a:lumMod val="60000"/>
                  <a:lumOff val="4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6285317" y="3837339"/>
              <a:ext cx="2" cy="339704"/>
            </a:xfrm>
            <a:prstGeom prst="straightConnector1">
              <a:avLst/>
            </a:prstGeom>
            <a:ln>
              <a:solidFill>
                <a:schemeClr val="bg1">
                  <a:lumMod val="60000"/>
                  <a:lumOff val="4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cxnSpLocks/>
            </p:cNvCxnSpPr>
            <p:nvPr/>
          </p:nvCxnSpPr>
          <p:spPr>
            <a:xfrm>
              <a:off x="6285317" y="4648970"/>
              <a:ext cx="0" cy="471194"/>
            </a:xfrm>
            <a:prstGeom prst="straightConnector1">
              <a:avLst/>
            </a:prstGeom>
            <a:ln>
              <a:solidFill>
                <a:schemeClr val="bg1">
                  <a:lumMod val="60000"/>
                  <a:lumOff val="40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013470" y="1143000"/>
              <a:ext cx="2543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u="sng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Representation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0AE2A48-575E-22E8-FF95-5F8590597FAC}"/>
                </a:ext>
              </a:extLst>
            </p:cNvPr>
            <p:cNvSpPr/>
            <p:nvPr/>
          </p:nvSpPr>
          <p:spPr>
            <a:xfrm>
              <a:off x="7486650" y="2094611"/>
              <a:ext cx="1476584" cy="524023"/>
            </a:xfrm>
            <a:prstGeom prst="ellipse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ln w="0"/>
                  <a:solidFill>
                    <a:schemeClr val="bg1"/>
                  </a:solidFill>
                </a:rPr>
                <a:t>Coverage</a:t>
              </a:r>
            </a:p>
            <a:p>
              <a:pPr algn="ctr"/>
              <a:r>
                <a:rPr lang="en-US" sz="1200" b="1" dirty="0">
                  <a:ln w="0"/>
                  <a:solidFill>
                    <a:schemeClr val="bg1"/>
                  </a:solidFill>
                </a:rPr>
                <a:t>Error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1F084BE-17C0-64E2-7A70-715EB9A3BC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57950" y="2367810"/>
              <a:ext cx="961816" cy="0"/>
            </a:xfrm>
            <a:prstGeom prst="straightConnector1">
              <a:avLst/>
            </a:prstGeom>
            <a:ln w="1270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EC5D696-CE5E-8DA6-740A-7066A80A5D75}"/>
                </a:ext>
              </a:extLst>
            </p:cNvPr>
            <p:cNvSpPr/>
            <p:nvPr/>
          </p:nvSpPr>
          <p:spPr>
            <a:xfrm>
              <a:off x="7493696" y="2947333"/>
              <a:ext cx="1476584" cy="524023"/>
            </a:xfrm>
            <a:prstGeom prst="ellipse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ln w="0"/>
                  <a:solidFill>
                    <a:schemeClr val="bg1"/>
                  </a:solidFill>
                </a:rPr>
                <a:t>Sampling Error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C0B33D7-A1E9-6382-EB6E-186DF62D9F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72250" y="3180739"/>
              <a:ext cx="855669" cy="0"/>
            </a:xfrm>
            <a:prstGeom prst="straightConnector1">
              <a:avLst/>
            </a:prstGeom>
            <a:ln w="1270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73F3AB9-BA2D-464A-F959-0BDDD45D7149}"/>
                </a:ext>
              </a:extLst>
            </p:cNvPr>
            <p:cNvSpPr/>
            <p:nvPr/>
          </p:nvSpPr>
          <p:spPr>
            <a:xfrm>
              <a:off x="7397731" y="3749565"/>
              <a:ext cx="1654422" cy="524023"/>
            </a:xfrm>
            <a:prstGeom prst="ellipse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ln w="0"/>
                  <a:solidFill>
                    <a:schemeClr val="bg1"/>
                  </a:solidFill>
                </a:rPr>
                <a:t>Nonresponse Error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02411617-B3AE-58AB-DEB7-1631C1DCFF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72250" y="3997705"/>
              <a:ext cx="742950" cy="0"/>
            </a:xfrm>
            <a:prstGeom prst="straightConnector1">
              <a:avLst/>
            </a:prstGeom>
            <a:ln w="1270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73D817A-BFFA-7F11-75AC-842F74C9B928}"/>
                </a:ext>
              </a:extLst>
            </p:cNvPr>
            <p:cNvSpPr/>
            <p:nvPr/>
          </p:nvSpPr>
          <p:spPr>
            <a:xfrm>
              <a:off x="7502506" y="4533652"/>
              <a:ext cx="1470740" cy="524023"/>
            </a:xfrm>
            <a:prstGeom prst="ellipse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ln w="0"/>
                  <a:solidFill>
                    <a:schemeClr val="bg1"/>
                  </a:solidFill>
                </a:rPr>
                <a:t>Adjustment Error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5945723-09E5-7E31-DBD7-6A5F38BB6C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60259" y="4795701"/>
              <a:ext cx="967660" cy="1746"/>
            </a:xfrm>
            <a:prstGeom prst="straightConnector1">
              <a:avLst/>
            </a:prstGeom>
            <a:ln w="12700">
              <a:solidFill>
                <a:schemeClr val="accent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itle 46">
            <a:extLst>
              <a:ext uri="{FF2B5EF4-FFF2-40B4-BE49-F238E27FC236}">
                <a16:creationId xmlns:a16="http://schemas.microsoft.com/office/drawing/2014/main" id="{2A58BB0A-2F04-F2F3-5FC2-5E14DBC49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046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DBC65-2380-40F2-7A34-3DA4D81E9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D1CB0-9AA6-AAD2-1F4F-5E1937F0E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There could be more/different error sources in your application.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084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286000"/>
            <a:ext cx="6629400" cy="1676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Diverse</a:t>
            </a:r>
            <a:r>
              <a:rPr lang="en-US" sz="4800" i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400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perspectives on survey research</a:t>
            </a:r>
          </a:p>
          <a:p>
            <a:pPr algn="ctr"/>
            <a:endParaRPr lang="en-US" sz="4400" dirty="0">
              <a:solidFill>
                <a:schemeClr val="bg1">
                  <a:lumMod val="60000"/>
                  <a:lumOff val="4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153706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/>
              <a:t>Conceptually, can all sources of error that are normally associated with bias also be associated with variable error?</a:t>
            </a:r>
          </a:p>
          <a:p>
            <a:pPr marL="457200" lvl="1" indent="0" eaLnBrk="1" hangingPunct="1">
              <a:buNone/>
            </a:pPr>
            <a:r>
              <a:rPr lang="en-US" dirty="0" err="1"/>
              <a:t>i</a:t>
            </a:r>
            <a:r>
              <a:rPr lang="en-US" dirty="0"/>
              <a:t>) Yes</a:t>
            </a:r>
          </a:p>
          <a:p>
            <a:pPr marL="457200" lvl="1" indent="0" eaLnBrk="1" hangingPunct="1">
              <a:buNone/>
            </a:pPr>
            <a:r>
              <a:rPr lang="en-US" dirty="0"/>
              <a:t>ii) No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C48FA-A8E0-73F8-4C91-CE1148BE4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activity</a:t>
            </a:r>
          </a:p>
        </p:txBody>
      </p:sp>
    </p:spTree>
    <p:extLst>
      <p:ext uri="{BB962C8B-B14F-4D97-AF65-F5344CB8AC3E}">
        <p14:creationId xmlns:p14="http://schemas.microsoft.com/office/powerpoint/2010/main" val="3768416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7A74E-9612-4CB1-9F66-61EE450FF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dirty="0"/>
              <a:t>Group Activity -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0E8EA-29F3-49FE-8A3A-CEFEC1986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1. Go to: </a:t>
            </a:r>
            <a:r>
              <a:rPr lang="en-US" dirty="0">
                <a:hlinkClick r:id="rId3"/>
              </a:rPr>
              <a:t>https://bit.ly/720_2025_Class1</a:t>
            </a:r>
            <a:r>
              <a:rPr lang="en-US" dirty="0"/>
              <a:t> 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2. Find the slide corresponding to your breakout room number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3. Introduce yourselves and write your names on the slide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4. You will have 10 minutes for this activity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/>
              <a:t>5. Designate a volunteer who could speak about the slide when your group is called</a:t>
            </a:r>
          </a:p>
        </p:txBody>
      </p:sp>
    </p:spTree>
    <p:extLst>
      <p:ext uri="{BB962C8B-B14F-4D97-AF65-F5344CB8AC3E}">
        <p14:creationId xmlns:p14="http://schemas.microsoft.com/office/powerpoint/2010/main" val="37501844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Building Intuition about “Quality”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marL="0" indent="0">
              <a:buClrTx/>
              <a:buNone/>
            </a:pPr>
            <a:r>
              <a:rPr lang="en-US" dirty="0">
                <a:solidFill>
                  <a:schemeClr val="bg1"/>
                </a:solidFill>
              </a:rPr>
              <a:t>“I have designed and implemented a survey that produces very accurate estimates.”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ClrTx/>
              <a:buNone/>
            </a:pPr>
            <a:r>
              <a:rPr lang="en-US" dirty="0">
                <a:solidFill>
                  <a:schemeClr val="bg1"/>
                </a:solidFill>
              </a:rPr>
              <a:t>Is this enough ?</a:t>
            </a:r>
          </a:p>
        </p:txBody>
      </p:sp>
    </p:spTree>
    <p:extLst>
      <p:ext uri="{BB962C8B-B14F-4D97-AF65-F5344CB8AC3E}">
        <p14:creationId xmlns:p14="http://schemas.microsoft.com/office/powerpoint/2010/main" val="41261259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“Fitness of Use” of Survey Statistics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9256456"/>
              </p:ext>
            </p:extLst>
          </p:nvPr>
        </p:nvGraphicFramePr>
        <p:xfrm>
          <a:off x="457200" y="1600200"/>
          <a:ext cx="8229600" cy="422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655998572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272749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Dimension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53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Degree</a:t>
                      </a:r>
                      <a:r>
                        <a:rPr lang="en-US" baseline="0" dirty="0"/>
                        <a:t> to which error is minimized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48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Relevance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Degree to which it </a:t>
                      </a:r>
                      <a:r>
                        <a:rPr lang="en-US" baseline="0" dirty="0"/>
                        <a:t>meets the real needs of users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66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Timeliness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Delay between the reference point and the date it becomes available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762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Coherence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Degree</a:t>
                      </a:r>
                      <a:r>
                        <a:rPr lang="en-US" baseline="0" dirty="0"/>
                        <a:t> to which it is consistent over time and can be successfully brought together with other information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277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+mn-cs"/>
                        </a:rPr>
                        <a:t>Accessibility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Ease</a:t>
                      </a:r>
                      <a:r>
                        <a:rPr lang="en-US" baseline="0" dirty="0"/>
                        <a:t> with which it can be obtained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796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+mn-cs"/>
                        </a:rPr>
                        <a:t>Interpretability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Availability of metadata and other supplemental</a:t>
                      </a:r>
                      <a:r>
                        <a:rPr lang="en-US" baseline="0" dirty="0"/>
                        <a:t> information necessary to interpret and utilize it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718863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BD22CF7E-726D-4A06-BC54-396200B58045}"/>
              </a:ext>
            </a:extLst>
          </p:cNvPr>
          <p:cNvSpPr/>
          <p:nvPr/>
        </p:nvSpPr>
        <p:spPr>
          <a:xfrm>
            <a:off x="7040195" y="5850353"/>
            <a:ext cx="16466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i="1" dirty="0" err="1">
                <a:solidFill>
                  <a:schemeClr val="bg1"/>
                </a:solidFill>
                <a:latin typeface="Arial"/>
                <a:cs typeface="Arial"/>
              </a:rPr>
              <a:t>Brackstone</a:t>
            </a:r>
            <a:r>
              <a:rPr lang="en-US" sz="1400" i="1" dirty="0">
                <a:solidFill>
                  <a:schemeClr val="bg1"/>
                </a:solidFill>
                <a:latin typeface="Arial"/>
                <a:cs typeface="Arial"/>
              </a:rPr>
              <a:t> (1999)</a:t>
            </a:r>
            <a:endParaRPr lang="en-US" sz="1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0164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A61068-D38D-9A2E-E3BC-27FE747A1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 System for Product Improvement, Review and Evaluation, ASPIRE</a:t>
            </a:r>
            <a:br>
              <a:rPr lang="en-US" sz="3200" dirty="0"/>
            </a:br>
            <a:r>
              <a:rPr lang="en-US" sz="2800" dirty="0">
                <a:solidFill>
                  <a:schemeClr val="bg1"/>
                </a:solidFill>
              </a:rPr>
              <a:t>Statistics Sweden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B77D1E-2EE8-5C9A-723E-8710157A0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178" y="1630593"/>
            <a:ext cx="7649643" cy="44583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F1BAED-5A35-61BA-86BB-5FA82C8B9936}"/>
              </a:ext>
            </a:extLst>
          </p:cNvPr>
          <p:cNvSpPr txBox="1"/>
          <p:nvPr/>
        </p:nvSpPr>
        <p:spPr>
          <a:xfrm>
            <a:off x="602152" y="5965804"/>
            <a:ext cx="78020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>
                <a:solidFill>
                  <a:schemeClr val="bg1"/>
                </a:solidFill>
              </a:rPr>
              <a:t>https://www.scb.se/contentassets/edf20d31969940249b04d67cebcd5f73/ov9999_2020a01_br_x99br2101.pdf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6828D8-4D85-DE16-E27C-AE863EBA3F18}"/>
              </a:ext>
            </a:extLst>
          </p:cNvPr>
          <p:cNvSpPr txBox="1"/>
          <p:nvPr/>
        </p:nvSpPr>
        <p:spPr>
          <a:xfrm>
            <a:off x="602152" y="6400800"/>
            <a:ext cx="6560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Related concept: “Quality profile”</a:t>
            </a:r>
          </a:p>
        </p:txBody>
      </p:sp>
    </p:spTree>
    <p:extLst>
      <p:ext uri="{BB962C8B-B14F-4D97-AF65-F5344CB8AC3E}">
        <p14:creationId xmlns:p14="http://schemas.microsoft.com/office/powerpoint/2010/main" val="36790342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B9CA1-2F20-4EFC-A5D5-0CAD36D0F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72CDA-52EA-46CC-AD75-75897DF00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4525963"/>
          </a:xfrm>
        </p:spPr>
        <p:txBody>
          <a:bodyPr/>
          <a:lstStyle/>
          <a:p>
            <a:r>
              <a:rPr lang="en-US" dirty="0"/>
              <a:t>TSE paradigm…</a:t>
            </a:r>
          </a:p>
          <a:p>
            <a:pPr lvl="1"/>
            <a:r>
              <a:rPr lang="en-US" dirty="0"/>
              <a:t>Part of the broader concept of Total Survey Quality (or even Total Research Quality)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Focuses on accuracy, that is, reducing MSE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7207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D2C7675-8C6D-BC48-8288-1D198EA38E44}" type="slidenum">
              <a:rPr lang="en-US"/>
              <a:pPr eaLnBrk="1" hangingPunct="1"/>
              <a:t>46</a:t>
            </a:fld>
            <a:endParaRPr 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9063"/>
            <a:ext cx="8229600" cy="9477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>
                <a:latin typeface="Arial"/>
                <a:cs typeface="Arial"/>
              </a:rPr>
              <a:t>Weaknesses of the </a:t>
            </a:r>
            <a:r>
              <a:rPr lang="en-US" altLang="ja-JP" sz="4000" dirty="0">
                <a:latin typeface="Arial"/>
                <a:cs typeface="Arial"/>
              </a:rPr>
              <a:t>TSE </a:t>
            </a:r>
            <a:r>
              <a:rPr lang="en-US" sz="4000" dirty="0">
                <a:latin typeface="Arial"/>
                <a:cs typeface="Arial"/>
              </a:rPr>
              <a:t>Framework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50576"/>
            <a:ext cx="8229600" cy="49831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800" dirty="0">
                <a:latin typeface="Arial"/>
                <a:cs typeface="Arial"/>
              </a:rPr>
              <a:t>1. Exclusions of key quality concepts</a:t>
            </a:r>
          </a:p>
          <a:p>
            <a:pPr marL="990600" lvl="1" indent="-533400" eaLnBrk="1" hangingPunct="1"/>
            <a:r>
              <a:rPr lang="en-US" sz="2400" dirty="0">
                <a:latin typeface="Arial"/>
                <a:cs typeface="Arial"/>
              </a:rPr>
              <a:t>Notably the relevance to the user </a:t>
            </a:r>
          </a:p>
          <a:p>
            <a:pPr marL="990600" lvl="1" indent="-533400" eaLnBrk="1" hangingPunct="1"/>
            <a:endParaRPr lang="en-US" sz="2400" dirty="0">
              <a:latin typeface="Arial"/>
              <a:cs typeface="Arial"/>
            </a:endParaRPr>
          </a:p>
          <a:p>
            <a:pPr marL="57150" indent="0" eaLnBrk="1" hangingPunct="1">
              <a:buNone/>
            </a:pPr>
            <a:r>
              <a:rPr lang="en-US" sz="2800" dirty="0">
                <a:latin typeface="Arial"/>
                <a:cs typeface="Arial"/>
              </a:rPr>
              <a:t>2. Diagrammatic representation might give an impression of independence of error sources</a:t>
            </a:r>
          </a:p>
          <a:p>
            <a:pPr marL="57150" indent="0" eaLnBrk="1" hangingPunct="1">
              <a:buNone/>
            </a:pPr>
            <a:endParaRPr lang="en-US" sz="2800" dirty="0">
              <a:latin typeface="Arial"/>
              <a:cs typeface="Arial"/>
            </a:endParaRPr>
          </a:p>
          <a:p>
            <a:pPr marL="57150" indent="0" eaLnBrk="1" hangingPunct="1">
              <a:buNone/>
            </a:pPr>
            <a:r>
              <a:rPr lang="en-US" sz="2800" dirty="0">
                <a:latin typeface="Arial"/>
                <a:cs typeface="Arial"/>
              </a:rPr>
              <a:t>3. Lack of routine measurements</a:t>
            </a:r>
          </a:p>
          <a:p>
            <a:pPr lvl="1" eaLnBrk="1" hangingPunct="1">
              <a:lnSpc>
                <a:spcPct val="80000"/>
              </a:lnSpc>
              <a:buFontTx/>
              <a:buChar char="-"/>
            </a:pPr>
            <a:r>
              <a:rPr lang="en-US" sz="2400" dirty="0">
                <a:latin typeface="Arial"/>
                <a:ea typeface="+mn-ea"/>
                <a:cs typeface="Arial"/>
              </a:rPr>
              <a:t>error/quality profiles are useful but rare</a:t>
            </a:r>
          </a:p>
          <a:p>
            <a:pPr lvl="1" eaLnBrk="1" hangingPunct="1">
              <a:lnSpc>
                <a:spcPct val="80000"/>
              </a:lnSpc>
              <a:buFontTx/>
              <a:buChar char="-"/>
            </a:pPr>
            <a:r>
              <a:rPr lang="en-US" sz="2400" dirty="0">
                <a:latin typeface="Arial"/>
                <a:ea typeface="+mn-ea"/>
                <a:cs typeface="Arial"/>
              </a:rPr>
              <a:t>empirical estimation of errors is hard to achieve (but can make use of ‘effect generalizability’.); large design burden.</a:t>
            </a:r>
          </a:p>
          <a:p>
            <a:pPr marL="1390650" lvl="2" indent="-533400" eaLnBrk="1" hangingPunct="1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74342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FD8F4-6605-7C85-D05E-0B5F0DF2B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Arial"/>
                <a:cs typeface="Arial"/>
              </a:rPr>
              <a:t>Weaknesses of the </a:t>
            </a:r>
            <a:r>
              <a:rPr lang="en-US" altLang="ja-JP" sz="3600" dirty="0">
                <a:latin typeface="Arial"/>
                <a:cs typeface="Arial"/>
              </a:rPr>
              <a:t>TSE </a:t>
            </a:r>
            <a:r>
              <a:rPr lang="en-US" sz="3600" dirty="0">
                <a:latin typeface="Arial"/>
                <a:cs typeface="Arial"/>
              </a:rPr>
              <a:t>Framework…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C67F2-9D6B-3EB3-23CF-7F753DD2A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 eaLnBrk="1" hangingPunct="1">
              <a:lnSpc>
                <a:spcPct val="80000"/>
              </a:lnSpc>
              <a:buNone/>
            </a:pPr>
            <a:r>
              <a:rPr lang="en-US" dirty="0">
                <a:latin typeface="Arial"/>
                <a:ea typeface="+mn-ea"/>
                <a:cs typeface="Arial"/>
              </a:rPr>
              <a:t>4. Does not define acceptable error thresholds</a:t>
            </a:r>
          </a:p>
          <a:p>
            <a:pPr marL="0" lvl="1" indent="0" eaLnBrk="1" hangingPunct="1">
              <a:lnSpc>
                <a:spcPct val="80000"/>
              </a:lnSpc>
              <a:buNone/>
            </a:pPr>
            <a:endParaRPr lang="en-US" dirty="0">
              <a:latin typeface="Arial"/>
              <a:ea typeface="+mn-ea"/>
              <a:cs typeface="Arial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800" dirty="0">
                <a:latin typeface="Arial"/>
                <a:cs typeface="Arial"/>
              </a:rPr>
              <a:t>5. Ineffective influence on professional standards 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400" dirty="0">
                <a:latin typeface="Arial"/>
                <a:ea typeface="+mn-ea"/>
                <a:cs typeface="Arial"/>
              </a:rPr>
              <a:t>	- press releases by many survey organizations rarely mention anything beyond sampling errors (if that)</a:t>
            </a:r>
            <a:endParaRPr lang="en-US" dirty="0">
              <a:latin typeface="Arial"/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3604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5E420DA-52BA-204F-95CC-67EB64CDE35C}" type="slidenum">
              <a:rPr lang="en-US"/>
              <a:pPr eaLnBrk="1" hangingPunct="1"/>
              <a:t>48</a:t>
            </a:fld>
            <a:endParaRPr lang="en-US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>
                <a:latin typeface="Arial"/>
                <a:cs typeface="Arial"/>
              </a:rPr>
              <a:t>Strengths of the TSE Framework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800" dirty="0">
                <a:latin typeface="Arial"/>
                <a:cs typeface="Arial"/>
              </a:rPr>
              <a:t>1. Decomposition of errors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sz="2400" dirty="0">
                <a:latin typeface="Arial"/>
                <a:cs typeface="Arial"/>
              </a:rPr>
              <a:t>- nomenclature for different components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Char char="•"/>
            </a:pPr>
            <a:endParaRPr lang="en-US" sz="2400" dirty="0">
              <a:latin typeface="Arial"/>
              <a:cs typeface="Arial"/>
            </a:endParaRPr>
          </a:p>
          <a:p>
            <a:pPr marL="63500" lvl="1" indent="0" eaLnBrk="1" hangingPunct="1">
              <a:lnSpc>
                <a:spcPct val="90000"/>
              </a:lnSpc>
              <a:buNone/>
            </a:pPr>
            <a:r>
              <a:rPr lang="en-US" sz="2400" dirty="0">
                <a:latin typeface="Arial"/>
                <a:cs typeface="Arial"/>
              </a:rPr>
              <a:t>2. </a:t>
            </a:r>
            <a:r>
              <a:rPr lang="en-US" sz="2800" dirty="0">
                <a:latin typeface="Arial"/>
                <a:cs typeface="Arial"/>
              </a:rPr>
              <a:t>Separation of phenomena affecting statistics in different ways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sz="2400" dirty="0">
                <a:latin typeface="Arial"/>
                <a:cs typeface="Arial"/>
              </a:rPr>
              <a:t>- measurement vs. representation issues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sz="2400" dirty="0"/>
              <a:t>- variance vs. bias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sz="2400" dirty="0"/>
              <a:t>- provides way to evaluate alternative data collection procedures (trade-offs, resource allocations)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Char char="•"/>
            </a:pPr>
            <a:endParaRPr lang="en-US" sz="2400" dirty="0">
              <a:latin typeface="Arial"/>
              <a:cs typeface="Arial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800" dirty="0">
                <a:latin typeface="Arial"/>
                <a:cs typeface="Arial"/>
              </a:rPr>
              <a:t>3. Conceptual foundation of the field of survey methodology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Char char="•"/>
            </a:pPr>
            <a:r>
              <a:rPr lang="en-US" sz="2400" dirty="0">
                <a:latin typeface="Arial"/>
                <a:cs typeface="Arial"/>
              </a:rPr>
              <a:t>subfields defined by errors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sz="20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8155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Class (Sep 8; enjoy the upcoming long weekend)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581400"/>
          </a:xfrm>
        </p:spPr>
        <p:txBody>
          <a:bodyPr/>
          <a:lstStyle/>
          <a:p>
            <a:r>
              <a:rPr lang="en-US" dirty="0"/>
              <a:t>Topic: Costs and coverage of target population </a:t>
            </a:r>
          </a:p>
          <a:p>
            <a:endParaRPr lang="en-US" dirty="0"/>
          </a:p>
          <a:p>
            <a:r>
              <a:rPr lang="en-US" dirty="0"/>
              <a:t>Reading Assignment </a:t>
            </a:r>
          </a:p>
          <a:p>
            <a:endParaRPr lang="en-US" dirty="0"/>
          </a:p>
          <a:p>
            <a:r>
              <a:rPr lang="en-US" dirty="0"/>
              <a:t>Questions? </a:t>
            </a:r>
          </a:p>
        </p:txBody>
      </p:sp>
    </p:spTree>
    <p:extLst>
      <p:ext uri="{BB962C8B-B14F-4D97-AF65-F5344CB8AC3E}">
        <p14:creationId xmlns:p14="http://schemas.microsoft.com/office/powerpoint/2010/main" val="2328572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Uses of Survey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Those who describe characteristics of a finite population at a point in time (“Describer”).</a:t>
            </a:r>
          </a:p>
          <a:p>
            <a:endParaRPr lang="en-US" dirty="0"/>
          </a:p>
          <a:p>
            <a:r>
              <a:rPr lang="en-US" dirty="0"/>
              <a:t>Those who look for causes and correlates of phenomena in society (“Modeler”).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EE1-5FB5-4EDC-B969-7405C31ABF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92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Different Perspectives on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Those who focus on sampling error and those who focus on non-sampling error.</a:t>
            </a:r>
          </a:p>
          <a:p>
            <a:endParaRPr lang="en-US" dirty="0"/>
          </a:p>
          <a:p>
            <a:pPr lvl="1"/>
            <a:r>
              <a:rPr lang="en-US" dirty="0"/>
              <a:t>Sampling statisticians : focus on errors that arise because only a subset of the population is measured.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Data collection and substantive experts : focus on addressing nonresponse and measurement problems.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EE1-5FB5-4EDC-B969-7405C31ABF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9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Different Goals with Respect to Survey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Efforts to measure errors 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Measurer : design a nonresponse bias study with an intensive data collection protocol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Efforts to reduce errors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Reducer : improve response rates by changing visit protocols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EE1-5FB5-4EDC-B969-7405C31ABF46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28CCF3-94AC-69BF-818A-F26D194CE83F}"/>
              </a:ext>
            </a:extLst>
          </p:cNvPr>
          <p:cNvSpPr txBox="1"/>
          <p:nvPr/>
        </p:nvSpPr>
        <p:spPr>
          <a:xfrm>
            <a:off x="609600" y="579120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I find myself to be in either/both camps depending on the situation, e.g.,  </a:t>
            </a:r>
            <a:r>
              <a:rPr lang="en-US" dirty="0">
                <a:solidFill>
                  <a:srgbClr val="002060"/>
                </a:solidFill>
                <a:hlinkClick r:id="rId3"/>
              </a:rPr>
              <a:t>https://www.demographic-research.org/volumes/vol50/32/50-32.pdf</a:t>
            </a:r>
            <a:r>
              <a:rPr lang="en-US" dirty="0">
                <a:solidFill>
                  <a:srgbClr val="00206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30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Differences between Statistical and Social Science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Statistics offers models and procedures to estimate and adjust for survey errors</a:t>
            </a:r>
          </a:p>
          <a:p>
            <a:endParaRPr lang="en-US" dirty="0"/>
          </a:p>
          <a:p>
            <a:r>
              <a:rPr lang="en-US" dirty="0"/>
              <a:t>Social science offers theories for causes of human behavior producing errors, and possible ways to address the errors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EE1-5FB5-4EDC-B969-7405C31ABF46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ED7A81-4F4D-6B47-A2DA-8AE92D6FDFF3}"/>
              </a:ext>
            </a:extLst>
          </p:cNvPr>
          <p:cNvSpPr txBox="1"/>
          <p:nvPr/>
        </p:nvSpPr>
        <p:spPr>
          <a:xfrm>
            <a:off x="1143000" y="5486400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Again, I am in both ‘camps’ depending on the situation</a:t>
            </a:r>
          </a:p>
        </p:txBody>
      </p:sp>
    </p:spTree>
    <p:extLst>
      <p:ext uri="{BB962C8B-B14F-4D97-AF65-F5344CB8AC3E}">
        <p14:creationId xmlns:p14="http://schemas.microsoft.com/office/powerpoint/2010/main" val="489722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Diverse perspectives on survey research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Overview of TSE framework</a:t>
            </a:r>
          </a:p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EE1-5FB5-4EDC-B969-7405C31ABF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16364"/>
      </p:ext>
    </p:extLst>
  </p:cSld>
  <p:clrMapOvr>
    <a:masterClrMapping/>
  </p:clrMapOvr>
</p:sld>
</file>

<file path=ppt/theme/theme1.xml><?xml version="1.0" encoding="utf-8"?>
<a:theme xmlns:a="http://schemas.openxmlformats.org/drawingml/2006/main" name="SMDA5">
  <a:themeElements>
    <a:clrScheme name="SMDA5 8">
      <a:dk1>
        <a:srgbClr val="003366"/>
      </a:dk1>
      <a:lt1>
        <a:srgbClr val="FFFFFF"/>
      </a:lt1>
      <a:dk2>
        <a:srgbClr val="000099"/>
      </a:dk2>
      <a:lt2>
        <a:srgbClr val="CCFFFF"/>
      </a:lt2>
      <a:accent1>
        <a:srgbClr val="3366CC"/>
      </a:accent1>
      <a:accent2>
        <a:srgbClr val="00B000"/>
      </a:accent2>
      <a:accent3>
        <a:srgbClr val="AAAACA"/>
      </a:accent3>
      <a:accent4>
        <a:srgbClr val="DADADA"/>
      </a:accent4>
      <a:accent5>
        <a:srgbClr val="ADB8E2"/>
      </a:accent5>
      <a:accent6>
        <a:srgbClr val="009F00"/>
      </a:accent6>
      <a:hlink>
        <a:srgbClr val="66CCFF"/>
      </a:hlink>
      <a:folHlink>
        <a:srgbClr val="FFE701"/>
      </a:folHlink>
    </a:clrScheme>
    <a:fontScheme name="SMDA5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MDA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DA5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DA5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DA5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DA5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DA5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MDA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MDA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MDA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MDA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MDA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MDA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10846</TotalTime>
  <Words>2171</Words>
  <Application>Microsoft Office PowerPoint</Application>
  <PresentationFormat>On-screen Show (4:3)</PresentationFormat>
  <Paragraphs>503</Paragraphs>
  <Slides>49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AdvOT3c2d9f11</vt:lpstr>
      <vt:lpstr>Arial</vt:lpstr>
      <vt:lpstr>Cambria Math</vt:lpstr>
      <vt:lpstr>Times New Roman</vt:lpstr>
      <vt:lpstr>Wingdings</vt:lpstr>
      <vt:lpstr>SMDA5</vt:lpstr>
      <vt:lpstr>Welcome to  SURV/SURVMETH 720 !   Total Survey Error &amp; Data Quality 1</vt:lpstr>
      <vt:lpstr>Today’s Agenda</vt:lpstr>
      <vt:lpstr>Today’s Agenda</vt:lpstr>
      <vt:lpstr>PowerPoint Presentation</vt:lpstr>
      <vt:lpstr>Different Uses of Survey Data</vt:lpstr>
      <vt:lpstr>Different Perspectives on Error</vt:lpstr>
      <vt:lpstr>Different Goals with Respect to Survey Error</vt:lpstr>
      <vt:lpstr>Differences between Statistical and Social Science Approaches</vt:lpstr>
      <vt:lpstr>Today’s Agenda</vt:lpstr>
      <vt:lpstr>PowerPoint Presentation</vt:lpstr>
      <vt:lpstr>PowerPoint Presentation</vt:lpstr>
      <vt:lpstr>Building Intuition about “Survey Error”</vt:lpstr>
      <vt:lpstr>Numeric Representations of Accuracy</vt:lpstr>
      <vt:lpstr>Survey error…</vt:lpstr>
      <vt:lpstr>PowerPoint Presentation</vt:lpstr>
      <vt:lpstr>MSE…</vt:lpstr>
      <vt:lpstr>MSE cont’d</vt:lpstr>
      <vt:lpstr>PowerPoint Presentation</vt:lpstr>
      <vt:lpstr>PowerPoint Presentation</vt:lpstr>
      <vt:lpstr>MSE Calculations</vt:lpstr>
      <vt:lpstr>MSE Approximations</vt:lpstr>
      <vt:lpstr>PowerPoint Presentation</vt:lpstr>
      <vt:lpstr>Approximations of MSE are Still Useful</vt:lpstr>
      <vt:lpstr>Building Intuition about “TSE”</vt:lpstr>
      <vt:lpstr>PowerPoint Presentation</vt:lpstr>
      <vt:lpstr>PowerPoint Presentation</vt:lpstr>
      <vt:lpstr>TSE…</vt:lpstr>
      <vt:lpstr>Different Categories of Errors</vt:lpstr>
      <vt:lpstr>TSE Diagram</vt:lpstr>
      <vt:lpstr>PowerPoint Presentation</vt:lpstr>
      <vt:lpstr>PowerPoint Presentation</vt:lpstr>
      <vt:lpstr>PowerPoint Presentation</vt:lpstr>
      <vt:lpstr>PowerPoint Presentation</vt:lpstr>
      <vt:lpstr>TSE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Group activity</vt:lpstr>
      <vt:lpstr>Group Activity - Instructions</vt:lpstr>
      <vt:lpstr>Building Intuition about “Quality”</vt:lpstr>
      <vt:lpstr>“Fitness of Use” of Survey Statistics</vt:lpstr>
      <vt:lpstr>A System for Product Improvement, Review and Evaluation, ASPIRE Statistics Sweden</vt:lpstr>
      <vt:lpstr>Recap</vt:lpstr>
      <vt:lpstr>Weaknesses of the TSE Framework</vt:lpstr>
      <vt:lpstr>Weaknesses of the TSE Framework…</vt:lpstr>
      <vt:lpstr>Strengths of the TSE Framework</vt:lpstr>
      <vt:lpstr>Next Class (Sep 8; enjoy the upcoming long weekend)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Spreadsheet Modeling &amp; Decision Analysis:</dc:title>
  <dc:creator>Cliff Ragsdale</dc:creator>
  <cp:lastModifiedBy>Sharan Sharma</cp:lastModifiedBy>
  <cp:revision>602</cp:revision>
  <cp:lastPrinted>2017-09-11T01:48:06Z</cp:lastPrinted>
  <dcterms:created xsi:type="dcterms:W3CDTF">1995-06-17T23:31:02Z</dcterms:created>
  <dcterms:modified xsi:type="dcterms:W3CDTF">2025-08-25T02:46:46Z</dcterms:modified>
</cp:coreProperties>
</file>