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0"/>
  </p:notesMasterIdLst>
  <p:handoutMasterIdLst>
    <p:handoutMasterId r:id="rId81"/>
  </p:handoutMasterIdLst>
  <p:sldIdLst>
    <p:sldId id="273" r:id="rId2"/>
    <p:sldId id="274" r:id="rId3"/>
    <p:sldId id="297" r:id="rId4"/>
    <p:sldId id="298" r:id="rId5"/>
    <p:sldId id="299" r:id="rId6"/>
    <p:sldId id="300" r:id="rId7"/>
    <p:sldId id="301" r:id="rId8"/>
    <p:sldId id="302" r:id="rId9"/>
    <p:sldId id="303" r:id="rId10"/>
    <p:sldId id="304" r:id="rId11"/>
    <p:sldId id="305" r:id="rId12"/>
    <p:sldId id="306" r:id="rId13"/>
    <p:sldId id="307"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7" r:id="rId50"/>
    <p:sldId id="348" r:id="rId51"/>
    <p:sldId id="346" r:id="rId52"/>
    <p:sldId id="345" r:id="rId53"/>
    <p:sldId id="349" r:id="rId54"/>
    <p:sldId id="350" r:id="rId55"/>
    <p:sldId id="351" r:id="rId56"/>
    <p:sldId id="352" r:id="rId57"/>
    <p:sldId id="353" r:id="rId58"/>
    <p:sldId id="354" r:id="rId59"/>
    <p:sldId id="356" r:id="rId60"/>
    <p:sldId id="355" r:id="rId61"/>
    <p:sldId id="357" r:id="rId62"/>
    <p:sldId id="358" r:id="rId63"/>
    <p:sldId id="359" r:id="rId64"/>
    <p:sldId id="360" r:id="rId65"/>
    <p:sldId id="361" r:id="rId66"/>
    <p:sldId id="362" r:id="rId67"/>
    <p:sldId id="364" r:id="rId68"/>
    <p:sldId id="363" r:id="rId69"/>
    <p:sldId id="365" r:id="rId70"/>
    <p:sldId id="367" r:id="rId71"/>
    <p:sldId id="368" r:id="rId72"/>
    <p:sldId id="369" r:id="rId73"/>
    <p:sldId id="370" r:id="rId74"/>
    <p:sldId id="371" r:id="rId75"/>
    <p:sldId id="372" r:id="rId76"/>
    <p:sldId id="373" r:id="rId77"/>
    <p:sldId id="374" r:id="rId78"/>
    <p:sldId id="295" r:id="rId79"/>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43" userDrawn="1">
          <p15:clr>
            <a:srgbClr val="A4A3A4"/>
          </p15:clr>
        </p15:guide>
        <p15:guide id="3" pos="884" userDrawn="1">
          <p15:clr>
            <a:srgbClr val="A4A3A4"/>
          </p15:clr>
        </p15:guide>
        <p15:guide id="4" pos="55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1F2429"/>
    <a:srgbClr val="FF6B6B"/>
    <a:srgbClr val="556270"/>
    <a:srgbClr val="C7F464"/>
    <a:srgbClr val="C44D58"/>
    <a:srgbClr val="4ECDC4"/>
    <a:srgbClr val="BDCD00"/>
    <a:srgbClr val="003E22"/>
    <a:srgbClr val="0F72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94622" autoAdjust="0"/>
  </p:normalViewPr>
  <p:slideViewPr>
    <p:cSldViewPr showGuides="1">
      <p:cViewPr varScale="1">
        <p:scale>
          <a:sx n="69" d="100"/>
          <a:sy n="69" d="100"/>
        </p:scale>
        <p:origin x="1572" y="66"/>
      </p:cViewPr>
      <p:guideLst>
        <p:guide orient="horz" pos="2160"/>
        <p:guide pos="3243"/>
        <p:guide pos="884"/>
        <p:guide pos="5556"/>
      </p:guideLst>
    </p:cSldViewPr>
  </p:slideViewPr>
  <p:outlineViewPr>
    <p:cViewPr>
      <p:scale>
        <a:sx n="33" d="100"/>
        <a:sy n="33" d="100"/>
      </p:scale>
      <p:origin x="0" y="-21348"/>
    </p:cViewPr>
  </p:outlineViewPr>
  <p:notesTextViewPr>
    <p:cViewPr>
      <p:scale>
        <a:sx n="1" d="1"/>
        <a:sy n="1" d="1"/>
      </p:scale>
      <p:origin x="0" y="0"/>
    </p:cViewPr>
  </p:notesTextViewPr>
  <p:sorterViewPr>
    <p:cViewPr>
      <p:scale>
        <a:sx n="100" d="100"/>
        <a:sy n="100" d="100"/>
      </p:scale>
      <p:origin x="0" y="-5262"/>
    </p:cViewPr>
  </p:sorterViewPr>
  <p:notesViewPr>
    <p:cSldViewPr>
      <p:cViewPr varScale="1">
        <p:scale>
          <a:sx n="73" d="100"/>
          <a:sy n="73" d="100"/>
        </p:scale>
        <p:origin x="954"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F5F7C2E-CBEF-405A-8ECE-61AF671D91EC}" type="datetimeFigureOut">
              <a:rPr lang="en-US" smtClean="0"/>
              <a:t>16-Nov-16</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6C5DBDB-DBC9-49CA-A41D-8E1C2F58E766}" type="slidenum">
              <a:rPr lang="en-US" smtClean="0"/>
              <a:t>‹nº›</a:t>
            </a:fld>
            <a:endParaRPr lang="en-US"/>
          </a:p>
        </p:txBody>
      </p:sp>
    </p:spTree>
    <p:extLst>
      <p:ext uri="{BB962C8B-B14F-4D97-AF65-F5344CB8AC3E}">
        <p14:creationId xmlns:p14="http://schemas.microsoft.com/office/powerpoint/2010/main" val="315359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57B58EC-47B0-4D6E-BCA2-66EC4B22F61C}" type="datetimeFigureOut">
              <a:rPr lang="en-US" smtClean="0"/>
              <a:t>16-Nov-16</a:t>
            </a:fld>
            <a:endParaRPr lang="en-US"/>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1CA9186-2D37-401C-AD2F-685E5D274A27}" type="slidenum">
              <a:rPr lang="en-US" smtClean="0"/>
              <a:t>‹nº›</a:t>
            </a:fld>
            <a:endParaRPr lang="en-US"/>
          </a:p>
        </p:txBody>
      </p:sp>
    </p:spTree>
    <p:extLst>
      <p:ext uri="{BB962C8B-B14F-4D97-AF65-F5344CB8AC3E}">
        <p14:creationId xmlns:p14="http://schemas.microsoft.com/office/powerpoint/2010/main" val="266691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grpSp>
        <p:nvGrpSpPr>
          <p:cNvPr id="8" name="Groupe 7"/>
          <p:cNvGrpSpPr/>
          <p:nvPr userDrawn="1"/>
        </p:nvGrpSpPr>
        <p:grpSpPr>
          <a:xfrm>
            <a:off x="827584" y="692697"/>
            <a:ext cx="8316416" cy="2481945"/>
            <a:chOff x="827584" y="-936104"/>
            <a:chExt cx="8316416" cy="2481945"/>
          </a:xfrm>
        </p:grpSpPr>
        <p:sp>
          <p:nvSpPr>
            <p:cNvPr id="11" name="Triangle rectangle 10"/>
            <p:cNvSpPr/>
            <p:nvPr userDrawn="1"/>
          </p:nvSpPr>
          <p:spPr>
            <a:xfrm rot="16200000" flipH="1">
              <a:off x="827584" y="1257810"/>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936104"/>
              <a:ext cx="8316416" cy="2193911"/>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a:effectLst>
                  <a:outerShdw blurRad="38100" dist="38100" dir="2700000" algn="tl">
                    <a:srgbClr val="000000">
                      <a:alpha val="43137"/>
                    </a:srgbClr>
                  </a:outerShdw>
                </a:effectLst>
              </a:endParaRPr>
            </a:p>
          </p:txBody>
        </p:sp>
      </p:grpSp>
      <p:grpSp>
        <p:nvGrpSpPr>
          <p:cNvPr id="13" name="Groupe 12"/>
          <p:cNvGrpSpPr/>
          <p:nvPr userDrawn="1"/>
        </p:nvGrpSpPr>
        <p:grpSpPr>
          <a:xfrm>
            <a:off x="827584" y="4110577"/>
            <a:ext cx="8316416" cy="1257019"/>
            <a:chOff x="827584" y="288822"/>
            <a:chExt cx="8316416" cy="1257019"/>
          </a:xfrm>
        </p:grpSpPr>
        <p:sp>
          <p:nvSpPr>
            <p:cNvPr id="14" name="Triangle rectangle 13"/>
            <p:cNvSpPr/>
            <p:nvPr userDrawn="1"/>
          </p:nvSpPr>
          <p:spPr>
            <a:xfrm rot="16200000" flipH="1">
              <a:off x="827584" y="1257810"/>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288822"/>
              <a:ext cx="8316416" cy="968985"/>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a:effectLst>
                  <a:outerShdw blurRad="38100" dist="38100" dir="2700000" algn="tl">
                    <a:srgbClr val="000000">
                      <a:alpha val="43137"/>
                    </a:srgbClr>
                  </a:outerShdw>
                </a:effectLst>
              </a:endParaRPr>
            </a:p>
          </p:txBody>
        </p:sp>
      </p:grpSp>
      <p:sp>
        <p:nvSpPr>
          <p:cNvPr id="2" name="Titre 1"/>
          <p:cNvSpPr>
            <a:spLocks noGrp="1"/>
          </p:cNvSpPr>
          <p:nvPr>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072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4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sp>
        <p:nvSpPr>
          <p:cNvPr id="11" name="Triangle rectangle 10"/>
          <p:cNvSpPr/>
          <p:nvPr userDrawn="1"/>
        </p:nvSpPr>
        <p:spPr>
          <a:xfrm rot="16200000" flipH="1">
            <a:off x="827584" y="2886610"/>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692700"/>
            <a:ext cx="8316416" cy="219391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14" name="Triangle rectangle 13"/>
          <p:cNvSpPr/>
          <p:nvPr userDrawn="1"/>
        </p:nvSpPr>
        <p:spPr>
          <a:xfrm rot="16200000" flipH="1">
            <a:off x="827584" y="5079561"/>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4110577"/>
            <a:ext cx="8316416" cy="96898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userDrawn="1">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428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4_Titre et contenu">
    <p:spTree>
      <p:nvGrpSpPr>
        <p:cNvPr id="1" name=""/>
        <p:cNvGrpSpPr/>
        <p:nvPr/>
      </p:nvGrpSpPr>
      <p:grpSpPr>
        <a:xfrm>
          <a:off x="0" y="0"/>
          <a:ext cx="0" cy="0"/>
          <a:chOff x="0" y="0"/>
          <a:chExt cx="0" cy="0"/>
        </a:xfrm>
      </p:grpSpPr>
      <p:sp>
        <p:nvSpPr>
          <p:cNvPr id="11" name="Triangle rectangle 10"/>
          <p:cNvSpPr/>
          <p:nvPr userDrawn="1"/>
        </p:nvSpPr>
        <p:spPr>
          <a:xfrm rot="16200000" flipH="1">
            <a:off x="827584" y="1446450"/>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188644"/>
            <a:ext cx="8316416" cy="12578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9" name="Triangle rectangle 8"/>
          <p:cNvSpPr/>
          <p:nvPr userDrawn="1"/>
        </p:nvSpPr>
        <p:spPr>
          <a:xfrm flipH="1">
            <a:off x="827587" y="6093298"/>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title"/>
          </p:nvPr>
        </p:nvSpPr>
        <p:spPr/>
        <p:txBody>
          <a:bodyPr/>
          <a:lstStyle/>
          <a:p>
            <a:r>
              <a:rPr lang="fr-FR"/>
              <a:t>Modifiez le style du titre</a:t>
            </a:r>
            <a:endParaRPr lang="en-US"/>
          </a:p>
        </p:txBody>
      </p:sp>
      <p:sp>
        <p:nvSpPr>
          <p:cNvPr id="3" name="Espace réservé du contenu 2"/>
          <p:cNvSpPr>
            <a:spLocks noGrp="1"/>
          </p:cNvSpPr>
          <p:nvPr userDrawn="1">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numéro de diapositive 5"/>
          <p:cNvSpPr>
            <a:spLocks noGrp="1"/>
          </p:cNvSpPr>
          <p:nvPr userDrawn="1">
            <p:ph type="sldNum" sz="quarter" idx="12"/>
          </p:nvPr>
        </p:nvSpPr>
        <p:spPr/>
        <p:txBody>
          <a:bodyPr/>
          <a:lstStyle/>
          <a:p>
            <a:fld id="{4F5037F2-DC85-406A-A4EA-1E681A25B4F8}" type="slidenum">
              <a:rPr lang="en-US" smtClean="0"/>
              <a:t>‹nº›</a:t>
            </a:fld>
            <a:endParaRPr lang="en-US"/>
          </a:p>
        </p:txBody>
      </p:sp>
      <p:sp>
        <p:nvSpPr>
          <p:cNvPr id="13" name="Espace réservé de la date 3"/>
          <p:cNvSpPr>
            <a:spLocks noGrp="1"/>
          </p:cNvSpPr>
          <p:nvPr>
            <p:ph type="dt" sz="half" idx="10"/>
          </p:nvPr>
        </p:nvSpPr>
        <p:spPr>
          <a:xfrm>
            <a:off x="6706146" y="6430862"/>
            <a:ext cx="2133600" cy="365125"/>
          </a:xfrm>
        </p:spPr>
        <p:txBody>
          <a:bodyPr/>
          <a:lstStyle>
            <a:lvl1pPr algn="r">
              <a:defRPr/>
            </a:lvl1pPr>
          </a:lstStyle>
          <a:p>
            <a:r>
              <a:rPr lang="fr-FR"/>
              <a:t>Your date comes here</a:t>
            </a:r>
            <a:endParaRPr lang="en-US" dirty="0"/>
          </a:p>
        </p:txBody>
      </p:sp>
      <p:sp>
        <p:nvSpPr>
          <p:cNvPr id="14" name="Espace réservé du pied de page 4"/>
          <p:cNvSpPr>
            <a:spLocks noGrp="1"/>
          </p:cNvSpPr>
          <p:nvPr>
            <p:ph type="ftr" sz="quarter" idx="11"/>
          </p:nvPr>
        </p:nvSpPr>
        <p:spPr>
          <a:xfrm>
            <a:off x="3664434" y="6430862"/>
            <a:ext cx="2895600" cy="365125"/>
          </a:xfrm>
        </p:spPr>
        <p:txBody>
          <a:bodyPr/>
          <a:lstStyle/>
          <a:p>
            <a:r>
              <a:rPr lang="en-US" dirty="0"/>
              <a:t>Your footer comes here</a:t>
            </a:r>
          </a:p>
        </p:txBody>
      </p:sp>
    </p:spTree>
    <p:extLst>
      <p:ext uri="{BB962C8B-B14F-4D97-AF65-F5344CB8AC3E}">
        <p14:creationId xmlns:p14="http://schemas.microsoft.com/office/powerpoint/2010/main" val="4023533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5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sp>
        <p:nvSpPr>
          <p:cNvPr id="11" name="Triangle rectangle 10"/>
          <p:cNvSpPr/>
          <p:nvPr userDrawn="1"/>
        </p:nvSpPr>
        <p:spPr>
          <a:xfrm rot="16200000" flipH="1">
            <a:off x="827584" y="2886610"/>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692700"/>
            <a:ext cx="8316416" cy="21939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14" name="Triangle rectangle 13"/>
          <p:cNvSpPr/>
          <p:nvPr userDrawn="1"/>
        </p:nvSpPr>
        <p:spPr>
          <a:xfrm rot="16200000" flipH="1">
            <a:off x="827584" y="5079561"/>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4110577"/>
            <a:ext cx="8316416" cy="96898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userDrawn="1">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134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5_Titre et contenu">
    <p:spTree>
      <p:nvGrpSpPr>
        <p:cNvPr id="1" name=""/>
        <p:cNvGrpSpPr/>
        <p:nvPr/>
      </p:nvGrpSpPr>
      <p:grpSpPr>
        <a:xfrm>
          <a:off x="0" y="0"/>
          <a:ext cx="0" cy="0"/>
          <a:chOff x="0" y="0"/>
          <a:chExt cx="0" cy="0"/>
        </a:xfrm>
      </p:grpSpPr>
      <p:sp>
        <p:nvSpPr>
          <p:cNvPr id="11" name="Triangle rectangle 10"/>
          <p:cNvSpPr/>
          <p:nvPr userDrawn="1"/>
        </p:nvSpPr>
        <p:spPr>
          <a:xfrm rot="16200000" flipH="1">
            <a:off x="827584" y="1446450"/>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188644"/>
            <a:ext cx="8316416" cy="12578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9" name="Triangle rectangle 8"/>
          <p:cNvSpPr/>
          <p:nvPr userDrawn="1"/>
        </p:nvSpPr>
        <p:spPr>
          <a:xfrm flipH="1">
            <a:off x="827587" y="6093298"/>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title"/>
          </p:nvPr>
        </p:nvSpPr>
        <p:spPr/>
        <p:txBody>
          <a:bodyPr/>
          <a:lstStyle/>
          <a:p>
            <a:r>
              <a:rPr lang="fr-FR"/>
              <a:t>Modifiez le style du titre</a:t>
            </a:r>
            <a:endParaRPr lang="en-US"/>
          </a:p>
        </p:txBody>
      </p:sp>
      <p:sp>
        <p:nvSpPr>
          <p:cNvPr id="3" name="Espace réservé du contenu 2"/>
          <p:cNvSpPr>
            <a:spLocks noGrp="1"/>
          </p:cNvSpPr>
          <p:nvPr userDrawn="1">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numéro de diapositive 5"/>
          <p:cNvSpPr>
            <a:spLocks noGrp="1"/>
          </p:cNvSpPr>
          <p:nvPr userDrawn="1">
            <p:ph type="sldNum" sz="quarter" idx="12"/>
          </p:nvPr>
        </p:nvSpPr>
        <p:spPr/>
        <p:txBody>
          <a:bodyPr/>
          <a:lstStyle/>
          <a:p>
            <a:fld id="{4F5037F2-DC85-406A-A4EA-1E681A25B4F8}" type="slidenum">
              <a:rPr lang="en-US" smtClean="0"/>
              <a:t>‹nº›</a:t>
            </a:fld>
            <a:endParaRPr lang="en-US"/>
          </a:p>
        </p:txBody>
      </p:sp>
      <p:sp>
        <p:nvSpPr>
          <p:cNvPr id="13" name="Espace réservé de la date 3"/>
          <p:cNvSpPr>
            <a:spLocks noGrp="1"/>
          </p:cNvSpPr>
          <p:nvPr>
            <p:ph type="dt" sz="half" idx="10"/>
          </p:nvPr>
        </p:nvSpPr>
        <p:spPr>
          <a:xfrm>
            <a:off x="6706146" y="6430862"/>
            <a:ext cx="2133600" cy="365125"/>
          </a:xfrm>
        </p:spPr>
        <p:txBody>
          <a:bodyPr/>
          <a:lstStyle>
            <a:lvl1pPr algn="r">
              <a:defRPr/>
            </a:lvl1pPr>
          </a:lstStyle>
          <a:p>
            <a:r>
              <a:rPr lang="fr-FR"/>
              <a:t>Your date comes here</a:t>
            </a:r>
            <a:endParaRPr lang="en-US" dirty="0"/>
          </a:p>
        </p:txBody>
      </p:sp>
      <p:sp>
        <p:nvSpPr>
          <p:cNvPr id="14" name="Espace réservé du pied de page 4"/>
          <p:cNvSpPr>
            <a:spLocks noGrp="1"/>
          </p:cNvSpPr>
          <p:nvPr>
            <p:ph type="ftr" sz="quarter" idx="11"/>
          </p:nvPr>
        </p:nvSpPr>
        <p:spPr>
          <a:xfrm>
            <a:off x="3664434" y="6430862"/>
            <a:ext cx="2895600" cy="365125"/>
          </a:xfrm>
        </p:spPr>
        <p:txBody>
          <a:bodyPr/>
          <a:lstStyle/>
          <a:p>
            <a:r>
              <a:rPr lang="en-US" dirty="0"/>
              <a:t>Your footer comes here</a:t>
            </a:r>
          </a:p>
        </p:txBody>
      </p:sp>
    </p:spTree>
    <p:extLst>
      <p:ext uri="{BB962C8B-B14F-4D97-AF65-F5344CB8AC3E}">
        <p14:creationId xmlns:p14="http://schemas.microsoft.com/office/powerpoint/2010/main" val="12283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Your date comes here</a:t>
            </a:r>
            <a:endParaRPr lang="en-US"/>
          </a:p>
        </p:txBody>
      </p:sp>
      <p:sp>
        <p:nvSpPr>
          <p:cNvPr id="3" name="Espace réservé du pied de page 2"/>
          <p:cNvSpPr>
            <a:spLocks noGrp="1"/>
          </p:cNvSpPr>
          <p:nvPr>
            <p:ph type="ftr" sz="quarter" idx="11"/>
          </p:nvPr>
        </p:nvSpPr>
        <p:spPr/>
        <p:txBody>
          <a:bodyPr/>
          <a:lstStyle/>
          <a:p>
            <a:r>
              <a:rPr lang="en-US"/>
              <a:t>Your footer comes here</a:t>
            </a:r>
          </a:p>
        </p:txBody>
      </p:sp>
      <p:sp>
        <p:nvSpPr>
          <p:cNvPr id="4" name="Espace réservé du numéro de diapositive 3"/>
          <p:cNvSpPr>
            <a:spLocks noGrp="1"/>
          </p:cNvSpPr>
          <p:nvPr>
            <p:ph type="sldNum" sz="quarter" idx="12"/>
          </p:nvPr>
        </p:nvSpPr>
        <p:spPr/>
        <p:txBody>
          <a:bodyPr/>
          <a:lstStyle/>
          <a:p>
            <a:fld id="{4F5037F2-DC85-406A-A4EA-1E681A25B4F8}" type="slidenum">
              <a:rPr lang="en-US" smtClean="0"/>
              <a:t>‹nº›</a:t>
            </a:fld>
            <a:endParaRPr lang="en-US"/>
          </a:p>
        </p:txBody>
      </p:sp>
    </p:spTree>
    <p:extLst>
      <p:ext uri="{BB962C8B-B14F-4D97-AF65-F5344CB8AC3E}">
        <p14:creationId xmlns:p14="http://schemas.microsoft.com/office/powerpoint/2010/main" val="161467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p:spPr>
        <p:txBody>
          <a:bodyPr/>
          <a:lstStyle/>
          <a:p>
            <a:pPr lvl="0">
              <a:defRPr sz="1800" b="0">
                <a:solidFill>
                  <a:srgbClr val="000000"/>
                </a:solidFill>
                <a:effectLst/>
                <a:uFillTx/>
              </a:defRPr>
            </a:pPr>
            <a:r>
              <a:rPr sz="3072" b="1">
                <a:solidFill>
                  <a:srgbClr val="FFFFFF"/>
                </a:solidFill>
                <a:effectLst>
                  <a:outerShdw blurRad="38100" dist="38100" dir="2700000" rotWithShape="0">
                    <a:srgbClr val="E4E4E4"/>
                  </a:outerShdw>
                </a:effectLst>
                <a:uFill>
                  <a:solidFill>
                    <a:srgbClr val="FFFFFF"/>
                  </a:solidFill>
                </a:uFill>
              </a:rPr>
              <a:t>Title Text</a:t>
            </a:r>
          </a:p>
        </p:txBody>
      </p:sp>
      <p:sp>
        <p:nvSpPr>
          <p:cNvPr id="16" name="Shape 16"/>
          <p:cNvSpPr>
            <a:spLocks noGrp="1"/>
          </p:cNvSpPr>
          <p:nvPr>
            <p:ph type="body" idx="1"/>
          </p:nvPr>
        </p:nvSpPr>
        <p:spPr>
          <a:prstGeom prst="rect">
            <a:avLst/>
          </a:prstGeom>
        </p:spPr>
        <p:txBody>
          <a:bodyPr/>
          <a:lstStyle>
            <a:lvl2pPr marL="701022" indent="-262121">
              <a:spcBef>
                <a:spcPts val="576"/>
              </a:spcBef>
              <a:buClr>
                <a:srgbClr val="FF2600"/>
              </a:buClr>
              <a:defRPr sz="2496">
                <a:solidFill>
                  <a:srgbClr val="434ED6"/>
                </a:solidFill>
                <a:uFill>
                  <a:solidFill>
                    <a:srgbClr val="434ED6"/>
                  </a:solidFill>
                </a:uFill>
              </a:defRPr>
            </a:lvl2pPr>
            <a:lvl3pPr marL="1097253" indent="-219451">
              <a:spcBef>
                <a:spcPts val="480"/>
              </a:spcBef>
              <a:defRPr sz="2304">
                <a:solidFill>
                  <a:srgbClr val="434ED6"/>
                </a:solidFill>
                <a:uFill>
                  <a:solidFill>
                    <a:srgbClr val="434ED6"/>
                  </a:solidFill>
                </a:uFill>
              </a:defRPr>
            </a:lvl3pPr>
            <a:lvl4pPr marL="1536154" indent="-219451">
              <a:spcBef>
                <a:spcPts val="384"/>
              </a:spcBef>
              <a:buClr>
                <a:srgbClr val="000000"/>
              </a:buClr>
              <a:defRPr sz="2112">
                <a:solidFill>
                  <a:srgbClr val="434ED6"/>
                </a:solidFill>
                <a:uFill>
                  <a:solidFill>
                    <a:srgbClr val="434ED6"/>
                  </a:solidFill>
                </a:uFill>
              </a:defRPr>
            </a:lvl4pPr>
            <a:lvl5pPr marL="1975055" indent="-219451">
              <a:spcBef>
                <a:spcPts val="384"/>
              </a:spcBef>
              <a:buClr>
                <a:srgbClr val="00775F"/>
              </a:buClr>
              <a:defRPr sz="1920">
                <a:solidFill>
                  <a:srgbClr val="434ED6"/>
                </a:solidFill>
                <a:uFill>
                  <a:solidFill>
                    <a:srgbClr val="434ED6"/>
                  </a:solidFill>
                </a:uFill>
              </a:defRPr>
            </a:lvl5pPr>
          </a:lstStyle>
          <a:p>
            <a:pPr lvl="0">
              <a:defRPr sz="1800">
                <a:solidFill>
                  <a:srgbClr val="000000"/>
                </a:solidFill>
                <a:uFillTx/>
              </a:defRPr>
            </a:pPr>
            <a:r>
              <a:rPr sz="2688">
                <a:solidFill>
                  <a:srgbClr val="4349AA"/>
                </a:solidFill>
                <a:uFill>
                  <a:solidFill>
                    <a:srgbClr val="4349AA"/>
                  </a:solidFill>
                </a:uFill>
              </a:rPr>
              <a:t>Body Level One</a:t>
            </a:r>
          </a:p>
          <a:p>
            <a:pPr lvl="1">
              <a:defRPr sz="1800">
                <a:solidFill>
                  <a:srgbClr val="000000"/>
                </a:solidFill>
                <a:uFillTx/>
              </a:defRPr>
            </a:pPr>
            <a:r>
              <a:rPr sz="2496">
                <a:solidFill>
                  <a:srgbClr val="434ED6"/>
                </a:solidFill>
                <a:uFill>
                  <a:solidFill>
                    <a:srgbClr val="434ED6"/>
                  </a:solidFill>
                </a:uFill>
              </a:rPr>
              <a:t>Body Level Two</a:t>
            </a:r>
          </a:p>
          <a:p>
            <a:pPr lvl="2">
              <a:defRPr sz="1800">
                <a:solidFill>
                  <a:srgbClr val="000000"/>
                </a:solidFill>
                <a:uFillTx/>
              </a:defRPr>
            </a:pPr>
            <a:r>
              <a:rPr sz="2304">
                <a:solidFill>
                  <a:srgbClr val="434ED6"/>
                </a:solidFill>
                <a:uFill>
                  <a:solidFill>
                    <a:srgbClr val="434ED6"/>
                  </a:solidFill>
                </a:uFill>
              </a:rPr>
              <a:t>Body Level Three</a:t>
            </a:r>
          </a:p>
          <a:p>
            <a:pPr lvl="3">
              <a:defRPr sz="1800">
                <a:solidFill>
                  <a:srgbClr val="000000"/>
                </a:solidFill>
                <a:uFillTx/>
              </a:defRPr>
            </a:pPr>
            <a:r>
              <a:rPr sz="2112">
                <a:solidFill>
                  <a:srgbClr val="434ED6"/>
                </a:solidFill>
                <a:uFill>
                  <a:solidFill>
                    <a:srgbClr val="434ED6"/>
                  </a:solidFill>
                </a:uFill>
              </a:rPr>
              <a:t>Body Level Four</a:t>
            </a:r>
          </a:p>
          <a:p>
            <a:pPr lvl="4">
              <a:defRPr sz="1800">
                <a:solidFill>
                  <a:srgbClr val="000000"/>
                </a:solidFill>
                <a:uFillTx/>
              </a:defRPr>
            </a:pPr>
            <a:r>
              <a:rPr sz="1920">
                <a:solidFill>
                  <a:srgbClr val="434ED6"/>
                </a:solidFill>
                <a:uFill>
                  <a:solidFill>
                    <a:srgbClr val="434ED6"/>
                  </a:solidFill>
                </a:uFill>
              </a:rPr>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‹nº›</a:t>
            </a:fld>
            <a:endParaRPr/>
          </a:p>
        </p:txBody>
      </p:sp>
    </p:spTree>
    <p:extLst>
      <p:ext uri="{BB962C8B-B14F-4D97-AF65-F5344CB8AC3E}">
        <p14:creationId xmlns:p14="http://schemas.microsoft.com/office/powerpoint/2010/main" val="9340640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7" name="Groupe 6"/>
          <p:cNvGrpSpPr/>
          <p:nvPr userDrawn="1"/>
        </p:nvGrpSpPr>
        <p:grpSpPr>
          <a:xfrm>
            <a:off x="0" y="188640"/>
            <a:ext cx="9144003" cy="6669360"/>
            <a:chOff x="827584" y="188640"/>
            <a:chExt cx="8316417" cy="6669360"/>
          </a:xfrm>
        </p:grpSpPr>
        <p:grpSp>
          <p:nvGrpSpPr>
            <p:cNvPr id="8" name="Groupe 7"/>
            <p:cNvGrpSpPr/>
            <p:nvPr userDrawn="1"/>
          </p:nvGrpSpPr>
          <p:grpSpPr>
            <a:xfrm>
              <a:off x="827584" y="188640"/>
              <a:ext cx="8316416" cy="1545841"/>
              <a:chOff x="827584" y="0"/>
              <a:chExt cx="8316416" cy="1545841"/>
            </a:xfrm>
          </p:grpSpPr>
          <p:sp>
            <p:nvSpPr>
              <p:cNvPr id="11" name="Triangle rectangle 10"/>
              <p:cNvSpPr/>
              <p:nvPr userDrawn="1"/>
            </p:nvSpPr>
            <p:spPr>
              <a:xfrm rot="16200000" flipH="1">
                <a:off x="827584" y="1257810"/>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0"/>
                <a:ext cx="8316416" cy="1257807"/>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a:effectLst>
                    <a:outerShdw blurRad="38100" dist="38100" dir="2700000" algn="tl">
                      <a:srgbClr val="000000">
                        <a:alpha val="43137"/>
                      </a:srgbClr>
                    </a:outerShdw>
                  </a:effectLst>
                </a:endParaRPr>
              </a:p>
            </p:txBody>
          </p:sp>
        </p:grpSp>
        <p:sp>
          <p:nvSpPr>
            <p:cNvPr id="9" name="Triangle rectangle 8"/>
            <p:cNvSpPr/>
            <p:nvPr userDrawn="1"/>
          </p:nvSpPr>
          <p:spPr>
            <a:xfrm flipH="1">
              <a:off x="827585" y="6093298"/>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a:solidFill>
                  <a:schemeClr val="bg1"/>
                </a:solidFill>
                <a:effectLst>
                  <a:outerShdw blurRad="38100" dist="38100" dir="2700000" algn="tl">
                    <a:srgbClr val="000000">
                      <a:alpha val="43137"/>
                    </a:srgbClr>
                  </a:outerShdw>
                </a:effectLst>
              </a:endParaRPr>
            </a:p>
          </p:txBody>
        </p:sp>
      </p:grpSp>
      <p:sp>
        <p:nvSpPr>
          <p:cNvPr id="3" name="Espace réservé du contenu 2"/>
          <p:cNvSpPr>
            <a:spLocks noGrp="1"/>
          </p:cNvSpPr>
          <p:nvPr>
            <p:ph idx="1"/>
          </p:nvPr>
        </p:nvSpPr>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7" name="Title 16"/>
          <p:cNvSpPr>
            <a:spLocks noGrp="1"/>
          </p:cNvSpPr>
          <p:nvPr>
            <p:ph type="title"/>
          </p:nvPr>
        </p:nvSpPr>
        <p:spPr/>
        <p:txBody>
          <a:bodyPr/>
          <a:lstStyle/>
          <a:p>
            <a:r>
              <a:rPr lang="en-US"/>
              <a:t>Click to edit Master title style</a:t>
            </a:r>
          </a:p>
        </p:txBody>
      </p:sp>
      <p:sp>
        <p:nvSpPr>
          <p:cNvPr id="18" name="Date Placeholder 17"/>
          <p:cNvSpPr>
            <a:spLocks noGrp="1"/>
          </p:cNvSpPr>
          <p:nvPr>
            <p:ph type="dt" sz="half" idx="10"/>
          </p:nvPr>
        </p:nvSpPr>
        <p:spPr/>
        <p:txBody>
          <a:bodyPr/>
          <a:lstStyle/>
          <a:p>
            <a:r>
              <a:rPr lang="fr-FR"/>
              <a:t>Your date comes here</a:t>
            </a:r>
            <a:endParaRPr lang="en-US"/>
          </a:p>
        </p:txBody>
      </p:sp>
      <p:sp>
        <p:nvSpPr>
          <p:cNvPr id="19" name="Footer Placeholder 18"/>
          <p:cNvSpPr>
            <a:spLocks noGrp="1"/>
          </p:cNvSpPr>
          <p:nvPr>
            <p:ph type="ftr" sz="quarter" idx="11"/>
          </p:nvPr>
        </p:nvSpPr>
        <p:spPr/>
        <p:txBody>
          <a:bodyPr/>
          <a:lstStyle/>
          <a:p>
            <a:r>
              <a:rPr lang="en-US"/>
              <a:t>Your footer comes here</a:t>
            </a:r>
          </a:p>
        </p:txBody>
      </p:sp>
      <p:sp>
        <p:nvSpPr>
          <p:cNvPr id="20" name="Slide Number Placeholder 19"/>
          <p:cNvSpPr>
            <a:spLocks noGrp="1"/>
          </p:cNvSpPr>
          <p:nvPr>
            <p:ph type="sldNum" sz="quarter" idx="12"/>
          </p:nvPr>
        </p:nvSpPr>
        <p:spPr/>
        <p:txBody>
          <a:bodyPr/>
          <a:lstStyle/>
          <a:p>
            <a:fld id="{4F5037F2-DC85-406A-A4EA-1E681A25B4F8}" type="slidenum">
              <a:rPr lang="en-US" smtClean="0"/>
              <a:pPr/>
              <a:t>‹nº›</a:t>
            </a:fld>
            <a:endParaRPr lang="en-US"/>
          </a:p>
        </p:txBody>
      </p:sp>
    </p:spTree>
    <p:extLst>
      <p:ext uri="{BB962C8B-B14F-4D97-AF65-F5344CB8AC3E}">
        <p14:creationId xmlns:p14="http://schemas.microsoft.com/office/powerpoint/2010/main" val="417057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fr-FR"/>
              <a:t>Your date comes here</a:t>
            </a:r>
            <a:endParaRPr lang="en-US"/>
          </a:p>
        </p:txBody>
      </p:sp>
      <p:sp>
        <p:nvSpPr>
          <p:cNvPr id="4" name="Footer Placeholder 3"/>
          <p:cNvSpPr>
            <a:spLocks noGrp="1"/>
          </p:cNvSpPr>
          <p:nvPr>
            <p:ph type="ftr" sz="quarter" idx="11"/>
          </p:nvPr>
        </p:nvSpPr>
        <p:spPr/>
        <p:txBody>
          <a:bodyPr/>
          <a:lstStyle/>
          <a:p>
            <a:r>
              <a:rPr lang="en-US"/>
              <a:t>Your footer comes here</a:t>
            </a:r>
          </a:p>
        </p:txBody>
      </p:sp>
      <p:sp>
        <p:nvSpPr>
          <p:cNvPr id="5" name="Slide Number Placeholder 4"/>
          <p:cNvSpPr>
            <a:spLocks noGrp="1"/>
          </p:cNvSpPr>
          <p:nvPr>
            <p:ph type="sldNum" sz="quarter" idx="12"/>
          </p:nvPr>
        </p:nvSpPr>
        <p:spPr/>
        <p:txBody>
          <a:bodyPr/>
          <a:lstStyle/>
          <a:p>
            <a:fld id="{4F5037F2-DC85-406A-A4EA-1E681A25B4F8}" type="slidenum">
              <a:rPr lang="en-US" smtClean="0"/>
              <a:pPr/>
              <a:t>‹nº›</a:t>
            </a:fld>
            <a:endParaRPr lang="en-US"/>
          </a:p>
        </p:txBody>
      </p:sp>
    </p:spTree>
    <p:extLst>
      <p:ext uri="{BB962C8B-B14F-4D97-AF65-F5344CB8AC3E}">
        <p14:creationId xmlns:p14="http://schemas.microsoft.com/office/powerpoint/2010/main" val="175343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sp>
        <p:nvSpPr>
          <p:cNvPr id="11" name="Triangle rectangle 10"/>
          <p:cNvSpPr/>
          <p:nvPr userDrawn="1"/>
        </p:nvSpPr>
        <p:spPr>
          <a:xfrm rot="16200000" flipH="1">
            <a:off x="827584" y="2886610"/>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692700"/>
            <a:ext cx="8316416" cy="21939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14" name="Triangle rectangle 13"/>
          <p:cNvSpPr/>
          <p:nvPr userDrawn="1"/>
        </p:nvSpPr>
        <p:spPr>
          <a:xfrm rot="16200000" flipH="1">
            <a:off x="827584" y="5079561"/>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4110577"/>
            <a:ext cx="8316416" cy="9689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userDrawn="1">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8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11" name="Triangle rectangle 10"/>
          <p:cNvSpPr/>
          <p:nvPr userDrawn="1"/>
        </p:nvSpPr>
        <p:spPr>
          <a:xfrm rot="16200000" flipH="1">
            <a:off x="827584" y="1446450"/>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188644"/>
            <a:ext cx="8316416" cy="12578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9" name="Triangle rectangle 8"/>
          <p:cNvSpPr/>
          <p:nvPr userDrawn="1"/>
        </p:nvSpPr>
        <p:spPr>
          <a:xfrm flipH="1">
            <a:off x="827587" y="6093298"/>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title"/>
          </p:nvPr>
        </p:nvSpPr>
        <p:spPr/>
        <p:txBody>
          <a:bodyPr/>
          <a:lstStyle/>
          <a:p>
            <a:r>
              <a:rPr lang="fr-FR"/>
              <a:t>Modifiez le style du titre</a:t>
            </a:r>
            <a:endParaRPr lang="en-US"/>
          </a:p>
        </p:txBody>
      </p:sp>
      <p:sp>
        <p:nvSpPr>
          <p:cNvPr id="3" name="Espace réservé du contenu 2"/>
          <p:cNvSpPr>
            <a:spLocks noGrp="1"/>
          </p:cNvSpPr>
          <p:nvPr userDrawn="1">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numéro de diapositive 5"/>
          <p:cNvSpPr>
            <a:spLocks noGrp="1"/>
          </p:cNvSpPr>
          <p:nvPr userDrawn="1">
            <p:ph type="sldNum" sz="quarter" idx="12"/>
          </p:nvPr>
        </p:nvSpPr>
        <p:spPr/>
        <p:txBody>
          <a:bodyPr/>
          <a:lstStyle/>
          <a:p>
            <a:fld id="{4F5037F2-DC85-406A-A4EA-1E681A25B4F8}" type="slidenum">
              <a:rPr lang="en-US" smtClean="0"/>
              <a:t>‹nº›</a:t>
            </a:fld>
            <a:endParaRPr lang="en-US"/>
          </a:p>
        </p:txBody>
      </p:sp>
      <p:sp>
        <p:nvSpPr>
          <p:cNvPr id="13" name="Espace réservé de la date 3"/>
          <p:cNvSpPr>
            <a:spLocks noGrp="1"/>
          </p:cNvSpPr>
          <p:nvPr>
            <p:ph type="dt" sz="half" idx="10"/>
          </p:nvPr>
        </p:nvSpPr>
        <p:spPr>
          <a:xfrm>
            <a:off x="6706146" y="6430862"/>
            <a:ext cx="2133600" cy="365125"/>
          </a:xfrm>
        </p:spPr>
        <p:txBody>
          <a:bodyPr/>
          <a:lstStyle>
            <a:lvl1pPr algn="r">
              <a:defRPr/>
            </a:lvl1pPr>
          </a:lstStyle>
          <a:p>
            <a:r>
              <a:rPr lang="fr-FR"/>
              <a:t>Your date comes here</a:t>
            </a:r>
            <a:endParaRPr lang="en-US" dirty="0"/>
          </a:p>
        </p:txBody>
      </p:sp>
      <p:sp>
        <p:nvSpPr>
          <p:cNvPr id="14" name="Espace réservé du pied de page 4"/>
          <p:cNvSpPr>
            <a:spLocks noGrp="1"/>
          </p:cNvSpPr>
          <p:nvPr>
            <p:ph type="ftr" sz="quarter" idx="11"/>
          </p:nvPr>
        </p:nvSpPr>
        <p:spPr>
          <a:xfrm>
            <a:off x="3664434" y="6430862"/>
            <a:ext cx="2895600" cy="365125"/>
          </a:xfrm>
        </p:spPr>
        <p:txBody>
          <a:bodyPr/>
          <a:lstStyle/>
          <a:p>
            <a:r>
              <a:rPr lang="en-US" dirty="0"/>
              <a:t>Your footer comes here</a:t>
            </a:r>
          </a:p>
        </p:txBody>
      </p:sp>
    </p:spTree>
    <p:extLst>
      <p:ext uri="{BB962C8B-B14F-4D97-AF65-F5344CB8AC3E}">
        <p14:creationId xmlns:p14="http://schemas.microsoft.com/office/powerpoint/2010/main" val="164866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sp>
        <p:nvSpPr>
          <p:cNvPr id="11" name="Triangle rectangle 10"/>
          <p:cNvSpPr/>
          <p:nvPr userDrawn="1"/>
        </p:nvSpPr>
        <p:spPr>
          <a:xfrm rot="16200000" flipH="1">
            <a:off x="827584" y="2886610"/>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692700"/>
            <a:ext cx="8316416" cy="219391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14" name="Triangle rectangle 13"/>
          <p:cNvSpPr/>
          <p:nvPr userDrawn="1"/>
        </p:nvSpPr>
        <p:spPr>
          <a:xfrm rot="16200000" flipH="1">
            <a:off x="827584" y="5079561"/>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4110577"/>
            <a:ext cx="8316416" cy="96898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userDrawn="1">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89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re et contenu">
    <p:spTree>
      <p:nvGrpSpPr>
        <p:cNvPr id="1" name=""/>
        <p:cNvGrpSpPr/>
        <p:nvPr/>
      </p:nvGrpSpPr>
      <p:grpSpPr>
        <a:xfrm>
          <a:off x="0" y="0"/>
          <a:ext cx="0" cy="0"/>
          <a:chOff x="0" y="0"/>
          <a:chExt cx="0" cy="0"/>
        </a:xfrm>
      </p:grpSpPr>
      <p:sp>
        <p:nvSpPr>
          <p:cNvPr id="11" name="Triangle rectangle 10"/>
          <p:cNvSpPr/>
          <p:nvPr userDrawn="1"/>
        </p:nvSpPr>
        <p:spPr>
          <a:xfrm rot="16200000" flipH="1">
            <a:off x="827584" y="1446450"/>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188644"/>
            <a:ext cx="8316416" cy="12578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9" name="Triangle rectangle 8"/>
          <p:cNvSpPr/>
          <p:nvPr userDrawn="1"/>
        </p:nvSpPr>
        <p:spPr>
          <a:xfrm flipH="1">
            <a:off x="827587" y="6093298"/>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title"/>
          </p:nvPr>
        </p:nvSpPr>
        <p:spPr/>
        <p:txBody>
          <a:bodyPr/>
          <a:lstStyle/>
          <a:p>
            <a:r>
              <a:rPr lang="fr-FR"/>
              <a:t>Modifiez le style du titre</a:t>
            </a:r>
            <a:endParaRPr lang="en-US"/>
          </a:p>
        </p:txBody>
      </p:sp>
      <p:sp>
        <p:nvSpPr>
          <p:cNvPr id="3" name="Espace réservé du contenu 2"/>
          <p:cNvSpPr>
            <a:spLocks noGrp="1"/>
          </p:cNvSpPr>
          <p:nvPr userDrawn="1">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numéro de diapositive 5"/>
          <p:cNvSpPr>
            <a:spLocks noGrp="1"/>
          </p:cNvSpPr>
          <p:nvPr userDrawn="1">
            <p:ph type="sldNum" sz="quarter" idx="12"/>
          </p:nvPr>
        </p:nvSpPr>
        <p:spPr/>
        <p:txBody>
          <a:bodyPr/>
          <a:lstStyle/>
          <a:p>
            <a:fld id="{4F5037F2-DC85-406A-A4EA-1E681A25B4F8}" type="slidenum">
              <a:rPr lang="en-US" smtClean="0"/>
              <a:t>‹nº›</a:t>
            </a:fld>
            <a:endParaRPr lang="en-US"/>
          </a:p>
        </p:txBody>
      </p:sp>
      <p:sp>
        <p:nvSpPr>
          <p:cNvPr id="13" name="Espace réservé de la date 3"/>
          <p:cNvSpPr>
            <a:spLocks noGrp="1"/>
          </p:cNvSpPr>
          <p:nvPr>
            <p:ph type="dt" sz="half" idx="10"/>
          </p:nvPr>
        </p:nvSpPr>
        <p:spPr>
          <a:xfrm>
            <a:off x="6706146" y="6430862"/>
            <a:ext cx="2133600" cy="365125"/>
          </a:xfrm>
        </p:spPr>
        <p:txBody>
          <a:bodyPr/>
          <a:lstStyle>
            <a:lvl1pPr algn="r">
              <a:defRPr/>
            </a:lvl1pPr>
          </a:lstStyle>
          <a:p>
            <a:r>
              <a:rPr lang="fr-FR"/>
              <a:t>Your date comes here</a:t>
            </a:r>
            <a:endParaRPr lang="en-US" dirty="0"/>
          </a:p>
        </p:txBody>
      </p:sp>
      <p:sp>
        <p:nvSpPr>
          <p:cNvPr id="14" name="Espace réservé du pied de page 4"/>
          <p:cNvSpPr>
            <a:spLocks noGrp="1"/>
          </p:cNvSpPr>
          <p:nvPr>
            <p:ph type="ftr" sz="quarter" idx="11"/>
          </p:nvPr>
        </p:nvSpPr>
        <p:spPr>
          <a:xfrm>
            <a:off x="3664434" y="6430862"/>
            <a:ext cx="2895600" cy="365125"/>
          </a:xfrm>
        </p:spPr>
        <p:txBody>
          <a:bodyPr/>
          <a:lstStyle/>
          <a:p>
            <a:r>
              <a:rPr lang="en-US" dirty="0"/>
              <a:t>Your footer comes here</a:t>
            </a:r>
          </a:p>
        </p:txBody>
      </p:sp>
    </p:spTree>
    <p:extLst>
      <p:ext uri="{BB962C8B-B14F-4D97-AF65-F5344CB8AC3E}">
        <p14:creationId xmlns:p14="http://schemas.microsoft.com/office/powerpoint/2010/main" val="323843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a:t>Your date comes here</a:t>
            </a:r>
            <a:endParaRPr lang="en-US"/>
          </a:p>
        </p:txBody>
      </p:sp>
      <p:sp>
        <p:nvSpPr>
          <p:cNvPr id="5" name="Espace réservé du pied de page 4"/>
          <p:cNvSpPr>
            <a:spLocks noGrp="1"/>
          </p:cNvSpPr>
          <p:nvPr>
            <p:ph type="ftr" sz="quarter" idx="11"/>
          </p:nvPr>
        </p:nvSpPr>
        <p:spPr/>
        <p:txBody>
          <a:bodyPr/>
          <a:lstStyle/>
          <a:p>
            <a:r>
              <a:rPr lang="en-US"/>
              <a:t>Your footer comes here</a:t>
            </a:r>
          </a:p>
        </p:txBody>
      </p:sp>
      <p:sp>
        <p:nvSpPr>
          <p:cNvPr id="6" name="Espace réservé du numéro de diapositive 5"/>
          <p:cNvSpPr>
            <a:spLocks noGrp="1"/>
          </p:cNvSpPr>
          <p:nvPr>
            <p:ph type="sldNum" sz="quarter" idx="12"/>
          </p:nvPr>
        </p:nvSpPr>
        <p:spPr/>
        <p:txBody>
          <a:bodyPr/>
          <a:lstStyle/>
          <a:p>
            <a:fld id="{4F5037F2-DC85-406A-A4EA-1E681A25B4F8}" type="slidenum">
              <a:rPr lang="en-US" smtClean="0"/>
              <a:t>‹nº›</a:t>
            </a:fld>
            <a:endParaRPr lang="en-US"/>
          </a:p>
        </p:txBody>
      </p:sp>
      <p:sp>
        <p:nvSpPr>
          <p:cNvPr id="11" name="Triangle rectangle 10"/>
          <p:cNvSpPr/>
          <p:nvPr userDrawn="1"/>
        </p:nvSpPr>
        <p:spPr>
          <a:xfrm rot="16200000" flipH="1">
            <a:off x="827584" y="2886610"/>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692700"/>
            <a:ext cx="8316416" cy="219391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14" name="Triangle rectangle 13"/>
          <p:cNvSpPr/>
          <p:nvPr userDrawn="1"/>
        </p:nvSpPr>
        <p:spPr>
          <a:xfrm rot="16200000" flipH="1">
            <a:off x="827584" y="5079561"/>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5" name="Rectangle 14"/>
          <p:cNvSpPr/>
          <p:nvPr userDrawn="1"/>
        </p:nvSpPr>
        <p:spPr>
          <a:xfrm>
            <a:off x="827584" y="4110577"/>
            <a:ext cx="8316416" cy="9689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ctrTitle" hasCustomPrompt="1"/>
          </p:nvPr>
        </p:nvSpPr>
        <p:spPr>
          <a:xfrm>
            <a:off x="1403350" y="1054638"/>
            <a:ext cx="7416801" cy="1470025"/>
          </a:xfrm>
        </p:spPr>
        <p:txBody>
          <a:bodyPr/>
          <a:lstStyle/>
          <a:p>
            <a:r>
              <a:rPr lang="en-US" noProof="0" dirty="0"/>
              <a:t>Click to edit Master title style</a:t>
            </a:r>
            <a:endParaRPr lang="en-US" dirty="0"/>
          </a:p>
        </p:txBody>
      </p:sp>
      <p:sp>
        <p:nvSpPr>
          <p:cNvPr id="3" name="Sous-titre 2"/>
          <p:cNvSpPr>
            <a:spLocks noGrp="1"/>
          </p:cNvSpPr>
          <p:nvPr userDrawn="1">
            <p:ph type="subTitle" idx="1" hasCustomPrompt="1"/>
          </p:nvPr>
        </p:nvSpPr>
        <p:spPr>
          <a:xfrm>
            <a:off x="1115615" y="4218306"/>
            <a:ext cx="5688633" cy="753525"/>
          </a:xfrm>
        </p:spPr>
        <p:txBody>
          <a:bodyPr anchor="ctr">
            <a:noAutofit/>
          </a:bodyPr>
          <a:lstStyle>
            <a:lvl1pPr marL="0" indent="0" algn="ctr">
              <a:buNone/>
              <a:defRPr sz="2000">
                <a:solidFill>
                  <a:schemeClr val="bg1"/>
                </a:solidFill>
                <a:effectLst>
                  <a:outerShdw blurRad="38100" dist="38100" dir="2700000" algn="tl">
                    <a:srgbClr val="000000">
                      <a:alpha val="43137"/>
                    </a:srgbClr>
                  </a:outerShdw>
                </a:effectLs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noProof="0" dirty="0"/>
              <a:t>Click to edit Master subtitle style</a:t>
            </a:r>
            <a:endParaRPr lang="en-US" dirty="0"/>
          </a:p>
        </p:txBody>
      </p:sp>
      <p:sp>
        <p:nvSpPr>
          <p:cNvPr id="16" name="Rectangle 15"/>
          <p:cNvSpPr/>
          <p:nvPr userDrawn="1"/>
        </p:nvSpPr>
        <p:spPr>
          <a:xfrm>
            <a:off x="7164290" y="3789044"/>
            <a:ext cx="1545881" cy="1545881"/>
          </a:xfrm>
          <a:prstGeom prst="rect">
            <a:avLst/>
          </a:prstGeom>
          <a:solidFill>
            <a:schemeClr val="bg1"/>
          </a:solidFill>
          <a:ln w="152400">
            <a:solidFill>
              <a:schemeClr val="bg2"/>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45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re et contenu">
    <p:spTree>
      <p:nvGrpSpPr>
        <p:cNvPr id="1" name=""/>
        <p:cNvGrpSpPr/>
        <p:nvPr/>
      </p:nvGrpSpPr>
      <p:grpSpPr>
        <a:xfrm>
          <a:off x="0" y="0"/>
          <a:ext cx="0" cy="0"/>
          <a:chOff x="0" y="0"/>
          <a:chExt cx="0" cy="0"/>
        </a:xfrm>
      </p:grpSpPr>
      <p:sp>
        <p:nvSpPr>
          <p:cNvPr id="11" name="Triangle rectangle 10"/>
          <p:cNvSpPr/>
          <p:nvPr userDrawn="1"/>
        </p:nvSpPr>
        <p:spPr>
          <a:xfrm rot="16200000" flipH="1">
            <a:off x="827584" y="1446450"/>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2" name="Rectangle 11"/>
          <p:cNvSpPr/>
          <p:nvPr userDrawn="1"/>
        </p:nvSpPr>
        <p:spPr>
          <a:xfrm>
            <a:off x="827584" y="188644"/>
            <a:ext cx="8316416" cy="12578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9" name="Triangle rectangle 8"/>
          <p:cNvSpPr/>
          <p:nvPr userDrawn="1"/>
        </p:nvSpPr>
        <p:spPr>
          <a:xfrm flipH="1">
            <a:off x="827587" y="6093298"/>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rot="10800000">
            <a:off x="827585" y="6381328"/>
            <a:ext cx="8316416" cy="4766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lvl="0"/>
            <a:endParaRPr lang="en-US" sz="2400" b="1" cap="small" baseline="0" dirty="0">
              <a:effectLst>
                <a:outerShdw blurRad="38100" dist="38100" dir="2700000" algn="tl">
                  <a:srgbClr val="000000">
                    <a:alpha val="43137"/>
                  </a:srgbClr>
                </a:outerShdw>
              </a:effectLst>
            </a:endParaRPr>
          </a:p>
        </p:txBody>
      </p:sp>
      <p:sp>
        <p:nvSpPr>
          <p:cNvPr id="2" name="Titre 1"/>
          <p:cNvSpPr>
            <a:spLocks noGrp="1"/>
          </p:cNvSpPr>
          <p:nvPr userDrawn="1">
            <p:ph type="title"/>
          </p:nvPr>
        </p:nvSpPr>
        <p:spPr/>
        <p:txBody>
          <a:bodyPr/>
          <a:lstStyle/>
          <a:p>
            <a:r>
              <a:rPr lang="fr-FR"/>
              <a:t>Modifiez le style du titre</a:t>
            </a:r>
            <a:endParaRPr lang="en-US"/>
          </a:p>
        </p:txBody>
      </p:sp>
      <p:sp>
        <p:nvSpPr>
          <p:cNvPr id="3" name="Espace réservé du contenu 2"/>
          <p:cNvSpPr>
            <a:spLocks noGrp="1"/>
          </p:cNvSpPr>
          <p:nvPr userDrawn="1">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numéro de diapositive 5"/>
          <p:cNvSpPr>
            <a:spLocks noGrp="1"/>
          </p:cNvSpPr>
          <p:nvPr userDrawn="1">
            <p:ph type="sldNum" sz="quarter" idx="12"/>
          </p:nvPr>
        </p:nvSpPr>
        <p:spPr/>
        <p:txBody>
          <a:bodyPr/>
          <a:lstStyle/>
          <a:p>
            <a:fld id="{4F5037F2-DC85-406A-A4EA-1E681A25B4F8}" type="slidenum">
              <a:rPr lang="en-US" smtClean="0"/>
              <a:t>‹nº›</a:t>
            </a:fld>
            <a:endParaRPr lang="en-US"/>
          </a:p>
        </p:txBody>
      </p:sp>
      <p:sp>
        <p:nvSpPr>
          <p:cNvPr id="13" name="Espace réservé de la date 3"/>
          <p:cNvSpPr>
            <a:spLocks noGrp="1"/>
          </p:cNvSpPr>
          <p:nvPr>
            <p:ph type="dt" sz="half" idx="10"/>
          </p:nvPr>
        </p:nvSpPr>
        <p:spPr>
          <a:xfrm>
            <a:off x="6706146" y="6430862"/>
            <a:ext cx="2133600" cy="365125"/>
          </a:xfrm>
        </p:spPr>
        <p:txBody>
          <a:bodyPr/>
          <a:lstStyle>
            <a:lvl1pPr algn="r">
              <a:defRPr/>
            </a:lvl1pPr>
          </a:lstStyle>
          <a:p>
            <a:r>
              <a:rPr lang="fr-FR"/>
              <a:t>Your date comes here</a:t>
            </a:r>
            <a:endParaRPr lang="en-US" dirty="0"/>
          </a:p>
        </p:txBody>
      </p:sp>
      <p:sp>
        <p:nvSpPr>
          <p:cNvPr id="14" name="Espace réservé du pied de page 4"/>
          <p:cNvSpPr>
            <a:spLocks noGrp="1"/>
          </p:cNvSpPr>
          <p:nvPr>
            <p:ph type="ftr" sz="quarter" idx="11"/>
          </p:nvPr>
        </p:nvSpPr>
        <p:spPr>
          <a:xfrm>
            <a:off x="3664434" y="6430862"/>
            <a:ext cx="2895600" cy="365125"/>
          </a:xfrm>
        </p:spPr>
        <p:txBody>
          <a:bodyPr/>
          <a:lstStyle/>
          <a:p>
            <a:r>
              <a:rPr lang="en-US" dirty="0"/>
              <a:t>Your footer comes here</a:t>
            </a:r>
          </a:p>
        </p:txBody>
      </p:sp>
    </p:spTree>
    <p:extLst>
      <p:ext uri="{BB962C8B-B14F-4D97-AF65-F5344CB8AC3E}">
        <p14:creationId xmlns:p14="http://schemas.microsoft.com/office/powerpoint/2010/main" val="14325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323528" cy="6858000"/>
          </a:xfrm>
          <a:prstGeom prst="rect">
            <a:avLst/>
          </a:prstGeom>
          <a:gradFill flip="none" rotWithShape="1">
            <a:gsLst>
              <a:gs pos="0">
                <a:schemeClr val="bg1">
                  <a:lumMod val="65000"/>
                </a:schemeClr>
              </a:gs>
              <a:gs pos="10000">
                <a:schemeClr val="bg2">
                  <a:shade val="67500"/>
                  <a:satMod val="115000"/>
                </a:schemeClr>
              </a:gs>
              <a:gs pos="100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Espace réservé du titre 1"/>
          <p:cNvSpPr>
            <a:spLocks noGrp="1"/>
          </p:cNvSpPr>
          <p:nvPr userDrawn="1">
            <p:ph type="title"/>
          </p:nvPr>
        </p:nvSpPr>
        <p:spPr>
          <a:xfrm>
            <a:off x="1403350" y="349491"/>
            <a:ext cx="7416800" cy="936104"/>
          </a:xfrm>
          <a:prstGeom prst="rect">
            <a:avLst/>
          </a:prstGeom>
        </p:spPr>
        <p:txBody>
          <a:bodyPr vert="horz" lIns="91440" tIns="45720" rIns="91440" bIns="45720" rtlCol="0" anchor="ctr">
            <a:normAutofit/>
          </a:bodyPr>
          <a:lstStyle/>
          <a:p>
            <a:r>
              <a:rPr lang="en-US" dirty="0"/>
              <a:t>Click to edit Master title style</a:t>
            </a:r>
          </a:p>
        </p:txBody>
      </p:sp>
      <p:sp>
        <p:nvSpPr>
          <p:cNvPr id="3" name="Espace réservé du texte 2"/>
          <p:cNvSpPr>
            <a:spLocks noGrp="1"/>
          </p:cNvSpPr>
          <p:nvPr userDrawn="1">
            <p:ph type="body" idx="1"/>
          </p:nvPr>
        </p:nvSpPr>
        <p:spPr>
          <a:xfrm>
            <a:off x="1403350" y="1600204"/>
            <a:ext cx="7416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userDrawn="1">
            <p:ph type="dt" sz="half" idx="2"/>
          </p:nvPr>
        </p:nvSpPr>
        <p:spPr>
          <a:xfrm>
            <a:off x="6706146" y="6430862"/>
            <a:ext cx="2133600" cy="365125"/>
          </a:xfrm>
          <a:prstGeom prst="rect">
            <a:avLst/>
          </a:prstGeom>
        </p:spPr>
        <p:txBody>
          <a:bodyPr vert="horz" lIns="91440" tIns="45720" rIns="91440" bIns="45720" rtlCol="0" anchor="ctr"/>
          <a:lstStyle>
            <a:lvl1pPr algn="l">
              <a:defRPr sz="1200">
                <a:solidFill>
                  <a:schemeClr val="bg1"/>
                </a:solidFill>
                <a:effectLst>
                  <a:outerShdw blurRad="38100" dist="38100" dir="2700000" algn="tl">
                    <a:srgbClr val="000000">
                      <a:alpha val="43137"/>
                    </a:srgbClr>
                  </a:outerShdw>
                </a:effectLst>
              </a:defRPr>
            </a:lvl1pPr>
          </a:lstStyle>
          <a:p>
            <a:r>
              <a:rPr lang="fr-FR"/>
              <a:t>Your date comes here</a:t>
            </a:r>
            <a:endParaRPr lang="en-US"/>
          </a:p>
        </p:txBody>
      </p:sp>
      <p:sp>
        <p:nvSpPr>
          <p:cNvPr id="5" name="Espace réservé du pied de page 4"/>
          <p:cNvSpPr>
            <a:spLocks noGrp="1"/>
          </p:cNvSpPr>
          <p:nvPr userDrawn="1">
            <p:ph type="ftr" sz="quarter" idx="3"/>
          </p:nvPr>
        </p:nvSpPr>
        <p:spPr>
          <a:xfrm>
            <a:off x="3664434" y="6430862"/>
            <a:ext cx="2895600" cy="365125"/>
          </a:xfrm>
          <a:prstGeom prst="rect">
            <a:avLst/>
          </a:prstGeom>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en-US"/>
              <a:t>Your footer comes here</a:t>
            </a:r>
          </a:p>
        </p:txBody>
      </p:sp>
      <p:sp>
        <p:nvSpPr>
          <p:cNvPr id="6" name="Espace réservé du numéro de diapositive 5"/>
          <p:cNvSpPr>
            <a:spLocks noGrp="1"/>
          </p:cNvSpPr>
          <p:nvPr userDrawn="1">
            <p:ph type="sldNum" sz="quarter" idx="4"/>
          </p:nvPr>
        </p:nvSpPr>
        <p:spPr>
          <a:xfrm>
            <a:off x="1384722" y="6430862"/>
            <a:ext cx="2133600" cy="365125"/>
          </a:xfrm>
          <a:prstGeom prst="rect">
            <a:avLst/>
          </a:prstGeom>
        </p:spPr>
        <p:txBody>
          <a:bodyPr vert="horz" lIns="91440" tIns="45720" rIns="91440" bIns="45720" rtlCol="0" anchor="ctr"/>
          <a:lstStyle>
            <a:lvl1pPr algn="l">
              <a:defRPr sz="1200">
                <a:solidFill>
                  <a:schemeClr val="bg1"/>
                </a:solidFill>
                <a:effectLst>
                  <a:outerShdw blurRad="38100" dist="38100" dir="2700000" algn="tl">
                    <a:srgbClr val="000000">
                      <a:alpha val="43137"/>
                    </a:srgbClr>
                  </a:outerShdw>
                </a:effectLst>
              </a:defRPr>
            </a:lvl1pPr>
          </a:lstStyle>
          <a:p>
            <a:fld id="{4F5037F2-DC85-406A-A4EA-1E681A25B4F8}" type="slidenum">
              <a:rPr lang="en-US" smtClean="0"/>
              <a:pPr/>
              <a:t>‹nº›</a:t>
            </a:fld>
            <a:endParaRPr lang="en-US"/>
          </a:p>
        </p:txBody>
      </p:sp>
    </p:spTree>
    <p:extLst>
      <p:ext uri="{BB962C8B-B14F-4D97-AF65-F5344CB8AC3E}">
        <p14:creationId xmlns:p14="http://schemas.microsoft.com/office/powerpoint/2010/main" val="22949257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15"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03" r:id="rId14"/>
    <p:sldLayoutId id="2147483714" r:id="rId15"/>
  </p:sldLayoutIdLst>
  <p:hf hdr="0"/>
  <p:txStyles>
    <p:titleStyle>
      <a:lvl1pPr algn="ctr" defTabSz="914377" rtl="0" eaLnBrk="1" latinLnBrk="0" hangingPunct="1">
        <a:spcBef>
          <a:spcPct val="0"/>
        </a:spcBef>
        <a:buNone/>
        <a:defRPr sz="32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primeface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pt-BR" dirty="0"/>
              <a:t>JSF e Primefaces</a:t>
            </a:r>
          </a:p>
        </p:txBody>
      </p:sp>
      <p:sp>
        <p:nvSpPr>
          <p:cNvPr id="2" name="Sous-titre 1"/>
          <p:cNvSpPr>
            <a:spLocks noGrp="1"/>
          </p:cNvSpPr>
          <p:nvPr>
            <p:ph type="subTitle" idx="1"/>
          </p:nvPr>
        </p:nvSpPr>
        <p:spPr>
          <a:xfrm>
            <a:off x="981617" y="4218305"/>
            <a:ext cx="6400800" cy="753525"/>
          </a:xfrm>
        </p:spPr>
        <p:txBody>
          <a:bodyPr/>
          <a:lstStyle/>
          <a:p>
            <a:r>
              <a:rPr lang="en-US" dirty="0"/>
              <a:t>Namom Alves Alencar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6055" y="3918695"/>
            <a:ext cx="1326239" cy="1326239"/>
          </a:xfrm>
          <a:prstGeom prst="rect">
            <a:avLst/>
          </a:prstGeom>
        </p:spPr>
      </p:pic>
    </p:spTree>
    <p:extLst>
      <p:ext uri="{BB962C8B-B14F-4D97-AF65-F5344CB8AC3E}">
        <p14:creationId xmlns:p14="http://schemas.microsoft.com/office/powerpoint/2010/main" val="387289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O desenvolvimento Web e o protocolo HTTP</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734" y="1754204"/>
            <a:ext cx="5640209" cy="4329108"/>
          </a:xfrm>
          <a:prstGeom prst="rect">
            <a:avLst/>
          </a:prstGeom>
        </p:spPr>
      </p:pic>
    </p:spTree>
    <p:extLst>
      <p:ext uri="{BB962C8B-B14F-4D97-AF65-F5344CB8AC3E}">
        <p14:creationId xmlns:p14="http://schemas.microsoft.com/office/powerpoint/2010/main" val="345574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O desenvolvimento Web e o protocolo HTTP</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dirty="0"/>
              <a:t>Isso facilita bastante a manutenção e a gerenciabilidade, pois temos um lugar central e acessível onde a aplicação é executada. Contudo, note que será preciso conhecer HTML, CSS e JavaScript, para fazer a interface com o usuário, e o protocolo HTTP para entender a comunicação pela web. E, mais importante ainda, não há mais eventos, mas sim um modelo bem diferente orientado a requisições e respostas. Toda essa base precisará ser conhecida pelo desenvolvedor.</a:t>
            </a:r>
            <a:endParaRPr lang="en-US" dirty="0"/>
          </a:p>
        </p:txBody>
      </p:sp>
    </p:spTree>
    <p:extLst>
      <p:ext uri="{BB962C8B-B14F-4D97-AF65-F5344CB8AC3E}">
        <p14:creationId xmlns:p14="http://schemas.microsoft.com/office/powerpoint/2010/main" val="176233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O desenvolvimento Web e o protocolo HTTP</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dirty="0"/>
              <a:t>Comparando as duas abordagens, podemos ver vantagens e desvantagens em ambas. No lado da aplicação puramente Desktop, temos um estilo de desenvolvimento orientado a eventos, usando componentes ricos, porém com problemas de manutenção e gerenciamento. Do outro lado, as aplicações web são mais fáceis de gerenciar e manter, mas precisamos lidar com HTML, conhecer o protocolo HTTP e seguir o modelo requisição/resposta.</a:t>
            </a:r>
            <a:endParaRPr lang="en-US" dirty="0"/>
          </a:p>
        </p:txBody>
      </p:sp>
    </p:spTree>
    <p:extLst>
      <p:ext uri="{BB962C8B-B14F-4D97-AF65-F5344CB8AC3E}">
        <p14:creationId xmlns:p14="http://schemas.microsoft.com/office/powerpoint/2010/main" val="137849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Características do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JSF é uma tecnologia que nos permite criar aplicações Java para Web utilizando componentes visuais pré-prontos, de forma que o desenvolvedor não se preocupe com Javascript e HTML. Basta adicionarmos os componentes (calendários, tabelas, formulários) e eles serão renderizados e exibidos em formato html.</a:t>
            </a:r>
            <a:endParaRPr lang="en-US" sz="2800" dirty="0"/>
          </a:p>
        </p:txBody>
      </p:sp>
    </p:spTree>
    <p:extLst>
      <p:ext uri="{BB962C8B-B14F-4D97-AF65-F5344CB8AC3E}">
        <p14:creationId xmlns:p14="http://schemas.microsoft.com/office/powerpoint/2010/main" val="389121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Características do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b="1" dirty="0"/>
              <a:t>Guarda o estado dos componentes</a:t>
            </a:r>
          </a:p>
          <a:p>
            <a:endParaRPr lang="pt-BR" sz="2800" dirty="0"/>
          </a:p>
          <a:p>
            <a:r>
              <a:rPr lang="pt-BR" sz="2800" dirty="0"/>
              <a:t>Além disso o estado dos componentes é sempre guardado automaticamente (como veremos mais à frente), criando a característica Stateful. Isso nos permite, por exemplo, criar formulários de várias páginas e navegar nos vários passos dele com o estado das telas sendo mantidos.</a:t>
            </a:r>
            <a:endParaRPr lang="en-US" sz="2800" dirty="0"/>
          </a:p>
        </p:txBody>
      </p:sp>
    </p:spTree>
    <p:extLst>
      <p:ext uri="{BB962C8B-B14F-4D97-AF65-F5344CB8AC3E}">
        <p14:creationId xmlns:p14="http://schemas.microsoft.com/office/powerpoint/2010/main" val="130024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Características do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b="1" dirty="0"/>
              <a:t>Separa as camadas</a:t>
            </a:r>
          </a:p>
          <a:p>
            <a:endParaRPr lang="pt-BR" b="1" dirty="0"/>
          </a:p>
          <a:p>
            <a:r>
              <a:rPr lang="pt-BR" sz="2800" dirty="0"/>
              <a:t>Outra característica marcante na arquitetura do JSF é a separação que fazemos entre as camadas de apresentação e de aplicação. Pensando no modelo MVC, o JSF possui uma camada de visualização bem separada do conjunto de classes de modelo.</a:t>
            </a:r>
            <a:endParaRPr lang="en-US" sz="2800" dirty="0"/>
          </a:p>
        </p:txBody>
      </p:sp>
    </p:spTree>
    <p:extLst>
      <p:ext uri="{BB962C8B-B14F-4D97-AF65-F5344CB8AC3E}">
        <p14:creationId xmlns:p14="http://schemas.microsoft.com/office/powerpoint/2010/main" val="3812326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Características do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3600" b="1" dirty="0"/>
              <a:t>Especificação: várias implementações</a:t>
            </a:r>
          </a:p>
          <a:p>
            <a:endParaRPr lang="pt-BR" b="1" dirty="0"/>
          </a:p>
          <a:p>
            <a:r>
              <a:rPr lang="pt-BR" dirty="0"/>
              <a:t>O JSF ainda tem a vantagem de ser uma especificação do Java EE, isto é, todo servidor de aplicações Java tem que vir com uma implementação dela e há diversas outras disponíveis.</a:t>
            </a:r>
            <a:endParaRPr lang="en-US" sz="2800" dirty="0"/>
          </a:p>
        </p:txBody>
      </p:sp>
    </p:spTree>
    <p:extLst>
      <p:ext uri="{BB962C8B-B14F-4D97-AF65-F5344CB8AC3E}">
        <p14:creationId xmlns:p14="http://schemas.microsoft.com/office/powerpoint/2010/main" val="421918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Características do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A implementação mais famosa do JSF e também a implementação de referência, é a Oracle Mojarra disponível em http://javaserverfaces.java.net/. Outra implementação famosa é a MyFaces da Apache Software Foundation em http://myfaces.apache.org/.</a:t>
            </a:r>
            <a:endParaRPr lang="en-US" sz="2400" dirty="0"/>
          </a:p>
        </p:txBody>
      </p:sp>
    </p:spTree>
    <p:extLst>
      <p:ext uri="{BB962C8B-B14F-4D97-AF65-F5344CB8AC3E}">
        <p14:creationId xmlns:p14="http://schemas.microsoft.com/office/powerpoint/2010/main" val="377014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Primeiros passos com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Nosso projeto utilizará a implementação Mojarra do JSF. Ela já define o modelo de desenvolvimento e oferece alguns componentes bem básicos. Nada além de inputs, botões e ComboBoxes simples.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484" y="3501008"/>
            <a:ext cx="3257550" cy="2533650"/>
          </a:xfrm>
          <a:prstGeom prst="rect">
            <a:avLst/>
          </a:prstGeom>
        </p:spPr>
      </p:pic>
    </p:spTree>
    <p:extLst>
      <p:ext uri="{BB962C8B-B14F-4D97-AF65-F5344CB8AC3E}">
        <p14:creationId xmlns:p14="http://schemas.microsoft.com/office/powerpoint/2010/main" val="222353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Primeiros passos com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19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sz="2800" dirty="0"/>
              <a:t>Não há componentes sofisticados dentro da especificação e isso é proposital: uma especificação tem que ser estável e as possibilidades das interfaces com o usuário crescem muito rapidamente. A especificação trata do que é fundamental, mas outros projetos suprem o que falta.</a:t>
            </a:r>
          </a:p>
          <a:p>
            <a:endParaRPr lang="pt-BR" sz="2800" dirty="0"/>
          </a:p>
          <a:p>
            <a:r>
              <a:rPr lang="pt-BR" sz="2800" dirty="0"/>
              <a:t>Para atender a demanda dos desenvolvedores por componentes mais sofisticados, há várias extensões do JSF que seguem o mesmo ciclo e modelo da especificação. Exemplos dessas bibliotecas são PrimeFaces, RichFaces e IceFaces. Todas elas definem componentes JSF que vão muito além da especificação.</a:t>
            </a:r>
            <a:endParaRPr lang="en-US" sz="2000" dirty="0"/>
          </a:p>
        </p:txBody>
      </p:sp>
    </p:spTree>
    <p:extLst>
      <p:ext uri="{BB962C8B-B14F-4D97-AF65-F5344CB8AC3E}">
        <p14:creationId xmlns:p14="http://schemas.microsoft.com/office/powerpoint/2010/main" val="374629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Durante muitos anos, os usuários se habituaram com aplicações Desktop. Este tipo de aplicação é instalada no computador local e acessa diretamente um banco de dados ou gerenciador de arquivos. As tecnologias típicas para criar uma aplicação Desktop são Delphi, VB (Visual Basic) ou, no mundo Java, Swing(não vimos, pois está em desuso).</a:t>
            </a:r>
            <a:endParaRPr lang="en-US" dirty="0"/>
          </a:p>
        </p:txBody>
      </p:sp>
    </p:spTree>
    <p:extLst>
      <p:ext uri="{BB962C8B-B14F-4D97-AF65-F5344CB8AC3E}">
        <p14:creationId xmlns:p14="http://schemas.microsoft.com/office/powerpoint/2010/main" val="32398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Primeiros passos com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endParaRPr lang="pt-BR" dirty="0"/>
          </a:p>
          <a:p>
            <a:endParaRPr lang="pt-BR" dirty="0"/>
          </a:p>
          <a:p>
            <a:endParaRPr lang="pt-BR" dirty="0"/>
          </a:p>
          <a:p>
            <a:r>
              <a:rPr lang="pt-BR" dirty="0"/>
              <a:t>Cada biblioteca oferece </a:t>
            </a:r>
            <a:r>
              <a:rPr lang="pt-BR" i="1" dirty="0"/>
              <a:t>ShowCases</a:t>
            </a:r>
            <a:r>
              <a:rPr lang="pt-BR" dirty="0"/>
              <a:t> na web para mostrar seus componentes e suas funcionalidades. Você pode ver o </a:t>
            </a:r>
            <a:r>
              <a:rPr lang="pt-BR" i="1" dirty="0"/>
              <a:t>showcase</a:t>
            </a:r>
            <a:r>
              <a:rPr lang="pt-BR" dirty="0"/>
              <a:t> do </a:t>
            </a:r>
            <a:r>
              <a:rPr lang="pt-BR" b="1" dirty="0"/>
              <a:t>PrimeFaces</a:t>
            </a:r>
            <a:r>
              <a:rPr lang="pt-BR" dirty="0"/>
              <a:t> no endereço </a:t>
            </a:r>
            <a:r>
              <a:rPr lang="pt-BR" dirty="0">
                <a:hlinkClick r:id="rId2"/>
              </a:rPr>
              <a:t>http://www.primefaces.org</a:t>
            </a:r>
            <a:r>
              <a:rPr lang="pt-BR" dirty="0"/>
              <a:t>.</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289" y="1582619"/>
            <a:ext cx="6515100" cy="1314450"/>
          </a:xfrm>
          <a:prstGeom prst="rect">
            <a:avLst/>
          </a:prstGeom>
        </p:spPr>
      </p:pic>
    </p:spTree>
    <p:extLst>
      <p:ext uri="{BB962C8B-B14F-4D97-AF65-F5344CB8AC3E}">
        <p14:creationId xmlns:p14="http://schemas.microsoft.com/office/powerpoint/2010/main" val="1664766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Primeiros passos com JSF</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Na sua </a:t>
            </a:r>
            <a:r>
              <a:rPr lang="pt-BR" i="1" dirty="0"/>
              <a:t>demo online</a:t>
            </a:r>
            <a:r>
              <a:rPr lang="pt-BR" dirty="0"/>
              <a:t>, podemos ver uma lista de componentes disponíveis, como inputs, painéis, botões diversos, menus, gráficos e componentes </a:t>
            </a:r>
            <a:r>
              <a:rPr lang="pt-BR" i="1" dirty="0"/>
              <a:t>drag &amp; drop</a:t>
            </a:r>
            <a:r>
              <a:rPr lang="pt-BR" dirty="0"/>
              <a:t>, que vão muito além das especificações, ainda mantendo a facilidade de uso (vamos entrar no site).</a:t>
            </a:r>
          </a:p>
          <a:p>
            <a:r>
              <a:rPr lang="pt-BR" dirty="0"/>
              <a:t>Para a definição da interface do projeto usaremos Oracle Mojarra com PrimeFaces, uma combinação muito comum no mercado.</a:t>
            </a:r>
            <a:endParaRPr lang="en-US" dirty="0"/>
          </a:p>
        </p:txBody>
      </p:sp>
    </p:spTree>
    <p:extLst>
      <p:ext uri="{BB962C8B-B14F-4D97-AF65-F5344CB8AC3E}">
        <p14:creationId xmlns:p14="http://schemas.microsoft.com/office/powerpoint/2010/main" val="23430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Preparação do ambiente</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Nossa aplicação precisa de uma interface web. Para isso vamos preparar uma aplicação web comum que roda dentro de um Servlet Container. Qualquer implementação de servlet container seria válida e, no curso, usaremos o Apache Tomcat 7+. Existem outros servidores como o Jetty, Jboss e o WebLogic</a:t>
            </a:r>
            <a:endParaRPr lang="en-US" dirty="0"/>
          </a:p>
        </p:txBody>
      </p:sp>
    </p:spTree>
    <p:extLst>
      <p:ext uri="{BB962C8B-B14F-4D97-AF65-F5344CB8AC3E}">
        <p14:creationId xmlns:p14="http://schemas.microsoft.com/office/powerpoint/2010/main" val="3025039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Configuração do controlador do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O JSF segue o padrão arquitetural MVC (Model-View-Controller) e faz o papel do Controller da aplicação. Para começar a usá-lo, é preciso configurar a servlet do JSF no web.xml da aplicação. Esse Servlet é responsável por receber as requisições e delegá-las ao JSF. Para configurá-lo basta adicionar as seguintes configurações no web.xml (Criado automaticamente)</a:t>
            </a:r>
            <a:endParaRPr lang="en-US" dirty="0"/>
          </a:p>
        </p:txBody>
      </p:sp>
    </p:spTree>
    <p:extLst>
      <p:ext uri="{BB962C8B-B14F-4D97-AF65-F5344CB8AC3E}">
        <p14:creationId xmlns:p14="http://schemas.microsoft.com/office/powerpoint/2010/main" val="272126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Faces-config: o arquivo de configuração do mundo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Além disso, há um segundo XML que é o arquivo de configuração relacionado com o mundo JSF, o faces-config.xml.</a:t>
            </a:r>
          </a:p>
          <a:p>
            <a:r>
              <a:rPr lang="pt-BR" dirty="0"/>
              <a:t>Como o JSF na versão dois encoraja o uso de anotações em vez de configurações no XML, este arquivo torna-se pouco usado. Ele era muito mais importante na primeira versão do JSF.</a:t>
            </a:r>
            <a:endParaRPr lang="en-US" dirty="0"/>
          </a:p>
        </p:txBody>
      </p:sp>
    </p:spTree>
    <p:extLst>
      <p:ext uri="{BB962C8B-B14F-4D97-AF65-F5344CB8AC3E}">
        <p14:creationId xmlns:p14="http://schemas.microsoft.com/office/powerpoint/2010/main" val="289628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Exercicio</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dirty="0"/>
              <a:t>1 – Instalar o TomCat 8</a:t>
            </a:r>
          </a:p>
          <a:p>
            <a:pPr lvl="1"/>
            <a:r>
              <a:rPr lang="pt-BR" dirty="0"/>
              <a:t>Acesse o site do tomcat</a:t>
            </a:r>
          </a:p>
          <a:p>
            <a:pPr lvl="1"/>
            <a:r>
              <a:rPr lang="pt-BR" dirty="0"/>
              <a:t>Baixe o arquivo zip</a:t>
            </a:r>
          </a:p>
          <a:p>
            <a:pPr lvl="1"/>
            <a:r>
              <a:rPr lang="pt-BR" dirty="0"/>
              <a:t>Crie um projeto do tipo server</a:t>
            </a:r>
          </a:p>
          <a:p>
            <a:pPr lvl="1"/>
            <a:r>
              <a:rPr lang="pt-BR" dirty="0"/>
              <a:t>Associe  a pasta ao Tomcat 8</a:t>
            </a:r>
            <a:endParaRPr lang="en-US" dirty="0"/>
          </a:p>
          <a:p>
            <a:r>
              <a:rPr lang="en-US" dirty="0"/>
              <a:t>2 – </a:t>
            </a:r>
            <a:r>
              <a:rPr lang="en-US" dirty="0" err="1"/>
              <a:t>Criar</a:t>
            </a:r>
            <a:r>
              <a:rPr lang="en-US" dirty="0"/>
              <a:t> um </a:t>
            </a:r>
            <a:r>
              <a:rPr lang="en-US" dirty="0" err="1"/>
              <a:t>projeto</a:t>
            </a:r>
            <a:r>
              <a:rPr lang="en-US" dirty="0"/>
              <a:t> JSF 2.2</a:t>
            </a:r>
          </a:p>
          <a:p>
            <a:pPr lvl="1"/>
            <a:r>
              <a:rPr lang="en-US" dirty="0" err="1"/>
              <a:t>Vamos</a:t>
            </a:r>
            <a:r>
              <a:rPr lang="en-US" dirty="0"/>
              <a:t> </a:t>
            </a:r>
            <a:r>
              <a:rPr lang="en-US" dirty="0" err="1"/>
              <a:t>utilizar</a:t>
            </a:r>
            <a:r>
              <a:rPr lang="en-US" dirty="0"/>
              <a:t> o Mojarra</a:t>
            </a:r>
            <a:endParaRPr lang="pt-BR" dirty="0"/>
          </a:p>
          <a:p>
            <a:pPr lvl="1"/>
            <a:r>
              <a:rPr lang="pt-BR" dirty="0"/>
              <a:t>Iremos baixar automaticamente as lib, pelo eclipse</a:t>
            </a:r>
            <a:r>
              <a:rPr lang="pt-BR" dirty="0" smtClean="0"/>
              <a:t>.</a:t>
            </a:r>
          </a:p>
          <a:p>
            <a:r>
              <a:rPr lang="pt-BR" dirty="0" smtClean="0"/>
              <a:t>3 – Instalar o </a:t>
            </a:r>
            <a:r>
              <a:rPr lang="pt-BR" dirty="0" err="1" smtClean="0"/>
              <a:t>Jboss</a:t>
            </a:r>
            <a:r>
              <a:rPr lang="pt-BR" dirty="0" smtClean="0"/>
              <a:t> Tools</a:t>
            </a:r>
            <a:endParaRPr lang="en-US" dirty="0"/>
          </a:p>
        </p:txBody>
      </p:sp>
    </p:spTree>
    <p:extLst>
      <p:ext uri="{BB962C8B-B14F-4D97-AF65-F5344CB8AC3E}">
        <p14:creationId xmlns:p14="http://schemas.microsoft.com/office/powerpoint/2010/main" val="68999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A primeira página com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sz="2800" dirty="0"/>
              <a:t>Como configuramos, na criação do projeto, que o JSF será responsável por responder às requisições com extensão .xhtml. Dessa forma, tabalharemos com arquivos xhtml no restante do curso.</a:t>
            </a:r>
          </a:p>
          <a:p>
            <a:endParaRPr lang="pt-BR" sz="2800" dirty="0"/>
          </a:p>
          <a:p>
            <a:r>
              <a:rPr lang="pt-BR" sz="2800" dirty="0"/>
              <a:t>Vale relembrar uma diferença fundamental entre as duas formas de desenvolvimento para a web. A abordagem action based MVC, focam seu funcionamento nas classes que contêm as lógicas. A view é meramente uma camada de apresentação do que foi processado no modelo.</a:t>
            </a:r>
            <a:endParaRPr lang="en-US" sz="2800" dirty="0"/>
          </a:p>
        </p:txBody>
      </p:sp>
    </p:spTree>
    <p:extLst>
      <p:ext uri="{BB962C8B-B14F-4D97-AF65-F5344CB8AC3E}">
        <p14:creationId xmlns:p14="http://schemas.microsoft.com/office/powerpoint/2010/main" val="1997448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A primeira página com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Enquanto isso, o pensamento component based adotado pelo JSF leva a view como a peça mais importante -- é a partir das necessidades apontadas pelos componentes da view que o modelo é chamado e populado com dados.</a:t>
            </a:r>
          </a:p>
          <a:p>
            <a:endParaRPr lang="pt-BR" sz="2800" dirty="0"/>
          </a:p>
          <a:p>
            <a:r>
              <a:rPr lang="pt-BR" sz="2800" dirty="0"/>
              <a:t>As tags que representam os componentes do JSF estão em duas taglibs principais (bibliotecas de tags): a core e a html.</a:t>
            </a:r>
            <a:endParaRPr lang="en-US" sz="2800" dirty="0"/>
          </a:p>
        </p:txBody>
      </p:sp>
    </p:spTree>
    <p:extLst>
      <p:ext uri="{BB962C8B-B14F-4D97-AF65-F5344CB8AC3E}">
        <p14:creationId xmlns:p14="http://schemas.microsoft.com/office/powerpoint/2010/main" val="7274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A primeira página com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A taglib html contém os componentes necessários para montarmos nossa tela gerando o HTML adequado. Já a core possui diversos componentes não visuais, como tratadores de eventos ou validadores. Por ora, usaremos apenas os componentes da h:html</a:t>
            </a:r>
            <a:endParaRPr lang="en-US" sz="2800" dirty="0"/>
          </a:p>
        </p:txBody>
      </p:sp>
    </p:spTree>
    <p:extLst>
      <p:ext uri="{BB962C8B-B14F-4D97-AF65-F5344CB8AC3E}">
        <p14:creationId xmlns:p14="http://schemas.microsoft.com/office/powerpoint/2010/main" val="216362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A primeira página com JSF</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29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sz="2800" dirty="0"/>
              <a:t>Importando as tags em nossa página</a:t>
            </a:r>
          </a:p>
          <a:p>
            <a:endParaRPr lang="pt-BR" sz="2800" dirty="0"/>
          </a:p>
          <a:p>
            <a:r>
              <a:rPr lang="pt-BR" sz="2800" dirty="0"/>
              <a:t>Diferente da forma importação de taglibs em JSPs que vimos no curso de Java para a web (FJ-21), para importar as tags no JSF basta declararmos seus namespaces no arquivo .xhtml. Dessa forma, teremos:</a:t>
            </a:r>
          </a:p>
          <a:p>
            <a:pPr marL="400041" lvl="1" indent="0">
              <a:buNone/>
            </a:pPr>
            <a:r>
              <a:rPr lang="pt-BR" sz="2400" dirty="0"/>
              <a:t>&lt;!DOCTYPE html PUBLIC "-//W3C//DTD XHTML 1.0 Transitional//EN" </a:t>
            </a:r>
          </a:p>
          <a:p>
            <a:pPr marL="400041" lvl="1" indent="0">
              <a:buNone/>
            </a:pPr>
            <a:r>
              <a:rPr lang="pt-BR" sz="2400" dirty="0"/>
              <a:t>  "http://www.w3.org/TR/xhtml1/DTD/xhtml1-transitional.dtd"&gt;</a:t>
            </a:r>
          </a:p>
          <a:p>
            <a:pPr marL="400041" lvl="1" indent="0">
              <a:buNone/>
            </a:pPr>
            <a:r>
              <a:rPr lang="pt-BR" sz="2400" dirty="0"/>
              <a:t>&lt;html xmlns="http://www.w3.org/1999/xhtml"</a:t>
            </a:r>
          </a:p>
          <a:p>
            <a:pPr marL="400041" lvl="1" indent="0">
              <a:buNone/>
            </a:pPr>
            <a:r>
              <a:rPr lang="pt-BR" sz="2400" dirty="0"/>
              <a:t>    </a:t>
            </a:r>
            <a:r>
              <a:rPr lang="pt-BR" sz="2400" b="1" i="1" u="sng" dirty="0"/>
              <a:t>xmlns:h="http://java.sun.com/jsf/html"</a:t>
            </a:r>
            <a:r>
              <a:rPr lang="pt-BR" sz="2400" dirty="0"/>
              <a:t>&gt;</a:t>
            </a:r>
          </a:p>
          <a:p>
            <a:pPr marL="400041" lvl="1" indent="0">
              <a:buNone/>
            </a:pPr>
            <a:r>
              <a:rPr lang="pt-BR" sz="2400" dirty="0"/>
              <a:t>    &lt;!-- aqui usaremos as tags do JSF --&gt;</a:t>
            </a:r>
          </a:p>
          <a:p>
            <a:pPr marL="400041" lvl="1" indent="0">
              <a:buNone/>
            </a:pPr>
            <a:r>
              <a:rPr lang="pt-BR" sz="2400" dirty="0"/>
              <a:t>&lt;/html&gt;</a:t>
            </a:r>
            <a:endParaRPr lang="en-US" sz="2400" dirty="0"/>
          </a:p>
        </p:txBody>
      </p:sp>
    </p:spTree>
    <p:extLst>
      <p:ext uri="{BB962C8B-B14F-4D97-AF65-F5344CB8AC3E}">
        <p14:creationId xmlns:p14="http://schemas.microsoft.com/office/powerpoint/2010/main" val="267667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Para o desenvolvedor, a aplicação Desktop é construída com uma série de componentes que a plataforma de desenvolvimento oferece para cada sistema operacional. Esses componentes ricos e muitas vezes sofisticados estão associados a eventos ou procedimentos que executam lógicas de negócio.</a:t>
            </a:r>
            <a:endParaRPr lang="en-US" dirty="0"/>
          </a:p>
        </p:txBody>
      </p:sp>
    </p:spTree>
    <p:extLst>
      <p:ext uri="{BB962C8B-B14F-4D97-AF65-F5344CB8AC3E}">
        <p14:creationId xmlns:p14="http://schemas.microsoft.com/office/powerpoint/2010/main" val="3775527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Definindo a interface da aplicação</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70000" lnSpcReduction="20000"/>
          </a:bodyPr>
          <a:lstStyle/>
          <a:p>
            <a:r>
              <a:rPr lang="pt-BR" sz="3400" dirty="0"/>
              <a:t>Como qualquer outro aprendizado de tecnologia, vamos começar a explorar o JSF criando nossa primeira tela com uma mensagem de boas vindas para o usuário.</a:t>
            </a:r>
          </a:p>
          <a:p>
            <a:r>
              <a:rPr lang="pt-BR" sz="3400" dirty="0"/>
              <a:t>Como todo arquivo HTML, todo o cabeçalho deve estar dentro da tag head e o que será renderizado no navegador deve ficar dentro da tag body. Uma página padrão para nós seria algo como:</a:t>
            </a:r>
          </a:p>
          <a:p>
            <a:endParaRPr lang="pt-BR" sz="2800" dirty="0"/>
          </a:p>
          <a:p>
            <a:pPr marL="400041" lvl="1" indent="0">
              <a:buNone/>
            </a:pPr>
            <a:r>
              <a:rPr lang="pt-BR" sz="2400" dirty="0"/>
              <a:t>&lt;html ...&gt;</a:t>
            </a:r>
          </a:p>
          <a:p>
            <a:pPr marL="400041" lvl="1" indent="0">
              <a:buNone/>
            </a:pPr>
            <a:r>
              <a:rPr lang="pt-BR" sz="2400" dirty="0"/>
              <a:t>  &lt;head&gt;</a:t>
            </a:r>
          </a:p>
          <a:p>
            <a:pPr marL="400041" lvl="1" indent="0">
              <a:buNone/>
            </a:pPr>
            <a:r>
              <a:rPr lang="pt-BR" sz="2400" dirty="0"/>
              <a:t>    &lt;!-- cabeçalho aqui --&gt;</a:t>
            </a:r>
          </a:p>
          <a:p>
            <a:pPr marL="400041" lvl="1" indent="0">
              <a:buNone/>
            </a:pPr>
            <a:r>
              <a:rPr lang="pt-BR" sz="2400" dirty="0"/>
              <a:t>  &lt;/head&gt;</a:t>
            </a:r>
          </a:p>
          <a:p>
            <a:pPr marL="400041" lvl="1" indent="0">
              <a:buNone/>
            </a:pPr>
            <a:r>
              <a:rPr lang="pt-BR" sz="2400" dirty="0"/>
              <a:t>  &lt;body&gt;</a:t>
            </a:r>
          </a:p>
          <a:p>
            <a:pPr marL="400041" lvl="1" indent="0">
              <a:buNone/>
            </a:pPr>
            <a:r>
              <a:rPr lang="pt-BR" sz="2400" dirty="0"/>
              <a:t>    &lt;!-- informações a serem mostradas --&gt;</a:t>
            </a:r>
          </a:p>
          <a:p>
            <a:pPr marL="400041" lvl="1" indent="0">
              <a:buNone/>
            </a:pPr>
            <a:r>
              <a:rPr lang="pt-BR" sz="2400" dirty="0"/>
              <a:t>  &lt;/body&gt;</a:t>
            </a:r>
          </a:p>
          <a:p>
            <a:pPr marL="400041" lvl="1" indent="0">
              <a:buNone/>
            </a:pPr>
            <a:r>
              <a:rPr lang="pt-BR" sz="2400" dirty="0"/>
              <a:t>&lt;/html&gt;</a:t>
            </a:r>
            <a:endParaRPr lang="en-US" sz="2000" dirty="0"/>
          </a:p>
        </p:txBody>
      </p:sp>
    </p:spTree>
    <p:extLst>
      <p:ext uri="{BB962C8B-B14F-4D97-AF65-F5344CB8AC3E}">
        <p14:creationId xmlns:p14="http://schemas.microsoft.com/office/powerpoint/2010/main" val="69459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Definindo a interface da aplicação</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3400" dirty="0"/>
              <a:t>Quando estamos lidando com o JSF, no entanto, precisamos nos lembrar de utilizar preferencialmente as tags do próprio framework, já que, à medida que utilizarmos componentes mais avançados, o JSF precisará gerenciar os próprios body e head para, por exemplo, adicionar CSS e javascript que um componente requisitar.</a:t>
            </a:r>
            <a:endParaRPr lang="en-US" sz="2000" dirty="0"/>
          </a:p>
        </p:txBody>
      </p:sp>
    </p:spTree>
    <p:extLst>
      <p:ext uri="{BB962C8B-B14F-4D97-AF65-F5344CB8AC3E}">
        <p14:creationId xmlns:p14="http://schemas.microsoft.com/office/powerpoint/2010/main" val="354265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Definindo a interface da aplicação</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77500" lnSpcReduction="20000"/>
          </a:bodyPr>
          <a:lstStyle/>
          <a:p>
            <a:r>
              <a:rPr lang="pt-BR" sz="3400" dirty="0"/>
              <a:t>Assim, usando JSF preferiremos utilizar as tags estruturais do HTML que vêm da taglib http://java.sun.com/jsf/html, nosso html vai ficar mais parecido com esse:</a:t>
            </a:r>
          </a:p>
          <a:p>
            <a:endParaRPr lang="pt-BR" sz="3400" dirty="0"/>
          </a:p>
          <a:p>
            <a:pPr marL="400041" lvl="1" indent="0">
              <a:buNone/>
            </a:pPr>
            <a:r>
              <a:rPr lang="pt-BR" sz="3000" dirty="0"/>
              <a:t>&lt;html ...&gt;</a:t>
            </a:r>
          </a:p>
          <a:p>
            <a:pPr marL="400041" lvl="1" indent="0">
              <a:buNone/>
            </a:pPr>
            <a:r>
              <a:rPr lang="pt-BR" sz="3000" dirty="0"/>
              <a:t>  &lt;</a:t>
            </a:r>
            <a:r>
              <a:rPr lang="pt-BR" sz="3000" b="1" u="sng" dirty="0"/>
              <a:t>h:</a:t>
            </a:r>
            <a:r>
              <a:rPr lang="pt-BR" sz="3000" dirty="0"/>
              <a:t>head&gt;</a:t>
            </a:r>
          </a:p>
          <a:p>
            <a:pPr marL="400041" lvl="1" indent="0">
              <a:buNone/>
            </a:pPr>
            <a:r>
              <a:rPr lang="pt-BR" sz="3000" dirty="0"/>
              <a:t>    &lt;!-- cabeçalho aqui --&gt;</a:t>
            </a:r>
          </a:p>
          <a:p>
            <a:pPr marL="400041" lvl="1" indent="0">
              <a:buNone/>
            </a:pPr>
            <a:r>
              <a:rPr lang="pt-BR" sz="3000" dirty="0"/>
              <a:t>  &lt;/</a:t>
            </a:r>
            <a:r>
              <a:rPr lang="pt-BR" sz="3000" b="1" u="sng" dirty="0"/>
              <a:t>h:</a:t>
            </a:r>
            <a:r>
              <a:rPr lang="pt-BR" sz="3000" dirty="0"/>
              <a:t>head&gt;</a:t>
            </a:r>
          </a:p>
          <a:p>
            <a:pPr marL="400041" lvl="1" indent="0">
              <a:buNone/>
            </a:pPr>
            <a:r>
              <a:rPr lang="pt-BR" sz="3000" dirty="0"/>
              <a:t>  &lt;</a:t>
            </a:r>
            <a:r>
              <a:rPr lang="pt-BR" sz="3000" b="1" u="sng" dirty="0"/>
              <a:t>h:</a:t>
            </a:r>
            <a:r>
              <a:rPr lang="pt-BR" sz="3000" dirty="0"/>
              <a:t>body&gt;</a:t>
            </a:r>
          </a:p>
          <a:p>
            <a:pPr marL="400041" lvl="1" indent="0">
              <a:buNone/>
            </a:pPr>
            <a:r>
              <a:rPr lang="pt-BR" sz="3000" dirty="0"/>
              <a:t>    &lt;!-- informações a serem mostradas --&gt;</a:t>
            </a:r>
          </a:p>
          <a:p>
            <a:pPr marL="400041" lvl="1" indent="0">
              <a:buNone/>
            </a:pPr>
            <a:r>
              <a:rPr lang="pt-BR" sz="3000" dirty="0"/>
              <a:t>  &lt;/</a:t>
            </a:r>
            <a:r>
              <a:rPr lang="pt-BR" sz="3000" b="1" u="sng" dirty="0"/>
              <a:t>h:</a:t>
            </a:r>
            <a:r>
              <a:rPr lang="pt-BR" sz="3000" dirty="0"/>
              <a:t>body&gt;</a:t>
            </a:r>
          </a:p>
          <a:p>
            <a:pPr marL="400041" lvl="1" indent="0">
              <a:buNone/>
            </a:pPr>
            <a:r>
              <a:rPr lang="pt-BR" sz="3000" dirty="0"/>
              <a:t>&lt;/html&gt;</a:t>
            </a:r>
            <a:endParaRPr lang="en-US" sz="1600" dirty="0"/>
          </a:p>
        </p:txBody>
      </p:sp>
    </p:spTree>
    <p:extLst>
      <p:ext uri="{BB962C8B-B14F-4D97-AF65-F5344CB8AC3E}">
        <p14:creationId xmlns:p14="http://schemas.microsoft.com/office/powerpoint/2010/main" val="1993304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Mostrando informações com h:outputText</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Como queremos mostrar uma saudação para o visitante da nossa página, podemos usar a tag h:outputText. É através do seu atributo value que definimos o texto que será apresentado na página.</a:t>
            </a:r>
          </a:p>
          <a:p>
            <a:r>
              <a:rPr lang="pt-BR" dirty="0"/>
              <a:t>Juntando tudo, nosso primeiro exemplo é uma tela simples com um texto:</a:t>
            </a:r>
          </a:p>
          <a:p>
            <a:pPr marL="400041" lvl="1" indent="0">
              <a:buNone/>
            </a:pPr>
            <a:r>
              <a:rPr lang="en-US" i="1" u="sng" dirty="0"/>
              <a:t>&lt;</a:t>
            </a:r>
            <a:r>
              <a:rPr lang="en-US" i="1" u="sng" dirty="0" err="1"/>
              <a:t>h:outputText</a:t>
            </a:r>
            <a:r>
              <a:rPr lang="en-US" i="1" u="sng" dirty="0"/>
              <a:t> value ="</a:t>
            </a:r>
            <a:r>
              <a:rPr lang="en-US" i="1" u="sng" dirty="0" err="1"/>
              <a:t>Olá</a:t>
            </a:r>
            <a:r>
              <a:rPr lang="en-US" i="1" u="sng" dirty="0"/>
              <a:t> JSF!" /&gt;</a:t>
            </a:r>
          </a:p>
        </p:txBody>
      </p:sp>
    </p:spTree>
    <p:extLst>
      <p:ext uri="{BB962C8B-B14F-4D97-AF65-F5344CB8AC3E}">
        <p14:creationId xmlns:p14="http://schemas.microsoft.com/office/powerpoint/2010/main" val="1266481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Managed Beans</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20000"/>
          </a:bodyPr>
          <a:lstStyle/>
          <a:p>
            <a:r>
              <a:rPr lang="pt-BR" dirty="0"/>
              <a:t>O h:outputText é uma tag com um propósito aparentemente muito bobo e, no exemplo acima, é exatamente equivalente a simplesmente escrevermos "Olá JSF!" diretamente. E, de fato, para textos fixos, não há problema em escrevê-lo diretamente!</a:t>
            </a:r>
          </a:p>
          <a:p>
            <a:endParaRPr lang="pt-BR" dirty="0"/>
          </a:p>
          <a:p>
            <a:r>
              <a:rPr lang="pt-BR" dirty="0"/>
              <a:t>Contudo, se um pedaço de texto tiver que interagir com o modelo, uma lógica ou mesmo com outros componentes visuais, será necessário que ele também esteja guardado em um componente.</a:t>
            </a:r>
            <a:endParaRPr lang="en-US" i="1" u="sng" dirty="0"/>
          </a:p>
        </p:txBody>
      </p:sp>
    </p:spTree>
    <p:extLst>
      <p:ext uri="{BB962C8B-B14F-4D97-AF65-F5344CB8AC3E}">
        <p14:creationId xmlns:p14="http://schemas.microsoft.com/office/powerpoint/2010/main" val="999802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Managed Beans</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dirty="0"/>
              <a:t>Estes, são apenas classezinhas simples que com as quais o JSF consegue interagir através do acesso a seus métodos. Nada mais são do que POJOs anotados com @ManagedBean.</a:t>
            </a:r>
          </a:p>
          <a:p>
            <a:endParaRPr lang="pt-BR" dirty="0"/>
          </a:p>
          <a:p>
            <a:r>
              <a:rPr lang="pt-BR" sz="2800" i="1" dirty="0"/>
              <a:t>POJO (Plain Old Java Object)</a:t>
            </a:r>
          </a:p>
          <a:p>
            <a:r>
              <a:rPr lang="pt-BR" sz="2800" i="1" dirty="0"/>
              <a:t>POJO é um termo criado por Martin Fowler, Rebecca Parsons e Josh Mackenzie que serve para definir um objeto simples. Segundo eles, o termo foi criado pois ninguém usaria objetos simples nos seus projetos pois não existia um nome extravagante para ele.</a:t>
            </a:r>
            <a:endParaRPr lang="en-US" sz="2800" i="1" dirty="0"/>
          </a:p>
        </p:txBody>
      </p:sp>
    </p:spTree>
    <p:extLst>
      <p:ext uri="{BB962C8B-B14F-4D97-AF65-F5344CB8AC3E}">
        <p14:creationId xmlns:p14="http://schemas.microsoft.com/office/powerpoint/2010/main" val="391601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Managed Beans</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20000"/>
          </a:bodyPr>
          <a:lstStyle/>
          <a:p>
            <a:r>
              <a:rPr lang="pt-BR" dirty="0"/>
              <a:t>Se quisermos, por exemplo, mostrar quando foi o acesso do usuário a essa página, podemos criar a seguinte classe:</a:t>
            </a:r>
          </a:p>
          <a:p>
            <a:endParaRPr lang="pt-BR" dirty="0"/>
          </a:p>
          <a:p>
            <a:pPr marL="400041" lvl="1" indent="0">
              <a:buNone/>
            </a:pPr>
            <a:r>
              <a:rPr lang="pt-BR" sz="2400" dirty="0"/>
              <a:t>@ManagedBean</a:t>
            </a:r>
          </a:p>
          <a:p>
            <a:pPr marL="400041" lvl="1" indent="0">
              <a:buNone/>
            </a:pPr>
            <a:r>
              <a:rPr lang="pt-BR" sz="2400" b="1" dirty="0"/>
              <a:t>public</a:t>
            </a:r>
            <a:r>
              <a:rPr lang="pt-BR" sz="2400" dirty="0"/>
              <a:t> </a:t>
            </a:r>
            <a:r>
              <a:rPr lang="pt-BR" sz="2400" b="1" dirty="0"/>
              <a:t>class</a:t>
            </a:r>
            <a:r>
              <a:rPr lang="pt-BR" sz="2400" dirty="0"/>
              <a:t> OlaMundoBean {</a:t>
            </a:r>
          </a:p>
          <a:p>
            <a:pPr marL="400041" lvl="1" indent="0">
              <a:buNone/>
            </a:pPr>
            <a:endParaRPr lang="pt-BR" sz="2400" dirty="0"/>
          </a:p>
          <a:p>
            <a:pPr marL="400041" lvl="1" indent="0">
              <a:buNone/>
            </a:pPr>
            <a:r>
              <a:rPr lang="pt-BR" sz="2400" dirty="0"/>
              <a:t>  </a:t>
            </a:r>
            <a:r>
              <a:rPr lang="pt-BR" sz="2400" b="1" dirty="0"/>
              <a:t>public</a:t>
            </a:r>
            <a:r>
              <a:rPr lang="pt-BR" sz="2400" dirty="0"/>
              <a:t> String getHorario() {</a:t>
            </a:r>
          </a:p>
          <a:p>
            <a:pPr marL="400041" lvl="1" indent="0">
              <a:buNone/>
            </a:pPr>
            <a:r>
              <a:rPr lang="pt-BR" sz="2400" dirty="0"/>
              <a:t>    SimpleDateFormat sdf = </a:t>
            </a:r>
            <a:r>
              <a:rPr lang="pt-BR" sz="2400" b="1" dirty="0"/>
              <a:t>new</a:t>
            </a:r>
            <a:r>
              <a:rPr lang="pt-BR" sz="2400" dirty="0"/>
              <a:t> SimpleDateFormat("hh:mm:ss");</a:t>
            </a:r>
          </a:p>
          <a:p>
            <a:pPr marL="400041" lvl="1" indent="0">
              <a:buNone/>
            </a:pPr>
            <a:r>
              <a:rPr lang="pt-BR" sz="2400" dirty="0"/>
              <a:t>    </a:t>
            </a:r>
            <a:r>
              <a:rPr lang="pt-BR" sz="2400" b="1" dirty="0"/>
              <a:t>return</a:t>
            </a:r>
            <a:r>
              <a:rPr lang="pt-BR" sz="2400" dirty="0"/>
              <a:t> "Atualizado em " + sdf.format(new Date());</a:t>
            </a:r>
          </a:p>
          <a:p>
            <a:pPr marL="400041" lvl="1" indent="0">
              <a:buNone/>
            </a:pPr>
            <a:r>
              <a:rPr lang="pt-BR" sz="2400" dirty="0"/>
              <a:t>  }</a:t>
            </a:r>
          </a:p>
          <a:p>
            <a:pPr marL="400041" lvl="1" indent="0">
              <a:buNone/>
            </a:pPr>
            <a:r>
              <a:rPr lang="pt-BR" sz="2400" dirty="0"/>
              <a:t>}</a:t>
            </a:r>
            <a:endParaRPr lang="en-US" sz="2100" i="1" dirty="0"/>
          </a:p>
        </p:txBody>
      </p:sp>
    </p:spTree>
    <p:extLst>
      <p:ext uri="{BB962C8B-B14F-4D97-AF65-F5344CB8AC3E}">
        <p14:creationId xmlns:p14="http://schemas.microsoft.com/office/powerpoint/2010/main" val="2643899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Managed Beans</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E, bem semelhantemente à forma padrão nas JSPs da ultima aula, acessaremos o getter através da Expression Language. Existe apenas uma pequena diferença: para chamar os métodos no JSF, em vez do cifrão ($), usaremos a cerquilha (#).</a:t>
            </a:r>
          </a:p>
          <a:p>
            <a:endParaRPr lang="pt-BR" dirty="0"/>
          </a:p>
          <a:p>
            <a:pPr marL="400041" lvl="1" indent="0">
              <a:buNone/>
            </a:pPr>
            <a:r>
              <a:rPr lang="pt-BR" dirty="0"/>
              <a:t>&lt;h:outputText value="#{olaMundoBean.horario}" /&gt;</a:t>
            </a:r>
            <a:endParaRPr lang="en-US" sz="1700" i="1" dirty="0"/>
          </a:p>
        </p:txBody>
      </p:sp>
    </p:spTree>
    <p:extLst>
      <p:ext uri="{BB962C8B-B14F-4D97-AF65-F5344CB8AC3E}">
        <p14:creationId xmlns:p14="http://schemas.microsoft.com/office/powerpoint/2010/main" val="2784013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Managed Beans</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Ao fazer colocar o código acima, estamos dizendo que há uma classe gerenciada pelo JSF chamada OlaMundoBean que tem um método getHorario -- e que o retorno desse método será mostrado na página. É uma forma extremamente simples e elegante de ligar a view a métodos do model.</a:t>
            </a:r>
            <a:endParaRPr lang="en-US" sz="1700" i="1" dirty="0"/>
          </a:p>
        </p:txBody>
      </p:sp>
    </p:spTree>
    <p:extLst>
      <p:ext uri="{BB962C8B-B14F-4D97-AF65-F5344CB8AC3E}">
        <p14:creationId xmlns:p14="http://schemas.microsoft.com/office/powerpoint/2010/main" val="2997485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effectLst/>
              </a:rPr>
              <a:t>Exercicio</a:t>
            </a: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39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1 – Crie uma página chamada horario e mostre o horario atual na primeira linha e o seu nome na segunda linha.</a:t>
            </a:r>
            <a:endParaRPr lang="en-US" sz="1300" i="1" dirty="0"/>
          </a:p>
          <a:p>
            <a:pPr lvl="1"/>
            <a:r>
              <a:rPr lang="en-US" i="1" dirty="0" err="1"/>
              <a:t>Obs</a:t>
            </a:r>
            <a:r>
              <a:rPr lang="en-US" i="1" dirty="0"/>
              <a:t>: </a:t>
            </a:r>
            <a:r>
              <a:rPr lang="en-US" i="1" dirty="0" err="1"/>
              <a:t>seu</a:t>
            </a:r>
            <a:r>
              <a:rPr lang="en-US" i="1" dirty="0"/>
              <a:t> </a:t>
            </a:r>
            <a:r>
              <a:rPr lang="en-US" i="1" dirty="0" err="1"/>
              <a:t>nome</a:t>
            </a:r>
            <a:r>
              <a:rPr lang="en-US" i="1" dirty="0"/>
              <a:t> </a:t>
            </a:r>
            <a:r>
              <a:rPr lang="en-US" i="1" dirty="0" err="1"/>
              <a:t>deve</a:t>
            </a:r>
            <a:r>
              <a:rPr lang="en-US" i="1" dirty="0"/>
              <a:t> </a:t>
            </a:r>
            <a:r>
              <a:rPr lang="en-US" i="1" dirty="0" err="1"/>
              <a:t>ser</a:t>
            </a:r>
            <a:r>
              <a:rPr lang="en-US" i="1" dirty="0"/>
              <a:t> </a:t>
            </a:r>
            <a:r>
              <a:rPr lang="en-US" i="1" dirty="0" err="1"/>
              <a:t>manipulavel</a:t>
            </a:r>
            <a:r>
              <a:rPr lang="en-US" i="1" dirty="0"/>
              <a:t> no </a:t>
            </a:r>
            <a:r>
              <a:rPr lang="en-US" i="1" dirty="0" err="1"/>
              <a:t>futuro</a:t>
            </a:r>
            <a:r>
              <a:rPr lang="en-US" i="1" dirty="0"/>
              <a:t>, </a:t>
            </a:r>
            <a:r>
              <a:rPr lang="en-US" i="1" dirty="0" err="1"/>
              <a:t>isto</a:t>
            </a:r>
            <a:r>
              <a:rPr lang="en-US" i="1" dirty="0"/>
              <a:t> é, </a:t>
            </a:r>
            <a:r>
              <a:rPr lang="en-US" i="1" dirty="0" err="1"/>
              <a:t>ele</a:t>
            </a:r>
            <a:r>
              <a:rPr lang="en-US" i="1" dirty="0"/>
              <a:t> </a:t>
            </a:r>
            <a:r>
              <a:rPr lang="en-US" i="1" dirty="0" err="1"/>
              <a:t>deve</a:t>
            </a:r>
            <a:r>
              <a:rPr lang="en-US" i="1" dirty="0"/>
              <a:t> </a:t>
            </a:r>
            <a:r>
              <a:rPr lang="en-US" i="1" dirty="0" err="1"/>
              <a:t>ser</a:t>
            </a:r>
            <a:r>
              <a:rPr lang="en-US" i="1" dirty="0"/>
              <a:t> </a:t>
            </a:r>
            <a:r>
              <a:rPr lang="en-US" i="1" dirty="0" err="1"/>
              <a:t>uma</a:t>
            </a:r>
            <a:r>
              <a:rPr lang="en-US" i="1" dirty="0"/>
              <a:t> </a:t>
            </a:r>
            <a:r>
              <a:rPr lang="en-US" i="1" dirty="0" err="1"/>
              <a:t>variavel</a:t>
            </a:r>
            <a:r>
              <a:rPr lang="en-US" i="1" dirty="0"/>
              <a:t>.</a:t>
            </a:r>
            <a:endParaRPr lang="pt-BR" dirty="0"/>
          </a:p>
        </p:txBody>
      </p:sp>
    </p:spTree>
    <p:extLst>
      <p:ext uri="{BB962C8B-B14F-4D97-AF65-F5344CB8AC3E}">
        <p14:creationId xmlns:p14="http://schemas.microsoft.com/office/powerpoint/2010/main" val="213501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85000" lnSpcReduction="20000"/>
          </a:bodyPr>
          <a:lstStyle/>
          <a:p>
            <a:r>
              <a:rPr lang="pt-BR" dirty="0"/>
              <a:t>Problemas de validação de dados são indicados na própria tela sem que qualquer informação do formulário seja perdida. De uma forma natural, esses componentes lembram-se dos dados do usuário, inclusive entre telas e ações diferentes.</a:t>
            </a:r>
          </a:p>
          <a:p>
            <a:endParaRPr lang="pt-BR" dirty="0"/>
          </a:p>
          <a:p>
            <a:r>
              <a:rPr lang="pt-BR" dirty="0"/>
              <a:t>Nesse tipo de desenvolvimento são utilizados diversos componentes ricos, como por exemplo, calendários, menus diversos ou componentes drag and drop (arrastar e soltar). Eles ficam associados a eventos, ou ações, e guardam automaticamente seu estado, já que mantêm os valores digitados pelo usuário.</a:t>
            </a:r>
            <a:endParaRPr lang="en-US" dirty="0"/>
          </a:p>
        </p:txBody>
      </p:sp>
    </p:spTree>
    <p:extLst>
      <p:ext uri="{BB962C8B-B14F-4D97-AF65-F5344CB8AC3E}">
        <p14:creationId xmlns:p14="http://schemas.microsoft.com/office/powerpoint/2010/main" val="2461022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cap="small" dirty="0" err="1">
                <a:effectLst/>
              </a:rPr>
              <a:t>Recebendo</a:t>
            </a:r>
            <a:r>
              <a:rPr lang="en-US" cap="small" dirty="0">
                <a:effectLst/>
              </a:rPr>
              <a:t> </a:t>
            </a:r>
            <a:r>
              <a:rPr lang="en-US" cap="small" dirty="0" err="1">
                <a:effectLst/>
              </a:rPr>
              <a:t>informações</a:t>
            </a:r>
            <a:r>
              <a:rPr lang="en-US" cap="small" dirty="0">
                <a:effectLst/>
              </a:rPr>
              <a:t> do </a:t>
            </a:r>
            <a:r>
              <a:rPr lang="en-US" cap="small" dirty="0" err="1">
                <a:effectLst/>
              </a:rPr>
              <a:t>usuário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85000" lnSpcReduction="10000"/>
          </a:bodyPr>
          <a:lstStyle/>
          <a:p>
            <a:r>
              <a:rPr lang="pt-BR" dirty="0"/>
              <a:t>Agora que já sabemos conectar a página à camada de modelo, fica fácil obter dados do usuário! Por nossa vivência com aplicações web, até mesmo como usuários, sabemos que a forma mais comum de trazer tais dados para dentro da aplicação é através de formulários.</a:t>
            </a:r>
          </a:p>
          <a:p>
            <a:endParaRPr lang="pt-BR" dirty="0"/>
          </a:p>
          <a:p>
            <a:r>
              <a:rPr lang="pt-BR" dirty="0"/>
              <a:t>A boa notícia é que no JSF não será muito diferente! Se para mostrar dados na página usamos a tag h:outputText, para trazer dados do usuário para dentro da aplicação, usaremos a tag h:inputText. Ela fará a ligação entre o atributo do seu bean e o valor digitado no campo.</a:t>
            </a:r>
          </a:p>
        </p:txBody>
      </p:sp>
    </p:spTree>
    <p:extLst>
      <p:ext uri="{BB962C8B-B14F-4D97-AF65-F5344CB8AC3E}">
        <p14:creationId xmlns:p14="http://schemas.microsoft.com/office/powerpoint/2010/main" val="1236439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cap="small" dirty="0" err="1">
                <a:effectLst/>
              </a:rPr>
              <a:t>Recebendo</a:t>
            </a:r>
            <a:r>
              <a:rPr lang="en-US" cap="small" dirty="0">
                <a:effectLst/>
              </a:rPr>
              <a:t> </a:t>
            </a:r>
            <a:r>
              <a:rPr lang="en-US" cap="small" dirty="0" err="1">
                <a:effectLst/>
              </a:rPr>
              <a:t>informações</a:t>
            </a:r>
            <a:r>
              <a:rPr lang="en-US" cap="small" dirty="0">
                <a:effectLst/>
              </a:rPr>
              <a:t> do </a:t>
            </a:r>
            <a:r>
              <a:rPr lang="en-US" cap="small" dirty="0" err="1">
                <a:effectLst/>
              </a:rPr>
              <a:t>usuário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a:bodyPr>
          <a:lstStyle/>
          <a:p>
            <a:r>
              <a:rPr lang="pt-BR" dirty="0"/>
              <a:t>Note que a ideia é a mesma de antes: como o JSF precisará interagir com os dados desse componente, não podemos usar a tag HTML que faria o mesmo trabalho. Em vez disso, usaremos a taglib de HTML provida pelo próprio JSF, indicando como a informação digitada será guardada no bean.</a:t>
            </a:r>
          </a:p>
          <a:p>
            <a:endParaRPr lang="pt-BR" dirty="0"/>
          </a:p>
          <a:p>
            <a:pPr marL="400041" lvl="1" indent="0">
              <a:buNone/>
            </a:pPr>
            <a:r>
              <a:rPr lang="pt-BR" dirty="0"/>
              <a:t>&lt;h:outputLabel value="Digite seu nome:"/&gt;</a:t>
            </a:r>
          </a:p>
          <a:p>
            <a:pPr marL="400041" lvl="1" indent="0">
              <a:buNone/>
            </a:pPr>
            <a:r>
              <a:rPr lang="pt-BR" dirty="0"/>
              <a:t>&lt;h:inputText value="#{olaMundoBean.nome}"/&gt;</a:t>
            </a:r>
          </a:p>
        </p:txBody>
      </p:sp>
    </p:spTree>
    <p:extLst>
      <p:ext uri="{BB962C8B-B14F-4D97-AF65-F5344CB8AC3E}">
        <p14:creationId xmlns:p14="http://schemas.microsoft.com/office/powerpoint/2010/main" val="2088943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Botão e o formulário em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Como dito antes, no entanto, o JSF tem a proposta de abstrair todo o protocolo HTTP, o JavaScript e o CSS. Para ter uma estrutura em que o formulário é marcado apenas como um agregador de campos e cada um dos botões internos pode ter funções diferentes, a estratégia do JSF foi a de deixar seu form como uma tag simples e adicionar a configuração da ação ao próprio botão.</a:t>
            </a:r>
          </a:p>
        </p:txBody>
      </p:sp>
    </p:spTree>
    <p:extLst>
      <p:ext uri="{BB962C8B-B14F-4D97-AF65-F5344CB8AC3E}">
        <p14:creationId xmlns:p14="http://schemas.microsoft.com/office/powerpoint/2010/main" val="4147619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Botão e o formulário em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pPr marL="400041" lvl="1" indent="0">
              <a:buNone/>
            </a:pPr>
            <a:r>
              <a:rPr lang="pt-BR" sz="2000" dirty="0"/>
              <a:t>&lt;h:form&gt;</a:t>
            </a:r>
          </a:p>
          <a:p>
            <a:pPr marL="400041" lvl="1" indent="0">
              <a:buNone/>
            </a:pPr>
            <a:r>
              <a:rPr lang="pt-BR" sz="2000" dirty="0"/>
              <a:t>  &lt;h:outputLabel for="nome" value="Digite seu nome:"/&gt;</a:t>
            </a:r>
          </a:p>
          <a:p>
            <a:pPr marL="400041" lvl="1" indent="0">
              <a:buNone/>
            </a:pPr>
            <a:r>
              <a:rPr lang="pt-BR" sz="2000" dirty="0"/>
              <a:t>  &lt;h:inputText id="nome" value="#{olaMundoBean.nome}"/&gt;</a:t>
            </a:r>
          </a:p>
          <a:p>
            <a:pPr marL="400041" lvl="1" indent="0">
              <a:buNone/>
            </a:pPr>
            <a:r>
              <a:rPr lang="pt-BR" sz="2000" dirty="0"/>
              <a:t>  &lt;h:commandButton value="Ok" action="#{olaMundoBean.digaOi}"/&gt;</a:t>
            </a:r>
          </a:p>
          <a:p>
            <a:pPr marL="400041" lvl="1" indent="0">
              <a:buNone/>
            </a:pPr>
            <a:r>
              <a:rPr lang="pt-BR" sz="2000" dirty="0"/>
              <a:t>&lt;/h:form&gt;</a:t>
            </a:r>
          </a:p>
          <a:p>
            <a:pPr marL="400041" lvl="1" indent="0">
              <a:buNone/>
            </a:pPr>
            <a:endParaRPr lang="pt-BR" sz="2000" dirty="0"/>
          </a:p>
          <a:p>
            <a:r>
              <a:rPr lang="pt-BR" sz="2800" dirty="0"/>
              <a:t>Quando o usuário clica no botão Ok, o JSF chama o setter do atributo nome do OlaMundoBean e, logo em seguida, chama o método digaOi. Repare que esta ordem é importante: o método provavelmente dependerá dos dados inseridos pelo usuário.</a:t>
            </a:r>
            <a:endParaRPr lang="pt-BR" sz="2400" dirty="0"/>
          </a:p>
        </p:txBody>
      </p:sp>
    </p:spTree>
    <p:extLst>
      <p:ext uri="{BB962C8B-B14F-4D97-AF65-F5344CB8AC3E}">
        <p14:creationId xmlns:p14="http://schemas.microsoft.com/office/powerpoint/2010/main" val="366877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Botão e o formulário em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Note, também, que teremos um novo método no managed bean chamado digaOi. Os botões sempre estão atrelados a métodos porque, na maior parte dos casos, realmente queremos executar alguma ação além da chamada do setter. Essa ação pode ser a de disparar um processo interno, salvar no banco ou qualquer outra necessidade.</a:t>
            </a:r>
            <a:endParaRPr lang="pt-BR" dirty="0"/>
          </a:p>
        </p:txBody>
      </p:sp>
    </p:spTree>
    <p:extLst>
      <p:ext uri="{BB962C8B-B14F-4D97-AF65-F5344CB8AC3E}">
        <p14:creationId xmlns:p14="http://schemas.microsoft.com/office/powerpoint/2010/main" val="2716100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Legal...mas e se...</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Se o atributo ainda não tiver informação o que acontece? Aparece nulo? É renderizado?</a:t>
            </a:r>
          </a:p>
          <a:p>
            <a:endParaRPr lang="pt-BR" sz="2800" dirty="0"/>
          </a:p>
          <a:p>
            <a:r>
              <a:rPr lang="pt-BR" sz="2800" dirty="0"/>
              <a:t>Sabendo que, antes de chamar o método correspondente à ação do botão, o JSF preenche os atributos através dos setters, sabemos que teremos a informação a ser mostrada para o usuário.</a:t>
            </a:r>
          </a:p>
          <a:p>
            <a:endParaRPr lang="pt-BR" dirty="0"/>
          </a:p>
        </p:txBody>
      </p:sp>
    </p:spTree>
    <p:extLst>
      <p:ext uri="{BB962C8B-B14F-4D97-AF65-F5344CB8AC3E}">
        <p14:creationId xmlns:p14="http://schemas.microsoft.com/office/powerpoint/2010/main" val="2843374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Legal...mas e se...</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No entanto, muitas vezes não gostaríamos de mostrar um campo enquanto ele não estiver preenchido e, felizmente, o JSF tem uma forma bastante simples de só mostrar um h:outputText na tela apenas se a informação estiver preenchida! Basta usar o atributo rendered:</a:t>
            </a:r>
          </a:p>
          <a:p>
            <a:endParaRPr lang="pt-BR" sz="2800" dirty="0"/>
          </a:p>
          <a:p>
            <a:pPr marL="400041" lvl="1" indent="0">
              <a:buNone/>
            </a:pPr>
            <a:r>
              <a:rPr lang="pt-BR" sz="2400" dirty="0"/>
              <a:t>&lt;h:outputText value="Oi #{olaMundoBean.nome}"</a:t>
            </a:r>
          </a:p>
          <a:p>
            <a:pPr marL="400041" lvl="1" indent="0">
              <a:buNone/>
            </a:pPr>
            <a:r>
              <a:rPr lang="pt-BR" sz="2400" dirty="0"/>
              <a:t>        rendered="#{not empty olaMundoBean.nome}"/&gt;</a:t>
            </a:r>
            <a:endParaRPr lang="pt-BR" dirty="0"/>
          </a:p>
        </p:txBody>
      </p:sp>
    </p:spTree>
    <p:extLst>
      <p:ext uri="{BB962C8B-B14F-4D97-AF65-F5344CB8AC3E}">
        <p14:creationId xmlns:p14="http://schemas.microsoft.com/office/powerpoint/2010/main" val="2763874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Exercicios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1 – Acesse a sua página de horario e verifique o código fonte gerado pela página. Repare que ele não é nada mais que simples HTML. Para isso, na maior parte dos navegadores, use ctrl + U.</a:t>
            </a:r>
          </a:p>
          <a:p>
            <a:r>
              <a:rPr lang="pt-BR" sz="2800" dirty="0"/>
              <a:t>2 – Crie uma nova pagina xhtml</a:t>
            </a:r>
          </a:p>
          <a:p>
            <a:pPr lvl="1"/>
            <a:r>
              <a:rPr lang="pt-BR" dirty="0"/>
              <a:t>Adicione um formulario que em seu input recebe um nome.</a:t>
            </a:r>
          </a:p>
          <a:p>
            <a:pPr lvl="1"/>
            <a:r>
              <a:rPr lang="pt-BR" dirty="0"/>
              <a:t>Imprima no console a chamado de botão e mostre o nome que foi digitado.</a:t>
            </a:r>
          </a:p>
        </p:txBody>
      </p:sp>
    </p:spTree>
    <p:extLst>
      <p:ext uri="{BB962C8B-B14F-4D97-AF65-F5344CB8AC3E}">
        <p14:creationId xmlns:p14="http://schemas.microsoft.com/office/powerpoint/2010/main" val="26399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Componentes do </a:t>
            </a:r>
            <a:r>
              <a:rPr lang="pt-BR" cap="small" dirty="0" err="1" smtClean="0">
                <a:effectLst/>
              </a:rPr>
              <a:t>primefaces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smtClean="0"/>
              <a:t>Onde entra o </a:t>
            </a:r>
            <a:r>
              <a:rPr lang="pt-BR" sz="2800" dirty="0" err="1" smtClean="0"/>
              <a:t>primefaces</a:t>
            </a:r>
            <a:r>
              <a:rPr lang="pt-BR" sz="2800" dirty="0" smtClean="0"/>
              <a:t>?</a:t>
            </a:r>
          </a:p>
          <a:p>
            <a:r>
              <a:rPr lang="pt-BR" sz="2800" dirty="0" smtClean="0"/>
              <a:t>Porque usar?</a:t>
            </a:r>
          </a:p>
          <a:p>
            <a:r>
              <a:rPr lang="pt-BR" sz="2800" dirty="0" smtClean="0"/>
              <a:t>Como usar?</a:t>
            </a:r>
            <a:endParaRPr lang="pt-BR" dirty="0"/>
          </a:p>
        </p:txBody>
      </p:sp>
    </p:spTree>
    <p:extLst>
      <p:ext uri="{BB962C8B-B14F-4D97-AF65-F5344CB8AC3E}">
        <p14:creationId xmlns:p14="http://schemas.microsoft.com/office/powerpoint/2010/main" val="1691785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err="1" smtClean="0">
                <a:effectLst/>
              </a:rPr>
              <a:t>Showcases</a:t>
            </a:r>
            <a:r>
              <a:rPr lang="pt-BR" cap="small" dirty="0" smtClean="0">
                <a:effectLst/>
              </a:rPr>
              <a:t> no site do </a:t>
            </a:r>
            <a:r>
              <a:rPr lang="pt-BR" cap="small" dirty="0" err="1" smtClean="0">
                <a:effectLst/>
              </a:rPr>
              <a:t>primefaces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49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smtClean="0"/>
              <a:t>Vamos acessar o site do </a:t>
            </a:r>
            <a:r>
              <a:rPr lang="pt-BR" sz="2800" dirty="0" err="1" smtClean="0"/>
              <a:t>primefaces</a:t>
            </a:r>
            <a:r>
              <a:rPr lang="pt-BR" sz="2800" dirty="0" smtClean="0"/>
              <a:t> e visualizar alguns componentes interessantes.</a:t>
            </a:r>
          </a:p>
          <a:p>
            <a:r>
              <a:rPr lang="pt-BR" sz="2800" dirty="0" smtClean="0"/>
              <a:t>Perceba que não precisamos nos preocupar com CSS e </a:t>
            </a:r>
            <a:r>
              <a:rPr lang="pt-BR" sz="2800" dirty="0" err="1" smtClean="0"/>
              <a:t>JavaScript</a:t>
            </a:r>
            <a:r>
              <a:rPr lang="pt-BR" sz="2800" dirty="0"/>
              <a:t>.</a:t>
            </a:r>
            <a:endParaRPr lang="pt-BR" sz="2800" dirty="0" smtClean="0"/>
          </a:p>
          <a:p>
            <a:endParaRPr lang="pt-BR" dirty="0"/>
          </a:p>
        </p:txBody>
      </p:sp>
    </p:spTree>
    <p:extLst>
      <p:ext uri="{BB962C8B-B14F-4D97-AF65-F5344CB8AC3E}">
        <p14:creationId xmlns:p14="http://schemas.microsoft.com/office/powerpoint/2010/main" val="284012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614805"/>
            <a:ext cx="5561806" cy="4301455"/>
          </a:xfrm>
          <a:prstGeom prst="rect">
            <a:avLst/>
          </a:prstGeom>
        </p:spPr>
      </p:pic>
    </p:spTree>
    <p:extLst>
      <p:ext uri="{BB962C8B-B14F-4D97-AF65-F5344CB8AC3E}">
        <p14:creationId xmlns:p14="http://schemas.microsoft.com/office/powerpoint/2010/main" val="945211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Como utilizar os componentes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70000" lnSpcReduction="20000"/>
          </a:bodyPr>
          <a:lstStyle/>
          <a:p>
            <a:pPr marL="0" indent="0">
              <a:buNone/>
            </a:pPr>
            <a:r>
              <a:rPr lang="en-US" dirty="0"/>
              <a:t>&lt;!DOCTYPE html PUBLIC "-//W3C//DTD XHTML 1.0 Transitional//EN" "http://www.w3.org/TR/xhtml1/DTD/xhtml1-transitional.dtd"&gt;</a:t>
            </a:r>
          </a:p>
          <a:p>
            <a:pPr marL="0" indent="0">
              <a:buNone/>
            </a:pPr>
            <a:r>
              <a:rPr lang="en-US" dirty="0"/>
              <a:t>&lt;html </a:t>
            </a:r>
            <a:r>
              <a:rPr lang="en-US" dirty="0" err="1"/>
              <a:t>xmlns</a:t>
            </a:r>
            <a:r>
              <a:rPr lang="en-US" dirty="0"/>
              <a:t>=</a:t>
            </a:r>
            <a:r>
              <a:rPr lang="en-US" i="1" dirty="0"/>
              <a:t>"http://www.w3.org/1999/xhtml"</a:t>
            </a:r>
          </a:p>
          <a:p>
            <a:pPr marL="0" indent="0">
              <a:buNone/>
            </a:pPr>
            <a:r>
              <a:rPr lang="en-US" dirty="0" err="1"/>
              <a:t>xmlns:ui</a:t>
            </a:r>
            <a:r>
              <a:rPr lang="en-US" dirty="0"/>
              <a:t>=</a:t>
            </a:r>
            <a:r>
              <a:rPr lang="en-US" i="1" dirty="0"/>
              <a:t>"http://java.sun.com/</a:t>
            </a:r>
            <a:r>
              <a:rPr lang="en-US" i="1" dirty="0" err="1"/>
              <a:t>jsf</a:t>
            </a:r>
            <a:r>
              <a:rPr lang="en-US" i="1" dirty="0"/>
              <a:t>/</a:t>
            </a:r>
            <a:r>
              <a:rPr lang="en-US" i="1" dirty="0" err="1"/>
              <a:t>facelets</a:t>
            </a:r>
            <a:r>
              <a:rPr lang="en-US" i="1" dirty="0"/>
              <a:t>"</a:t>
            </a:r>
          </a:p>
          <a:p>
            <a:pPr marL="0" indent="0">
              <a:buNone/>
            </a:pPr>
            <a:r>
              <a:rPr lang="en-US" dirty="0" err="1"/>
              <a:t>xmlns:f</a:t>
            </a:r>
            <a:r>
              <a:rPr lang="en-US" dirty="0"/>
              <a:t>=</a:t>
            </a:r>
            <a:r>
              <a:rPr lang="en-US" i="1" dirty="0"/>
              <a:t>"http://java.sun.com/</a:t>
            </a:r>
            <a:r>
              <a:rPr lang="en-US" i="1" dirty="0" err="1"/>
              <a:t>jsf</a:t>
            </a:r>
            <a:r>
              <a:rPr lang="en-US" i="1" dirty="0"/>
              <a:t>/core"</a:t>
            </a:r>
          </a:p>
          <a:p>
            <a:pPr marL="0" indent="0">
              <a:buNone/>
            </a:pPr>
            <a:r>
              <a:rPr lang="en-US" dirty="0" err="1"/>
              <a:t>xmlns:h</a:t>
            </a:r>
            <a:r>
              <a:rPr lang="en-US" dirty="0"/>
              <a:t>=</a:t>
            </a:r>
            <a:r>
              <a:rPr lang="en-US" i="1" dirty="0"/>
              <a:t>"http://java.sun.com/</a:t>
            </a:r>
            <a:r>
              <a:rPr lang="en-US" i="1" dirty="0" err="1"/>
              <a:t>jsf</a:t>
            </a:r>
            <a:r>
              <a:rPr lang="en-US" i="1" dirty="0"/>
              <a:t>/html"</a:t>
            </a:r>
          </a:p>
          <a:p>
            <a:pPr marL="0" indent="0">
              <a:buNone/>
            </a:pPr>
            <a:r>
              <a:rPr lang="en-US" sz="4000" b="1" i="1" u="sng" dirty="0" err="1"/>
              <a:t>xmlns:p</a:t>
            </a:r>
            <a:r>
              <a:rPr lang="en-US" sz="4000" b="1" i="1" u="sng" dirty="0"/>
              <a:t>="http://primefaces.org/</a:t>
            </a:r>
            <a:r>
              <a:rPr lang="en-US" sz="4000" b="1" i="1" u="sng" dirty="0" err="1"/>
              <a:t>ui</a:t>
            </a:r>
            <a:r>
              <a:rPr lang="en-US" sz="4000" b="1" i="1" u="sng" dirty="0"/>
              <a:t>"&gt;</a:t>
            </a:r>
          </a:p>
          <a:p>
            <a:pPr marL="0" indent="0">
              <a:buNone/>
            </a:pPr>
            <a:endParaRPr lang="en-US" dirty="0"/>
          </a:p>
          <a:p>
            <a:pPr marL="0" indent="0">
              <a:buNone/>
            </a:pPr>
            <a:r>
              <a:rPr lang="en-US" dirty="0"/>
              <a:t>&lt;</a:t>
            </a:r>
            <a:r>
              <a:rPr lang="en-US" dirty="0" err="1"/>
              <a:t>h:head</a:t>
            </a:r>
            <a:r>
              <a:rPr lang="en-US" dirty="0"/>
              <a:t>&gt;&lt;/</a:t>
            </a:r>
            <a:r>
              <a:rPr lang="en-US" dirty="0" err="1"/>
              <a:t>h:head</a:t>
            </a:r>
            <a:r>
              <a:rPr lang="en-US" dirty="0"/>
              <a:t>&gt;</a:t>
            </a:r>
          </a:p>
          <a:p>
            <a:pPr marL="0" indent="0">
              <a:buNone/>
            </a:pPr>
            <a:r>
              <a:rPr lang="en-US" dirty="0"/>
              <a:t>&lt;</a:t>
            </a:r>
            <a:r>
              <a:rPr lang="en-US" dirty="0" err="1"/>
              <a:t>h:body</a:t>
            </a:r>
            <a:r>
              <a:rPr lang="en-US" dirty="0" smtClean="0"/>
              <a:t>&gt;</a:t>
            </a:r>
            <a:endParaRPr lang="en-US" dirty="0"/>
          </a:p>
          <a:p>
            <a:pPr marL="0" indent="0">
              <a:buNone/>
            </a:pPr>
            <a:r>
              <a:rPr lang="en-US" sz="4600" b="1" i="1" u="sng" dirty="0"/>
              <a:t>&lt;</a:t>
            </a:r>
            <a:r>
              <a:rPr lang="en-US" sz="4600" b="1" i="1" u="sng" dirty="0" err="1" smtClean="0"/>
              <a:t>p:meucomponente</a:t>
            </a:r>
            <a:r>
              <a:rPr lang="en-US" sz="4600" b="1" i="1" u="sng" dirty="0" smtClean="0"/>
              <a:t> </a:t>
            </a:r>
            <a:r>
              <a:rPr lang="en-US" sz="4600" b="1" i="1" u="sng" dirty="0"/>
              <a:t>/&gt;</a:t>
            </a:r>
          </a:p>
          <a:p>
            <a:pPr marL="0" indent="0">
              <a:buNone/>
            </a:pPr>
            <a:r>
              <a:rPr lang="en-US" dirty="0"/>
              <a:t>&lt;/</a:t>
            </a:r>
            <a:r>
              <a:rPr lang="en-US" dirty="0" err="1"/>
              <a:t>h:body</a:t>
            </a:r>
            <a:r>
              <a:rPr lang="en-US" dirty="0"/>
              <a:t>&gt;</a:t>
            </a:r>
          </a:p>
          <a:p>
            <a:pPr marL="0" indent="0">
              <a:buNone/>
            </a:pPr>
            <a:r>
              <a:rPr lang="en-US" dirty="0"/>
              <a:t>&lt;/html&gt;</a:t>
            </a:r>
            <a:endParaRPr lang="pt-BR" dirty="0"/>
          </a:p>
        </p:txBody>
      </p:sp>
    </p:spTree>
    <p:extLst>
      <p:ext uri="{BB962C8B-B14F-4D97-AF65-F5344CB8AC3E}">
        <p14:creationId xmlns:p14="http://schemas.microsoft.com/office/powerpoint/2010/main" val="2650859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Agora que já aprendemos o básico do JSF, nosso objetivo é listar em uma página </a:t>
            </a:r>
            <a:r>
              <a:rPr lang="pt-BR" sz="2800" dirty="0" smtClean="0"/>
              <a:t>de contatos. </a:t>
            </a:r>
            <a:r>
              <a:rPr lang="pt-BR" sz="2800" dirty="0"/>
              <a:t>Nessa listagem, queremos mostrar as informações </a:t>
            </a:r>
            <a:r>
              <a:rPr lang="pt-BR" sz="2800" dirty="0" smtClean="0"/>
              <a:t>dos contatos carregados, </a:t>
            </a:r>
            <a:r>
              <a:rPr lang="pt-BR" sz="2800" dirty="0"/>
              <a:t>isto é, queremos uma forma de mostrar </a:t>
            </a:r>
            <a:r>
              <a:rPr lang="pt-BR" sz="2800" dirty="0" smtClean="0"/>
              <a:t>nome, </a:t>
            </a:r>
            <a:r>
              <a:rPr lang="pt-BR" sz="2800" dirty="0" err="1" smtClean="0"/>
              <a:t>email</a:t>
            </a:r>
            <a:r>
              <a:rPr lang="pt-BR" sz="2800" dirty="0" smtClean="0"/>
              <a:t>, endereço </a:t>
            </a:r>
            <a:r>
              <a:rPr lang="pt-BR" sz="2800" dirty="0"/>
              <a:t>e data </a:t>
            </a:r>
            <a:r>
              <a:rPr lang="pt-BR" sz="2800" dirty="0" smtClean="0"/>
              <a:t>de nascimento. </a:t>
            </a:r>
            <a:r>
              <a:rPr lang="pt-BR" sz="2800" dirty="0"/>
              <a:t>E a forma mais natural de apresentar dados desse tipo é, certamente, uma tabela.</a:t>
            </a:r>
            <a:endParaRPr lang="pt-BR" dirty="0"/>
          </a:p>
        </p:txBody>
      </p:sp>
    </p:spTree>
    <p:extLst>
      <p:ext uri="{BB962C8B-B14F-4D97-AF65-F5344CB8AC3E}">
        <p14:creationId xmlns:p14="http://schemas.microsoft.com/office/powerpoint/2010/main" val="3564159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sz="2800" dirty="0"/>
              <a:t>Até poderíamos usar a tabela que vem na </a:t>
            </a:r>
            <a:r>
              <a:rPr lang="pt-BR" sz="2800" dirty="0" err="1"/>
              <a:t>taglib</a:t>
            </a:r>
            <a:r>
              <a:rPr lang="pt-BR" sz="2800" dirty="0"/>
              <a:t> padrão do JSF, mas ela é bastante limitada e não tem </a:t>
            </a:r>
            <a:r>
              <a:rPr lang="pt-BR" sz="2800" dirty="0" err="1"/>
              <a:t>pré-definições</a:t>
            </a:r>
            <a:r>
              <a:rPr lang="pt-BR" sz="2800" dirty="0"/>
              <a:t> de estilo. Isto é, usando a </a:t>
            </a:r>
            <a:r>
              <a:rPr lang="pt-BR" sz="2800" dirty="0" err="1"/>
              <a:t>taglib</a:t>
            </a:r>
            <a:r>
              <a:rPr lang="pt-BR" sz="2800" dirty="0"/>
              <a:t> padrão, teremos sim uma tabela no HTML, mas ela será mostrada da forma mais feia e simples possível.</a:t>
            </a:r>
          </a:p>
          <a:p>
            <a:endParaRPr lang="pt-BR" sz="2800" dirty="0"/>
          </a:p>
          <a:p>
            <a:r>
              <a:rPr lang="pt-BR" sz="2800" dirty="0"/>
              <a:t>Já falamos, contudo, que a proposta do JSF é abstrair toda a complexidade relativa à web -- e isso inclui CSS, formatações, </a:t>
            </a:r>
            <a:r>
              <a:rPr lang="pt-BR" sz="2800" dirty="0" err="1"/>
              <a:t>JavaScript</a:t>
            </a:r>
            <a:r>
              <a:rPr lang="pt-BR" sz="2800" dirty="0"/>
              <a:t> e tudo o mais. Então, em apoio às </a:t>
            </a:r>
            <a:r>
              <a:rPr lang="pt-BR" sz="2800" dirty="0" err="1"/>
              <a:t>tags</a:t>
            </a:r>
            <a:r>
              <a:rPr lang="pt-BR" sz="2800" dirty="0"/>
              <a:t> básicas, algumas bibliotecas mais sofisticadas surgiram. As mais conhecidas delas são </a:t>
            </a:r>
            <a:r>
              <a:rPr lang="pt-BR" sz="2800" dirty="0" err="1"/>
              <a:t>PrimeFaces</a:t>
            </a:r>
            <a:r>
              <a:rPr lang="pt-BR" sz="2800" dirty="0"/>
              <a:t>, </a:t>
            </a:r>
            <a:r>
              <a:rPr lang="pt-BR" sz="2800" dirty="0" err="1"/>
              <a:t>RichFaces</a:t>
            </a:r>
            <a:r>
              <a:rPr lang="pt-BR" sz="2800" dirty="0"/>
              <a:t> e </a:t>
            </a:r>
            <a:r>
              <a:rPr lang="pt-BR" sz="2800" dirty="0" err="1"/>
              <a:t>IceFaces</a:t>
            </a:r>
            <a:r>
              <a:rPr lang="pt-BR" sz="2800" dirty="0"/>
              <a:t>.</a:t>
            </a:r>
            <a:endParaRPr lang="pt-BR" dirty="0"/>
          </a:p>
        </p:txBody>
      </p:sp>
    </p:spTree>
    <p:extLst>
      <p:ext uri="{BB962C8B-B14F-4D97-AF65-F5344CB8AC3E}">
        <p14:creationId xmlns:p14="http://schemas.microsoft.com/office/powerpoint/2010/main" val="1395511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sz="2800" dirty="0" err="1"/>
              <a:t>Taglibs</a:t>
            </a:r>
            <a:r>
              <a:rPr lang="pt-BR" sz="2800" dirty="0"/>
              <a:t> como essas oferecem um visual mais bacana já pré-pronto e, também, diversas outras facilidades. Por exemplo, uma tabela que utilize as </a:t>
            </a:r>
            <a:r>
              <a:rPr lang="pt-BR" sz="2800" dirty="0" err="1"/>
              <a:t>tags</a:t>
            </a:r>
            <a:r>
              <a:rPr lang="pt-BR" sz="2800" dirty="0"/>
              <a:t> do </a:t>
            </a:r>
            <a:r>
              <a:rPr lang="pt-BR" sz="2800" dirty="0" err="1"/>
              <a:t>Primefaces</a:t>
            </a:r>
            <a:r>
              <a:rPr lang="pt-BR" sz="2800" dirty="0"/>
              <a:t> já vem com um estilo bonito, possibilidade de colocar cabeçalhos nas colunas e até recursos mais avançados como paginação dos registros.</a:t>
            </a:r>
          </a:p>
          <a:p>
            <a:endParaRPr lang="pt-BR" sz="2800" dirty="0"/>
          </a:p>
          <a:p>
            <a:r>
              <a:rPr lang="pt-BR" sz="2800" dirty="0"/>
              <a:t>O componente responsável por produzir uma tabela baseada em um modelo se chama </a:t>
            </a:r>
            <a:r>
              <a:rPr lang="pt-BR" sz="2800" dirty="0" err="1"/>
              <a:t>dataTable</a:t>
            </a:r>
            <a:r>
              <a:rPr lang="pt-BR" sz="2800" dirty="0"/>
              <a:t>. Ele funciona de forma bem semelhante ao for do Java 5 ou o </a:t>
            </a:r>
            <a:r>
              <a:rPr lang="pt-BR" sz="2800" dirty="0" err="1"/>
              <a:t>forEach</a:t>
            </a:r>
            <a:r>
              <a:rPr lang="pt-BR" sz="2800" dirty="0"/>
              <a:t> da JSTL: itera em uma lista de elementos atribuindo cada item na variável definida.</a:t>
            </a:r>
            <a:endParaRPr lang="pt-BR" dirty="0"/>
          </a:p>
        </p:txBody>
      </p:sp>
    </p:spTree>
    <p:extLst>
      <p:ext uri="{BB962C8B-B14F-4D97-AF65-F5344CB8AC3E}">
        <p14:creationId xmlns:p14="http://schemas.microsoft.com/office/powerpoint/2010/main" val="1574932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85000" lnSpcReduction="20000"/>
          </a:bodyPr>
          <a:lstStyle/>
          <a:p>
            <a:pPr marL="0" indent="0">
              <a:buNone/>
            </a:pPr>
            <a:r>
              <a:rPr lang="pt-BR" sz="2800" dirty="0"/>
              <a:t>&lt;</a:t>
            </a:r>
            <a:r>
              <a:rPr lang="pt-BR" sz="2800" dirty="0" err="1"/>
              <a:t>html</a:t>
            </a:r>
            <a:r>
              <a:rPr lang="pt-BR" sz="2800" dirty="0"/>
              <a:t> </a:t>
            </a:r>
            <a:r>
              <a:rPr lang="pt-BR" sz="2800" dirty="0" err="1"/>
              <a:t>xmlns</a:t>
            </a:r>
            <a:r>
              <a:rPr lang="pt-BR" sz="2800" dirty="0"/>
              <a:t>="http://www.w3.org/1999/xhtml" </a:t>
            </a:r>
          </a:p>
          <a:p>
            <a:pPr marL="0" indent="0">
              <a:buNone/>
            </a:pPr>
            <a:r>
              <a:rPr lang="pt-BR" sz="2800" dirty="0"/>
              <a:t>    </a:t>
            </a:r>
            <a:r>
              <a:rPr lang="pt-BR" sz="2800" dirty="0" err="1"/>
              <a:t>xmlns:h</a:t>
            </a:r>
            <a:r>
              <a:rPr lang="pt-BR" sz="2800" dirty="0"/>
              <a:t>="http://java.sun.com/jsf/html" </a:t>
            </a:r>
          </a:p>
          <a:p>
            <a:pPr marL="0" indent="0">
              <a:buNone/>
            </a:pPr>
            <a:r>
              <a:rPr lang="pt-BR" sz="2800" dirty="0"/>
              <a:t>    </a:t>
            </a:r>
            <a:r>
              <a:rPr lang="pt-BR" sz="2800" dirty="0" err="1"/>
              <a:t>xmlns:p</a:t>
            </a:r>
            <a:r>
              <a:rPr lang="pt-BR" sz="2800" dirty="0"/>
              <a:t>="http://primefaces.org/ui"&gt;</a:t>
            </a:r>
          </a:p>
          <a:p>
            <a:pPr marL="0" indent="0">
              <a:buNone/>
            </a:pPr>
            <a:r>
              <a:rPr lang="pt-BR" sz="2800" dirty="0"/>
              <a:t>  &lt;</a:t>
            </a:r>
            <a:r>
              <a:rPr lang="pt-BR" sz="2800" dirty="0" err="1"/>
              <a:t>h:head</a:t>
            </a:r>
            <a:r>
              <a:rPr lang="pt-BR" sz="2800" dirty="0"/>
              <a:t>&gt;</a:t>
            </a:r>
          </a:p>
          <a:p>
            <a:pPr marL="0" indent="0">
              <a:buNone/>
            </a:pPr>
            <a:r>
              <a:rPr lang="pt-BR" sz="2800" dirty="0"/>
              <a:t>    &lt;</a:t>
            </a:r>
            <a:r>
              <a:rPr lang="pt-BR" sz="2800" dirty="0" err="1"/>
              <a:t>title</a:t>
            </a:r>
            <a:r>
              <a:rPr lang="pt-BR" sz="2800" dirty="0"/>
              <a:t>&gt;</a:t>
            </a:r>
            <a:r>
              <a:rPr lang="pt-BR" sz="2800" dirty="0" err="1"/>
              <a:t>Argentum</a:t>
            </a:r>
            <a:r>
              <a:rPr lang="pt-BR" sz="2800" dirty="0"/>
              <a:t>&lt;/</a:t>
            </a:r>
            <a:r>
              <a:rPr lang="pt-BR" sz="2800" dirty="0" err="1"/>
              <a:t>title</a:t>
            </a:r>
            <a:r>
              <a:rPr lang="pt-BR" sz="2800" dirty="0"/>
              <a:t>&gt;</a:t>
            </a:r>
          </a:p>
          <a:p>
            <a:pPr marL="0" indent="0">
              <a:buNone/>
            </a:pPr>
            <a:r>
              <a:rPr lang="pt-BR" sz="2800" dirty="0"/>
              <a:t>  &lt;/</a:t>
            </a:r>
            <a:r>
              <a:rPr lang="pt-BR" sz="2800" dirty="0" err="1"/>
              <a:t>h:head</a:t>
            </a:r>
            <a:r>
              <a:rPr lang="pt-BR" sz="2800" dirty="0"/>
              <a:t>&gt;</a:t>
            </a:r>
          </a:p>
          <a:p>
            <a:pPr marL="0" indent="0">
              <a:buNone/>
            </a:pPr>
            <a:r>
              <a:rPr lang="pt-BR" sz="2800" dirty="0"/>
              <a:t>  &lt;</a:t>
            </a:r>
            <a:r>
              <a:rPr lang="pt-BR" sz="2800" dirty="0" err="1"/>
              <a:t>h:body</a:t>
            </a:r>
            <a:r>
              <a:rPr lang="pt-BR" sz="2800" dirty="0"/>
              <a:t>&gt;</a:t>
            </a:r>
          </a:p>
          <a:p>
            <a:pPr marL="0" indent="0">
              <a:buNone/>
            </a:pPr>
            <a:r>
              <a:rPr lang="pt-BR" sz="2800" dirty="0"/>
              <a:t>    &lt;</a:t>
            </a:r>
            <a:r>
              <a:rPr lang="pt-BR" sz="2800" dirty="0" err="1"/>
              <a:t>p:dataTable</a:t>
            </a:r>
            <a:r>
              <a:rPr lang="pt-BR" sz="2800" dirty="0"/>
              <a:t> var</a:t>
            </a:r>
            <a:r>
              <a:rPr lang="pt-BR" sz="2800" dirty="0" smtClean="0"/>
              <a:t>=“contato" </a:t>
            </a:r>
            <a:r>
              <a:rPr lang="pt-BR" sz="2800" dirty="0" err="1"/>
              <a:t>value</a:t>
            </a:r>
            <a:r>
              <a:rPr lang="pt-BR" sz="2800" dirty="0" smtClean="0"/>
              <a:t>="#{</a:t>
            </a:r>
            <a:r>
              <a:rPr lang="pt-BR" sz="2800" dirty="0" err="1" smtClean="0"/>
              <a:t>contatoBean.contatos</a:t>
            </a:r>
            <a:r>
              <a:rPr lang="pt-BR" sz="2800" dirty="0" smtClean="0"/>
              <a:t>}"&gt;</a:t>
            </a:r>
            <a:endParaRPr lang="pt-BR" sz="2800" dirty="0"/>
          </a:p>
          <a:p>
            <a:pPr marL="0" indent="0">
              <a:buNone/>
            </a:pPr>
            <a:endParaRPr lang="pt-BR" sz="2800" dirty="0"/>
          </a:p>
          <a:p>
            <a:pPr marL="0" indent="0">
              <a:buNone/>
            </a:pPr>
            <a:r>
              <a:rPr lang="pt-BR" sz="2800" dirty="0"/>
              <a:t>    &lt;/</a:t>
            </a:r>
            <a:r>
              <a:rPr lang="pt-BR" sz="2800" dirty="0" err="1"/>
              <a:t>p:dataTable</a:t>
            </a:r>
            <a:r>
              <a:rPr lang="pt-BR" sz="2800" dirty="0"/>
              <a:t>&gt;</a:t>
            </a:r>
          </a:p>
          <a:p>
            <a:pPr marL="0" indent="0">
              <a:buNone/>
            </a:pPr>
            <a:r>
              <a:rPr lang="pt-BR" sz="2800" dirty="0"/>
              <a:t>  &lt;/</a:t>
            </a:r>
            <a:r>
              <a:rPr lang="pt-BR" sz="2800" dirty="0" err="1"/>
              <a:t>h:body</a:t>
            </a:r>
            <a:r>
              <a:rPr lang="pt-BR" sz="2800" dirty="0"/>
              <a:t>&gt;</a:t>
            </a:r>
          </a:p>
          <a:p>
            <a:pPr marL="0" indent="0">
              <a:buNone/>
            </a:pPr>
            <a:r>
              <a:rPr lang="pt-BR" sz="2800" dirty="0"/>
              <a:t>&lt;/</a:t>
            </a:r>
            <a:r>
              <a:rPr lang="pt-BR" sz="2800" dirty="0" err="1"/>
              <a:t>html</a:t>
            </a:r>
            <a:r>
              <a:rPr lang="pt-BR" sz="2800" dirty="0"/>
              <a:t>&gt;</a:t>
            </a:r>
            <a:endParaRPr lang="pt-BR" dirty="0"/>
          </a:p>
        </p:txBody>
      </p:sp>
    </p:spTree>
    <p:extLst>
      <p:ext uri="{BB962C8B-B14F-4D97-AF65-F5344CB8AC3E}">
        <p14:creationId xmlns:p14="http://schemas.microsoft.com/office/powerpoint/2010/main" val="1270349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sz="2800" dirty="0"/>
              <a:t>O código acima chamará o método </a:t>
            </a:r>
            <a:r>
              <a:rPr lang="pt-BR" sz="2800" dirty="0" err="1" smtClean="0"/>
              <a:t>getContatos</a:t>
            </a:r>
            <a:r>
              <a:rPr lang="pt-BR" sz="2800" dirty="0" smtClean="0"/>
              <a:t> </a:t>
            </a:r>
            <a:r>
              <a:rPr lang="pt-BR" sz="2800" dirty="0"/>
              <a:t>da classe </a:t>
            </a:r>
            <a:r>
              <a:rPr lang="pt-BR" sz="2800" dirty="0" err="1" smtClean="0"/>
              <a:t>contatoBean</a:t>
            </a:r>
            <a:r>
              <a:rPr lang="pt-BR" sz="2800" dirty="0" smtClean="0"/>
              <a:t> </a:t>
            </a:r>
            <a:r>
              <a:rPr lang="pt-BR" sz="2800" dirty="0"/>
              <a:t>e iterará pela lista devolvida atribuindo o objeto à variável </a:t>
            </a:r>
            <a:r>
              <a:rPr lang="pt-BR" sz="2800" dirty="0" smtClean="0"/>
              <a:t>contato. </a:t>
            </a:r>
            <a:r>
              <a:rPr lang="pt-BR" sz="2800" dirty="0"/>
              <a:t>Então, para cada coluna que quisermos mostrar, será necessário apenas manipular </a:t>
            </a:r>
            <a:r>
              <a:rPr lang="pt-BR" sz="2800" dirty="0" smtClean="0"/>
              <a:t>o contato do </a:t>
            </a:r>
            <a:r>
              <a:rPr lang="pt-BR" sz="2800" dirty="0"/>
              <a:t>momento.</a:t>
            </a:r>
          </a:p>
          <a:p>
            <a:endParaRPr lang="pt-BR" sz="2800" dirty="0"/>
          </a:p>
          <a:p>
            <a:r>
              <a:rPr lang="pt-BR" sz="2800" dirty="0"/>
              <a:t>E, intuitivamente o bastante, cada coluna da tabela será representada pela </a:t>
            </a:r>
            <a:r>
              <a:rPr lang="pt-BR" sz="2800" dirty="0" err="1"/>
              <a:t>tag</a:t>
            </a:r>
            <a:r>
              <a:rPr lang="pt-BR" sz="2800" dirty="0"/>
              <a:t> p:column. Para mostrar o valor, você pode usar a </a:t>
            </a:r>
            <a:r>
              <a:rPr lang="pt-BR" sz="2800" dirty="0" err="1"/>
              <a:t>tag</a:t>
            </a:r>
            <a:r>
              <a:rPr lang="pt-BR" sz="2800" dirty="0"/>
              <a:t> que já vimos antes, o h:outputText. Note que as </a:t>
            </a:r>
            <a:r>
              <a:rPr lang="pt-BR" sz="2800" dirty="0" err="1"/>
              <a:t>tags</a:t>
            </a:r>
            <a:r>
              <a:rPr lang="pt-BR" sz="2800" dirty="0"/>
              <a:t> do </a:t>
            </a:r>
            <a:r>
              <a:rPr lang="pt-BR" sz="2800" dirty="0" err="1"/>
              <a:t>Primefaces</a:t>
            </a:r>
            <a:r>
              <a:rPr lang="pt-BR" sz="2800" dirty="0"/>
              <a:t> se integram perfeitamente com as básicas do JSF.</a:t>
            </a:r>
            <a:endParaRPr lang="pt-BR" dirty="0"/>
          </a:p>
        </p:txBody>
      </p:sp>
    </p:spTree>
    <p:extLst>
      <p:ext uri="{BB962C8B-B14F-4D97-AF65-F5344CB8AC3E}">
        <p14:creationId xmlns:p14="http://schemas.microsoft.com/office/powerpoint/2010/main" val="1536987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pPr marL="400041" lvl="1" indent="0">
              <a:buNone/>
            </a:pPr>
            <a:r>
              <a:rPr lang="pt-BR" sz="2400" dirty="0"/>
              <a:t>&lt;</a:t>
            </a:r>
            <a:r>
              <a:rPr lang="pt-BR" sz="2400" dirty="0" err="1"/>
              <a:t>p:dataTable</a:t>
            </a:r>
            <a:r>
              <a:rPr lang="pt-BR" sz="2400" dirty="0"/>
              <a:t> var</a:t>
            </a:r>
            <a:r>
              <a:rPr lang="pt-BR" sz="2400" dirty="0" smtClean="0"/>
              <a:t>=“contato" </a:t>
            </a:r>
            <a:r>
              <a:rPr lang="pt-BR" sz="2400" dirty="0" err="1"/>
              <a:t>value</a:t>
            </a:r>
            <a:r>
              <a:rPr lang="pt-BR" sz="2400" dirty="0" smtClean="0"/>
              <a:t>="#{</a:t>
            </a:r>
            <a:r>
              <a:rPr lang="pt-BR" sz="2400" dirty="0" err="1" smtClean="0"/>
              <a:t>contatoBean.contatos</a:t>
            </a:r>
            <a:r>
              <a:rPr lang="pt-BR" sz="2400" dirty="0" smtClean="0"/>
              <a:t>}"&gt;</a:t>
            </a:r>
            <a:endParaRPr lang="pt-BR" sz="2400" dirty="0"/>
          </a:p>
          <a:p>
            <a:pPr marL="400041" lvl="1" indent="0">
              <a:buNone/>
            </a:pPr>
            <a:r>
              <a:rPr lang="pt-BR" sz="2400" dirty="0"/>
              <a:t>  &lt;</a:t>
            </a:r>
            <a:r>
              <a:rPr lang="pt-BR" sz="2400" dirty="0" err="1"/>
              <a:t>p:column</a:t>
            </a:r>
            <a:r>
              <a:rPr lang="pt-BR" sz="2400" dirty="0"/>
              <a:t> </a:t>
            </a:r>
            <a:r>
              <a:rPr lang="pt-BR" sz="2400" dirty="0" err="1"/>
              <a:t>headerText</a:t>
            </a:r>
            <a:r>
              <a:rPr lang="pt-BR" sz="2400" dirty="0"/>
              <a:t>="Preço"&gt;</a:t>
            </a:r>
          </a:p>
          <a:p>
            <a:pPr marL="400041" lvl="1" indent="0">
              <a:buNone/>
            </a:pPr>
            <a:r>
              <a:rPr lang="pt-BR" sz="2400" dirty="0"/>
              <a:t>    &lt;</a:t>
            </a:r>
            <a:r>
              <a:rPr lang="pt-BR" sz="2400" dirty="0" err="1"/>
              <a:t>h:outputText</a:t>
            </a:r>
            <a:r>
              <a:rPr lang="pt-BR" sz="2400" dirty="0"/>
              <a:t> </a:t>
            </a:r>
            <a:r>
              <a:rPr lang="pt-BR" sz="2400" dirty="0" err="1"/>
              <a:t>value</a:t>
            </a:r>
            <a:r>
              <a:rPr lang="pt-BR" sz="2400" dirty="0" smtClean="0"/>
              <a:t>="#{</a:t>
            </a:r>
            <a:r>
              <a:rPr lang="pt-BR" sz="2400" dirty="0" err="1" smtClean="0"/>
              <a:t>contato.nome</a:t>
            </a:r>
            <a:r>
              <a:rPr lang="pt-BR" sz="2400" dirty="0" smtClean="0"/>
              <a:t>}"/&gt;</a:t>
            </a:r>
            <a:endParaRPr lang="pt-BR" sz="2400" dirty="0"/>
          </a:p>
          <a:p>
            <a:pPr marL="400041" lvl="1" indent="0">
              <a:buNone/>
            </a:pPr>
            <a:r>
              <a:rPr lang="pt-BR" sz="2400" dirty="0"/>
              <a:t>  &lt;/</a:t>
            </a:r>
            <a:r>
              <a:rPr lang="pt-BR" sz="2400" dirty="0" err="1"/>
              <a:t>p:column</a:t>
            </a:r>
            <a:r>
              <a:rPr lang="pt-BR" sz="2400" dirty="0"/>
              <a:t>&gt;</a:t>
            </a:r>
          </a:p>
          <a:p>
            <a:pPr marL="400041" lvl="1" indent="0">
              <a:buNone/>
            </a:pPr>
            <a:r>
              <a:rPr lang="pt-BR" sz="2400" dirty="0"/>
              <a:t>  ... outras colunas</a:t>
            </a:r>
          </a:p>
          <a:p>
            <a:pPr marL="400041" lvl="1" indent="0">
              <a:buNone/>
            </a:pPr>
            <a:r>
              <a:rPr lang="pt-BR" sz="2400" dirty="0"/>
              <a:t>&lt;/</a:t>
            </a:r>
            <a:r>
              <a:rPr lang="pt-BR" sz="2400" dirty="0" err="1"/>
              <a:t>p:dataTable</a:t>
            </a:r>
            <a:r>
              <a:rPr lang="pt-BR" sz="2400" dirty="0"/>
              <a:t>&gt;</a:t>
            </a:r>
            <a:endParaRPr lang="pt-BR" dirty="0"/>
          </a:p>
        </p:txBody>
      </p:sp>
    </p:spTree>
    <p:extLst>
      <p:ext uri="{BB962C8B-B14F-4D97-AF65-F5344CB8AC3E}">
        <p14:creationId xmlns:p14="http://schemas.microsoft.com/office/powerpoint/2010/main" val="2493634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Listando informações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85000" lnSpcReduction="10000"/>
          </a:bodyPr>
          <a:lstStyle/>
          <a:p>
            <a:r>
              <a:rPr lang="pt-BR" sz="2800" dirty="0"/>
              <a:t>Falta ainda implementar a classe que cuidará de devolver essa lista de negociações. O código acima sugere que tenhamos uma classe chamada </a:t>
            </a:r>
            <a:r>
              <a:rPr lang="pt-BR" sz="2800" dirty="0" err="1"/>
              <a:t>ArgentumBean</a:t>
            </a:r>
            <a:r>
              <a:rPr lang="pt-BR" sz="2800" dirty="0"/>
              <a:t>, gerenciada pelo JSF, que tenha um </a:t>
            </a:r>
            <a:r>
              <a:rPr lang="pt-BR" sz="2800" dirty="0" err="1"/>
              <a:t>getter</a:t>
            </a:r>
            <a:r>
              <a:rPr lang="pt-BR" sz="2800" dirty="0"/>
              <a:t> de negociações que pode, por exemplo, trazer essa lista direto do </a:t>
            </a:r>
            <a:r>
              <a:rPr lang="pt-BR" sz="2800" dirty="0" err="1"/>
              <a:t>ClienteWebService</a:t>
            </a:r>
            <a:r>
              <a:rPr lang="pt-BR" sz="2800" dirty="0"/>
              <a:t> que fizemos anteriormente:</a:t>
            </a:r>
          </a:p>
          <a:p>
            <a:endParaRPr lang="pt-BR" sz="2800" dirty="0"/>
          </a:p>
          <a:p>
            <a:pPr marL="400041" lvl="1" indent="0">
              <a:buNone/>
            </a:pPr>
            <a:r>
              <a:rPr lang="pt-BR" sz="2400" dirty="0"/>
              <a:t>@</a:t>
            </a:r>
            <a:r>
              <a:rPr lang="pt-BR" sz="2400" dirty="0" err="1"/>
              <a:t>ManagedBean</a:t>
            </a:r>
            <a:endParaRPr lang="pt-BR" sz="2400" dirty="0"/>
          </a:p>
          <a:p>
            <a:pPr marL="400041" lvl="1" indent="0">
              <a:buNone/>
            </a:pPr>
            <a:r>
              <a:rPr lang="pt-BR" sz="2400" dirty="0" err="1"/>
              <a:t>public</a:t>
            </a:r>
            <a:r>
              <a:rPr lang="pt-BR" sz="2400" dirty="0"/>
              <a:t> </a:t>
            </a:r>
            <a:r>
              <a:rPr lang="pt-BR" sz="2400" dirty="0" err="1"/>
              <a:t>class</a:t>
            </a:r>
            <a:r>
              <a:rPr lang="pt-BR" sz="2400" dirty="0"/>
              <a:t> </a:t>
            </a:r>
            <a:r>
              <a:rPr lang="pt-BR" sz="2400" dirty="0" err="1" smtClean="0"/>
              <a:t>ContatoBean</a:t>
            </a:r>
            <a:r>
              <a:rPr lang="pt-BR" sz="2400" dirty="0" smtClean="0"/>
              <a:t> </a:t>
            </a:r>
            <a:r>
              <a:rPr lang="pt-BR" sz="2400" dirty="0"/>
              <a:t>{</a:t>
            </a:r>
          </a:p>
          <a:p>
            <a:pPr marL="400041" lvl="1" indent="0">
              <a:buNone/>
            </a:pPr>
            <a:endParaRPr lang="pt-BR" sz="2400" dirty="0"/>
          </a:p>
          <a:p>
            <a:pPr marL="400041" lvl="1" indent="0">
              <a:buNone/>
            </a:pPr>
            <a:r>
              <a:rPr lang="pt-BR" sz="2400" dirty="0"/>
              <a:t>  </a:t>
            </a:r>
            <a:r>
              <a:rPr lang="pt-BR" sz="2400" dirty="0" err="1"/>
              <a:t>public</a:t>
            </a:r>
            <a:r>
              <a:rPr lang="pt-BR" sz="2400" dirty="0"/>
              <a:t> </a:t>
            </a:r>
            <a:r>
              <a:rPr lang="pt-BR" sz="2400" dirty="0" err="1" smtClean="0"/>
              <a:t>List</a:t>
            </a:r>
            <a:r>
              <a:rPr lang="pt-BR" sz="2400" dirty="0" smtClean="0"/>
              <a:t>&lt;Contato&gt; </a:t>
            </a:r>
            <a:r>
              <a:rPr lang="pt-BR" sz="2400" dirty="0" err="1" smtClean="0"/>
              <a:t>getContatos</a:t>
            </a:r>
            <a:r>
              <a:rPr lang="pt-BR" sz="2400" dirty="0" smtClean="0"/>
              <a:t>() {</a:t>
            </a:r>
          </a:p>
          <a:p>
            <a:pPr marL="400041" lvl="1" indent="0">
              <a:buNone/>
            </a:pPr>
            <a:r>
              <a:rPr lang="pt-BR" sz="2400" dirty="0"/>
              <a:t>	</a:t>
            </a:r>
            <a:r>
              <a:rPr lang="pt-BR" sz="2400" dirty="0" smtClean="0"/>
              <a:t>..Vamos Criar alguns contatos e retornar uma lista</a:t>
            </a:r>
            <a:endParaRPr lang="pt-BR" sz="2400" dirty="0"/>
          </a:p>
          <a:p>
            <a:pPr marL="400041" lvl="1" indent="0">
              <a:buNone/>
            </a:pPr>
            <a:r>
              <a:rPr lang="pt-BR" sz="2400" dirty="0"/>
              <a:t>  }</a:t>
            </a:r>
          </a:p>
          <a:p>
            <a:pPr marL="400041" lvl="1" indent="0">
              <a:buNone/>
            </a:pPr>
            <a:r>
              <a:rPr lang="pt-BR" sz="2400" dirty="0"/>
              <a:t>}</a:t>
            </a:r>
            <a:endParaRPr lang="pt-BR" dirty="0"/>
          </a:p>
        </p:txBody>
      </p:sp>
    </p:spTree>
    <p:extLst>
      <p:ext uri="{BB962C8B-B14F-4D97-AF65-F5344CB8AC3E}">
        <p14:creationId xmlns:p14="http://schemas.microsoft.com/office/powerpoint/2010/main" val="1397771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err="1" smtClean="0">
                <a:effectLst/>
              </a:rPr>
              <a:t>Exercicios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smtClean="0"/>
              <a:t>1 – Vamos criar o nosso modelo Contato</a:t>
            </a:r>
          </a:p>
          <a:p>
            <a:pPr lvl="1"/>
            <a:r>
              <a:rPr lang="pt-BR" sz="2400" dirty="0" smtClean="0"/>
              <a:t>Um contato deve possuir </a:t>
            </a:r>
          </a:p>
          <a:p>
            <a:pPr lvl="2"/>
            <a:r>
              <a:rPr lang="pt-BR" sz="2000" dirty="0" smtClean="0"/>
              <a:t>Nome</a:t>
            </a:r>
          </a:p>
          <a:p>
            <a:pPr lvl="2"/>
            <a:r>
              <a:rPr lang="pt-BR" sz="2000" dirty="0" smtClean="0"/>
              <a:t>E-mail</a:t>
            </a:r>
          </a:p>
          <a:p>
            <a:pPr lvl="2"/>
            <a:r>
              <a:rPr lang="pt-BR" sz="2000" dirty="0" smtClean="0"/>
              <a:t>Endereço</a:t>
            </a:r>
          </a:p>
          <a:p>
            <a:pPr lvl="2"/>
            <a:r>
              <a:rPr lang="pt-BR" sz="2000" dirty="0" err="1" smtClean="0"/>
              <a:t>DataDeNascimento</a:t>
            </a:r>
            <a:endParaRPr lang="pt-BR" sz="1600" dirty="0" smtClean="0"/>
          </a:p>
          <a:p>
            <a:r>
              <a:rPr lang="pt-BR" sz="2800" dirty="0" smtClean="0"/>
              <a:t>2 – Crie um </a:t>
            </a:r>
            <a:r>
              <a:rPr lang="pt-BR" sz="2800" dirty="0" err="1" smtClean="0"/>
              <a:t>Manage</a:t>
            </a:r>
            <a:r>
              <a:rPr lang="pt-BR" sz="2800" dirty="0" smtClean="0"/>
              <a:t> </a:t>
            </a:r>
            <a:r>
              <a:rPr lang="pt-BR" sz="2800" dirty="0" err="1" smtClean="0"/>
              <a:t>Bean</a:t>
            </a:r>
            <a:r>
              <a:rPr lang="pt-BR" sz="2800" dirty="0" smtClean="0"/>
              <a:t> </a:t>
            </a:r>
            <a:r>
              <a:rPr lang="pt-BR" sz="2800" dirty="0" err="1" smtClean="0"/>
              <a:t>ContatoBean</a:t>
            </a:r>
            <a:r>
              <a:rPr lang="pt-BR" sz="2800" dirty="0" smtClean="0"/>
              <a:t>.</a:t>
            </a:r>
          </a:p>
          <a:p>
            <a:pPr lvl="1"/>
            <a:r>
              <a:rPr lang="pt-BR" dirty="0" smtClean="0"/>
              <a:t>Esse </a:t>
            </a:r>
            <a:r>
              <a:rPr lang="pt-BR" dirty="0" err="1" smtClean="0"/>
              <a:t>Bean</a:t>
            </a:r>
            <a:r>
              <a:rPr lang="pt-BR" dirty="0" smtClean="0"/>
              <a:t> será responsável por retornar uma lista de contatos</a:t>
            </a:r>
          </a:p>
          <a:p>
            <a:pPr lvl="1"/>
            <a:endParaRPr lang="pt-BR" dirty="0"/>
          </a:p>
        </p:txBody>
      </p:sp>
    </p:spTree>
    <p:extLst>
      <p:ext uri="{BB962C8B-B14F-4D97-AF65-F5344CB8AC3E}">
        <p14:creationId xmlns:p14="http://schemas.microsoft.com/office/powerpoint/2010/main" val="1678169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err="1" smtClean="0">
                <a:effectLst/>
              </a:rPr>
              <a:t>Exercicios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59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smtClean="0"/>
              <a:t>3 – Crie uma página </a:t>
            </a:r>
            <a:r>
              <a:rPr lang="pt-BR" sz="2800" dirty="0" err="1" smtClean="0"/>
              <a:t>xhtml</a:t>
            </a:r>
            <a:r>
              <a:rPr lang="pt-BR" sz="2800" dirty="0" smtClean="0"/>
              <a:t> chamada </a:t>
            </a:r>
            <a:r>
              <a:rPr lang="pt-BR" sz="2800" dirty="0" err="1" smtClean="0"/>
              <a:t>listadecontatos</a:t>
            </a:r>
            <a:r>
              <a:rPr lang="pt-BR" sz="2800" dirty="0" smtClean="0"/>
              <a:t>.</a:t>
            </a:r>
          </a:p>
          <a:p>
            <a:pPr lvl="1"/>
            <a:r>
              <a:rPr lang="pt-BR" dirty="0" smtClean="0"/>
              <a:t>Você deve chamar o método </a:t>
            </a:r>
            <a:r>
              <a:rPr lang="pt-BR" dirty="0" err="1" smtClean="0"/>
              <a:t>getContatos</a:t>
            </a:r>
            <a:r>
              <a:rPr lang="pt-BR" dirty="0" smtClean="0"/>
              <a:t> do seu </a:t>
            </a:r>
            <a:r>
              <a:rPr lang="pt-BR" dirty="0" err="1" smtClean="0"/>
              <a:t>Bean</a:t>
            </a:r>
            <a:r>
              <a:rPr lang="pt-BR" dirty="0" smtClean="0"/>
              <a:t> e listar todos os contatos em uma </a:t>
            </a:r>
            <a:r>
              <a:rPr lang="pt-BR" dirty="0" err="1" smtClean="0"/>
              <a:t>dataTable</a:t>
            </a:r>
            <a:r>
              <a:rPr lang="pt-BR" dirty="0" smtClean="0"/>
              <a:t> utilizando o </a:t>
            </a:r>
            <a:r>
              <a:rPr lang="pt-BR" dirty="0" err="1" smtClean="0"/>
              <a:t>primefaces</a:t>
            </a:r>
            <a:r>
              <a:rPr lang="pt-BR" dirty="0" smtClean="0"/>
              <a:t>.</a:t>
            </a:r>
          </a:p>
          <a:p>
            <a:pPr lvl="1"/>
            <a:endParaRPr lang="pt-BR" dirty="0"/>
          </a:p>
        </p:txBody>
      </p:sp>
    </p:spTree>
    <p:extLst>
      <p:ext uri="{BB962C8B-B14F-4D97-AF65-F5344CB8AC3E}">
        <p14:creationId xmlns:p14="http://schemas.microsoft.com/office/powerpoint/2010/main" val="371533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Esses componentes não estão, contudo, associados exclusivamente ao desenvolvimento de aplicações Desktop. Podemos criar a mesma sensação confortável para o cliente em uma aplicação web, também usando componentes ricos e reaproveitáveis.</a:t>
            </a:r>
            <a:endParaRPr lang="en-US" dirty="0"/>
          </a:p>
        </p:txBody>
      </p:sp>
    </p:spTree>
    <p:extLst>
      <p:ext uri="{BB962C8B-B14F-4D97-AF65-F5344CB8AC3E}">
        <p14:creationId xmlns:p14="http://schemas.microsoft.com/office/powerpoint/2010/main" val="3425210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Formatação de Data com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A tabela já é funcional, mas com a data mal formatada. O componente não sabe como gostaríamos de formatar a data e chama por de baixo dos planos o método </a:t>
            </a:r>
            <a:r>
              <a:rPr lang="pt-BR" sz="2800" dirty="0" err="1"/>
              <a:t>toString</a:t>
            </a:r>
            <a:r>
              <a:rPr lang="pt-BR" sz="2800" dirty="0"/>
              <a:t> da data para receber uma apresentação como </a:t>
            </a:r>
            <a:r>
              <a:rPr lang="pt-BR" sz="2800" dirty="0" err="1"/>
              <a:t>String</a:t>
            </a:r>
            <a:r>
              <a:rPr lang="pt-BR" sz="2800" dirty="0" smtClean="0"/>
              <a:t>.</a:t>
            </a:r>
          </a:p>
          <a:p>
            <a:endParaRPr lang="pt-BR" dirty="0"/>
          </a:p>
        </p:txBody>
      </p:sp>
    </p:spTree>
    <p:extLst>
      <p:ext uri="{BB962C8B-B14F-4D97-AF65-F5344CB8AC3E}">
        <p14:creationId xmlns:p14="http://schemas.microsoft.com/office/powerpoint/2010/main" val="2168075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Formatação de Data com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A forma clássica de resolver esse problema seria através de um </a:t>
            </a:r>
            <a:r>
              <a:rPr lang="pt-BR" sz="2800" dirty="0" err="1"/>
              <a:t>getter</a:t>
            </a:r>
            <a:r>
              <a:rPr lang="pt-BR" sz="2800" dirty="0"/>
              <a:t> que traria a data formatada por um </a:t>
            </a:r>
            <a:r>
              <a:rPr lang="pt-BR" sz="2800" dirty="0" err="1"/>
              <a:t>SimpleDateFormat</a:t>
            </a:r>
            <a:r>
              <a:rPr lang="pt-BR" sz="2800" dirty="0"/>
              <a:t>. Mas, </a:t>
            </a:r>
            <a:r>
              <a:rPr lang="pt-BR" sz="2800" dirty="0" smtClean="0"/>
              <a:t>JSF </a:t>
            </a:r>
            <a:r>
              <a:rPr lang="pt-BR" sz="2800" dirty="0"/>
              <a:t>também tem uma </a:t>
            </a:r>
            <a:r>
              <a:rPr lang="pt-BR" sz="2800" dirty="0" err="1"/>
              <a:t>tag</a:t>
            </a:r>
            <a:r>
              <a:rPr lang="pt-BR" sz="2800" dirty="0"/>
              <a:t> para formatar valores, números e, claro, datas. Essas </a:t>
            </a:r>
            <a:r>
              <a:rPr lang="pt-BR" sz="2800" dirty="0" err="1"/>
              <a:t>tags</a:t>
            </a:r>
            <a:r>
              <a:rPr lang="pt-BR" sz="2800" dirty="0"/>
              <a:t> e muitas outras, são parte da biblioteca fundamental de </a:t>
            </a:r>
            <a:r>
              <a:rPr lang="pt-BR" sz="2800" dirty="0" err="1"/>
              <a:t>tags</a:t>
            </a:r>
            <a:r>
              <a:rPr lang="pt-BR" sz="2800" dirty="0"/>
              <a:t> lógicas do JSF e, para usá-las, será necessário importar </a:t>
            </a:r>
            <a:r>
              <a:rPr lang="pt-BR" sz="2800" dirty="0" smtClean="0"/>
              <a:t>uma </a:t>
            </a:r>
            <a:r>
              <a:rPr lang="pt-BR" sz="2800" dirty="0" err="1"/>
              <a:t>taglib</a:t>
            </a:r>
            <a:r>
              <a:rPr lang="pt-BR" sz="2800" dirty="0"/>
              <a:t>.</a:t>
            </a:r>
            <a:endParaRPr lang="pt-BR" dirty="0"/>
          </a:p>
        </p:txBody>
      </p:sp>
    </p:spTree>
    <p:extLst>
      <p:ext uri="{BB962C8B-B14F-4D97-AF65-F5344CB8AC3E}">
        <p14:creationId xmlns:p14="http://schemas.microsoft.com/office/powerpoint/2010/main" val="2995402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Formatação de Data com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20000"/>
          </a:bodyPr>
          <a:lstStyle/>
          <a:p>
            <a:r>
              <a:rPr lang="pt-BR" sz="2800" dirty="0"/>
              <a:t>Assim como as bibliotecas de </a:t>
            </a:r>
            <a:r>
              <a:rPr lang="pt-BR" sz="2800" dirty="0" err="1"/>
              <a:t>tags</a:t>
            </a:r>
            <a:r>
              <a:rPr lang="pt-BR" sz="2800" dirty="0"/>
              <a:t> de HTML e do </a:t>
            </a:r>
            <a:r>
              <a:rPr lang="pt-BR" sz="2800" dirty="0" err="1"/>
              <a:t>Primefaces</a:t>
            </a:r>
            <a:r>
              <a:rPr lang="pt-BR" sz="2800" dirty="0"/>
              <a:t>, para utilizar essas será necessário declará-las no </a:t>
            </a:r>
            <a:r>
              <a:rPr lang="pt-BR" sz="2800" dirty="0" err="1"/>
              <a:t>namespace</a:t>
            </a:r>
            <a:r>
              <a:rPr lang="pt-BR" sz="2800" dirty="0"/>
              <a:t> da sua página.</a:t>
            </a:r>
          </a:p>
          <a:p>
            <a:r>
              <a:rPr lang="pt-BR" sz="2800" dirty="0" smtClean="0"/>
              <a:t>Daí</a:t>
            </a:r>
            <a:r>
              <a:rPr lang="pt-BR" sz="2800" dirty="0"/>
              <a:t>, podemos facilmente mudar a forma padrão de exibição usando o componente de formatação f:convertDateTime que define um </a:t>
            </a:r>
            <a:r>
              <a:rPr lang="pt-BR" sz="2800" dirty="0" err="1"/>
              <a:t>pattern</a:t>
            </a:r>
            <a:r>
              <a:rPr lang="pt-BR" sz="2800" dirty="0"/>
              <a:t> para a data. É importante lembrar que, internamente, o f:convertDateTime acaba fazendo uma chamada ao </a:t>
            </a:r>
            <a:r>
              <a:rPr lang="pt-BR" sz="2800" dirty="0" err="1"/>
              <a:t>SimpleDateFormat</a:t>
            </a:r>
            <a:r>
              <a:rPr lang="pt-BR" sz="2800" dirty="0"/>
              <a:t> e, assim, só podemos formatar objetos do tipo </a:t>
            </a:r>
            <a:r>
              <a:rPr lang="pt-BR" sz="2800" dirty="0" err="1"/>
              <a:t>java.util.Date</a:t>
            </a:r>
            <a:r>
              <a:rPr lang="pt-BR" sz="2800" dirty="0"/>
              <a:t> com ele. Por essa razão, chamaremos o método </a:t>
            </a:r>
            <a:r>
              <a:rPr lang="pt-BR" sz="2800" dirty="0" err="1"/>
              <a:t>getTime</a:t>
            </a:r>
            <a:r>
              <a:rPr lang="pt-BR" sz="2800" dirty="0"/>
              <a:t> que devolve a representação em Date do </a:t>
            </a:r>
            <a:r>
              <a:rPr lang="pt-BR" sz="2800" dirty="0" err="1"/>
              <a:t>Calendar</a:t>
            </a:r>
            <a:r>
              <a:rPr lang="pt-BR" sz="2800" dirty="0"/>
              <a:t> em questão. Mais uma vez podemos omitir a palavra "</a:t>
            </a:r>
            <a:r>
              <a:rPr lang="pt-BR" sz="2800" dirty="0" err="1"/>
              <a:t>get</a:t>
            </a:r>
            <a:r>
              <a:rPr lang="pt-BR" sz="2800" dirty="0"/>
              <a:t>" com </a:t>
            </a:r>
            <a:r>
              <a:rPr lang="pt-BR" sz="2800" dirty="0" err="1"/>
              <a:t>expression</a:t>
            </a:r>
            <a:r>
              <a:rPr lang="pt-BR" sz="2800" dirty="0"/>
              <a:t> </a:t>
            </a:r>
            <a:r>
              <a:rPr lang="pt-BR" sz="2800" dirty="0" err="1"/>
              <a:t>language</a:t>
            </a:r>
            <a:r>
              <a:rPr lang="pt-BR" sz="2800" dirty="0"/>
              <a:t>. Segue a tabela completa:</a:t>
            </a:r>
            <a:endParaRPr lang="pt-BR" dirty="0"/>
          </a:p>
        </p:txBody>
      </p:sp>
    </p:spTree>
    <p:extLst>
      <p:ext uri="{BB962C8B-B14F-4D97-AF65-F5344CB8AC3E}">
        <p14:creationId xmlns:p14="http://schemas.microsoft.com/office/powerpoint/2010/main" val="545048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a:effectLst/>
              </a:rPr>
              <a:t>Formatação de Data com JSF</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pPr marL="400041" lvl="1" indent="0">
              <a:buNone/>
            </a:pPr>
            <a:r>
              <a:rPr lang="pt-BR" sz="2400" dirty="0"/>
              <a:t>&lt;</a:t>
            </a:r>
            <a:r>
              <a:rPr lang="pt-BR" sz="2400" dirty="0" err="1"/>
              <a:t>p:column</a:t>
            </a:r>
            <a:r>
              <a:rPr lang="pt-BR" sz="2400" dirty="0"/>
              <a:t> </a:t>
            </a:r>
            <a:r>
              <a:rPr lang="pt-BR" sz="2400" dirty="0" err="1"/>
              <a:t>headerText</a:t>
            </a:r>
            <a:r>
              <a:rPr lang="pt-BR" sz="2400" dirty="0"/>
              <a:t>="</a:t>
            </a:r>
            <a:r>
              <a:rPr lang="pt-BR" sz="2400" dirty="0" smtClean="0"/>
              <a:t>Data de nascimento"&gt;</a:t>
            </a:r>
            <a:endParaRPr lang="pt-BR" sz="2400" dirty="0"/>
          </a:p>
          <a:p>
            <a:pPr marL="400041" lvl="1" indent="0">
              <a:buNone/>
            </a:pPr>
            <a:r>
              <a:rPr lang="pt-BR" sz="2400" dirty="0"/>
              <a:t>        &lt;</a:t>
            </a:r>
            <a:r>
              <a:rPr lang="pt-BR" sz="2400" dirty="0" err="1"/>
              <a:t>h:outputText</a:t>
            </a:r>
            <a:r>
              <a:rPr lang="pt-BR" sz="2400" dirty="0"/>
              <a:t> </a:t>
            </a:r>
            <a:r>
              <a:rPr lang="pt-BR" sz="2400" dirty="0" err="1"/>
              <a:t>value</a:t>
            </a:r>
            <a:r>
              <a:rPr lang="pt-BR" sz="2400" dirty="0" smtClean="0"/>
              <a:t>="#{</a:t>
            </a:r>
            <a:r>
              <a:rPr lang="pt-BR" sz="2400" dirty="0" err="1" smtClean="0"/>
              <a:t>contato.datadenascimento.time</a:t>
            </a:r>
            <a:r>
              <a:rPr lang="pt-BR" sz="2400" dirty="0"/>
              <a:t>}"&gt;</a:t>
            </a:r>
          </a:p>
          <a:p>
            <a:pPr marL="400041" lvl="1" indent="0">
              <a:buNone/>
            </a:pPr>
            <a:r>
              <a:rPr lang="pt-BR" sz="2400" dirty="0"/>
              <a:t>          &lt;</a:t>
            </a:r>
            <a:r>
              <a:rPr lang="pt-BR" sz="2400" dirty="0" err="1"/>
              <a:t>f:convertDateTime</a:t>
            </a:r>
            <a:r>
              <a:rPr lang="pt-BR" sz="2400" dirty="0"/>
              <a:t> </a:t>
            </a:r>
            <a:r>
              <a:rPr lang="pt-BR" sz="2400" dirty="0" err="1"/>
              <a:t>pattern</a:t>
            </a:r>
            <a:r>
              <a:rPr lang="pt-BR" sz="2400" dirty="0"/>
              <a:t>="</a:t>
            </a:r>
            <a:r>
              <a:rPr lang="pt-BR" sz="2400" dirty="0" err="1"/>
              <a:t>dd</a:t>
            </a:r>
            <a:r>
              <a:rPr lang="pt-BR" sz="2400" dirty="0"/>
              <a:t>/MM/</a:t>
            </a:r>
            <a:r>
              <a:rPr lang="pt-BR" sz="2400" dirty="0" err="1"/>
              <a:t>yyyy</a:t>
            </a:r>
            <a:r>
              <a:rPr lang="pt-BR" sz="2400" dirty="0"/>
              <a:t>"/&gt;</a:t>
            </a:r>
          </a:p>
          <a:p>
            <a:pPr marL="400041" lvl="1" indent="0">
              <a:buNone/>
            </a:pPr>
            <a:r>
              <a:rPr lang="pt-BR" sz="2400" dirty="0"/>
              <a:t>        &lt;/</a:t>
            </a:r>
            <a:r>
              <a:rPr lang="pt-BR" sz="2400" dirty="0" err="1"/>
              <a:t>h:outputText</a:t>
            </a:r>
            <a:r>
              <a:rPr lang="pt-BR" sz="2400" dirty="0"/>
              <a:t>&gt;</a:t>
            </a:r>
          </a:p>
          <a:p>
            <a:pPr marL="400041" lvl="1" indent="0">
              <a:buNone/>
            </a:pPr>
            <a:r>
              <a:rPr lang="pt-BR" sz="2400" dirty="0"/>
              <a:t>      &lt;/</a:t>
            </a:r>
            <a:r>
              <a:rPr lang="pt-BR" sz="2400" dirty="0" err="1"/>
              <a:t>p:column</a:t>
            </a:r>
            <a:r>
              <a:rPr lang="pt-BR" sz="2400" dirty="0"/>
              <a:t>&gt;</a:t>
            </a:r>
            <a:endParaRPr lang="pt-BR" dirty="0"/>
          </a:p>
        </p:txBody>
      </p:sp>
    </p:spTree>
    <p:extLst>
      <p:ext uri="{BB962C8B-B14F-4D97-AF65-F5344CB8AC3E}">
        <p14:creationId xmlns:p14="http://schemas.microsoft.com/office/powerpoint/2010/main" val="3870082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err="1" smtClean="0">
                <a:effectLst/>
              </a:rPr>
              <a:t>Exercicios</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pPr marL="0" indent="0">
              <a:buNone/>
            </a:pPr>
            <a:r>
              <a:rPr lang="pt-BR" sz="2800" dirty="0" smtClean="0"/>
              <a:t>1 – Mostre a data formatada na tabela do ultimo exercício.</a:t>
            </a:r>
            <a:endParaRPr lang="pt-BR" dirty="0"/>
          </a:p>
        </p:txBody>
      </p:sp>
    </p:spTree>
    <p:extLst>
      <p:ext uri="{BB962C8B-B14F-4D97-AF65-F5344CB8AC3E}">
        <p14:creationId xmlns:p14="http://schemas.microsoft.com/office/powerpoint/2010/main" val="682941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10000"/>
          </a:bodyPr>
          <a:lstStyle/>
          <a:p>
            <a:r>
              <a:rPr lang="pt-BR" sz="2800" dirty="0"/>
              <a:t>O componente p:dataTable sabe listar </a:t>
            </a:r>
            <a:r>
              <a:rPr lang="pt-BR" sz="2800" dirty="0" err="1"/>
              <a:t>items</a:t>
            </a:r>
            <a:r>
              <a:rPr lang="pt-BR" sz="2800" dirty="0"/>
              <a:t>, mas não </a:t>
            </a:r>
            <a:r>
              <a:rPr lang="pt-BR" sz="2800" dirty="0" err="1"/>
              <a:t>pára</a:t>
            </a:r>
            <a:r>
              <a:rPr lang="pt-BR" sz="2800" dirty="0"/>
              <a:t> por aí. Ele já vem com várias outras funcionalidades frequentemente necessárias em tabelas já prontas e fáceis de usar.</a:t>
            </a:r>
          </a:p>
          <a:p>
            <a:endParaRPr lang="pt-BR" sz="2800" dirty="0"/>
          </a:p>
          <a:p>
            <a:pPr marL="400041" lvl="1" indent="0">
              <a:buNone/>
            </a:pPr>
            <a:r>
              <a:rPr lang="pt-BR" sz="3000" b="1" dirty="0"/>
              <a:t>Muitos dados</a:t>
            </a:r>
          </a:p>
          <a:p>
            <a:endParaRPr lang="pt-BR" sz="2800" dirty="0"/>
          </a:p>
          <a:p>
            <a:r>
              <a:rPr lang="pt-BR" sz="2800" dirty="0"/>
              <a:t>Por exemplo, quando um programa traz uma quantidade muito grande de dados, isso pode causar uma página pesada demais para o usuário que provavelmente nem olhará com atenção todos esses dados</a:t>
            </a:r>
            <a:r>
              <a:rPr lang="pt-BR" sz="2800" dirty="0" smtClean="0"/>
              <a:t>.</a:t>
            </a:r>
            <a:endParaRPr lang="pt-BR" sz="2800" dirty="0"/>
          </a:p>
        </p:txBody>
      </p:sp>
    </p:spTree>
    <p:extLst>
      <p:ext uri="{BB962C8B-B14F-4D97-AF65-F5344CB8AC3E}">
        <p14:creationId xmlns:p14="http://schemas.microsoft.com/office/powerpoint/2010/main" val="646014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sz="2800" dirty="0"/>
              <a:t>Para habilitar a paginação automática, basta adicionar o atributo </a:t>
            </a:r>
            <a:r>
              <a:rPr lang="pt-BR" sz="2800" dirty="0" err="1"/>
              <a:t>paginator</a:t>
            </a:r>
            <a:r>
              <a:rPr lang="pt-BR" sz="2800" dirty="0"/>
              <a:t>="</a:t>
            </a:r>
            <a:r>
              <a:rPr lang="pt-BR" sz="2800" dirty="0" err="1"/>
              <a:t>true</a:t>
            </a:r>
            <a:r>
              <a:rPr lang="pt-BR" sz="2800" dirty="0"/>
              <a:t>" à sua p:dataTable e definir a quantidade de linhas por página pelo atributo </a:t>
            </a:r>
            <a:r>
              <a:rPr lang="pt-BR" sz="2800" dirty="0" err="1"/>
              <a:t>rows</a:t>
            </a:r>
            <a:r>
              <a:rPr lang="pt-BR" sz="2800" dirty="0"/>
              <a:t>. A definição da tabela de negociações para paginação de 15 em 15 resultados ficará assim:</a:t>
            </a:r>
          </a:p>
          <a:p>
            <a:endParaRPr lang="pt-BR" sz="2800" dirty="0"/>
          </a:p>
          <a:p>
            <a:pPr marL="400041" lvl="1" indent="0">
              <a:buNone/>
            </a:pPr>
            <a:r>
              <a:rPr lang="pt-BR" sz="2400" dirty="0"/>
              <a:t>&lt;</a:t>
            </a:r>
            <a:r>
              <a:rPr lang="pt-BR" sz="2400" dirty="0" err="1"/>
              <a:t>p:dataTable</a:t>
            </a:r>
            <a:r>
              <a:rPr lang="pt-BR" sz="2400" dirty="0"/>
              <a:t> var</a:t>
            </a:r>
            <a:r>
              <a:rPr lang="pt-BR" sz="2400" dirty="0" smtClean="0"/>
              <a:t>=“contato" </a:t>
            </a:r>
            <a:r>
              <a:rPr lang="pt-BR" sz="2400" dirty="0" err="1"/>
              <a:t>value</a:t>
            </a:r>
            <a:r>
              <a:rPr lang="pt-BR" sz="2400" dirty="0" smtClean="0"/>
              <a:t>="#{</a:t>
            </a:r>
            <a:r>
              <a:rPr lang="pt-BR" sz="2400" dirty="0" err="1" smtClean="0"/>
              <a:t>contatoBean.contatos</a:t>
            </a:r>
            <a:r>
              <a:rPr lang="pt-BR" sz="2400" dirty="0"/>
              <a:t>}" </a:t>
            </a:r>
          </a:p>
          <a:p>
            <a:pPr marL="400041" lvl="1" indent="0">
              <a:buNone/>
            </a:pPr>
            <a:r>
              <a:rPr lang="pt-BR" sz="2400" dirty="0"/>
              <a:t>       </a:t>
            </a:r>
            <a:r>
              <a:rPr lang="pt-BR" sz="2400" dirty="0" err="1"/>
              <a:t>paginator</a:t>
            </a:r>
            <a:r>
              <a:rPr lang="pt-BR" sz="2400" dirty="0"/>
              <a:t>="</a:t>
            </a:r>
            <a:r>
              <a:rPr lang="pt-BR" sz="2400" dirty="0" err="1"/>
              <a:t>true</a:t>
            </a:r>
            <a:r>
              <a:rPr lang="pt-BR" sz="2400" dirty="0"/>
              <a:t>" </a:t>
            </a:r>
            <a:r>
              <a:rPr lang="pt-BR" sz="2400" dirty="0" err="1"/>
              <a:t>rows</a:t>
            </a:r>
            <a:r>
              <a:rPr lang="pt-BR" sz="2400" dirty="0"/>
              <a:t>="15"&gt;</a:t>
            </a:r>
          </a:p>
          <a:p>
            <a:pPr marL="400041" lvl="1" indent="0">
              <a:buNone/>
            </a:pPr>
            <a:endParaRPr lang="pt-BR" sz="2400" dirty="0"/>
          </a:p>
          <a:p>
            <a:pPr marL="400041" lvl="1" indent="0">
              <a:buNone/>
            </a:pPr>
            <a:r>
              <a:rPr lang="pt-BR" sz="2400" dirty="0"/>
              <a:t>  &lt;!-- colunas omitidas --&gt;</a:t>
            </a:r>
          </a:p>
          <a:p>
            <a:pPr marL="400041" lvl="1" indent="0">
              <a:buNone/>
            </a:pPr>
            <a:r>
              <a:rPr lang="pt-BR" sz="2400" dirty="0"/>
              <a:t>&lt;/</a:t>
            </a:r>
            <a:r>
              <a:rPr lang="pt-BR" sz="2400" dirty="0" err="1"/>
              <a:t>p:dataTable</a:t>
            </a:r>
            <a:r>
              <a:rPr lang="pt-BR" sz="2400" dirty="0"/>
              <a:t>&gt;</a:t>
            </a:r>
          </a:p>
        </p:txBody>
      </p:sp>
    </p:spTree>
    <p:extLst>
      <p:ext uri="{BB962C8B-B14F-4D97-AF65-F5344CB8AC3E}">
        <p14:creationId xmlns:p14="http://schemas.microsoft.com/office/powerpoint/2010/main" val="304000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a:bodyPr>
          <a:lstStyle/>
          <a:p>
            <a:r>
              <a:rPr lang="pt-BR" sz="2800" dirty="0"/>
              <a:t>Essa pequena mudança já traz uma visualização mais legal para o usuário, mas estamos causando um problema silencioso no servidor. A cada vez que você chama uma página de resultados, a cada requisição, o </a:t>
            </a:r>
            <a:r>
              <a:rPr lang="pt-BR" sz="2800" dirty="0" err="1" smtClean="0"/>
              <a:t>ContatoBean</a:t>
            </a:r>
            <a:r>
              <a:rPr lang="pt-BR" sz="2800" dirty="0" smtClean="0"/>
              <a:t> </a:t>
            </a:r>
            <a:r>
              <a:rPr lang="pt-BR" sz="2800" dirty="0"/>
              <a:t>é recriado e perdemos a lista anterior. Assim, na criação da nova instância de </a:t>
            </a:r>
            <a:r>
              <a:rPr lang="pt-BR" sz="2800" dirty="0" err="1" smtClean="0"/>
              <a:t>ContatoBean</a:t>
            </a:r>
            <a:r>
              <a:rPr lang="pt-BR" sz="2800" dirty="0"/>
              <a:t>, seu construtor é chamado e </a:t>
            </a:r>
            <a:r>
              <a:rPr lang="pt-BR" sz="2800" dirty="0" smtClean="0"/>
              <a:t>criamos novamente toda a lista.</a:t>
            </a:r>
            <a:endParaRPr lang="pt-BR" sz="2800" dirty="0"/>
          </a:p>
          <a:p>
            <a:endParaRPr lang="pt-BR" sz="2800" dirty="0"/>
          </a:p>
          <a:p>
            <a:r>
              <a:rPr lang="pt-BR" sz="2800" dirty="0"/>
              <a:t>Como recebemos a lista completa do </a:t>
            </a:r>
            <a:r>
              <a:rPr lang="pt-BR" sz="2800" dirty="0" err="1" smtClean="0"/>
              <a:t>metodo</a:t>
            </a:r>
            <a:r>
              <a:rPr lang="pt-BR" sz="2800" dirty="0" smtClean="0"/>
              <a:t>, </a:t>
            </a:r>
            <a:r>
              <a:rPr lang="pt-BR" sz="2800" dirty="0"/>
              <a:t>podíamos aproveitar a mesma lista para todas as páginas de resultado e, felizmente, isso também é bastante simples.</a:t>
            </a:r>
            <a:endParaRPr lang="pt-BR" sz="2400" dirty="0"/>
          </a:p>
        </p:txBody>
      </p:sp>
    </p:spTree>
    <p:extLst>
      <p:ext uri="{BB962C8B-B14F-4D97-AF65-F5344CB8AC3E}">
        <p14:creationId xmlns:p14="http://schemas.microsoft.com/office/powerpoint/2010/main" val="1748219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O comportamento padrão de um </a:t>
            </a:r>
            <a:r>
              <a:rPr lang="pt-BR" sz="2800" dirty="0" err="1"/>
              <a:t>ManagedBean</a:t>
            </a:r>
            <a:r>
              <a:rPr lang="pt-BR" sz="2800" dirty="0"/>
              <a:t> é durar apenas uma requisição. Em outras palavras, o escopo padrão de um </a:t>
            </a:r>
            <a:r>
              <a:rPr lang="pt-BR" sz="2800" dirty="0" err="1"/>
              <a:t>ManagedBean</a:t>
            </a:r>
            <a:r>
              <a:rPr lang="pt-BR" sz="2800" dirty="0"/>
              <a:t> é de </a:t>
            </a:r>
            <a:r>
              <a:rPr lang="pt-BR" sz="2800" dirty="0" err="1"/>
              <a:t>request</a:t>
            </a:r>
            <a:r>
              <a:rPr lang="pt-BR" sz="2800" dirty="0"/>
              <a:t>. Com apenas uma anotação podemos alterar essa duração. Os três principais escopos do JSF são:</a:t>
            </a:r>
            <a:endParaRPr lang="pt-BR" sz="2400" dirty="0"/>
          </a:p>
        </p:txBody>
      </p:sp>
    </p:spTree>
    <p:extLst>
      <p:ext uri="{BB962C8B-B14F-4D97-AF65-F5344CB8AC3E}">
        <p14:creationId xmlns:p14="http://schemas.microsoft.com/office/powerpoint/2010/main" val="1131241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69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a:bodyPr>
          <a:lstStyle/>
          <a:p>
            <a:r>
              <a:rPr lang="pt-BR" sz="2800" b="1" dirty="0" err="1"/>
              <a:t>RequestScoped</a:t>
            </a:r>
            <a:r>
              <a:rPr lang="pt-BR" sz="2800" dirty="0"/>
              <a:t>: é o escopo padrão. A cada requisição um novo objeto do </a:t>
            </a:r>
            <a:r>
              <a:rPr lang="pt-BR" sz="2800" dirty="0" err="1"/>
              <a:t>bean</a:t>
            </a:r>
            <a:r>
              <a:rPr lang="pt-BR" sz="2800" dirty="0"/>
              <a:t> será criado;</a:t>
            </a:r>
          </a:p>
          <a:p>
            <a:r>
              <a:rPr lang="pt-BR" sz="2800" b="1" dirty="0" err="1"/>
              <a:t>ViewScoped</a:t>
            </a:r>
            <a:r>
              <a:rPr lang="pt-BR" sz="2800" dirty="0"/>
              <a:t>: escopo da página. Enquanto o usuário estiver na mesma página, o </a:t>
            </a:r>
            <a:r>
              <a:rPr lang="pt-BR" sz="2800" dirty="0" err="1"/>
              <a:t>bean</a:t>
            </a:r>
            <a:r>
              <a:rPr lang="pt-BR" sz="2800" dirty="0"/>
              <a:t> é mantido. Ele só é recriado quando acontece uma navegação em </a:t>
            </a:r>
            <a:r>
              <a:rPr lang="pt-BR" sz="2800" dirty="0" err="1"/>
              <a:t>sí</a:t>
            </a:r>
            <a:r>
              <a:rPr lang="pt-BR" sz="2800" dirty="0"/>
              <a:t>, isto é, um botão abre uma página diferente ou ainda quando acessamos novamente a página atual.</a:t>
            </a:r>
          </a:p>
          <a:p>
            <a:r>
              <a:rPr lang="pt-BR" sz="2800" b="1" dirty="0" err="1"/>
              <a:t>SessionScoped</a:t>
            </a:r>
            <a:r>
              <a:rPr lang="pt-BR" sz="2800" dirty="0"/>
              <a:t>: escopo de sessão. Enquanto a sessão com o servidor não expirar, o mesmo objeto do </a:t>
            </a:r>
            <a:r>
              <a:rPr lang="pt-BR" sz="2800" dirty="0" err="1" smtClean="0"/>
              <a:t>ContatoBean</a:t>
            </a:r>
            <a:r>
              <a:rPr lang="pt-BR" sz="2800" dirty="0" smtClean="0"/>
              <a:t> </a:t>
            </a:r>
            <a:r>
              <a:rPr lang="pt-BR" sz="2800" dirty="0"/>
              <a:t>atenderá o mesmo cliente. Esse escopo é bastante usado, por exemplo, para manter o usuário </a:t>
            </a:r>
            <a:r>
              <a:rPr lang="pt-BR" sz="2800" dirty="0" err="1"/>
              <a:t>logado</a:t>
            </a:r>
            <a:r>
              <a:rPr lang="pt-BR" sz="2800" dirty="0"/>
              <a:t> em aplicações.</a:t>
            </a:r>
            <a:endParaRPr lang="pt-BR" sz="2400" dirty="0"/>
          </a:p>
        </p:txBody>
      </p:sp>
    </p:spTree>
    <p:extLst>
      <p:ext uri="{BB962C8B-B14F-4D97-AF65-F5344CB8AC3E}">
        <p14:creationId xmlns:p14="http://schemas.microsoft.com/office/powerpoint/2010/main" val="302952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Introdução</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22" y="1823258"/>
            <a:ext cx="6515100" cy="4191000"/>
          </a:xfrm>
          <a:prstGeom prst="rect">
            <a:avLst/>
          </a:prstGeom>
        </p:spPr>
      </p:pic>
    </p:spTree>
    <p:extLst>
      <p:ext uri="{BB962C8B-B14F-4D97-AF65-F5344CB8AC3E}">
        <p14:creationId xmlns:p14="http://schemas.microsoft.com/office/powerpoint/2010/main" val="41155335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70</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No nosso caso, o escopo da página resolve plenamente o problema: enquanto o usuário não recarregar a página usaremos a mesma listagem. Para utilizá-lo, basta adicionar ao </a:t>
            </a:r>
            <a:r>
              <a:rPr lang="pt-BR" sz="2800" dirty="0" err="1"/>
              <a:t>bean</a:t>
            </a:r>
            <a:r>
              <a:rPr lang="pt-BR" sz="2800" dirty="0"/>
              <a:t> a anotação @</a:t>
            </a:r>
            <a:r>
              <a:rPr lang="pt-BR" sz="2800" dirty="0" err="1"/>
              <a:t>ViewScoped</a:t>
            </a:r>
            <a:r>
              <a:rPr lang="pt-BR" sz="2800" dirty="0"/>
              <a:t>. No exemplo do </a:t>
            </a:r>
            <a:r>
              <a:rPr lang="pt-BR" sz="2800" dirty="0" smtClean="0"/>
              <a:t>Contato:</a:t>
            </a:r>
            <a:endParaRPr lang="pt-BR" sz="2800" dirty="0"/>
          </a:p>
          <a:p>
            <a:endParaRPr lang="pt-BR" sz="2800" dirty="0"/>
          </a:p>
          <a:p>
            <a:pPr marL="400041" lvl="1" indent="0">
              <a:buNone/>
            </a:pPr>
            <a:r>
              <a:rPr lang="pt-BR" sz="2400" dirty="0"/>
              <a:t>@</a:t>
            </a:r>
            <a:r>
              <a:rPr lang="pt-BR" sz="2400" dirty="0" err="1"/>
              <a:t>ManagedBean</a:t>
            </a:r>
            <a:endParaRPr lang="pt-BR" sz="2400" dirty="0"/>
          </a:p>
          <a:p>
            <a:pPr marL="400041" lvl="1" indent="0">
              <a:buNone/>
            </a:pPr>
            <a:r>
              <a:rPr lang="pt-BR" sz="2400" dirty="0"/>
              <a:t>@</a:t>
            </a:r>
            <a:r>
              <a:rPr lang="pt-BR" sz="2400" dirty="0" err="1"/>
              <a:t>ViewScoped</a:t>
            </a:r>
            <a:endParaRPr lang="pt-BR" sz="2400" dirty="0"/>
          </a:p>
          <a:p>
            <a:pPr marL="400041" lvl="1" indent="0">
              <a:buNone/>
            </a:pPr>
            <a:r>
              <a:rPr lang="pt-BR" sz="2400" dirty="0" err="1"/>
              <a:t>public</a:t>
            </a:r>
            <a:r>
              <a:rPr lang="pt-BR" sz="2400" dirty="0"/>
              <a:t> </a:t>
            </a:r>
            <a:r>
              <a:rPr lang="pt-BR" sz="2400" dirty="0" err="1"/>
              <a:t>class</a:t>
            </a:r>
            <a:r>
              <a:rPr lang="pt-BR" sz="2400" dirty="0"/>
              <a:t> </a:t>
            </a:r>
            <a:r>
              <a:rPr lang="pt-BR" sz="2400" dirty="0" err="1" smtClean="0"/>
              <a:t>ContatoBean</a:t>
            </a:r>
            <a:r>
              <a:rPr lang="pt-BR" sz="2400" dirty="0" smtClean="0"/>
              <a:t> </a:t>
            </a:r>
            <a:r>
              <a:rPr lang="pt-BR" sz="2400" dirty="0"/>
              <a:t>{</a:t>
            </a:r>
          </a:p>
          <a:p>
            <a:pPr marL="400041" lvl="1" indent="0">
              <a:buNone/>
            </a:pPr>
            <a:r>
              <a:rPr lang="pt-BR" sz="2400" dirty="0"/>
              <a:t>  </a:t>
            </a:r>
            <a:r>
              <a:rPr lang="pt-BR" sz="2400" dirty="0" smtClean="0"/>
              <a:t>...</a:t>
            </a:r>
            <a:endParaRPr lang="pt-BR" sz="2400" dirty="0"/>
          </a:p>
        </p:txBody>
      </p:sp>
    </p:spTree>
    <p:extLst>
      <p:ext uri="{BB962C8B-B14F-4D97-AF65-F5344CB8AC3E}">
        <p14:creationId xmlns:p14="http://schemas.microsoft.com/office/powerpoint/2010/main" val="5537505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cap="small" dirty="0" smtClean="0">
                <a:effectLst/>
              </a:rPr>
              <a:t>paginação </a:t>
            </a:r>
            <a:r>
              <a:rPr lang="pt-BR" cap="small" dirty="0">
                <a:effectLst/>
              </a:rPr>
              <a:t>e ordenação</a:t>
            </a:r>
            <a:endParaRPr lang="pt-BR"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71</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Sempre que um </a:t>
            </a:r>
            <a:r>
              <a:rPr lang="pt-BR" sz="2800" dirty="0" err="1"/>
              <a:t>ManagedBean</a:t>
            </a:r>
            <a:r>
              <a:rPr lang="pt-BR" sz="2800" dirty="0"/>
              <a:t> possuir o escopo maior que o escopo de requisição, ele deverá implementar a interface </a:t>
            </a:r>
            <a:r>
              <a:rPr lang="pt-BR" sz="2800" dirty="0" err="1"/>
              <a:t>Serializable</a:t>
            </a:r>
            <a:r>
              <a:rPr lang="pt-BR" sz="2800" dirty="0"/>
              <a:t>:</a:t>
            </a:r>
          </a:p>
          <a:p>
            <a:endParaRPr lang="pt-BR" sz="2800" dirty="0"/>
          </a:p>
          <a:p>
            <a:pPr marL="400041" lvl="1" indent="0">
              <a:buNone/>
            </a:pPr>
            <a:r>
              <a:rPr lang="pt-BR" sz="2400" dirty="0"/>
              <a:t>@</a:t>
            </a:r>
            <a:r>
              <a:rPr lang="pt-BR" sz="2400" dirty="0" err="1"/>
              <a:t>ManagedBean</a:t>
            </a:r>
            <a:endParaRPr lang="pt-BR" sz="2400" dirty="0"/>
          </a:p>
          <a:p>
            <a:pPr marL="400041" lvl="1" indent="0">
              <a:buNone/>
            </a:pPr>
            <a:r>
              <a:rPr lang="pt-BR" sz="2400" dirty="0"/>
              <a:t>@</a:t>
            </a:r>
            <a:r>
              <a:rPr lang="pt-BR" sz="2400" dirty="0" err="1"/>
              <a:t>ViewScoped</a:t>
            </a:r>
            <a:endParaRPr lang="pt-BR" sz="2400" dirty="0"/>
          </a:p>
          <a:p>
            <a:pPr marL="400041" lvl="1" indent="0">
              <a:buNone/>
            </a:pPr>
            <a:r>
              <a:rPr lang="pt-BR" sz="2400" dirty="0" err="1"/>
              <a:t>public</a:t>
            </a:r>
            <a:r>
              <a:rPr lang="pt-BR" sz="2400" dirty="0"/>
              <a:t> </a:t>
            </a:r>
            <a:r>
              <a:rPr lang="pt-BR" sz="2400" dirty="0" err="1"/>
              <a:t>class</a:t>
            </a:r>
            <a:r>
              <a:rPr lang="pt-BR" sz="2400" dirty="0"/>
              <a:t> </a:t>
            </a:r>
            <a:r>
              <a:rPr lang="pt-BR" sz="2400" dirty="0" err="1" smtClean="0"/>
              <a:t>ContatoBean</a:t>
            </a:r>
            <a:r>
              <a:rPr lang="pt-BR" sz="2400" dirty="0" smtClean="0"/>
              <a:t> </a:t>
            </a:r>
            <a:r>
              <a:rPr lang="pt-BR" sz="2400" dirty="0"/>
              <a:t>implementes </a:t>
            </a:r>
            <a:r>
              <a:rPr lang="pt-BR" sz="2400" dirty="0" err="1"/>
              <a:t>Serializable</a:t>
            </a:r>
            <a:r>
              <a:rPr lang="pt-BR" sz="2400" dirty="0"/>
              <a:t> {</a:t>
            </a:r>
          </a:p>
          <a:p>
            <a:pPr marL="400041" lvl="1" indent="0">
              <a:buNone/>
            </a:pPr>
            <a:r>
              <a:rPr lang="pt-BR" sz="2400" dirty="0"/>
              <a:t>  ...</a:t>
            </a:r>
            <a:endParaRPr lang="pt-BR" sz="2000" dirty="0"/>
          </a:p>
        </p:txBody>
      </p:sp>
    </p:spTree>
    <p:extLst>
      <p:ext uri="{BB962C8B-B14F-4D97-AF65-F5344CB8AC3E}">
        <p14:creationId xmlns:p14="http://schemas.microsoft.com/office/powerpoint/2010/main" val="1078766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a:effectLst/>
              </a:rPr>
              <a:t>Tirando</a:t>
            </a:r>
            <a:r>
              <a:rPr lang="en-US" dirty="0">
                <a:effectLst/>
              </a:rPr>
              <a:t> </a:t>
            </a:r>
            <a:r>
              <a:rPr lang="en-US" dirty="0" err="1">
                <a:effectLst/>
              </a:rPr>
              <a:t>informações</a:t>
            </a:r>
            <a:r>
              <a:rPr lang="en-US" dirty="0">
                <a:effectLst/>
              </a:rPr>
              <a:t> </a:t>
            </a:r>
            <a:r>
              <a:rPr lang="en-US" dirty="0" err="1">
                <a:effectLst/>
              </a:rPr>
              <a:t>mais</a:t>
            </a:r>
            <a:r>
              <a:rPr lang="en-US" dirty="0">
                <a:effectLst/>
              </a:rPr>
              <a:t> </a:t>
            </a:r>
            <a:r>
              <a:rPr lang="en-US" dirty="0" err="1">
                <a:effectLst/>
              </a:rPr>
              <a:t>facilmente</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72</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Outra situação clássica que aparece quando lidamos com diversos dados é precisarmos vê-los de diferentes formas em situações diversas.</a:t>
            </a:r>
          </a:p>
          <a:p>
            <a:endParaRPr lang="pt-BR" sz="2800" dirty="0"/>
          </a:p>
          <a:p>
            <a:r>
              <a:rPr lang="pt-BR" sz="2800" dirty="0" smtClean="0"/>
              <a:t>Se </a:t>
            </a:r>
            <a:r>
              <a:rPr lang="pt-BR" sz="2800" dirty="0"/>
              <a:t>quisermos encontrar um contato específico </a:t>
            </a:r>
            <a:r>
              <a:rPr lang="pt-BR" sz="2800" dirty="0" smtClean="0"/>
              <a:t>em nossa tabela, </a:t>
            </a:r>
            <a:r>
              <a:rPr lang="pt-BR" sz="2800" dirty="0"/>
              <a:t>é melhor que ela esteja ordenada pelo nome. Mas caso precisemos pegar os contatos de todas as pessoas de uma região, é melhor que a tabela esteja ordenada, por exemplo, pelo DDD.</a:t>
            </a:r>
            <a:endParaRPr lang="pt-BR" sz="2000" dirty="0"/>
          </a:p>
        </p:txBody>
      </p:sp>
    </p:spTree>
    <p:extLst>
      <p:ext uri="{BB962C8B-B14F-4D97-AF65-F5344CB8AC3E}">
        <p14:creationId xmlns:p14="http://schemas.microsoft.com/office/powerpoint/2010/main" val="246934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a:effectLst/>
              </a:rPr>
              <a:t>Tirando</a:t>
            </a:r>
            <a:r>
              <a:rPr lang="en-US" dirty="0">
                <a:effectLst/>
              </a:rPr>
              <a:t> </a:t>
            </a:r>
            <a:r>
              <a:rPr lang="en-US" dirty="0" err="1">
                <a:effectLst/>
              </a:rPr>
              <a:t>informações</a:t>
            </a:r>
            <a:r>
              <a:rPr lang="en-US" dirty="0">
                <a:effectLst/>
              </a:rPr>
              <a:t> </a:t>
            </a:r>
            <a:r>
              <a:rPr lang="en-US" dirty="0" err="1">
                <a:effectLst/>
              </a:rPr>
              <a:t>mais</a:t>
            </a:r>
            <a:r>
              <a:rPr lang="en-US" dirty="0">
                <a:effectLst/>
              </a:rPr>
              <a:t> </a:t>
            </a:r>
            <a:r>
              <a:rPr lang="en-US" dirty="0" err="1">
                <a:effectLst/>
              </a:rPr>
              <a:t>facilmente</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73</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sz="2800" dirty="0"/>
              <a:t>Essa ideia de ordenação é extremamente útil e muito presente em aplicações. Como tal, essa funcionalidade também está disponível para tabelas do </a:t>
            </a:r>
            <a:r>
              <a:rPr lang="pt-BR" sz="2800" dirty="0" err="1"/>
              <a:t>Primefaces</a:t>
            </a:r>
            <a:r>
              <a:rPr lang="pt-BR" sz="2800" dirty="0"/>
              <a:t>. Apenas, como podemos tornar </a:t>
            </a:r>
            <a:r>
              <a:rPr lang="pt-BR" sz="2800" dirty="0" err="1"/>
              <a:t>diversar</a:t>
            </a:r>
            <a:r>
              <a:rPr lang="pt-BR" sz="2800" dirty="0"/>
              <a:t> colunas ordenáveis, essa configuração fica na </a:t>
            </a:r>
            <a:r>
              <a:rPr lang="pt-BR" sz="2800" dirty="0" err="1"/>
              <a:t>tag</a:t>
            </a:r>
            <a:r>
              <a:rPr lang="pt-BR" sz="2800" dirty="0"/>
              <a:t> da coluna.</a:t>
            </a:r>
          </a:p>
          <a:p>
            <a:endParaRPr lang="pt-BR" sz="2800" dirty="0"/>
          </a:p>
          <a:p>
            <a:r>
              <a:rPr lang="pt-BR" sz="2800" dirty="0"/>
              <a:t>Para tornar uma coluna ordenável, é preciso adicionar um simples atributo </a:t>
            </a:r>
            <a:r>
              <a:rPr lang="pt-BR" sz="2800" dirty="0" err="1"/>
              <a:t>sortBy</a:t>
            </a:r>
            <a:r>
              <a:rPr lang="pt-BR" sz="2800" dirty="0"/>
              <a:t> à </a:t>
            </a:r>
            <a:r>
              <a:rPr lang="pt-BR" sz="2800" dirty="0" err="1"/>
              <a:t>tag</a:t>
            </a:r>
            <a:r>
              <a:rPr lang="pt-BR" sz="2800" dirty="0"/>
              <a:t> h:column correspondente. Esse atributo torna o cabeçalho dessa coluna em um elemento </a:t>
            </a:r>
            <a:r>
              <a:rPr lang="pt-BR" sz="2800" dirty="0" err="1"/>
              <a:t>clicável</a:t>
            </a:r>
            <a:r>
              <a:rPr lang="pt-BR" sz="2800" dirty="0"/>
              <a:t> e, quando clicarmos nele, chamará a ordenação.</a:t>
            </a:r>
            <a:endParaRPr lang="pt-BR" sz="2000" dirty="0"/>
          </a:p>
        </p:txBody>
      </p:sp>
    </p:spTree>
    <p:extLst>
      <p:ext uri="{BB962C8B-B14F-4D97-AF65-F5344CB8AC3E}">
        <p14:creationId xmlns:p14="http://schemas.microsoft.com/office/powerpoint/2010/main" val="32568640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a:effectLst/>
              </a:rPr>
              <a:t>Tirando</a:t>
            </a:r>
            <a:r>
              <a:rPr lang="en-US" dirty="0">
                <a:effectLst/>
              </a:rPr>
              <a:t> </a:t>
            </a:r>
            <a:r>
              <a:rPr lang="en-US" dirty="0" err="1">
                <a:effectLst/>
              </a:rPr>
              <a:t>informações</a:t>
            </a:r>
            <a:r>
              <a:rPr lang="en-US" dirty="0">
                <a:effectLst/>
              </a:rPr>
              <a:t> </a:t>
            </a:r>
            <a:r>
              <a:rPr lang="en-US" dirty="0" err="1">
                <a:effectLst/>
              </a:rPr>
              <a:t>mais</a:t>
            </a:r>
            <a:r>
              <a:rPr lang="en-US" dirty="0">
                <a:effectLst/>
              </a:rPr>
              <a:t> </a:t>
            </a:r>
            <a:r>
              <a:rPr lang="en-US" dirty="0" err="1">
                <a:effectLst/>
              </a:rPr>
              <a:t>facilmente</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74</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Contudo, exatamente pela presença de elementos clicáveis, será necessário colocar a tabela dentro de uma estrutura que comporte botões em HTML: um formulário. E, como quem configurará o que cada clique vai disparar é o JSF, será necessário usar o formulário da </a:t>
            </a:r>
            <a:r>
              <a:rPr lang="pt-BR" sz="2800" dirty="0" err="1"/>
              <a:t>taglib</a:t>
            </a:r>
            <a:r>
              <a:rPr lang="pt-BR" sz="2800" dirty="0"/>
              <a:t> de HTML dele. Resumidamente, precisamos colocar a tabela inteira dentro do componente h:form.</a:t>
            </a:r>
            <a:endParaRPr lang="pt-BR" sz="2000" dirty="0"/>
          </a:p>
        </p:txBody>
      </p:sp>
    </p:spTree>
    <p:extLst>
      <p:ext uri="{BB962C8B-B14F-4D97-AF65-F5344CB8AC3E}">
        <p14:creationId xmlns:p14="http://schemas.microsoft.com/office/powerpoint/2010/main" val="883153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a:effectLst/>
              </a:rPr>
              <a:t>Tirando</a:t>
            </a:r>
            <a:r>
              <a:rPr lang="en-US" dirty="0">
                <a:effectLst/>
              </a:rPr>
              <a:t> </a:t>
            </a:r>
            <a:r>
              <a:rPr lang="en-US" dirty="0" err="1">
                <a:effectLst/>
              </a:rPr>
              <a:t>informações</a:t>
            </a:r>
            <a:r>
              <a:rPr lang="en-US" dirty="0">
                <a:effectLst/>
              </a:rPr>
              <a:t> </a:t>
            </a:r>
            <a:r>
              <a:rPr lang="en-US" dirty="0" err="1">
                <a:effectLst/>
              </a:rPr>
              <a:t>mais</a:t>
            </a:r>
            <a:r>
              <a:rPr lang="en-US" dirty="0">
                <a:effectLst/>
              </a:rPr>
              <a:t> </a:t>
            </a:r>
            <a:r>
              <a:rPr lang="en-US" dirty="0" err="1">
                <a:effectLst/>
              </a:rPr>
              <a:t>facilmente</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75</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fontScale="92500" lnSpcReduction="20000"/>
          </a:bodyPr>
          <a:lstStyle/>
          <a:p>
            <a:r>
              <a:rPr lang="pt-BR" sz="2800" dirty="0"/>
              <a:t>Se quiséssemos tornar ordenáveis as colunas da tabela de </a:t>
            </a:r>
            <a:r>
              <a:rPr lang="pt-BR" sz="2800" dirty="0" smtClean="0"/>
              <a:t>contatos, </a:t>
            </a:r>
            <a:r>
              <a:rPr lang="pt-BR" sz="2800" dirty="0"/>
              <a:t>o resultado final seria algo como:</a:t>
            </a:r>
          </a:p>
          <a:p>
            <a:endParaRPr lang="pt-BR" sz="2800" dirty="0"/>
          </a:p>
          <a:p>
            <a:pPr marL="400041" lvl="1" indent="0">
              <a:buNone/>
            </a:pPr>
            <a:r>
              <a:rPr lang="pt-BR" sz="2400" dirty="0"/>
              <a:t>&lt;</a:t>
            </a:r>
            <a:r>
              <a:rPr lang="pt-BR" sz="2400" dirty="0" err="1"/>
              <a:t>h:form</a:t>
            </a:r>
            <a:r>
              <a:rPr lang="pt-BR" sz="2400" dirty="0"/>
              <a:t> id="</a:t>
            </a:r>
            <a:r>
              <a:rPr lang="pt-BR" sz="2400" dirty="0" err="1" smtClean="0"/>
              <a:t>listaContato</a:t>
            </a:r>
            <a:r>
              <a:rPr lang="pt-BR" sz="2400" dirty="0" smtClean="0"/>
              <a:t>"&gt;</a:t>
            </a:r>
            <a:endParaRPr lang="pt-BR" sz="2400" dirty="0"/>
          </a:p>
          <a:p>
            <a:pPr marL="400041" lvl="1" indent="0">
              <a:buNone/>
            </a:pPr>
            <a:r>
              <a:rPr lang="pt-BR" sz="2400" dirty="0"/>
              <a:t>  &lt;</a:t>
            </a:r>
            <a:r>
              <a:rPr lang="pt-BR" sz="2400" dirty="0" err="1"/>
              <a:t>p:dataTable</a:t>
            </a:r>
            <a:r>
              <a:rPr lang="pt-BR" sz="2400" dirty="0"/>
              <a:t> var</a:t>
            </a:r>
            <a:r>
              <a:rPr lang="pt-BR" sz="2400" dirty="0" smtClean="0"/>
              <a:t>=“contato" </a:t>
            </a:r>
            <a:r>
              <a:rPr lang="pt-BR" sz="2400" dirty="0" err="1"/>
              <a:t>value</a:t>
            </a:r>
            <a:r>
              <a:rPr lang="pt-BR" sz="2400" dirty="0" smtClean="0"/>
              <a:t>="#{</a:t>
            </a:r>
            <a:r>
              <a:rPr lang="pt-BR" sz="2400" dirty="0" err="1" smtClean="0"/>
              <a:t>contatoBean.contatos</a:t>
            </a:r>
            <a:r>
              <a:rPr lang="pt-BR" sz="2400" dirty="0"/>
              <a:t>}"&gt;</a:t>
            </a:r>
          </a:p>
          <a:p>
            <a:pPr marL="400041" lvl="1" indent="0">
              <a:buNone/>
            </a:pPr>
            <a:endParaRPr lang="pt-BR" sz="2400" dirty="0"/>
          </a:p>
          <a:p>
            <a:pPr marL="400041" lvl="1" indent="0">
              <a:buNone/>
            </a:pPr>
            <a:r>
              <a:rPr lang="pt-BR" sz="2400" dirty="0"/>
              <a:t>    &lt;</a:t>
            </a:r>
            <a:r>
              <a:rPr lang="pt-BR" sz="2400" dirty="0" err="1"/>
              <a:t>p:column</a:t>
            </a:r>
            <a:r>
              <a:rPr lang="pt-BR" sz="2400" dirty="0"/>
              <a:t> </a:t>
            </a:r>
            <a:r>
              <a:rPr lang="pt-BR" sz="2400" dirty="0" err="1"/>
              <a:t>sortBy</a:t>
            </a:r>
            <a:r>
              <a:rPr lang="pt-BR" sz="2400" dirty="0" smtClean="0"/>
              <a:t>="#{</a:t>
            </a:r>
            <a:r>
              <a:rPr lang="pt-BR" sz="2400" dirty="0" err="1" smtClean="0"/>
              <a:t>contato.nome</a:t>
            </a:r>
            <a:r>
              <a:rPr lang="pt-BR" sz="2400" dirty="0" smtClean="0"/>
              <a:t>}" </a:t>
            </a:r>
            <a:r>
              <a:rPr lang="pt-BR" sz="2400" dirty="0" err="1"/>
              <a:t>headerText</a:t>
            </a:r>
            <a:r>
              <a:rPr lang="pt-BR" sz="2400" dirty="0" smtClean="0"/>
              <a:t>=“Nome" </a:t>
            </a:r>
            <a:r>
              <a:rPr lang="pt-BR" sz="2400" dirty="0"/>
              <a:t>&gt;</a:t>
            </a:r>
          </a:p>
          <a:p>
            <a:pPr marL="400041" lvl="1" indent="0">
              <a:buNone/>
            </a:pPr>
            <a:r>
              <a:rPr lang="pt-BR" sz="2400" dirty="0"/>
              <a:t>       &lt;</a:t>
            </a:r>
            <a:r>
              <a:rPr lang="pt-BR" sz="2400" dirty="0" err="1"/>
              <a:t>h:outputText</a:t>
            </a:r>
            <a:r>
              <a:rPr lang="pt-BR" sz="2400" dirty="0"/>
              <a:t> </a:t>
            </a:r>
            <a:r>
              <a:rPr lang="pt-BR" sz="2400" dirty="0" err="1"/>
              <a:t>value</a:t>
            </a:r>
            <a:r>
              <a:rPr lang="pt-BR" sz="2400" dirty="0" smtClean="0"/>
              <a:t>="#{</a:t>
            </a:r>
            <a:r>
              <a:rPr lang="pt-BR" sz="2400" dirty="0" err="1"/>
              <a:t>contato.nome</a:t>
            </a:r>
            <a:r>
              <a:rPr lang="pt-BR" sz="2400" dirty="0" smtClean="0"/>
              <a:t>}" </a:t>
            </a:r>
            <a:r>
              <a:rPr lang="pt-BR" sz="2400" dirty="0"/>
              <a:t>/&gt;</a:t>
            </a:r>
          </a:p>
          <a:p>
            <a:pPr marL="400041" lvl="1" indent="0">
              <a:buNone/>
            </a:pPr>
            <a:r>
              <a:rPr lang="pt-BR" sz="2400" dirty="0"/>
              <a:t>    &lt;/</a:t>
            </a:r>
            <a:r>
              <a:rPr lang="pt-BR" sz="2400" dirty="0" err="1"/>
              <a:t>p:column</a:t>
            </a:r>
            <a:r>
              <a:rPr lang="pt-BR" sz="2400" dirty="0"/>
              <a:t>&gt;</a:t>
            </a:r>
          </a:p>
          <a:p>
            <a:pPr marL="400041" lvl="1" indent="0">
              <a:buNone/>
            </a:pPr>
            <a:endParaRPr lang="pt-BR" sz="2400" dirty="0"/>
          </a:p>
          <a:p>
            <a:pPr marL="400041" lvl="1" indent="0">
              <a:buNone/>
            </a:pPr>
            <a:r>
              <a:rPr lang="pt-BR" sz="2400" dirty="0"/>
              <a:t>    &lt;!-- outras colunas omitidas --&gt;</a:t>
            </a:r>
          </a:p>
          <a:p>
            <a:pPr marL="400041" lvl="1" indent="0">
              <a:buNone/>
            </a:pPr>
            <a:r>
              <a:rPr lang="pt-BR" sz="2400" dirty="0"/>
              <a:t>  &lt;/</a:t>
            </a:r>
            <a:r>
              <a:rPr lang="pt-BR" sz="2400" dirty="0" err="1"/>
              <a:t>p:dataTable</a:t>
            </a:r>
            <a:r>
              <a:rPr lang="pt-BR" sz="2400" dirty="0"/>
              <a:t>&gt;</a:t>
            </a:r>
          </a:p>
          <a:p>
            <a:pPr marL="400041" lvl="1" indent="0">
              <a:buNone/>
            </a:pPr>
            <a:r>
              <a:rPr lang="pt-BR" sz="2400" dirty="0"/>
              <a:t>&lt;</a:t>
            </a:r>
            <a:r>
              <a:rPr lang="pt-BR" sz="2400" dirty="0" err="1"/>
              <a:t>h:form</a:t>
            </a:r>
            <a:r>
              <a:rPr lang="pt-BR" sz="2400" dirty="0"/>
              <a:t>&gt;</a:t>
            </a:r>
            <a:endParaRPr lang="pt-BR" sz="1600" dirty="0"/>
          </a:p>
        </p:txBody>
      </p:sp>
    </p:spTree>
    <p:extLst>
      <p:ext uri="{BB962C8B-B14F-4D97-AF65-F5344CB8AC3E}">
        <p14:creationId xmlns:p14="http://schemas.microsoft.com/office/powerpoint/2010/main" val="3200594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a:effectLst/>
              </a:rPr>
              <a:t>Tirando</a:t>
            </a:r>
            <a:r>
              <a:rPr lang="en-US" dirty="0">
                <a:effectLst/>
              </a:rPr>
              <a:t> </a:t>
            </a:r>
            <a:r>
              <a:rPr lang="en-US" dirty="0" err="1">
                <a:effectLst/>
              </a:rPr>
              <a:t>informações</a:t>
            </a:r>
            <a:r>
              <a:rPr lang="en-US" dirty="0">
                <a:effectLst/>
              </a:rPr>
              <a:t> </a:t>
            </a:r>
            <a:r>
              <a:rPr lang="en-US" dirty="0" err="1">
                <a:effectLst/>
              </a:rPr>
              <a:t>mais</a:t>
            </a:r>
            <a:r>
              <a:rPr lang="en-US" dirty="0">
                <a:effectLst/>
              </a:rPr>
              <a:t> </a:t>
            </a:r>
            <a:r>
              <a:rPr lang="en-US" dirty="0" err="1">
                <a:effectLst/>
              </a:rPr>
              <a:t>facilmente</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76</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a:t>Note que não foi necessário adicionar código algum à classe </a:t>
            </a:r>
            <a:r>
              <a:rPr lang="pt-BR" sz="2800" dirty="0" err="1" smtClean="0"/>
              <a:t>ContatoBean</a:t>
            </a:r>
            <a:r>
              <a:rPr lang="pt-BR" sz="2800" dirty="0"/>
              <a:t>! Note também que é até possível usar ambas as funcionalidades na mesma tabela. E essas são apenas algumas das muitas facilidades que o p:dataTable oferece. Vale a pena verificar o </a:t>
            </a:r>
            <a:r>
              <a:rPr lang="pt-BR" sz="2800" dirty="0" err="1"/>
              <a:t>showcase</a:t>
            </a:r>
            <a:r>
              <a:rPr lang="pt-BR" sz="2800" dirty="0"/>
              <a:t> e documentação no site do </a:t>
            </a:r>
            <a:r>
              <a:rPr lang="pt-BR" sz="2800" dirty="0" err="1"/>
              <a:t>Primefaces</a:t>
            </a:r>
            <a:r>
              <a:rPr lang="pt-BR" sz="2800" dirty="0"/>
              <a:t>.</a:t>
            </a:r>
            <a:endParaRPr lang="pt-BR" sz="1600" dirty="0"/>
          </a:p>
        </p:txBody>
      </p:sp>
    </p:spTree>
    <p:extLst>
      <p:ext uri="{BB962C8B-B14F-4D97-AF65-F5344CB8AC3E}">
        <p14:creationId xmlns:p14="http://schemas.microsoft.com/office/powerpoint/2010/main" val="1195825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en-US" dirty="0" err="1" smtClean="0">
                <a:effectLst/>
              </a:rPr>
              <a:t>Exercicios</a:t>
            </a:r>
            <a:endParaRPr lang="en-US"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77</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sz="2800" dirty="0" smtClean="0"/>
              <a:t>1 – Vamos tornar nossa tabela ordenável por todas as colunas</a:t>
            </a:r>
            <a:r>
              <a:rPr lang="pt-BR" sz="2800" dirty="0" smtClean="0"/>
              <a:t>.</a:t>
            </a:r>
          </a:p>
          <a:p>
            <a:r>
              <a:rPr lang="pt-BR" sz="2800" dirty="0" smtClean="0"/>
              <a:t>2 – Vamos adicionar paginação em nossa tabela</a:t>
            </a:r>
            <a:endParaRPr lang="pt-BR" sz="1600" dirty="0"/>
          </a:p>
        </p:txBody>
      </p:sp>
    </p:spTree>
    <p:extLst>
      <p:ext uri="{BB962C8B-B14F-4D97-AF65-F5344CB8AC3E}">
        <p14:creationId xmlns:p14="http://schemas.microsoft.com/office/powerpoint/2010/main" val="731284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pt-BR"/>
              <a:t>Bons Estudos</a:t>
            </a:r>
            <a:endParaRPr lang="pt-BR" dirty="0"/>
          </a:p>
        </p:txBody>
      </p:sp>
      <p:sp>
        <p:nvSpPr>
          <p:cNvPr id="9" name="Sous-titre 1"/>
          <p:cNvSpPr txBox="1">
            <a:spLocks/>
          </p:cNvSpPr>
          <p:nvPr/>
        </p:nvSpPr>
        <p:spPr>
          <a:xfrm>
            <a:off x="981617" y="4218305"/>
            <a:ext cx="6400800" cy="753525"/>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2000" kern="1200">
                <a:solidFill>
                  <a:schemeClr val="bg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Namom Alves Alencar</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6055" y="3918695"/>
            <a:ext cx="1326239" cy="1326239"/>
          </a:xfrm>
          <a:prstGeom prst="rect">
            <a:avLst/>
          </a:prstGeom>
        </p:spPr>
      </p:pic>
    </p:spTree>
    <p:extLst>
      <p:ext uri="{BB962C8B-B14F-4D97-AF65-F5344CB8AC3E}">
        <p14:creationId xmlns:p14="http://schemas.microsoft.com/office/powerpoint/2010/main" val="95889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O desenvolvimento Web e o protocolo HTTP</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8</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lnSpcReduction="10000"/>
          </a:bodyPr>
          <a:lstStyle/>
          <a:p>
            <a:r>
              <a:rPr lang="pt-BR" dirty="0"/>
              <a:t>Para resolver problemas como esse, surgiram as aplicações baseadas na web. Nessa abordagem há um servidor central onde a aplicação é executada e processada e todos os usuários podem acessá-la através de um cliente simples e do protocolo HTTP.</a:t>
            </a:r>
          </a:p>
          <a:p>
            <a:r>
              <a:rPr lang="pt-BR" dirty="0"/>
              <a:t>Um navegador web, como Firefox ou Chrome, que fará o papel da aplicação cliente, interpretando HTML, CSS e JavaScript -- que são as tecnologias que ele entende.</a:t>
            </a:r>
            <a:endParaRPr lang="en-US" dirty="0"/>
          </a:p>
        </p:txBody>
      </p:sp>
    </p:spTree>
    <p:extLst>
      <p:ext uri="{BB962C8B-B14F-4D97-AF65-F5344CB8AC3E}">
        <p14:creationId xmlns:p14="http://schemas.microsoft.com/office/powerpoint/2010/main" val="36007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49491"/>
            <a:ext cx="8496622" cy="936104"/>
          </a:xfrm>
        </p:spPr>
        <p:txBody>
          <a:bodyPr>
            <a:noAutofit/>
          </a:bodyPr>
          <a:lstStyle/>
          <a:p>
            <a:r>
              <a:rPr lang="pt-BR" dirty="0"/>
              <a:t>O desenvolvimento Web e o protocolo HTTP</a:t>
            </a:r>
            <a:endParaRPr lang="pt-BR" cap="small" dirty="0">
              <a:effectLst/>
            </a:endParaRPr>
          </a:p>
        </p:txBody>
      </p:sp>
      <p:sp>
        <p:nvSpPr>
          <p:cNvPr id="8" name="Espace réservé du pied de page 7"/>
          <p:cNvSpPr>
            <a:spLocks noGrp="1"/>
          </p:cNvSpPr>
          <p:nvPr>
            <p:ph type="ftr" sz="quarter" idx="11"/>
          </p:nvPr>
        </p:nvSpPr>
        <p:spPr>
          <a:xfrm>
            <a:off x="3664434" y="6430862"/>
            <a:ext cx="2895600" cy="365125"/>
          </a:xfrm>
        </p:spPr>
        <p:txBody>
          <a:bodyPr/>
          <a:lstStyle/>
          <a:p>
            <a:r>
              <a:rPr lang="en-US" dirty="0"/>
              <a:t>Namom Alves Alencar</a:t>
            </a:r>
          </a:p>
        </p:txBody>
      </p:sp>
      <p:sp>
        <p:nvSpPr>
          <p:cNvPr id="9" name="Espace réservé du numéro de diapositive 8"/>
          <p:cNvSpPr>
            <a:spLocks noGrp="1"/>
          </p:cNvSpPr>
          <p:nvPr>
            <p:ph type="sldNum" sz="quarter" idx="12"/>
          </p:nvPr>
        </p:nvSpPr>
        <p:spPr>
          <a:xfrm>
            <a:off x="1384722" y="6430862"/>
            <a:ext cx="2133600" cy="365125"/>
          </a:xfrm>
        </p:spPr>
        <p:txBody>
          <a:bodyPr/>
          <a:lstStyle/>
          <a:p>
            <a:fld id="{4F5037F2-DC85-406A-A4EA-1E681A25B4F8}" type="slidenum">
              <a:rPr lang="en-US" smtClean="0"/>
              <a:t>9</a:t>
            </a:fld>
            <a:endParaRPr lang="en-US"/>
          </a:p>
        </p:txBody>
      </p:sp>
      <p:sp>
        <p:nvSpPr>
          <p:cNvPr id="7" name="Rectangle 4"/>
          <p:cNvSpPr>
            <a:spLocks noChangeArrowheads="1"/>
          </p:cNvSpPr>
          <p:nvPr/>
        </p:nvSpPr>
        <p:spPr bwMode="auto">
          <a:xfrm>
            <a:off x="3" y="9010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4" name="Content Placeholder 3"/>
          <p:cNvSpPr>
            <a:spLocks noGrp="1"/>
          </p:cNvSpPr>
          <p:nvPr>
            <p:ph idx="1"/>
          </p:nvPr>
        </p:nvSpPr>
        <p:spPr>
          <a:xfrm>
            <a:off x="467544" y="1600204"/>
            <a:ext cx="8568952" cy="4637108"/>
          </a:xfrm>
        </p:spPr>
        <p:txBody>
          <a:bodyPr>
            <a:normAutofit/>
          </a:bodyPr>
          <a:lstStyle/>
          <a:p>
            <a:r>
              <a:rPr lang="pt-BR" dirty="0"/>
              <a:t>Enquanto o usuário usa o sistema, o navegador envia requisições (requests) para o lado do servidor (server side), que responde para o computador do cliente (client side). Em nenhum momento a aplicação está salva no cliente: todas as regras da aplicação estão no lado do servidor. Por isso, essa abordagem também foi chamada de cliente magro (thin client).</a:t>
            </a:r>
            <a:endParaRPr lang="en-US" dirty="0"/>
          </a:p>
        </p:txBody>
      </p:sp>
    </p:spTree>
    <p:extLst>
      <p:ext uri="{BB962C8B-B14F-4D97-AF65-F5344CB8AC3E}">
        <p14:creationId xmlns:p14="http://schemas.microsoft.com/office/powerpoint/2010/main" val="1594736839"/>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5869</TotalTime>
  <Words>4987</Words>
  <Application>Microsoft Office PowerPoint</Application>
  <PresentationFormat>Apresentação na tela (4:3)</PresentationFormat>
  <Paragraphs>495</Paragraphs>
  <Slides>78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78</vt:i4>
      </vt:variant>
    </vt:vector>
  </HeadingPairs>
  <TitlesOfParts>
    <vt:vector size="82" baseType="lpstr">
      <vt:lpstr>Arial</vt:lpstr>
      <vt:lpstr>Calibri</vt:lpstr>
      <vt:lpstr>Helvetica</vt:lpstr>
      <vt:lpstr>Conception personnalisée</vt:lpstr>
      <vt:lpstr>JSF e Primefaces</vt:lpstr>
      <vt:lpstr>Introdução</vt:lpstr>
      <vt:lpstr>Introdução</vt:lpstr>
      <vt:lpstr>Introdução</vt:lpstr>
      <vt:lpstr>Introdução</vt:lpstr>
      <vt:lpstr>Introdução</vt:lpstr>
      <vt:lpstr>Introdução</vt:lpstr>
      <vt:lpstr>O desenvolvimento Web e o protocolo HTTP</vt:lpstr>
      <vt:lpstr>O desenvolvimento Web e o protocolo HTTP</vt:lpstr>
      <vt:lpstr>O desenvolvimento Web e o protocolo HTTP</vt:lpstr>
      <vt:lpstr>O desenvolvimento Web e o protocolo HTTP</vt:lpstr>
      <vt:lpstr>O desenvolvimento Web e o protocolo HTTP</vt:lpstr>
      <vt:lpstr>Características do JSF</vt:lpstr>
      <vt:lpstr>Características do JSF</vt:lpstr>
      <vt:lpstr>Características do JSF</vt:lpstr>
      <vt:lpstr>Características do JSF</vt:lpstr>
      <vt:lpstr>Características do JSF</vt:lpstr>
      <vt:lpstr>Primeiros passos com JSF</vt:lpstr>
      <vt:lpstr>Primeiros passos com JSF</vt:lpstr>
      <vt:lpstr>Primeiros passos com JSF</vt:lpstr>
      <vt:lpstr>Primeiros passos com JSF</vt:lpstr>
      <vt:lpstr>Preparação do ambiente</vt:lpstr>
      <vt:lpstr>Configuração do controlador do JSF</vt:lpstr>
      <vt:lpstr>Faces-config: o arquivo de configuração do mundo JSF</vt:lpstr>
      <vt:lpstr>Exercicio</vt:lpstr>
      <vt:lpstr>A primeira página com JSF</vt:lpstr>
      <vt:lpstr>A primeira página com JSF</vt:lpstr>
      <vt:lpstr>A primeira página com JSF</vt:lpstr>
      <vt:lpstr>A primeira página com JSF</vt:lpstr>
      <vt:lpstr>Definindo a interface da aplicação</vt:lpstr>
      <vt:lpstr>Definindo a interface da aplicação</vt:lpstr>
      <vt:lpstr>Definindo a interface da aplicação</vt:lpstr>
      <vt:lpstr>Mostrando informações com h:outputText</vt:lpstr>
      <vt:lpstr>Managed Beans</vt:lpstr>
      <vt:lpstr>Managed Beans</vt:lpstr>
      <vt:lpstr>Managed Beans</vt:lpstr>
      <vt:lpstr>Managed Beans</vt:lpstr>
      <vt:lpstr>Managed Beans</vt:lpstr>
      <vt:lpstr>Exercicio</vt:lpstr>
      <vt:lpstr>Recebendo informações do usuário</vt:lpstr>
      <vt:lpstr>Recebendo informações do usuário</vt:lpstr>
      <vt:lpstr>Botão e o formulário em JSF</vt:lpstr>
      <vt:lpstr>Botão e o formulário em JSF</vt:lpstr>
      <vt:lpstr>Botão e o formulário em JSF</vt:lpstr>
      <vt:lpstr>Legal...mas e se...</vt:lpstr>
      <vt:lpstr>Legal...mas e se...</vt:lpstr>
      <vt:lpstr>Exercicios</vt:lpstr>
      <vt:lpstr>Componentes do primefaces</vt:lpstr>
      <vt:lpstr>Showcases no site do primefaces</vt:lpstr>
      <vt:lpstr>Como utilizar os componentes</vt:lpstr>
      <vt:lpstr>Listando informações</vt:lpstr>
      <vt:lpstr>Listando informações</vt:lpstr>
      <vt:lpstr>Listando informações</vt:lpstr>
      <vt:lpstr>Listando informações</vt:lpstr>
      <vt:lpstr>Listando informações</vt:lpstr>
      <vt:lpstr>Listando informações</vt:lpstr>
      <vt:lpstr>Listando informações</vt:lpstr>
      <vt:lpstr>Exercicios</vt:lpstr>
      <vt:lpstr>Exercicios</vt:lpstr>
      <vt:lpstr>Formatação de Data com JSF</vt:lpstr>
      <vt:lpstr>Formatação de Data com JSF</vt:lpstr>
      <vt:lpstr>Formatação de Data com JSF</vt:lpstr>
      <vt:lpstr>Formatação de Data com JSF</vt:lpstr>
      <vt:lpstr>Exercicios</vt:lpstr>
      <vt:lpstr>paginação e ordenação</vt:lpstr>
      <vt:lpstr>paginação e ordenação</vt:lpstr>
      <vt:lpstr>paginação e ordenação</vt:lpstr>
      <vt:lpstr>paginação e ordenação</vt:lpstr>
      <vt:lpstr>paginação e ordenação</vt:lpstr>
      <vt:lpstr>paginação e ordenação</vt:lpstr>
      <vt:lpstr>paginação e ordenação</vt:lpstr>
      <vt:lpstr>Tirando informações mais facilmente</vt:lpstr>
      <vt:lpstr>Tirando informações mais facilmente</vt:lpstr>
      <vt:lpstr>Tirando informações mais facilmente</vt:lpstr>
      <vt:lpstr>Tirando informações mais facilmente</vt:lpstr>
      <vt:lpstr>Tirando informações mais facilmente</vt:lpstr>
      <vt:lpstr>Exercicios</vt:lpstr>
      <vt:lpstr>Bons Estudos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Simple Banner</dc:title>
  <dc:creator>Showeet.com</dc:creator>
  <dc:description>Free template released by Showeet.com</dc:description>
  <cp:lastModifiedBy>Namom Alencar</cp:lastModifiedBy>
  <cp:revision>188</cp:revision>
  <dcterms:created xsi:type="dcterms:W3CDTF">2011-07-08T11:03:43Z</dcterms:created>
  <dcterms:modified xsi:type="dcterms:W3CDTF">2016-11-16T23:55:43Z</dcterms:modified>
  <cp:category>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