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5"/>
  </p:notesMasterIdLst>
  <p:handoutMasterIdLst>
    <p:handoutMasterId r:id="rId46"/>
  </p:handoutMasterIdLst>
  <p:sldIdLst>
    <p:sldId id="273" r:id="rId2"/>
    <p:sldId id="274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295" r:id="rId44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43" userDrawn="1">
          <p15:clr>
            <a:srgbClr val="A4A3A4"/>
          </p15:clr>
        </p15:guide>
        <p15:guide id="3" pos="884" userDrawn="1">
          <p15:clr>
            <a:srgbClr val="A4A3A4"/>
          </p15:clr>
        </p15:guide>
        <p15:guide id="4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1F2429"/>
    <a:srgbClr val="FF6B6B"/>
    <a:srgbClr val="556270"/>
    <a:srgbClr val="C7F464"/>
    <a:srgbClr val="C44D58"/>
    <a:srgbClr val="4ECDC4"/>
    <a:srgbClr val="BDCD00"/>
    <a:srgbClr val="003E22"/>
    <a:srgbClr val="0F7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2" autoAdjust="0"/>
  </p:normalViewPr>
  <p:slideViewPr>
    <p:cSldViewPr showGuides="1">
      <p:cViewPr varScale="1">
        <p:scale>
          <a:sx n="73" d="100"/>
          <a:sy n="73" d="100"/>
        </p:scale>
        <p:origin x="1320" y="72"/>
      </p:cViewPr>
      <p:guideLst>
        <p:guide orient="horz" pos="2160"/>
        <p:guide pos="3243"/>
        <p:guide pos="884"/>
        <p:guide pos="5556"/>
      </p:guideLst>
    </p:cSldViewPr>
  </p:slideViewPr>
  <p:outlineViewPr>
    <p:cViewPr>
      <p:scale>
        <a:sx n="33" d="100"/>
        <a:sy n="33" d="100"/>
      </p:scale>
      <p:origin x="0" y="-213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62"/>
    </p:cViewPr>
  </p:sorterViewPr>
  <p:notesViewPr>
    <p:cSldViewPr>
      <p:cViewPr varScale="1">
        <p:scale>
          <a:sx n="73" d="100"/>
          <a:sy n="73" d="100"/>
        </p:scale>
        <p:origin x="95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F7C2E-CBEF-405A-8ECE-61AF671D91EC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5DBDB-DBC9-49CA-A41D-8E1C2F58E7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9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B58EC-47B0-4D6E-BCA2-66EC4B22F61C}" type="datetimeFigureOut">
              <a:rPr lang="en-US" smtClean="0"/>
              <a:t>26-Nov-16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A9186-2D37-401C-AD2F-685E5D274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1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Your date comes here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comes here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37F2-DC85-406A-A4EA-1E681A25B4F8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e 7"/>
          <p:cNvGrpSpPr/>
          <p:nvPr userDrawn="1"/>
        </p:nvGrpSpPr>
        <p:grpSpPr>
          <a:xfrm>
            <a:off x="827584" y="692697"/>
            <a:ext cx="8316416" cy="2481945"/>
            <a:chOff x="827584" y="-936104"/>
            <a:chExt cx="8316416" cy="2481945"/>
          </a:xfrm>
        </p:grpSpPr>
        <p:sp>
          <p:nvSpPr>
            <p:cNvPr id="11" name="Triangle rectangle 10"/>
            <p:cNvSpPr/>
            <p:nvPr userDrawn="1"/>
          </p:nvSpPr>
          <p:spPr>
            <a:xfrm rot="16200000" flipH="1">
              <a:off x="827584" y="1257810"/>
              <a:ext cx="288032" cy="28803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827584" y="-936104"/>
              <a:ext cx="8316416" cy="2193911"/>
            </a:xfrm>
            <a:prstGeom prst="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algn="l"/>
              <a:endParaRPr lang="en-US" sz="2400" b="1" cap="small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e 12"/>
          <p:cNvGrpSpPr/>
          <p:nvPr userDrawn="1"/>
        </p:nvGrpSpPr>
        <p:grpSpPr>
          <a:xfrm>
            <a:off x="827584" y="4110577"/>
            <a:ext cx="8316416" cy="1257019"/>
            <a:chOff x="827584" y="288822"/>
            <a:chExt cx="8316416" cy="1257019"/>
          </a:xfrm>
        </p:grpSpPr>
        <p:sp>
          <p:nvSpPr>
            <p:cNvPr id="14" name="Triangle rectangle 13"/>
            <p:cNvSpPr/>
            <p:nvPr userDrawn="1"/>
          </p:nvSpPr>
          <p:spPr>
            <a:xfrm rot="16200000" flipH="1">
              <a:off x="827584" y="1257810"/>
              <a:ext cx="288032" cy="28803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827584" y="288822"/>
              <a:ext cx="8316416" cy="968985"/>
            </a:xfrm>
            <a:prstGeom prst="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algn="l"/>
              <a:endParaRPr lang="en-US" sz="2400" b="1" cap="small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403350" y="1054638"/>
            <a:ext cx="7416801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15615" y="4218306"/>
            <a:ext cx="5688633" cy="753525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7164290" y="3789044"/>
            <a:ext cx="1545881" cy="1545881"/>
          </a:xfrm>
          <a:prstGeom prst="rect">
            <a:avLst/>
          </a:prstGeom>
          <a:solidFill>
            <a:schemeClr val="bg1"/>
          </a:solidFill>
          <a:ln w="152400"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072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Your date comes here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comes here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37F2-DC85-406A-A4EA-1E681A25B4F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riangle rectangle 10"/>
          <p:cNvSpPr/>
          <p:nvPr userDrawn="1"/>
        </p:nvSpPr>
        <p:spPr>
          <a:xfrm rot="16200000" flipH="1">
            <a:off x="827584" y="2886610"/>
            <a:ext cx="288032" cy="288030"/>
          </a:xfrm>
          <a:prstGeom prst="rtTriangl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27584" y="692700"/>
            <a:ext cx="8316416" cy="21939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sz="2400" b="1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6200000" flipH="1">
            <a:off x="827584" y="5079561"/>
            <a:ext cx="288032" cy="288030"/>
          </a:xfrm>
          <a:prstGeom prst="rtTriangl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27584" y="4110577"/>
            <a:ext cx="8316416" cy="9689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sz="2400" b="1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re 1"/>
          <p:cNvSpPr>
            <a:spLocks noGrp="1"/>
          </p:cNvSpPr>
          <p:nvPr userDrawn="1">
            <p:ph type="ctrTitle" hasCustomPrompt="1"/>
          </p:nvPr>
        </p:nvSpPr>
        <p:spPr>
          <a:xfrm>
            <a:off x="1403350" y="1054638"/>
            <a:ext cx="7416801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15615" y="4218306"/>
            <a:ext cx="5688633" cy="753525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7164290" y="3789044"/>
            <a:ext cx="1545881" cy="1545881"/>
          </a:xfrm>
          <a:prstGeom prst="rect">
            <a:avLst/>
          </a:prstGeom>
          <a:solidFill>
            <a:schemeClr val="bg1"/>
          </a:solidFill>
          <a:ln w="152400"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428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rot="16200000" flipH="1">
            <a:off x="827584" y="1446450"/>
            <a:ext cx="288032" cy="288030"/>
          </a:xfrm>
          <a:prstGeom prst="rtTriangl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27584" y="188644"/>
            <a:ext cx="8316416" cy="12578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sz="2400" b="1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riangle rectangle 8"/>
          <p:cNvSpPr/>
          <p:nvPr userDrawn="1"/>
        </p:nvSpPr>
        <p:spPr>
          <a:xfrm flipH="1">
            <a:off x="827587" y="6093298"/>
            <a:ext cx="288032" cy="288030"/>
          </a:xfrm>
          <a:prstGeom prst="rtTriangl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 rot="10800000">
            <a:off x="827585" y="6381328"/>
            <a:ext cx="8316416" cy="47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sz="2400" b="1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r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4F5037F2-DC85-406A-A4EA-1E681A25B4F8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06146" y="6430862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Your date comes here</a:t>
            </a:r>
            <a:endParaRPr lang="en-US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Your footer comes here</a:t>
            </a:r>
          </a:p>
        </p:txBody>
      </p:sp>
    </p:spTree>
    <p:extLst>
      <p:ext uri="{BB962C8B-B14F-4D97-AF65-F5344CB8AC3E}">
        <p14:creationId xmlns:p14="http://schemas.microsoft.com/office/powerpoint/2010/main" val="402353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Your date comes here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comes here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37F2-DC85-406A-A4EA-1E681A25B4F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riangle rectangle 10"/>
          <p:cNvSpPr/>
          <p:nvPr userDrawn="1"/>
        </p:nvSpPr>
        <p:spPr>
          <a:xfrm rot="16200000" flipH="1">
            <a:off x="827584" y="2886610"/>
            <a:ext cx="288032" cy="288030"/>
          </a:xfrm>
          <a:prstGeom prst="rt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27584" y="692700"/>
            <a:ext cx="8316416" cy="21939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sz="2400" b="1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6200000" flipH="1">
            <a:off x="827584" y="5079561"/>
            <a:ext cx="288032" cy="288030"/>
          </a:xfrm>
          <a:prstGeom prst="rt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27584" y="4110577"/>
            <a:ext cx="8316416" cy="9689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sz="2400" b="1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re 1"/>
          <p:cNvSpPr>
            <a:spLocks noGrp="1"/>
          </p:cNvSpPr>
          <p:nvPr userDrawn="1">
            <p:ph type="ctrTitle" hasCustomPrompt="1"/>
          </p:nvPr>
        </p:nvSpPr>
        <p:spPr>
          <a:xfrm>
            <a:off x="1403350" y="1054638"/>
            <a:ext cx="7416801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15615" y="4218306"/>
            <a:ext cx="5688633" cy="753525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7164290" y="3789044"/>
            <a:ext cx="1545881" cy="1545881"/>
          </a:xfrm>
          <a:prstGeom prst="rect">
            <a:avLst/>
          </a:prstGeom>
          <a:solidFill>
            <a:schemeClr val="bg1"/>
          </a:solidFill>
          <a:ln w="152400"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1347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rot="16200000" flipH="1">
            <a:off x="827584" y="1446450"/>
            <a:ext cx="288032" cy="288030"/>
          </a:xfrm>
          <a:prstGeom prst="rt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27584" y="188644"/>
            <a:ext cx="8316416" cy="125780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sz="2400" b="1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riangle rectangle 8"/>
          <p:cNvSpPr/>
          <p:nvPr userDrawn="1"/>
        </p:nvSpPr>
        <p:spPr>
          <a:xfrm flipH="1">
            <a:off x="827587" y="6093298"/>
            <a:ext cx="288032" cy="288030"/>
          </a:xfrm>
          <a:prstGeom prst="rtTriangle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 rot="10800000">
            <a:off x="827585" y="6381328"/>
            <a:ext cx="8316416" cy="47667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sz="2400" b="1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r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4F5037F2-DC85-406A-A4EA-1E681A25B4F8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06146" y="6430862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Your date comes here</a:t>
            </a:r>
            <a:endParaRPr lang="en-US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Your footer comes here</a:t>
            </a:r>
          </a:p>
        </p:txBody>
      </p:sp>
    </p:spTree>
    <p:extLst>
      <p:ext uri="{BB962C8B-B14F-4D97-AF65-F5344CB8AC3E}">
        <p14:creationId xmlns:p14="http://schemas.microsoft.com/office/powerpoint/2010/main" val="122835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Your date comes here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comes here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37F2-DC85-406A-A4EA-1E681A25B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7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effectLst/>
                <a:uFillTx/>
              </a:defRPr>
            </a:pPr>
            <a:r>
              <a:rPr sz="3072" b="1">
                <a:solidFill>
                  <a:srgbClr val="FFFFFF"/>
                </a:solidFill>
                <a:effectLst>
                  <a:outerShdw blurRad="38100" dist="38100" dir="2700000" rotWithShape="0">
                    <a:srgbClr val="E4E4E4"/>
                  </a:outerShdw>
                </a:effectLst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01022" indent="-262121">
              <a:spcBef>
                <a:spcPts val="576"/>
              </a:spcBef>
              <a:buClr>
                <a:srgbClr val="FF2600"/>
              </a:buClr>
              <a:defRPr sz="2496">
                <a:solidFill>
                  <a:srgbClr val="434ED6"/>
                </a:solidFill>
                <a:uFill>
                  <a:solidFill>
                    <a:srgbClr val="434ED6"/>
                  </a:solidFill>
                </a:uFill>
              </a:defRPr>
            </a:lvl2pPr>
            <a:lvl3pPr marL="1097253" indent="-219451">
              <a:spcBef>
                <a:spcPts val="480"/>
              </a:spcBef>
              <a:defRPr sz="2304">
                <a:solidFill>
                  <a:srgbClr val="434ED6"/>
                </a:solidFill>
                <a:uFill>
                  <a:solidFill>
                    <a:srgbClr val="434ED6"/>
                  </a:solidFill>
                </a:uFill>
              </a:defRPr>
            </a:lvl3pPr>
            <a:lvl4pPr marL="1536154" indent="-219451">
              <a:spcBef>
                <a:spcPts val="384"/>
              </a:spcBef>
              <a:buClr>
                <a:srgbClr val="000000"/>
              </a:buClr>
              <a:defRPr sz="2112">
                <a:solidFill>
                  <a:srgbClr val="434ED6"/>
                </a:solidFill>
                <a:uFill>
                  <a:solidFill>
                    <a:srgbClr val="434ED6"/>
                  </a:solidFill>
                </a:uFill>
              </a:defRPr>
            </a:lvl4pPr>
            <a:lvl5pPr marL="1975055" indent="-219451">
              <a:spcBef>
                <a:spcPts val="384"/>
              </a:spcBef>
              <a:buClr>
                <a:srgbClr val="00775F"/>
              </a:buClr>
              <a:defRPr sz="1920">
                <a:solidFill>
                  <a:srgbClr val="434ED6"/>
                </a:solidFill>
                <a:uFill>
                  <a:solidFill>
                    <a:srgbClr val="434ED6"/>
                  </a:solidFill>
                </a:u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688">
                <a:solidFill>
                  <a:srgbClr val="4349AA"/>
                </a:solidFill>
                <a:uFill>
                  <a:solidFill>
                    <a:srgbClr val="4349AA"/>
                  </a:solidFill>
                </a:u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96">
                <a:solidFill>
                  <a:srgbClr val="434ED6"/>
                </a:solidFill>
                <a:uFill>
                  <a:solidFill>
                    <a:srgbClr val="434ED6"/>
                  </a:solidFill>
                </a:u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304">
                <a:solidFill>
                  <a:srgbClr val="434ED6"/>
                </a:solidFill>
                <a:uFill>
                  <a:solidFill>
                    <a:srgbClr val="434ED6"/>
                  </a:solidFill>
                </a:u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112">
                <a:solidFill>
                  <a:srgbClr val="434ED6"/>
                </a:solidFill>
                <a:uFill>
                  <a:solidFill>
                    <a:srgbClr val="434ED6"/>
                  </a:solidFill>
                </a:u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1920">
                <a:solidFill>
                  <a:srgbClr val="434ED6"/>
                </a:solidFill>
                <a:uFill>
                  <a:solidFill>
                    <a:srgbClr val="434ED6"/>
                  </a:solidFill>
                </a:uFill>
              </a:rPr>
              <a:t>Body Level Five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40640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 userDrawn="1"/>
        </p:nvGrpSpPr>
        <p:grpSpPr>
          <a:xfrm>
            <a:off x="0" y="188640"/>
            <a:ext cx="9144003" cy="6669360"/>
            <a:chOff x="827584" y="188640"/>
            <a:chExt cx="8316417" cy="6669360"/>
          </a:xfrm>
        </p:grpSpPr>
        <p:grpSp>
          <p:nvGrpSpPr>
            <p:cNvPr id="8" name="Groupe 7"/>
            <p:cNvGrpSpPr/>
            <p:nvPr userDrawn="1"/>
          </p:nvGrpSpPr>
          <p:grpSpPr>
            <a:xfrm>
              <a:off x="827584" y="188640"/>
              <a:ext cx="8316416" cy="1545841"/>
              <a:chOff x="827584" y="0"/>
              <a:chExt cx="8316416" cy="1545841"/>
            </a:xfrm>
          </p:grpSpPr>
          <p:sp>
            <p:nvSpPr>
              <p:cNvPr id="11" name="Triangle rectangle 10"/>
              <p:cNvSpPr/>
              <p:nvPr userDrawn="1"/>
            </p:nvSpPr>
            <p:spPr>
              <a:xfrm rot="16200000" flipH="1">
                <a:off x="827584" y="1257810"/>
                <a:ext cx="288032" cy="288030"/>
              </a:xfrm>
              <a:prstGeom prst="rtTriangle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1800" dirty="0"/>
              </a:p>
            </p:txBody>
          </p:sp>
          <p:sp>
            <p:nvSpPr>
              <p:cNvPr id="12" name="Rectangle 11"/>
              <p:cNvSpPr/>
              <p:nvPr userDrawn="1"/>
            </p:nvSpPr>
            <p:spPr>
              <a:xfrm>
                <a:off x="827584" y="0"/>
                <a:ext cx="8316416" cy="125780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0" rtlCol="0" anchor="ctr"/>
              <a:lstStyle/>
              <a:p>
                <a:pPr algn="l"/>
                <a:endParaRPr lang="en-US" sz="2400" b="1" cap="small" baseline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" name="Triangle rectangle 8"/>
            <p:cNvSpPr/>
            <p:nvPr userDrawn="1"/>
          </p:nvSpPr>
          <p:spPr>
            <a:xfrm flipH="1">
              <a:off x="827585" y="6093298"/>
              <a:ext cx="288032" cy="28803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 dirty="0"/>
            </a:p>
          </p:txBody>
        </p:sp>
        <p:sp>
          <p:nvSpPr>
            <p:cNvPr id="10" name="Rectangle 9"/>
            <p:cNvSpPr/>
            <p:nvPr userDrawn="1"/>
          </p:nvSpPr>
          <p:spPr>
            <a:xfrm rot="10800000">
              <a:off x="827585" y="6381328"/>
              <a:ext cx="8316416" cy="476672"/>
            </a:xfrm>
            <a:prstGeom prst="rect">
              <a:avLst/>
            </a:prstGeom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algn="l"/>
              <a:endParaRPr lang="en-US" sz="2400" b="1" cap="small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Your date comes here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comes here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37F2-DC85-406A-A4EA-1E681A25B4F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7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Your date comes here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comes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37F2-DC85-406A-A4EA-1E681A25B4F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3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Your date comes here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comes here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37F2-DC85-406A-A4EA-1E681A25B4F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riangle rectangle 10"/>
          <p:cNvSpPr/>
          <p:nvPr userDrawn="1"/>
        </p:nvSpPr>
        <p:spPr>
          <a:xfrm rot="16200000" flipH="1">
            <a:off x="827584" y="2886610"/>
            <a:ext cx="288032" cy="288030"/>
          </a:xfrm>
          <a:prstGeom prst="rt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27584" y="692700"/>
            <a:ext cx="8316416" cy="21939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sz="2400" b="1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6200000" flipH="1">
            <a:off x="827584" y="5079561"/>
            <a:ext cx="288032" cy="288030"/>
          </a:xfrm>
          <a:prstGeom prst="rt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27584" y="4110577"/>
            <a:ext cx="8316416" cy="9689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sz="2400" b="1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re 1"/>
          <p:cNvSpPr>
            <a:spLocks noGrp="1"/>
          </p:cNvSpPr>
          <p:nvPr userDrawn="1">
            <p:ph type="ctrTitle" hasCustomPrompt="1"/>
          </p:nvPr>
        </p:nvSpPr>
        <p:spPr>
          <a:xfrm>
            <a:off x="1403350" y="1054638"/>
            <a:ext cx="7416801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15615" y="4218306"/>
            <a:ext cx="5688633" cy="753525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7164290" y="3789044"/>
            <a:ext cx="1545881" cy="1545881"/>
          </a:xfrm>
          <a:prstGeom prst="rect">
            <a:avLst/>
          </a:prstGeom>
          <a:solidFill>
            <a:schemeClr val="bg1"/>
          </a:solidFill>
          <a:ln w="152400"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086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rot="16200000" flipH="1">
            <a:off x="827584" y="1446450"/>
            <a:ext cx="288032" cy="288030"/>
          </a:xfrm>
          <a:prstGeom prst="rt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27584" y="188644"/>
            <a:ext cx="8316416" cy="12578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sz="2400" b="1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riangle rectangle 8"/>
          <p:cNvSpPr/>
          <p:nvPr userDrawn="1"/>
        </p:nvSpPr>
        <p:spPr>
          <a:xfrm flipH="1">
            <a:off x="827587" y="6093298"/>
            <a:ext cx="288032" cy="288030"/>
          </a:xfrm>
          <a:prstGeom prst="rt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 rot="10800000">
            <a:off x="827585" y="6381328"/>
            <a:ext cx="8316416" cy="4766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sz="2400" b="1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r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4F5037F2-DC85-406A-A4EA-1E681A25B4F8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06146" y="6430862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Your date comes here</a:t>
            </a:r>
            <a:endParaRPr lang="en-US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Your footer comes here</a:t>
            </a:r>
          </a:p>
        </p:txBody>
      </p:sp>
    </p:spTree>
    <p:extLst>
      <p:ext uri="{BB962C8B-B14F-4D97-AF65-F5344CB8AC3E}">
        <p14:creationId xmlns:p14="http://schemas.microsoft.com/office/powerpoint/2010/main" val="164866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Your date comes here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comes here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37F2-DC85-406A-A4EA-1E681A25B4F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riangle rectangle 10"/>
          <p:cNvSpPr/>
          <p:nvPr userDrawn="1"/>
        </p:nvSpPr>
        <p:spPr>
          <a:xfrm rot="16200000" flipH="1">
            <a:off x="827584" y="2886610"/>
            <a:ext cx="288032" cy="288030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27584" y="692700"/>
            <a:ext cx="8316416" cy="21939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sz="2400" b="1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6200000" flipH="1">
            <a:off x="827584" y="5079561"/>
            <a:ext cx="288032" cy="288030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27584" y="4110577"/>
            <a:ext cx="8316416" cy="9689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sz="2400" b="1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re 1"/>
          <p:cNvSpPr>
            <a:spLocks noGrp="1"/>
          </p:cNvSpPr>
          <p:nvPr userDrawn="1">
            <p:ph type="ctrTitle" hasCustomPrompt="1"/>
          </p:nvPr>
        </p:nvSpPr>
        <p:spPr>
          <a:xfrm>
            <a:off x="1403350" y="1054638"/>
            <a:ext cx="7416801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15615" y="4218306"/>
            <a:ext cx="5688633" cy="753525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7164290" y="3789044"/>
            <a:ext cx="1545881" cy="1545881"/>
          </a:xfrm>
          <a:prstGeom prst="rect">
            <a:avLst/>
          </a:prstGeom>
          <a:solidFill>
            <a:schemeClr val="bg1"/>
          </a:solidFill>
          <a:ln w="152400"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896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rot="16200000" flipH="1">
            <a:off x="827584" y="1446450"/>
            <a:ext cx="288032" cy="288030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27584" y="188644"/>
            <a:ext cx="8316416" cy="125780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sz="2400" b="1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riangle rectangle 8"/>
          <p:cNvSpPr/>
          <p:nvPr userDrawn="1"/>
        </p:nvSpPr>
        <p:spPr>
          <a:xfrm flipH="1">
            <a:off x="827587" y="6093298"/>
            <a:ext cx="288032" cy="288030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 rot="10800000">
            <a:off x="827585" y="6381328"/>
            <a:ext cx="8316416" cy="4766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sz="2400" b="1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r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4F5037F2-DC85-406A-A4EA-1E681A25B4F8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06146" y="6430862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Your date comes here</a:t>
            </a:r>
            <a:endParaRPr lang="en-US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Your footer comes here</a:t>
            </a:r>
          </a:p>
        </p:txBody>
      </p:sp>
    </p:spTree>
    <p:extLst>
      <p:ext uri="{BB962C8B-B14F-4D97-AF65-F5344CB8AC3E}">
        <p14:creationId xmlns:p14="http://schemas.microsoft.com/office/powerpoint/2010/main" val="323843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Your date comes here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comes here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37F2-DC85-406A-A4EA-1E681A25B4F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riangle rectangle 10"/>
          <p:cNvSpPr/>
          <p:nvPr userDrawn="1"/>
        </p:nvSpPr>
        <p:spPr>
          <a:xfrm rot="16200000" flipH="1">
            <a:off x="827584" y="2886610"/>
            <a:ext cx="288032" cy="28803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27584" y="692700"/>
            <a:ext cx="8316416" cy="21939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sz="2400" b="1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6200000" flipH="1">
            <a:off x="827584" y="5079561"/>
            <a:ext cx="288032" cy="28803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27584" y="4110577"/>
            <a:ext cx="8316416" cy="96898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sz="2400" b="1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re 1"/>
          <p:cNvSpPr>
            <a:spLocks noGrp="1"/>
          </p:cNvSpPr>
          <p:nvPr userDrawn="1">
            <p:ph type="ctrTitle" hasCustomPrompt="1"/>
          </p:nvPr>
        </p:nvSpPr>
        <p:spPr>
          <a:xfrm>
            <a:off x="1403350" y="1054638"/>
            <a:ext cx="7416801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15615" y="4218306"/>
            <a:ext cx="5688633" cy="753525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7164290" y="3789044"/>
            <a:ext cx="1545881" cy="1545881"/>
          </a:xfrm>
          <a:prstGeom prst="rect">
            <a:avLst/>
          </a:prstGeom>
          <a:solidFill>
            <a:schemeClr val="bg1"/>
          </a:solidFill>
          <a:ln w="152400">
            <a:solidFill>
              <a:schemeClr val="bg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545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rot="16200000" flipH="1">
            <a:off x="827584" y="1446450"/>
            <a:ext cx="288032" cy="28803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27584" y="188644"/>
            <a:ext cx="8316416" cy="12578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sz="2400" b="1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riangle rectangle 8"/>
          <p:cNvSpPr/>
          <p:nvPr userDrawn="1"/>
        </p:nvSpPr>
        <p:spPr>
          <a:xfrm flipH="1">
            <a:off x="827587" y="6093298"/>
            <a:ext cx="288032" cy="28803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 rot="10800000">
            <a:off x="827585" y="6381328"/>
            <a:ext cx="8316416" cy="4766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tlCol="0" anchor="ctr"/>
          <a:lstStyle/>
          <a:p>
            <a:pPr lvl="0"/>
            <a:endParaRPr lang="en-US" sz="2400" b="1" cap="sm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r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 userDrawn="1"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4F5037F2-DC85-406A-A4EA-1E681A25B4F8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06146" y="6430862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Your date comes here</a:t>
            </a:r>
            <a:endParaRPr lang="en-US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Your footer comes here</a:t>
            </a:r>
          </a:p>
        </p:txBody>
      </p:sp>
    </p:spTree>
    <p:extLst>
      <p:ext uri="{BB962C8B-B14F-4D97-AF65-F5344CB8AC3E}">
        <p14:creationId xmlns:p14="http://schemas.microsoft.com/office/powerpoint/2010/main" val="14325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2352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>
          <a:xfrm>
            <a:off x="1403350" y="349491"/>
            <a:ext cx="74168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>
          <a:xfrm>
            <a:off x="1403350" y="1600204"/>
            <a:ext cx="741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>
          <a:xfrm>
            <a:off x="6706146" y="64308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/>
              <a:t>Your date comes here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>
          <a:xfrm>
            <a:off x="3664434" y="64308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Your footer comes here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>
          <a:xfrm>
            <a:off x="1384722" y="64308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4F5037F2-DC85-406A-A4EA-1E681A25B4F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2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15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03" r:id="rId14"/>
    <p:sldLayoutId id="2147483714" r:id="rId15"/>
  </p:sldLayoutIdLst>
  <p:hf hdr="0"/>
  <p:txStyles>
    <p:titleStyle>
      <a:lvl1pPr algn="ctr" defTabSz="914377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Helvetica" pitchFamily="2" charset="0"/>
          <a:ea typeface="Helvetica" pitchFamily="2" charset="0"/>
          <a:cs typeface="Helvetica" pitchFamily="2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JPA – Hibernate</a:t>
            </a: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981617" y="4218305"/>
            <a:ext cx="6400800" cy="7535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55" y="3918695"/>
            <a:ext cx="1326239" cy="132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9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Bibliotecas do Hibernate e JPA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/>
          </a:bodyPr>
          <a:lstStyle/>
          <a:p>
            <a:r>
              <a:rPr lang="pt-BR" sz="2800" dirty="0"/>
              <a:t>Para usar o Hibernate e JPA no seu projeto é necessário colocar todos esses JARs no classpath.</a:t>
            </a:r>
          </a:p>
          <a:p>
            <a:endParaRPr lang="pt-BR" sz="2800" dirty="0"/>
          </a:p>
          <a:p>
            <a:r>
              <a:rPr lang="pt-BR" sz="2800" dirty="0"/>
              <a:t>O Hibernate vai gerar o código SQL para qualquer banco de dados. Continuaremos utilizando o banco MySQL, portanto também precisamos o arquivo .jar correspondente ao driver JDBC.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5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Mapeando uma classe </a:t>
            </a:r>
            <a:r>
              <a:rPr lang="pt-BR" dirty="0" smtClean="0"/>
              <a:t>Contato </a:t>
            </a:r>
            <a:r>
              <a:rPr lang="pt-BR" dirty="0"/>
              <a:t>para nosso Banco de Dados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/>
          </a:bodyPr>
          <a:lstStyle/>
          <a:p>
            <a:r>
              <a:rPr lang="pt-BR" sz="2800" dirty="0"/>
              <a:t>Essa é uma classe como qualquer outra que aprendemos a escrever em Java. Precisamos configurar o Hibernate para que ele saiba da existência dessa classe e, desta forma, saiba que deve inserir uma linha na tabela </a:t>
            </a:r>
            <a:r>
              <a:rPr lang="pt-BR" sz="2800" dirty="0" smtClean="0"/>
              <a:t>Contato </a:t>
            </a:r>
            <a:r>
              <a:rPr lang="pt-BR" sz="2800" dirty="0"/>
              <a:t>toda vez que for requisitado que um objeto desse tipo seja salvo. Em vez de usarmos o termo "configurar", falamos em mapear uma classe a tabela.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2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Mapeando uma classe </a:t>
            </a:r>
            <a:r>
              <a:rPr lang="pt-BR" dirty="0" smtClean="0"/>
              <a:t>Contato </a:t>
            </a:r>
            <a:r>
              <a:rPr lang="pt-BR" dirty="0"/>
              <a:t>para nosso Banco de Dados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/>
          </a:bodyPr>
          <a:lstStyle/>
          <a:p>
            <a:r>
              <a:rPr lang="pt-BR" sz="2800" dirty="0"/>
              <a:t>Para mapear a classe </a:t>
            </a:r>
            <a:r>
              <a:rPr lang="pt-BR" sz="2800" dirty="0" smtClean="0"/>
              <a:t>Contato, </a:t>
            </a:r>
            <a:r>
              <a:rPr lang="pt-BR" sz="2800" dirty="0"/>
              <a:t>basta adicionar algumas poucas anotações em nosso código. Anotação é um recurso do Java que permite inserir </a:t>
            </a:r>
            <a:r>
              <a:rPr lang="pt-BR" sz="2800" dirty="0" smtClean="0"/>
              <a:t>meta-dados </a:t>
            </a:r>
            <a:r>
              <a:rPr lang="pt-BR" sz="2800" dirty="0"/>
              <a:t>em relação a nossa classe, atributos e métodos. Essas anotações depois poderão ser lidas por frameworks e bibliotecas, para que eles tomem decisões baseadas nessas pequenas configurações.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7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Mapeando uma classe </a:t>
            </a:r>
            <a:r>
              <a:rPr lang="pt-BR" dirty="0" smtClean="0"/>
              <a:t>Contato </a:t>
            </a:r>
            <a:r>
              <a:rPr lang="pt-BR" dirty="0"/>
              <a:t>para nosso Banco de Dados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 fontScale="85000" lnSpcReduction="20000"/>
          </a:bodyPr>
          <a:lstStyle/>
          <a:p>
            <a:pPr marL="400041" lvl="1" indent="0">
              <a:buNone/>
            </a:pPr>
            <a:r>
              <a:rPr lang="pt-BR" sz="2400" dirty="0"/>
              <a:t>@</a:t>
            </a:r>
            <a:r>
              <a:rPr lang="pt-BR" sz="2400" dirty="0" err="1"/>
              <a:t>Entity</a:t>
            </a:r>
            <a:endParaRPr lang="pt-BR" sz="2400" dirty="0"/>
          </a:p>
          <a:p>
            <a:pPr marL="400041" lvl="1" indent="0">
              <a:buNone/>
            </a:pPr>
            <a:r>
              <a:rPr lang="pt-BR" sz="2400" b="1" dirty="0" err="1"/>
              <a:t>public</a:t>
            </a:r>
            <a:r>
              <a:rPr lang="pt-BR" sz="2400" dirty="0"/>
              <a:t> </a:t>
            </a:r>
            <a:r>
              <a:rPr lang="pt-BR" sz="2400" b="1" dirty="0" err="1"/>
              <a:t>class</a:t>
            </a:r>
            <a:r>
              <a:rPr lang="pt-BR" sz="2400" dirty="0"/>
              <a:t> </a:t>
            </a:r>
            <a:r>
              <a:rPr lang="pt-BR" sz="2400" dirty="0" smtClean="0"/>
              <a:t>Contato </a:t>
            </a:r>
            <a:r>
              <a:rPr lang="pt-BR" sz="2400" dirty="0"/>
              <a:t>{</a:t>
            </a:r>
          </a:p>
          <a:p>
            <a:pPr marL="400041" lvl="1" indent="0">
              <a:buNone/>
            </a:pPr>
            <a:endParaRPr lang="pt-BR" sz="2400" dirty="0"/>
          </a:p>
          <a:p>
            <a:pPr marL="400041" lvl="1" indent="0">
              <a:buNone/>
            </a:pPr>
            <a:r>
              <a:rPr lang="pt-BR" sz="2400" dirty="0"/>
              <a:t>  @Id</a:t>
            </a:r>
          </a:p>
          <a:p>
            <a:pPr marL="400041" lvl="1" indent="0">
              <a:buNone/>
            </a:pPr>
            <a:r>
              <a:rPr lang="pt-BR" sz="2400" dirty="0"/>
              <a:t>  @</a:t>
            </a:r>
            <a:r>
              <a:rPr lang="pt-BR" sz="2400" dirty="0" err="1"/>
              <a:t>GeneratedValue</a:t>
            </a:r>
            <a:endParaRPr lang="pt-BR" sz="2400" dirty="0"/>
          </a:p>
          <a:p>
            <a:pPr marL="400041" lvl="1" indent="0">
              <a:buNone/>
            </a:pPr>
            <a:r>
              <a:rPr lang="pt-BR" sz="2400" dirty="0"/>
              <a:t>  </a:t>
            </a:r>
            <a:r>
              <a:rPr lang="pt-BR" sz="2400" b="1" dirty="0" err="1"/>
              <a:t>private</a:t>
            </a:r>
            <a:r>
              <a:rPr lang="pt-BR" sz="2400" dirty="0"/>
              <a:t> </a:t>
            </a:r>
            <a:r>
              <a:rPr lang="pt-BR" sz="2400" dirty="0" err="1"/>
              <a:t>Long</a:t>
            </a:r>
            <a:r>
              <a:rPr lang="pt-BR" sz="2400" dirty="0"/>
              <a:t> id;</a:t>
            </a:r>
          </a:p>
          <a:p>
            <a:pPr marL="400041" lvl="1" indent="0">
              <a:buNone/>
            </a:pPr>
            <a:endParaRPr lang="pt-BR" sz="2400" dirty="0"/>
          </a:p>
          <a:p>
            <a:pPr marL="400041" lvl="1" indent="0">
              <a:buNone/>
            </a:pPr>
            <a:r>
              <a:rPr lang="pt-BR" sz="2400" dirty="0"/>
              <a:t>  </a:t>
            </a:r>
            <a:r>
              <a:rPr lang="pt-BR" sz="2400" b="1" dirty="0" err="1"/>
              <a:t>private</a:t>
            </a:r>
            <a:r>
              <a:rPr lang="pt-BR" sz="2400" dirty="0"/>
              <a:t> </a:t>
            </a:r>
            <a:r>
              <a:rPr lang="pt-BR" sz="2400" dirty="0" err="1"/>
              <a:t>String</a:t>
            </a:r>
            <a:r>
              <a:rPr lang="pt-BR" sz="2400" dirty="0"/>
              <a:t> </a:t>
            </a:r>
            <a:r>
              <a:rPr lang="pt-BR" sz="2400" dirty="0" smtClean="0"/>
              <a:t>nome;</a:t>
            </a:r>
            <a:endParaRPr lang="pt-BR" sz="2400" dirty="0"/>
          </a:p>
          <a:p>
            <a:pPr marL="400041" lvl="1" indent="0">
              <a:buNone/>
            </a:pPr>
            <a:r>
              <a:rPr lang="pt-BR" sz="2400" dirty="0"/>
              <a:t>  </a:t>
            </a:r>
            <a:r>
              <a:rPr lang="pt-BR" sz="2400" b="1" dirty="0" err="1"/>
              <a:t>private</a:t>
            </a:r>
            <a:r>
              <a:rPr lang="pt-BR" sz="2400" dirty="0"/>
              <a:t>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</a:t>
            </a:r>
            <a:r>
              <a:rPr lang="pt-BR" sz="2400" dirty="0" err="1" smtClean="0"/>
              <a:t>email</a:t>
            </a:r>
            <a:r>
              <a:rPr lang="pt-BR" sz="2400" dirty="0" smtClean="0"/>
              <a:t>;</a:t>
            </a:r>
            <a:endParaRPr lang="pt-BR" sz="2400" dirty="0"/>
          </a:p>
          <a:p>
            <a:pPr marL="400041" lvl="1" indent="0">
              <a:buNone/>
            </a:pPr>
            <a:endParaRPr lang="pt-BR" sz="2400" dirty="0"/>
          </a:p>
          <a:p>
            <a:pPr marL="400041" lvl="1" indent="0">
              <a:buNone/>
            </a:pPr>
            <a:r>
              <a:rPr lang="pt-BR" sz="2400" dirty="0"/>
              <a:t>  @Temporal(</a:t>
            </a:r>
            <a:r>
              <a:rPr lang="pt-BR" sz="2400" dirty="0" err="1"/>
              <a:t>TemporalType.DATE</a:t>
            </a:r>
            <a:r>
              <a:rPr lang="pt-BR" sz="2400" dirty="0"/>
              <a:t>)</a:t>
            </a:r>
          </a:p>
          <a:p>
            <a:pPr marL="400041" lvl="1" indent="0">
              <a:buNone/>
            </a:pPr>
            <a:r>
              <a:rPr lang="pt-BR" sz="2400" dirty="0"/>
              <a:t>  </a:t>
            </a:r>
            <a:r>
              <a:rPr lang="pt-BR" sz="2400" b="1" dirty="0" err="1"/>
              <a:t>private</a:t>
            </a:r>
            <a:r>
              <a:rPr lang="pt-BR" sz="2400" dirty="0"/>
              <a:t> </a:t>
            </a:r>
            <a:r>
              <a:rPr lang="pt-BR" sz="2400" dirty="0" err="1"/>
              <a:t>Calendar</a:t>
            </a:r>
            <a:r>
              <a:rPr lang="pt-BR" sz="2400" dirty="0"/>
              <a:t> </a:t>
            </a:r>
            <a:r>
              <a:rPr lang="pt-BR" sz="2400" dirty="0" err="1" smtClean="0"/>
              <a:t>dataDeNascimento</a:t>
            </a:r>
            <a:r>
              <a:rPr lang="pt-BR" sz="2400" dirty="0" smtClean="0"/>
              <a:t>;</a:t>
            </a:r>
            <a:endParaRPr lang="pt-BR" sz="2400" dirty="0"/>
          </a:p>
          <a:p>
            <a:pPr marL="400041" lvl="1" indent="0">
              <a:buNone/>
            </a:pPr>
            <a:endParaRPr lang="pt-BR" sz="2400" dirty="0"/>
          </a:p>
          <a:p>
            <a:pPr marL="400041" lvl="1" indent="0">
              <a:buNone/>
            </a:pPr>
            <a:r>
              <a:rPr lang="pt-BR" sz="2400" dirty="0"/>
              <a:t>  // métodos...</a:t>
            </a:r>
          </a:p>
          <a:p>
            <a:pPr marL="400041" lvl="1" indent="0">
              <a:buNone/>
            </a:pPr>
            <a:r>
              <a:rPr lang="pt-BR" sz="24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3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Mapeando uma classe </a:t>
            </a:r>
            <a:r>
              <a:rPr lang="pt-BR" dirty="0" smtClean="0"/>
              <a:t>Contato </a:t>
            </a:r>
            <a:r>
              <a:rPr lang="pt-BR" dirty="0"/>
              <a:t>para nosso Banco de Dados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/>
          </a:bodyPr>
          <a:lstStyle/>
          <a:p>
            <a:r>
              <a:rPr lang="pt-BR" sz="2800" dirty="0"/>
              <a:t>@</a:t>
            </a:r>
            <a:r>
              <a:rPr lang="pt-BR" sz="2800" dirty="0" err="1"/>
              <a:t>Entity</a:t>
            </a:r>
            <a:r>
              <a:rPr lang="pt-BR" sz="2800" dirty="0"/>
              <a:t> indica que objetos dessa classe se tornem "</a:t>
            </a:r>
            <a:r>
              <a:rPr lang="pt-BR" sz="2800" dirty="0" err="1"/>
              <a:t>persistível</a:t>
            </a:r>
            <a:r>
              <a:rPr lang="pt-BR" sz="2800" dirty="0"/>
              <a:t>" no banco de dados. </a:t>
            </a:r>
            <a:endParaRPr lang="pt-BR" sz="2800" dirty="0" smtClean="0"/>
          </a:p>
          <a:p>
            <a:r>
              <a:rPr lang="pt-BR" sz="2800" dirty="0" smtClean="0"/>
              <a:t>@</a:t>
            </a:r>
            <a:r>
              <a:rPr lang="pt-BR" sz="2800" dirty="0"/>
              <a:t>Id indica que o atributo id é nossa chave primária (você precisa ter uma chave primária em toda entidade</a:t>
            </a:r>
            <a:r>
              <a:rPr lang="pt-BR" sz="2800" dirty="0" smtClean="0"/>
              <a:t>)</a:t>
            </a:r>
          </a:p>
          <a:p>
            <a:r>
              <a:rPr lang="pt-BR" sz="2800" dirty="0" smtClean="0"/>
              <a:t>@</a:t>
            </a:r>
            <a:r>
              <a:rPr lang="pt-BR" sz="2800" dirty="0" err="1"/>
              <a:t>GeneratedValue</a:t>
            </a:r>
            <a:r>
              <a:rPr lang="pt-BR" sz="2800" dirty="0"/>
              <a:t> diz que queremos que esta chave seja </a:t>
            </a:r>
            <a:r>
              <a:rPr lang="pt-BR" sz="2800" dirty="0" err="1"/>
              <a:t>populada</a:t>
            </a:r>
            <a:r>
              <a:rPr lang="pt-BR" sz="2800" dirty="0"/>
              <a:t> pelo banco (isto é, que seja usado um auto </a:t>
            </a:r>
            <a:r>
              <a:rPr lang="pt-BR" sz="2800" dirty="0" err="1"/>
              <a:t>increment</a:t>
            </a:r>
            <a:r>
              <a:rPr lang="pt-BR" sz="2800" dirty="0"/>
              <a:t> ou </a:t>
            </a:r>
            <a:r>
              <a:rPr lang="pt-BR" sz="2800" dirty="0" err="1"/>
              <a:t>sequence</a:t>
            </a:r>
            <a:r>
              <a:rPr lang="pt-BR" sz="2800" dirty="0"/>
              <a:t>, dependendo do banco de dados).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8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Mapeando uma classe </a:t>
            </a:r>
            <a:r>
              <a:rPr lang="pt-BR" dirty="0" smtClean="0"/>
              <a:t>Contato </a:t>
            </a:r>
            <a:r>
              <a:rPr lang="pt-BR" dirty="0"/>
              <a:t>para nosso Banco de Dados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/>
          </a:bodyPr>
          <a:lstStyle/>
          <a:p>
            <a:r>
              <a:rPr lang="pt-BR" sz="2800" dirty="0"/>
              <a:t>@Temporal configuramos como mapear um </a:t>
            </a:r>
            <a:r>
              <a:rPr lang="pt-BR" sz="2800" dirty="0" err="1"/>
              <a:t>Calendar</a:t>
            </a:r>
            <a:r>
              <a:rPr lang="pt-BR" sz="2800" dirty="0"/>
              <a:t> para o banco, aqui usamos apenas a data (sem hora), mas poderíamos ter usado apenas a hora (</a:t>
            </a:r>
            <a:r>
              <a:rPr lang="pt-BR" sz="2800" dirty="0" err="1"/>
              <a:t>TemporalType.TIME</a:t>
            </a:r>
            <a:r>
              <a:rPr lang="pt-BR" sz="2800" dirty="0"/>
              <a:t>) ou </a:t>
            </a:r>
            <a:r>
              <a:rPr lang="pt-BR" sz="2800" dirty="0" err="1"/>
              <a:t>timestamp</a:t>
            </a:r>
            <a:r>
              <a:rPr lang="pt-BR" sz="2800" dirty="0"/>
              <a:t> (</a:t>
            </a:r>
            <a:r>
              <a:rPr lang="pt-BR" sz="2800" dirty="0" err="1"/>
              <a:t>TemporalType.TIMESTAMP</a:t>
            </a:r>
            <a:r>
              <a:rPr lang="pt-BR" sz="2800" dirty="0"/>
              <a:t>). Essas anotações precisam dos devidos </a:t>
            </a:r>
            <a:r>
              <a:rPr lang="pt-BR" sz="2800" dirty="0" err="1"/>
              <a:t>imports</a:t>
            </a:r>
            <a:r>
              <a:rPr lang="pt-BR" sz="2800" dirty="0"/>
              <a:t>, e pertencem ao pacote </a:t>
            </a:r>
            <a:r>
              <a:rPr lang="pt-BR" sz="2800" dirty="0" err="1"/>
              <a:t>javax.persistence</a:t>
            </a:r>
            <a:r>
              <a:rPr lang="pt-BR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480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Mapeando uma classe </a:t>
            </a:r>
            <a:r>
              <a:rPr lang="pt-BR" dirty="0" smtClean="0"/>
              <a:t>Contato </a:t>
            </a:r>
            <a:r>
              <a:rPr lang="pt-BR" dirty="0"/>
              <a:t>para nosso Banco de Dados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/>
          </a:bodyPr>
          <a:lstStyle/>
          <a:p>
            <a:r>
              <a:rPr lang="pt-BR" sz="2800" dirty="0"/>
              <a:t>Mas em que tabela essa classe será gravada? Em quais colunas? Que tipo de coluna? Na ausência de configurações mais específicas, o </a:t>
            </a:r>
            <a:r>
              <a:rPr lang="pt-BR" sz="2800" dirty="0" err="1"/>
              <a:t>Hibernate</a:t>
            </a:r>
            <a:r>
              <a:rPr lang="pt-BR" sz="2800" dirty="0"/>
              <a:t> vai usar convenções: a classe </a:t>
            </a:r>
            <a:r>
              <a:rPr lang="pt-BR" sz="2800" dirty="0" smtClean="0"/>
              <a:t>Contato </a:t>
            </a:r>
            <a:r>
              <a:rPr lang="pt-BR" sz="2800" dirty="0"/>
              <a:t>será gravada na tabela de nome também </a:t>
            </a:r>
            <a:r>
              <a:rPr lang="pt-BR" sz="2800" dirty="0" smtClean="0"/>
              <a:t>Contato, </a:t>
            </a:r>
            <a:r>
              <a:rPr lang="pt-BR" sz="2800" dirty="0"/>
              <a:t>e o atributo </a:t>
            </a:r>
            <a:r>
              <a:rPr lang="pt-BR" sz="2800" dirty="0" err="1"/>
              <a:t>descricao</a:t>
            </a:r>
            <a:r>
              <a:rPr lang="pt-BR" sz="2800" dirty="0"/>
              <a:t> em uma coluna de nome </a:t>
            </a:r>
            <a:r>
              <a:rPr lang="pt-BR" sz="2800" dirty="0" err="1"/>
              <a:t>descricao</a:t>
            </a:r>
            <a:r>
              <a:rPr lang="pt-BR" sz="2800" dirty="0"/>
              <a:t> também!</a:t>
            </a:r>
          </a:p>
        </p:txBody>
      </p:sp>
    </p:spTree>
    <p:extLst>
      <p:ext uri="{BB962C8B-B14F-4D97-AF65-F5344CB8AC3E}">
        <p14:creationId xmlns:p14="http://schemas.microsoft.com/office/powerpoint/2010/main" val="1713696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Mapeando uma classe </a:t>
            </a:r>
            <a:r>
              <a:rPr lang="pt-BR" dirty="0" smtClean="0"/>
              <a:t>Contato </a:t>
            </a:r>
            <a:r>
              <a:rPr lang="pt-BR" dirty="0"/>
              <a:t>para nosso Banco de Dados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/>
          </a:bodyPr>
          <a:lstStyle/>
          <a:p>
            <a:r>
              <a:rPr lang="pt-BR" sz="2800" dirty="0"/>
              <a:t>Mas em que tabela essa classe será gravada? Em quais colunas? Que tipo de coluna? Na ausência de configurações mais específicas, o </a:t>
            </a:r>
            <a:r>
              <a:rPr lang="pt-BR" sz="2800" dirty="0" err="1"/>
              <a:t>Hibernate</a:t>
            </a:r>
            <a:r>
              <a:rPr lang="pt-BR" sz="2800" dirty="0"/>
              <a:t> vai usar convenções: a classe </a:t>
            </a:r>
            <a:r>
              <a:rPr lang="pt-BR" sz="2800" dirty="0" smtClean="0"/>
              <a:t>Contato </a:t>
            </a:r>
            <a:r>
              <a:rPr lang="pt-BR" sz="2800" dirty="0"/>
              <a:t>será gravada na tabela de nome também </a:t>
            </a:r>
            <a:r>
              <a:rPr lang="pt-BR" sz="2800" dirty="0" smtClean="0"/>
              <a:t>Contato, </a:t>
            </a:r>
            <a:r>
              <a:rPr lang="pt-BR" sz="2800" dirty="0"/>
              <a:t>e o atributo </a:t>
            </a:r>
            <a:r>
              <a:rPr lang="pt-BR" sz="2800" dirty="0" err="1"/>
              <a:t>descricao</a:t>
            </a:r>
            <a:r>
              <a:rPr lang="pt-BR" sz="2800" dirty="0"/>
              <a:t> em uma coluna de nome </a:t>
            </a:r>
            <a:r>
              <a:rPr lang="pt-BR" sz="2800" dirty="0" err="1"/>
              <a:t>descricao</a:t>
            </a:r>
            <a:r>
              <a:rPr lang="pt-BR" sz="2800" dirty="0"/>
              <a:t> também!</a:t>
            </a:r>
          </a:p>
        </p:txBody>
      </p:sp>
    </p:spTree>
    <p:extLst>
      <p:ext uri="{BB962C8B-B14F-4D97-AF65-F5344CB8AC3E}">
        <p14:creationId xmlns:p14="http://schemas.microsoft.com/office/powerpoint/2010/main" val="349419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Mapeando uma classe </a:t>
            </a:r>
            <a:r>
              <a:rPr lang="pt-BR" dirty="0" smtClean="0"/>
              <a:t>Contato </a:t>
            </a:r>
            <a:r>
              <a:rPr lang="pt-BR" dirty="0"/>
              <a:t>para nosso Banco de Dados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/>
          </a:bodyPr>
          <a:lstStyle/>
          <a:p>
            <a:r>
              <a:rPr lang="pt-BR" sz="2800" dirty="0"/>
              <a:t>Se quisermos configurações diferentes das convenções, basta usarmos outras anotações, que são completamente opcionais. Por exemplo, para mapear o atributo </a:t>
            </a:r>
            <a:r>
              <a:rPr lang="pt-BR" sz="2800" dirty="0" err="1"/>
              <a:t>dataDeNascimento</a:t>
            </a:r>
            <a:r>
              <a:rPr lang="pt-BR" sz="2800" dirty="0" smtClean="0"/>
              <a:t> </a:t>
            </a:r>
            <a:r>
              <a:rPr lang="pt-BR" sz="2800" dirty="0"/>
              <a:t>numa coluna chamada </a:t>
            </a:r>
            <a:r>
              <a:rPr lang="pt-BR" sz="2800" dirty="0" err="1" smtClean="0"/>
              <a:t>data_nascimento</a:t>
            </a:r>
            <a:r>
              <a:rPr lang="pt-BR" sz="2800" dirty="0" smtClean="0"/>
              <a:t> </a:t>
            </a:r>
            <a:r>
              <a:rPr lang="pt-BR" sz="2800" dirty="0"/>
              <a:t>faríamos</a:t>
            </a:r>
            <a:r>
              <a:rPr lang="pt-BR" sz="2800" dirty="0" smtClean="0"/>
              <a:t>:</a:t>
            </a:r>
          </a:p>
          <a:p>
            <a:endParaRPr lang="pt-BR" sz="2800" dirty="0" smtClean="0"/>
          </a:p>
          <a:p>
            <a:pPr marL="400041" lvl="1" indent="0">
              <a:buNone/>
            </a:pPr>
            <a:r>
              <a:rPr lang="pt-BR" sz="2400" dirty="0"/>
              <a:t>@</a:t>
            </a:r>
            <a:r>
              <a:rPr lang="pt-BR" sz="2400" dirty="0" err="1"/>
              <a:t>Column</a:t>
            </a:r>
            <a:r>
              <a:rPr lang="pt-BR" sz="2400" dirty="0"/>
              <a:t>(</a:t>
            </a:r>
            <a:r>
              <a:rPr lang="pt-BR" sz="2400" dirty="0" err="1"/>
              <a:t>name</a:t>
            </a:r>
            <a:r>
              <a:rPr lang="pt-BR" sz="2400" dirty="0"/>
              <a:t> = </a:t>
            </a:r>
            <a:r>
              <a:rPr lang="pt-BR" sz="2400" dirty="0" smtClean="0"/>
              <a:t>"</a:t>
            </a:r>
            <a:r>
              <a:rPr lang="pt-BR" sz="2400" dirty="0"/>
              <a:t> </a:t>
            </a:r>
            <a:r>
              <a:rPr lang="pt-BR" sz="2400" dirty="0" err="1" smtClean="0"/>
              <a:t>data_nascimento</a:t>
            </a:r>
            <a:r>
              <a:rPr lang="pt-BR" sz="2400" dirty="0" smtClean="0"/>
              <a:t>", </a:t>
            </a:r>
            <a:r>
              <a:rPr lang="pt-BR" sz="2400" dirty="0" err="1"/>
              <a:t>nullable</a:t>
            </a:r>
            <a:r>
              <a:rPr lang="pt-BR" sz="2400" dirty="0"/>
              <a:t> = </a:t>
            </a:r>
            <a:r>
              <a:rPr lang="pt-BR" sz="2400" dirty="0" err="1"/>
              <a:t>true</a:t>
            </a:r>
            <a:r>
              <a:rPr lang="pt-BR" sz="2400" dirty="0"/>
              <a:t>)</a:t>
            </a:r>
          </a:p>
          <a:p>
            <a:pPr marL="400041" lvl="1" indent="0">
              <a:buNone/>
            </a:pPr>
            <a:r>
              <a:rPr lang="pt-BR" sz="2400" dirty="0" err="1"/>
              <a:t>private</a:t>
            </a:r>
            <a:r>
              <a:rPr lang="pt-BR" sz="2400" dirty="0"/>
              <a:t> </a:t>
            </a:r>
            <a:r>
              <a:rPr lang="pt-BR" sz="2400" dirty="0" err="1"/>
              <a:t>Calendar</a:t>
            </a:r>
            <a:r>
              <a:rPr lang="pt-BR" sz="2400" dirty="0"/>
              <a:t> </a:t>
            </a:r>
            <a:r>
              <a:rPr lang="pt-BR" sz="2400" dirty="0" err="1"/>
              <a:t>dataDeNascimento</a:t>
            </a:r>
            <a:r>
              <a:rPr lang="pt-BR" sz="2400" dirty="0" smtClean="0"/>
              <a:t>;</a:t>
            </a:r>
            <a:endParaRPr lang="pt-BR" sz="2400" dirty="0"/>
          </a:p>
          <a:p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4346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Mapeando uma classe </a:t>
            </a:r>
            <a:r>
              <a:rPr lang="pt-BR" dirty="0" smtClean="0"/>
              <a:t>Contato </a:t>
            </a:r>
            <a:r>
              <a:rPr lang="pt-BR" dirty="0"/>
              <a:t>para nosso Banco de Dados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/>
          </a:bodyPr>
          <a:lstStyle/>
          <a:p>
            <a:r>
              <a:rPr lang="pt-BR" sz="2800" dirty="0"/>
              <a:t>Para usar uma </a:t>
            </a:r>
            <a:r>
              <a:rPr lang="pt-BR" sz="2800" dirty="0" smtClean="0"/>
              <a:t>tabela </a:t>
            </a:r>
            <a:r>
              <a:rPr lang="pt-BR" sz="2800" dirty="0"/>
              <a:t>com o nome </a:t>
            </a:r>
            <a:r>
              <a:rPr lang="pt-BR" sz="2800" dirty="0" smtClean="0"/>
              <a:t>Cadastro:</a:t>
            </a:r>
            <a:endParaRPr lang="pt-BR" sz="2800" dirty="0"/>
          </a:p>
          <a:p>
            <a:pPr marL="400041" lvl="1" indent="0">
              <a:buNone/>
            </a:pPr>
            <a:r>
              <a:rPr lang="pt-BR" sz="2400" dirty="0" smtClean="0"/>
              <a:t>@</a:t>
            </a:r>
            <a:r>
              <a:rPr lang="pt-BR" sz="2400" dirty="0" err="1"/>
              <a:t>Entity</a:t>
            </a:r>
            <a:r>
              <a:rPr lang="pt-BR" sz="2400" dirty="0"/>
              <a:t> </a:t>
            </a:r>
          </a:p>
          <a:p>
            <a:pPr marL="400041" lvl="1" indent="0">
              <a:buNone/>
            </a:pPr>
            <a:r>
              <a:rPr lang="pt-BR" sz="2400" dirty="0"/>
              <a:t>@</a:t>
            </a:r>
            <a:r>
              <a:rPr lang="pt-BR" sz="2400" dirty="0" err="1"/>
              <a:t>Table</a:t>
            </a:r>
            <a:r>
              <a:rPr lang="pt-BR" sz="2400" dirty="0"/>
              <a:t>(</a:t>
            </a:r>
            <a:r>
              <a:rPr lang="pt-BR" sz="2400" dirty="0" err="1"/>
              <a:t>name</a:t>
            </a:r>
            <a:r>
              <a:rPr lang="pt-BR" sz="2400" dirty="0" smtClean="0"/>
              <a:t>="</a:t>
            </a:r>
            <a:r>
              <a:rPr lang="pt-BR" sz="2400" dirty="0"/>
              <a:t> </a:t>
            </a:r>
            <a:r>
              <a:rPr lang="pt-BR" sz="2400" dirty="0" smtClean="0"/>
              <a:t>Cadastro")</a:t>
            </a:r>
            <a:endParaRPr lang="pt-BR" sz="2400" dirty="0"/>
          </a:p>
          <a:p>
            <a:pPr marL="400041" lvl="1" indent="0">
              <a:buNone/>
            </a:pPr>
            <a:r>
              <a:rPr lang="pt-BR" sz="2400" dirty="0" err="1"/>
              <a:t>public</a:t>
            </a:r>
            <a:r>
              <a:rPr lang="pt-BR" sz="2400" dirty="0"/>
              <a:t> </a:t>
            </a:r>
            <a:r>
              <a:rPr lang="pt-BR" sz="2400" dirty="0" err="1"/>
              <a:t>class</a:t>
            </a:r>
            <a:r>
              <a:rPr lang="pt-BR" sz="2400" dirty="0"/>
              <a:t> </a:t>
            </a:r>
            <a:r>
              <a:rPr lang="pt-BR" sz="2400" dirty="0" smtClean="0"/>
              <a:t>Contato {</a:t>
            </a:r>
          </a:p>
          <a:p>
            <a:pPr marL="400041" lvl="1" indent="0">
              <a:buNone/>
            </a:pPr>
            <a:r>
              <a:rPr lang="pt-BR" sz="2400" dirty="0" smtClean="0"/>
              <a:t>}</a:t>
            </a:r>
          </a:p>
          <a:p>
            <a:r>
              <a:rPr lang="pt-BR" sz="2800" dirty="0"/>
              <a:t>Repare que nas entidades há todas as informações sobre as tabelas. Baseado nelas podemos até pedir gerar as tabelas no banco, mas para isso é preciso configurar o JPA.</a:t>
            </a:r>
          </a:p>
        </p:txBody>
      </p:sp>
    </p:spTree>
    <p:extLst>
      <p:ext uri="{BB962C8B-B14F-4D97-AF65-F5344CB8AC3E}">
        <p14:creationId xmlns:p14="http://schemas.microsoft.com/office/powerpoint/2010/main" val="210964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Bancos de dados e JDBC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 fontScale="92500"/>
          </a:bodyPr>
          <a:lstStyle/>
          <a:p>
            <a:r>
              <a:rPr lang="pt-BR" sz="3600" dirty="0"/>
              <a:t>Entender a diferença entre a JPA e o Hibernate;</a:t>
            </a:r>
          </a:p>
          <a:p>
            <a:r>
              <a:rPr lang="pt-BR" sz="3600" dirty="0"/>
              <a:t>Usar a ferramenta de ORM JPA com Hibernate;</a:t>
            </a:r>
          </a:p>
          <a:p>
            <a:r>
              <a:rPr lang="pt-BR" sz="3600" dirty="0"/>
              <a:t>Gerar as tabelas em um banco de dados qualquer a partir de suas classes de modelo;</a:t>
            </a:r>
          </a:p>
          <a:p>
            <a:r>
              <a:rPr lang="pt-BR" sz="3600" dirty="0"/>
              <a:t>Inserir e carregar objetos pelo JPA no banco;</a:t>
            </a:r>
          </a:p>
          <a:p>
            <a:r>
              <a:rPr lang="pt-BR" sz="3600" dirty="0"/>
              <a:t>Buscar vários objetos pelo JPA;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98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Configurando o JPA com as propriedades do banco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/>
          </a:bodyPr>
          <a:lstStyle/>
          <a:p>
            <a:r>
              <a:rPr lang="pt-BR" sz="2800" dirty="0"/>
              <a:t>Em qual banco de dados vamos gravar </a:t>
            </a:r>
            <a:r>
              <a:rPr lang="pt-BR" sz="2800" dirty="0" smtClean="0"/>
              <a:t>nossos Contatos</a:t>
            </a:r>
            <a:r>
              <a:rPr lang="pt-BR" sz="2800" dirty="0"/>
              <a:t>? Qual é o </a:t>
            </a:r>
            <a:r>
              <a:rPr lang="pt-BR" sz="2800" dirty="0" err="1"/>
              <a:t>login</a:t>
            </a:r>
            <a:r>
              <a:rPr lang="pt-BR" sz="2800" dirty="0"/>
              <a:t>? Qual é a senha? O JPA necessita dessas configurações, e para isso criaremos o arquivo persistence.xml.</a:t>
            </a:r>
          </a:p>
          <a:p>
            <a:endParaRPr lang="pt-BR" sz="2800" dirty="0"/>
          </a:p>
          <a:p>
            <a:r>
              <a:rPr lang="pt-BR" sz="2800" dirty="0"/>
              <a:t>Alguns dados que vão nesse arquivo são específicos do </a:t>
            </a:r>
            <a:r>
              <a:rPr lang="pt-BR" sz="2800" dirty="0" err="1"/>
              <a:t>Hibernate</a:t>
            </a:r>
            <a:r>
              <a:rPr lang="pt-BR" sz="2800" dirty="0"/>
              <a:t> e podem ser bem avançados, sobre controle de cache, transações, connection pool </a:t>
            </a:r>
            <a:r>
              <a:rPr lang="pt-BR" sz="2800" dirty="0" smtClean="0"/>
              <a:t>etc...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22941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Configurando o JPA com as propriedades do banco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Para nosso sistema, precisamos de quatro linhas com configurações que já conhecemos do JDBC: </a:t>
            </a:r>
            <a:r>
              <a:rPr lang="pt-BR" sz="2800" dirty="0" err="1"/>
              <a:t>string</a:t>
            </a:r>
            <a:r>
              <a:rPr lang="pt-BR" sz="2800" dirty="0"/>
              <a:t> de conexão com o banco, o driver, o usuário e senha. Além dessas quatro configurações, precisamos dizer qual dialeto de SQL deverá ser usado no momento que as queries são geradas; no nosso caso, MySQL. Vamos também mostrar o SQL no console para acompanhar o trabalho do </a:t>
            </a:r>
            <a:r>
              <a:rPr lang="pt-BR" sz="2800" dirty="0" err="1"/>
              <a:t>Hibernate</a:t>
            </a:r>
            <a:r>
              <a:rPr lang="pt-BR" sz="2800" dirty="0"/>
              <a:t>.</a:t>
            </a:r>
          </a:p>
          <a:p>
            <a:endParaRPr lang="pt-BR" sz="2800" dirty="0"/>
          </a:p>
          <a:p>
            <a:r>
              <a:rPr lang="pt-BR" sz="2800" dirty="0"/>
              <a:t>Vamos também configurar a criação das tabelas baseado nas entidades.</a:t>
            </a:r>
          </a:p>
        </p:txBody>
      </p:sp>
    </p:spTree>
    <p:extLst>
      <p:ext uri="{BB962C8B-B14F-4D97-AF65-F5344CB8AC3E}">
        <p14:creationId xmlns:p14="http://schemas.microsoft.com/office/powerpoint/2010/main" val="2228330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Configurando o JPA com as propriedades do banco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/>
          </a:bodyPr>
          <a:lstStyle/>
          <a:p>
            <a:r>
              <a:rPr lang="pt-BR" sz="2800" dirty="0"/>
              <a:t>Segue uma configuração completa que define uma unidade de persistência (</a:t>
            </a:r>
            <a:r>
              <a:rPr lang="pt-BR" sz="2800" dirty="0" err="1"/>
              <a:t>persistence-unit</a:t>
            </a:r>
            <a:r>
              <a:rPr lang="pt-BR" sz="2800" dirty="0"/>
              <a:t>) com o nome </a:t>
            </a:r>
            <a:r>
              <a:rPr lang="pt-BR" sz="2800" dirty="0" smtClean="0"/>
              <a:t>contatos, </a:t>
            </a:r>
            <a:r>
              <a:rPr lang="pt-BR" sz="2800" dirty="0"/>
              <a:t>seguidos pela definição do provedor, entidades e </a:t>
            </a:r>
            <a:r>
              <a:rPr lang="pt-BR" sz="2800" dirty="0" err="1"/>
              <a:t>properties</a:t>
            </a:r>
            <a:r>
              <a:rPr lang="pt-BR" sz="2800" dirty="0" smtClean="0"/>
              <a:t>:</a:t>
            </a:r>
          </a:p>
          <a:p>
            <a:r>
              <a:rPr lang="pt-BR" sz="2800" dirty="0" smtClean="0"/>
              <a:t>Vamos abrir o arquivo </a:t>
            </a:r>
            <a:r>
              <a:rPr lang="pt-BR" sz="2800" dirty="0" err="1" smtClean="0"/>
              <a:t>xml</a:t>
            </a:r>
            <a:endParaRPr lang="pt-BR" sz="2800" dirty="0" smtClean="0"/>
          </a:p>
          <a:p>
            <a:endParaRPr lang="pt-BR" sz="2800" dirty="0"/>
          </a:p>
          <a:p>
            <a:r>
              <a:rPr lang="pt-BR" sz="2800" dirty="0"/>
              <a:t>É importante saber que o arquivo persistence.xml deve ficar na pasta META-INF do seu </a:t>
            </a:r>
            <a:r>
              <a:rPr lang="pt-BR" sz="2800" dirty="0" err="1"/>
              <a:t>classpath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8146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Usando o JPA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 fontScale="92500"/>
          </a:bodyPr>
          <a:lstStyle/>
          <a:p>
            <a:r>
              <a:rPr lang="pt-BR" sz="2800" dirty="0"/>
              <a:t>Para usar o JPA no nosso código Java, precisamos utilizar sua API. Ela é bastante simples e direta e rapidamente você estará habituado com suas principais classes.</a:t>
            </a:r>
          </a:p>
          <a:p>
            <a:endParaRPr lang="pt-BR" sz="2800" dirty="0"/>
          </a:p>
          <a:p>
            <a:r>
              <a:rPr lang="pt-BR" sz="2800" dirty="0"/>
              <a:t>Nosso primeiro passo é fazer com que o JPA leia a nossa configuração: tanto o nosso </a:t>
            </a:r>
            <a:r>
              <a:rPr lang="pt-BR" sz="2800" dirty="0" smtClean="0"/>
              <a:t>arquivo persistence.xml quanto as anotações que colocamos na nossa entidade Contato. Para tal, usaremos a classe com o mesmo nome do arquivo XML: </a:t>
            </a:r>
            <a:r>
              <a:rPr lang="pt-BR" sz="2800" dirty="0" err="1" smtClean="0"/>
              <a:t>Persistence</a:t>
            </a:r>
            <a:r>
              <a:rPr lang="pt-BR" sz="2800" dirty="0" smtClean="0"/>
              <a:t>. Ela é responsável de carregar o XML e inicializar as configurações. Resultado dessa </a:t>
            </a:r>
            <a:r>
              <a:rPr lang="pt-BR" sz="2800" dirty="0"/>
              <a:t>configuração é uma </a:t>
            </a:r>
            <a:r>
              <a:rPr lang="pt-BR" sz="2800" dirty="0" err="1" smtClean="0"/>
              <a:t>EntityManagerFactory</a:t>
            </a:r>
            <a:r>
              <a:rPr lang="pt-BR" sz="2800" dirty="0" smtClean="0"/>
              <a:t>: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89084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Usando o JPA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 fontScale="92500" lnSpcReduction="20000"/>
          </a:bodyPr>
          <a:lstStyle/>
          <a:p>
            <a:pPr marL="400041" lvl="1" indent="0">
              <a:buNone/>
            </a:pPr>
            <a:r>
              <a:rPr lang="pt-BR" sz="2400" dirty="0" err="1"/>
              <a:t>EntityManagerFactory</a:t>
            </a:r>
            <a:r>
              <a:rPr lang="pt-BR" sz="2400" dirty="0"/>
              <a:t> </a:t>
            </a:r>
            <a:r>
              <a:rPr lang="pt-BR" sz="2400" dirty="0" err="1"/>
              <a:t>factory</a:t>
            </a:r>
            <a:r>
              <a:rPr lang="pt-BR" sz="2400" dirty="0"/>
              <a:t> = </a:t>
            </a:r>
            <a:r>
              <a:rPr lang="pt-BR" sz="2400" dirty="0" err="1"/>
              <a:t>Persistence.createEntityManagerFactory</a:t>
            </a:r>
            <a:r>
              <a:rPr lang="pt-BR" sz="2400" dirty="0" smtClean="0"/>
              <a:t>(“contatos");</a:t>
            </a:r>
          </a:p>
          <a:p>
            <a:pPr marL="400041" lvl="1" indent="0">
              <a:buNone/>
            </a:pPr>
            <a:endParaRPr lang="pt-BR" sz="2400" dirty="0"/>
          </a:p>
          <a:p>
            <a:r>
              <a:rPr lang="pt-BR" sz="2800" dirty="0"/>
              <a:t>Estamos prontos para usar o JPA. Antes de gravar </a:t>
            </a:r>
            <a:r>
              <a:rPr lang="pt-BR" sz="2800" dirty="0" smtClean="0"/>
              <a:t>um Contato, </a:t>
            </a:r>
            <a:r>
              <a:rPr lang="pt-BR" sz="2800" dirty="0"/>
              <a:t>precisamos que exista a tabela correspondente no nosso banco de dados. Em vez de criarmos o script que define o </a:t>
            </a:r>
            <a:r>
              <a:rPr lang="pt-BR" sz="2800" dirty="0" err="1"/>
              <a:t>schema</a:t>
            </a:r>
            <a:r>
              <a:rPr lang="pt-BR" sz="2800" dirty="0"/>
              <a:t> (ou DDL de um banco, data </a:t>
            </a:r>
            <a:r>
              <a:rPr lang="pt-BR" sz="2800" dirty="0" err="1"/>
              <a:t>definition</a:t>
            </a:r>
            <a:r>
              <a:rPr lang="pt-BR" sz="2800" dirty="0"/>
              <a:t> </a:t>
            </a:r>
            <a:r>
              <a:rPr lang="pt-BR" sz="2800" dirty="0" err="1"/>
              <a:t>language</a:t>
            </a:r>
            <a:r>
              <a:rPr lang="pt-BR" sz="2800" dirty="0"/>
              <a:t>) do nosso banco (os famosos CREATE TABLE ....) podemos deixar isto a cargo do próprio </a:t>
            </a:r>
            <a:r>
              <a:rPr lang="pt-BR" sz="2800" dirty="0" err="1"/>
              <a:t>Hibernate</a:t>
            </a:r>
            <a:r>
              <a:rPr lang="pt-BR" sz="2800" dirty="0"/>
              <a:t>. Ao inicializar a </a:t>
            </a:r>
            <a:r>
              <a:rPr lang="pt-BR" sz="2800" dirty="0" err="1"/>
              <a:t>EntityManagerFactory</a:t>
            </a:r>
            <a:r>
              <a:rPr lang="pt-BR" sz="2800" dirty="0"/>
              <a:t> também já será gerada uma tabela </a:t>
            </a:r>
            <a:r>
              <a:rPr lang="pt-BR" sz="2800" dirty="0" smtClean="0"/>
              <a:t>Contatos </a:t>
            </a:r>
            <a:r>
              <a:rPr lang="pt-BR" sz="2800" dirty="0"/>
              <a:t>pois configuramos que o banco deve ser atualizada pela propriedade do </a:t>
            </a:r>
            <a:r>
              <a:rPr lang="pt-BR" sz="2800" dirty="0" err="1"/>
              <a:t>Hibernate</a:t>
            </a:r>
            <a:r>
              <a:rPr lang="pt-BR" sz="2800" dirty="0"/>
              <a:t>: hbm2ddl.auto.</a:t>
            </a:r>
          </a:p>
        </p:txBody>
      </p:sp>
    </p:spTree>
    <p:extLst>
      <p:ext uri="{BB962C8B-B14F-4D97-AF65-F5344CB8AC3E}">
        <p14:creationId xmlns:p14="http://schemas.microsoft.com/office/powerpoint/2010/main" val="1782495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Configurando o JPA com </a:t>
            </a:r>
            <a:r>
              <a:rPr lang="pt-BR" dirty="0" err="1"/>
              <a:t>Hibernate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/>
          </a:bodyPr>
          <a:lstStyle/>
          <a:p>
            <a:pPr marL="342900" indent="-342900"/>
            <a:r>
              <a:rPr lang="pt-BR" sz="2800" dirty="0"/>
              <a:t>Caso você esteja fazendo esse passo de casa. É preciso baixar o ZIP do </a:t>
            </a:r>
            <a:r>
              <a:rPr lang="pt-BR" sz="2800" dirty="0" err="1"/>
              <a:t>Hibernate</a:t>
            </a:r>
            <a:r>
              <a:rPr lang="pt-BR" sz="2800" dirty="0"/>
              <a:t> ORM 4.x (http://hibernate.org), extraí-lo, e copiar todos os </a:t>
            </a:r>
            <a:r>
              <a:rPr lang="pt-BR" sz="2800" dirty="0" err="1"/>
              <a:t>JARs</a:t>
            </a:r>
            <a:r>
              <a:rPr lang="pt-BR" sz="2800" dirty="0"/>
              <a:t> das pastas </a:t>
            </a:r>
            <a:r>
              <a:rPr lang="pt-BR" sz="2800" dirty="0" err="1"/>
              <a:t>lib</a:t>
            </a:r>
            <a:r>
              <a:rPr lang="pt-BR" sz="2800" dirty="0"/>
              <a:t>/</a:t>
            </a:r>
            <a:r>
              <a:rPr lang="pt-BR" sz="2800" dirty="0" err="1"/>
              <a:t>required</a:t>
            </a:r>
            <a:r>
              <a:rPr lang="pt-BR" sz="2800" dirty="0"/>
              <a:t> e </a:t>
            </a:r>
            <a:r>
              <a:rPr lang="pt-BR" sz="2800" dirty="0" err="1" smtClean="0"/>
              <a:t>lib</a:t>
            </a:r>
            <a:r>
              <a:rPr lang="pt-BR" sz="2800" dirty="0" smtClean="0"/>
              <a:t>/</a:t>
            </a:r>
            <a:r>
              <a:rPr lang="pt-BR" sz="2800" dirty="0" err="1" smtClean="0"/>
              <a:t>jpa</a:t>
            </a:r>
            <a:r>
              <a:rPr lang="pt-BR" sz="2800" dirty="0" smtClean="0"/>
              <a:t>.</a:t>
            </a:r>
          </a:p>
          <a:p>
            <a:pPr marL="342900" indent="-342900"/>
            <a:endParaRPr lang="pt-BR" sz="2800" dirty="0"/>
          </a:p>
          <a:p>
            <a:pPr marL="342900" indent="-342900"/>
            <a:r>
              <a:rPr lang="pt-BR" sz="2800" dirty="0" smtClean="0"/>
              <a:t>A versão 5 já está disponível, porém utilizaremos a versão 4, pois é com esta versão que a grande maioria dos desenvolvedores utilizam.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9773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Configurando o JPA e gerando o </a:t>
            </a:r>
            <a:r>
              <a:rPr lang="pt-BR" dirty="0" err="1"/>
              <a:t>schema</a:t>
            </a:r>
            <a:r>
              <a:rPr lang="pt-BR" dirty="0"/>
              <a:t> do banco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Autofit/>
          </a:bodyPr>
          <a:lstStyle/>
          <a:p>
            <a:pPr marL="342900" indent="-342900"/>
            <a:r>
              <a:rPr lang="pt-BR" sz="2800" dirty="0"/>
              <a:t>Cole todos os </a:t>
            </a:r>
            <a:r>
              <a:rPr lang="pt-BR" sz="2800" dirty="0" err="1"/>
              <a:t>JARs</a:t>
            </a:r>
            <a:r>
              <a:rPr lang="pt-BR" sz="2800" dirty="0"/>
              <a:t> na pasta </a:t>
            </a:r>
            <a:r>
              <a:rPr lang="pt-BR" sz="2800" dirty="0" err="1" smtClean="0"/>
              <a:t>WebContent</a:t>
            </a:r>
            <a:r>
              <a:rPr lang="pt-BR" sz="2800" dirty="0" smtClean="0"/>
              <a:t>/WEB-INF/</a:t>
            </a:r>
            <a:r>
              <a:rPr lang="pt-BR" sz="2800" dirty="0" err="1" smtClean="0"/>
              <a:t>lib</a:t>
            </a:r>
            <a:endParaRPr lang="pt-BR" sz="2800" dirty="0" smtClean="0"/>
          </a:p>
          <a:p>
            <a:pPr marL="342900" indent="-342900"/>
            <a:r>
              <a:rPr lang="pt-BR" sz="2800" dirty="0"/>
              <a:t>Anote a classe </a:t>
            </a:r>
            <a:r>
              <a:rPr lang="pt-BR" sz="2800" dirty="0" smtClean="0"/>
              <a:t>Contato </a:t>
            </a:r>
            <a:r>
              <a:rPr lang="pt-BR" sz="2800" dirty="0"/>
              <a:t>como uma entidade de banco de dados. Lembre-se que essa é uma anotação do pacote </a:t>
            </a:r>
            <a:r>
              <a:rPr lang="pt-BR" sz="2800" dirty="0" err="1"/>
              <a:t>javax.persistence</a:t>
            </a:r>
            <a:r>
              <a:rPr lang="pt-BR" sz="2800" dirty="0" smtClean="0"/>
              <a:t>.</a:t>
            </a:r>
          </a:p>
          <a:p>
            <a:pPr marL="342900" indent="-342900"/>
            <a:r>
              <a:rPr lang="pt-BR" sz="2800" dirty="0"/>
              <a:t>Na mesma classe anote seu atributo id como chave primária e como campo de geração </a:t>
            </a:r>
            <a:r>
              <a:rPr lang="pt-BR" sz="2800" dirty="0" smtClean="0"/>
              <a:t>automática.</a:t>
            </a:r>
          </a:p>
          <a:p>
            <a:pPr marL="342900" indent="-342900"/>
            <a:r>
              <a:rPr lang="pt-BR" sz="2800" dirty="0"/>
              <a:t>Agora é preciso mapear o atributo </a:t>
            </a:r>
            <a:r>
              <a:rPr lang="pt-BR" sz="2800" dirty="0" err="1" smtClean="0"/>
              <a:t>dataDeNascimento</a:t>
            </a:r>
            <a:r>
              <a:rPr lang="pt-BR" sz="2800" dirty="0" smtClean="0"/>
              <a:t> </a:t>
            </a:r>
            <a:r>
              <a:rPr lang="pt-BR" sz="2800" dirty="0"/>
              <a:t>para gravar apenas a data (sem hora) no </a:t>
            </a:r>
            <a:r>
              <a:rPr lang="pt-BR" sz="2800" dirty="0" smtClean="0"/>
              <a:t>banco.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27764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Configurando o JPA e gerando o </a:t>
            </a:r>
            <a:r>
              <a:rPr lang="pt-BR" dirty="0" err="1"/>
              <a:t>schema</a:t>
            </a:r>
            <a:r>
              <a:rPr lang="pt-BR" dirty="0"/>
              <a:t> do banco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 fontScale="85000" lnSpcReduction="20000"/>
          </a:bodyPr>
          <a:lstStyle/>
          <a:p>
            <a:pPr marL="342900" indent="-342900"/>
            <a:r>
              <a:rPr lang="pt-BR" sz="2800" dirty="0" smtClean="0"/>
              <a:t>Vamos configurar o persistence.xml</a:t>
            </a:r>
          </a:p>
          <a:p>
            <a:pPr marL="342900" indent="-342900"/>
            <a:r>
              <a:rPr lang="pt-BR" dirty="0" smtClean="0"/>
              <a:t>Crie a classe </a:t>
            </a:r>
            <a:r>
              <a:rPr lang="pt-BR" dirty="0" err="1" smtClean="0"/>
              <a:t>GeraTabelas</a:t>
            </a:r>
            <a:r>
              <a:rPr lang="pt-BR" dirty="0" smtClean="0"/>
              <a:t> </a:t>
            </a:r>
          </a:p>
          <a:p>
            <a:pPr marL="400041" lvl="1" indent="0">
              <a:buNone/>
            </a:pPr>
            <a:r>
              <a:rPr lang="pt-BR" b="1" dirty="0" err="1"/>
              <a:t>public</a:t>
            </a:r>
            <a:r>
              <a:rPr lang="pt-BR" dirty="0"/>
              <a:t> </a:t>
            </a:r>
            <a:r>
              <a:rPr lang="pt-BR" b="1" dirty="0" err="1"/>
              <a:t>class</a:t>
            </a:r>
            <a:r>
              <a:rPr lang="pt-BR" dirty="0"/>
              <a:t> </a:t>
            </a:r>
            <a:r>
              <a:rPr lang="pt-BR" dirty="0" err="1"/>
              <a:t>GeraTabelas</a:t>
            </a:r>
            <a:r>
              <a:rPr lang="pt-BR" dirty="0"/>
              <a:t> {</a:t>
            </a:r>
          </a:p>
          <a:p>
            <a:pPr marL="400041" lvl="1" indent="0">
              <a:buNone/>
            </a:pPr>
            <a:endParaRPr lang="pt-BR" dirty="0"/>
          </a:p>
          <a:p>
            <a:pPr marL="400041" lvl="1" indent="0">
              <a:buNone/>
            </a:pPr>
            <a:r>
              <a:rPr lang="pt-BR" dirty="0"/>
              <a:t>  </a:t>
            </a:r>
            <a:r>
              <a:rPr lang="pt-BR" b="1" dirty="0" err="1"/>
              <a:t>public</a:t>
            </a:r>
            <a:r>
              <a:rPr lang="pt-BR" dirty="0"/>
              <a:t> </a:t>
            </a:r>
            <a:r>
              <a:rPr lang="pt-BR" b="1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pPr marL="400041" lvl="1" indent="0">
              <a:buNone/>
            </a:pPr>
            <a:r>
              <a:rPr lang="pt-BR" dirty="0"/>
              <a:t>    </a:t>
            </a:r>
            <a:r>
              <a:rPr lang="pt-BR" dirty="0" err="1"/>
              <a:t>EntityManagerFactory</a:t>
            </a:r>
            <a:r>
              <a:rPr lang="pt-BR" dirty="0"/>
              <a:t> </a:t>
            </a:r>
            <a:r>
              <a:rPr lang="pt-BR" dirty="0" err="1"/>
              <a:t>factory</a:t>
            </a:r>
            <a:r>
              <a:rPr lang="pt-BR" dirty="0"/>
              <a:t> = </a:t>
            </a:r>
            <a:r>
              <a:rPr lang="pt-BR" dirty="0" err="1"/>
              <a:t>Persistence</a:t>
            </a:r>
            <a:r>
              <a:rPr lang="pt-BR" dirty="0"/>
              <a:t>.</a:t>
            </a:r>
          </a:p>
          <a:p>
            <a:pPr marL="400041" lvl="1" indent="0">
              <a:buNone/>
            </a:pPr>
            <a:r>
              <a:rPr lang="pt-BR" dirty="0"/>
              <a:t>          </a:t>
            </a:r>
            <a:r>
              <a:rPr lang="pt-BR" dirty="0" err="1"/>
              <a:t>createEntityManagerFactory</a:t>
            </a:r>
            <a:r>
              <a:rPr lang="pt-BR" dirty="0" smtClean="0"/>
              <a:t>(“contatos");</a:t>
            </a:r>
            <a:endParaRPr lang="pt-BR" dirty="0"/>
          </a:p>
          <a:p>
            <a:pPr marL="400041" lvl="1" indent="0">
              <a:buNone/>
            </a:pPr>
            <a:endParaRPr lang="pt-BR" dirty="0"/>
          </a:p>
          <a:p>
            <a:pPr marL="400041" lvl="1" indent="0">
              <a:buNone/>
            </a:pPr>
            <a:r>
              <a:rPr lang="pt-BR" dirty="0"/>
              <a:t>    </a:t>
            </a:r>
            <a:r>
              <a:rPr lang="pt-BR" dirty="0" err="1"/>
              <a:t>factory.close</a:t>
            </a:r>
            <a:r>
              <a:rPr lang="pt-BR" dirty="0"/>
              <a:t>();</a:t>
            </a:r>
          </a:p>
          <a:p>
            <a:pPr marL="400041" lvl="1" indent="0">
              <a:buNone/>
            </a:pPr>
            <a:r>
              <a:rPr lang="pt-BR" dirty="0"/>
              <a:t>  }</a:t>
            </a:r>
          </a:p>
          <a:p>
            <a:pPr marL="400041" lvl="1" indent="0">
              <a:buNone/>
            </a:pPr>
            <a:r>
              <a:rPr lang="pt-BR" dirty="0" smtClean="0"/>
              <a:t>}</a:t>
            </a:r>
          </a:p>
          <a:p>
            <a:pPr marL="457200" indent="-457200"/>
            <a:r>
              <a:rPr lang="pt-BR" dirty="0" smtClean="0"/>
              <a:t>Rode o programa e veja no banco de dados o resultado.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899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Configurando o JPA e gerando o </a:t>
            </a:r>
            <a:r>
              <a:rPr lang="pt-BR" dirty="0" err="1"/>
              <a:t>schema</a:t>
            </a:r>
            <a:r>
              <a:rPr lang="pt-BR" dirty="0"/>
              <a:t> do banco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pt-BR" sz="2800" dirty="0"/>
              <a:t>Caso algum erro tenha ocorrido, é possível que o </a:t>
            </a:r>
            <a:r>
              <a:rPr lang="pt-BR" sz="2800" dirty="0" err="1"/>
              <a:t>Hibernate</a:t>
            </a:r>
            <a:r>
              <a:rPr lang="pt-BR" sz="2800" dirty="0"/>
              <a:t> tenha </a:t>
            </a:r>
            <a:r>
              <a:rPr lang="pt-BR" sz="2800" dirty="0" err="1"/>
              <a:t>logado</a:t>
            </a:r>
            <a:r>
              <a:rPr lang="pt-BR" sz="2800" dirty="0"/>
              <a:t> uma mensagem, mas você não a viu dado que o Log4J não está configurado. Mesmo que tudo tenha ocorrido de maneira correta, é muito importante ter o Log4J configurado.</a:t>
            </a:r>
          </a:p>
          <a:p>
            <a:pPr marL="342900" indent="-342900"/>
            <a:r>
              <a:rPr lang="pt-BR" sz="2800" dirty="0"/>
              <a:t>Para isso, adicione no arquivo log4j.properties dentro da pasta </a:t>
            </a:r>
            <a:r>
              <a:rPr lang="pt-BR" sz="2800" dirty="0" err="1"/>
              <a:t>src</a:t>
            </a:r>
            <a:r>
              <a:rPr lang="pt-BR" sz="2800" dirty="0"/>
              <a:t> para que todo o log do nível </a:t>
            </a:r>
            <a:r>
              <a:rPr lang="pt-BR" sz="2800" dirty="0" err="1"/>
              <a:t>info</a:t>
            </a:r>
            <a:r>
              <a:rPr lang="pt-BR" sz="2800" dirty="0"/>
              <a:t> ou acima seja enviado para o console </a:t>
            </a:r>
            <a:r>
              <a:rPr lang="pt-BR" sz="2800" dirty="0" err="1"/>
              <a:t>appender</a:t>
            </a:r>
            <a:r>
              <a:rPr lang="pt-BR" sz="2800" dirty="0"/>
              <a:t> do </a:t>
            </a:r>
            <a:r>
              <a:rPr lang="pt-BR" sz="2800" dirty="0" err="1"/>
              <a:t>System.out</a:t>
            </a:r>
            <a:r>
              <a:rPr lang="pt-BR" sz="2800" dirty="0"/>
              <a:t> (default do console):</a:t>
            </a:r>
          </a:p>
          <a:p>
            <a:pPr marL="342900" indent="-342900"/>
            <a:endParaRPr lang="pt-BR" sz="2800" dirty="0"/>
          </a:p>
          <a:p>
            <a:pPr marL="342900" indent="-342900"/>
            <a:r>
              <a:rPr lang="pt-BR" sz="2800" dirty="0"/>
              <a:t>log4j.logger.org.hibernate=</a:t>
            </a:r>
            <a:r>
              <a:rPr lang="pt-BR" sz="2800" dirty="0" err="1"/>
              <a:t>info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5989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Trabalhando com os objetos: o </a:t>
            </a:r>
            <a:r>
              <a:rPr lang="pt-BR" dirty="0" err="1"/>
              <a:t>EntityManager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pt-BR" sz="2800" dirty="0"/>
              <a:t>Para se comunicar com o JPA, precisamos de uma instância de um objeto do tipo </a:t>
            </a:r>
            <a:r>
              <a:rPr lang="pt-BR" sz="2800" dirty="0" err="1"/>
              <a:t>EntityManager</a:t>
            </a:r>
            <a:r>
              <a:rPr lang="pt-BR" sz="2800" dirty="0"/>
              <a:t>. Adquirimos uma </a:t>
            </a:r>
            <a:r>
              <a:rPr lang="pt-BR" sz="2800" dirty="0" err="1"/>
              <a:t>EntityManager</a:t>
            </a:r>
            <a:r>
              <a:rPr lang="pt-BR" sz="2800" dirty="0"/>
              <a:t> através da fábrica já conhecida: </a:t>
            </a:r>
            <a:r>
              <a:rPr lang="pt-BR" sz="2800" dirty="0" err="1"/>
              <a:t>EntityManagerFactory</a:t>
            </a:r>
            <a:r>
              <a:rPr lang="pt-BR" sz="2800" dirty="0"/>
              <a:t>.</a:t>
            </a:r>
          </a:p>
          <a:p>
            <a:pPr marL="342900" indent="-342900"/>
            <a:endParaRPr lang="pt-BR" sz="2800" dirty="0"/>
          </a:p>
          <a:p>
            <a:pPr marL="400041" lvl="1" indent="0">
              <a:buNone/>
            </a:pPr>
            <a:r>
              <a:rPr lang="pt-BR" sz="2400" dirty="0" err="1"/>
              <a:t>EntityManagerFactory</a:t>
            </a:r>
            <a:r>
              <a:rPr lang="pt-BR" sz="2400" dirty="0"/>
              <a:t> </a:t>
            </a:r>
            <a:r>
              <a:rPr lang="pt-BR" sz="2400" dirty="0" err="1"/>
              <a:t>factory</a:t>
            </a:r>
            <a:r>
              <a:rPr lang="pt-BR" sz="2400" dirty="0"/>
              <a:t> = </a:t>
            </a:r>
            <a:r>
              <a:rPr lang="pt-BR" sz="2400" dirty="0" err="1"/>
              <a:t>Persistence.createEntityManagerFactory</a:t>
            </a:r>
            <a:r>
              <a:rPr lang="pt-BR" sz="2400" dirty="0" smtClean="0"/>
              <a:t>(“contatos");</a:t>
            </a:r>
            <a:endParaRPr lang="pt-BR" sz="2400" dirty="0"/>
          </a:p>
          <a:p>
            <a:pPr marL="400041" lvl="1" indent="0">
              <a:buNone/>
            </a:pPr>
            <a:endParaRPr lang="pt-BR" sz="2400" dirty="0"/>
          </a:p>
          <a:p>
            <a:pPr marL="400041" lvl="1" indent="0">
              <a:buNone/>
            </a:pPr>
            <a:r>
              <a:rPr lang="pt-BR" sz="2400" dirty="0" err="1"/>
              <a:t>EntityManager</a:t>
            </a:r>
            <a:r>
              <a:rPr lang="pt-BR" sz="2400" dirty="0"/>
              <a:t> manager = </a:t>
            </a:r>
            <a:r>
              <a:rPr lang="pt-BR" sz="2400" dirty="0" err="1"/>
              <a:t>factory.createEntityManager</a:t>
            </a:r>
            <a:r>
              <a:rPr lang="pt-BR" sz="2400" dirty="0"/>
              <a:t>();</a:t>
            </a:r>
          </a:p>
          <a:p>
            <a:pPr marL="400041" lvl="1" indent="0">
              <a:buNone/>
            </a:pPr>
            <a:endParaRPr lang="pt-BR" sz="2400" dirty="0"/>
          </a:p>
          <a:p>
            <a:pPr marL="400041" lvl="1" indent="0">
              <a:buNone/>
            </a:pPr>
            <a:r>
              <a:rPr lang="pt-BR" sz="2400" dirty="0" err="1"/>
              <a:t>manager.close</a:t>
            </a:r>
            <a:r>
              <a:rPr lang="pt-BR" sz="2400" dirty="0"/>
              <a:t>();</a:t>
            </a:r>
          </a:p>
          <a:p>
            <a:pPr marL="400041" lvl="1" indent="0">
              <a:buNone/>
            </a:pPr>
            <a:r>
              <a:rPr lang="pt-BR" sz="2400" dirty="0" err="1"/>
              <a:t>factory.close</a:t>
            </a:r>
            <a:r>
              <a:rPr lang="pt-BR" sz="2400" dirty="0"/>
              <a:t>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789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Mapeamento Objeto Relacional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 fontScale="85000" lnSpcReduction="20000"/>
          </a:bodyPr>
          <a:lstStyle/>
          <a:p>
            <a:r>
              <a:rPr lang="pt-BR" sz="3600" dirty="0"/>
              <a:t>Com a popularização do Java em ambientes corporativos, logo se percebeu que grande parte do tempo do desenvolvedor era gasto na codificação de queries SQL e no respectivo código JDBC responsável por trabalhar com elas.</a:t>
            </a:r>
          </a:p>
          <a:p>
            <a:endParaRPr lang="pt-BR" sz="3600" dirty="0"/>
          </a:p>
          <a:p>
            <a:r>
              <a:rPr lang="pt-BR" sz="3600" dirty="0"/>
              <a:t>Além de um problema de produtividade, algumas outras preocupações aparecem: SQL que, apesar de ter um padrão ANSI, apresenta diferenças significativas dependendo do fabricante. Não é simples trocar um banco de dados pelo outro.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2558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Persistindo novos objetos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/>
          </a:bodyPr>
          <a:lstStyle/>
          <a:p>
            <a:pPr marL="342900" indent="-342900"/>
            <a:r>
              <a:rPr lang="pt-BR" sz="2800" dirty="0"/>
              <a:t>Através de um objeto do tipo </a:t>
            </a:r>
            <a:r>
              <a:rPr lang="pt-BR" sz="2800" dirty="0" err="1"/>
              <a:t>EntityManager</a:t>
            </a:r>
            <a:r>
              <a:rPr lang="pt-BR" sz="2800" dirty="0"/>
              <a:t>, é possível gravar novos objetos no banco. Para isto, basta utilizar o método </a:t>
            </a:r>
            <a:r>
              <a:rPr lang="pt-BR" sz="2800" dirty="0" err="1"/>
              <a:t>persist</a:t>
            </a:r>
            <a:r>
              <a:rPr lang="pt-BR" sz="2800" dirty="0"/>
              <a:t> dentro de uma transação:</a:t>
            </a:r>
          </a:p>
          <a:p>
            <a:pPr marL="342900" indent="-342900"/>
            <a:endParaRPr lang="pt-BR" sz="2800" dirty="0"/>
          </a:p>
          <a:p>
            <a:pPr marL="400041" lvl="1" indent="0">
              <a:buNone/>
            </a:pPr>
            <a:r>
              <a:rPr lang="pt-BR" sz="2400" dirty="0" smtClean="0"/>
              <a:t>Contato c1 </a:t>
            </a:r>
            <a:r>
              <a:rPr lang="pt-BR" sz="2400" dirty="0"/>
              <a:t>= new </a:t>
            </a:r>
            <a:r>
              <a:rPr lang="pt-BR" sz="2400" dirty="0" smtClean="0"/>
              <a:t>Contato();</a:t>
            </a:r>
            <a:endParaRPr lang="pt-BR" sz="2400" dirty="0"/>
          </a:p>
          <a:p>
            <a:pPr marL="400041" lvl="1" indent="0">
              <a:buNone/>
            </a:pPr>
            <a:r>
              <a:rPr lang="pt-BR" sz="2400" dirty="0" smtClean="0"/>
              <a:t>c1.setNome(“Namom");</a:t>
            </a:r>
            <a:endParaRPr lang="pt-BR" sz="2400" dirty="0"/>
          </a:p>
          <a:p>
            <a:pPr marL="400041" lvl="1" indent="0">
              <a:buNone/>
            </a:pPr>
            <a:r>
              <a:rPr lang="pt-BR" sz="2400" dirty="0" smtClean="0"/>
              <a:t>c1.setEmail(“namomalencar@gmail.com”);</a:t>
            </a:r>
            <a:endParaRPr lang="pt-BR" sz="2400" dirty="0"/>
          </a:p>
          <a:p>
            <a:pPr marL="400041" lvl="1" indent="0">
              <a:buNone/>
            </a:pPr>
            <a:r>
              <a:rPr lang="pt-BR" sz="2400" dirty="0" smtClean="0"/>
              <a:t>c1.setDataDeNascimento(</a:t>
            </a:r>
            <a:r>
              <a:rPr lang="pt-BR" sz="2400" dirty="0" err="1" smtClean="0"/>
              <a:t>Calendar.getInstance</a:t>
            </a:r>
            <a:r>
              <a:rPr lang="pt-BR" sz="2400" dirty="0"/>
              <a:t>());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6388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Persistindo novos objetos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 lnSpcReduction="10000"/>
          </a:bodyPr>
          <a:lstStyle/>
          <a:p>
            <a:pPr marL="400041" lvl="1" indent="0">
              <a:buNone/>
            </a:pPr>
            <a:r>
              <a:rPr lang="pt-BR" sz="2400" dirty="0" err="1"/>
              <a:t>EntityManagerFactory</a:t>
            </a:r>
            <a:r>
              <a:rPr lang="pt-BR" sz="2400" dirty="0"/>
              <a:t> </a:t>
            </a:r>
            <a:r>
              <a:rPr lang="pt-BR" sz="2400" dirty="0" err="1"/>
              <a:t>factory</a:t>
            </a:r>
            <a:r>
              <a:rPr lang="pt-BR" sz="2400" dirty="0"/>
              <a:t> = </a:t>
            </a:r>
            <a:r>
              <a:rPr lang="pt-BR" sz="2400" dirty="0" err="1"/>
              <a:t>Persistence.createEntityManagerFactory</a:t>
            </a:r>
            <a:r>
              <a:rPr lang="pt-BR" sz="2400" dirty="0" smtClean="0"/>
              <a:t>(“contatos");</a:t>
            </a:r>
            <a:endParaRPr lang="pt-BR" sz="2400" dirty="0"/>
          </a:p>
          <a:p>
            <a:pPr marL="400041" lvl="1" indent="0">
              <a:buNone/>
            </a:pPr>
            <a:r>
              <a:rPr lang="pt-BR" sz="2400" dirty="0" err="1"/>
              <a:t>EntityManager</a:t>
            </a:r>
            <a:r>
              <a:rPr lang="pt-BR" sz="2400" dirty="0"/>
              <a:t> manager = </a:t>
            </a:r>
            <a:r>
              <a:rPr lang="pt-BR" sz="2400" dirty="0" err="1"/>
              <a:t>factory.createEntityManager</a:t>
            </a:r>
            <a:r>
              <a:rPr lang="pt-BR" sz="2400" dirty="0"/>
              <a:t>();</a:t>
            </a:r>
          </a:p>
          <a:p>
            <a:pPr marL="400041" lvl="1" indent="0">
              <a:buNone/>
            </a:pPr>
            <a:endParaRPr lang="pt-BR" sz="2400" dirty="0"/>
          </a:p>
          <a:p>
            <a:pPr marL="400041" lvl="1" indent="0">
              <a:buNone/>
            </a:pPr>
            <a:r>
              <a:rPr lang="pt-BR" sz="2400" dirty="0" err="1"/>
              <a:t>manager.getTransaction</a:t>
            </a:r>
            <a:r>
              <a:rPr lang="pt-BR" sz="2400" dirty="0"/>
              <a:t>().</a:t>
            </a:r>
            <a:r>
              <a:rPr lang="pt-BR" sz="2400" dirty="0" err="1"/>
              <a:t>begin</a:t>
            </a:r>
            <a:r>
              <a:rPr lang="pt-BR" sz="2400" dirty="0"/>
              <a:t>();    </a:t>
            </a:r>
          </a:p>
          <a:p>
            <a:pPr marL="400041" lvl="1" indent="0">
              <a:buNone/>
            </a:pPr>
            <a:r>
              <a:rPr lang="pt-BR" sz="2400" dirty="0" err="1" smtClean="0"/>
              <a:t>manager.persist</a:t>
            </a:r>
            <a:r>
              <a:rPr lang="pt-BR" sz="2400" dirty="0" smtClean="0"/>
              <a:t>(c1);</a:t>
            </a:r>
            <a:endParaRPr lang="pt-BR" sz="2400" dirty="0"/>
          </a:p>
          <a:p>
            <a:pPr marL="400041" lvl="1" indent="0">
              <a:buNone/>
            </a:pPr>
            <a:r>
              <a:rPr lang="pt-BR" sz="2400" dirty="0" err="1"/>
              <a:t>manager.getTransaction</a:t>
            </a:r>
            <a:r>
              <a:rPr lang="pt-BR" sz="2400" dirty="0"/>
              <a:t>().</a:t>
            </a:r>
            <a:r>
              <a:rPr lang="pt-BR" sz="2400" dirty="0" err="1"/>
              <a:t>commit</a:t>
            </a:r>
            <a:r>
              <a:rPr lang="pt-BR" sz="2400" dirty="0"/>
              <a:t>();  </a:t>
            </a:r>
          </a:p>
          <a:p>
            <a:pPr marL="400041" lvl="1" indent="0">
              <a:buNone/>
            </a:pPr>
            <a:endParaRPr lang="pt-BR" sz="2400" dirty="0"/>
          </a:p>
          <a:p>
            <a:pPr marL="400041" lvl="1" indent="0">
              <a:buNone/>
            </a:pPr>
            <a:r>
              <a:rPr lang="pt-BR" sz="2400" dirty="0" err="1"/>
              <a:t>System.out.println</a:t>
            </a:r>
            <a:r>
              <a:rPr lang="pt-BR" sz="2400" dirty="0"/>
              <a:t>("ID </a:t>
            </a:r>
            <a:r>
              <a:rPr lang="pt-BR" sz="2400" dirty="0" smtClean="0"/>
              <a:t>do contato: </a:t>
            </a:r>
            <a:r>
              <a:rPr lang="pt-BR" sz="2400" dirty="0"/>
              <a:t>" + </a:t>
            </a:r>
            <a:r>
              <a:rPr lang="pt-BR" sz="2400" dirty="0" smtClean="0"/>
              <a:t>c1.getId</a:t>
            </a:r>
            <a:r>
              <a:rPr lang="pt-BR" sz="2400" dirty="0"/>
              <a:t>());</a:t>
            </a:r>
          </a:p>
          <a:p>
            <a:pPr marL="400041" lvl="1" indent="0">
              <a:buNone/>
            </a:pPr>
            <a:endParaRPr lang="pt-BR" sz="2400" dirty="0"/>
          </a:p>
          <a:p>
            <a:pPr marL="400041" lvl="1" indent="0">
              <a:buNone/>
            </a:pPr>
            <a:r>
              <a:rPr lang="pt-BR" sz="2400" dirty="0" err="1"/>
              <a:t>manager.close</a:t>
            </a:r>
            <a:r>
              <a:rPr lang="pt-BR" sz="2400" dirty="0"/>
              <a:t>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119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en-US" dirty="0" err="1">
                <a:effectLst/>
              </a:rPr>
              <a:t>Carregar</a:t>
            </a:r>
            <a:r>
              <a:rPr lang="en-US" dirty="0">
                <a:effectLst/>
              </a:rPr>
              <a:t> um </a:t>
            </a:r>
            <a:r>
              <a:rPr lang="en-US" dirty="0" err="1">
                <a:effectLst/>
              </a:rPr>
              <a:t>objeto</a:t>
            </a:r>
            <a:endParaRPr lang="en-US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Para buscar um objeto dada sua chave primária, no caso o seu id, utilizamos o método </a:t>
            </a:r>
            <a:r>
              <a:rPr lang="pt-BR" sz="2800" dirty="0" err="1"/>
              <a:t>find</a:t>
            </a:r>
            <a:r>
              <a:rPr lang="pt-BR" sz="2800" dirty="0"/>
              <a:t>, conforme o exemplo a seguir:</a:t>
            </a:r>
          </a:p>
          <a:p>
            <a:endParaRPr lang="pt-BR" sz="2800" dirty="0"/>
          </a:p>
          <a:p>
            <a:pPr marL="400041" lvl="1" indent="0">
              <a:buNone/>
            </a:pPr>
            <a:r>
              <a:rPr lang="pt-BR" sz="2400" dirty="0"/>
              <a:t> </a:t>
            </a:r>
            <a:r>
              <a:rPr lang="pt-BR" sz="2400" dirty="0" err="1"/>
              <a:t>EntityManagerFactory</a:t>
            </a:r>
            <a:r>
              <a:rPr lang="pt-BR" sz="2400" dirty="0"/>
              <a:t> </a:t>
            </a:r>
            <a:r>
              <a:rPr lang="pt-BR" sz="2400" dirty="0" err="1"/>
              <a:t>factory</a:t>
            </a:r>
            <a:r>
              <a:rPr lang="pt-BR" sz="2400" dirty="0"/>
              <a:t> = </a:t>
            </a:r>
            <a:r>
              <a:rPr lang="pt-BR" sz="2400" dirty="0" err="1"/>
              <a:t>Persistence.createEntityManagerFactory</a:t>
            </a:r>
            <a:r>
              <a:rPr lang="pt-BR" sz="2400" dirty="0" smtClean="0"/>
              <a:t>(“contatos");</a:t>
            </a:r>
            <a:endParaRPr lang="pt-BR" sz="2400" dirty="0"/>
          </a:p>
          <a:p>
            <a:pPr marL="400041" lvl="1" indent="0">
              <a:buNone/>
            </a:pPr>
            <a:r>
              <a:rPr lang="pt-BR" sz="2400" dirty="0" err="1"/>
              <a:t>EntityManager</a:t>
            </a:r>
            <a:r>
              <a:rPr lang="pt-BR" sz="2400" dirty="0"/>
              <a:t> manager = </a:t>
            </a:r>
            <a:r>
              <a:rPr lang="pt-BR" sz="2400" dirty="0" err="1"/>
              <a:t>factory.createEntityManager</a:t>
            </a:r>
            <a:r>
              <a:rPr lang="pt-BR" sz="2400" dirty="0"/>
              <a:t>();</a:t>
            </a:r>
          </a:p>
          <a:p>
            <a:pPr marL="400041" lvl="1" indent="0">
              <a:buNone/>
            </a:pPr>
            <a:endParaRPr lang="pt-BR" sz="2400" dirty="0"/>
          </a:p>
          <a:p>
            <a:pPr marL="400041" lvl="1" indent="0">
              <a:buNone/>
            </a:pPr>
            <a:r>
              <a:rPr lang="pt-BR" sz="2400" dirty="0" smtClean="0"/>
              <a:t>Contato </a:t>
            </a:r>
            <a:r>
              <a:rPr lang="pt-BR" sz="2400" dirty="0"/>
              <a:t>encontrada = </a:t>
            </a:r>
            <a:r>
              <a:rPr lang="pt-BR" sz="2400" dirty="0" err="1" smtClean="0"/>
              <a:t>manager.find</a:t>
            </a:r>
            <a:r>
              <a:rPr lang="pt-BR" sz="2400" dirty="0" smtClean="0"/>
              <a:t>(</a:t>
            </a:r>
            <a:r>
              <a:rPr lang="pt-BR" sz="2400" dirty="0" err="1" smtClean="0"/>
              <a:t>Contato.class</a:t>
            </a:r>
            <a:r>
              <a:rPr lang="pt-BR" sz="2400" dirty="0"/>
              <a:t>, 1L);</a:t>
            </a:r>
          </a:p>
          <a:p>
            <a:pPr marL="400041" lvl="1" indent="0">
              <a:buNone/>
            </a:pPr>
            <a:endParaRPr lang="pt-BR" sz="2400" dirty="0"/>
          </a:p>
          <a:p>
            <a:pPr marL="400041" lvl="1" indent="0">
              <a:buNone/>
            </a:pPr>
            <a:r>
              <a:rPr lang="pt-BR" sz="2400" dirty="0" err="1" smtClean="0"/>
              <a:t>System.out.println</a:t>
            </a:r>
            <a:r>
              <a:rPr lang="pt-BR" sz="2400" dirty="0" smtClean="0"/>
              <a:t>(</a:t>
            </a:r>
            <a:r>
              <a:rPr lang="pt-BR" sz="2400" dirty="0" err="1" smtClean="0"/>
              <a:t>encontrada.getNome</a:t>
            </a:r>
            <a:r>
              <a:rPr lang="pt-BR" sz="2400" dirty="0" smtClean="0"/>
              <a:t>());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9034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>
                <a:effectLst/>
              </a:rPr>
              <a:t>Exercícios: Gravando e Carregando objetos</a:t>
            </a:r>
            <a:endParaRPr lang="en-US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33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1 – Vamos criar uma classe chamada </a:t>
            </a:r>
            <a:r>
              <a:rPr lang="pt-BR" sz="2800" dirty="0" err="1" smtClean="0"/>
              <a:t>AdicionarContato</a:t>
            </a:r>
            <a:r>
              <a:rPr lang="pt-BR" sz="2800" dirty="0" smtClean="0"/>
              <a:t>.</a:t>
            </a:r>
          </a:p>
          <a:p>
            <a:pPr lvl="1"/>
            <a:r>
              <a:rPr lang="pt-BR" dirty="0" smtClean="0"/>
              <a:t>Verifique o console do projeto e veja os </a:t>
            </a:r>
            <a:r>
              <a:rPr lang="pt-BR" dirty="0" err="1" smtClean="0"/>
              <a:t>sqls</a:t>
            </a:r>
            <a:r>
              <a:rPr lang="pt-BR" dirty="0" smtClean="0"/>
              <a:t> gerados pelo </a:t>
            </a:r>
            <a:r>
              <a:rPr lang="pt-BR" dirty="0" err="1" smtClean="0"/>
              <a:t>hibernate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Depois de rodar sua aplicação verifique no banco de dados: </a:t>
            </a:r>
            <a:r>
              <a:rPr lang="pt-BR" dirty="0" err="1" smtClean="0"/>
              <a:t>select</a:t>
            </a:r>
            <a:r>
              <a:rPr lang="pt-BR" dirty="0" smtClean="0"/>
              <a:t> * </a:t>
            </a:r>
            <a:r>
              <a:rPr lang="pt-BR" dirty="0" err="1" smtClean="0"/>
              <a:t>from</a:t>
            </a:r>
            <a:r>
              <a:rPr lang="pt-BR" dirty="0" smtClean="0"/>
              <a:t> contato;</a:t>
            </a:r>
          </a:p>
          <a:p>
            <a:r>
              <a:rPr lang="pt-BR" sz="2800" dirty="0" smtClean="0"/>
              <a:t>2 – Vamos criar um classe chamada </a:t>
            </a:r>
            <a:r>
              <a:rPr lang="pt-BR" sz="2800" dirty="0" err="1" smtClean="0"/>
              <a:t>CarregarContato</a:t>
            </a:r>
            <a:endParaRPr lang="pt-BR" sz="2800" dirty="0" smtClean="0"/>
          </a:p>
          <a:p>
            <a:pPr lvl="1"/>
            <a:r>
              <a:rPr lang="pt-BR" sz="2400" dirty="0" smtClean="0"/>
              <a:t>Utilize o </a:t>
            </a:r>
            <a:r>
              <a:rPr lang="pt-BR" sz="2400" dirty="0" err="1" smtClean="0"/>
              <a:t>find</a:t>
            </a:r>
            <a:r>
              <a:rPr lang="pt-BR" sz="2400" dirty="0" smtClean="0"/>
              <a:t> para carregar um contato pelo id</a:t>
            </a:r>
          </a:p>
          <a:p>
            <a:pPr lvl="1"/>
            <a:r>
              <a:rPr lang="pt-BR" sz="2400" dirty="0" smtClean="0"/>
              <a:t>Imprima no console de forma amigável todas as informações utilizando o </a:t>
            </a:r>
            <a:r>
              <a:rPr lang="pt-BR" sz="2400" dirty="0" err="1" smtClean="0"/>
              <a:t>toString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524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>
                <a:effectLst/>
              </a:rPr>
              <a:t>Removendo e atualizando objeto</a:t>
            </a:r>
            <a:endParaRPr lang="en-US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Remover e atualizar os objetos com JPA também é muito simples. O </a:t>
            </a:r>
            <a:r>
              <a:rPr lang="pt-BR" sz="2800" dirty="0" err="1"/>
              <a:t>EntityManager</a:t>
            </a:r>
            <a:r>
              <a:rPr lang="pt-BR" sz="2800" dirty="0"/>
              <a:t> possui métodos para cada operação. Para remover é preciso carregar a entidade antes e depois usar o método remove:</a:t>
            </a:r>
          </a:p>
          <a:p>
            <a:endParaRPr lang="pt-BR" sz="2800" dirty="0"/>
          </a:p>
          <a:p>
            <a:pPr marL="400041" lvl="1" indent="0">
              <a:buNone/>
            </a:pPr>
            <a:r>
              <a:rPr lang="pt-BR" sz="2400" dirty="0" err="1"/>
              <a:t>EntityManager</a:t>
            </a:r>
            <a:r>
              <a:rPr lang="pt-BR" sz="2400" dirty="0"/>
              <a:t> manager = //abrir um </a:t>
            </a:r>
            <a:r>
              <a:rPr lang="pt-BR" sz="2400" dirty="0" err="1"/>
              <a:t>EntityManager</a:t>
            </a:r>
            <a:endParaRPr lang="pt-BR" sz="2400" dirty="0"/>
          </a:p>
          <a:p>
            <a:pPr marL="400041" lvl="1" indent="0">
              <a:buNone/>
            </a:pPr>
            <a:r>
              <a:rPr lang="pt-BR" sz="2400" dirty="0" smtClean="0"/>
              <a:t>Contato encontrado </a:t>
            </a:r>
            <a:r>
              <a:rPr lang="pt-BR" sz="2400" dirty="0"/>
              <a:t>= </a:t>
            </a:r>
            <a:r>
              <a:rPr lang="pt-BR" sz="2400" dirty="0" err="1" smtClean="0"/>
              <a:t>manager.find</a:t>
            </a:r>
            <a:r>
              <a:rPr lang="pt-BR" sz="2400" dirty="0" smtClean="0"/>
              <a:t>(</a:t>
            </a:r>
            <a:r>
              <a:rPr lang="pt-BR" sz="2400" dirty="0" err="1" smtClean="0"/>
              <a:t>Contato.class</a:t>
            </a:r>
            <a:r>
              <a:rPr lang="pt-BR" sz="2400" dirty="0"/>
              <a:t>, 1L);</a:t>
            </a:r>
          </a:p>
          <a:p>
            <a:pPr marL="400041" lvl="1" indent="0">
              <a:buNone/>
            </a:pPr>
            <a:endParaRPr lang="pt-BR" sz="2400" dirty="0"/>
          </a:p>
          <a:p>
            <a:pPr marL="400041" lvl="1" indent="0">
              <a:buNone/>
            </a:pPr>
            <a:r>
              <a:rPr lang="pt-BR" sz="2400" dirty="0" err="1"/>
              <a:t>manager.getTransaction</a:t>
            </a:r>
            <a:r>
              <a:rPr lang="pt-BR" sz="2400" dirty="0"/>
              <a:t>().</a:t>
            </a:r>
            <a:r>
              <a:rPr lang="pt-BR" sz="2400" dirty="0" err="1"/>
              <a:t>begin</a:t>
            </a:r>
            <a:r>
              <a:rPr lang="pt-BR" sz="2400" dirty="0"/>
              <a:t>();</a:t>
            </a:r>
          </a:p>
          <a:p>
            <a:pPr marL="400041" lvl="1" indent="0">
              <a:buNone/>
            </a:pPr>
            <a:r>
              <a:rPr lang="pt-BR" sz="2400" dirty="0" err="1" smtClean="0"/>
              <a:t>manager.remove</a:t>
            </a:r>
            <a:r>
              <a:rPr lang="pt-BR" sz="2400" dirty="0" smtClean="0"/>
              <a:t>(encontrado);</a:t>
            </a:r>
            <a:endParaRPr lang="pt-BR" sz="2400" dirty="0"/>
          </a:p>
          <a:p>
            <a:pPr marL="400041" lvl="1" indent="0">
              <a:buNone/>
            </a:pPr>
            <a:r>
              <a:rPr lang="pt-BR" sz="2400" dirty="0" err="1"/>
              <a:t>manager.getTransaction</a:t>
            </a:r>
            <a:r>
              <a:rPr lang="pt-BR" sz="2400" dirty="0"/>
              <a:t>().</a:t>
            </a:r>
            <a:r>
              <a:rPr lang="pt-BR" sz="2400" dirty="0" err="1"/>
              <a:t>commit</a:t>
            </a:r>
            <a:r>
              <a:rPr lang="pt-BR" sz="2400" dirty="0"/>
              <a:t>();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91352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>
                <a:effectLst/>
              </a:rPr>
              <a:t>Removendo e atualizando objeto</a:t>
            </a:r>
            <a:endParaRPr lang="en-US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35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Para atualizar um entidade que já possui um id existe o método merge, por exemplo:</a:t>
            </a:r>
          </a:p>
          <a:p>
            <a:pPr marL="400041" lvl="1" indent="0">
              <a:buNone/>
            </a:pPr>
            <a:r>
              <a:rPr lang="pt-BR" sz="2400" dirty="0" smtClean="0"/>
              <a:t>Contato c1 </a:t>
            </a:r>
            <a:r>
              <a:rPr lang="pt-BR" sz="2400" dirty="0"/>
              <a:t>= new </a:t>
            </a:r>
            <a:r>
              <a:rPr lang="pt-BR" sz="2400" dirty="0" smtClean="0"/>
              <a:t>Contato();</a:t>
            </a:r>
            <a:endParaRPr lang="pt-BR" sz="2400" dirty="0"/>
          </a:p>
          <a:p>
            <a:pPr marL="400041" lvl="1" indent="0">
              <a:buNone/>
            </a:pPr>
            <a:r>
              <a:rPr lang="pt-BR" sz="2400" dirty="0"/>
              <a:t>c1</a:t>
            </a:r>
            <a:r>
              <a:rPr lang="pt-BR" sz="2400" dirty="0" smtClean="0"/>
              <a:t>.setId(2</a:t>
            </a:r>
            <a:r>
              <a:rPr lang="pt-BR" sz="2400" dirty="0"/>
              <a:t>); //esse id já existe no banco</a:t>
            </a:r>
          </a:p>
          <a:p>
            <a:pPr marL="400041" lvl="1" indent="0">
              <a:buNone/>
            </a:pPr>
            <a:r>
              <a:rPr lang="pt-BR" sz="2400" dirty="0" smtClean="0"/>
              <a:t>c1.setNome("</a:t>
            </a:r>
            <a:r>
              <a:rPr lang="pt-BR" sz="2400" dirty="0"/>
              <a:t>Estudar JPA e </a:t>
            </a:r>
            <a:r>
              <a:rPr lang="pt-BR" sz="2400" dirty="0" err="1"/>
              <a:t>Hibernate</a:t>
            </a:r>
            <a:r>
              <a:rPr lang="pt-BR" sz="2400" dirty="0"/>
              <a:t>");</a:t>
            </a:r>
          </a:p>
          <a:p>
            <a:pPr marL="400041" lvl="1" indent="0">
              <a:buNone/>
            </a:pPr>
            <a:r>
              <a:rPr lang="pt-BR" sz="2400" dirty="0" smtClean="0"/>
              <a:t>c1.setEmail(“email@email.com”);</a:t>
            </a:r>
            <a:endParaRPr lang="pt-BR" sz="2400" dirty="0"/>
          </a:p>
          <a:p>
            <a:pPr marL="400041" lvl="1" indent="0">
              <a:buNone/>
            </a:pPr>
            <a:r>
              <a:rPr lang="pt-BR" sz="2400" dirty="0" smtClean="0"/>
              <a:t>c1.setDataDeNascimento(</a:t>
            </a:r>
            <a:r>
              <a:rPr lang="pt-BR" sz="2400" dirty="0" err="1" smtClean="0"/>
              <a:t>null</a:t>
            </a:r>
            <a:r>
              <a:rPr lang="pt-BR" sz="2400" dirty="0"/>
              <a:t>);</a:t>
            </a:r>
          </a:p>
          <a:p>
            <a:pPr marL="400041" lvl="1" indent="0">
              <a:buNone/>
            </a:pPr>
            <a:r>
              <a:rPr lang="pt-BR" sz="2400" dirty="0" err="1" smtClean="0"/>
              <a:t>EntityManager</a:t>
            </a:r>
            <a:r>
              <a:rPr lang="pt-BR" sz="2400" dirty="0" smtClean="0"/>
              <a:t> </a:t>
            </a:r>
            <a:r>
              <a:rPr lang="pt-BR" sz="2400" dirty="0"/>
              <a:t>manager = //abrir um </a:t>
            </a:r>
            <a:r>
              <a:rPr lang="pt-BR" sz="2400" dirty="0" err="1"/>
              <a:t>EntityManager</a:t>
            </a:r>
            <a:endParaRPr lang="pt-BR" sz="2400" dirty="0"/>
          </a:p>
          <a:p>
            <a:pPr marL="400041" lvl="1" indent="0">
              <a:buNone/>
            </a:pPr>
            <a:r>
              <a:rPr lang="pt-BR" sz="2400" dirty="0" err="1" smtClean="0"/>
              <a:t>manager.getTransaction</a:t>
            </a:r>
            <a:r>
              <a:rPr lang="pt-BR" sz="2400" dirty="0"/>
              <a:t>().</a:t>
            </a:r>
            <a:r>
              <a:rPr lang="pt-BR" sz="2400" dirty="0" err="1"/>
              <a:t>begin</a:t>
            </a:r>
            <a:r>
              <a:rPr lang="pt-BR" sz="2400" dirty="0"/>
              <a:t>();</a:t>
            </a:r>
          </a:p>
          <a:p>
            <a:pPr marL="400041" lvl="1" indent="0">
              <a:buNone/>
            </a:pPr>
            <a:r>
              <a:rPr lang="pt-BR" sz="2400" dirty="0" err="1" smtClean="0"/>
              <a:t>manager.merge</a:t>
            </a:r>
            <a:r>
              <a:rPr lang="pt-BR" sz="2400" dirty="0" smtClean="0"/>
              <a:t>(</a:t>
            </a:r>
            <a:r>
              <a:rPr lang="pt-BR" sz="2400" dirty="0"/>
              <a:t>c1</a:t>
            </a:r>
            <a:r>
              <a:rPr lang="pt-BR" sz="2400" dirty="0" smtClean="0"/>
              <a:t>);</a:t>
            </a:r>
            <a:endParaRPr lang="pt-BR" sz="2400" dirty="0"/>
          </a:p>
          <a:p>
            <a:pPr marL="400041" lvl="1" indent="0">
              <a:buNone/>
            </a:pPr>
            <a:r>
              <a:rPr lang="pt-BR" sz="2400" dirty="0" err="1"/>
              <a:t>manager.getTransaction</a:t>
            </a:r>
            <a:r>
              <a:rPr lang="pt-BR" sz="2400" dirty="0"/>
              <a:t>().</a:t>
            </a:r>
            <a:r>
              <a:rPr lang="pt-BR" sz="2400" dirty="0" err="1"/>
              <a:t>commit</a:t>
            </a:r>
            <a:r>
              <a:rPr lang="pt-BR" sz="2400" dirty="0"/>
              <a:t>();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65742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>
                <a:effectLst/>
              </a:rPr>
              <a:t>Removendo e atualizando objeto</a:t>
            </a:r>
            <a:endParaRPr lang="en-US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36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/>
          </a:bodyPr>
          <a:lstStyle/>
          <a:p>
            <a:r>
              <a:rPr lang="pt-BR" sz="2800" dirty="0"/>
              <a:t>Para atualizar um entidade que já possui um id existe o método merge, por exemplo:</a:t>
            </a:r>
          </a:p>
          <a:p>
            <a:pPr marL="800080" lvl="2" indent="0">
              <a:buNone/>
            </a:pPr>
            <a:r>
              <a:rPr lang="pt-BR" sz="2000" dirty="0" smtClean="0"/>
              <a:t>Contato c1 </a:t>
            </a:r>
            <a:r>
              <a:rPr lang="pt-BR" sz="2000" dirty="0"/>
              <a:t>= new </a:t>
            </a:r>
            <a:r>
              <a:rPr lang="pt-BR" sz="2000" dirty="0" smtClean="0"/>
              <a:t>Contato();</a:t>
            </a:r>
            <a:endParaRPr lang="pt-BR" sz="2000" dirty="0"/>
          </a:p>
          <a:p>
            <a:pPr marL="800080" lvl="2" indent="0">
              <a:buNone/>
            </a:pPr>
            <a:r>
              <a:rPr lang="pt-BR" sz="2000" dirty="0"/>
              <a:t>c1</a:t>
            </a:r>
            <a:r>
              <a:rPr lang="pt-BR" sz="2000" dirty="0" smtClean="0"/>
              <a:t>.setId(2</a:t>
            </a:r>
            <a:r>
              <a:rPr lang="pt-BR" sz="2000" dirty="0"/>
              <a:t>); //esse id já existe no banco</a:t>
            </a:r>
          </a:p>
          <a:p>
            <a:pPr marL="800080" lvl="2" indent="0">
              <a:buNone/>
            </a:pPr>
            <a:r>
              <a:rPr lang="pt-BR" sz="2000" dirty="0" smtClean="0"/>
              <a:t>c1.setNome("</a:t>
            </a:r>
            <a:r>
              <a:rPr lang="pt-BR" sz="2000" dirty="0"/>
              <a:t>Estudar JPA e </a:t>
            </a:r>
            <a:r>
              <a:rPr lang="pt-BR" sz="2000" dirty="0" err="1"/>
              <a:t>Hibernate</a:t>
            </a:r>
            <a:r>
              <a:rPr lang="pt-BR" sz="2000" dirty="0"/>
              <a:t>");</a:t>
            </a:r>
          </a:p>
          <a:p>
            <a:pPr marL="800080" lvl="2" indent="0">
              <a:buNone/>
            </a:pPr>
            <a:r>
              <a:rPr lang="pt-BR" sz="2000" dirty="0" smtClean="0"/>
              <a:t>c1.setEmail(“email@email.com”);</a:t>
            </a:r>
            <a:endParaRPr lang="pt-BR" sz="2000" dirty="0"/>
          </a:p>
          <a:p>
            <a:pPr marL="800080" lvl="2" indent="0">
              <a:buNone/>
            </a:pPr>
            <a:r>
              <a:rPr lang="pt-BR" sz="2000" dirty="0" smtClean="0"/>
              <a:t>c1.setDataDeNascimento(</a:t>
            </a:r>
            <a:r>
              <a:rPr lang="pt-BR" sz="2000" dirty="0" err="1" smtClean="0"/>
              <a:t>null</a:t>
            </a:r>
            <a:r>
              <a:rPr lang="pt-BR" sz="2000" dirty="0"/>
              <a:t>);</a:t>
            </a:r>
          </a:p>
          <a:p>
            <a:pPr marL="800080" lvl="2" indent="0">
              <a:buNone/>
            </a:pPr>
            <a:r>
              <a:rPr lang="pt-BR" sz="2000" dirty="0" err="1" smtClean="0"/>
              <a:t>EntityManager</a:t>
            </a:r>
            <a:r>
              <a:rPr lang="pt-BR" sz="2000" dirty="0" smtClean="0"/>
              <a:t> </a:t>
            </a:r>
            <a:r>
              <a:rPr lang="pt-BR" sz="2000" dirty="0"/>
              <a:t>manager = //abrir um </a:t>
            </a:r>
            <a:r>
              <a:rPr lang="pt-BR" sz="2000" dirty="0" err="1"/>
              <a:t>EntityManager</a:t>
            </a:r>
            <a:endParaRPr lang="pt-BR" sz="2000" dirty="0"/>
          </a:p>
          <a:p>
            <a:pPr marL="800080" lvl="2" indent="0">
              <a:buNone/>
            </a:pPr>
            <a:r>
              <a:rPr lang="pt-BR" sz="2000" dirty="0" err="1" smtClean="0"/>
              <a:t>manager.getTransaction</a:t>
            </a:r>
            <a:r>
              <a:rPr lang="pt-BR" sz="2000" dirty="0"/>
              <a:t>().</a:t>
            </a:r>
            <a:r>
              <a:rPr lang="pt-BR" sz="2000" dirty="0" err="1"/>
              <a:t>begin</a:t>
            </a:r>
            <a:r>
              <a:rPr lang="pt-BR" sz="2000" dirty="0"/>
              <a:t>();</a:t>
            </a:r>
          </a:p>
          <a:p>
            <a:pPr marL="800080" lvl="2" indent="0">
              <a:buNone/>
            </a:pPr>
            <a:r>
              <a:rPr lang="pt-BR" sz="2000" dirty="0" err="1" smtClean="0"/>
              <a:t>manager.merge</a:t>
            </a:r>
            <a:r>
              <a:rPr lang="pt-BR" sz="2000" dirty="0" smtClean="0"/>
              <a:t>(</a:t>
            </a:r>
            <a:r>
              <a:rPr lang="pt-BR" sz="2000" dirty="0"/>
              <a:t>c1</a:t>
            </a:r>
            <a:r>
              <a:rPr lang="pt-BR" sz="2000" dirty="0" smtClean="0"/>
              <a:t>);</a:t>
            </a:r>
            <a:endParaRPr lang="pt-BR" sz="2000" dirty="0"/>
          </a:p>
          <a:p>
            <a:pPr marL="800080" lvl="2" indent="0">
              <a:buNone/>
            </a:pPr>
            <a:r>
              <a:rPr lang="pt-BR" sz="2000" dirty="0" err="1"/>
              <a:t>manager.getTransaction</a:t>
            </a:r>
            <a:r>
              <a:rPr lang="pt-BR" sz="2000" dirty="0"/>
              <a:t>().</a:t>
            </a:r>
            <a:r>
              <a:rPr lang="pt-BR" sz="2000" dirty="0" err="1"/>
              <a:t>commit</a:t>
            </a:r>
            <a:r>
              <a:rPr lang="pt-BR" sz="2000" dirty="0"/>
              <a:t>();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362942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 err="1" smtClean="0">
                <a:effectLst/>
              </a:rPr>
              <a:t>Exercicios</a:t>
            </a:r>
            <a:endParaRPr lang="en-US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37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/>
          </a:bodyPr>
          <a:lstStyle/>
          <a:p>
            <a:r>
              <a:rPr lang="pt-BR" sz="2800" dirty="0"/>
              <a:t>1 – Vamos criar uma classe chamada </a:t>
            </a:r>
            <a:r>
              <a:rPr lang="pt-BR" sz="2800" dirty="0" err="1" smtClean="0"/>
              <a:t>AtualizarContato</a:t>
            </a:r>
            <a:r>
              <a:rPr lang="pt-BR" sz="2800" dirty="0"/>
              <a:t>.</a:t>
            </a:r>
          </a:p>
          <a:p>
            <a:pPr lvl="1"/>
            <a:r>
              <a:rPr lang="pt-BR" dirty="0"/>
              <a:t>Verifique o console do projeto e veja os </a:t>
            </a:r>
            <a:r>
              <a:rPr lang="pt-BR" dirty="0" err="1"/>
              <a:t>sqls</a:t>
            </a:r>
            <a:r>
              <a:rPr lang="pt-BR" dirty="0"/>
              <a:t> gerados pelo </a:t>
            </a:r>
            <a:r>
              <a:rPr lang="pt-BR" dirty="0" err="1"/>
              <a:t>hibernate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Depois de rodar sua aplicação verifique no banco de dados: </a:t>
            </a:r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contato;</a:t>
            </a:r>
          </a:p>
          <a:p>
            <a:r>
              <a:rPr lang="pt-BR" sz="2800" dirty="0"/>
              <a:t>2 – Vamos criar um classe chamada </a:t>
            </a:r>
            <a:r>
              <a:rPr lang="pt-BR" sz="2800" dirty="0" err="1" smtClean="0"/>
              <a:t>RemoverContato</a:t>
            </a:r>
            <a:endParaRPr lang="pt-BR" sz="2800" dirty="0"/>
          </a:p>
          <a:p>
            <a:pPr lvl="1"/>
            <a:r>
              <a:rPr lang="pt-BR" dirty="0"/>
              <a:t>Depois de rodar sua aplicação verifique no banco de dados: </a:t>
            </a:r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contato;</a:t>
            </a:r>
          </a:p>
        </p:txBody>
      </p:sp>
    </p:spTree>
    <p:extLst>
      <p:ext uri="{BB962C8B-B14F-4D97-AF65-F5344CB8AC3E}">
        <p14:creationId xmlns:p14="http://schemas.microsoft.com/office/powerpoint/2010/main" val="488492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>
                <a:effectLst/>
              </a:rPr>
              <a:t>Buscando com uma cláusula </a:t>
            </a:r>
            <a:r>
              <a:rPr lang="pt-BR" dirty="0" err="1">
                <a:effectLst/>
              </a:rPr>
              <a:t>where</a:t>
            </a:r>
            <a:endParaRPr lang="en-US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38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/>
              <a:t>O JPA possui uma linguagem própria de queries para facilitar a busca de objetos chamada de JPQL. O código a seguir mostra uma pesquisa que retorna todas </a:t>
            </a:r>
            <a:r>
              <a:rPr lang="pt-BR" sz="2800" dirty="0" smtClean="0"/>
              <a:t>os contatos com nome = </a:t>
            </a:r>
            <a:r>
              <a:rPr lang="pt-BR" sz="2800" dirty="0" err="1" smtClean="0"/>
              <a:t>namom</a:t>
            </a:r>
            <a:r>
              <a:rPr lang="pt-BR" sz="2800" dirty="0" smtClean="0"/>
              <a:t>:</a:t>
            </a:r>
            <a:endParaRPr lang="pt-BR" sz="2800" dirty="0"/>
          </a:p>
          <a:p>
            <a:endParaRPr lang="pt-BR" sz="2800" dirty="0"/>
          </a:p>
          <a:p>
            <a:pPr marL="400041" lvl="1" indent="0">
              <a:buNone/>
            </a:pPr>
            <a:r>
              <a:rPr lang="pt-BR" sz="2400" dirty="0" err="1"/>
              <a:t>EntityManager</a:t>
            </a:r>
            <a:r>
              <a:rPr lang="pt-BR" sz="2400" dirty="0"/>
              <a:t> manager = //abrir um </a:t>
            </a:r>
            <a:r>
              <a:rPr lang="pt-BR" sz="2400" dirty="0" err="1"/>
              <a:t>EntityManager</a:t>
            </a:r>
            <a:endParaRPr lang="pt-BR" sz="2400" dirty="0"/>
          </a:p>
          <a:p>
            <a:pPr marL="400041" lvl="1" indent="0">
              <a:buNone/>
            </a:pPr>
            <a:r>
              <a:rPr lang="pt-BR" sz="2400" dirty="0" err="1" smtClean="0"/>
              <a:t>List</a:t>
            </a:r>
            <a:r>
              <a:rPr lang="pt-BR" sz="2400" dirty="0" smtClean="0"/>
              <a:t>&lt;Contato&gt; </a:t>
            </a:r>
            <a:r>
              <a:rPr lang="pt-BR" sz="2400" dirty="0"/>
              <a:t>lista = manager</a:t>
            </a:r>
          </a:p>
          <a:p>
            <a:pPr marL="400041" lvl="1" indent="0">
              <a:buNone/>
            </a:pPr>
            <a:r>
              <a:rPr lang="pt-BR" sz="2400" dirty="0"/>
              <a:t>  .</a:t>
            </a:r>
            <a:r>
              <a:rPr lang="pt-BR" sz="2400" dirty="0" err="1"/>
              <a:t>createQuery</a:t>
            </a:r>
            <a:r>
              <a:rPr lang="pt-BR" sz="2400" dirty="0"/>
              <a:t>("</a:t>
            </a:r>
            <a:r>
              <a:rPr lang="pt-BR" sz="2400" dirty="0" err="1"/>
              <a:t>select</a:t>
            </a:r>
            <a:r>
              <a:rPr lang="pt-BR" sz="2400" dirty="0"/>
              <a:t> t </a:t>
            </a:r>
            <a:r>
              <a:rPr lang="pt-BR" sz="2400" dirty="0" err="1"/>
              <a:t>from</a:t>
            </a:r>
            <a:r>
              <a:rPr lang="pt-BR" sz="2400" dirty="0"/>
              <a:t> </a:t>
            </a:r>
            <a:r>
              <a:rPr lang="pt-BR" sz="2400" dirty="0" smtClean="0"/>
              <a:t>Contato </a:t>
            </a:r>
            <a:r>
              <a:rPr lang="pt-BR" sz="2400" dirty="0"/>
              <a:t>as t </a:t>
            </a:r>
            <a:r>
              <a:rPr lang="pt-BR" sz="2400" dirty="0" err="1"/>
              <a:t>where</a:t>
            </a:r>
            <a:r>
              <a:rPr lang="pt-BR" sz="2400" dirty="0"/>
              <a:t> </a:t>
            </a:r>
            <a:r>
              <a:rPr lang="pt-BR" sz="2400" dirty="0" err="1" smtClean="0"/>
              <a:t>t.nome</a:t>
            </a:r>
            <a:r>
              <a:rPr lang="pt-BR" sz="2400" dirty="0" smtClean="0"/>
              <a:t> </a:t>
            </a:r>
            <a:r>
              <a:rPr lang="pt-BR" sz="2400" dirty="0"/>
              <a:t>= </a:t>
            </a:r>
            <a:r>
              <a:rPr lang="pt-BR" sz="2400" dirty="0" err="1" smtClean="0"/>
              <a:t>namom</a:t>
            </a:r>
            <a:r>
              <a:rPr lang="pt-BR" sz="2400" dirty="0" smtClean="0"/>
              <a:t>")</a:t>
            </a:r>
            <a:endParaRPr lang="pt-BR" sz="2400" dirty="0"/>
          </a:p>
          <a:p>
            <a:pPr marL="400041" lvl="1" indent="0">
              <a:buNone/>
            </a:pPr>
            <a:r>
              <a:rPr lang="pt-BR" sz="2400" dirty="0"/>
              <a:t>  .</a:t>
            </a:r>
            <a:r>
              <a:rPr lang="pt-BR" sz="2400" dirty="0" err="1"/>
              <a:t>getResultList</a:t>
            </a:r>
            <a:r>
              <a:rPr lang="pt-BR" sz="2400" dirty="0"/>
              <a:t>();</a:t>
            </a:r>
          </a:p>
          <a:p>
            <a:pPr marL="400041" lvl="1" indent="0">
              <a:buNone/>
            </a:pPr>
            <a:endParaRPr lang="pt-BR" sz="2400" dirty="0"/>
          </a:p>
          <a:p>
            <a:pPr marL="400041" lvl="1" indent="0">
              <a:buNone/>
            </a:pPr>
            <a:r>
              <a:rPr lang="pt-BR" sz="2400" dirty="0"/>
              <a:t>for </a:t>
            </a:r>
            <a:r>
              <a:rPr lang="pt-BR" sz="2400" dirty="0" smtClean="0"/>
              <a:t>(Contato t </a:t>
            </a:r>
            <a:r>
              <a:rPr lang="pt-BR" sz="2400" dirty="0"/>
              <a:t>: lista) {</a:t>
            </a:r>
          </a:p>
          <a:p>
            <a:pPr marL="400041" lvl="1" indent="0">
              <a:buNone/>
            </a:pPr>
            <a:r>
              <a:rPr lang="pt-BR" sz="2400" dirty="0"/>
              <a:t>  </a:t>
            </a:r>
            <a:r>
              <a:rPr lang="pt-BR" sz="2400" dirty="0" err="1" smtClean="0"/>
              <a:t>System.out.println</a:t>
            </a:r>
            <a:r>
              <a:rPr lang="pt-BR" sz="2400" dirty="0" smtClean="0"/>
              <a:t>(</a:t>
            </a:r>
            <a:r>
              <a:rPr lang="pt-BR" sz="2400" dirty="0" err="1" smtClean="0"/>
              <a:t>t.getEmail</a:t>
            </a:r>
            <a:r>
              <a:rPr lang="pt-BR" sz="2400" dirty="0" smtClean="0"/>
              <a:t>());</a:t>
            </a:r>
            <a:endParaRPr lang="pt-BR" sz="2400" dirty="0"/>
          </a:p>
          <a:p>
            <a:pPr marL="400041" lvl="1" indent="0">
              <a:buNone/>
            </a:pPr>
            <a:r>
              <a:rPr lang="pt-BR" sz="2400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723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>
                <a:effectLst/>
              </a:rPr>
              <a:t>Buscando com uma cláusula </a:t>
            </a:r>
            <a:r>
              <a:rPr lang="pt-BR" dirty="0" err="1">
                <a:effectLst/>
              </a:rPr>
              <a:t>where</a:t>
            </a:r>
            <a:endParaRPr lang="en-US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39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Também podemos passar um parâmetro para a pesquisa. Para isso, é preciso trabalhar com um objeto que representa a pesquisa (</a:t>
            </a:r>
            <a:r>
              <a:rPr lang="pt-BR" sz="2800" dirty="0" err="1"/>
              <a:t>javax.persistence.Query</a:t>
            </a:r>
            <a:r>
              <a:rPr lang="pt-BR" sz="2800" dirty="0"/>
              <a:t>):</a:t>
            </a:r>
          </a:p>
          <a:p>
            <a:endParaRPr lang="pt-BR" sz="2800" dirty="0"/>
          </a:p>
          <a:p>
            <a:pPr marL="400041" lvl="1" indent="0">
              <a:buNone/>
            </a:pPr>
            <a:r>
              <a:rPr lang="pt-BR" sz="2400" dirty="0" err="1"/>
              <a:t>EntityManager</a:t>
            </a:r>
            <a:r>
              <a:rPr lang="pt-BR" sz="2400" dirty="0"/>
              <a:t> manager = //abrir um </a:t>
            </a:r>
            <a:r>
              <a:rPr lang="pt-BR" sz="2400" dirty="0" err="1"/>
              <a:t>EntityManager</a:t>
            </a:r>
            <a:endParaRPr lang="pt-BR" sz="2400" dirty="0"/>
          </a:p>
          <a:p>
            <a:pPr marL="400041" lvl="1" indent="0">
              <a:buNone/>
            </a:pPr>
            <a:endParaRPr lang="pt-BR" sz="2400" dirty="0"/>
          </a:p>
          <a:p>
            <a:pPr marL="400041" lvl="1" indent="0">
              <a:buNone/>
            </a:pPr>
            <a:r>
              <a:rPr lang="pt-BR" sz="2400" dirty="0"/>
              <a:t>Query </a:t>
            </a:r>
            <a:r>
              <a:rPr lang="pt-BR" sz="2400" dirty="0" err="1"/>
              <a:t>query</a:t>
            </a:r>
            <a:r>
              <a:rPr lang="pt-BR" sz="2400" dirty="0"/>
              <a:t> = manager</a:t>
            </a:r>
          </a:p>
          <a:p>
            <a:pPr marL="400041" lvl="1" indent="0">
              <a:buNone/>
            </a:pPr>
            <a:r>
              <a:rPr lang="pt-BR" sz="2400" dirty="0"/>
              <a:t>    .</a:t>
            </a:r>
            <a:r>
              <a:rPr lang="pt-BR" sz="2400" dirty="0" err="1"/>
              <a:t>createQuery</a:t>
            </a:r>
            <a:r>
              <a:rPr lang="pt-BR" sz="2400" dirty="0"/>
              <a:t>("</a:t>
            </a:r>
            <a:r>
              <a:rPr lang="pt-BR" sz="2400" dirty="0" err="1"/>
              <a:t>select</a:t>
            </a:r>
            <a:r>
              <a:rPr lang="pt-BR" sz="2400" dirty="0"/>
              <a:t> t </a:t>
            </a:r>
            <a:r>
              <a:rPr lang="pt-BR" sz="2400" dirty="0" err="1"/>
              <a:t>from</a:t>
            </a:r>
            <a:r>
              <a:rPr lang="pt-BR" sz="2400" dirty="0"/>
              <a:t> </a:t>
            </a:r>
            <a:r>
              <a:rPr lang="pt-BR" sz="2400" dirty="0" smtClean="0"/>
              <a:t>Contato </a:t>
            </a:r>
            <a:r>
              <a:rPr lang="pt-BR" sz="2400" dirty="0"/>
              <a:t>as t "+</a:t>
            </a:r>
          </a:p>
          <a:p>
            <a:pPr marL="400041" lvl="1" indent="0">
              <a:buNone/>
            </a:pPr>
            <a:r>
              <a:rPr lang="pt-BR" sz="2400" dirty="0"/>
              <a:t>        "</a:t>
            </a:r>
            <a:r>
              <a:rPr lang="pt-BR" sz="2400" dirty="0" err="1"/>
              <a:t>where</a:t>
            </a:r>
            <a:r>
              <a:rPr lang="pt-BR" sz="2400" dirty="0"/>
              <a:t> </a:t>
            </a:r>
            <a:r>
              <a:rPr lang="pt-BR" sz="2400" dirty="0" err="1" smtClean="0"/>
              <a:t>t.nome</a:t>
            </a:r>
            <a:r>
              <a:rPr lang="pt-BR" sz="2400" dirty="0" smtClean="0"/>
              <a:t> </a:t>
            </a:r>
            <a:r>
              <a:rPr lang="pt-BR" sz="2400" dirty="0"/>
              <a:t>= :</a:t>
            </a:r>
            <a:r>
              <a:rPr lang="pt-BR" sz="2400" dirty="0" err="1" smtClean="0"/>
              <a:t>paramNome</a:t>
            </a:r>
            <a:r>
              <a:rPr lang="pt-BR" sz="2400" dirty="0" smtClean="0"/>
              <a:t>");</a:t>
            </a:r>
            <a:endParaRPr lang="pt-BR" sz="2400" dirty="0"/>
          </a:p>
          <a:p>
            <a:pPr marL="400041" lvl="1" indent="0">
              <a:buNone/>
            </a:pPr>
            <a:r>
              <a:rPr lang="pt-BR" sz="2400" dirty="0" err="1"/>
              <a:t>query.setParameter</a:t>
            </a:r>
            <a:r>
              <a:rPr lang="pt-BR" sz="2400" dirty="0"/>
              <a:t>("</a:t>
            </a:r>
            <a:r>
              <a:rPr lang="pt-BR" sz="2400" dirty="0" err="1" smtClean="0"/>
              <a:t>paramNome</a:t>
            </a:r>
            <a:r>
              <a:rPr lang="pt-BR" sz="2400" dirty="0" smtClean="0"/>
              <a:t>", “Namom”);</a:t>
            </a:r>
            <a:endParaRPr lang="pt-BR" sz="2400" dirty="0"/>
          </a:p>
          <a:p>
            <a:pPr marL="400041" lvl="1" indent="0">
              <a:buNone/>
            </a:pPr>
            <a:endParaRPr lang="pt-BR" sz="2400" dirty="0"/>
          </a:p>
          <a:p>
            <a:pPr marL="400041" lvl="1" indent="0">
              <a:buNone/>
            </a:pPr>
            <a:r>
              <a:rPr lang="pt-BR" sz="2400" dirty="0" err="1" smtClean="0"/>
              <a:t>List</a:t>
            </a:r>
            <a:r>
              <a:rPr lang="pt-BR" sz="2400" dirty="0" smtClean="0"/>
              <a:t>&lt;Contato&gt; </a:t>
            </a:r>
            <a:r>
              <a:rPr lang="pt-BR" sz="2400" dirty="0"/>
              <a:t>lista = </a:t>
            </a:r>
            <a:r>
              <a:rPr lang="pt-BR" sz="2400" dirty="0" err="1"/>
              <a:t>query.getResultList</a:t>
            </a:r>
            <a:r>
              <a:rPr lang="pt-BR" sz="2400" dirty="0"/>
              <a:t>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750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Mapeamento Objeto Relacional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/>
          </a:bodyPr>
          <a:lstStyle/>
          <a:p>
            <a:r>
              <a:rPr lang="pt-BR" sz="2800" dirty="0"/>
              <a:t>Há ainda a mudança do paradigma. A programação orientada a objetos difere muito do esquema entidade relacional e precisamos pensar das duas maneiras para fazer um único sistema. Para representarmos as informações no banco, utilizamos tabelas e colunas. As tabelas geralmente possuem chave primária (PK) e podem ser relacionadas por meio da criação de chaves estrangeiras (FK) em outras tabelas.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69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>
                <a:effectLst/>
              </a:rPr>
              <a:t>Buscando com uma cláusula </a:t>
            </a:r>
            <a:r>
              <a:rPr lang="pt-BR" dirty="0" err="1">
                <a:effectLst/>
              </a:rPr>
              <a:t>where</a:t>
            </a:r>
            <a:endParaRPr lang="en-US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40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 fontScale="92500" lnSpcReduction="10000"/>
          </a:bodyPr>
          <a:lstStyle/>
          <a:p>
            <a:r>
              <a:rPr lang="pt-BR" sz="2800" dirty="0"/>
              <a:t>Também podemos passar um parâmetro para a pesquisa. Para isso, é preciso trabalhar com um objeto que representa a pesquisa (</a:t>
            </a:r>
            <a:r>
              <a:rPr lang="pt-BR" sz="2800" dirty="0" err="1"/>
              <a:t>javax.persistence.Query</a:t>
            </a:r>
            <a:r>
              <a:rPr lang="pt-BR" sz="2800" dirty="0"/>
              <a:t>):</a:t>
            </a:r>
          </a:p>
          <a:p>
            <a:endParaRPr lang="pt-BR" sz="2800" dirty="0"/>
          </a:p>
          <a:p>
            <a:pPr marL="400041" lvl="1" indent="0">
              <a:buNone/>
            </a:pPr>
            <a:r>
              <a:rPr lang="pt-BR" sz="2400" dirty="0" err="1"/>
              <a:t>EntityManager</a:t>
            </a:r>
            <a:r>
              <a:rPr lang="pt-BR" sz="2400" dirty="0"/>
              <a:t> manager = //abrir um </a:t>
            </a:r>
            <a:r>
              <a:rPr lang="pt-BR" sz="2400" dirty="0" err="1"/>
              <a:t>EntityManager</a:t>
            </a:r>
            <a:endParaRPr lang="pt-BR" sz="2400" dirty="0"/>
          </a:p>
          <a:p>
            <a:pPr marL="400041" lvl="1" indent="0">
              <a:buNone/>
            </a:pPr>
            <a:endParaRPr lang="pt-BR" sz="2400" dirty="0"/>
          </a:p>
          <a:p>
            <a:pPr marL="400041" lvl="1" indent="0">
              <a:buNone/>
            </a:pPr>
            <a:r>
              <a:rPr lang="pt-BR" sz="2400" dirty="0"/>
              <a:t>Query </a:t>
            </a:r>
            <a:r>
              <a:rPr lang="pt-BR" sz="2400" dirty="0" err="1"/>
              <a:t>query</a:t>
            </a:r>
            <a:r>
              <a:rPr lang="pt-BR" sz="2400" dirty="0"/>
              <a:t> = manager</a:t>
            </a:r>
          </a:p>
          <a:p>
            <a:pPr marL="400041" lvl="1" indent="0">
              <a:buNone/>
            </a:pPr>
            <a:r>
              <a:rPr lang="pt-BR" sz="2400" dirty="0"/>
              <a:t>    .</a:t>
            </a:r>
            <a:r>
              <a:rPr lang="pt-BR" sz="2400" dirty="0" err="1"/>
              <a:t>createQuery</a:t>
            </a:r>
            <a:r>
              <a:rPr lang="pt-BR" sz="2400" dirty="0"/>
              <a:t>("</a:t>
            </a:r>
            <a:r>
              <a:rPr lang="pt-BR" sz="2400" dirty="0" err="1"/>
              <a:t>select</a:t>
            </a:r>
            <a:r>
              <a:rPr lang="pt-BR" sz="2400" dirty="0"/>
              <a:t> t </a:t>
            </a:r>
            <a:r>
              <a:rPr lang="pt-BR" sz="2400" dirty="0" err="1"/>
              <a:t>from</a:t>
            </a:r>
            <a:r>
              <a:rPr lang="pt-BR" sz="2400" dirty="0"/>
              <a:t> </a:t>
            </a:r>
            <a:r>
              <a:rPr lang="pt-BR" sz="2400" dirty="0" smtClean="0"/>
              <a:t>Contato </a:t>
            </a:r>
            <a:r>
              <a:rPr lang="pt-BR" sz="2400" dirty="0"/>
              <a:t>as t "+</a:t>
            </a:r>
          </a:p>
          <a:p>
            <a:pPr marL="400041" lvl="1" indent="0">
              <a:buNone/>
            </a:pPr>
            <a:r>
              <a:rPr lang="pt-BR" sz="2400" dirty="0"/>
              <a:t>        "</a:t>
            </a:r>
            <a:r>
              <a:rPr lang="pt-BR" sz="2400" dirty="0" err="1"/>
              <a:t>where</a:t>
            </a:r>
            <a:r>
              <a:rPr lang="pt-BR" sz="2400" dirty="0"/>
              <a:t> </a:t>
            </a:r>
            <a:r>
              <a:rPr lang="pt-BR" sz="2400" dirty="0" err="1" smtClean="0"/>
              <a:t>t.nome</a:t>
            </a:r>
            <a:r>
              <a:rPr lang="pt-BR" sz="2400" dirty="0" smtClean="0"/>
              <a:t> </a:t>
            </a:r>
            <a:r>
              <a:rPr lang="pt-BR" sz="2400" dirty="0"/>
              <a:t>= :</a:t>
            </a:r>
            <a:r>
              <a:rPr lang="pt-BR" sz="2400" dirty="0" err="1" smtClean="0"/>
              <a:t>paramNome</a:t>
            </a:r>
            <a:r>
              <a:rPr lang="pt-BR" sz="2400" dirty="0" smtClean="0"/>
              <a:t>");</a:t>
            </a:r>
            <a:endParaRPr lang="pt-BR" sz="2400" dirty="0"/>
          </a:p>
          <a:p>
            <a:pPr marL="400041" lvl="1" indent="0">
              <a:buNone/>
            </a:pPr>
            <a:r>
              <a:rPr lang="pt-BR" sz="2400" dirty="0" err="1"/>
              <a:t>query.setParameter</a:t>
            </a:r>
            <a:r>
              <a:rPr lang="pt-BR" sz="2400" dirty="0"/>
              <a:t>("</a:t>
            </a:r>
            <a:r>
              <a:rPr lang="pt-BR" sz="2400" dirty="0" err="1" smtClean="0"/>
              <a:t>paramNome</a:t>
            </a:r>
            <a:r>
              <a:rPr lang="pt-BR" sz="2400" dirty="0" smtClean="0"/>
              <a:t>", “Namom”);</a:t>
            </a:r>
            <a:endParaRPr lang="pt-BR" sz="2400" dirty="0"/>
          </a:p>
          <a:p>
            <a:pPr marL="400041" lvl="1" indent="0">
              <a:buNone/>
            </a:pPr>
            <a:endParaRPr lang="pt-BR" sz="2400" dirty="0"/>
          </a:p>
          <a:p>
            <a:pPr marL="400041" lvl="1" indent="0">
              <a:buNone/>
            </a:pPr>
            <a:r>
              <a:rPr lang="pt-BR" sz="2400" dirty="0" err="1" smtClean="0"/>
              <a:t>List</a:t>
            </a:r>
            <a:r>
              <a:rPr lang="pt-BR" sz="2400" dirty="0" smtClean="0"/>
              <a:t>&lt;Contato&gt; </a:t>
            </a:r>
            <a:r>
              <a:rPr lang="pt-BR" sz="2400" dirty="0"/>
              <a:t>lista = </a:t>
            </a:r>
            <a:r>
              <a:rPr lang="pt-BR" sz="2400" dirty="0" err="1"/>
              <a:t>query.getResultList</a:t>
            </a:r>
            <a:r>
              <a:rPr lang="pt-BR" sz="2400" dirty="0"/>
              <a:t>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209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>
                <a:effectLst/>
              </a:rPr>
              <a:t>Buscando com uma cláusula </a:t>
            </a:r>
            <a:r>
              <a:rPr lang="pt-BR" dirty="0" err="1">
                <a:effectLst/>
              </a:rPr>
              <a:t>where</a:t>
            </a:r>
            <a:endParaRPr lang="en-US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41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/>
          </a:bodyPr>
          <a:lstStyle/>
          <a:p>
            <a:r>
              <a:rPr lang="pt-BR" sz="2800" dirty="0"/>
              <a:t>Uma confusão que pode ser feita a primeira vista é pensar que o JPA com </a:t>
            </a:r>
            <a:r>
              <a:rPr lang="pt-BR" sz="2800" dirty="0" err="1"/>
              <a:t>Hibernate</a:t>
            </a:r>
            <a:r>
              <a:rPr lang="pt-BR" sz="2800" dirty="0"/>
              <a:t> é lento, pois, ele precisa gerar as nossas queries, ler objetos e suas anotações e assim por diante. Na verdade, o </a:t>
            </a:r>
            <a:r>
              <a:rPr lang="pt-BR" sz="2800" dirty="0" err="1"/>
              <a:t>Hibernate</a:t>
            </a:r>
            <a:r>
              <a:rPr lang="pt-BR" sz="2800" dirty="0"/>
              <a:t> faz uma série de otimizações internamente que fazem com que o impacto dessas tarefas seja próximo a nada. Portanto, o </a:t>
            </a:r>
            <a:r>
              <a:rPr lang="pt-BR" sz="2800" dirty="0" err="1"/>
              <a:t>Hibernate</a:t>
            </a:r>
            <a:r>
              <a:rPr lang="pt-BR" sz="2800" dirty="0"/>
              <a:t> é, sim, performático, e hoje em dia pode ser utilizado em qualquer projeto que se trabalha com banco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0462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>
                <a:effectLst/>
              </a:rPr>
              <a:t>Exercícios: Buscando com JPQL</a:t>
            </a:r>
            <a:endParaRPr lang="en-US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42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1 - Crie uma classe chamada </a:t>
            </a:r>
            <a:r>
              <a:rPr lang="pt-BR" sz="2800" dirty="0" err="1" smtClean="0"/>
              <a:t>BuscaContatos</a:t>
            </a:r>
            <a:r>
              <a:rPr lang="pt-BR" sz="2800" dirty="0" smtClean="0"/>
              <a:t>.</a:t>
            </a:r>
          </a:p>
          <a:p>
            <a:pPr lvl="1"/>
            <a:r>
              <a:rPr lang="pt-BR" dirty="0" smtClean="0"/>
              <a:t>Busca uma lista de contatos utilizando </a:t>
            </a:r>
            <a:r>
              <a:rPr lang="pt-BR" dirty="0" err="1" smtClean="0"/>
              <a:t>jpql</a:t>
            </a:r>
            <a:endParaRPr lang="pt-BR" dirty="0"/>
          </a:p>
          <a:p>
            <a:pPr lvl="1"/>
            <a:r>
              <a:rPr lang="pt-BR" dirty="0" smtClean="0"/>
              <a:t>Verifique a saída no console</a:t>
            </a:r>
          </a:p>
          <a:p>
            <a:pPr lvl="1"/>
            <a:r>
              <a:rPr lang="pt-BR" dirty="0" smtClean="0"/>
              <a:t>Imprima no console de forma amigável todos os contatos</a:t>
            </a:r>
          </a:p>
        </p:txBody>
      </p:sp>
    </p:spTree>
    <p:extLst>
      <p:ext uri="{BB962C8B-B14F-4D97-AF65-F5344CB8AC3E}">
        <p14:creationId xmlns:p14="http://schemas.microsoft.com/office/powerpoint/2010/main" val="789384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Bons Estudos</a:t>
            </a:r>
            <a:endParaRPr lang="pt-BR" dirty="0"/>
          </a:p>
        </p:txBody>
      </p:sp>
      <p:sp>
        <p:nvSpPr>
          <p:cNvPr id="9" name="Sous-titre 1"/>
          <p:cNvSpPr txBox="1">
            <a:spLocks/>
          </p:cNvSpPr>
          <p:nvPr/>
        </p:nvSpPr>
        <p:spPr>
          <a:xfrm>
            <a:off x="981617" y="4218305"/>
            <a:ext cx="6400800" cy="753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Namom Alves Alencar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55" y="3918695"/>
            <a:ext cx="1326239" cy="132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9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Mapeamento Objeto Relacional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/>
          </a:bodyPr>
          <a:lstStyle/>
          <a:p>
            <a:r>
              <a:rPr lang="pt-BR" sz="2800" dirty="0"/>
              <a:t>Quando trabalhamos com uma aplicação Java, seguimos o paradigma orientado a objetos, onde representamos nossas informações por meio de classes e atributos. Além disso, podemos utilizar também herança, composição para relacionar atributos, polimorfismo, enumerações, entre outros. Esse buraco entre esses dois paradigmas gera bastante trabalho: a todo momento devemos "transformar" objetos em registros e registros em objetos.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5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it-IT" dirty="0"/>
              <a:t>Java Persistence API e Frameworks ORM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/>
              <a:t>Ferramentas para auxiliar nesta tarefa tornaram-se popular entre os desenvolvedores Java e são conhecidas como ferramentas de mapeamento objeto-relacional (ORM). O Hibernate é uma ferramenta ORM open source e é a líder de mercado, sendo a inspiração para a especificação Java Persistence API (JPA). O Hibernate nasceu sem JPA mas hoje em dia é comum acessar o Hibernate pela especificação JPA. Como toda especificação, ela deve possuir implementações. Entre as implementações mais comuns, podemos citar: Hibernate da JBoss, EclipseLink da Eclipse Foundation e o OpenJPA da Apache. Apesar do Hibernate ter originado a JPA, o EclipseLink é a implementação referencial.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9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it-IT" dirty="0"/>
              <a:t>Java Persistence API e Frameworks ORM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/>
          </a:bodyPr>
          <a:lstStyle/>
          <a:p>
            <a:r>
              <a:rPr lang="pt-BR" sz="2800" dirty="0"/>
              <a:t>O Hibernate abstrai o seu código SQL, toda a camada JDBC e o SQL será gerado em tempo de execução. Mais que isso, ele vai gerar o SQL que serve para um determinado banco de dados, já que cada banco fala um "dialeto" diferente dessa linguagem. Assim há também a possibilidade de trocar de banco de dados sem ter de alterar código Java, já que isso fica de responsabilidade da ferramenta.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it-IT" dirty="0"/>
              <a:t>Java Persistence API e Frameworks ORM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/>
          </a:bodyPr>
          <a:lstStyle/>
          <a:p>
            <a:r>
              <a:rPr lang="pt-BR" sz="2800" dirty="0"/>
              <a:t>Como usaremos JPA abstraímos mais ainda, podemos desenvolver sem conhecer detalhes sobre o Hibernate e até trocar o Hibernate com uma outra implementação como OpenJPA.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9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49491"/>
            <a:ext cx="8496622" cy="936104"/>
          </a:xfrm>
        </p:spPr>
        <p:txBody>
          <a:bodyPr>
            <a:noAutofit/>
          </a:bodyPr>
          <a:lstStyle/>
          <a:p>
            <a:r>
              <a:rPr lang="pt-BR" dirty="0"/>
              <a:t>Bibliotecas do Hibernate e JPA</a:t>
            </a:r>
            <a:endParaRPr lang="pt-BR" cap="small" dirty="0">
              <a:effectLst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664434" y="6430862"/>
            <a:ext cx="2895600" cy="365125"/>
          </a:xfrm>
        </p:spPr>
        <p:txBody>
          <a:bodyPr/>
          <a:lstStyle/>
          <a:p>
            <a:r>
              <a:rPr lang="en-US" dirty="0"/>
              <a:t>Namom Alves Alencar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1384722" y="6430862"/>
            <a:ext cx="2133600" cy="365125"/>
          </a:xfrm>
        </p:spPr>
        <p:txBody>
          <a:bodyPr/>
          <a:lstStyle/>
          <a:p>
            <a:fld id="{4F5037F2-DC85-406A-A4EA-1E681A25B4F8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" y="9010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1600204"/>
            <a:ext cx="8568952" cy="4637108"/>
          </a:xfrm>
        </p:spPr>
        <p:txBody>
          <a:bodyPr>
            <a:normAutofit/>
          </a:bodyPr>
          <a:lstStyle/>
          <a:p>
            <a:r>
              <a:rPr lang="pt-BR" sz="2800" dirty="0"/>
              <a:t>Vamos usar o JPA com Hibernate, ou seja, precisamos baixar os JARs no site do Hibernate. O site oficial do Hibernate é o www.hibernate.org, onde você baixa a última versão na seção ORM e Download.</a:t>
            </a:r>
          </a:p>
          <a:p>
            <a:endParaRPr lang="pt-BR" sz="2800" dirty="0"/>
          </a:p>
          <a:p>
            <a:r>
              <a:rPr lang="pt-BR" sz="2800" dirty="0"/>
              <a:t>Com o ZIP baixado em mãos, vamos descompactar o arquivo. Dessa pasta vamos usar todos os JARs obrigatórios (required). Não podemos esquecer o JAR da especificação JPA que se encontra na pasta jpa.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84610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5907</TotalTime>
  <Words>2989</Words>
  <Application>Microsoft Office PowerPoint</Application>
  <PresentationFormat>Apresentação na tela (4:3)</PresentationFormat>
  <Paragraphs>324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7" baseType="lpstr">
      <vt:lpstr>Arial</vt:lpstr>
      <vt:lpstr>Calibri</vt:lpstr>
      <vt:lpstr>Helvetica</vt:lpstr>
      <vt:lpstr>Conception personnalisée</vt:lpstr>
      <vt:lpstr>JPA – Hibernate</vt:lpstr>
      <vt:lpstr>Bancos de dados e JDBC</vt:lpstr>
      <vt:lpstr>Mapeamento Objeto Relacional</vt:lpstr>
      <vt:lpstr>Mapeamento Objeto Relacional</vt:lpstr>
      <vt:lpstr>Mapeamento Objeto Relacional</vt:lpstr>
      <vt:lpstr>Java Persistence API e Frameworks ORM</vt:lpstr>
      <vt:lpstr>Java Persistence API e Frameworks ORM</vt:lpstr>
      <vt:lpstr>Java Persistence API e Frameworks ORM</vt:lpstr>
      <vt:lpstr>Bibliotecas do Hibernate e JPA</vt:lpstr>
      <vt:lpstr>Bibliotecas do Hibernate e JPA</vt:lpstr>
      <vt:lpstr>Mapeando uma classe Contato para nosso Banco de Dados</vt:lpstr>
      <vt:lpstr>Mapeando uma classe Contato para nosso Banco de Dados</vt:lpstr>
      <vt:lpstr>Mapeando uma classe Contato para nosso Banco de Dados</vt:lpstr>
      <vt:lpstr>Mapeando uma classe Contato para nosso Banco de Dados</vt:lpstr>
      <vt:lpstr>Mapeando uma classe Contato para nosso Banco de Dados</vt:lpstr>
      <vt:lpstr>Mapeando uma classe Contato para nosso Banco de Dados</vt:lpstr>
      <vt:lpstr>Mapeando uma classe Contato para nosso Banco de Dados</vt:lpstr>
      <vt:lpstr>Mapeando uma classe Contato para nosso Banco de Dados</vt:lpstr>
      <vt:lpstr>Mapeando uma classe Contato para nosso Banco de Dados</vt:lpstr>
      <vt:lpstr>Configurando o JPA com as propriedades do banco</vt:lpstr>
      <vt:lpstr>Configurando o JPA com as propriedades do banco</vt:lpstr>
      <vt:lpstr>Configurando o JPA com as propriedades do banco</vt:lpstr>
      <vt:lpstr>Usando o JPA</vt:lpstr>
      <vt:lpstr>Usando o JPA</vt:lpstr>
      <vt:lpstr>Configurando o JPA com Hibernate</vt:lpstr>
      <vt:lpstr>Configurando o JPA e gerando o schema do banco</vt:lpstr>
      <vt:lpstr>Configurando o JPA e gerando o schema do banco</vt:lpstr>
      <vt:lpstr>Configurando o JPA e gerando o schema do banco</vt:lpstr>
      <vt:lpstr>Trabalhando com os objetos: o EntityManager</vt:lpstr>
      <vt:lpstr>Persistindo novos objetos</vt:lpstr>
      <vt:lpstr>Persistindo novos objetos</vt:lpstr>
      <vt:lpstr>Carregar um objeto</vt:lpstr>
      <vt:lpstr>Exercícios: Gravando e Carregando objetos</vt:lpstr>
      <vt:lpstr>Removendo e atualizando objeto</vt:lpstr>
      <vt:lpstr>Removendo e atualizando objeto</vt:lpstr>
      <vt:lpstr>Removendo e atualizando objeto</vt:lpstr>
      <vt:lpstr>Exercicios</vt:lpstr>
      <vt:lpstr>Buscando com uma cláusula where</vt:lpstr>
      <vt:lpstr>Buscando com uma cláusula where</vt:lpstr>
      <vt:lpstr>Buscando com uma cláusula where</vt:lpstr>
      <vt:lpstr>Buscando com uma cláusula where</vt:lpstr>
      <vt:lpstr>Exercícios: Buscando com JPQL</vt:lpstr>
      <vt:lpstr>Bons Estudos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- Simple Banner</dc:title>
  <dc:creator>Showeet.com</dc:creator>
  <dc:description>Free template released by Showeet.com</dc:description>
  <cp:lastModifiedBy>Namom Alencar</cp:lastModifiedBy>
  <cp:revision>186</cp:revision>
  <dcterms:created xsi:type="dcterms:W3CDTF">2011-07-08T11:03:43Z</dcterms:created>
  <dcterms:modified xsi:type="dcterms:W3CDTF">2016-11-26T14:41:28Z</dcterms:modified>
  <cp:category>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