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75" r:id="rId3"/>
    <p:sldId id="273" r:id="rId4"/>
    <p:sldId id="274" r:id="rId5"/>
    <p:sldId id="276" r:id="rId6"/>
    <p:sldId id="32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0" r:id="rId21"/>
    <p:sldId id="309" r:id="rId22"/>
    <p:sldId id="312" r:id="rId23"/>
    <p:sldId id="313" r:id="rId24"/>
    <p:sldId id="314" r:id="rId25"/>
    <p:sldId id="315" r:id="rId26"/>
    <p:sldId id="318" r:id="rId27"/>
    <p:sldId id="316" r:id="rId28"/>
    <p:sldId id="319" r:id="rId29"/>
    <p:sldId id="270" r:id="rId30"/>
    <p:sldId id="271" r:id="rId31"/>
    <p:sldId id="277" r:id="rId32"/>
    <p:sldId id="320" r:id="rId33"/>
    <p:sldId id="321" r:id="rId34"/>
    <p:sldId id="322" r:id="rId35"/>
    <p:sldId id="272" r:id="rId36"/>
    <p:sldId id="324" r:id="rId37"/>
    <p:sldId id="325" r:id="rId38"/>
    <p:sldId id="326" r:id="rId39"/>
    <p:sldId id="327" r:id="rId40"/>
    <p:sldId id="328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F0940-B62F-4389-BE44-C820FEF8D072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A0672-02D4-47A3-A6EE-5A3AB036E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5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24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44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05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8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02A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4072128"/>
            <a:ext cx="48096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5" y="5910667"/>
            <a:ext cx="175013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3304032"/>
            <a:ext cx="4809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404298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451104"/>
            <a:ext cx="54969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7716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2" y="62484"/>
            <a:ext cx="9017508" cy="103174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4007" y="6592822"/>
            <a:ext cx="9044940" cy="233679"/>
          </a:xfrm>
          <a:custGeom>
            <a:avLst/>
            <a:gdLst/>
            <a:ahLst/>
            <a:cxnLst/>
            <a:rect l="l" t="t" r="r" b="b"/>
            <a:pathLst>
              <a:path w="9044940" h="233679">
                <a:moveTo>
                  <a:pt x="9044940" y="0"/>
                </a:moveTo>
                <a:lnTo>
                  <a:pt x="0" y="0"/>
                </a:lnTo>
                <a:lnTo>
                  <a:pt x="0" y="233171"/>
                </a:lnTo>
                <a:lnTo>
                  <a:pt x="9044940" y="233171"/>
                </a:lnTo>
                <a:lnTo>
                  <a:pt x="9044940" y="0"/>
                </a:lnTo>
                <a:close/>
              </a:path>
            </a:pathLst>
          </a:custGeom>
          <a:solidFill>
            <a:srgbClr val="1352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153" y="1136141"/>
            <a:ext cx="8955405" cy="5404485"/>
          </a:xfrm>
          <a:custGeom>
            <a:avLst/>
            <a:gdLst/>
            <a:ahLst/>
            <a:cxnLst/>
            <a:rect l="l" t="t" r="r" b="b"/>
            <a:pathLst>
              <a:path w="8955405" h="5404484">
                <a:moveTo>
                  <a:pt x="0" y="5404104"/>
                </a:moveTo>
                <a:lnTo>
                  <a:pt x="8955024" y="5404104"/>
                </a:lnTo>
                <a:lnTo>
                  <a:pt x="8955024" y="0"/>
                </a:lnTo>
                <a:lnTo>
                  <a:pt x="0" y="0"/>
                </a:lnTo>
                <a:lnTo>
                  <a:pt x="0" y="5404104"/>
                </a:lnTo>
                <a:close/>
              </a:path>
            </a:pathLst>
          </a:custGeom>
          <a:ln w="2895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6576" y="38100"/>
            <a:ext cx="9072880" cy="6784975"/>
          </a:xfrm>
          <a:custGeom>
            <a:avLst/>
            <a:gdLst/>
            <a:ahLst/>
            <a:cxnLst/>
            <a:rect l="l" t="t" r="r" b="b"/>
            <a:pathLst>
              <a:path w="9072880" h="6784975">
                <a:moveTo>
                  <a:pt x="0" y="422528"/>
                </a:moveTo>
                <a:lnTo>
                  <a:pt x="2842" y="373240"/>
                </a:lnTo>
                <a:lnTo>
                  <a:pt x="11158" y="325625"/>
                </a:lnTo>
                <a:lnTo>
                  <a:pt x="24630" y="279999"/>
                </a:lnTo>
                <a:lnTo>
                  <a:pt x="42942" y="236680"/>
                </a:lnTo>
                <a:lnTo>
                  <a:pt x="65776" y="195985"/>
                </a:lnTo>
                <a:lnTo>
                  <a:pt x="92815" y="158229"/>
                </a:lnTo>
                <a:lnTo>
                  <a:pt x="123744" y="123729"/>
                </a:lnTo>
                <a:lnTo>
                  <a:pt x="158243" y="92802"/>
                </a:lnTo>
                <a:lnTo>
                  <a:pt x="195997" y="65765"/>
                </a:lnTo>
                <a:lnTo>
                  <a:pt x="236689" y="42934"/>
                </a:lnTo>
                <a:lnTo>
                  <a:pt x="280001" y="24625"/>
                </a:lnTo>
                <a:lnTo>
                  <a:pt x="325617" y="11155"/>
                </a:lnTo>
                <a:lnTo>
                  <a:pt x="373219" y="2841"/>
                </a:lnTo>
                <a:lnTo>
                  <a:pt x="422490" y="0"/>
                </a:lnTo>
                <a:lnTo>
                  <a:pt x="8649843" y="0"/>
                </a:lnTo>
                <a:lnTo>
                  <a:pt x="8699131" y="2841"/>
                </a:lnTo>
                <a:lnTo>
                  <a:pt x="8746746" y="11155"/>
                </a:lnTo>
                <a:lnTo>
                  <a:pt x="8792372" y="24625"/>
                </a:lnTo>
                <a:lnTo>
                  <a:pt x="8835691" y="42934"/>
                </a:lnTo>
                <a:lnTo>
                  <a:pt x="8876386" y="65765"/>
                </a:lnTo>
                <a:lnTo>
                  <a:pt x="8914142" y="92802"/>
                </a:lnTo>
                <a:lnTo>
                  <a:pt x="8948642" y="123729"/>
                </a:lnTo>
                <a:lnTo>
                  <a:pt x="8979569" y="158229"/>
                </a:lnTo>
                <a:lnTo>
                  <a:pt x="9006606" y="195985"/>
                </a:lnTo>
                <a:lnTo>
                  <a:pt x="9029437" y="236680"/>
                </a:lnTo>
                <a:lnTo>
                  <a:pt x="9047746" y="279999"/>
                </a:lnTo>
                <a:lnTo>
                  <a:pt x="9061216" y="325625"/>
                </a:lnTo>
                <a:lnTo>
                  <a:pt x="9069530" y="373240"/>
                </a:lnTo>
                <a:lnTo>
                  <a:pt x="9072372" y="422528"/>
                </a:lnTo>
                <a:lnTo>
                  <a:pt x="9072372" y="6362357"/>
                </a:lnTo>
                <a:lnTo>
                  <a:pt x="9069530" y="6411628"/>
                </a:lnTo>
                <a:lnTo>
                  <a:pt x="9061216" y="6459230"/>
                </a:lnTo>
                <a:lnTo>
                  <a:pt x="9047746" y="6504846"/>
                </a:lnTo>
                <a:lnTo>
                  <a:pt x="9029437" y="6548158"/>
                </a:lnTo>
                <a:lnTo>
                  <a:pt x="9006606" y="6588849"/>
                </a:lnTo>
                <a:lnTo>
                  <a:pt x="8979569" y="6626603"/>
                </a:lnTo>
                <a:lnTo>
                  <a:pt x="8948642" y="6661103"/>
                </a:lnTo>
                <a:lnTo>
                  <a:pt x="8914142" y="6692031"/>
                </a:lnTo>
                <a:lnTo>
                  <a:pt x="8876386" y="6719070"/>
                </a:lnTo>
                <a:lnTo>
                  <a:pt x="8835691" y="6741904"/>
                </a:lnTo>
                <a:lnTo>
                  <a:pt x="8792372" y="6760216"/>
                </a:lnTo>
                <a:lnTo>
                  <a:pt x="8746746" y="6773688"/>
                </a:lnTo>
                <a:lnTo>
                  <a:pt x="8699131" y="6782004"/>
                </a:lnTo>
                <a:lnTo>
                  <a:pt x="8649843" y="6784846"/>
                </a:lnTo>
                <a:lnTo>
                  <a:pt x="422490" y="6784846"/>
                </a:lnTo>
                <a:lnTo>
                  <a:pt x="373219" y="6782004"/>
                </a:lnTo>
                <a:lnTo>
                  <a:pt x="325617" y="6773688"/>
                </a:lnTo>
                <a:lnTo>
                  <a:pt x="280001" y="6760216"/>
                </a:lnTo>
                <a:lnTo>
                  <a:pt x="236689" y="6741904"/>
                </a:lnTo>
                <a:lnTo>
                  <a:pt x="195997" y="6719070"/>
                </a:lnTo>
                <a:lnTo>
                  <a:pt x="158243" y="6692031"/>
                </a:lnTo>
                <a:lnTo>
                  <a:pt x="123744" y="6661103"/>
                </a:lnTo>
                <a:lnTo>
                  <a:pt x="92815" y="6626603"/>
                </a:lnTo>
                <a:lnTo>
                  <a:pt x="65776" y="6588849"/>
                </a:lnTo>
                <a:lnTo>
                  <a:pt x="42942" y="6548158"/>
                </a:lnTo>
                <a:lnTo>
                  <a:pt x="24630" y="6504846"/>
                </a:lnTo>
                <a:lnTo>
                  <a:pt x="11158" y="6459230"/>
                </a:lnTo>
                <a:lnTo>
                  <a:pt x="2842" y="6411628"/>
                </a:lnTo>
                <a:lnTo>
                  <a:pt x="0" y="6362357"/>
                </a:lnTo>
                <a:lnTo>
                  <a:pt x="0" y="422528"/>
                </a:lnTo>
                <a:close/>
              </a:path>
            </a:pathLst>
          </a:custGeom>
          <a:ln w="762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4000" cy="6859905"/>
          </a:xfrm>
          <a:custGeom>
            <a:avLst/>
            <a:gdLst/>
            <a:ahLst/>
            <a:cxnLst/>
            <a:rect l="l" t="t" r="r" b="b"/>
            <a:pathLst>
              <a:path w="9144000" h="6859905">
                <a:moveTo>
                  <a:pt x="388620" y="6857936"/>
                </a:moveTo>
                <a:lnTo>
                  <a:pt x="195872" y="6705536"/>
                </a:lnTo>
                <a:lnTo>
                  <a:pt x="49314" y="6554724"/>
                </a:lnTo>
                <a:lnTo>
                  <a:pt x="1524" y="6326124"/>
                </a:lnTo>
                <a:lnTo>
                  <a:pt x="3111" y="6859511"/>
                </a:lnTo>
                <a:lnTo>
                  <a:pt x="388620" y="6857936"/>
                </a:lnTo>
                <a:close/>
              </a:path>
              <a:path w="9144000" h="6859905">
                <a:moveTo>
                  <a:pt x="451104" y="0"/>
                </a:moveTo>
                <a:lnTo>
                  <a:pt x="0" y="0"/>
                </a:lnTo>
                <a:lnTo>
                  <a:pt x="0" y="443026"/>
                </a:lnTo>
                <a:lnTo>
                  <a:pt x="124079" y="228854"/>
                </a:lnTo>
                <a:lnTo>
                  <a:pt x="255841" y="57150"/>
                </a:lnTo>
                <a:lnTo>
                  <a:pt x="451104" y="0"/>
                </a:lnTo>
                <a:close/>
              </a:path>
              <a:path w="9144000" h="6859905">
                <a:moveTo>
                  <a:pt x="9143987" y="6451765"/>
                </a:moveTo>
                <a:lnTo>
                  <a:pt x="9143365" y="6396228"/>
                </a:lnTo>
                <a:lnTo>
                  <a:pt x="9030589" y="6624764"/>
                </a:lnTo>
                <a:lnTo>
                  <a:pt x="8916162" y="6797764"/>
                </a:lnTo>
                <a:lnTo>
                  <a:pt x="8746236" y="6856476"/>
                </a:lnTo>
                <a:lnTo>
                  <a:pt x="9143987" y="6851777"/>
                </a:lnTo>
                <a:lnTo>
                  <a:pt x="9143987" y="6451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746235" y="6396228"/>
            <a:ext cx="398145" cy="460375"/>
          </a:xfrm>
          <a:custGeom>
            <a:avLst/>
            <a:gdLst/>
            <a:ahLst/>
            <a:cxnLst/>
            <a:rect l="l" t="t" r="r" b="b"/>
            <a:pathLst>
              <a:path w="398145" h="460375">
                <a:moveTo>
                  <a:pt x="397129" y="0"/>
                </a:moveTo>
                <a:lnTo>
                  <a:pt x="284353" y="228536"/>
                </a:lnTo>
                <a:lnTo>
                  <a:pt x="169925" y="401527"/>
                </a:lnTo>
                <a:lnTo>
                  <a:pt x="0" y="460248"/>
                </a:lnTo>
                <a:lnTo>
                  <a:pt x="397763" y="45554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685276" y="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228600" y="130175"/>
                </a:lnTo>
                <a:lnTo>
                  <a:pt x="400050" y="261874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104" y="370789"/>
            <a:ext cx="8733790" cy="47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2387053"/>
            <a:ext cx="8503920" cy="3350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02A0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5235" y="6553010"/>
            <a:ext cx="3295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fieldguide.org.nz/en/interactives/pixel-viewer/" TargetMode="External"/><Relationship Id="rId2" Type="http://schemas.openxmlformats.org/officeDocument/2006/relationships/hyperlink" Target="http://rawpixels.net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www.w3schools.com/colors/colors_rgb.as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6615" y="6403035"/>
            <a:ext cx="132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96CB4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7783" y="1600200"/>
            <a:ext cx="7028434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6600" spc="-5">
                <a:solidFill>
                  <a:schemeClr val="tx1"/>
                </a:solidFill>
              </a:rPr>
              <a:t>Chương</a:t>
            </a:r>
            <a:r>
              <a:rPr sz="6600" spc="-20">
                <a:solidFill>
                  <a:schemeClr val="tx1"/>
                </a:solidFill>
              </a:rPr>
              <a:t> </a:t>
            </a:r>
            <a:r>
              <a:rPr lang="en-US" sz="6600">
                <a:solidFill>
                  <a:schemeClr val="tx1"/>
                </a:solidFill>
              </a:rPr>
              <a:t>7</a:t>
            </a:r>
            <a:endParaRPr sz="6600">
              <a:solidFill>
                <a:schemeClr val="tx1"/>
              </a:solidFill>
            </a:endParaRPr>
          </a:p>
          <a:p>
            <a:pPr marL="12700" marR="5080" algn="ctr">
              <a:lnSpc>
                <a:spcPct val="100000"/>
              </a:lnSpc>
            </a:pPr>
            <a:r>
              <a:rPr sz="6600" dirty="0">
                <a:solidFill>
                  <a:schemeClr val="tx1"/>
                </a:solidFill>
              </a:rPr>
              <a:t>Phương </a:t>
            </a:r>
            <a:r>
              <a:rPr sz="6600" spc="-5" dirty="0">
                <a:solidFill>
                  <a:schemeClr val="tx1"/>
                </a:solidFill>
              </a:rPr>
              <a:t>pháp</a:t>
            </a:r>
            <a:r>
              <a:rPr sz="6600" spc="-85" dirty="0">
                <a:solidFill>
                  <a:schemeClr val="tx1"/>
                </a:solidFill>
              </a:rPr>
              <a:t> </a:t>
            </a:r>
            <a:r>
              <a:rPr sz="6600" dirty="0">
                <a:solidFill>
                  <a:schemeClr val="tx1"/>
                </a:solidFill>
              </a:rPr>
              <a:t>ẩn  </a:t>
            </a:r>
            <a:r>
              <a:rPr sz="6600" spc="-5" dirty="0">
                <a:solidFill>
                  <a:schemeClr val="tx1"/>
                </a:solidFill>
              </a:rPr>
              <a:t>dấu thông</a:t>
            </a:r>
            <a:r>
              <a:rPr sz="6600" spc="-10" dirty="0">
                <a:solidFill>
                  <a:schemeClr val="tx1"/>
                </a:solidFill>
              </a:rPr>
              <a:t> </a:t>
            </a:r>
            <a:r>
              <a:rPr sz="6600" spc="-5" dirty="0">
                <a:solidFill>
                  <a:schemeClr val="tx1"/>
                </a:solidFill>
              </a:rPr>
              <a:t>tin</a:t>
            </a:r>
            <a:endParaRPr sz="6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247903"/>
            <a:ext cx="8131810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1</a:t>
            </a:r>
            <a:r>
              <a:rPr spc="5" dirty="0"/>
              <a:t>. </a:t>
            </a: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ẩn giấu </a:t>
            </a:r>
            <a:r>
              <a:rPr spc="-5" dirty="0"/>
              <a:t>thông</a:t>
            </a:r>
            <a:r>
              <a:rPr spc="-19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77666"/>
            <a:ext cx="82518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2. </a:t>
            </a:r>
            <a:r>
              <a:rPr sz="2400" b="1" spc="-5" dirty="0">
                <a:latin typeface="Times New Roman"/>
                <a:cs typeface="Times New Roman"/>
              </a:rPr>
              <a:t>Ẩn </a:t>
            </a:r>
            <a:r>
              <a:rPr sz="2400" b="1" dirty="0">
                <a:latin typeface="Times New Roman"/>
                <a:cs typeface="Times New Roman"/>
              </a:rPr>
              <a:t>- Giấu tin và Mật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mã.</a:t>
            </a:r>
            <a:endParaRPr sz="24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Có thể xem “</a:t>
            </a:r>
            <a:r>
              <a:rPr sz="2400" b="1" i="1" dirty="0">
                <a:latin typeface="Times New Roman"/>
                <a:cs typeface="Times New Roman"/>
              </a:rPr>
              <a:t>Ẩn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b="1" i="1" dirty="0">
                <a:latin typeface="Times New Roman"/>
                <a:cs typeface="Times New Roman"/>
              </a:rPr>
              <a:t>giấu tin</a:t>
            </a:r>
            <a:r>
              <a:rPr sz="2400" dirty="0">
                <a:latin typeface="Times New Roman"/>
                <a:cs typeface="Times New Roman"/>
              </a:rPr>
              <a:t>” là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nhánh của ngành </a:t>
            </a:r>
            <a:r>
              <a:rPr sz="2400" spc="-10" dirty="0">
                <a:latin typeface="Times New Roman"/>
                <a:cs typeface="Times New Roman"/>
              </a:rPr>
              <a:t>mật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mã  </a:t>
            </a:r>
            <a:r>
              <a:rPr sz="2400" dirty="0">
                <a:latin typeface="Times New Roman"/>
                <a:cs typeface="Times New Roman"/>
              </a:rPr>
              <a:t>với </a:t>
            </a:r>
            <a:r>
              <a:rPr sz="2400" spc="-10" dirty="0">
                <a:latin typeface="Times New Roman"/>
                <a:cs typeface="Times New Roman"/>
              </a:rPr>
              <a:t>mục </a:t>
            </a:r>
            <a:r>
              <a:rPr sz="2400" dirty="0">
                <a:latin typeface="Times New Roman"/>
                <a:cs typeface="Times New Roman"/>
              </a:rPr>
              <a:t>tiêu là nghiên </a:t>
            </a:r>
            <a:r>
              <a:rPr sz="2400" spc="-5" dirty="0">
                <a:latin typeface="Times New Roman"/>
                <a:cs typeface="Times New Roman"/>
              </a:rPr>
              <a:t>cứu </a:t>
            </a:r>
            <a:r>
              <a:rPr sz="2400" dirty="0">
                <a:latin typeface="Times New Roman"/>
                <a:cs typeface="Times New Roman"/>
              </a:rPr>
              <a:t>các phương pháp </a:t>
            </a:r>
            <a:r>
              <a:rPr sz="2400" spc="5" dirty="0">
                <a:latin typeface="Times New Roman"/>
                <a:cs typeface="Times New Roman"/>
              </a:rPr>
              <a:t>“</a:t>
            </a:r>
            <a:r>
              <a:rPr sz="2400" b="1" i="1" spc="5" dirty="0">
                <a:latin typeface="Times New Roman"/>
                <a:cs typeface="Times New Roman"/>
              </a:rPr>
              <a:t>che </a:t>
            </a:r>
            <a:r>
              <a:rPr sz="2400" b="1" i="1" dirty="0">
                <a:latin typeface="Times New Roman"/>
                <a:cs typeface="Times New Roman"/>
              </a:rPr>
              <a:t>giấu </a:t>
            </a:r>
            <a:r>
              <a:rPr sz="2400" dirty="0">
                <a:latin typeface="Times New Roman"/>
                <a:cs typeface="Times New Roman"/>
              </a:rPr>
              <a:t>“ thông tin  </a:t>
            </a:r>
            <a:r>
              <a:rPr sz="2400" spc="-10" dirty="0">
                <a:latin typeface="Times New Roman"/>
                <a:cs typeface="Times New Roman"/>
              </a:rPr>
              <a:t>mật.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836" y="2766741"/>
            <a:ext cx="7299375" cy="329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6503923"/>
            <a:ext cx="6054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Vậy “Ẩn tin” </a:t>
            </a:r>
            <a:r>
              <a:rPr sz="1800" spc="-10" dirty="0">
                <a:latin typeface="Times New Roman"/>
                <a:cs typeface="Times New Roman"/>
              </a:rPr>
              <a:t>(</a:t>
            </a:r>
            <a:r>
              <a:rPr sz="1800" b="1" spc="-10" dirty="0">
                <a:latin typeface="Times New Roman"/>
                <a:cs typeface="Times New Roman"/>
              </a:rPr>
              <a:t>Watermarking</a:t>
            </a:r>
            <a:r>
              <a:rPr sz="1800" spc="-10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và </a:t>
            </a:r>
            <a:r>
              <a:rPr sz="1800" b="1" i="1" dirty="0">
                <a:latin typeface="Times New Roman"/>
                <a:cs typeface="Times New Roman"/>
              </a:rPr>
              <a:t>“Giấu tin”</a:t>
            </a:r>
            <a:r>
              <a:rPr sz="1800" b="1" i="1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b="1" dirty="0">
                <a:latin typeface="Times New Roman"/>
                <a:cs typeface="Times New Roman"/>
              </a:rPr>
              <a:t>Steganography</a:t>
            </a:r>
            <a:r>
              <a:rPr sz="1800" dirty="0">
                <a:latin typeface="Times New Roman"/>
                <a:cs typeface="Times New Roman"/>
              </a:rPr>
              <a:t>)?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247903"/>
            <a:ext cx="7827010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1</a:t>
            </a:r>
            <a:r>
              <a:rPr spc="5" dirty="0"/>
              <a:t>. </a:t>
            </a: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ẩn giấu </a:t>
            </a:r>
            <a:r>
              <a:rPr spc="-5" dirty="0"/>
              <a:t>thông</a:t>
            </a:r>
            <a:r>
              <a:rPr spc="-19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103" y="1524000"/>
            <a:ext cx="84905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So sánh </a:t>
            </a:r>
            <a:r>
              <a:rPr sz="2200" b="1" i="1" spc="-5" dirty="0">
                <a:latin typeface="Times New Roman"/>
                <a:cs typeface="Times New Roman"/>
              </a:rPr>
              <a:t>“Ẩn tin” </a:t>
            </a:r>
            <a:r>
              <a:rPr sz="2200" spc="-15" dirty="0">
                <a:latin typeface="Times New Roman"/>
                <a:cs typeface="Times New Roman"/>
              </a:rPr>
              <a:t>(</a:t>
            </a:r>
            <a:r>
              <a:rPr sz="2200" b="1" spc="-15" dirty="0">
                <a:latin typeface="Times New Roman"/>
                <a:cs typeface="Times New Roman"/>
              </a:rPr>
              <a:t>Watermarking</a:t>
            </a:r>
            <a:r>
              <a:rPr sz="2200" spc="-15" dirty="0">
                <a:latin typeface="Times New Roman"/>
                <a:cs typeface="Times New Roman"/>
              </a:rPr>
              <a:t>) </a:t>
            </a:r>
            <a:r>
              <a:rPr sz="2200" spc="-5" dirty="0">
                <a:latin typeface="Times New Roman"/>
                <a:cs typeface="Times New Roman"/>
              </a:rPr>
              <a:t>và </a:t>
            </a:r>
            <a:r>
              <a:rPr sz="2200" b="1" i="1" spc="-5" dirty="0">
                <a:latin typeface="Times New Roman"/>
                <a:cs typeface="Times New Roman"/>
              </a:rPr>
              <a:t>“Giấu</a:t>
            </a:r>
            <a:r>
              <a:rPr sz="2200" b="1" i="1" spc="80" dirty="0">
                <a:latin typeface="Times New Roman"/>
                <a:cs typeface="Times New Roman"/>
              </a:rPr>
              <a:t> </a:t>
            </a:r>
            <a:r>
              <a:rPr sz="2200" b="1" i="1" spc="-5">
                <a:latin typeface="Times New Roman"/>
                <a:cs typeface="Times New Roman"/>
              </a:rPr>
              <a:t>tin”</a:t>
            </a:r>
            <a:r>
              <a:rPr lang="en-US" sz="2200" b="1" i="1" spc="-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b="1" dirty="0">
                <a:latin typeface="Times New Roman"/>
                <a:cs typeface="Times New Roman"/>
              </a:rPr>
              <a:t>Steganography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2700" marR="272415" indent="914400"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BCA0B5-8749-4EF1-865B-82F33B4B8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35560"/>
              </p:ext>
            </p:extLst>
          </p:nvPr>
        </p:nvGraphicFramePr>
        <p:xfrm>
          <a:off x="609600" y="2295007"/>
          <a:ext cx="7924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3319292686"/>
                    </a:ext>
                  </a:extLst>
                </a:gridCol>
                <a:gridCol w="3292566">
                  <a:extLst>
                    <a:ext uri="{9D8B030D-6E8A-4147-A177-3AD203B41FA5}">
                      <a16:colId xmlns:a16="http://schemas.microsoft.com/office/drawing/2014/main" val="3252356165"/>
                    </a:ext>
                  </a:extLst>
                </a:gridCol>
                <a:gridCol w="3245394">
                  <a:extLst>
                    <a:ext uri="{9D8B030D-6E8A-4147-A177-3AD203B41FA5}">
                      <a16:colId xmlns:a16="http://schemas.microsoft.com/office/drawing/2014/main" val="2201816785"/>
                    </a:ext>
                  </a:extLst>
                </a:gridCol>
              </a:tblGrid>
              <a:tr h="2356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">
                          <a:latin typeface="Times New Roman"/>
                          <a:cs typeface="Times New Roman"/>
                        </a:rPr>
                        <a:t>Watermarking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Times New Roman"/>
                          <a:cs typeface="Times New Roman"/>
                        </a:rPr>
                        <a:t>Steganography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061997"/>
                  </a:ext>
                </a:extLst>
              </a:tr>
              <a:tr h="33219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Giống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sz="1800">
                          <a:latin typeface="Times New Roman"/>
                          <a:cs typeface="Times New Roman"/>
                        </a:rPr>
                        <a:t>nhúng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thông tin vào </a:t>
                      </a:r>
                      <a:r>
                        <a:rPr lang="vi-VN" sz="1800" spc="-10">
                          <a:latin typeface="Times New Roman"/>
                          <a:cs typeface="Times New Roman"/>
                        </a:rPr>
                        <a:t>một môi</a:t>
                      </a:r>
                      <a:r>
                        <a:rPr lang="vi-VN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trường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83170"/>
                  </a:ext>
                </a:extLst>
              </a:tr>
              <a:tr h="19019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lang="vi-VN" sz="1800" b="1" i="1" spc="-5">
                          <a:latin typeface="Times New Roman"/>
                          <a:cs typeface="Times New Roman"/>
                        </a:rPr>
                        <a:t>Ẩn tin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” tìm cách biến 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vi-VN" sz="1800" b="1">
                          <a:latin typeface="Times New Roman"/>
                          <a:cs typeface="Times New Roman"/>
                        </a:rPr>
                        <a:t>tin giấu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”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thành </a:t>
                      </a:r>
                      <a:r>
                        <a:rPr lang="vi-VN" sz="1800" b="1" i="1" spc="-5">
                          <a:latin typeface="Times New Roman"/>
                          <a:cs typeface="Times New Roman"/>
                        </a:rPr>
                        <a:t>một thuộc tính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của 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vật </a:t>
                      </a:r>
                      <a:r>
                        <a:rPr lang="vi-VN" sz="1800" spc="-10">
                          <a:latin typeface="Times New Roman"/>
                          <a:cs typeface="Times New Roman"/>
                        </a:rPr>
                        <a:t>mang</a:t>
                      </a:r>
                      <a:r>
                        <a:rPr lang="vi-VN" sz="18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tin.</a:t>
                      </a:r>
                      <a:endParaRPr lang="en-US" sz="1800" spc="-5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endParaRPr lang="en-US" sz="1800" spc="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Mục đích của “</a:t>
                      </a:r>
                      <a:r>
                        <a:rPr lang="vi-VN" sz="1800" b="1" i="1" spc="-5">
                          <a:latin typeface="Times New Roman"/>
                          <a:cs typeface="Times New Roman"/>
                        </a:rPr>
                        <a:t>Ẩn</a:t>
                      </a:r>
                      <a:r>
                        <a:rPr lang="vi-VN" sz="1800" b="1" i="1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b="1" i="1" spc="-5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lang="vi-VN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lang="en-US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b="1" i="1" spc="-5">
                          <a:latin typeface="Times New Roman"/>
                          <a:cs typeface="Times New Roman"/>
                        </a:rPr>
                        <a:t>bảo vệ môi trường giấu </a:t>
                      </a:r>
                      <a:r>
                        <a:rPr lang="vi-VN" sz="1800" b="1" i="1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.</a:t>
                      </a:r>
                    </a:p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40080" algn="just">
                        <a:lnSpc>
                          <a:spcPct val="100000"/>
                        </a:lnSpc>
                      </a:pPr>
                      <a:r>
                        <a:rPr lang="vi-VN" sz="1800" spc="-1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lang="vi-VN" sz="1800" i="1" spc="-1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vi-VN" sz="1800" b="1" i="1" spc="-10">
                          <a:latin typeface="Times New Roman"/>
                          <a:cs typeface="Times New Roman"/>
                        </a:rPr>
                        <a:t>Giấu </a:t>
                      </a:r>
                      <a:r>
                        <a:rPr lang="vi-VN" sz="1800" b="1" i="1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lang="vi-VN" sz="1800" i="1">
                          <a:latin typeface="Times New Roman"/>
                          <a:cs typeface="Times New Roman"/>
                        </a:rPr>
                        <a:t>” 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không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cho phép nhìn thấy (bằng </a:t>
                      </a:r>
                      <a:r>
                        <a:rPr lang="vi-VN" sz="1800" spc="-10">
                          <a:latin typeface="Times New Roman"/>
                          <a:cs typeface="Times New Roman"/>
                        </a:rPr>
                        <a:t>mắt) </a:t>
                      </a:r>
                      <a:r>
                        <a:rPr lang="vi-VN" sz="1800" spc="5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lang="vi-VN" sz="1800" b="1" spc="5">
                          <a:latin typeface="Times New Roman"/>
                          <a:cs typeface="Times New Roman"/>
                        </a:rPr>
                        <a:t>tin </a:t>
                      </a:r>
                      <a:r>
                        <a:rPr lang="vi-VN" sz="1800" b="1">
                          <a:latin typeface="Times New Roman"/>
                          <a:cs typeface="Times New Roman"/>
                        </a:rPr>
                        <a:t>giấu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”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trên vật  </a:t>
                      </a:r>
                      <a:r>
                        <a:rPr lang="vi-VN" sz="1800" spc="-10">
                          <a:latin typeface="Times New Roman"/>
                          <a:cs typeface="Times New Roman"/>
                        </a:rPr>
                        <a:t>mang</a:t>
                      </a:r>
                      <a:r>
                        <a:rPr lang="vi-VN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tin.</a:t>
                      </a:r>
                      <a:endParaRPr lang="en-US" sz="1800" spc="-5">
                        <a:latin typeface="Times New Roman"/>
                        <a:cs typeface="Times New Roman"/>
                      </a:endParaRPr>
                    </a:p>
                    <a:p>
                      <a:pPr marL="12700" marR="640080" algn="just">
                        <a:lnSpc>
                          <a:spcPct val="100000"/>
                        </a:lnSpc>
                      </a:pP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Mục đích của “</a:t>
                      </a:r>
                      <a:r>
                        <a:rPr lang="vi-VN" sz="1800" b="1" i="1" spc="-5">
                          <a:latin typeface="Times New Roman"/>
                          <a:cs typeface="Times New Roman"/>
                        </a:rPr>
                        <a:t>Giấu</a:t>
                      </a:r>
                      <a:r>
                        <a:rPr lang="vi-VN" sz="1800" b="1" i="1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b="1" i="1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”</a:t>
                      </a:r>
                      <a:r>
                        <a:rPr lang="vi-VN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spc="-5">
                          <a:latin typeface="Times New Roman"/>
                          <a:cs typeface="Times New Roman"/>
                        </a:rPr>
                        <a:t>là</a:t>
                      </a:r>
                      <a:r>
                        <a:rPr lang="en-US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b="1" i="1" spc="-5">
                          <a:latin typeface="Times New Roman"/>
                          <a:cs typeface="Times New Roman"/>
                        </a:rPr>
                        <a:t>bảo vệ tin được</a:t>
                      </a:r>
                      <a:r>
                        <a:rPr lang="vi-VN" sz="1800" b="1" i="1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vi-VN" sz="1800" b="1" i="1">
                          <a:latin typeface="Times New Roman"/>
                          <a:cs typeface="Times New Roman"/>
                        </a:rPr>
                        <a:t>giấu</a:t>
                      </a:r>
                      <a:r>
                        <a:rPr lang="vi-VN" sz="1800"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9558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10735"/>
            <a:ext cx="614743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1</a:t>
            </a:r>
            <a:r>
              <a:rPr spc="5" dirty="0"/>
              <a:t>. </a:t>
            </a: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ẩn giấu </a:t>
            </a:r>
            <a:r>
              <a:rPr spc="-5" dirty="0"/>
              <a:t>thông</a:t>
            </a:r>
            <a:r>
              <a:rPr spc="-19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794" y="914400"/>
            <a:ext cx="8298815" cy="4756943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200" b="1" dirty="0">
                <a:latin typeface="Times New Roman"/>
                <a:cs typeface="Times New Roman"/>
              </a:rPr>
              <a:t>3. Các tính chất của “Ẩn - Giấu </a:t>
            </a:r>
            <a:r>
              <a:rPr sz="3200" b="1" spc="-5" dirty="0">
                <a:latin typeface="Times New Roman"/>
                <a:cs typeface="Times New Roman"/>
              </a:rPr>
              <a:t>tin” </a:t>
            </a:r>
            <a:r>
              <a:rPr sz="3200" b="1" spc="-10">
                <a:latin typeface="Times New Roman"/>
                <a:cs typeface="Times New Roman"/>
              </a:rPr>
              <a:t>trong</a:t>
            </a:r>
            <a:r>
              <a:rPr sz="3200" b="1" spc="-150">
                <a:latin typeface="Times New Roman"/>
                <a:cs typeface="Times New Roman"/>
              </a:rPr>
              <a:t> </a:t>
            </a:r>
            <a:r>
              <a:rPr sz="3200" b="1" spc="-5">
                <a:latin typeface="Times New Roman"/>
                <a:cs typeface="Times New Roman"/>
              </a:rPr>
              <a:t>Ảnh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20000"/>
              </a:lnSpc>
            </a:pPr>
            <a:r>
              <a:rPr sz="2800" spc="-10" dirty="0">
                <a:latin typeface="Times New Roman"/>
                <a:cs typeface="Times New Roman"/>
              </a:rPr>
              <a:t>Hiện </a:t>
            </a:r>
            <a:r>
              <a:rPr sz="2800" spc="-5" dirty="0">
                <a:latin typeface="Times New Roman"/>
                <a:cs typeface="Times New Roman"/>
              </a:rPr>
              <a:t>nay có </a:t>
            </a:r>
            <a:r>
              <a:rPr sz="2800" dirty="0">
                <a:latin typeface="Times New Roman"/>
                <a:cs typeface="Times New Roman"/>
              </a:rPr>
              <a:t>nhiều </a:t>
            </a:r>
            <a:r>
              <a:rPr sz="2800" spc="-5" dirty="0">
                <a:latin typeface="Times New Roman"/>
                <a:cs typeface="Times New Roman"/>
              </a:rPr>
              <a:t>phương pháp </a:t>
            </a:r>
            <a:r>
              <a:rPr sz="2800" b="1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Times New Roman"/>
                <a:cs typeface="Times New Roman"/>
              </a:rPr>
              <a:t>Ẩn - </a:t>
            </a:r>
            <a:r>
              <a:rPr sz="2800" spc="-10" dirty="0">
                <a:latin typeface="Times New Roman"/>
                <a:cs typeface="Times New Roman"/>
              </a:rPr>
              <a:t>Giấu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tin</a:t>
            </a:r>
            <a:r>
              <a:rPr sz="2800" b="1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800" dirty="0">
                <a:latin typeface="Times New Roman"/>
                <a:cs typeface="Times New Roman"/>
              </a:rPr>
              <a:t>trong </a:t>
            </a:r>
            <a:r>
              <a:rPr sz="2800" spc="-5" dirty="0">
                <a:latin typeface="Times New Roman"/>
                <a:cs typeface="Times New Roman"/>
              </a:rPr>
              <a:t>ảnh. Để đánh giá chất lượng của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phương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pháp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20000"/>
              </a:lnSpc>
            </a:pPr>
            <a:r>
              <a:rPr sz="2800" b="1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Times New Roman"/>
                <a:cs typeface="Times New Roman"/>
              </a:rPr>
              <a:t>Ẩn - </a:t>
            </a:r>
            <a:r>
              <a:rPr sz="2800" spc="-10" dirty="0">
                <a:latin typeface="Times New Roman"/>
                <a:cs typeface="Times New Roman"/>
              </a:rPr>
              <a:t>Giấu </a:t>
            </a:r>
            <a:r>
              <a:rPr sz="2800" dirty="0">
                <a:latin typeface="Times New Roman"/>
                <a:cs typeface="Times New Roman"/>
              </a:rPr>
              <a:t>tin</a:t>
            </a:r>
            <a:r>
              <a:rPr sz="2800" b="1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người ta dựa vào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số tiêu chí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398145" indent="-386080">
              <a:lnSpc>
                <a:spcPct val="120000"/>
              </a:lnSpc>
              <a:buAutoNum type="arabicParenR"/>
              <a:tabLst>
                <a:tab pos="398780" algn="l"/>
                <a:tab pos="413067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Bảo </a:t>
            </a:r>
            <a:r>
              <a:rPr sz="2800" i="1" spc="-5">
                <a:latin typeface="Times New Roman"/>
                <a:cs typeface="Times New Roman"/>
              </a:rPr>
              <a:t>đảm </a:t>
            </a:r>
            <a:r>
              <a:rPr lang="en-US" sz="2800" i="1" spc="-5">
                <a:latin typeface="Times New Roman"/>
                <a:cs typeface="Times New Roman"/>
              </a:rPr>
              <a:t>t</a:t>
            </a:r>
            <a:r>
              <a:rPr sz="2800" i="1" spc="-5">
                <a:latin typeface="Times New Roman"/>
                <a:cs typeface="Times New Roman"/>
              </a:rPr>
              <a:t>ính</a:t>
            </a:r>
            <a:r>
              <a:rPr sz="2800" i="1" spc="2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“vô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hình”	</a:t>
            </a:r>
            <a:r>
              <a:rPr sz="2800" i="1" spc="-10" dirty="0">
                <a:latin typeface="Times New Roman"/>
                <a:cs typeface="Times New Roman"/>
              </a:rPr>
              <a:t>(Tính </a:t>
            </a:r>
            <a:r>
              <a:rPr sz="2800" i="1" spc="-5" dirty="0">
                <a:latin typeface="Times New Roman"/>
                <a:cs typeface="Times New Roman"/>
              </a:rPr>
              <a:t>bí</a:t>
            </a:r>
            <a:r>
              <a:rPr sz="2800" i="1" spc="1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mật)</a:t>
            </a:r>
            <a:endParaRPr sz="2800">
              <a:latin typeface="Times New Roman"/>
              <a:cs typeface="Times New Roman"/>
            </a:endParaRPr>
          </a:p>
          <a:p>
            <a:pPr marL="397510" indent="-385445">
              <a:lnSpc>
                <a:spcPct val="120000"/>
              </a:lnSpc>
              <a:buAutoNum type="arabicParenR"/>
              <a:tabLst>
                <a:tab pos="3981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Khả năng chống </a:t>
            </a:r>
            <a:r>
              <a:rPr sz="2800" i="1" dirty="0">
                <a:latin typeface="Times New Roman"/>
                <a:cs typeface="Times New Roman"/>
              </a:rPr>
              <a:t>giả </a:t>
            </a:r>
            <a:r>
              <a:rPr sz="2800" i="1" spc="-10" dirty="0">
                <a:latin typeface="Times New Roman"/>
                <a:cs typeface="Times New Roman"/>
              </a:rPr>
              <a:t>mạo (Tính </a:t>
            </a:r>
            <a:r>
              <a:rPr sz="2800" i="1" spc="-5" dirty="0">
                <a:latin typeface="Times New Roman"/>
                <a:cs typeface="Times New Roman"/>
              </a:rPr>
              <a:t>toàn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vẹn)</a:t>
            </a:r>
            <a:endParaRPr sz="2800">
              <a:latin typeface="Times New Roman"/>
              <a:cs typeface="Times New Roman"/>
            </a:endParaRPr>
          </a:p>
          <a:p>
            <a:pPr marL="397510" indent="-385445">
              <a:lnSpc>
                <a:spcPct val="120000"/>
              </a:lnSpc>
              <a:buAutoNum type="arabicParenR"/>
              <a:tabLst>
                <a:tab pos="3981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Tính bền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vững</a:t>
            </a:r>
            <a:endParaRPr sz="2800">
              <a:latin typeface="Times New Roman"/>
              <a:cs typeface="Times New Roman"/>
            </a:endParaRPr>
          </a:p>
          <a:p>
            <a:pPr marL="397510" indent="-385445">
              <a:lnSpc>
                <a:spcPct val="120000"/>
              </a:lnSpc>
              <a:buAutoNum type="arabicParenR"/>
              <a:tabLst>
                <a:tab pos="3981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Dung lượng tin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giấu</a:t>
            </a:r>
            <a:endParaRPr sz="2800">
              <a:latin typeface="Times New Roman"/>
              <a:cs typeface="Times New Roman"/>
            </a:endParaRPr>
          </a:p>
          <a:p>
            <a:pPr marL="397510" indent="-385445">
              <a:lnSpc>
                <a:spcPct val="120000"/>
              </a:lnSpc>
              <a:buAutoNum type="arabicParenR"/>
              <a:tabLst>
                <a:tab pos="398145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Độ phức tạp tính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toán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94568"/>
            <a:ext cx="6147435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1</a:t>
            </a:r>
            <a:r>
              <a:rPr spc="5" dirty="0"/>
              <a:t>. </a:t>
            </a: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ẩn giấu </a:t>
            </a:r>
            <a:r>
              <a:rPr spc="-5" dirty="0"/>
              <a:t>thông</a:t>
            </a:r>
            <a:r>
              <a:rPr spc="-19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405" y="916390"/>
            <a:ext cx="8505190" cy="4932761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985"/>
              </a:spcBef>
            </a:pPr>
            <a:r>
              <a:rPr sz="2800" b="1" spc="-5" dirty="0">
                <a:latin typeface="Times New Roman"/>
                <a:cs typeface="Times New Roman"/>
              </a:rPr>
              <a:t>4. Các ứng dụng của “Ẩn - Giấu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tin”.</a:t>
            </a:r>
            <a:endParaRPr sz="2800">
              <a:latin typeface="Times New Roman"/>
              <a:cs typeface="Times New Roman"/>
            </a:endParaRPr>
          </a:p>
          <a:p>
            <a:pPr marL="315595" indent="-303530" algn="just">
              <a:lnSpc>
                <a:spcPct val="100000"/>
              </a:lnSpc>
              <a:buFont typeface="Times New Roman"/>
              <a:buAutoNum type="arabicParenR"/>
              <a:tabLst>
                <a:tab pos="316230" algn="l"/>
              </a:tabLst>
            </a:pPr>
            <a:r>
              <a:rPr sz="2400" spc="-5">
                <a:latin typeface="Times New Roman"/>
                <a:cs typeface="Times New Roman"/>
              </a:rPr>
              <a:t>“</a:t>
            </a:r>
            <a:r>
              <a:rPr sz="2400" b="1" i="1" spc="-5" dirty="0">
                <a:latin typeface="Times New Roman"/>
                <a:cs typeface="Times New Roman"/>
              </a:rPr>
              <a:t>Thuỷ </a:t>
            </a:r>
            <a:r>
              <a:rPr sz="2400" b="1" i="1" dirty="0">
                <a:latin typeface="Times New Roman"/>
                <a:cs typeface="Times New Roman"/>
              </a:rPr>
              <a:t>ấn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spc="-25" dirty="0">
                <a:latin typeface="Times New Roman"/>
                <a:cs typeface="Times New Roman"/>
              </a:rPr>
              <a:t>(Watermark)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</a:pPr>
            <a:r>
              <a:rPr sz="2400" spc="-5" dirty="0">
                <a:latin typeface="Times New Roman"/>
                <a:cs typeface="Times New Roman"/>
              </a:rPr>
              <a:t>+ Một biểu tượng bí </a:t>
            </a:r>
            <a:r>
              <a:rPr sz="2400" spc="-10" dirty="0">
                <a:latin typeface="Times New Roman"/>
                <a:cs typeface="Times New Roman"/>
              </a:rPr>
              <a:t>mật </a:t>
            </a:r>
            <a:r>
              <a:rPr sz="2400" dirty="0">
                <a:latin typeface="Times New Roman"/>
                <a:cs typeface="Times New Roman"/>
              </a:rPr>
              <a:t>gọi </a:t>
            </a:r>
            <a:r>
              <a:rPr sz="2400" spc="-5" dirty="0">
                <a:latin typeface="Times New Roman"/>
                <a:cs typeface="Times New Roman"/>
              </a:rPr>
              <a:t>là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b="1" i="1" dirty="0">
                <a:latin typeface="Times New Roman"/>
                <a:cs typeface="Times New Roman"/>
              </a:rPr>
              <a:t>Thuỷ ấn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spc="-25" dirty="0">
                <a:latin typeface="Times New Roman"/>
                <a:cs typeface="Times New Roman"/>
              </a:rPr>
              <a:t>(Watermark) </a:t>
            </a:r>
            <a:r>
              <a:rPr sz="2400" spc="-5" dirty="0">
                <a:latin typeface="Times New Roman"/>
                <a:cs typeface="Times New Roman"/>
              </a:rPr>
              <a:t>được “</a:t>
            </a:r>
            <a:r>
              <a:rPr sz="2400" b="1" i="1" spc="-5" dirty="0">
                <a:latin typeface="Times New Roman"/>
                <a:cs typeface="Times New Roman"/>
              </a:rPr>
              <a:t>nhúng</a:t>
            </a:r>
            <a:r>
              <a:rPr sz="2400" spc="-5" dirty="0">
                <a:latin typeface="Times New Roman"/>
                <a:cs typeface="Times New Roman"/>
              </a:rPr>
              <a:t>” vào  trong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tài liệu (hình ảnh, âm thanh, …) để xác nhận </a:t>
            </a:r>
            <a:r>
              <a:rPr sz="2400" dirty="0">
                <a:latin typeface="Times New Roman"/>
                <a:cs typeface="Times New Roman"/>
              </a:rPr>
              <a:t>quyền </a:t>
            </a:r>
            <a:r>
              <a:rPr sz="2400" spc="-5" dirty="0">
                <a:latin typeface="Times New Roman"/>
                <a:cs typeface="Times New Roman"/>
              </a:rPr>
              <a:t>sở hữu về tài  liệu.</a:t>
            </a:r>
            <a:endParaRPr sz="2400">
              <a:latin typeface="Times New Roman"/>
              <a:cs typeface="Times New Roman"/>
            </a:endParaRPr>
          </a:p>
          <a:p>
            <a:pPr marL="12700" marR="179705" algn="just">
              <a:lnSpc>
                <a:spcPct val="110000"/>
              </a:lnSpc>
            </a:pPr>
            <a:r>
              <a:rPr sz="2400" spc="-5" dirty="0">
                <a:latin typeface="Times New Roman"/>
                <a:cs typeface="Times New Roman"/>
              </a:rPr>
              <a:t>+ “</a:t>
            </a:r>
            <a:r>
              <a:rPr sz="2400" i="1" spc="-5" dirty="0">
                <a:latin typeface="Times New Roman"/>
                <a:cs typeface="Times New Roman"/>
              </a:rPr>
              <a:t>Thuỷ </a:t>
            </a:r>
            <a:r>
              <a:rPr sz="2400" i="1" dirty="0">
                <a:latin typeface="Times New Roman"/>
                <a:cs typeface="Times New Roman"/>
              </a:rPr>
              <a:t>ấn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được đính lên tranh ảnh </a:t>
            </a:r>
            <a:r>
              <a:rPr sz="2400" dirty="0">
                <a:latin typeface="Times New Roman"/>
                <a:cs typeface="Times New Roman"/>
              </a:rPr>
              <a:t>khi </a:t>
            </a:r>
            <a:r>
              <a:rPr sz="2400" spc="-5" dirty="0">
                <a:latin typeface="Times New Roman"/>
                <a:cs typeface="Times New Roman"/>
              </a:rPr>
              <a:t>bán hoặc phân phối, thêm vào </a:t>
            </a:r>
            <a:r>
              <a:rPr sz="2400" dirty="0">
                <a:latin typeface="Times New Roman"/>
                <a:cs typeface="Times New Roman"/>
              </a:rPr>
              <a:t>đó  </a:t>
            </a:r>
            <a:r>
              <a:rPr sz="2400" spc="-5" dirty="0">
                <a:latin typeface="Times New Roman"/>
                <a:cs typeface="Times New Roman"/>
              </a:rPr>
              <a:t>có thể gán </a:t>
            </a:r>
            <a:r>
              <a:rPr sz="2400" spc="-15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“nhãn thời gian” để chống giả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mạo.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+ “</a:t>
            </a:r>
            <a:r>
              <a:rPr sz="2400" i="1" spc="-5" dirty="0">
                <a:latin typeface="Times New Roman"/>
                <a:cs typeface="Times New Roman"/>
              </a:rPr>
              <a:t>Thuỷ </a:t>
            </a:r>
            <a:r>
              <a:rPr sz="2400" i="1" dirty="0">
                <a:latin typeface="Times New Roman"/>
                <a:cs typeface="Times New Roman"/>
              </a:rPr>
              <a:t>ấn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cũng được </a:t>
            </a:r>
            <a:r>
              <a:rPr sz="2400" dirty="0">
                <a:latin typeface="Times New Roman"/>
                <a:cs typeface="Times New Roman"/>
              </a:rPr>
              <a:t>dùng </a:t>
            </a:r>
            <a:r>
              <a:rPr sz="2400" spc="-5" dirty="0">
                <a:latin typeface="Times New Roman"/>
                <a:cs typeface="Times New Roman"/>
              </a:rPr>
              <a:t>để </a:t>
            </a:r>
            <a:r>
              <a:rPr sz="2400" dirty="0">
                <a:latin typeface="Times New Roman"/>
                <a:cs typeface="Times New Roman"/>
              </a:rPr>
              <a:t>phát hiện </a:t>
            </a:r>
            <a:r>
              <a:rPr sz="2400" spc="-5" dirty="0">
                <a:latin typeface="Times New Roman"/>
                <a:cs typeface="Times New Roman"/>
              </a:rPr>
              <a:t>xem các ảnh </a:t>
            </a:r>
            <a:r>
              <a:rPr sz="2400" spc="-10" dirty="0">
                <a:latin typeface="Times New Roman"/>
                <a:cs typeface="Times New Roman"/>
              </a:rPr>
              <a:t>có </a:t>
            </a:r>
            <a:r>
              <a:rPr sz="2400" spc="-5" dirty="0">
                <a:latin typeface="Times New Roman"/>
                <a:cs typeface="Times New Roman"/>
              </a:rPr>
              <a:t>bị </a:t>
            </a:r>
            <a:r>
              <a:rPr sz="2400" spc="-10" dirty="0">
                <a:latin typeface="Times New Roman"/>
                <a:cs typeface="Times New Roman"/>
              </a:rPr>
              <a:t>sửa </a:t>
            </a:r>
            <a:r>
              <a:rPr sz="2400" dirty="0">
                <a:latin typeface="Times New Roman"/>
                <a:cs typeface="Times New Roman"/>
              </a:rPr>
              <a:t>đổi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không.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AutoNum type="arabicParenR" startAt="2"/>
              <a:tabLst>
                <a:tab pos="287020" algn="l"/>
                <a:tab pos="2041525" algn="l"/>
              </a:tabLst>
            </a:pPr>
            <a:r>
              <a:rPr sz="2400" b="1" dirty="0">
                <a:latin typeface="Times New Roman"/>
                <a:cs typeface="Times New Roman"/>
              </a:rPr>
              <a:t>“</a:t>
            </a:r>
            <a:r>
              <a:rPr sz="2400" b="1" i="1" dirty="0">
                <a:latin typeface="Times New Roman"/>
                <a:cs typeface="Times New Roman"/>
              </a:rPr>
              <a:t>Điểm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chỉ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số</a:t>
            </a:r>
            <a:r>
              <a:rPr sz="2400" b="1" dirty="0">
                <a:latin typeface="Times New Roman"/>
                <a:cs typeface="Times New Roman"/>
              </a:rPr>
              <a:t>”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spc="-5" dirty="0">
                <a:latin typeface="Times New Roman"/>
                <a:cs typeface="Times New Roman"/>
              </a:rPr>
              <a:t>Điểm </a:t>
            </a:r>
            <a:r>
              <a:rPr sz="2400" dirty="0">
                <a:latin typeface="Times New Roman"/>
                <a:cs typeface="Times New Roman"/>
              </a:rPr>
              <a:t>chỉ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tương tự như </a:t>
            </a:r>
            <a:r>
              <a:rPr sz="2400" spc="-5" dirty="0">
                <a:latin typeface="Times New Roman"/>
                <a:cs typeface="Times New Roman"/>
              </a:rPr>
              <a:t>số Seri </a:t>
            </a:r>
            <a:r>
              <a:rPr sz="2400" dirty="0">
                <a:latin typeface="Times New Roman"/>
                <a:cs typeface="Times New Roman"/>
              </a:rPr>
              <a:t>của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phần</a:t>
            </a:r>
            <a:endParaRPr sz="24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buAutoNum type="arabicParenR" startAt="2"/>
              <a:tabLst>
                <a:tab pos="287655" algn="l"/>
              </a:tabLst>
            </a:pPr>
            <a:r>
              <a:rPr sz="2400" b="1" spc="5" dirty="0">
                <a:latin typeface="Times New Roman"/>
                <a:cs typeface="Times New Roman"/>
              </a:rPr>
              <a:t>“</a:t>
            </a:r>
            <a:r>
              <a:rPr sz="2400" b="1" i="1" spc="5" dirty="0">
                <a:latin typeface="Times New Roman"/>
                <a:cs typeface="Times New Roman"/>
              </a:rPr>
              <a:t>Gán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>
                <a:latin typeface="Times New Roman"/>
                <a:cs typeface="Times New Roman"/>
              </a:rPr>
              <a:t>nhãn</a:t>
            </a:r>
            <a:r>
              <a:rPr sz="2400" b="1">
                <a:latin typeface="Times New Roman"/>
                <a:cs typeface="Times New Roman"/>
              </a:rPr>
              <a:t>”</a:t>
            </a:r>
            <a:r>
              <a:rPr sz="2400">
                <a:latin typeface="Times New Roman"/>
                <a:cs typeface="Times New Roman"/>
              </a:rPr>
              <a:t>:</a:t>
            </a:r>
            <a:r>
              <a:rPr lang="en-US" sz="2400">
                <a:latin typeface="Times New Roman"/>
                <a:cs typeface="Times New Roman"/>
              </a:rPr>
              <a:t> nhận diện khuôn mặt, 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06" y="381000"/>
            <a:ext cx="8839200" cy="47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 algn="l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057" y="1371600"/>
            <a:ext cx="8477885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1. Giấu tin </a:t>
            </a:r>
            <a:r>
              <a:rPr sz="2800" b="1" spc="-15" dirty="0">
                <a:latin typeface="Times New Roman"/>
                <a:cs typeface="Times New Roman"/>
              </a:rPr>
              <a:t>trong </a:t>
            </a:r>
            <a:r>
              <a:rPr sz="2800" b="1" spc="-5" dirty="0">
                <a:latin typeface="Times New Roman"/>
                <a:cs typeface="Times New Roman"/>
              </a:rPr>
              <a:t>ảnh </a:t>
            </a:r>
            <a:r>
              <a:rPr sz="2800" b="1" spc="-10" dirty="0">
                <a:latin typeface="Times New Roman"/>
                <a:cs typeface="Times New Roman"/>
              </a:rPr>
              <a:t>đen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trắng</a:t>
            </a:r>
            <a:endParaRPr sz="28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latin typeface="Times New Roman"/>
                <a:cs typeface="Times New Roman"/>
              </a:rPr>
              <a:t>Ảnh đen trắng </a:t>
            </a:r>
            <a:r>
              <a:rPr sz="2000" spc="-5" dirty="0">
                <a:latin typeface="Times New Roman"/>
                <a:cs typeface="Times New Roman"/>
              </a:rPr>
              <a:t>số </a:t>
            </a:r>
            <a:r>
              <a:rPr sz="2000" dirty="0">
                <a:latin typeface="Times New Roman"/>
                <a:cs typeface="Times New Roman"/>
              </a:rPr>
              <a:t>được </a:t>
            </a:r>
            <a:r>
              <a:rPr sz="2000" spc="-5" dirty="0">
                <a:latin typeface="Times New Roman"/>
                <a:cs typeface="Times New Roman"/>
              </a:rPr>
              <a:t>thể </a:t>
            </a:r>
            <a:r>
              <a:rPr sz="2000" dirty="0">
                <a:latin typeface="Times New Roman"/>
                <a:cs typeface="Times New Roman"/>
              </a:rPr>
              <a:t>hiện </a:t>
            </a:r>
            <a:r>
              <a:rPr sz="2000" spc="5" dirty="0">
                <a:latin typeface="Times New Roman"/>
                <a:cs typeface="Times New Roman"/>
              </a:rPr>
              <a:t>như </a:t>
            </a:r>
            <a:r>
              <a:rPr sz="2000" spc="-10" dirty="0">
                <a:latin typeface="Times New Roman"/>
                <a:cs typeface="Times New Roman"/>
              </a:rPr>
              <a:t>một </a:t>
            </a:r>
            <a:r>
              <a:rPr sz="2000" b="1" i="1" dirty="0">
                <a:latin typeface="Times New Roman"/>
                <a:cs typeface="Times New Roman"/>
              </a:rPr>
              <a:t>ma trận </a:t>
            </a:r>
            <a:r>
              <a:rPr sz="2000" dirty="0">
                <a:latin typeface="Times New Roman"/>
                <a:cs typeface="Times New Roman"/>
              </a:rPr>
              <a:t>điểm ảnh </a:t>
            </a:r>
            <a:r>
              <a:rPr sz="2000" spc="5" dirty="0">
                <a:latin typeface="Times New Roman"/>
                <a:cs typeface="Times New Roman"/>
              </a:rPr>
              <a:t>gồm </a:t>
            </a:r>
            <a:r>
              <a:rPr sz="2000" spc="-5" dirty="0">
                <a:latin typeface="Times New Roman"/>
                <a:cs typeface="Times New Roman"/>
              </a:rPr>
              <a:t>số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hay</a:t>
            </a:r>
            <a:endParaRPr sz="2000">
              <a:latin typeface="Times New Roman"/>
              <a:cs typeface="Times New Roman"/>
            </a:endParaRPr>
          </a:p>
          <a:p>
            <a:pPr marL="50800" marR="24765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1. </a:t>
            </a:r>
            <a:r>
              <a:rPr sz="2000" spc="-5" dirty="0">
                <a:latin typeface="Times New Roman"/>
                <a:cs typeface="Times New Roman"/>
              </a:rPr>
              <a:t>Giấu tin </a:t>
            </a:r>
            <a:r>
              <a:rPr sz="2000" dirty="0">
                <a:latin typeface="Times New Roman"/>
                <a:cs typeface="Times New Roman"/>
              </a:rPr>
              <a:t>trong ảnh đen trắng là việc </a:t>
            </a:r>
            <a:r>
              <a:rPr sz="2000" spc="5" dirty="0">
                <a:latin typeface="Times New Roman"/>
                <a:cs typeface="Times New Roman"/>
              </a:rPr>
              <a:t>khó </a:t>
            </a:r>
            <a:r>
              <a:rPr sz="2000" dirty="0">
                <a:latin typeface="Times New Roman"/>
                <a:cs typeface="Times New Roman"/>
              </a:rPr>
              <a:t>khăn, vì dễ bị nhận biết bằng </a:t>
            </a:r>
            <a:r>
              <a:rPr sz="2000" spc="-10" dirty="0">
                <a:latin typeface="Times New Roman"/>
                <a:cs typeface="Times New Roman"/>
              </a:rPr>
              <a:t>mắt  </a:t>
            </a:r>
            <a:r>
              <a:rPr sz="2000" dirty="0">
                <a:latin typeface="Times New Roman"/>
                <a:cs typeface="Times New Roman"/>
              </a:rPr>
              <a:t>thường. Số lượng </a:t>
            </a:r>
            <a:r>
              <a:rPr sz="2000" spc="-5" dirty="0">
                <a:latin typeface="Times New Roman"/>
                <a:cs typeface="Times New Roman"/>
              </a:rPr>
              <a:t>tin </a:t>
            </a:r>
            <a:r>
              <a:rPr sz="2000" dirty="0">
                <a:latin typeface="Times New Roman"/>
                <a:cs typeface="Times New Roman"/>
              </a:rPr>
              <a:t>giấu là hạn chế. Ảnh đen trắng ngày càng ít được dùng, do  đó việc nghiên cứu giấu </a:t>
            </a:r>
            <a:r>
              <a:rPr sz="2000" spc="-5" dirty="0">
                <a:latin typeface="Times New Roman"/>
                <a:cs typeface="Times New Roman"/>
              </a:rPr>
              <a:t>tin </a:t>
            </a:r>
            <a:r>
              <a:rPr sz="2000" dirty="0">
                <a:latin typeface="Times New Roman"/>
                <a:cs typeface="Times New Roman"/>
              </a:rPr>
              <a:t>trong loại ảnh này là ít </a:t>
            </a:r>
            <a:r>
              <a:rPr sz="2000">
                <a:latin typeface="Times New Roman"/>
                <a:cs typeface="Times New Roman"/>
              </a:rPr>
              <a:t>thực </a:t>
            </a:r>
            <a:r>
              <a:rPr sz="2000" spc="-5">
                <a:latin typeface="Times New Roman"/>
                <a:cs typeface="Times New Roman"/>
              </a:rPr>
              <a:t>tế</a:t>
            </a:r>
            <a:r>
              <a:rPr lang="en-US" sz="2000" spc="-5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  <a:p>
            <a:pPr marL="325120" indent="-274955" algn="just">
              <a:lnSpc>
                <a:spcPct val="100000"/>
              </a:lnSpc>
              <a:buAutoNum type="arabicParenR"/>
              <a:tabLst>
                <a:tab pos="325755" algn="l"/>
              </a:tabLst>
            </a:pPr>
            <a:r>
              <a:rPr sz="2000" b="1" dirty="0">
                <a:latin typeface="Times New Roman"/>
                <a:cs typeface="Times New Roman"/>
              </a:rPr>
              <a:t>Ý tưởng:</a:t>
            </a:r>
            <a:endParaRPr sz="2000">
              <a:latin typeface="Times New Roman"/>
              <a:cs typeface="Times New Roman"/>
            </a:endParaRPr>
          </a:p>
          <a:p>
            <a:pPr marL="50800" marR="69215" indent="91440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Chia ảnh </a:t>
            </a:r>
            <a:r>
              <a:rPr sz="2000" spc="-5" dirty="0">
                <a:latin typeface="Times New Roman"/>
                <a:cs typeface="Times New Roman"/>
              </a:rPr>
              <a:t>mang </a:t>
            </a:r>
            <a:r>
              <a:rPr sz="2000" dirty="0">
                <a:latin typeface="Times New Roman"/>
                <a:cs typeface="Times New Roman"/>
              </a:rPr>
              <a:t>thành các khối nhỏ. </a:t>
            </a:r>
            <a:r>
              <a:rPr sz="2000" spc="-5" dirty="0">
                <a:latin typeface="Times New Roman"/>
                <a:cs typeface="Times New Roman"/>
              </a:rPr>
              <a:t>Mỗi </a:t>
            </a:r>
            <a:r>
              <a:rPr sz="2000" dirty="0">
                <a:latin typeface="Times New Roman"/>
                <a:cs typeface="Times New Roman"/>
              </a:rPr>
              <a:t>khối </a:t>
            </a:r>
            <a:r>
              <a:rPr sz="2000" spc="5" dirty="0">
                <a:latin typeface="Times New Roman"/>
                <a:cs typeface="Times New Roman"/>
              </a:rPr>
              <a:t>nhỏ </a:t>
            </a:r>
            <a:r>
              <a:rPr sz="2000" spc="-5" dirty="0">
                <a:latin typeface="Times New Roman"/>
                <a:cs typeface="Times New Roman"/>
              </a:rPr>
              <a:t>sẽ </a:t>
            </a:r>
            <a:r>
              <a:rPr sz="2000" dirty="0">
                <a:latin typeface="Times New Roman"/>
                <a:cs typeface="Times New Roman"/>
              </a:rPr>
              <a:t>được </a:t>
            </a:r>
            <a:r>
              <a:rPr sz="2000" spc="5" dirty="0">
                <a:latin typeface="Times New Roman"/>
                <a:cs typeface="Times New Roman"/>
              </a:rPr>
              <a:t>“</a:t>
            </a:r>
            <a:r>
              <a:rPr sz="2000" b="1" i="1" spc="5" dirty="0">
                <a:latin typeface="Times New Roman"/>
                <a:cs typeface="Times New Roman"/>
              </a:rPr>
              <a:t>gài</a:t>
            </a:r>
            <a:r>
              <a:rPr sz="2000" spc="5" dirty="0">
                <a:latin typeface="Times New Roman"/>
                <a:cs typeface="Times New Roman"/>
              </a:rPr>
              <a:t>” </a:t>
            </a:r>
            <a:r>
              <a:rPr sz="2000" dirty="0">
                <a:latin typeface="Times New Roman"/>
                <a:cs typeface="Times New Roman"/>
              </a:rPr>
              <a:t>1 bit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của  </a:t>
            </a:r>
            <a:r>
              <a:rPr sz="2000" spc="-5" dirty="0">
                <a:latin typeface="Times New Roman"/>
                <a:cs typeface="Times New Roman"/>
              </a:rPr>
              <a:t>tin cần </a:t>
            </a:r>
            <a:r>
              <a:rPr sz="2000" dirty="0">
                <a:latin typeface="Times New Roman"/>
                <a:cs typeface="Times New Roman"/>
              </a:rPr>
              <a:t>giấu. Dựa vào </a:t>
            </a:r>
            <a:r>
              <a:rPr sz="2000" spc="-5" dirty="0">
                <a:latin typeface="Times New Roman"/>
                <a:cs typeface="Times New Roman"/>
              </a:rPr>
              <a:t>tính </a:t>
            </a:r>
            <a:r>
              <a:rPr sz="2000" dirty="0">
                <a:latin typeface="Times New Roman"/>
                <a:cs typeface="Times New Roman"/>
              </a:rPr>
              <a:t>“chẵn </a:t>
            </a:r>
            <a:r>
              <a:rPr sz="2000" spc="-5" dirty="0">
                <a:latin typeface="Times New Roman"/>
                <a:cs typeface="Times New Roman"/>
              </a:rPr>
              <a:t>lẻ” </a:t>
            </a:r>
            <a:r>
              <a:rPr sz="2000" dirty="0">
                <a:latin typeface="Times New Roman"/>
                <a:cs typeface="Times New Roman"/>
              </a:rPr>
              <a:t>của tổng </a:t>
            </a:r>
            <a:r>
              <a:rPr sz="2000" spc="-5" dirty="0">
                <a:latin typeface="Times New Roman"/>
                <a:cs typeface="Times New Roman"/>
              </a:rPr>
              <a:t>số </a:t>
            </a:r>
            <a:r>
              <a:rPr sz="2000" dirty="0">
                <a:latin typeface="Times New Roman"/>
                <a:cs typeface="Times New Roman"/>
              </a:rPr>
              <a:t>các bit 1 trong khối để qui định  giấu bit 1 hay bit </a:t>
            </a:r>
            <a:r>
              <a:rPr sz="2000" spc="5" dirty="0">
                <a:latin typeface="Times New Roman"/>
                <a:cs typeface="Times New Roman"/>
              </a:rPr>
              <a:t>0. </a:t>
            </a:r>
            <a:r>
              <a:rPr sz="2000" dirty="0">
                <a:latin typeface="Times New Roman"/>
                <a:cs typeface="Times New Roman"/>
              </a:rPr>
              <a:t>Cụ thể là </a:t>
            </a:r>
            <a:r>
              <a:rPr sz="2000" spc="-5" dirty="0">
                <a:latin typeface="Times New Roman"/>
                <a:cs typeface="Times New Roman"/>
              </a:rPr>
              <a:t>sau </a:t>
            </a:r>
            <a:r>
              <a:rPr sz="2000" dirty="0">
                <a:latin typeface="Times New Roman"/>
                <a:cs typeface="Times New Roman"/>
              </a:rPr>
              <a:t>khi giấu, thì tổng </a:t>
            </a:r>
            <a:r>
              <a:rPr sz="2000" spc="-5" dirty="0">
                <a:latin typeface="Times New Roman"/>
                <a:cs typeface="Times New Roman"/>
              </a:rPr>
              <a:t>số </a:t>
            </a:r>
            <a:r>
              <a:rPr sz="2000" dirty="0">
                <a:latin typeface="Times New Roman"/>
                <a:cs typeface="Times New Roman"/>
              </a:rPr>
              <a:t>các bit 1 trong khối và bit  cần giấu </a:t>
            </a:r>
            <a:r>
              <a:rPr sz="2000" spc="-5" dirty="0">
                <a:latin typeface="Times New Roman"/>
                <a:cs typeface="Times New Roman"/>
              </a:rPr>
              <a:t>sẽ </a:t>
            </a:r>
            <a:r>
              <a:rPr sz="2000" dirty="0">
                <a:latin typeface="Times New Roman"/>
                <a:cs typeface="Times New Roman"/>
              </a:rPr>
              <a:t>có cùng </a:t>
            </a:r>
            <a:r>
              <a:rPr sz="2000" spc="-5" dirty="0">
                <a:latin typeface="Times New Roman"/>
                <a:cs typeface="Times New Roman"/>
              </a:rPr>
              <a:t>tính </a:t>
            </a:r>
            <a:r>
              <a:rPr sz="2000" dirty="0">
                <a:latin typeface="Times New Roman"/>
                <a:cs typeface="Times New Roman"/>
              </a:rPr>
              <a:t>“chẵn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lẻ”.</a:t>
            </a:r>
            <a:endParaRPr lang="en-US" sz="2050">
              <a:latin typeface="Times New Roman"/>
              <a:cs typeface="Times New Roman"/>
            </a:endParaRPr>
          </a:p>
          <a:p>
            <a:pPr indent="82550" algn="just">
              <a:lnSpc>
                <a:spcPct val="100000"/>
              </a:lnSpc>
              <a:buAutoNum type="arabicParenR" startAt="2"/>
            </a:pPr>
            <a:r>
              <a:rPr lang="en-US" sz="2000" b="1">
                <a:latin typeface="Times New Roman"/>
                <a:cs typeface="Times New Roman"/>
              </a:rPr>
              <a:t> Thuật toán “giấu</a:t>
            </a:r>
            <a:r>
              <a:rPr lang="en-US" sz="2000" b="1" spc="-65">
                <a:latin typeface="Times New Roman"/>
                <a:cs typeface="Times New Roman"/>
              </a:rPr>
              <a:t> </a:t>
            </a:r>
            <a:r>
              <a:rPr lang="en-US" sz="2000" b="1">
                <a:latin typeface="Times New Roman"/>
                <a:cs typeface="Times New Roman"/>
              </a:rPr>
              <a:t>tin”:</a:t>
            </a:r>
            <a:endParaRPr lang="en-US" sz="20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2000" b="1" i="1">
                <a:latin typeface="Times New Roman"/>
                <a:cs typeface="Times New Roman"/>
              </a:rPr>
              <a:t>Input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b="1" dirty="0">
                <a:latin typeface="Times New Roman"/>
                <a:cs typeface="Times New Roman"/>
              </a:rPr>
              <a:t>FF </a:t>
            </a:r>
            <a:r>
              <a:rPr sz="2000" dirty="0">
                <a:latin typeface="Times New Roman"/>
                <a:cs typeface="Times New Roman"/>
              </a:rPr>
              <a:t>là </a:t>
            </a:r>
            <a:r>
              <a:rPr sz="2000" spc="-5" dirty="0">
                <a:latin typeface="Times New Roman"/>
                <a:cs typeface="Times New Roman"/>
              </a:rPr>
              <a:t>File </a:t>
            </a:r>
            <a:r>
              <a:rPr sz="2000" dirty="0">
                <a:latin typeface="Times New Roman"/>
                <a:cs typeface="Times New Roman"/>
              </a:rPr>
              <a:t>ảnh </a:t>
            </a:r>
            <a:r>
              <a:rPr sz="2000" spc="-5" dirty="0">
                <a:latin typeface="Times New Roman"/>
                <a:cs typeface="Times New Roman"/>
              </a:rPr>
              <a:t>Bitmap </a:t>
            </a:r>
            <a:r>
              <a:rPr sz="2000" dirty="0">
                <a:latin typeface="Times New Roman"/>
                <a:cs typeface="Times New Roman"/>
              </a:rPr>
              <a:t>đen trắng (sẽ </a:t>
            </a:r>
            <a:r>
              <a:rPr sz="2000" spc="-5" dirty="0">
                <a:latin typeface="Times New Roman"/>
                <a:cs typeface="Times New Roman"/>
              </a:rPr>
              <a:t>mang tin </a:t>
            </a:r>
            <a:r>
              <a:rPr sz="2000" dirty="0">
                <a:latin typeface="Times New Roman"/>
                <a:cs typeface="Times New Roman"/>
              </a:rPr>
              <a:t>giấu); </a:t>
            </a:r>
            <a:r>
              <a:rPr sz="2000" b="1" spc="-5" dirty="0">
                <a:latin typeface="Times New Roman"/>
                <a:cs typeface="Times New Roman"/>
              </a:rPr>
              <a:t>Fb </a:t>
            </a:r>
            <a:r>
              <a:rPr sz="2000" dirty="0">
                <a:latin typeface="Times New Roman"/>
                <a:cs typeface="Times New Roman"/>
              </a:rPr>
              <a:t>là </a:t>
            </a:r>
            <a:r>
              <a:rPr sz="2000" spc="-5" dirty="0">
                <a:latin typeface="Times New Roman"/>
                <a:cs typeface="Times New Roman"/>
              </a:rPr>
              <a:t>File tin </a:t>
            </a:r>
            <a:r>
              <a:rPr sz="2000" dirty="0">
                <a:latin typeface="Times New Roman"/>
                <a:cs typeface="Times New Roman"/>
              </a:rPr>
              <a:t>cần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giấu;</a:t>
            </a:r>
            <a:endParaRPr sz="2000">
              <a:latin typeface="Times New Roman"/>
              <a:cs typeface="Times New Roman"/>
            </a:endParaRPr>
          </a:p>
          <a:p>
            <a:pPr marL="495934" algn="just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K </a:t>
            </a:r>
            <a:r>
              <a:rPr sz="2000" dirty="0">
                <a:latin typeface="Times New Roman"/>
                <a:cs typeface="Times New Roman"/>
              </a:rPr>
              <a:t>là </a:t>
            </a:r>
            <a:r>
              <a:rPr sz="2000" spc="5" dirty="0">
                <a:latin typeface="Times New Roman"/>
                <a:cs typeface="Times New Roman"/>
              </a:rPr>
              <a:t>khóa </a:t>
            </a:r>
            <a:r>
              <a:rPr sz="2000" dirty="0">
                <a:latin typeface="Times New Roman"/>
                <a:cs typeface="Times New Roman"/>
              </a:rPr>
              <a:t>bí </a:t>
            </a:r>
            <a:r>
              <a:rPr sz="2000" spc="-10" dirty="0">
                <a:latin typeface="Times New Roman"/>
                <a:cs typeface="Times New Roman"/>
              </a:rPr>
              <a:t>mật, </a:t>
            </a:r>
            <a:r>
              <a:rPr sz="2000" dirty="0">
                <a:latin typeface="Times New Roman"/>
                <a:cs typeface="Times New Roman"/>
              </a:rPr>
              <a:t>đó là kích thước của khối </a:t>
            </a:r>
            <a:r>
              <a:rPr sz="2000" spc="5" dirty="0">
                <a:latin typeface="Times New Roman"/>
                <a:cs typeface="Times New Roman"/>
              </a:rPr>
              <a:t>nhỏ </a:t>
            </a:r>
            <a:r>
              <a:rPr sz="2000" spc="-5" dirty="0">
                <a:latin typeface="Times New Roman"/>
                <a:cs typeface="Times New Roman"/>
              </a:rPr>
              <a:t>sẽ </a:t>
            </a:r>
            <a:r>
              <a:rPr sz="2000" dirty="0">
                <a:latin typeface="Times New Roman"/>
                <a:cs typeface="Times New Roman"/>
              </a:rPr>
              <a:t>được </a:t>
            </a:r>
            <a:r>
              <a:rPr sz="2000" spc="-5" dirty="0">
                <a:latin typeface="Times New Roman"/>
                <a:cs typeface="Times New Roman"/>
              </a:rPr>
              <a:t>tách từ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FF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Output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FF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1950" b="1" spc="22" baseline="25641" dirty="0">
                <a:latin typeface="Times New Roman"/>
                <a:cs typeface="Times New Roman"/>
              </a:rPr>
              <a:t>*</a:t>
            </a:r>
            <a:r>
              <a:rPr sz="1950" b="1" spc="15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là</a:t>
            </a:r>
            <a:r>
              <a:rPr sz="2000" spc="-5" dirty="0">
                <a:latin typeface="Times New Roman"/>
                <a:cs typeface="Times New Roman"/>
              </a:rPr>
              <a:t> 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ảnh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đã được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giấu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tin</a:t>
            </a:r>
            <a:r>
              <a:rPr sz="2000" spc="-10" dirty="0">
                <a:latin typeface="Times New Roman"/>
                <a:cs typeface="Times New Roman"/>
              </a:rPr>
              <a:t> mật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Fb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latin typeface="Times New Roman"/>
                <a:cs typeface="Times New Roman"/>
              </a:rPr>
              <a:t>FF</a:t>
            </a:r>
            <a:r>
              <a:rPr sz="2000" b="1" spc="-245" dirty="0">
                <a:latin typeface="Times New Roman"/>
                <a:cs typeface="Times New Roman"/>
              </a:rPr>
              <a:t> </a:t>
            </a:r>
            <a:r>
              <a:rPr sz="1950" b="1" spc="15" baseline="25641" dirty="0">
                <a:latin typeface="Times New Roman"/>
                <a:cs typeface="Times New Roman"/>
              </a:rPr>
              <a:t>*</a:t>
            </a:r>
            <a:r>
              <a:rPr sz="2000" spc="10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ảnh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đã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tin</a:t>
            </a:r>
            <a:r>
              <a:rPr sz="2000" dirty="0">
                <a:latin typeface="Times New Roman"/>
                <a:cs typeface="Times New Roman"/>
              </a:rPr>
              <a:t> giấu).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42" y="430828"/>
            <a:ext cx="8733790" cy="47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100073"/>
            <a:ext cx="8367395" cy="389080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Bước </a:t>
            </a:r>
            <a:r>
              <a:rPr sz="2400" b="1" i="1" dirty="0">
                <a:latin typeface="Times New Roman"/>
                <a:cs typeface="Times New Roman"/>
              </a:rPr>
              <a:t>1: </a:t>
            </a:r>
            <a:r>
              <a:rPr sz="2400" b="1" spc="-15" dirty="0">
                <a:latin typeface="Times New Roman"/>
                <a:cs typeface="Times New Roman"/>
              </a:rPr>
              <a:t>Tiền </a:t>
            </a:r>
            <a:r>
              <a:rPr sz="2400" b="1" dirty="0">
                <a:latin typeface="Times New Roman"/>
                <a:cs typeface="Times New Roman"/>
              </a:rPr>
              <a:t>xử lý.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Chuyển </a:t>
            </a:r>
            <a:r>
              <a:rPr sz="2400" spc="-5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tin cần giấu </a:t>
            </a:r>
            <a:r>
              <a:rPr sz="2400" b="1" spc="-5" dirty="0">
                <a:latin typeface="Times New Roman"/>
                <a:cs typeface="Times New Roman"/>
              </a:rPr>
              <a:t>Fb </a:t>
            </a:r>
            <a:r>
              <a:rPr sz="2400" spc="-5" dirty="0">
                <a:latin typeface="Times New Roman"/>
                <a:cs typeface="Times New Roman"/>
              </a:rPr>
              <a:t>sang </a:t>
            </a:r>
            <a:r>
              <a:rPr sz="2400" dirty="0">
                <a:latin typeface="Times New Roman"/>
                <a:cs typeface="Times New Roman"/>
              </a:rPr>
              <a:t>xâu bit nhị phân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Đọc Header </a:t>
            </a:r>
            <a:r>
              <a:rPr sz="2400" dirty="0">
                <a:latin typeface="Times New Roman"/>
                <a:cs typeface="Times New Roman"/>
              </a:rPr>
              <a:t>của ảnh, đọc bảng </a:t>
            </a:r>
            <a:r>
              <a:rPr sz="2400" spc="-5" dirty="0">
                <a:latin typeface="Times New Roman"/>
                <a:cs typeface="Times New Roman"/>
              </a:rPr>
              <a:t>màu, </a:t>
            </a:r>
            <a:r>
              <a:rPr sz="2400" dirty="0">
                <a:latin typeface="Times New Roman"/>
                <a:cs typeface="Times New Roman"/>
              </a:rPr>
              <a:t>để lấy thông tin về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ảnh.</a:t>
            </a:r>
            <a:endParaRPr sz="2400">
              <a:latin typeface="Times New Roman"/>
              <a:cs typeface="Times New Roman"/>
            </a:endParaRPr>
          </a:p>
          <a:p>
            <a:pPr marL="508000" algn="just">
              <a:lnSpc>
                <a:spcPct val="100000"/>
              </a:lnSpc>
              <a:tabLst>
                <a:tab pos="6711315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Đọc </a:t>
            </a:r>
            <a:r>
              <a:rPr sz="2400" dirty="0">
                <a:latin typeface="Times New Roman"/>
                <a:cs typeface="Times New Roman"/>
              </a:rPr>
              <a:t>phần dữ liệu ảnh vào </a:t>
            </a:r>
            <a:r>
              <a:rPr sz="2400" spc="-10" dirty="0">
                <a:latin typeface="Times New Roman"/>
                <a:cs typeface="Times New Roman"/>
              </a:rPr>
              <a:t>mảng </a:t>
            </a:r>
            <a:r>
              <a:rPr sz="2400" dirty="0">
                <a:latin typeface="Times New Roman"/>
                <a:cs typeface="Times New Roman"/>
              </a:rPr>
              <a:t>2 chiều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(ma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trận)	</a:t>
            </a:r>
            <a:r>
              <a:rPr sz="2400" b="1" spc="-5">
                <a:latin typeface="Times New Roman"/>
                <a:cs typeface="Times New Roman"/>
              </a:rPr>
              <a:t>F</a:t>
            </a:r>
            <a:r>
              <a:rPr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Bước </a:t>
            </a:r>
            <a:r>
              <a:rPr sz="2400" b="1" i="1" dirty="0">
                <a:latin typeface="Times New Roman"/>
                <a:cs typeface="Times New Roman"/>
              </a:rPr>
              <a:t>2: </a:t>
            </a:r>
            <a:r>
              <a:rPr sz="2400" b="1" dirty="0">
                <a:latin typeface="Times New Roman"/>
                <a:cs typeface="Times New Roman"/>
              </a:rPr>
              <a:t>Giấu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tin.</a:t>
            </a:r>
            <a:endParaRPr sz="2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tabLst>
                <a:tab pos="98171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Input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>
                <a:latin typeface="Times New Roman"/>
                <a:cs typeface="Times New Roman"/>
              </a:rPr>
              <a:t>	</a:t>
            </a:r>
            <a:endParaRPr lang="en-US" sz="2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tabLst>
                <a:tab pos="981710" algn="l"/>
              </a:tabLst>
            </a:pPr>
            <a:r>
              <a:rPr lang="en-US" sz="2400" b="1">
                <a:latin typeface="Times New Roman"/>
                <a:cs typeface="Times New Roman"/>
              </a:rPr>
              <a:t>	</a:t>
            </a:r>
            <a:r>
              <a:rPr sz="2400" b="1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10" dirty="0">
                <a:latin typeface="Times New Roman"/>
                <a:cs typeface="Times New Roman"/>
              </a:rPr>
              <a:t>ma </a:t>
            </a:r>
            <a:r>
              <a:rPr sz="2400" dirty="0">
                <a:latin typeface="Times New Roman"/>
                <a:cs typeface="Times New Roman"/>
              </a:rPr>
              <a:t>trận ảnh </a:t>
            </a:r>
            <a:r>
              <a:rPr sz="2400" spc="-5" dirty="0">
                <a:latin typeface="Times New Roman"/>
                <a:cs typeface="Times New Roman"/>
              </a:rPr>
              <a:t>mang, </a:t>
            </a:r>
            <a:r>
              <a:rPr sz="2400" b="1" spc="-5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là xâu bit bí </a:t>
            </a:r>
            <a:r>
              <a:rPr sz="2400" spc="-5" dirty="0">
                <a:latin typeface="Times New Roman"/>
                <a:cs typeface="Times New Roman"/>
              </a:rPr>
              <a:t>mật </a:t>
            </a:r>
            <a:r>
              <a:rPr sz="2400" dirty="0">
                <a:latin typeface="Times New Roman"/>
                <a:cs typeface="Times New Roman"/>
              </a:rPr>
              <a:t>cần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giấu.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r>
              <a:rPr lang="en-US" sz="2400" b="1">
                <a:latin typeface="Times New Roman"/>
                <a:cs typeface="Times New Roman"/>
              </a:rPr>
              <a:t>	</a:t>
            </a:r>
            <a:r>
              <a:rPr sz="2400" b="1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5" dirty="0">
                <a:latin typeface="Times New Roman"/>
                <a:cs typeface="Times New Roman"/>
              </a:rPr>
              <a:t>khóa </a:t>
            </a:r>
            <a:r>
              <a:rPr sz="2400">
                <a:latin typeface="Times New Roman"/>
                <a:cs typeface="Times New Roman"/>
              </a:rPr>
              <a:t>bí </a:t>
            </a:r>
            <a:r>
              <a:rPr sz="2400" spc="-10">
                <a:latin typeface="Times New Roman"/>
                <a:cs typeface="Times New Roman"/>
              </a:rPr>
              <a:t>mật</a:t>
            </a:r>
            <a:r>
              <a:rPr lang="en-US" sz="2400" spc="-10">
                <a:latin typeface="Times New Roman"/>
                <a:cs typeface="Times New Roman"/>
              </a:rPr>
              <a:t> (</a:t>
            </a:r>
            <a:r>
              <a:rPr sz="2400">
                <a:latin typeface="Times New Roman"/>
                <a:cs typeface="Times New Roman"/>
              </a:rPr>
              <a:t>kích </a:t>
            </a:r>
            <a:r>
              <a:rPr sz="2400" dirty="0">
                <a:latin typeface="Times New Roman"/>
                <a:cs typeface="Times New Roman"/>
              </a:rPr>
              <a:t>thước của khối </a:t>
            </a:r>
            <a:r>
              <a:rPr sz="2400">
                <a:latin typeface="Times New Roman"/>
                <a:cs typeface="Times New Roman"/>
              </a:rPr>
              <a:t>nhỏ </a:t>
            </a:r>
            <a:r>
              <a:rPr sz="2400" spc="-5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xác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định</a:t>
            </a:r>
            <a:endParaRPr sz="2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trước)</a:t>
            </a:r>
            <a:endParaRPr sz="24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  <a:tabLst>
                <a:tab pos="154559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</a:t>
            </a:r>
            <a:r>
              <a:rPr sz="2400" b="1" spc="-285" dirty="0">
                <a:latin typeface="Times New Roman"/>
                <a:cs typeface="Times New Roman"/>
              </a:rPr>
              <a:t> </a:t>
            </a:r>
            <a:r>
              <a:rPr sz="2400" b="1" spc="-7" baseline="24305" dirty="0">
                <a:latin typeface="Times New Roman"/>
                <a:cs typeface="Times New Roman"/>
              </a:rPr>
              <a:t>*	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10" dirty="0">
                <a:latin typeface="Times New Roman"/>
                <a:cs typeface="Times New Roman"/>
              </a:rPr>
              <a:t>ma </a:t>
            </a:r>
            <a:r>
              <a:rPr sz="2400" dirty="0">
                <a:latin typeface="Times New Roman"/>
                <a:cs typeface="Times New Roman"/>
              </a:rPr>
              <a:t>trận ảnh đã </a:t>
            </a:r>
            <a:r>
              <a:rPr sz="2400" spc="-5" dirty="0">
                <a:latin typeface="Times New Roman"/>
                <a:cs typeface="Times New Roman"/>
              </a:rPr>
              <a:t>được </a:t>
            </a:r>
            <a:r>
              <a:rPr sz="2400" dirty="0">
                <a:latin typeface="Times New Roman"/>
                <a:cs typeface="Times New Roman"/>
              </a:rPr>
              <a:t>giấu xâu bit bí </a:t>
            </a:r>
            <a:r>
              <a:rPr sz="2400" spc="-10" dirty="0">
                <a:latin typeface="Times New Roman"/>
                <a:cs typeface="Times New Roman"/>
              </a:rPr>
              <a:t>mật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013205"/>
            <a:ext cx="847788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2. </a:t>
            </a:r>
            <a:r>
              <a:rPr sz="2400" b="1" spc="-5" dirty="0">
                <a:latin typeface="Times New Roman"/>
                <a:cs typeface="Times New Roman"/>
              </a:rPr>
              <a:t>Thuật </a:t>
            </a:r>
            <a:r>
              <a:rPr sz="2400" b="1" dirty="0">
                <a:latin typeface="Times New Roman"/>
                <a:cs typeface="Times New Roman"/>
              </a:rPr>
              <a:t>toán tách “tin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giấu”: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tabLst>
                <a:tab pos="1406525" algn="l"/>
              </a:tabLst>
            </a:pP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-290" dirty="0">
                <a:latin typeface="Times New Roman"/>
                <a:cs typeface="Times New Roman"/>
              </a:rPr>
              <a:t> </a:t>
            </a:r>
            <a:r>
              <a:rPr sz="2400" b="1" spc="-7" baseline="24305" dirty="0">
                <a:latin typeface="Times New Roman"/>
                <a:cs typeface="Times New Roman"/>
              </a:rPr>
              <a:t>*	</a:t>
            </a:r>
            <a:r>
              <a:rPr sz="2400" dirty="0">
                <a:latin typeface="Times New Roman"/>
                <a:cs typeface="Times New Roman"/>
              </a:rPr>
              <a:t>là ảnh đã được giấu dãy bit bí </a:t>
            </a:r>
            <a:r>
              <a:rPr sz="2400" spc="-5" dirty="0">
                <a:latin typeface="Times New Roman"/>
                <a:cs typeface="Times New Roman"/>
              </a:rPr>
              <a:t>mật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5" dirty="0">
                <a:latin typeface="Times New Roman"/>
                <a:cs typeface="Times New Roman"/>
              </a:rPr>
              <a:t>khóa </a:t>
            </a:r>
            <a:r>
              <a:rPr sz="2400" dirty="0">
                <a:latin typeface="Times New Roman"/>
                <a:cs typeface="Times New Roman"/>
              </a:rPr>
              <a:t>bí </a:t>
            </a:r>
            <a:r>
              <a:rPr sz="2400" spc="-5" dirty="0">
                <a:latin typeface="Times New Roman"/>
                <a:cs typeface="Times New Roman"/>
              </a:rPr>
              <a:t>mật, </a:t>
            </a:r>
            <a:r>
              <a:rPr sz="2400" dirty="0">
                <a:latin typeface="Times New Roman"/>
                <a:cs typeface="Times New Roman"/>
              </a:rPr>
              <a:t>đó là kích thước của khối nhỏ </a:t>
            </a:r>
            <a:r>
              <a:rPr sz="2400" spc="-5" dirty="0">
                <a:latin typeface="Times New Roman"/>
                <a:cs typeface="Times New Roman"/>
              </a:rPr>
              <a:t>(được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xác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định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trước)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8100" marR="17780" indent="9144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là ảnh </a:t>
            </a:r>
            <a:r>
              <a:rPr sz="2400" spc="-5" dirty="0">
                <a:latin typeface="Times New Roman"/>
                <a:cs typeface="Times New Roman"/>
              </a:rPr>
              <a:t>mang </a:t>
            </a:r>
            <a:r>
              <a:rPr sz="2400" dirty="0">
                <a:latin typeface="Times New Roman"/>
                <a:cs typeface="Times New Roman"/>
              </a:rPr>
              <a:t>(ảnh trước khi giấu tin </a:t>
            </a:r>
            <a:r>
              <a:rPr sz="2400" spc="-5" dirty="0">
                <a:latin typeface="Times New Roman"/>
                <a:cs typeface="Times New Roman"/>
              </a:rPr>
              <a:t>mật) </a:t>
            </a:r>
            <a:r>
              <a:rPr sz="2400" b="1" spc="-5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là dãy bit bí </a:t>
            </a:r>
            <a:r>
              <a:rPr sz="2400" spc="-10" dirty="0">
                <a:latin typeface="Times New Roman"/>
                <a:cs typeface="Times New Roman"/>
              </a:rPr>
              <a:t>mật  </a:t>
            </a:r>
            <a:r>
              <a:rPr sz="2400" dirty="0">
                <a:latin typeface="Times New Roman"/>
                <a:cs typeface="Times New Roman"/>
              </a:rPr>
              <a:t>cần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giấu.</a:t>
            </a:r>
            <a:endParaRPr sz="2400">
              <a:latin typeface="Times New Roman"/>
              <a:cs typeface="Times New Roman"/>
            </a:endParaRPr>
          </a:p>
          <a:p>
            <a:pPr marL="38100" marR="2667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Bước </a:t>
            </a:r>
            <a:r>
              <a:rPr sz="2400" dirty="0">
                <a:latin typeface="Times New Roman"/>
                <a:cs typeface="Times New Roman"/>
              </a:rPr>
              <a:t>1: </a:t>
            </a:r>
            <a:r>
              <a:rPr sz="2400" spc="-5" dirty="0">
                <a:latin typeface="Times New Roman"/>
                <a:cs typeface="Times New Roman"/>
              </a:rPr>
              <a:t>Đọc Header </a:t>
            </a:r>
            <a:r>
              <a:rPr sz="2400" dirty="0">
                <a:latin typeface="Times New Roman"/>
                <a:cs typeface="Times New Roman"/>
              </a:rPr>
              <a:t>của ảnh, đọc bảng </a:t>
            </a:r>
            <a:r>
              <a:rPr sz="2400" spc="-5" dirty="0">
                <a:latin typeface="Times New Roman"/>
                <a:cs typeface="Times New Roman"/>
              </a:rPr>
              <a:t>màu, </a:t>
            </a:r>
            <a:r>
              <a:rPr sz="2400" dirty="0">
                <a:latin typeface="Times New Roman"/>
                <a:cs typeface="Times New Roman"/>
              </a:rPr>
              <a:t>để lấy thông tin về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ảnh.  </a:t>
            </a:r>
            <a:r>
              <a:rPr sz="2400" spc="-5" dirty="0">
                <a:latin typeface="Times New Roman"/>
                <a:cs typeface="Times New Roman"/>
              </a:rPr>
              <a:t>Bước </a:t>
            </a:r>
            <a:r>
              <a:rPr sz="2400" dirty="0">
                <a:latin typeface="Times New Roman"/>
                <a:cs typeface="Times New Roman"/>
              </a:rPr>
              <a:t>2: </a:t>
            </a:r>
            <a:r>
              <a:rPr sz="2400" spc="-5" dirty="0">
                <a:latin typeface="Times New Roman"/>
                <a:cs typeface="Times New Roman"/>
              </a:rPr>
              <a:t>Đọc </a:t>
            </a:r>
            <a:r>
              <a:rPr sz="2400" dirty="0">
                <a:latin typeface="Times New Roman"/>
                <a:cs typeface="Times New Roman"/>
              </a:rPr>
              <a:t>phần dữ liệu ảnh vào </a:t>
            </a:r>
            <a:r>
              <a:rPr sz="2400" spc="-5" dirty="0">
                <a:latin typeface="Times New Roman"/>
                <a:cs typeface="Times New Roman"/>
              </a:rPr>
              <a:t>mảng </a:t>
            </a:r>
            <a:r>
              <a:rPr sz="2400" dirty="0">
                <a:latin typeface="Times New Roman"/>
                <a:cs typeface="Times New Roman"/>
              </a:rPr>
              <a:t>2 chiều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 marR="65722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Bước </a:t>
            </a:r>
            <a:r>
              <a:rPr sz="2400" dirty="0">
                <a:latin typeface="Times New Roman"/>
                <a:cs typeface="Times New Roman"/>
              </a:rPr>
              <a:t>3: Chia ảnh </a:t>
            </a:r>
            <a:r>
              <a:rPr sz="2400" spc="-5" dirty="0">
                <a:latin typeface="Times New Roman"/>
                <a:cs typeface="Times New Roman"/>
              </a:rPr>
              <a:t>mang </a:t>
            </a:r>
            <a:r>
              <a:rPr sz="2400" b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thành các khối nhỏ với kích thước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.  </a:t>
            </a:r>
            <a:r>
              <a:rPr sz="2400" spc="-5" dirty="0">
                <a:latin typeface="Times New Roman"/>
                <a:cs typeface="Times New Roman"/>
              </a:rPr>
              <a:t>Bước </a:t>
            </a:r>
            <a:r>
              <a:rPr sz="2400" dirty="0">
                <a:latin typeface="Times New Roman"/>
                <a:cs typeface="Times New Roman"/>
              </a:rPr>
              <a:t>4: Theo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thứ tự xác định trước, xét từng khối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nhỏ:</a:t>
            </a:r>
            <a:endParaRPr sz="2400">
              <a:latin typeface="Times New Roman"/>
              <a:cs typeface="Times New Roman"/>
            </a:endParaRPr>
          </a:p>
          <a:p>
            <a:pPr marL="419100" marR="1160145">
              <a:lnSpc>
                <a:spcPct val="100000"/>
              </a:lnSpc>
              <a:tabLst>
                <a:tab pos="2965450" algn="l"/>
              </a:tabLst>
            </a:pP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tổng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bít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là	“</a:t>
            </a:r>
            <a:r>
              <a:rPr sz="2400" b="1" i="1" dirty="0">
                <a:latin typeface="Times New Roman"/>
                <a:cs typeface="Times New Roman"/>
              </a:rPr>
              <a:t>lẻ</a:t>
            </a:r>
            <a:r>
              <a:rPr sz="2400" dirty="0">
                <a:latin typeface="Times New Roman"/>
                <a:cs typeface="Times New Roman"/>
              </a:rPr>
              <a:t>” thì ta thu được bit giấu là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.  </a:t>
            </a:r>
            <a:r>
              <a:rPr sz="2400" spc="-5" dirty="0">
                <a:latin typeface="Times New Roman"/>
                <a:cs typeface="Times New Roman"/>
              </a:rPr>
              <a:t>Nếu </a:t>
            </a:r>
            <a:r>
              <a:rPr sz="2400" dirty="0">
                <a:latin typeface="Times New Roman"/>
                <a:cs typeface="Times New Roman"/>
              </a:rPr>
              <a:t>tổng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bít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là	“</a:t>
            </a:r>
            <a:r>
              <a:rPr sz="2400" b="1" i="1" dirty="0">
                <a:latin typeface="Times New Roman"/>
                <a:cs typeface="Times New Roman"/>
              </a:rPr>
              <a:t>chẵn</a:t>
            </a:r>
            <a:r>
              <a:rPr sz="2400" dirty="0">
                <a:latin typeface="Times New Roman"/>
                <a:cs typeface="Times New Roman"/>
              </a:rPr>
              <a:t>” thì ta thu được bit giấu là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940" y="1240281"/>
            <a:ext cx="79330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Ví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dụ:</a:t>
            </a:r>
            <a:endParaRPr sz="2800">
              <a:latin typeface="Times New Roman"/>
              <a:cs typeface="Times New Roman"/>
            </a:endParaRPr>
          </a:p>
          <a:p>
            <a:pPr marL="952500" algn="just">
              <a:lnSpc>
                <a:spcPct val="100000"/>
              </a:lnSpc>
            </a:pPr>
            <a:r>
              <a:rPr sz="2800" spc="-10" dirty="0">
                <a:latin typeface="Times New Roman"/>
                <a:cs typeface="Times New Roman"/>
              </a:rPr>
              <a:t>Giấu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b="1" spc="-5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vào </a:t>
            </a:r>
            <a:r>
              <a:rPr sz="2800" dirty="0">
                <a:latin typeface="Times New Roman"/>
                <a:cs typeface="Times New Roman"/>
              </a:rPr>
              <a:t>khối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38100" marR="153670" algn="just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Vì </a:t>
            </a:r>
            <a:r>
              <a:rPr sz="2800" b="1" spc="-5" dirty="0">
                <a:latin typeface="Times New Roman"/>
                <a:cs typeface="Times New Roman"/>
              </a:rPr>
              <a:t>V </a:t>
            </a:r>
            <a:r>
              <a:rPr sz="2800" spc="-5" dirty="0">
                <a:latin typeface="Times New Roman"/>
                <a:cs typeface="Times New Roman"/>
              </a:rPr>
              <a:t>có 6 bit 1 (một số chẵn các bit </a:t>
            </a:r>
            <a:r>
              <a:rPr sz="2800" dirty="0">
                <a:latin typeface="Times New Roman"/>
                <a:cs typeface="Times New Roman"/>
              </a:rPr>
              <a:t>1), nên </a:t>
            </a:r>
            <a:r>
              <a:rPr sz="2800" spc="-5" dirty="0">
                <a:latin typeface="Times New Roman"/>
                <a:cs typeface="Times New Roman"/>
              </a:rPr>
              <a:t>để giấu bit  1 vào </a:t>
            </a:r>
            <a:r>
              <a:rPr sz="2800" b="1" spc="-5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ta </a:t>
            </a:r>
            <a:r>
              <a:rPr sz="2800" spc="-5" dirty="0">
                <a:latin typeface="Times New Roman"/>
                <a:cs typeface="Times New Roman"/>
              </a:rPr>
              <a:t>phải chọn ngẫu nhiên 1 </a:t>
            </a:r>
            <a:r>
              <a:rPr sz="2800" dirty="0">
                <a:latin typeface="Times New Roman"/>
                <a:cs typeface="Times New Roman"/>
              </a:rPr>
              <a:t>bit </a:t>
            </a:r>
            <a:r>
              <a:rPr sz="2800" spc="-5" dirty="0">
                <a:latin typeface="Times New Roman"/>
                <a:cs typeface="Times New Roman"/>
              </a:rPr>
              <a:t>và </a:t>
            </a:r>
            <a:r>
              <a:rPr sz="2800" dirty="0">
                <a:latin typeface="Times New Roman"/>
                <a:cs typeface="Times New Roman"/>
              </a:rPr>
              <a:t>đổi giá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trị.</a:t>
            </a:r>
            <a:endParaRPr sz="2800">
              <a:latin typeface="Times New Roman"/>
              <a:cs typeface="Times New Roman"/>
            </a:endParaRPr>
          </a:p>
          <a:p>
            <a:pPr marL="38100" marR="30480" indent="91440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Ví dụ chọn phần tử </a:t>
            </a:r>
            <a:r>
              <a:rPr sz="2800" b="1" spc="5" dirty="0">
                <a:latin typeface="Times New Roman"/>
                <a:cs typeface="Times New Roman"/>
              </a:rPr>
              <a:t>v</a:t>
            </a:r>
            <a:r>
              <a:rPr sz="2775" b="1" spc="7" baseline="-21021" dirty="0">
                <a:latin typeface="Times New Roman"/>
                <a:cs typeface="Times New Roman"/>
              </a:rPr>
              <a:t>13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b="1" dirty="0">
                <a:latin typeface="Times New Roman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thay bằng </a:t>
            </a:r>
            <a:r>
              <a:rPr sz="2800" b="1" spc="5" dirty="0">
                <a:latin typeface="Times New Roman"/>
                <a:cs typeface="Times New Roman"/>
              </a:rPr>
              <a:t>v</a:t>
            </a:r>
            <a:r>
              <a:rPr sz="2775" b="1" spc="7" baseline="-21021" dirty="0">
                <a:latin typeface="Times New Roman"/>
                <a:cs typeface="Times New Roman"/>
              </a:rPr>
              <a:t>13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b="1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ta  có </a:t>
            </a:r>
            <a:r>
              <a:rPr sz="2800" dirty="0">
                <a:latin typeface="Times New Roman"/>
                <a:cs typeface="Times New Roman"/>
              </a:rPr>
              <a:t>khối </a:t>
            </a:r>
            <a:r>
              <a:rPr sz="2800" spc="-5" dirty="0">
                <a:latin typeface="Times New Roman"/>
                <a:cs typeface="Times New Roman"/>
              </a:rPr>
              <a:t>giấu tin là </a:t>
            </a:r>
            <a:r>
              <a:rPr sz="2800" b="1" spc="-5" dirty="0">
                <a:latin typeface="Times New Roman"/>
                <a:cs typeface="Times New Roman"/>
              </a:rPr>
              <a:t>V </a:t>
            </a:r>
            <a:r>
              <a:rPr sz="2775" b="1" spc="7" baseline="25525" dirty="0">
                <a:latin typeface="Times New Roman"/>
                <a:cs typeface="Times New Roman"/>
              </a:rPr>
              <a:t>*</a:t>
            </a:r>
            <a:r>
              <a:rPr sz="2800" spc="5" dirty="0">
                <a:latin typeface="Times New Roman"/>
                <a:cs typeface="Times New Roman"/>
              </a:rPr>
              <a:t>. </a:t>
            </a:r>
            <a:r>
              <a:rPr sz="2800" spc="-5" dirty="0">
                <a:latin typeface="Times New Roman"/>
                <a:cs typeface="Times New Roman"/>
              </a:rPr>
              <a:t>Bit </a:t>
            </a:r>
            <a:r>
              <a:rPr sz="2800" b="1" spc="-5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đã được </a:t>
            </a:r>
            <a:r>
              <a:rPr sz="2800" dirty="0">
                <a:latin typeface="Times New Roman"/>
                <a:cs typeface="Times New Roman"/>
              </a:rPr>
              <a:t>giấu, </a:t>
            </a:r>
            <a:r>
              <a:rPr sz="2800" b="1" spc="-5" dirty="0">
                <a:latin typeface="Times New Roman"/>
                <a:cs typeface="Times New Roman"/>
              </a:rPr>
              <a:t>V </a:t>
            </a:r>
            <a:r>
              <a:rPr sz="2775" b="1" spc="15" baseline="25525" dirty="0">
                <a:latin typeface="Times New Roman"/>
                <a:cs typeface="Times New Roman"/>
              </a:rPr>
              <a:t>* </a:t>
            </a:r>
            <a:r>
              <a:rPr sz="2800" spc="-5" dirty="0">
                <a:latin typeface="Times New Roman"/>
                <a:cs typeface="Times New Roman"/>
              </a:rPr>
              <a:t>có 5 bit  1 (một số lẻ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4420086"/>
            <a:ext cx="2564262" cy="204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0" y="4509996"/>
            <a:ext cx="2536907" cy="1953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89405"/>
            <a:ext cx="841502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04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3. </a:t>
            </a:r>
            <a:r>
              <a:rPr sz="2400" b="1" spc="-5" dirty="0">
                <a:latin typeface="Times New Roman"/>
                <a:cs typeface="Times New Roman"/>
              </a:rPr>
              <a:t>Thuật </a:t>
            </a:r>
            <a:r>
              <a:rPr sz="2400" b="1" dirty="0">
                <a:latin typeface="Times New Roman"/>
                <a:cs typeface="Times New Roman"/>
              </a:rPr>
              <a:t>toán giấu tin trên ảnh ”đen trắng” của </a:t>
            </a:r>
            <a:r>
              <a:rPr sz="2400" b="1" spc="-45" dirty="0">
                <a:latin typeface="Times New Roman"/>
                <a:cs typeface="Times New Roman"/>
              </a:rPr>
              <a:t>M.Y.Wu</a:t>
            </a:r>
            <a:r>
              <a:rPr sz="2400" b="1" spc="-1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  J.H.Lee</a:t>
            </a:r>
            <a:endParaRPr sz="2400">
              <a:latin typeface="Times New Roman"/>
              <a:cs typeface="Times New Roman"/>
            </a:endParaRPr>
          </a:p>
          <a:p>
            <a:pPr marL="342265" indent="-330200">
              <a:lnSpc>
                <a:spcPct val="100000"/>
              </a:lnSpc>
              <a:buAutoNum type="arabicParenR"/>
              <a:tabLst>
                <a:tab pos="342900" algn="l"/>
              </a:tabLst>
            </a:pPr>
            <a:r>
              <a:rPr sz="2400" b="1" dirty="0">
                <a:latin typeface="Times New Roman"/>
                <a:cs typeface="Times New Roman"/>
              </a:rPr>
              <a:t>Ý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tưởng:</a:t>
            </a:r>
            <a:endParaRPr sz="2400">
              <a:latin typeface="Times New Roman"/>
              <a:cs typeface="Times New Roman"/>
            </a:endParaRPr>
          </a:p>
          <a:p>
            <a:pPr marL="12700" marR="126364" indent="9144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Thuật toán giấu tin kinh điển trong ảnh đen trắng của  </a:t>
            </a:r>
            <a:r>
              <a:rPr sz="2400" spc="-35" dirty="0">
                <a:latin typeface="Times New Roman"/>
                <a:cs typeface="Times New Roman"/>
              </a:rPr>
              <a:t>M.Y.Wu-.H.Lee, </a:t>
            </a:r>
            <a:r>
              <a:rPr sz="2400" dirty="0">
                <a:latin typeface="Times New Roman"/>
                <a:cs typeface="Times New Roman"/>
              </a:rPr>
              <a:t>với </a:t>
            </a:r>
            <a:r>
              <a:rPr sz="2400" spc="-5" dirty="0">
                <a:latin typeface="Times New Roman"/>
                <a:cs typeface="Times New Roman"/>
              </a:rPr>
              <a:t>mục </a:t>
            </a:r>
            <a:r>
              <a:rPr sz="2400" dirty="0">
                <a:latin typeface="Times New Roman"/>
                <a:cs typeface="Times New Roman"/>
              </a:rPr>
              <a:t>tiêu là giấu được càng nhiều tin vào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trong  ảnh càng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tốt.</a:t>
            </a:r>
            <a:endParaRPr sz="2400">
              <a:latin typeface="Times New Roman"/>
              <a:cs typeface="Times New Roman"/>
            </a:endParaRPr>
          </a:p>
          <a:p>
            <a:pPr marL="12700" marR="17780" indent="914400">
              <a:lnSpc>
                <a:spcPct val="100000"/>
              </a:lnSpc>
              <a:tabLst>
                <a:tab pos="5020945" algn="l"/>
              </a:tabLst>
            </a:pPr>
            <a:r>
              <a:rPr sz="2400" spc="-5" dirty="0">
                <a:latin typeface="Times New Roman"/>
                <a:cs typeface="Times New Roman"/>
              </a:rPr>
              <a:t>Ý </a:t>
            </a:r>
            <a:r>
              <a:rPr sz="2400" dirty="0">
                <a:latin typeface="Times New Roman"/>
                <a:cs typeface="Times New Roman"/>
              </a:rPr>
              <a:t>tưởng chính của thuật toán là chia ảnh thành các khối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bằng  nhau, </a:t>
            </a:r>
            <a:r>
              <a:rPr sz="2400" b="1" i="1" dirty="0">
                <a:latin typeface="Times New Roman"/>
                <a:cs typeface="Times New Roman"/>
              </a:rPr>
              <a:t>tìm khối </a:t>
            </a:r>
            <a:r>
              <a:rPr sz="2400" dirty="0">
                <a:latin typeface="Times New Roman"/>
                <a:cs typeface="Times New Roman"/>
              </a:rPr>
              <a:t>nào </a:t>
            </a:r>
            <a:r>
              <a:rPr sz="2400" b="1" i="1" dirty="0">
                <a:latin typeface="Times New Roman"/>
                <a:cs typeface="Times New Roman"/>
              </a:rPr>
              <a:t>ít bị phát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hiện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nhất</a:t>
            </a:r>
            <a:r>
              <a:rPr sz="2400" spc="-5" dirty="0">
                <a:latin typeface="Times New Roman"/>
                <a:cs typeface="Times New Roman"/>
              </a:rPr>
              <a:t>,	</a:t>
            </a:r>
            <a:r>
              <a:rPr sz="2400" dirty="0">
                <a:latin typeface="Times New Roman"/>
                <a:cs typeface="Times New Roman"/>
              </a:rPr>
              <a:t>(tức là vùng thứ yếu trên  ảnh), giấu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thông tin vào khối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đó.</a:t>
            </a:r>
            <a:endParaRPr sz="2400">
              <a:latin typeface="Times New Roman"/>
              <a:cs typeface="Times New Roman"/>
            </a:endParaRPr>
          </a:p>
          <a:p>
            <a:pPr marL="337185" indent="-325120">
              <a:lnSpc>
                <a:spcPct val="100000"/>
              </a:lnSpc>
              <a:buAutoNum type="arabicParenR" startAt="2"/>
              <a:tabLst>
                <a:tab pos="337820" algn="l"/>
              </a:tabLst>
            </a:pPr>
            <a:r>
              <a:rPr sz="2400" b="1" spc="-5">
                <a:latin typeface="Times New Roman"/>
                <a:cs typeface="Times New Roman"/>
              </a:rPr>
              <a:t>Thuật</a:t>
            </a:r>
            <a:r>
              <a:rPr sz="2400" b="1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toán: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94361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Input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b="1" dirty="0">
                <a:latin typeface="Times New Roman"/>
                <a:cs typeface="Times New Roman"/>
              </a:rPr>
              <a:t>F </a:t>
            </a:r>
            <a:r>
              <a:rPr sz="2400" dirty="0">
                <a:latin typeface="Times New Roman"/>
                <a:cs typeface="Times New Roman"/>
              </a:rPr>
              <a:t>là ảnh </a:t>
            </a:r>
            <a:r>
              <a:rPr sz="2400" spc="-5" dirty="0">
                <a:latin typeface="Times New Roman"/>
                <a:cs typeface="Times New Roman"/>
              </a:rPr>
              <a:t>mang; </a:t>
            </a:r>
            <a:r>
              <a:rPr sz="2400" b="1" spc="-5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là bit bí </a:t>
            </a:r>
            <a:r>
              <a:rPr sz="2400" spc="-10" dirty="0">
                <a:latin typeface="Times New Roman"/>
                <a:cs typeface="Times New Roman"/>
              </a:rPr>
              <a:t>mật </a:t>
            </a:r>
            <a:r>
              <a:rPr sz="2400" dirty="0">
                <a:latin typeface="Times New Roman"/>
                <a:cs typeface="Times New Roman"/>
              </a:rPr>
              <a:t>cần giấu; </a:t>
            </a:r>
            <a:r>
              <a:rPr sz="2400" b="1" dirty="0">
                <a:latin typeface="Times New Roman"/>
                <a:cs typeface="Times New Roman"/>
              </a:rPr>
              <a:t>K </a:t>
            </a:r>
            <a:r>
              <a:rPr sz="2400" dirty="0">
                <a:latin typeface="Times New Roman"/>
                <a:cs typeface="Times New Roman"/>
              </a:rPr>
              <a:t>là khóa bí </a:t>
            </a:r>
            <a:r>
              <a:rPr sz="2400" spc="-10" dirty="0">
                <a:latin typeface="Times New Roman"/>
                <a:cs typeface="Times New Roman"/>
              </a:rPr>
              <a:t>mật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(ma  </a:t>
            </a:r>
            <a:r>
              <a:rPr sz="2400" dirty="0">
                <a:latin typeface="Times New Roman"/>
                <a:cs typeface="Times New Roman"/>
              </a:rPr>
              <a:t>trận m x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latin typeface="Times New Roman"/>
                <a:cs typeface="Times New Roman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b="1" spc="-5" dirty="0">
                <a:latin typeface="Times New Roman"/>
                <a:cs typeface="Times New Roman"/>
              </a:rPr>
              <a:t>F </a:t>
            </a:r>
            <a:r>
              <a:rPr sz="2400" spc="-5" dirty="0">
                <a:latin typeface="Times New Roman"/>
                <a:cs typeface="Times New Roman"/>
              </a:rPr>
              <a:t>là ảnh đã được </a:t>
            </a:r>
            <a:r>
              <a:rPr sz="2400" dirty="0">
                <a:latin typeface="Times New Roman"/>
                <a:cs typeface="Times New Roman"/>
              </a:rPr>
              <a:t>giấu </a:t>
            </a:r>
            <a:r>
              <a:rPr sz="2400" spc="-5" dirty="0">
                <a:latin typeface="Times New Roman"/>
                <a:cs typeface="Times New Roman"/>
              </a:rPr>
              <a:t>bit </a:t>
            </a:r>
            <a:r>
              <a:rPr sz="2400" b="1" spc="-5" dirty="0">
                <a:latin typeface="Times New Roman"/>
                <a:cs typeface="Times New Roman"/>
              </a:rPr>
              <a:t>b </a:t>
            </a:r>
            <a:r>
              <a:rPr sz="2400" dirty="0">
                <a:latin typeface="Times New Roman"/>
                <a:cs typeface="Times New Roman"/>
              </a:rPr>
              <a:t>bí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mật.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138555" algn="l"/>
              </a:tabLst>
            </a:pPr>
            <a:r>
              <a:rPr sz="2400" spc="-5" dirty="0">
                <a:latin typeface="Times New Roman"/>
                <a:cs typeface="Times New Roman"/>
              </a:rPr>
              <a:t>Ký</a:t>
            </a:r>
            <a:r>
              <a:rPr sz="2400" dirty="0">
                <a:latin typeface="Times New Roman"/>
                <a:cs typeface="Times New Roman"/>
              </a:rPr>
              <a:t> hiệu	</a:t>
            </a:r>
            <a:r>
              <a:rPr sz="2400" spc="-5" dirty="0">
                <a:latin typeface="Times New Roman"/>
                <a:cs typeface="Times New Roman"/>
              </a:rPr>
              <a:t>SUM(</a:t>
            </a:r>
            <a:r>
              <a:rPr sz="2400" b="1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5" dirty="0">
                <a:latin typeface="Times New Roman"/>
                <a:cs typeface="Times New Roman"/>
              </a:rPr>
              <a:t>số </a:t>
            </a:r>
            <a:r>
              <a:rPr sz="2400" dirty="0">
                <a:latin typeface="Times New Roman"/>
                <a:cs typeface="Times New Roman"/>
              </a:rPr>
              <a:t>bit </a:t>
            </a:r>
            <a:r>
              <a:rPr sz="2400" b="1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có trong </a:t>
            </a:r>
            <a:r>
              <a:rPr sz="2400" spc="-15" dirty="0">
                <a:latin typeface="Times New Roman"/>
                <a:cs typeface="Times New Roman"/>
              </a:rPr>
              <a:t>ma </a:t>
            </a:r>
            <a:r>
              <a:rPr sz="2400" dirty="0">
                <a:latin typeface="Times New Roman"/>
                <a:cs typeface="Times New Roman"/>
              </a:rPr>
              <a:t>trận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54" y="1219200"/>
            <a:ext cx="8816340" cy="542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Mô phỏng thuật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toán</a:t>
            </a:r>
            <a:endParaRPr sz="2200">
              <a:latin typeface="Times New Roman"/>
              <a:cs typeface="Times New Roman"/>
            </a:endParaRPr>
          </a:p>
          <a:p>
            <a:pPr marL="63500" marR="30480">
              <a:lnSpc>
                <a:spcPct val="100000"/>
              </a:lnSpc>
              <a:tabLst>
                <a:tab pos="2659380" algn="l"/>
                <a:tab pos="3632835" algn="l"/>
                <a:tab pos="5334635" algn="l"/>
                <a:tab pos="6209030" algn="l"/>
              </a:tabLst>
            </a:pPr>
            <a:r>
              <a:rPr sz="2200" spc="-5" dirty="0">
                <a:latin typeface="Times New Roman"/>
                <a:cs typeface="Times New Roman"/>
              </a:rPr>
              <a:t>B1: Chia </a:t>
            </a:r>
            <a:r>
              <a:rPr sz="2200" b="1" spc="-5" dirty="0">
                <a:latin typeface="Times New Roman"/>
                <a:cs typeface="Times New Roman"/>
              </a:rPr>
              <a:t>F </a:t>
            </a:r>
            <a:r>
              <a:rPr sz="2200" spc="-5" dirty="0">
                <a:latin typeface="Times New Roman"/>
                <a:cs typeface="Times New Roman"/>
              </a:rPr>
              <a:t>thành các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khối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nhỏ	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có kích thước m x n (như </a:t>
            </a:r>
            <a:r>
              <a:rPr sz="2200" spc="-10" dirty="0">
                <a:latin typeface="Times New Roman"/>
                <a:cs typeface="Times New Roman"/>
              </a:rPr>
              <a:t>ma </a:t>
            </a:r>
            <a:r>
              <a:rPr sz="2200" spc="-5" dirty="0">
                <a:latin typeface="Times New Roman"/>
                <a:cs typeface="Times New Roman"/>
              </a:rPr>
              <a:t>trận 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>
                <a:latin typeface="Times New Roman"/>
                <a:cs typeface="Times New Roman"/>
              </a:rPr>
              <a:t>)  </a:t>
            </a:r>
            <a:endParaRPr lang="en-US" sz="2200" spc="-5">
              <a:latin typeface="Times New Roman"/>
              <a:cs typeface="Times New Roman"/>
            </a:endParaRPr>
          </a:p>
          <a:p>
            <a:pPr marL="63500" marR="30480">
              <a:lnSpc>
                <a:spcPct val="100000"/>
              </a:lnSpc>
              <a:tabLst>
                <a:tab pos="2659380" algn="l"/>
                <a:tab pos="3632835" algn="l"/>
                <a:tab pos="5334635" algn="l"/>
                <a:tab pos="6209030" algn="l"/>
              </a:tabLst>
            </a:pPr>
            <a:r>
              <a:rPr sz="2200" spc="-5">
                <a:latin typeface="Times New Roman"/>
                <a:cs typeface="Times New Roman"/>
              </a:rPr>
              <a:t>B2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spc="-10" dirty="0">
                <a:latin typeface="Times New Roman"/>
                <a:cs typeface="Times New Roman"/>
              </a:rPr>
              <a:t>Với mỗi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khối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nhỏ	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  </a:t>
            </a:r>
            <a:r>
              <a:rPr sz="2200" spc="-5" dirty="0">
                <a:latin typeface="Times New Roman"/>
                <a:cs typeface="Times New Roman"/>
              </a:rPr>
              <a:t>, kiểm tra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điều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kiện:	0 &lt; SUM(</a:t>
            </a:r>
            <a:r>
              <a:rPr sz="2200" b="1" spc="-5" dirty="0">
                <a:latin typeface="Times New Roman"/>
                <a:cs typeface="Times New Roman"/>
              </a:rPr>
              <a:t>F</a:t>
            </a:r>
            <a:r>
              <a:rPr sz="2175" b="1" spc="-7" baseline="-21072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^ 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) &lt;  SUM(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). </a:t>
            </a:r>
            <a:r>
              <a:rPr sz="2200" spc="-10" dirty="0">
                <a:latin typeface="Times New Roman"/>
                <a:cs typeface="Times New Roman"/>
              </a:rPr>
              <a:t>Nếu </a:t>
            </a:r>
            <a:r>
              <a:rPr sz="2200" dirty="0">
                <a:latin typeface="Times New Roman"/>
                <a:cs typeface="Times New Roman"/>
              </a:rPr>
              <a:t>đúng </a:t>
            </a:r>
            <a:r>
              <a:rPr sz="2200" spc="-5" dirty="0">
                <a:latin typeface="Times New Roman"/>
                <a:cs typeface="Times New Roman"/>
              </a:rPr>
              <a:t>thì </a:t>
            </a:r>
            <a:r>
              <a:rPr sz="2200" dirty="0">
                <a:latin typeface="Times New Roman"/>
                <a:cs typeface="Times New Roman"/>
              </a:rPr>
              <a:t>chuyển </a:t>
            </a:r>
            <a:r>
              <a:rPr sz="2200" spc="-5" dirty="0">
                <a:latin typeface="Times New Roman"/>
                <a:cs typeface="Times New Roman"/>
              </a:rPr>
              <a:t>B3, giấu bit </a:t>
            </a:r>
            <a:r>
              <a:rPr sz="2200" b="1" spc="-5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vào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</a:t>
            </a:r>
            <a:r>
              <a:rPr sz="2175" b="1" spc="315" baseline="-21072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;	Nếu </a:t>
            </a:r>
            <a:r>
              <a:rPr sz="2200" dirty="0">
                <a:latin typeface="Times New Roman"/>
                <a:cs typeface="Times New Roman"/>
              </a:rPr>
              <a:t>không đúng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thì  giữ </a:t>
            </a:r>
            <a:r>
              <a:rPr sz="2200" dirty="0">
                <a:latin typeface="Times New Roman"/>
                <a:cs typeface="Times New Roman"/>
              </a:rPr>
              <a:t>nguyên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  <a:tabLst>
                <a:tab pos="4415155" algn="l"/>
              </a:tabLst>
            </a:pPr>
            <a:r>
              <a:rPr sz="2200" spc="-5" dirty="0">
                <a:latin typeface="Times New Roman"/>
                <a:cs typeface="Times New Roman"/>
              </a:rPr>
              <a:t>B3: </a:t>
            </a:r>
            <a:r>
              <a:rPr sz="2200" spc="-10" dirty="0">
                <a:latin typeface="Times New Roman"/>
                <a:cs typeface="Times New Roman"/>
              </a:rPr>
              <a:t>Khi </a:t>
            </a:r>
            <a:r>
              <a:rPr sz="2200" spc="-5" dirty="0">
                <a:latin typeface="Times New Roman"/>
                <a:cs typeface="Times New Roman"/>
              </a:rPr>
              <a:t>giấu </a:t>
            </a:r>
            <a:r>
              <a:rPr sz="2200" dirty="0">
                <a:latin typeface="Times New Roman"/>
                <a:cs typeface="Times New Roman"/>
              </a:rPr>
              <a:t>bit </a:t>
            </a:r>
            <a:r>
              <a:rPr sz="2200" b="1" spc="-5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vào 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  </a:t>
            </a:r>
            <a:r>
              <a:rPr sz="2200" spc="-5" dirty="0">
                <a:latin typeface="Times New Roman"/>
                <a:cs typeface="Times New Roman"/>
              </a:rPr>
              <a:t>, thay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đổi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	</a:t>
            </a:r>
            <a:r>
              <a:rPr sz="2200" spc="-5" dirty="0">
                <a:latin typeface="Times New Roman"/>
                <a:cs typeface="Times New Roman"/>
              </a:rPr>
              <a:t>như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>
                <a:latin typeface="Times New Roman"/>
                <a:cs typeface="Times New Roman"/>
              </a:rPr>
              <a:t>sau:</a:t>
            </a:r>
            <a:endParaRPr sz="22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481965" algn="l"/>
                <a:tab pos="3683000" algn="l"/>
                <a:tab pos="46132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IF	</a:t>
            </a:r>
            <a:r>
              <a:rPr sz="2200" spc="-5" dirty="0">
                <a:latin typeface="Times New Roman"/>
                <a:cs typeface="Times New Roman"/>
              </a:rPr>
              <a:t>(SUM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  </a:t>
            </a:r>
            <a:r>
              <a:rPr sz="2200" spc="-5" dirty="0">
                <a:latin typeface="Times New Roman"/>
                <a:cs typeface="Times New Roman"/>
              </a:rPr>
              <a:t>^ 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) </a:t>
            </a:r>
            <a:r>
              <a:rPr sz="2200" spc="-10" dirty="0">
                <a:latin typeface="Times New Roman"/>
                <a:cs typeface="Times New Roman"/>
              </a:rPr>
              <a:t>mod </a:t>
            </a:r>
            <a:r>
              <a:rPr sz="2200" spc="-5" dirty="0">
                <a:latin typeface="Times New Roman"/>
                <a:cs typeface="Times New Roman"/>
              </a:rPr>
              <a:t>2 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b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)	</a:t>
            </a:r>
            <a:r>
              <a:rPr sz="2200" b="1" spc="-5" dirty="0">
                <a:latin typeface="Times New Roman"/>
                <a:cs typeface="Times New Roman"/>
              </a:rPr>
              <a:t>THEN	</a:t>
            </a:r>
            <a:r>
              <a:rPr sz="2200" spc="-5" dirty="0">
                <a:latin typeface="Times New Roman"/>
                <a:cs typeface="Times New Roman"/>
              </a:rPr>
              <a:t>giữ </a:t>
            </a:r>
            <a:r>
              <a:rPr sz="2200" dirty="0">
                <a:latin typeface="Times New Roman"/>
                <a:cs typeface="Times New Roman"/>
              </a:rPr>
              <a:t>nguyên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</a:t>
            </a:r>
            <a:endParaRPr sz="2175" baseline="-21072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ELSE</a:t>
            </a:r>
            <a:endParaRPr sz="22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tabLst>
                <a:tab pos="474345" algn="l"/>
                <a:tab pos="281305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If	</a:t>
            </a:r>
            <a:r>
              <a:rPr sz="2200" spc="-5" dirty="0">
                <a:latin typeface="Times New Roman"/>
                <a:cs typeface="Times New Roman"/>
              </a:rPr>
              <a:t>(SUM(</a:t>
            </a:r>
            <a:r>
              <a:rPr sz="2200" b="1" spc="-5" dirty="0">
                <a:latin typeface="Times New Roman"/>
                <a:cs typeface="Times New Roman"/>
              </a:rPr>
              <a:t>F</a:t>
            </a:r>
            <a:r>
              <a:rPr sz="2175" b="1" spc="-7" baseline="-21072" dirty="0">
                <a:latin typeface="Times New Roman"/>
                <a:cs typeface="Times New Roman"/>
              </a:rPr>
              <a:t>i  </a:t>
            </a:r>
            <a:r>
              <a:rPr sz="2200" spc="-5" dirty="0">
                <a:latin typeface="Times New Roman"/>
                <a:cs typeface="Times New Roman"/>
              </a:rPr>
              <a:t>^ 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) =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1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)	</a:t>
            </a:r>
            <a:r>
              <a:rPr sz="2200" b="1" spc="-5" dirty="0">
                <a:latin typeface="Times New Roman"/>
                <a:cs typeface="Times New Roman"/>
              </a:rPr>
              <a:t>Then</a:t>
            </a:r>
            <a:endParaRPr sz="22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Chọn ngẫu nhiên 1 bít thoả </a:t>
            </a:r>
            <a:r>
              <a:rPr sz="2200" spc="-15" dirty="0">
                <a:latin typeface="Times New Roman"/>
                <a:cs typeface="Times New Roman"/>
              </a:rPr>
              <a:t>mãn </a:t>
            </a:r>
            <a:r>
              <a:rPr sz="2200" dirty="0">
                <a:latin typeface="Times New Roman"/>
                <a:cs typeface="Times New Roman"/>
              </a:rPr>
              <a:t>([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] </a:t>
            </a:r>
            <a:r>
              <a:rPr sz="2175" baseline="-21072" dirty="0">
                <a:latin typeface="Times New Roman"/>
                <a:cs typeface="Times New Roman"/>
              </a:rPr>
              <a:t>j </a:t>
            </a:r>
            <a:r>
              <a:rPr sz="2175" spc="7" baseline="-21072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Times New Roman"/>
                <a:cs typeface="Times New Roman"/>
              </a:rPr>
              <a:t>= </a:t>
            </a:r>
            <a:r>
              <a:rPr sz="2200" b="1" spc="-5" dirty="0">
                <a:latin typeface="Times New Roman"/>
                <a:cs typeface="Times New Roman"/>
              </a:rPr>
              <a:t>0 </a:t>
            </a:r>
            <a:r>
              <a:rPr sz="2200" spc="-5" dirty="0">
                <a:latin typeface="Times New Roman"/>
                <a:cs typeface="Times New Roman"/>
              </a:rPr>
              <a:t>&amp; </a:t>
            </a:r>
            <a:r>
              <a:rPr sz="2200" spc="-10" dirty="0">
                <a:latin typeface="Times New Roman"/>
                <a:cs typeface="Times New Roman"/>
              </a:rPr>
              <a:t>[</a:t>
            </a:r>
            <a:r>
              <a:rPr sz="2200" b="1" spc="-10" dirty="0">
                <a:latin typeface="Times New Roman"/>
                <a:cs typeface="Times New Roman"/>
              </a:rPr>
              <a:t>K</a:t>
            </a:r>
            <a:r>
              <a:rPr sz="2200" spc="-10" dirty="0">
                <a:latin typeface="Times New Roman"/>
                <a:cs typeface="Times New Roman"/>
              </a:rPr>
              <a:t>] </a:t>
            </a:r>
            <a:r>
              <a:rPr sz="2175" baseline="-21072" dirty="0">
                <a:latin typeface="Times New Roman"/>
                <a:cs typeface="Times New Roman"/>
              </a:rPr>
              <a:t>j </a:t>
            </a:r>
            <a:r>
              <a:rPr sz="2175" spc="7" baseline="-21072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Times New Roman"/>
                <a:cs typeface="Times New Roman"/>
              </a:rPr>
              <a:t>= </a:t>
            </a:r>
            <a:r>
              <a:rPr sz="2200" b="1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), </a:t>
            </a:r>
            <a:r>
              <a:rPr sz="2200" spc="-5" dirty="0">
                <a:latin typeface="Times New Roman"/>
                <a:cs typeface="Times New Roman"/>
              </a:rPr>
              <a:t>lật [</a:t>
            </a:r>
            <a:r>
              <a:rPr sz="2200" b="1" spc="-5" dirty="0">
                <a:latin typeface="Times New Roman"/>
                <a:cs typeface="Times New Roman"/>
              </a:rPr>
              <a:t>F</a:t>
            </a:r>
            <a:r>
              <a:rPr sz="2175" b="1" spc="-7" baseline="-21072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] </a:t>
            </a:r>
            <a:r>
              <a:rPr sz="2175" baseline="-21072" dirty="0">
                <a:latin typeface="Times New Roman"/>
                <a:cs typeface="Times New Roman"/>
              </a:rPr>
              <a:t>j </a:t>
            </a:r>
            <a:r>
              <a:rPr sz="2175" spc="7" baseline="-21072">
                <a:latin typeface="Times New Roman"/>
                <a:cs typeface="Times New Roman"/>
              </a:rPr>
              <a:t>k</a:t>
            </a:r>
            <a:r>
              <a:rPr sz="2175" spc="345" baseline="-21072">
                <a:latin typeface="Times New Roman"/>
                <a:cs typeface="Times New Roman"/>
              </a:rPr>
              <a:t> </a:t>
            </a:r>
            <a:r>
              <a:rPr sz="2200" spc="-5">
                <a:latin typeface="Times New Roman"/>
                <a:cs typeface="Times New Roman"/>
              </a:rPr>
              <a:t>thành</a:t>
            </a:r>
            <a:r>
              <a:rPr lang="en-US" sz="2200" spc="-5">
                <a:latin typeface="Times New Roman"/>
                <a:cs typeface="Times New Roman"/>
              </a:rPr>
              <a:t> </a:t>
            </a:r>
            <a:r>
              <a:rPr sz="2200" b="1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Times New Roman"/>
                <a:cs typeface="Times New Roman"/>
              </a:rPr>
              <a:t>Else</a:t>
            </a:r>
            <a:endParaRPr sz="22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  <a:tabLst>
                <a:tab pos="723265" algn="l"/>
                <a:tab pos="428244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if	</a:t>
            </a:r>
            <a:r>
              <a:rPr sz="2200" spc="-5" dirty="0">
                <a:latin typeface="Times New Roman"/>
                <a:cs typeface="Times New Roman"/>
              </a:rPr>
              <a:t>(SUM(</a:t>
            </a:r>
            <a:r>
              <a:rPr sz="2200" b="1" spc="-5" dirty="0">
                <a:latin typeface="Times New Roman"/>
                <a:cs typeface="Times New Roman"/>
              </a:rPr>
              <a:t>F</a:t>
            </a:r>
            <a:r>
              <a:rPr sz="2175" b="1" spc="-7" baseline="-21072" dirty="0">
                <a:latin typeface="Times New Roman"/>
                <a:cs typeface="Times New Roman"/>
              </a:rPr>
              <a:t>i  </a:t>
            </a:r>
            <a:r>
              <a:rPr sz="2200" spc="-5" dirty="0">
                <a:latin typeface="Times New Roman"/>
                <a:cs typeface="Times New Roman"/>
              </a:rPr>
              <a:t>^ 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) = SUM(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1)	</a:t>
            </a:r>
            <a:r>
              <a:rPr sz="2200" b="1" spc="-5" dirty="0">
                <a:latin typeface="Times New Roman"/>
                <a:cs typeface="Times New Roman"/>
              </a:rPr>
              <a:t>then</a:t>
            </a:r>
            <a:endParaRPr sz="22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Chọn ngẫu nhiên 1 </a:t>
            </a:r>
            <a:r>
              <a:rPr sz="2200" dirty="0">
                <a:latin typeface="Times New Roman"/>
                <a:cs typeface="Times New Roman"/>
              </a:rPr>
              <a:t>bít </a:t>
            </a:r>
            <a:r>
              <a:rPr sz="2200" spc="-5" dirty="0">
                <a:latin typeface="Times New Roman"/>
                <a:cs typeface="Times New Roman"/>
              </a:rPr>
              <a:t>thoả </a:t>
            </a:r>
            <a:r>
              <a:rPr sz="2200" spc="-10" dirty="0">
                <a:latin typeface="Times New Roman"/>
                <a:cs typeface="Times New Roman"/>
              </a:rPr>
              <a:t>mãn </a:t>
            </a:r>
            <a:r>
              <a:rPr sz="2200" dirty="0">
                <a:latin typeface="Times New Roman"/>
                <a:cs typeface="Times New Roman"/>
              </a:rPr>
              <a:t>([</a:t>
            </a:r>
            <a:r>
              <a:rPr sz="2200" b="1" dirty="0">
                <a:latin typeface="Times New Roman"/>
                <a:cs typeface="Times New Roman"/>
              </a:rPr>
              <a:t>F</a:t>
            </a:r>
            <a:r>
              <a:rPr sz="2175" b="1" baseline="-21072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] </a:t>
            </a:r>
            <a:r>
              <a:rPr sz="2175" baseline="-21072" dirty="0">
                <a:latin typeface="Times New Roman"/>
                <a:cs typeface="Times New Roman"/>
              </a:rPr>
              <a:t>j </a:t>
            </a:r>
            <a:r>
              <a:rPr sz="2175" spc="7" baseline="-21072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Times New Roman"/>
                <a:cs typeface="Times New Roman"/>
              </a:rPr>
              <a:t>= </a:t>
            </a:r>
            <a:r>
              <a:rPr sz="2200" b="1" spc="-5" dirty="0">
                <a:latin typeface="Times New Roman"/>
                <a:cs typeface="Times New Roman"/>
              </a:rPr>
              <a:t>1 </a:t>
            </a:r>
            <a:r>
              <a:rPr sz="2200" spc="-5" dirty="0">
                <a:latin typeface="Times New Roman"/>
                <a:cs typeface="Times New Roman"/>
              </a:rPr>
              <a:t>&amp; </a:t>
            </a:r>
            <a:r>
              <a:rPr sz="2200" spc="-10" dirty="0">
                <a:latin typeface="Times New Roman"/>
                <a:cs typeface="Times New Roman"/>
              </a:rPr>
              <a:t>[</a:t>
            </a:r>
            <a:r>
              <a:rPr sz="2200" b="1" spc="-10" dirty="0">
                <a:latin typeface="Times New Roman"/>
                <a:cs typeface="Times New Roman"/>
              </a:rPr>
              <a:t>K</a:t>
            </a:r>
            <a:r>
              <a:rPr sz="2200" spc="-10" dirty="0">
                <a:latin typeface="Times New Roman"/>
                <a:cs typeface="Times New Roman"/>
              </a:rPr>
              <a:t>] </a:t>
            </a:r>
            <a:r>
              <a:rPr sz="2175" baseline="-21072" dirty="0">
                <a:latin typeface="Times New Roman"/>
                <a:cs typeface="Times New Roman"/>
              </a:rPr>
              <a:t>j </a:t>
            </a:r>
            <a:r>
              <a:rPr sz="2175" spc="7" baseline="-21072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Times New Roman"/>
                <a:cs typeface="Times New Roman"/>
              </a:rPr>
              <a:t>= </a:t>
            </a:r>
            <a:r>
              <a:rPr sz="2200" b="1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), </a:t>
            </a:r>
            <a:r>
              <a:rPr sz="2200" spc="-5" dirty="0">
                <a:latin typeface="Times New Roman"/>
                <a:cs typeface="Times New Roman"/>
              </a:rPr>
              <a:t>lật [</a:t>
            </a:r>
            <a:r>
              <a:rPr sz="2200" b="1" spc="-5" dirty="0">
                <a:latin typeface="Times New Roman"/>
                <a:cs typeface="Times New Roman"/>
              </a:rPr>
              <a:t>F</a:t>
            </a:r>
            <a:r>
              <a:rPr sz="2175" b="1" spc="-7" baseline="-21072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] </a:t>
            </a:r>
            <a:r>
              <a:rPr sz="2175" baseline="-21072" dirty="0">
                <a:latin typeface="Times New Roman"/>
                <a:cs typeface="Times New Roman"/>
              </a:rPr>
              <a:t>j</a:t>
            </a:r>
            <a:r>
              <a:rPr sz="2175" spc="-30" baseline="-21072" dirty="0">
                <a:latin typeface="Times New Roman"/>
                <a:cs typeface="Times New Roman"/>
              </a:rPr>
              <a:t> </a:t>
            </a:r>
            <a:r>
              <a:rPr sz="2175" spc="7" baseline="-21072" dirty="0">
                <a:latin typeface="Times New Roman"/>
                <a:cs typeface="Times New Roman"/>
              </a:rPr>
              <a:t>k</a:t>
            </a:r>
            <a:endParaRPr sz="2175" baseline="-21072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thành </a:t>
            </a:r>
            <a:r>
              <a:rPr sz="2200" b="1" dirty="0">
                <a:latin typeface="Times New Roman"/>
                <a:cs typeface="Times New Roman"/>
              </a:rPr>
              <a:t>0</a:t>
            </a:r>
            <a:r>
              <a:rPr sz="2200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412115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else </a:t>
            </a:r>
            <a:r>
              <a:rPr sz="2200" spc="-5" dirty="0">
                <a:latin typeface="Times New Roman"/>
                <a:cs typeface="Times New Roman"/>
              </a:rPr>
              <a:t>Chọn ngẫu nhiên 1 bít thoả </a:t>
            </a:r>
            <a:r>
              <a:rPr sz="2200" spc="-10" dirty="0">
                <a:latin typeface="Times New Roman"/>
                <a:cs typeface="Times New Roman"/>
              </a:rPr>
              <a:t>mãn </a:t>
            </a:r>
            <a:r>
              <a:rPr sz="2200" spc="-5" dirty="0">
                <a:latin typeface="Times New Roman"/>
                <a:cs typeface="Times New Roman"/>
              </a:rPr>
              <a:t>[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spc="-5" dirty="0">
                <a:latin typeface="Times New Roman"/>
                <a:cs typeface="Times New Roman"/>
              </a:rPr>
              <a:t>] </a:t>
            </a:r>
            <a:r>
              <a:rPr sz="2175" baseline="-21072" dirty="0">
                <a:latin typeface="Times New Roman"/>
                <a:cs typeface="Times New Roman"/>
              </a:rPr>
              <a:t>j </a:t>
            </a:r>
            <a:r>
              <a:rPr sz="2175" spc="7" baseline="-21072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1,</a:t>
            </a:r>
            <a:endParaRPr sz="2200">
              <a:latin typeface="Times New Roman"/>
              <a:cs typeface="Times New Roman"/>
            </a:endParaRPr>
          </a:p>
          <a:p>
            <a:pPr marL="552450">
              <a:lnSpc>
                <a:spcPct val="100000"/>
              </a:lnSpc>
              <a:tabLst>
                <a:tab pos="2079625" algn="l"/>
                <a:tab pos="3626485" algn="l"/>
                <a:tab pos="4168775" algn="l"/>
              </a:tabLst>
            </a:pPr>
            <a:r>
              <a:rPr sz="2200" spc="-5">
                <a:latin typeface="Times New Roman"/>
                <a:cs typeface="Times New Roman"/>
              </a:rPr>
              <a:t>lật </a:t>
            </a:r>
            <a:r>
              <a:rPr sz="2200">
                <a:latin typeface="Times New Roman"/>
                <a:cs typeface="Times New Roman"/>
              </a:rPr>
              <a:t>b</a:t>
            </a:r>
            <a:r>
              <a:rPr lang="en-US" sz="2200">
                <a:latin typeface="Times New Roman"/>
                <a:cs typeface="Times New Roman"/>
              </a:rPr>
              <a:t>i</a:t>
            </a:r>
            <a:r>
              <a:rPr sz="2200">
                <a:latin typeface="Times New Roman"/>
                <a:cs typeface="Times New Roman"/>
              </a:rPr>
              <a:t>t </a:t>
            </a:r>
            <a:r>
              <a:rPr sz="2200" spc="-10" dirty="0">
                <a:latin typeface="Times New Roman"/>
                <a:cs typeface="Times New Roman"/>
              </a:rPr>
              <a:t>[</a:t>
            </a:r>
            <a:r>
              <a:rPr sz="2200" b="1" spc="-10" dirty="0">
                <a:latin typeface="Times New Roman"/>
                <a:cs typeface="Times New Roman"/>
              </a:rPr>
              <a:t>F</a:t>
            </a:r>
            <a:r>
              <a:rPr sz="2200" b="1" spc="-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]	từ 0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thành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1,	hay	từ 1 thành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0;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ải mật 8 bí ẩn lớn nhất trong họa phẩm Mona Lisa của Da Vinci">
            <a:extLst>
              <a:ext uri="{FF2B5EF4-FFF2-40B4-BE49-F238E27FC236}">
                <a16:creationId xmlns:a16="http://schemas.microsoft.com/office/drawing/2014/main" id="{E1C68823-56BB-44D3-BE63-322833E10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838200"/>
            <a:ext cx="3744861" cy="558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1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291856" y="1433536"/>
            <a:ext cx="2820763" cy="2654433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977" y="504040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0983" y="2239541"/>
            <a:ext cx="1143000" cy="1119356"/>
            <a:chOff x="1190625" y="238125"/>
            <a:chExt cx="5238750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3133463" y="4466097"/>
            <a:ext cx="345908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b="1">
                <a:solidFill>
                  <a:schemeClr val="tx2">
                    <a:lumMod val="50000"/>
                  </a:schemeClr>
                </a:solidFill>
                <a:latin typeface="+mj-lt"/>
              </a:rPr>
              <a:t>Kỹ thuật Wu-Lee</a:t>
            </a:r>
            <a:endParaRPr b="1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60645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362200" y="286377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2A1C-9FD1-911B-E38A-C4E65CFE6CA2}"/>
              </a:ext>
            </a:extLst>
          </p:cNvPr>
          <p:cNvSpPr txBox="1"/>
          <p:nvPr/>
        </p:nvSpPr>
        <p:spPr>
          <a:xfrm>
            <a:off x="914400" y="1371600"/>
            <a:ext cx="7315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Nhúng thông tin B vào ảnh F sử dụng khoá K theo thuật toán Wu-Lee như sau:</a:t>
            </a:r>
          </a:p>
          <a:p>
            <a:endParaRPr lang="vi-VN"/>
          </a:p>
          <a:p>
            <a:r>
              <a:rPr lang="vi-VN" b="1"/>
              <a:t>B = 110</a:t>
            </a:r>
          </a:p>
          <a:p>
            <a:endParaRPr lang="vi-VN"/>
          </a:p>
          <a:p>
            <a:r>
              <a:rPr lang="vi-VN"/>
              <a:t>F = </a:t>
            </a:r>
            <a:r>
              <a:rPr lang="vi-VN">
                <a:solidFill>
                  <a:srgbClr val="FF0000"/>
                </a:solidFill>
              </a:rPr>
              <a:t>1  0  0  </a:t>
            </a:r>
            <a:r>
              <a:rPr lang="vi-VN">
                <a:solidFill>
                  <a:srgbClr val="00B0F0"/>
                </a:solidFill>
              </a:rPr>
              <a:t>1  0  1</a:t>
            </a:r>
          </a:p>
          <a:p>
            <a:r>
              <a:rPr lang="vi-VN">
                <a:solidFill>
                  <a:srgbClr val="00B0F0"/>
                </a:solidFill>
              </a:rPr>
              <a:t>      </a:t>
            </a:r>
            <a:r>
              <a:rPr lang="vi-VN">
                <a:solidFill>
                  <a:srgbClr val="FF0000"/>
                </a:solidFill>
              </a:rPr>
              <a:t>1  1  0  </a:t>
            </a:r>
            <a:r>
              <a:rPr lang="vi-VN">
                <a:solidFill>
                  <a:srgbClr val="00B0F0"/>
                </a:solidFill>
              </a:rPr>
              <a:t>1  0  1</a:t>
            </a:r>
          </a:p>
          <a:p>
            <a:r>
              <a:rPr lang="vi-VN">
                <a:solidFill>
                  <a:srgbClr val="00B0F0"/>
                </a:solidFill>
              </a:rPr>
              <a:t>      </a:t>
            </a:r>
            <a:r>
              <a:rPr lang="vi-VN">
                <a:solidFill>
                  <a:srgbClr val="FF0000"/>
                </a:solidFill>
              </a:rPr>
              <a:t>0  1  0  </a:t>
            </a:r>
            <a:r>
              <a:rPr lang="vi-VN">
                <a:solidFill>
                  <a:srgbClr val="00B0F0"/>
                </a:solidFill>
              </a:rPr>
              <a:t>1  0  1</a:t>
            </a:r>
          </a:p>
          <a:p>
            <a:r>
              <a:rPr lang="vi-VN"/>
              <a:t>      0  0  1  </a:t>
            </a:r>
            <a:r>
              <a:rPr lang="vi-VN">
                <a:solidFill>
                  <a:srgbClr val="FFC000"/>
                </a:solidFill>
              </a:rPr>
              <a:t>1  1  1</a:t>
            </a:r>
          </a:p>
          <a:p>
            <a:r>
              <a:rPr lang="vi-VN"/>
              <a:t>      1  1  0  </a:t>
            </a:r>
            <a:r>
              <a:rPr lang="vi-VN">
                <a:solidFill>
                  <a:srgbClr val="FFC000"/>
                </a:solidFill>
              </a:rPr>
              <a:t>1  1  0</a:t>
            </a:r>
          </a:p>
          <a:p>
            <a:r>
              <a:rPr lang="vi-VN"/>
              <a:t>      0  0  1  </a:t>
            </a:r>
            <a:r>
              <a:rPr lang="vi-VN">
                <a:solidFill>
                  <a:srgbClr val="FFC000"/>
                </a:solidFill>
              </a:rPr>
              <a:t>1  1  0</a:t>
            </a:r>
          </a:p>
          <a:p>
            <a:endParaRPr lang="vi-VN"/>
          </a:p>
          <a:p>
            <a:r>
              <a:rPr lang="vi-VN" b="1"/>
              <a:t>Bước 1: </a:t>
            </a:r>
            <a:r>
              <a:rPr lang="vi-VN"/>
              <a:t>Chia thành các ma trận nhỏ: F1, F2, F3, F4 có kích </a:t>
            </a:r>
            <a:r>
              <a:rPr lang="vi-VN">
                <a:solidFill>
                  <a:srgbClr val="FF0000"/>
                </a:solidFill>
              </a:rPr>
              <a:t>thước bằng ma trận khoá K</a:t>
            </a:r>
            <a:r>
              <a:rPr lang="vi-VN"/>
              <a:t>. Sau đó thực hiện phép </a:t>
            </a:r>
            <a:r>
              <a:rPr lang="vi-VN" b="1"/>
              <a:t>em</a:t>
            </a:r>
            <a:r>
              <a:rPr lang="vi-VN"/>
              <a:t> các ma trận nhỏ (Fi) với ma trận (K) với từng bit 1 ở (Fi) và điểm bit 1 ở (K) tương ứng thì kết quả trả về bit 1 còn lại thì kết quả là bit 0.</a:t>
            </a:r>
          </a:p>
          <a:p>
            <a:r>
              <a:rPr lang="vi-VN"/>
              <a:t>Phép </a:t>
            </a:r>
            <a:r>
              <a:rPr lang="vi-VN" b="1"/>
              <a:t>em</a:t>
            </a:r>
            <a:r>
              <a:rPr lang="vi-VN"/>
              <a:t> cũng tương tự như phép </a:t>
            </a:r>
            <a:r>
              <a:rPr lang="vi-VN" b="1"/>
              <a:t>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5464D-6034-0892-5B22-6F1AC6CA340F}"/>
              </a:ext>
            </a:extLst>
          </p:cNvPr>
          <p:cNvSpPr txBox="1"/>
          <p:nvPr/>
        </p:nvSpPr>
        <p:spPr>
          <a:xfrm>
            <a:off x="3505200" y="2673929"/>
            <a:ext cx="229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K = 1  0  0</a:t>
            </a:r>
          </a:p>
          <a:p>
            <a:r>
              <a:rPr lang="vi-VN"/>
              <a:t>       1  1  0</a:t>
            </a:r>
          </a:p>
          <a:p>
            <a:r>
              <a:rPr lang="vi-VN"/>
              <a:t>       0  1  0</a:t>
            </a:r>
          </a:p>
          <a:p>
            <a:r>
              <a:rPr lang="vi-VN"/>
              <a:t> =&gt; Sum(K) = 4</a:t>
            </a:r>
          </a:p>
        </p:txBody>
      </p:sp>
    </p:spTree>
    <p:extLst>
      <p:ext uri="{BB962C8B-B14F-4D97-AF65-F5344CB8AC3E}">
        <p14:creationId xmlns:p14="http://schemas.microsoft.com/office/powerpoint/2010/main" val="637792933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438400" y="211162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2A1C-9FD1-911B-E38A-C4E65CFE6CA2}"/>
              </a:ext>
            </a:extLst>
          </p:cNvPr>
          <p:cNvSpPr txBox="1"/>
          <p:nvPr/>
        </p:nvSpPr>
        <p:spPr>
          <a:xfrm>
            <a:off x="1295400" y="1102342"/>
            <a:ext cx="6753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Bước 2</a:t>
            </a:r>
            <a:r>
              <a:rPr lang="vi-VN"/>
              <a:t>: Tính Sum(Fi em K) và Sum(K). Sum bằng tổng các bit 1 trong ma trận</a:t>
            </a:r>
          </a:p>
          <a:p>
            <a:r>
              <a:rPr lang="vi-VN"/>
              <a:t>Sau đó kiểm tra điều kiện: </a:t>
            </a:r>
            <a:r>
              <a:rPr lang="vi-VN">
                <a:solidFill>
                  <a:srgbClr val="FF0000"/>
                </a:solidFill>
              </a:rPr>
              <a:t>0 &lt; Sum(Fi em K) &lt; Sum(K)</a:t>
            </a:r>
          </a:p>
          <a:p>
            <a:r>
              <a:rPr lang="vi-VN"/>
              <a:t>Nếu đúng thì chuyển sang bước 3</a:t>
            </a:r>
          </a:p>
          <a:p>
            <a:r>
              <a:rPr lang="vi-VN"/>
              <a:t>Nếu sai thì không giấu tin ở Fi, giữ nguyên Fi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48475-BD59-852F-3677-406B7E318F73}"/>
              </a:ext>
            </a:extLst>
          </p:cNvPr>
          <p:cNvSpPr txBox="1"/>
          <p:nvPr/>
        </p:nvSpPr>
        <p:spPr>
          <a:xfrm>
            <a:off x="1676399" y="2600402"/>
            <a:ext cx="267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1 0 0 </a:t>
            </a:r>
            <a:r>
              <a:rPr lang="pt-BR" b="1"/>
              <a:t>em</a:t>
            </a:r>
            <a:r>
              <a:rPr lang="pt-BR"/>
              <a:t> 1 0 0</a:t>
            </a:r>
            <a:r>
              <a:rPr lang="vi-VN"/>
              <a:t>    </a:t>
            </a:r>
            <a:r>
              <a:rPr lang="pt-BR"/>
              <a:t>  1 0 0</a:t>
            </a:r>
          </a:p>
          <a:p>
            <a:r>
              <a:rPr lang="pt-BR"/>
              <a:t>1 1 0</a:t>
            </a:r>
            <a:r>
              <a:rPr lang="vi-VN"/>
              <a:t>       </a:t>
            </a:r>
            <a:r>
              <a:rPr lang="pt-BR"/>
              <a:t>1 1 </a:t>
            </a:r>
            <a:r>
              <a:rPr lang="vi-VN"/>
              <a:t>0     </a:t>
            </a:r>
            <a:r>
              <a:rPr lang="pt-BR"/>
              <a:t> 1 1 0</a:t>
            </a:r>
          </a:p>
          <a:p>
            <a:r>
              <a:rPr lang="pt-BR"/>
              <a:t>0 1 0</a:t>
            </a:r>
            <a:r>
              <a:rPr lang="vi-VN"/>
              <a:t>       </a:t>
            </a:r>
            <a:r>
              <a:rPr lang="pt-BR"/>
              <a:t>0 1 0 =&gt; 0 1 0 </a:t>
            </a:r>
          </a:p>
          <a:p>
            <a:r>
              <a:rPr lang="pt-BR"/>
              <a:t>=&gt; sum(F1 </a:t>
            </a:r>
            <a:r>
              <a:rPr lang="pt-BR" b="1"/>
              <a:t>em</a:t>
            </a:r>
            <a:r>
              <a:rPr lang="pt-BR"/>
              <a:t> K) = 4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37AE8-883C-B986-218B-C14F451F8107}"/>
              </a:ext>
            </a:extLst>
          </p:cNvPr>
          <p:cNvSpPr txBox="1"/>
          <p:nvPr/>
        </p:nvSpPr>
        <p:spPr>
          <a:xfrm>
            <a:off x="5031798" y="2667000"/>
            <a:ext cx="267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1 0 1 </a:t>
            </a:r>
            <a:r>
              <a:rPr lang="pt-BR" b="1"/>
              <a:t>em</a:t>
            </a:r>
            <a:r>
              <a:rPr lang="pt-BR"/>
              <a:t> 1 0 0</a:t>
            </a:r>
            <a:r>
              <a:rPr lang="vi-VN"/>
              <a:t>     </a:t>
            </a:r>
            <a:r>
              <a:rPr lang="pt-BR"/>
              <a:t>1 0 0</a:t>
            </a:r>
          </a:p>
          <a:p>
            <a:r>
              <a:rPr lang="pt-BR"/>
              <a:t>1 0 1</a:t>
            </a:r>
            <a:r>
              <a:rPr lang="vi-VN"/>
              <a:t>       </a:t>
            </a:r>
            <a:r>
              <a:rPr lang="pt-BR"/>
              <a:t>1 1 </a:t>
            </a:r>
            <a:r>
              <a:rPr lang="vi-VN"/>
              <a:t>0      </a:t>
            </a:r>
            <a:r>
              <a:rPr lang="pt-BR"/>
              <a:t>1 0 0</a:t>
            </a:r>
          </a:p>
          <a:p>
            <a:r>
              <a:rPr lang="pt-BR"/>
              <a:t>1 0 1</a:t>
            </a:r>
            <a:r>
              <a:rPr lang="vi-VN"/>
              <a:t>       </a:t>
            </a:r>
            <a:r>
              <a:rPr lang="pt-BR"/>
              <a:t>0 1 0 =&gt; 0 0 0</a:t>
            </a:r>
            <a:endParaRPr lang="vi-VN"/>
          </a:p>
          <a:p>
            <a:r>
              <a:rPr lang="pt-BR"/>
              <a:t> =&gt; sum(F2 </a:t>
            </a:r>
            <a:r>
              <a:rPr lang="pt-BR" b="1"/>
              <a:t>em</a:t>
            </a:r>
            <a:r>
              <a:rPr lang="pt-BR"/>
              <a:t> K)=2</a:t>
            </a:r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A8747-1FFE-6C63-D842-57E3DA8348BD}"/>
              </a:ext>
            </a:extLst>
          </p:cNvPr>
          <p:cNvSpPr txBox="1"/>
          <p:nvPr/>
        </p:nvSpPr>
        <p:spPr>
          <a:xfrm>
            <a:off x="1676399" y="4191000"/>
            <a:ext cx="2435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0 0 1 </a:t>
            </a:r>
            <a:r>
              <a:rPr lang="pt-BR" b="1"/>
              <a:t>em</a:t>
            </a:r>
            <a:r>
              <a:rPr lang="pt-BR"/>
              <a:t> 1 0 0</a:t>
            </a:r>
            <a:r>
              <a:rPr lang="vi-VN"/>
              <a:t>      </a:t>
            </a:r>
            <a:r>
              <a:rPr lang="pt-BR"/>
              <a:t>0 0 0</a:t>
            </a:r>
          </a:p>
          <a:p>
            <a:r>
              <a:rPr lang="pt-BR"/>
              <a:t>1 1 0</a:t>
            </a:r>
            <a:r>
              <a:rPr lang="vi-VN"/>
              <a:t>       </a:t>
            </a:r>
            <a:r>
              <a:rPr lang="pt-BR"/>
              <a:t>1 1 0   </a:t>
            </a:r>
            <a:r>
              <a:rPr lang="vi-VN"/>
              <a:t>   </a:t>
            </a:r>
            <a:r>
              <a:rPr lang="pt-BR"/>
              <a:t>1 1 0</a:t>
            </a:r>
          </a:p>
          <a:p>
            <a:r>
              <a:rPr lang="pt-BR"/>
              <a:t>0 0 1</a:t>
            </a:r>
            <a:r>
              <a:rPr lang="vi-VN"/>
              <a:t>       </a:t>
            </a:r>
            <a:r>
              <a:rPr lang="pt-BR"/>
              <a:t>0 1 0</a:t>
            </a:r>
            <a:r>
              <a:rPr lang="vi-VN"/>
              <a:t> </a:t>
            </a:r>
            <a:r>
              <a:rPr lang="pt-BR"/>
              <a:t>=&gt; 0 0 0 </a:t>
            </a:r>
            <a:endParaRPr lang="vi-VN"/>
          </a:p>
          <a:p>
            <a:r>
              <a:rPr lang="pt-BR"/>
              <a:t>=&gt; sum(F3 </a:t>
            </a:r>
            <a:r>
              <a:rPr lang="pt-BR" b="1"/>
              <a:t>em</a:t>
            </a:r>
            <a:r>
              <a:rPr lang="pt-BR"/>
              <a:t> K)= 2</a:t>
            </a:r>
            <a:endParaRPr lang="vi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83506-40A9-D6CC-829D-69DF24FD6613}"/>
              </a:ext>
            </a:extLst>
          </p:cNvPr>
          <p:cNvSpPr txBox="1"/>
          <p:nvPr/>
        </p:nvSpPr>
        <p:spPr>
          <a:xfrm>
            <a:off x="5031798" y="4278330"/>
            <a:ext cx="2537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0 1 1 </a:t>
            </a:r>
            <a:r>
              <a:rPr lang="pt-BR" b="1"/>
              <a:t>em</a:t>
            </a:r>
            <a:r>
              <a:rPr lang="pt-BR"/>
              <a:t> 1 0 0</a:t>
            </a:r>
            <a:r>
              <a:rPr lang="vi-VN"/>
              <a:t>      </a:t>
            </a:r>
            <a:r>
              <a:rPr lang="pt-BR"/>
              <a:t>0 0 0</a:t>
            </a:r>
          </a:p>
          <a:p>
            <a:r>
              <a:rPr lang="pt-BR"/>
              <a:t>1 1 0</a:t>
            </a:r>
            <a:r>
              <a:rPr lang="vi-VN"/>
              <a:t>       </a:t>
            </a:r>
            <a:r>
              <a:rPr lang="pt-BR"/>
              <a:t>1 1 0</a:t>
            </a:r>
            <a:r>
              <a:rPr lang="vi-VN"/>
              <a:t>      </a:t>
            </a:r>
            <a:r>
              <a:rPr lang="pt-BR"/>
              <a:t>1 1 0</a:t>
            </a:r>
          </a:p>
          <a:p>
            <a:r>
              <a:rPr lang="pt-BR"/>
              <a:t>1 1 0</a:t>
            </a:r>
            <a:r>
              <a:rPr lang="vi-VN"/>
              <a:t>       </a:t>
            </a:r>
            <a:r>
              <a:rPr lang="pt-BR"/>
              <a:t>0 1 0</a:t>
            </a:r>
            <a:r>
              <a:rPr lang="vi-VN"/>
              <a:t> </a:t>
            </a:r>
            <a:r>
              <a:rPr lang="pt-BR"/>
              <a:t>=&gt; 0 1 0</a:t>
            </a:r>
            <a:endParaRPr lang="vi-VN"/>
          </a:p>
          <a:p>
            <a:r>
              <a:rPr lang="pt-BR"/>
              <a:t> =&gt; sum(F4 </a:t>
            </a:r>
            <a:r>
              <a:rPr lang="pt-BR" b="1"/>
              <a:t>em</a:t>
            </a:r>
            <a:r>
              <a:rPr lang="pt-BR"/>
              <a:t> K) = 3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0241843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590800" y="15240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52A1C-9FD1-911B-E38A-C4E65CFE6CA2}"/>
              </a:ext>
            </a:extLst>
          </p:cNvPr>
          <p:cNvSpPr txBox="1"/>
          <p:nvPr/>
        </p:nvSpPr>
        <p:spPr>
          <a:xfrm>
            <a:off x="1600200" y="1219200"/>
            <a:ext cx="675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Kiểm tra điều kiện </a:t>
            </a:r>
            <a:r>
              <a:rPr lang="pt-BR">
                <a:solidFill>
                  <a:srgbClr val="FF0000"/>
                </a:solidFill>
              </a:rPr>
              <a:t>0 &lt; Sum(Fi em K) &lt; Sum(K)</a:t>
            </a:r>
            <a:r>
              <a:rPr lang="vi-VN">
                <a:solidFill>
                  <a:srgbClr val="FF0000"/>
                </a:solidFill>
              </a:rPr>
              <a:t> </a:t>
            </a:r>
            <a:endParaRPr lang="vi-VN" b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A6696-46DC-9104-8AC8-1AD3F1DC5877}"/>
              </a:ext>
            </a:extLst>
          </p:cNvPr>
          <p:cNvSpPr txBox="1"/>
          <p:nvPr/>
        </p:nvSpPr>
        <p:spPr>
          <a:xfrm>
            <a:off x="1600200" y="1828800"/>
            <a:ext cx="6487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Sum(K) = 4</a:t>
            </a:r>
          </a:p>
          <a:p>
            <a:endParaRPr lang="vi-VN"/>
          </a:p>
          <a:p>
            <a:r>
              <a:rPr lang="vi-VN"/>
              <a:t>Sum(F1^K)=4=&gt; 0&lt;Sum(F1^K)=Sum(K) </a:t>
            </a:r>
          </a:p>
          <a:p>
            <a:r>
              <a:rPr lang="vi-VN"/>
              <a:t>=&gt;Không thoả mãn =&gt; Giữ nguyên khối F1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vi-VN" b="1"/>
              <a:t>Không thể giấu tin vào khối này</a:t>
            </a:r>
          </a:p>
          <a:p>
            <a:r>
              <a:rPr lang="vi-VN"/>
              <a:t>Sum(F2^K) = 2 =&gt; 0&lt;Sum(F2^K)&lt;Sum(K) =&gt;</a:t>
            </a:r>
            <a:r>
              <a:rPr lang="vi-VN" b="1"/>
              <a:t>Thoả mãn</a:t>
            </a:r>
          </a:p>
          <a:p>
            <a:r>
              <a:rPr lang="vi-VN"/>
              <a:t>Sum(F3^K) = 2 =&gt;0&lt;Sum(F3^K)&lt;Sum(K) =&gt;</a:t>
            </a:r>
            <a:r>
              <a:rPr lang="vi-VN" b="1"/>
              <a:t>Thoả mãn</a:t>
            </a:r>
          </a:p>
          <a:p>
            <a:r>
              <a:rPr lang="vi-VN"/>
              <a:t>Sum(F4^K) = 3 =&gt;0&lt;Sum(F4^K)&lt;Sum(K) =&gt;</a:t>
            </a:r>
            <a:r>
              <a:rPr lang="vi-VN" b="1"/>
              <a:t>Thoả mãn</a:t>
            </a:r>
          </a:p>
          <a:p>
            <a:r>
              <a:rPr lang="vi-VN" b="1"/>
              <a:t>=&gt; F2, F3, F4 có thể giấu tin</a:t>
            </a:r>
          </a:p>
        </p:txBody>
      </p:sp>
    </p:spTree>
    <p:extLst>
      <p:ext uri="{BB962C8B-B14F-4D97-AF65-F5344CB8AC3E}">
        <p14:creationId xmlns:p14="http://schemas.microsoft.com/office/powerpoint/2010/main" val="148925156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A6696-46DC-9104-8AC8-1AD3F1DC5877}"/>
              </a:ext>
            </a:extLst>
          </p:cNvPr>
          <p:cNvSpPr txBox="1"/>
          <p:nvPr/>
        </p:nvSpPr>
        <p:spPr>
          <a:xfrm>
            <a:off x="914400" y="1143000"/>
            <a:ext cx="7467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solidFill>
                  <a:srgbClr val="FF0000"/>
                </a:solidFill>
              </a:rPr>
              <a:t>Bước 3: Thực hiện giấu tin Bi và Fi:</a:t>
            </a:r>
          </a:p>
          <a:p>
            <a:r>
              <a:rPr lang="vi-VN" sz="2000">
                <a:solidFill>
                  <a:srgbClr val="FF0000"/>
                </a:solidFill>
              </a:rPr>
              <a:t>Nếu: sum(Fi^K) mod 2 = Bi</a:t>
            </a:r>
            <a:r>
              <a:rPr lang="vi-VN" sz="2000"/>
              <a:t> =&gt; thì giữ nguyên Fi</a:t>
            </a:r>
            <a:r>
              <a:rPr lang="vi-VN" sz="2000">
                <a:solidFill>
                  <a:srgbClr val="FF0000"/>
                </a:solidFill>
              </a:rPr>
              <a:t>(1)</a:t>
            </a:r>
          </a:p>
          <a:p>
            <a:r>
              <a:rPr lang="vi-VN" sz="2000"/>
              <a:t>else;</a:t>
            </a:r>
          </a:p>
          <a:p>
            <a:r>
              <a:rPr lang="vi-VN" sz="2000">
                <a:solidFill>
                  <a:srgbClr val="FF0000"/>
                </a:solidFill>
              </a:rPr>
              <a:t>Nếu: sum(Fi^K) = 1</a:t>
            </a:r>
            <a:r>
              <a:rPr lang="vi-VN" sz="2000"/>
              <a:t> chọn ngẫu nhiên 1 bit trong Fi thoản mãn:</a:t>
            </a:r>
          </a:p>
          <a:p>
            <a:r>
              <a:rPr lang="vi-VN" sz="2000"/>
              <a:t>        Fi[j,k] = 0 và K[j,k]=1 sau đó chuyển giá trị bit trong F[j,k] thành 1 </a:t>
            </a:r>
            <a:r>
              <a:rPr lang="vi-VN" sz="2000">
                <a:solidFill>
                  <a:srgbClr val="FF0000"/>
                </a:solidFill>
              </a:rPr>
              <a:t>(2)</a:t>
            </a:r>
          </a:p>
          <a:p>
            <a:r>
              <a:rPr lang="vi-VN" sz="2000"/>
              <a:t>else;</a:t>
            </a:r>
          </a:p>
          <a:p>
            <a:r>
              <a:rPr lang="vi-VN" sz="2000">
                <a:solidFill>
                  <a:srgbClr val="FF0000"/>
                </a:solidFill>
              </a:rPr>
              <a:t>Nếu: sum(Fi^K) = sum(K) -1</a:t>
            </a:r>
            <a:r>
              <a:rPr lang="vi-VN" sz="2000"/>
              <a:t>=&gt; chọn ngẫu nhiên 1 bit trong Fi thoả mãn:</a:t>
            </a:r>
          </a:p>
          <a:p>
            <a:r>
              <a:rPr lang="vi-VN" sz="2000"/>
              <a:t>        Fi[j,k] = 1 và K[j,k]=1 sau đó chuyển giá trị bit trong Fi[j,k] thành 0 </a:t>
            </a:r>
            <a:r>
              <a:rPr lang="vi-VN" sz="2000">
                <a:solidFill>
                  <a:srgbClr val="FF0000"/>
                </a:solidFill>
              </a:rPr>
              <a:t>(3)</a:t>
            </a:r>
          </a:p>
          <a:p>
            <a:r>
              <a:rPr lang="vi-VN" sz="2000"/>
              <a:t>else;</a:t>
            </a:r>
          </a:p>
          <a:p>
            <a:r>
              <a:rPr lang="vi-VN" sz="2000">
                <a:solidFill>
                  <a:srgbClr val="FF0000"/>
                </a:solidFill>
              </a:rPr>
              <a:t>Nếu tất cả điều kiện trên không đúng thì:</a:t>
            </a:r>
            <a:r>
              <a:rPr lang="vi-VN" sz="2000"/>
              <a:t> </a:t>
            </a:r>
          </a:p>
          <a:p>
            <a:r>
              <a:rPr lang="vi-VN" sz="2000"/>
              <a:t>         chọn ngẫu nhiên 1 bit mà K[j,k] = 1, chuyển giá trị bit Fi[j,k] từ 0 thành 1 và từ 1 thành 0.</a:t>
            </a:r>
            <a:r>
              <a:rPr lang="vi-VN" sz="2000">
                <a:solidFill>
                  <a:srgbClr val="FF0000"/>
                </a:solidFill>
              </a:rPr>
              <a:t>(4)</a:t>
            </a:r>
          </a:p>
          <a:p>
            <a:r>
              <a:rPr lang="vi-VN" sz="2000" b="1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03539170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8105D-203E-F9A9-8CA6-6A507E31C6CF}"/>
              </a:ext>
            </a:extLst>
          </p:cNvPr>
          <p:cNvSpPr txBox="1"/>
          <p:nvPr/>
        </p:nvSpPr>
        <p:spPr>
          <a:xfrm>
            <a:off x="990600" y="1447800"/>
            <a:ext cx="7315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Sum(F2^K) = 2, B:110, Sum(K)=4</a:t>
            </a:r>
          </a:p>
          <a:p>
            <a:r>
              <a:rPr lang="vi-VN" sz="2400"/>
              <a:t>Với 2 mod 2 = 0 khác B1 = 1 =&gt; không thoả mãn (1)</a:t>
            </a:r>
          </a:p>
          <a:p>
            <a:r>
              <a:rPr lang="vi-VN" sz="2400"/>
              <a:t>Với 2 khác 1 =&gt; không thoả mãn (2)</a:t>
            </a:r>
          </a:p>
          <a:p>
            <a:r>
              <a:rPr lang="vi-VN" sz="2400"/>
              <a:t>Với 2 khác 4-1 = 3 =&gt; không thoả mãn (3)</a:t>
            </a:r>
          </a:p>
          <a:p>
            <a:r>
              <a:rPr lang="vi-VN" sz="2400"/>
              <a:t>Tất cả điều kiện không thoả mãn: Ta lấy bit K[j,k] = 1</a:t>
            </a:r>
          </a:p>
          <a:p>
            <a:r>
              <a:rPr lang="vi-VN" sz="2400"/>
              <a:t>=&gt; K[0,0]</a:t>
            </a:r>
          </a:p>
          <a:p>
            <a:r>
              <a:rPr lang="vi-VN" sz="2400"/>
              <a:t>=&gt; F2[0,0] = 1 =&gt; chuyển thành F2[0,0] = 0</a:t>
            </a:r>
          </a:p>
          <a:p>
            <a:r>
              <a:rPr lang="vi-VN" sz="2400"/>
              <a:t>F2 sau khi chuyển đổi:</a:t>
            </a:r>
          </a:p>
          <a:p>
            <a:r>
              <a:rPr lang="vi-VN" sz="2400">
                <a:solidFill>
                  <a:srgbClr val="FF0000"/>
                </a:solidFill>
              </a:rPr>
              <a:t>1</a:t>
            </a:r>
            <a:r>
              <a:rPr lang="vi-VN" sz="2400"/>
              <a:t> 0 1    =&gt;   </a:t>
            </a:r>
            <a:r>
              <a:rPr lang="en-US" sz="2400"/>
              <a:t>	</a:t>
            </a:r>
            <a:r>
              <a:rPr lang="vi-VN" sz="2400">
                <a:solidFill>
                  <a:srgbClr val="FF0000"/>
                </a:solidFill>
              </a:rPr>
              <a:t>0</a:t>
            </a:r>
            <a:r>
              <a:rPr lang="vi-VN" sz="2400"/>
              <a:t> 0 1	</a:t>
            </a:r>
            <a:r>
              <a:rPr lang="en-US" sz="2400"/>
              <a:t>	</a:t>
            </a:r>
            <a:r>
              <a:rPr lang="vi-VN" sz="2400"/>
              <a:t>K = </a:t>
            </a:r>
            <a:r>
              <a:rPr lang="vi-VN" sz="2400">
                <a:solidFill>
                  <a:srgbClr val="FF0000"/>
                </a:solidFill>
              </a:rPr>
              <a:t>1</a:t>
            </a:r>
            <a:r>
              <a:rPr lang="vi-VN" sz="2400"/>
              <a:t> 0 0</a:t>
            </a:r>
          </a:p>
          <a:p>
            <a:r>
              <a:rPr lang="vi-VN" sz="2400"/>
              <a:t>1 0 1	</a:t>
            </a:r>
            <a:r>
              <a:rPr lang="en-US" sz="2400"/>
              <a:t>	</a:t>
            </a:r>
            <a:r>
              <a:rPr lang="vi-VN" sz="2400"/>
              <a:t>1 0 1	       </a:t>
            </a:r>
            <a:r>
              <a:rPr lang="en-US" sz="2400"/>
              <a:t>	</a:t>
            </a:r>
            <a:r>
              <a:rPr lang="vi-VN" sz="2400"/>
              <a:t>1 1 0</a:t>
            </a:r>
          </a:p>
          <a:p>
            <a:r>
              <a:rPr lang="vi-VN" sz="2400"/>
              <a:t>1 0 1	</a:t>
            </a:r>
            <a:r>
              <a:rPr lang="en-US" sz="2400"/>
              <a:t>	</a:t>
            </a:r>
            <a:r>
              <a:rPr lang="vi-VN" sz="2400"/>
              <a:t>1 0 1	       </a:t>
            </a:r>
            <a:r>
              <a:rPr lang="en-US" sz="2400"/>
              <a:t>	</a:t>
            </a:r>
            <a:r>
              <a:rPr lang="vi-VN" sz="2400"/>
              <a:t>0 1 0</a:t>
            </a:r>
          </a:p>
        </p:txBody>
      </p:sp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0E729F03-4277-6DCD-0C47-CBAA2ADF9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549592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281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8105D-203E-F9A9-8CA6-6A507E31C6CF}"/>
              </a:ext>
            </a:extLst>
          </p:cNvPr>
          <p:cNvSpPr txBox="1"/>
          <p:nvPr/>
        </p:nvSpPr>
        <p:spPr>
          <a:xfrm>
            <a:off x="838200" y="152400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Sum(F3^K) = 2, B:110, Sum(K)=4</a:t>
            </a:r>
          </a:p>
          <a:p>
            <a:r>
              <a:rPr lang="vi-VN" sz="2400"/>
              <a:t>Với 2 mod 2 = 0 khác B1 = 1 =&gt; không thoả mãn (1)</a:t>
            </a:r>
          </a:p>
          <a:p>
            <a:r>
              <a:rPr lang="vi-VN" sz="2400"/>
              <a:t>Với 2 khác 1 =&gt; không thoả mãn (2)</a:t>
            </a:r>
          </a:p>
          <a:p>
            <a:r>
              <a:rPr lang="vi-VN" sz="2400"/>
              <a:t>Với 2 khác 4-1 = 3 =&gt; không thoả mãn (3)</a:t>
            </a:r>
          </a:p>
          <a:p>
            <a:r>
              <a:rPr lang="vi-VN" sz="2400"/>
              <a:t>Tất cả điều kiện không thoả mãn: Ta lấy bit K[j,k] = 1</a:t>
            </a:r>
          </a:p>
          <a:p>
            <a:r>
              <a:rPr lang="vi-VN" sz="2400"/>
              <a:t>=&gt; K[0,0]</a:t>
            </a:r>
          </a:p>
          <a:p>
            <a:r>
              <a:rPr lang="vi-VN" sz="2400"/>
              <a:t>=&gt; F2[0,0] = 1 =&gt; chuyển thành F2[0,0] = 0</a:t>
            </a:r>
          </a:p>
          <a:p>
            <a:r>
              <a:rPr lang="vi-VN" sz="2400"/>
              <a:t>F3 sau khi chuyển đổi:</a:t>
            </a:r>
          </a:p>
          <a:p>
            <a:r>
              <a:rPr lang="vi-VN" sz="2400">
                <a:solidFill>
                  <a:srgbClr val="FF0000"/>
                </a:solidFill>
              </a:rPr>
              <a:t>0</a:t>
            </a:r>
            <a:r>
              <a:rPr lang="vi-VN" sz="2400"/>
              <a:t> 0 1   =&gt;   </a:t>
            </a:r>
            <a:r>
              <a:rPr lang="en-US" sz="2400"/>
              <a:t>	</a:t>
            </a:r>
            <a:r>
              <a:rPr lang="vi-VN" sz="2400">
                <a:solidFill>
                  <a:srgbClr val="FF0000"/>
                </a:solidFill>
              </a:rPr>
              <a:t>1</a:t>
            </a:r>
            <a:r>
              <a:rPr lang="vi-VN" sz="2400"/>
              <a:t> 0 1	</a:t>
            </a:r>
            <a:r>
              <a:rPr lang="en-US" sz="2400"/>
              <a:t>		</a:t>
            </a:r>
            <a:r>
              <a:rPr lang="vi-VN" sz="2400"/>
              <a:t>K = </a:t>
            </a:r>
            <a:r>
              <a:rPr lang="vi-VN" sz="2400">
                <a:solidFill>
                  <a:srgbClr val="FF0000"/>
                </a:solidFill>
              </a:rPr>
              <a:t>1</a:t>
            </a:r>
            <a:r>
              <a:rPr lang="vi-VN" sz="2400"/>
              <a:t> 0 0</a:t>
            </a:r>
          </a:p>
          <a:p>
            <a:r>
              <a:rPr lang="vi-VN" sz="2400"/>
              <a:t>1 1 0	</a:t>
            </a:r>
            <a:r>
              <a:rPr lang="en-US" sz="2400"/>
              <a:t>	</a:t>
            </a:r>
            <a:r>
              <a:rPr lang="vi-VN" sz="2400"/>
              <a:t>1 1 0	       </a:t>
            </a:r>
            <a:r>
              <a:rPr lang="en-US" sz="2400"/>
              <a:t>		        </a:t>
            </a:r>
            <a:r>
              <a:rPr lang="vi-VN" sz="2400"/>
              <a:t>1 1 0</a:t>
            </a:r>
          </a:p>
          <a:p>
            <a:r>
              <a:rPr lang="vi-VN" sz="2400"/>
              <a:t>1 1 0	</a:t>
            </a:r>
            <a:r>
              <a:rPr lang="en-US" sz="2400"/>
              <a:t>	</a:t>
            </a:r>
            <a:r>
              <a:rPr lang="vi-VN" sz="2400"/>
              <a:t>1 1 0	       </a:t>
            </a:r>
            <a:r>
              <a:rPr lang="en-US" sz="2400"/>
              <a:t>		        </a:t>
            </a:r>
            <a:r>
              <a:rPr lang="vi-VN" sz="2400"/>
              <a:t>0 1 0</a:t>
            </a:r>
          </a:p>
        </p:txBody>
      </p:sp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0E729F03-4277-6DCD-0C47-CBAA2ADF9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228600"/>
            <a:ext cx="549592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475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8105D-203E-F9A9-8CA6-6A507E31C6CF}"/>
              </a:ext>
            </a:extLst>
          </p:cNvPr>
          <p:cNvSpPr txBox="1"/>
          <p:nvPr/>
        </p:nvSpPr>
        <p:spPr>
          <a:xfrm>
            <a:off x="1752600" y="1447800"/>
            <a:ext cx="5336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Sum(F4^K)=3, B:110, Sum(K)=4</a:t>
            </a:r>
          </a:p>
          <a:p>
            <a:r>
              <a:rPr lang="vi-VN"/>
              <a:t>Với 3 mod 2 = 1 khác B3 = 0.</a:t>
            </a:r>
          </a:p>
          <a:p>
            <a:r>
              <a:rPr lang="vi-VN"/>
              <a:t>Với 3 khác 1.</a:t>
            </a:r>
          </a:p>
          <a:p>
            <a:r>
              <a:rPr lang="vi-VN"/>
              <a:t>Với 3 = 4-1</a:t>
            </a:r>
          </a:p>
          <a:p>
            <a:r>
              <a:rPr lang="vi-VN"/>
              <a:t>=&gt; Ta chọn ngẫu nhiên 1 bit trong Fi thoả mãn Fi[j,k] = 1 và K[j,k] = 1 sau đó chuyển giá trị bit Fi[j,k] thành 0</a:t>
            </a:r>
          </a:p>
          <a:p>
            <a:r>
              <a:rPr lang="vi-VN"/>
              <a:t>F4 sau khi chuyển đổi:</a:t>
            </a:r>
          </a:p>
          <a:p>
            <a:r>
              <a:rPr lang="vi-VN"/>
              <a:t>0 1 1   =&gt;   0 1 1	K= 1 0 0 </a:t>
            </a:r>
          </a:p>
          <a:p>
            <a:r>
              <a:rPr lang="vi-VN">
                <a:solidFill>
                  <a:srgbClr val="FF0000"/>
                </a:solidFill>
              </a:rPr>
              <a:t>1</a:t>
            </a:r>
            <a:r>
              <a:rPr lang="vi-VN"/>
              <a:t> 1 0 	</a:t>
            </a:r>
            <a:r>
              <a:rPr lang="en-US"/>
              <a:t>    </a:t>
            </a:r>
            <a:r>
              <a:rPr lang="vi-VN">
                <a:solidFill>
                  <a:srgbClr val="FF0000"/>
                </a:solidFill>
              </a:rPr>
              <a:t>0</a:t>
            </a:r>
            <a:r>
              <a:rPr lang="vi-VN"/>
              <a:t> 1 0	      </a:t>
            </a:r>
            <a:r>
              <a:rPr lang="vi-VN">
                <a:solidFill>
                  <a:srgbClr val="FF0000"/>
                </a:solidFill>
              </a:rPr>
              <a:t>1</a:t>
            </a:r>
            <a:r>
              <a:rPr lang="vi-VN"/>
              <a:t> 1 0</a:t>
            </a:r>
          </a:p>
          <a:p>
            <a:r>
              <a:rPr lang="vi-VN"/>
              <a:t>1 1 0 	</a:t>
            </a:r>
            <a:r>
              <a:rPr lang="en-US"/>
              <a:t>    </a:t>
            </a:r>
            <a:r>
              <a:rPr lang="vi-VN"/>
              <a:t>1 1 0	      0 1 0	</a:t>
            </a:r>
          </a:p>
        </p:txBody>
      </p:sp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0E729F03-4277-6DCD-0C47-CBAA2ADF9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228600"/>
            <a:ext cx="549592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7144918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8105D-203E-F9A9-8CA6-6A507E31C6CF}"/>
              </a:ext>
            </a:extLst>
          </p:cNvPr>
          <p:cNvSpPr txBox="1"/>
          <p:nvPr/>
        </p:nvSpPr>
        <p:spPr>
          <a:xfrm>
            <a:off x="1371600" y="1106021"/>
            <a:ext cx="3543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Mỗi khối chỉ giấu dc 1 bit của thông điệp B</a:t>
            </a:r>
          </a:p>
          <a:p>
            <a:r>
              <a:rPr lang="vi-VN"/>
              <a:t>F sau khi giấu thông điệp là</a:t>
            </a:r>
          </a:p>
          <a:p>
            <a:r>
              <a:rPr lang="vi-VN"/>
              <a:t>1  0  0  </a:t>
            </a:r>
            <a:r>
              <a:rPr lang="vi-VN">
                <a:solidFill>
                  <a:srgbClr val="FF0000"/>
                </a:solidFill>
              </a:rPr>
              <a:t>0</a:t>
            </a:r>
            <a:r>
              <a:rPr lang="vi-VN"/>
              <a:t>  0  1</a:t>
            </a:r>
          </a:p>
          <a:p>
            <a:r>
              <a:rPr lang="vi-VN"/>
              <a:t>1  1  0  1  0  1</a:t>
            </a:r>
          </a:p>
          <a:p>
            <a:r>
              <a:rPr lang="vi-VN"/>
              <a:t>0  1  0  1  0  1</a:t>
            </a:r>
          </a:p>
          <a:p>
            <a:r>
              <a:rPr lang="vi-VN">
                <a:solidFill>
                  <a:srgbClr val="FF0000"/>
                </a:solidFill>
              </a:rPr>
              <a:t>1</a:t>
            </a:r>
            <a:r>
              <a:rPr lang="vi-VN"/>
              <a:t>  0  1  0  1  1</a:t>
            </a:r>
          </a:p>
          <a:p>
            <a:r>
              <a:rPr lang="vi-VN"/>
              <a:t>1  1  0  </a:t>
            </a:r>
            <a:r>
              <a:rPr lang="vi-VN">
                <a:solidFill>
                  <a:srgbClr val="FF0000"/>
                </a:solidFill>
              </a:rPr>
              <a:t>0</a:t>
            </a:r>
            <a:r>
              <a:rPr lang="vi-VN"/>
              <a:t>  1  0</a:t>
            </a:r>
          </a:p>
          <a:p>
            <a:r>
              <a:rPr lang="vi-VN"/>
              <a:t>0  0  1  1  1  0</a:t>
            </a:r>
          </a:p>
        </p:txBody>
      </p:sp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0E729F03-4277-6DCD-0C47-CBAA2ADF9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4600" y="304800"/>
            <a:ext cx="549592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Ví dụ giấu tin bằng Wu-Lee </a:t>
            </a:r>
            <a:endParaRPr b="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9FEC0-9536-7994-616E-CADEE2A33C1D}"/>
              </a:ext>
            </a:extLst>
          </p:cNvPr>
          <p:cNvSpPr txBox="1"/>
          <p:nvPr/>
        </p:nvSpPr>
        <p:spPr>
          <a:xfrm>
            <a:off x="875705" y="3885065"/>
            <a:ext cx="8078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rgbClr val="FF0000"/>
                </a:solidFill>
              </a:rPr>
              <a:t>Giải mã</a:t>
            </a:r>
          </a:p>
          <a:p>
            <a:r>
              <a:rPr lang="vi-VN"/>
              <a:t>1  0  0  </a:t>
            </a:r>
            <a:r>
              <a:rPr lang="vi-VN">
                <a:solidFill>
                  <a:srgbClr val="FF0000"/>
                </a:solidFill>
              </a:rPr>
              <a:t>0</a:t>
            </a:r>
            <a:r>
              <a:rPr lang="vi-VN"/>
              <a:t>  0  1       Lấy khoá K và chia               0 &lt; Sum(Fi^K)&lt;Sum(K)</a:t>
            </a:r>
          </a:p>
          <a:p>
            <a:r>
              <a:rPr lang="vi-VN"/>
              <a:t>1  1  0  1  0  1       các khối bằng ma                 b = Sum(Fi^K) mod 2 </a:t>
            </a:r>
          </a:p>
          <a:p>
            <a:r>
              <a:rPr lang="vi-VN"/>
              <a:t>0  1  0  1  0  1       trận khoá</a:t>
            </a:r>
          </a:p>
          <a:p>
            <a:r>
              <a:rPr lang="vi-VN">
                <a:solidFill>
                  <a:srgbClr val="FF0000"/>
                </a:solidFill>
              </a:rPr>
              <a:t>1</a:t>
            </a:r>
            <a:r>
              <a:rPr lang="vi-VN"/>
              <a:t>  0  1  0  1  1       Được F1, F2, F3, F4</a:t>
            </a:r>
          </a:p>
          <a:p>
            <a:r>
              <a:rPr lang="vi-VN"/>
              <a:t>1  1  0  </a:t>
            </a:r>
            <a:r>
              <a:rPr lang="vi-VN">
                <a:solidFill>
                  <a:srgbClr val="FF0000"/>
                </a:solidFill>
              </a:rPr>
              <a:t>0</a:t>
            </a:r>
            <a:r>
              <a:rPr lang="vi-VN"/>
              <a:t>  1  0       Thực hiện phép </a:t>
            </a:r>
            <a:r>
              <a:rPr lang="vi-VN" b="1"/>
              <a:t>em </a:t>
            </a:r>
            <a:r>
              <a:rPr lang="vi-VN"/>
              <a:t>từng </a:t>
            </a:r>
            <a:endParaRPr lang="vi-VN" b="1"/>
          </a:p>
          <a:p>
            <a:r>
              <a:rPr lang="vi-VN"/>
              <a:t>0  0  1  1  1  0        Khối với khoá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0080043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23873"/>
            <a:ext cx="8444230" cy="44157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latin typeface="Times New Roman"/>
                <a:cs typeface="Times New Roman"/>
              </a:rPr>
              <a:t>4. Giấu tin </a:t>
            </a:r>
            <a:r>
              <a:rPr sz="2400" b="1" spc="-10" dirty="0">
                <a:latin typeface="Times New Roman"/>
                <a:cs typeface="Times New Roman"/>
              </a:rPr>
              <a:t>trong </a:t>
            </a:r>
            <a:r>
              <a:rPr sz="2400" b="1" dirty="0">
                <a:latin typeface="Times New Roman"/>
                <a:cs typeface="Times New Roman"/>
              </a:rPr>
              <a:t>ảnh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màu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Có nhiều phương pháp giấu tin trong ảnh </a:t>
            </a:r>
            <a:r>
              <a:rPr sz="2400" spc="-10" dirty="0">
                <a:latin typeface="Times New Roman"/>
                <a:cs typeface="Times New Roman"/>
              </a:rPr>
              <a:t>mầu </a:t>
            </a:r>
            <a:r>
              <a:rPr sz="2400" dirty="0">
                <a:latin typeface="Times New Roman"/>
                <a:cs typeface="Times New Roman"/>
              </a:rPr>
              <a:t>hơn trong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ảnh</a:t>
            </a:r>
            <a:endParaRPr sz="2400">
              <a:latin typeface="Times New Roman"/>
              <a:cs typeface="Times New Roman"/>
            </a:endParaRPr>
          </a:p>
          <a:p>
            <a:pPr marL="12700" marR="46482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đen trắng. </a:t>
            </a:r>
            <a:r>
              <a:rPr sz="2400" spc="-30" dirty="0">
                <a:latin typeface="Times New Roman"/>
                <a:cs typeface="Times New Roman"/>
              </a:rPr>
              <a:t>Tin </a:t>
            </a:r>
            <a:r>
              <a:rPr sz="2400" dirty="0">
                <a:latin typeface="Times New Roman"/>
                <a:cs typeface="Times New Roman"/>
              </a:rPr>
              <a:t>giấu trong ảnh </a:t>
            </a:r>
            <a:r>
              <a:rPr sz="2400" spc="-10" dirty="0">
                <a:latin typeface="Times New Roman"/>
                <a:cs typeface="Times New Roman"/>
              </a:rPr>
              <a:t>mầu </a:t>
            </a:r>
            <a:r>
              <a:rPr sz="2400" dirty="0">
                <a:latin typeface="Times New Roman"/>
                <a:cs typeface="Times New Roman"/>
              </a:rPr>
              <a:t>khó bị phát hiện hơn trong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ảnh  đen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trắng.</a:t>
            </a:r>
            <a:endParaRPr sz="24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5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Ảnh </a:t>
            </a:r>
            <a:r>
              <a:rPr sz="2400" spc="-10" dirty="0">
                <a:latin typeface="Times New Roman"/>
                <a:cs typeface="Times New Roman"/>
              </a:rPr>
              <a:t>mầu </a:t>
            </a:r>
            <a:r>
              <a:rPr sz="2400" dirty="0">
                <a:latin typeface="Times New Roman"/>
                <a:cs typeface="Times New Roman"/>
              </a:rPr>
              <a:t>“số” là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spc="-5" dirty="0">
                <a:latin typeface="Times New Roman"/>
                <a:cs typeface="Times New Roman"/>
              </a:rPr>
              <a:t>mảng </a:t>
            </a:r>
            <a:r>
              <a:rPr sz="2400" dirty="0">
                <a:latin typeface="Times New Roman"/>
                <a:cs typeface="Times New Roman"/>
              </a:rPr>
              <a:t>các bit thể hiện cường độ </a:t>
            </a:r>
            <a:r>
              <a:rPr sz="2400" spc="-5" dirty="0">
                <a:latin typeface="Times New Roman"/>
                <a:cs typeface="Times New Roman"/>
              </a:rPr>
              <a:t>sáng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tại 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điểm ảnh (</a:t>
            </a:r>
            <a:r>
              <a:rPr sz="2400" b="1" dirty="0">
                <a:latin typeface="Times New Roman"/>
                <a:cs typeface="Times New Roman"/>
              </a:rPr>
              <a:t>pixel</a:t>
            </a:r>
            <a:r>
              <a:rPr sz="2400" dirty="0">
                <a:latin typeface="Times New Roman"/>
                <a:cs typeface="Times New Roman"/>
              </a:rPr>
              <a:t>), </a:t>
            </a:r>
            <a:r>
              <a:rPr sz="2400" spc="-10" dirty="0">
                <a:latin typeface="Times New Roman"/>
                <a:cs typeface="Times New Roman"/>
              </a:rPr>
              <a:t>mỗi </a:t>
            </a:r>
            <a:r>
              <a:rPr sz="2400" dirty="0">
                <a:latin typeface="Times New Roman"/>
                <a:cs typeface="Times New Roman"/>
              </a:rPr>
              <a:t>điểm ảnh thể hiện bằng </a:t>
            </a:r>
            <a:r>
              <a:rPr sz="2400" b="1" dirty="0">
                <a:latin typeface="Times New Roman"/>
                <a:cs typeface="Times New Roman"/>
              </a:rPr>
              <a:t>8 </a:t>
            </a:r>
            <a:r>
              <a:rPr sz="2400" dirty="0">
                <a:latin typeface="Times New Roman"/>
                <a:cs typeface="Times New Roman"/>
              </a:rPr>
              <a:t>bits. </a:t>
            </a: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ảnh  640 x 480 pixels, </a:t>
            </a:r>
            <a:r>
              <a:rPr sz="2400" spc="-5" dirty="0">
                <a:latin typeface="Times New Roman"/>
                <a:cs typeface="Times New Roman"/>
              </a:rPr>
              <a:t>sử </a:t>
            </a:r>
            <a:r>
              <a:rPr sz="2400" dirty="0">
                <a:latin typeface="Times New Roman"/>
                <a:cs typeface="Times New Roman"/>
              </a:rPr>
              <a:t>dụng 256 </a:t>
            </a:r>
            <a:r>
              <a:rPr sz="2400" spc="-10" dirty="0">
                <a:latin typeface="Times New Roman"/>
                <a:cs typeface="Times New Roman"/>
              </a:rPr>
              <a:t>mầu </a:t>
            </a:r>
            <a:r>
              <a:rPr sz="2400" dirty="0">
                <a:latin typeface="Times New Roman"/>
                <a:cs typeface="Times New Roman"/>
              </a:rPr>
              <a:t>là phổ biến. </a:t>
            </a: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ảnh như vậy có  thể chứa chừng 300 kilobits dữ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liệu.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D0B31-E6B1-4149-BBEE-B33E4A43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8" y="990600"/>
            <a:ext cx="3810138" cy="2545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D28105-284B-484D-A77A-28ACEA3D4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645311"/>
            <a:ext cx="4762500" cy="2876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320D9-FBFC-4AF8-911E-422F41121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05" y="990600"/>
            <a:ext cx="4192561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53607"/>
            <a:ext cx="7620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/>
              <a:t>2</a:t>
            </a:r>
            <a:r>
              <a:rPr sz="2800" dirty="0"/>
              <a:t>. </a:t>
            </a:r>
            <a:r>
              <a:rPr sz="2800" spc="-5" dirty="0"/>
              <a:t>Phương pháp </a:t>
            </a:r>
            <a:r>
              <a:rPr sz="2800" dirty="0"/>
              <a:t>giấu </a:t>
            </a:r>
            <a:r>
              <a:rPr sz="2800" spc="-5" dirty="0"/>
              <a:t>tin </a:t>
            </a:r>
            <a:r>
              <a:rPr sz="2800" spc="-10"/>
              <a:t>trong</a:t>
            </a:r>
            <a:r>
              <a:rPr sz="2800" spc="-95"/>
              <a:t> </a:t>
            </a:r>
            <a:r>
              <a:rPr sz="2800"/>
              <a:t>ảnh</a:t>
            </a:r>
            <a:r>
              <a:rPr lang="en-US" sz="2800"/>
              <a:t> màu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044968"/>
            <a:ext cx="8361680" cy="4251677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10000"/>
              </a:lnSpc>
            </a:pPr>
            <a:r>
              <a:rPr sz="2200" b="1" spc="-5" dirty="0">
                <a:latin typeface="Times New Roman"/>
                <a:cs typeface="Times New Roman"/>
              </a:rPr>
              <a:t>2. Các yêu cầu kỹ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thuật</a:t>
            </a:r>
            <a:endParaRPr sz="22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10000"/>
              </a:lnSpc>
            </a:pPr>
            <a:r>
              <a:rPr sz="2200" spc="-5" dirty="0">
                <a:latin typeface="Times New Roman"/>
                <a:cs typeface="Times New Roman"/>
              </a:rPr>
              <a:t>Các kỹ thuật giấu tin trong ảnh </a:t>
            </a:r>
            <a:r>
              <a:rPr sz="2200" spc="-10" dirty="0">
                <a:latin typeface="Times New Roman"/>
                <a:cs typeface="Times New Roman"/>
              </a:rPr>
              <a:t>màu </a:t>
            </a:r>
            <a:r>
              <a:rPr sz="2200" spc="-5" dirty="0">
                <a:latin typeface="Times New Roman"/>
                <a:cs typeface="Times New Roman"/>
              </a:rPr>
              <a:t>phải đáp </a:t>
            </a:r>
            <a:r>
              <a:rPr sz="2200" spc="-10" dirty="0">
                <a:latin typeface="Times New Roman"/>
                <a:cs typeface="Times New Roman"/>
              </a:rPr>
              <a:t>ứng </a:t>
            </a:r>
            <a:r>
              <a:rPr sz="2200" spc="-5" dirty="0">
                <a:latin typeface="Times New Roman"/>
                <a:cs typeface="Times New Roman"/>
              </a:rPr>
              <a:t>các </a:t>
            </a:r>
            <a:r>
              <a:rPr sz="2200" dirty="0">
                <a:latin typeface="Times New Roman"/>
                <a:cs typeface="Times New Roman"/>
              </a:rPr>
              <a:t>yêu </a:t>
            </a:r>
            <a:r>
              <a:rPr sz="2200" spc="-5" dirty="0">
                <a:latin typeface="Times New Roman"/>
                <a:cs typeface="Times New Roman"/>
              </a:rPr>
              <a:t>cầu </a:t>
            </a:r>
            <a:r>
              <a:rPr sz="2200" spc="-10" dirty="0">
                <a:latin typeface="Times New Roman"/>
                <a:cs typeface="Times New Roman"/>
              </a:rPr>
              <a:t>sau:  </a:t>
            </a:r>
            <a:r>
              <a:rPr sz="2200" spc="-5" dirty="0">
                <a:latin typeface="Times New Roman"/>
                <a:cs typeface="Times New Roman"/>
              </a:rPr>
              <a:t>1/ Chất lượng ảnh </a:t>
            </a:r>
            <a:r>
              <a:rPr sz="2200" spc="-10" dirty="0">
                <a:latin typeface="Times New Roman"/>
                <a:cs typeface="Times New Roman"/>
              </a:rPr>
              <a:t>mang </a:t>
            </a:r>
            <a:r>
              <a:rPr sz="2200" spc="-5" dirty="0">
                <a:latin typeface="Times New Roman"/>
                <a:cs typeface="Times New Roman"/>
              </a:rPr>
              <a:t>vẫn bảo </a:t>
            </a:r>
            <a:r>
              <a:rPr sz="2200" spc="-10" dirty="0">
                <a:latin typeface="Times New Roman"/>
                <a:cs typeface="Times New Roman"/>
              </a:rPr>
              <a:t>đảm, </a:t>
            </a:r>
            <a:r>
              <a:rPr sz="2200" spc="-5" dirty="0">
                <a:latin typeface="Times New Roman"/>
                <a:cs typeface="Times New Roman"/>
              </a:rPr>
              <a:t>tin giấu không nhìn được bằng </a:t>
            </a:r>
            <a:r>
              <a:rPr sz="2200" spc="-10" dirty="0">
                <a:latin typeface="Times New Roman"/>
                <a:cs typeface="Times New Roman"/>
              </a:rPr>
              <a:t>mắt  </a:t>
            </a:r>
            <a:r>
              <a:rPr sz="2200" spc="-5" dirty="0">
                <a:latin typeface="Times New Roman"/>
                <a:cs typeface="Times New Roman"/>
              </a:rPr>
              <a:t>thường.</a:t>
            </a:r>
            <a:endParaRPr sz="2200">
              <a:latin typeface="Times New Roman"/>
              <a:cs typeface="Times New Roman"/>
            </a:endParaRPr>
          </a:p>
          <a:p>
            <a:pPr marL="12700" marR="33655">
              <a:lnSpc>
                <a:spcPct val="110000"/>
              </a:lnSpc>
            </a:pPr>
            <a:r>
              <a:rPr sz="2200" spc="-5" dirty="0">
                <a:latin typeface="Times New Roman"/>
                <a:cs typeface="Times New Roman"/>
              </a:rPr>
              <a:t>2/ </a:t>
            </a:r>
            <a:r>
              <a:rPr sz="2200" spc="-30" dirty="0">
                <a:latin typeface="Times New Roman"/>
                <a:cs typeface="Times New Roman"/>
              </a:rPr>
              <a:t>Tin </a:t>
            </a:r>
            <a:r>
              <a:rPr sz="2200" spc="-5" dirty="0">
                <a:latin typeface="Times New Roman"/>
                <a:cs typeface="Times New Roman"/>
              </a:rPr>
              <a:t>giấu phải được </a:t>
            </a:r>
            <a:r>
              <a:rPr sz="2200" spc="-15" dirty="0">
                <a:latin typeface="Times New Roman"/>
                <a:cs typeface="Times New Roman"/>
              </a:rPr>
              <a:t>mã </a:t>
            </a:r>
            <a:r>
              <a:rPr sz="2200" spc="-5" dirty="0">
                <a:latin typeface="Times New Roman"/>
                <a:cs typeface="Times New Roman"/>
              </a:rPr>
              <a:t>hoá trực tiếp vào ảnh, chứ </a:t>
            </a:r>
            <a:r>
              <a:rPr sz="2200" dirty="0">
                <a:latin typeface="Times New Roman"/>
                <a:cs typeface="Times New Roman"/>
              </a:rPr>
              <a:t>không </a:t>
            </a:r>
            <a:r>
              <a:rPr sz="2200" spc="-5" dirty="0">
                <a:latin typeface="Times New Roman"/>
                <a:cs typeface="Times New Roman"/>
              </a:rPr>
              <a:t>vào phần khác,  như vậy </a:t>
            </a:r>
            <a:r>
              <a:rPr sz="2200" spc="-10" dirty="0">
                <a:latin typeface="Times New Roman"/>
                <a:cs typeface="Times New Roman"/>
              </a:rPr>
              <a:t>mới </a:t>
            </a:r>
            <a:r>
              <a:rPr sz="2200" spc="-5" dirty="0">
                <a:latin typeface="Times New Roman"/>
                <a:cs typeface="Times New Roman"/>
              </a:rPr>
              <a:t>giữ được cho nhiều dạng tệp ảnh khác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nhau.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10000"/>
              </a:lnSpc>
            </a:pPr>
            <a:r>
              <a:rPr sz="2200" spc="-5" dirty="0">
                <a:latin typeface="Times New Roman"/>
                <a:cs typeface="Times New Roman"/>
              </a:rPr>
              <a:t>3/ </a:t>
            </a:r>
            <a:r>
              <a:rPr sz="2200" spc="-30" dirty="0">
                <a:latin typeface="Times New Roman"/>
                <a:cs typeface="Times New Roman"/>
              </a:rPr>
              <a:t>Tin </a:t>
            </a:r>
            <a:r>
              <a:rPr sz="2200" spc="-5" dirty="0">
                <a:latin typeface="Times New Roman"/>
                <a:cs typeface="Times New Roman"/>
              </a:rPr>
              <a:t>giấu phải bền vững với các </a:t>
            </a:r>
            <a:r>
              <a:rPr sz="2200" spc="-10" dirty="0">
                <a:latin typeface="Times New Roman"/>
                <a:cs typeface="Times New Roman"/>
              </a:rPr>
              <a:t>sửa </a:t>
            </a:r>
            <a:r>
              <a:rPr sz="2200" dirty="0">
                <a:latin typeface="Times New Roman"/>
                <a:cs typeface="Times New Roman"/>
              </a:rPr>
              <a:t>đổi </a:t>
            </a:r>
            <a:r>
              <a:rPr sz="2200" spc="-5" dirty="0">
                <a:latin typeface="Times New Roman"/>
                <a:cs typeface="Times New Roman"/>
              </a:rPr>
              <a:t>và tấn công từ bên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ngoài.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10000"/>
              </a:lnSpc>
            </a:pPr>
            <a:r>
              <a:rPr sz="2200" spc="-5" dirty="0">
                <a:latin typeface="Times New Roman"/>
                <a:cs typeface="Times New Roman"/>
              </a:rPr>
              <a:t>4/ </a:t>
            </a:r>
            <a:r>
              <a:rPr sz="2200" spc="-10" dirty="0">
                <a:latin typeface="Times New Roman"/>
                <a:cs typeface="Times New Roman"/>
              </a:rPr>
              <a:t>Đảm </a:t>
            </a:r>
            <a:r>
              <a:rPr sz="2200" spc="-5" dirty="0">
                <a:latin typeface="Times New Roman"/>
                <a:cs typeface="Times New Roman"/>
              </a:rPr>
              <a:t>bảo toàn </a:t>
            </a:r>
            <a:r>
              <a:rPr sz="2200" dirty="0">
                <a:latin typeface="Times New Roman"/>
                <a:cs typeface="Times New Roman"/>
              </a:rPr>
              <a:t>vẹn </a:t>
            </a:r>
            <a:r>
              <a:rPr sz="2200" spc="-5" dirty="0">
                <a:latin typeface="Times New Roman"/>
                <a:cs typeface="Times New Roman"/>
              </a:rPr>
              <a:t>dữ liệu, vì điều khó tránh </a:t>
            </a:r>
            <a:r>
              <a:rPr sz="2200" dirty="0">
                <a:latin typeface="Times New Roman"/>
                <a:cs typeface="Times New Roman"/>
              </a:rPr>
              <a:t>khỏi </a:t>
            </a:r>
            <a:r>
              <a:rPr sz="2200" spc="-5" dirty="0">
                <a:latin typeface="Times New Roman"/>
                <a:cs typeface="Times New Roman"/>
              </a:rPr>
              <a:t>là tin giấu cũng sẽ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bị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10000"/>
              </a:lnSpc>
            </a:pPr>
            <a:r>
              <a:rPr sz="2200" spc="-5" dirty="0">
                <a:latin typeface="Times New Roman"/>
                <a:cs typeface="Times New Roman"/>
              </a:rPr>
              <a:t>thay đổi, nếu biến đổi ảnh mang.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10000"/>
              </a:lnSpc>
            </a:pPr>
            <a:r>
              <a:rPr sz="2200" spc="-5" dirty="0">
                <a:latin typeface="Times New Roman"/>
                <a:cs typeface="Times New Roman"/>
              </a:rPr>
              <a:t>5/ Chú ý </a:t>
            </a:r>
            <a:r>
              <a:rPr sz="2200" spc="-10" dirty="0">
                <a:latin typeface="Times New Roman"/>
                <a:cs typeface="Times New Roman"/>
              </a:rPr>
              <a:t>các </a:t>
            </a:r>
            <a:r>
              <a:rPr sz="2200" spc="-5" dirty="0">
                <a:latin typeface="Times New Roman"/>
                <a:cs typeface="Times New Roman"/>
              </a:rPr>
              <a:t>phương pháp giấu tin cho phép phục hồi tin giấu, </a:t>
            </a:r>
            <a:r>
              <a:rPr sz="2200" dirty="0">
                <a:latin typeface="Times New Roman"/>
                <a:cs typeface="Times New Roman"/>
              </a:rPr>
              <a:t>không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cần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10000"/>
              </a:lnSpc>
            </a:pPr>
            <a:r>
              <a:rPr sz="2200" spc="-5" dirty="0">
                <a:latin typeface="Times New Roman"/>
                <a:cs typeface="Times New Roman"/>
              </a:rPr>
              <a:t>ảnh gốc.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751A-92C3-4417-AC01-C1046844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05" y="762000"/>
            <a:ext cx="8382000" cy="369332"/>
          </a:xfrm>
        </p:spPr>
        <p:txBody>
          <a:bodyPr/>
          <a:lstStyle/>
          <a:p>
            <a:r>
              <a:rPr lang="en-US" sz="2400"/>
              <a:t>Kỹ thuật (Least Significant Bits) áp dụng dấu tin trong ảnh màu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FA12D-50ED-4CF6-BE52-583048D55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005" y="1447800"/>
            <a:ext cx="8047990" cy="3385542"/>
          </a:xfrm>
        </p:spPr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ởng: chèn vào các bit ít quan trọng của một điểm ảnh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Chuyển bức ảnh dạng t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ơng tự sang dạng dữ liệu dạng số. Chọn 1 trong 3 cách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- 24 bit màu: mỗi điểm ảnh có giá trị màu là một trong 224 màu, và  những màu này là tổ hợp từ 3 màu cơ bản Red, Green, Blue có giá trị từ 0 đến 255.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- 8 bit màu: mỗi điểm ảnh có giá trị màu là một trong 256 màu, được chọn từ bảng màu.</a:t>
            </a:r>
          </a:p>
          <a:p>
            <a:pPr marL="285750" indent="-285750">
              <a:buFontTx/>
              <a:buChar char="-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 bit xám: mỗi điểm ảnh có giá trị là một trong 256 cấp độ xám.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Thực hiện thay đổi các bit quan trọng của mỗi màu trong 24 bit màu hoặc chèn vào các bit ít quan trọng của ảnh 8 bit. </a:t>
            </a:r>
          </a:p>
        </p:txBody>
      </p:sp>
    </p:spTree>
    <p:extLst>
      <p:ext uri="{BB962C8B-B14F-4D97-AF65-F5344CB8AC3E}">
        <p14:creationId xmlns:p14="http://schemas.microsoft.com/office/powerpoint/2010/main" val="2925312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0E729F03-4277-6DCD-0C47-CBAA2ADF9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6907" y="1166814"/>
            <a:ext cx="549592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/>
              <a:t>LSB Steganography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7576D-D2A3-1223-B749-3D69E613BD18}"/>
              </a:ext>
            </a:extLst>
          </p:cNvPr>
          <p:cNvSpPr txBox="1"/>
          <p:nvPr/>
        </p:nvSpPr>
        <p:spPr>
          <a:xfrm>
            <a:off x="1014413" y="5026342"/>
            <a:ext cx="6850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hlinkClick r:id="rId2"/>
              </a:rPr>
              <a:t>http://rawpixels.net/</a:t>
            </a:r>
            <a:endParaRPr lang="vi-VN"/>
          </a:p>
          <a:p>
            <a:r>
              <a:rPr lang="vi-VN">
                <a:hlinkClick r:id="rId3"/>
              </a:rPr>
              <a:t>https://www.csfieldguide.org.nz/en/interactives/pixel-viewer/</a:t>
            </a:r>
            <a:endParaRPr lang="vi-VN"/>
          </a:p>
          <a:p>
            <a:r>
              <a:rPr lang="vi-VN">
                <a:hlinkClick r:id="rId4"/>
              </a:rPr>
              <a:t>https://www.w3schools.com/colors/colors_rgb.asp</a:t>
            </a:r>
            <a:endParaRPr lang="vi-VN"/>
          </a:p>
          <a:p>
            <a:endParaRPr lang="vi-VN"/>
          </a:p>
          <a:p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F0E9C3-D5AB-D4F0-7086-1172177C3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77" y="2212678"/>
            <a:ext cx="7238047" cy="259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84816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41;p42">
            <a:extLst>
              <a:ext uri="{FF2B5EF4-FFF2-40B4-BE49-F238E27FC236}">
                <a16:creationId xmlns:a16="http://schemas.microsoft.com/office/drawing/2014/main" id="{0E729F03-4277-6DCD-0C47-CBAA2ADF9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6907" y="1166814"/>
            <a:ext cx="5495925" cy="57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/>
              <a:t>LSB Steganography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5AA2E-5F68-853E-1590-F6BFC9791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38" y="2009656"/>
            <a:ext cx="6880725" cy="30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5922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2362200" y="152400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vi-VN" b="1">
                <a:latin typeface="+mj-lt"/>
              </a:rPr>
              <a:t>Bài tập minh hoạ</a:t>
            </a:r>
            <a:endParaRPr b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0C3C3-F330-15DD-40D4-0B0043D0D049}"/>
              </a:ext>
            </a:extLst>
          </p:cNvPr>
          <p:cNvSpPr txBox="1"/>
          <p:nvPr/>
        </p:nvSpPr>
        <p:spPr>
          <a:xfrm>
            <a:off x="1512479" y="1148477"/>
            <a:ext cx="5564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Ví dụ ảnh phủ </a:t>
            </a:r>
            <a:r>
              <a:rPr lang="vi-VN" dirty="0">
                <a:solidFill>
                  <a:srgbClr val="FF0000"/>
                </a:solidFill>
              </a:rPr>
              <a:t>M</a:t>
            </a:r>
            <a:r>
              <a:rPr lang="vi-VN" dirty="0"/>
              <a:t>: 25 255 36 47 27 59 39 110 257 245 325</a:t>
            </a:r>
          </a:p>
          <a:p>
            <a:r>
              <a:rPr lang="vi-VN" dirty="0"/>
              <a:t>Thông điệp</a:t>
            </a:r>
          </a:p>
          <a:p>
            <a:r>
              <a:rPr lang="vi-VN" b="1" dirty="0"/>
              <a:t>T</a:t>
            </a:r>
            <a:r>
              <a:rPr lang="vi-VN" dirty="0"/>
              <a:t> = </a:t>
            </a:r>
            <a:r>
              <a:rPr lang="vi-VN" dirty="0">
                <a:solidFill>
                  <a:srgbClr val="FF0000"/>
                </a:solidFill>
              </a:rPr>
              <a:t>10011001</a:t>
            </a:r>
          </a:p>
          <a:p>
            <a:r>
              <a:rPr lang="vi-VN" dirty="0"/>
              <a:t>Bài làm:</a:t>
            </a:r>
          </a:p>
          <a:p>
            <a:r>
              <a:rPr lang="vi-VN" dirty="0"/>
              <a:t>25 = 0001100</a:t>
            </a:r>
            <a:r>
              <a:rPr lang="vi-VN" dirty="0">
                <a:solidFill>
                  <a:srgbClr val="FF0000"/>
                </a:solidFill>
              </a:rPr>
              <a:t>1</a:t>
            </a:r>
          </a:p>
          <a:p>
            <a:r>
              <a:rPr lang="vi-VN" dirty="0"/>
              <a:t>254 = 11111111</a:t>
            </a:r>
            <a:r>
              <a:rPr lang="vi-VN" dirty="0">
                <a:solidFill>
                  <a:srgbClr val="FF0000"/>
                </a:solidFill>
              </a:rPr>
              <a:t>0</a:t>
            </a:r>
          </a:p>
          <a:p>
            <a:r>
              <a:rPr lang="vi-VN" dirty="0"/>
              <a:t>36 = 0010010</a:t>
            </a:r>
            <a:r>
              <a:rPr lang="vi-VN" dirty="0">
                <a:solidFill>
                  <a:srgbClr val="FF0000"/>
                </a:solidFill>
              </a:rPr>
              <a:t>0</a:t>
            </a:r>
          </a:p>
          <a:p>
            <a:r>
              <a:rPr lang="vi-VN" dirty="0">
                <a:solidFill>
                  <a:srgbClr val="FF0000"/>
                </a:solidFill>
              </a:rPr>
              <a:t>M’</a:t>
            </a:r>
            <a:r>
              <a:rPr lang="vi-VN" dirty="0"/>
              <a:t> = 25 254 36 47 27 58 38 111 257 245 235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26789-40CF-44F3-A409-55888F4C4FFD}"/>
              </a:ext>
            </a:extLst>
          </p:cNvPr>
          <p:cNvSpPr txBox="1"/>
          <p:nvPr/>
        </p:nvSpPr>
        <p:spPr>
          <a:xfrm>
            <a:off x="1512479" y="3733800"/>
            <a:ext cx="65151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Nhúng thông điệp T vào ảnh M bằng kỹ thuật LSB ngẫu nhiên:</a:t>
            </a:r>
          </a:p>
          <a:p>
            <a:r>
              <a:rPr lang="vi-VN" b="1" dirty="0"/>
              <a:t>M</a:t>
            </a:r>
            <a:r>
              <a:rPr lang="vi-VN" dirty="0"/>
              <a:t> = 125 </a:t>
            </a:r>
            <a:r>
              <a:rPr lang="vi-VN" dirty="0">
                <a:solidFill>
                  <a:srgbClr val="FF0000"/>
                </a:solidFill>
              </a:rPr>
              <a:t>234 34 </a:t>
            </a:r>
            <a:r>
              <a:rPr lang="vi-VN" dirty="0"/>
              <a:t>54 </a:t>
            </a:r>
            <a:r>
              <a:rPr lang="vi-VN" dirty="0">
                <a:solidFill>
                  <a:srgbClr val="FF0000"/>
                </a:solidFill>
              </a:rPr>
              <a:t>33 117</a:t>
            </a:r>
            <a:r>
              <a:rPr lang="vi-VN" dirty="0"/>
              <a:t> 204 56 </a:t>
            </a:r>
            <a:r>
              <a:rPr lang="vi-VN" dirty="0">
                <a:solidFill>
                  <a:srgbClr val="FF0000"/>
                </a:solidFill>
              </a:rPr>
              <a:t>45 20 10 </a:t>
            </a:r>
            <a:r>
              <a:rPr lang="vi-VN" dirty="0"/>
              <a:t>23 116 200 </a:t>
            </a:r>
            <a:r>
              <a:rPr lang="vi-VN" dirty="0">
                <a:solidFill>
                  <a:srgbClr val="FF0000"/>
                </a:solidFill>
              </a:rPr>
              <a:t>234</a:t>
            </a:r>
            <a:r>
              <a:rPr lang="vi-VN" dirty="0"/>
              <a:t> 123 255 213 </a:t>
            </a:r>
            <a:r>
              <a:rPr lang="vi-VN" dirty="0">
                <a:solidFill>
                  <a:srgbClr val="FF0000"/>
                </a:solidFill>
              </a:rPr>
              <a:t>24 67</a:t>
            </a:r>
          </a:p>
          <a:p>
            <a:r>
              <a:rPr lang="vi-VN" b="1" dirty="0"/>
              <a:t>T</a:t>
            </a:r>
            <a:r>
              <a:rPr lang="vi-VN" dirty="0"/>
              <a:t> = </a:t>
            </a:r>
            <a:r>
              <a:rPr lang="vi-VN" dirty="0">
                <a:solidFill>
                  <a:srgbClr val="FF0000"/>
                </a:solidFill>
              </a:rPr>
              <a:t>01100110101</a:t>
            </a:r>
          </a:p>
          <a:p>
            <a:r>
              <a:rPr lang="vi-VN" b="1" dirty="0"/>
              <a:t>K</a:t>
            </a:r>
            <a:r>
              <a:rPr lang="vi-VN" dirty="0"/>
              <a:t> = </a:t>
            </a:r>
            <a:r>
              <a:rPr lang="vi-VN" dirty="0">
                <a:solidFill>
                  <a:srgbClr val="FF0000"/>
                </a:solidFill>
              </a:rPr>
              <a:t>20 10 3 8 15 11 9 6 2 19 5</a:t>
            </a:r>
          </a:p>
          <a:p>
            <a:endParaRPr lang="vi-VN" dirty="0"/>
          </a:p>
          <a:p>
            <a:r>
              <a:rPr lang="vi-VN" b="1" dirty="0"/>
              <a:t>M’ </a:t>
            </a:r>
            <a:r>
              <a:rPr lang="vi-VN" dirty="0"/>
              <a:t>= 66 21 35 56 234 11 45 116 235 24 33</a:t>
            </a:r>
          </a:p>
          <a:p>
            <a:r>
              <a:rPr lang="vi-VN" b="1" dirty="0"/>
              <a:t>M’’ </a:t>
            </a:r>
            <a:r>
              <a:rPr lang="vi-VN" dirty="0"/>
              <a:t>= 125 235 35 54 33 116 204 56 45 21 11 23 116 200 234 123 255 213 24 66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4320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17500" algn="l"/>
              </a:tabLst>
            </a:pPr>
            <a:r>
              <a:rPr sz="2400" b="1" dirty="0">
                <a:latin typeface="Times New Roman"/>
                <a:cs typeface="Times New Roman"/>
              </a:rPr>
              <a:t>Một </a:t>
            </a:r>
            <a:r>
              <a:rPr sz="2400" b="1" spc="-5" dirty="0">
                <a:latin typeface="Times New Roman"/>
                <a:cs typeface="Times New Roman"/>
              </a:rPr>
              <a:t>số phương pháp </a:t>
            </a:r>
            <a:r>
              <a:rPr sz="2400" b="1" dirty="0">
                <a:latin typeface="Times New Roman"/>
                <a:cs typeface="Times New Roman"/>
              </a:rPr>
              <a:t>giấu tin theo “</a:t>
            </a:r>
            <a:r>
              <a:rPr sz="2400" b="1" i="1" dirty="0">
                <a:latin typeface="Times New Roman"/>
                <a:cs typeface="Times New Roman"/>
              </a:rPr>
              <a:t>đặc điểm kỹ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thuật</a:t>
            </a:r>
            <a:r>
              <a:rPr sz="2400" b="1" dirty="0">
                <a:latin typeface="Times New Roman"/>
                <a:cs typeface="Times New Roman"/>
              </a:rPr>
              <a:t>”.</a:t>
            </a:r>
            <a:endParaRPr sz="2400"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buAutoNum type="alphaLcPeriod"/>
              <a:tabLst>
                <a:tab pos="3175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Phương </a:t>
            </a:r>
            <a:r>
              <a:rPr sz="2400" b="1" i="1" dirty="0">
                <a:latin typeface="Times New Roman"/>
                <a:cs typeface="Times New Roman"/>
              </a:rPr>
              <a:t>pháp thay</a:t>
            </a:r>
            <a:r>
              <a:rPr sz="2400" b="1" i="1" spc="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thế.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Thay thế các bit dữ liệu trong bản đồ bit (bit</a:t>
            </a:r>
            <a:r>
              <a:rPr sz="2400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plane)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+ Thay thế bảng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mầu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(palette)</a:t>
            </a:r>
            <a:endParaRPr sz="2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buAutoNum type="alphaLcPeriod" startAt="2"/>
              <a:tabLst>
                <a:tab pos="3175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Phương </a:t>
            </a:r>
            <a:r>
              <a:rPr sz="2400" b="1" i="1" dirty="0">
                <a:latin typeface="Times New Roman"/>
                <a:cs typeface="Times New Roman"/>
              </a:rPr>
              <a:t>pháp xử lý tín</a:t>
            </a:r>
            <a:r>
              <a:rPr sz="2400" b="1" i="1" spc="-5" dirty="0">
                <a:latin typeface="Times New Roman"/>
                <a:cs typeface="Times New Roman"/>
              </a:rPr>
              <a:t> hiệu.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Các phương pháp biến đổi ảnh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(Transform)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Các kỹ thuật điều chế dải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phổ.</a:t>
            </a:r>
            <a:endParaRPr sz="2400">
              <a:latin typeface="Times New Roman"/>
              <a:cs typeface="Times New Roman"/>
            </a:endParaRPr>
          </a:p>
          <a:p>
            <a:pPr marL="300355" lvl="1" indent="-288290">
              <a:lnSpc>
                <a:spcPct val="100000"/>
              </a:lnSpc>
              <a:spcBef>
                <a:spcPts val="5"/>
              </a:spcBef>
              <a:buAutoNum type="alphaLcPeriod" startAt="3"/>
              <a:tabLst>
                <a:tab pos="30099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Phương pháp mã </a:t>
            </a:r>
            <a:r>
              <a:rPr sz="2400" b="1" i="1" spc="-5" dirty="0">
                <a:latin typeface="Times New Roman"/>
                <a:cs typeface="Times New Roman"/>
              </a:rPr>
              <a:t>hoá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(coding)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Lượng </a:t>
            </a:r>
            <a:r>
              <a:rPr sz="2400" dirty="0">
                <a:latin typeface="Times New Roman"/>
                <a:cs typeface="Times New Roman"/>
              </a:rPr>
              <a:t>hoá, dithering.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hoá </a:t>
            </a:r>
            <a:r>
              <a:rPr sz="2400" spc="-5" dirty="0">
                <a:latin typeface="Times New Roman"/>
                <a:cs typeface="Times New Roman"/>
              </a:rPr>
              <a:t>sửa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lỗi.</a:t>
            </a:r>
            <a:endParaRPr sz="2400">
              <a:latin typeface="Times New Roman"/>
              <a:cs typeface="Times New Roman"/>
            </a:endParaRPr>
          </a:p>
          <a:p>
            <a:pPr marL="317500" lvl="1" indent="-304800">
              <a:lnSpc>
                <a:spcPct val="100000"/>
              </a:lnSpc>
              <a:buAutoNum type="alphaLcPeriod" startAt="4"/>
              <a:tabLst>
                <a:tab pos="317500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Phương </a:t>
            </a:r>
            <a:r>
              <a:rPr sz="2400" b="1" i="1" dirty="0">
                <a:latin typeface="Times New Roman"/>
                <a:cs typeface="Times New Roman"/>
              </a:rPr>
              <a:t>pháp thống kê - kiểm thử giả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thuyết.</a:t>
            </a:r>
            <a:endParaRPr sz="2400">
              <a:latin typeface="Times New Roman"/>
              <a:cs typeface="Times New Roman"/>
            </a:endParaRPr>
          </a:p>
          <a:p>
            <a:pPr marL="300990" lvl="1" indent="-288925">
              <a:lnSpc>
                <a:spcPct val="100000"/>
              </a:lnSpc>
              <a:buAutoNum type="alphaLcPeriod" startAt="4"/>
              <a:tabLst>
                <a:tab pos="30162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Phương </a:t>
            </a:r>
            <a:r>
              <a:rPr sz="2400" b="1" i="1" dirty="0">
                <a:latin typeface="Times New Roman"/>
                <a:cs typeface="Times New Roman"/>
              </a:rPr>
              <a:t>pháp </a:t>
            </a:r>
            <a:r>
              <a:rPr sz="2400" b="1" i="1" spc="-5" dirty="0">
                <a:latin typeface="Times New Roman"/>
                <a:cs typeface="Times New Roman"/>
              </a:rPr>
              <a:t>sinh </a:t>
            </a:r>
            <a:r>
              <a:rPr sz="2400" b="1" i="1" dirty="0">
                <a:latin typeface="Times New Roman"/>
                <a:cs typeface="Times New Roman"/>
              </a:rPr>
              <a:t>“mặt </a:t>
            </a:r>
            <a:r>
              <a:rPr sz="2400" b="1" i="1" spc="-5" dirty="0">
                <a:latin typeface="Times New Roman"/>
                <a:cs typeface="Times New Roman"/>
              </a:rPr>
              <a:t>nạ”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(Fractal)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t>2</a:t>
            </a:r>
            <a:r>
              <a:rPr dirty="0"/>
              <a:t>. </a:t>
            </a:r>
            <a:r>
              <a:rPr spc="-5" dirty="0"/>
              <a:t>Phương pháp </a:t>
            </a:r>
            <a:r>
              <a:rPr dirty="0"/>
              <a:t>giấu </a:t>
            </a:r>
            <a:r>
              <a:rPr spc="-5" dirty="0"/>
              <a:t>tin </a:t>
            </a:r>
            <a:r>
              <a:rPr spc="-10" dirty="0"/>
              <a:t>trong</a:t>
            </a:r>
            <a:r>
              <a:rPr spc="-95" dirty="0"/>
              <a:t> </a:t>
            </a:r>
            <a:r>
              <a:rPr dirty="0"/>
              <a:t>ảnh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70C36-47B7-E7D3-6F7B-A175093B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" y="1143000"/>
            <a:ext cx="9051324" cy="54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8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315949-F29B-31BC-61AF-C20DF8D2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22937-DCDF-5439-6C6A-EC432DDFF468}"/>
              </a:ext>
            </a:extLst>
          </p:cNvPr>
          <p:cNvSpPr/>
          <p:nvPr/>
        </p:nvSpPr>
        <p:spPr>
          <a:xfrm>
            <a:off x="5562600" y="2714834"/>
            <a:ext cx="152400" cy="10456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98D7D0-68BD-FAFC-3D7B-8E5F4C51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4" y="1143001"/>
            <a:ext cx="8245474" cy="1143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0436C5-63DB-81EF-77D3-41A29B54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6" y="2347568"/>
            <a:ext cx="7954485" cy="38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4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315949-F29B-31BC-61AF-C20DF8D2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22937-DCDF-5439-6C6A-EC432DDFF468}"/>
              </a:ext>
            </a:extLst>
          </p:cNvPr>
          <p:cNvSpPr/>
          <p:nvPr/>
        </p:nvSpPr>
        <p:spPr>
          <a:xfrm>
            <a:off x="5562600" y="2714834"/>
            <a:ext cx="152400" cy="10456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3151B-416F-0627-E77C-395802E03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" y="1066800"/>
            <a:ext cx="8862696" cy="5420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B35065-547F-B575-8C8B-252205B3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709043"/>
            <a:ext cx="3124200" cy="246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81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315949-F29B-31BC-61AF-C20DF8D2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22937-DCDF-5439-6C6A-EC432DDFF468}"/>
              </a:ext>
            </a:extLst>
          </p:cNvPr>
          <p:cNvSpPr/>
          <p:nvPr/>
        </p:nvSpPr>
        <p:spPr>
          <a:xfrm>
            <a:off x="5562600" y="2714834"/>
            <a:ext cx="152400" cy="10456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97A65-4F0C-57A7-9CD9-CC1531B4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52780"/>
            <a:ext cx="7754432" cy="2800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7C7F79-2624-B142-5D97-47E3B04F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6" y="1275835"/>
            <a:ext cx="680179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3CAE-EAF3-4FCA-952F-3D8557F4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7 con vật trong bức ảnh ảo giúp bạn kiểm tra trí não - VnExpress Sức khỏe">
            <a:extLst>
              <a:ext uri="{FF2B5EF4-FFF2-40B4-BE49-F238E27FC236}">
                <a16:creationId xmlns:a16="http://schemas.microsoft.com/office/drawing/2014/main" id="{B8FFD87B-BCA8-4953-9C56-65612C9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648450" cy="49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946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315949-F29B-31BC-61AF-C20DF8D2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922937-DCDF-5439-6C6A-EC432DDFF468}"/>
              </a:ext>
            </a:extLst>
          </p:cNvPr>
          <p:cNvSpPr/>
          <p:nvPr/>
        </p:nvSpPr>
        <p:spPr>
          <a:xfrm>
            <a:off x="5562600" y="2714834"/>
            <a:ext cx="152400" cy="10456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0333D-6E54-7407-DC8C-F0DB9678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2" y="1118945"/>
            <a:ext cx="2705478" cy="248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4467E4-D0B2-F9CE-FBC0-B7C3EA39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83" y="1118945"/>
            <a:ext cx="2734057" cy="250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3254F-9F2C-D54A-0D11-BB05C7EDE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943681"/>
            <a:ext cx="2734057" cy="2543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6380C-76BF-3386-5FDA-193CE8BBAB8A}"/>
              </a:ext>
            </a:extLst>
          </p:cNvPr>
          <p:cNvSpPr txBox="1"/>
          <p:nvPr/>
        </p:nvSpPr>
        <p:spPr>
          <a:xfrm>
            <a:off x="457200" y="3692557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A918B-639C-FF29-B891-19E8C1E3AB36}"/>
              </a:ext>
            </a:extLst>
          </p:cNvPr>
          <p:cNvSpPr txBox="1"/>
          <p:nvPr/>
        </p:nvSpPr>
        <p:spPr>
          <a:xfrm>
            <a:off x="7410912" y="3742387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4247-408E-1167-7BDF-1879006B87E4}"/>
              </a:ext>
            </a:extLst>
          </p:cNvPr>
          <p:cNvSpPr txBox="1"/>
          <p:nvPr/>
        </p:nvSpPr>
        <p:spPr>
          <a:xfrm>
            <a:off x="5410200" y="617943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0ACAFD-1900-B5B1-315F-61434D39062B}"/>
              </a:ext>
            </a:extLst>
          </p:cNvPr>
          <p:cNvSpPr/>
          <p:nvPr/>
        </p:nvSpPr>
        <p:spPr>
          <a:xfrm>
            <a:off x="3048000" y="2286000"/>
            <a:ext cx="16002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AFB5552B-128E-AA98-E20C-5E1C26DA4E75}"/>
              </a:ext>
            </a:extLst>
          </p:cNvPr>
          <p:cNvSpPr/>
          <p:nvPr/>
        </p:nvSpPr>
        <p:spPr>
          <a:xfrm>
            <a:off x="5715000" y="3742387"/>
            <a:ext cx="838200" cy="128681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3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ình ảnh đánh lừa ảo giác về &quot;con số bí ẩn&quot; gây sốt mạng xã hội | VTV.VN">
            <a:extLst>
              <a:ext uri="{FF2B5EF4-FFF2-40B4-BE49-F238E27FC236}">
                <a16:creationId xmlns:a16="http://schemas.microsoft.com/office/drawing/2014/main" id="{10CE00D1-4C9A-45D5-B526-60E19738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3247"/>
            <a:ext cx="5334000" cy="525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1850A4-B4E8-70E5-C927-88235DF2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32" y="2200103"/>
            <a:ext cx="688753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850A4-B4E8-70E5-C927-88235DF2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2200103"/>
            <a:ext cx="688753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2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1" y="247903"/>
            <a:ext cx="7903210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1</a:t>
            </a:r>
            <a:r>
              <a:rPr spc="5" dirty="0"/>
              <a:t>. </a:t>
            </a: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ẩn giấu </a:t>
            </a:r>
            <a:r>
              <a:rPr spc="-5" dirty="0"/>
              <a:t>thông</a:t>
            </a:r>
            <a:r>
              <a:rPr spc="-19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914400"/>
            <a:ext cx="8560435" cy="441579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1831975" algn="l"/>
              </a:tabLst>
            </a:pPr>
            <a:r>
              <a:rPr sz="2400" b="1" dirty="0">
                <a:latin typeface="Times New Roman"/>
                <a:cs typeface="Times New Roman"/>
              </a:rPr>
              <a:t>1. Khái</a:t>
            </a:r>
            <a:r>
              <a:rPr sz="2400" b="1" spc="-5" dirty="0">
                <a:latin typeface="Times New Roman"/>
                <a:cs typeface="Times New Roman"/>
              </a:rPr>
              <a:t> niệm	</a:t>
            </a:r>
            <a:r>
              <a:rPr sz="2400" b="1" dirty="0">
                <a:latin typeface="Times New Roman"/>
                <a:cs typeface="Times New Roman"/>
              </a:rPr>
              <a:t>“Ẩn - giấu</a:t>
            </a:r>
            <a:r>
              <a:rPr sz="2400" b="1" spc="-5" dirty="0">
                <a:latin typeface="Times New Roman"/>
                <a:cs typeface="Times New Roman"/>
              </a:rPr>
              <a:t> tin”</a:t>
            </a:r>
            <a:endParaRPr sz="2400">
              <a:latin typeface="Times New Roman"/>
              <a:cs typeface="Times New Roman"/>
            </a:endParaRPr>
          </a:p>
          <a:p>
            <a:pPr marL="12700" marR="104775" indent="914400">
              <a:lnSpc>
                <a:spcPts val="4320"/>
              </a:lnSpc>
              <a:spcBef>
                <a:spcPts val="384"/>
              </a:spcBef>
              <a:tabLst>
                <a:tab pos="201803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b="1" i="1" spc="-5" dirty="0">
                <a:latin typeface="Times New Roman"/>
                <a:cs typeface="Times New Roman"/>
              </a:rPr>
              <a:t>Ẩn- </a:t>
            </a:r>
            <a:r>
              <a:rPr sz="2400" b="1" i="1" dirty="0">
                <a:latin typeface="Times New Roman"/>
                <a:cs typeface="Times New Roman"/>
              </a:rPr>
              <a:t>giấu tin</a:t>
            </a:r>
            <a:r>
              <a:rPr sz="2400" dirty="0">
                <a:latin typeface="Times New Roman"/>
                <a:cs typeface="Times New Roman"/>
              </a:rPr>
              <a:t>“ được hiểu là </a:t>
            </a:r>
            <a:r>
              <a:rPr sz="2400" b="1" i="1" spc="-5" dirty="0">
                <a:latin typeface="Times New Roman"/>
                <a:cs typeface="Times New Roman"/>
              </a:rPr>
              <a:t>nhúng </a:t>
            </a:r>
            <a:r>
              <a:rPr sz="2400" b="1" i="1" dirty="0">
                <a:latin typeface="Times New Roman"/>
                <a:cs typeface="Times New Roman"/>
              </a:rPr>
              <a:t>mẩu tin mật </a:t>
            </a:r>
            <a:r>
              <a:rPr sz="2400" dirty="0">
                <a:latin typeface="Times New Roman"/>
                <a:cs typeface="Times New Roman"/>
              </a:rPr>
              <a:t>vào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b="1" i="1" dirty="0">
                <a:latin typeface="Times New Roman"/>
                <a:cs typeface="Times New Roman"/>
              </a:rPr>
              <a:t>vật  mang tin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khác,	</a:t>
            </a:r>
            <a:r>
              <a:rPr sz="2400" spc="-5" dirty="0">
                <a:latin typeface="Times New Roman"/>
                <a:cs typeface="Times New Roman"/>
              </a:rPr>
              <a:t>sao </a:t>
            </a:r>
            <a:r>
              <a:rPr sz="2400" dirty="0">
                <a:latin typeface="Times New Roman"/>
                <a:cs typeface="Times New Roman"/>
              </a:rPr>
              <a:t>cho </a:t>
            </a:r>
            <a:r>
              <a:rPr sz="2400" spc="-10" dirty="0">
                <a:latin typeface="Times New Roman"/>
                <a:cs typeface="Times New Roman"/>
              </a:rPr>
              <a:t>mắt </a:t>
            </a:r>
            <a:r>
              <a:rPr sz="2400" dirty="0">
                <a:latin typeface="Times New Roman"/>
                <a:cs typeface="Times New Roman"/>
              </a:rPr>
              <a:t>thường khó </a:t>
            </a:r>
            <a:r>
              <a:rPr sz="2400" spc="-5" dirty="0">
                <a:latin typeface="Times New Roman"/>
                <a:cs typeface="Times New Roman"/>
              </a:rPr>
              <a:t>phát </a:t>
            </a:r>
            <a:r>
              <a:rPr sz="2400" dirty="0">
                <a:latin typeface="Times New Roman"/>
                <a:cs typeface="Times New Roman"/>
              </a:rPr>
              <a:t>hiện ra </a:t>
            </a:r>
            <a:r>
              <a:rPr sz="2400" spc="-10" dirty="0">
                <a:latin typeface="Times New Roman"/>
                <a:cs typeface="Times New Roman"/>
              </a:rPr>
              <a:t>mẩu </a:t>
            </a:r>
            <a:r>
              <a:rPr sz="2400" dirty="0">
                <a:latin typeface="Times New Roman"/>
                <a:cs typeface="Times New Roman"/>
              </a:rPr>
              <a:t>tin </a:t>
            </a:r>
            <a:r>
              <a:rPr sz="2400" spc="-10" dirty="0">
                <a:latin typeface="Times New Roman"/>
                <a:cs typeface="Times New Roman"/>
              </a:rPr>
              <a:t>mật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đó,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695065" algn="l"/>
              </a:tabLst>
            </a:pPr>
            <a:r>
              <a:rPr sz="2400" spc="-10" dirty="0">
                <a:latin typeface="Times New Roman"/>
                <a:cs typeface="Times New Roman"/>
              </a:rPr>
              <a:t>mặt </a:t>
            </a:r>
            <a:r>
              <a:rPr sz="2400" dirty="0">
                <a:latin typeface="Times New Roman"/>
                <a:cs typeface="Times New Roman"/>
              </a:rPr>
              <a:t>khác khó nhận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biết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được	vật </a:t>
            </a:r>
            <a:r>
              <a:rPr sz="2400" spc="-5" dirty="0">
                <a:latin typeface="Times New Roman"/>
                <a:cs typeface="Times New Roman"/>
              </a:rPr>
              <a:t>mang </a:t>
            </a:r>
            <a:r>
              <a:rPr sz="2400" dirty="0">
                <a:latin typeface="Times New Roman"/>
                <a:cs typeface="Times New Roman"/>
              </a:rPr>
              <a:t>tin đã được giấu </a:t>
            </a:r>
            <a:r>
              <a:rPr sz="2400" spc="-10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tin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mật.</a:t>
            </a:r>
            <a:endParaRPr sz="24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50000"/>
              </a:lnSpc>
              <a:spcBef>
                <a:spcPts val="5"/>
              </a:spcBef>
              <a:tabLst>
                <a:tab pos="1875155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Để </a:t>
            </a:r>
            <a:r>
              <a:rPr sz="2400" dirty="0">
                <a:latin typeface="Times New Roman"/>
                <a:cs typeface="Times New Roman"/>
              </a:rPr>
              <a:t>phân biệt với “</a:t>
            </a:r>
            <a:r>
              <a:rPr sz="2400" b="1" i="1" dirty="0">
                <a:latin typeface="Times New Roman"/>
                <a:cs typeface="Times New Roman"/>
              </a:rPr>
              <a:t>Ẩn giấu tin</a:t>
            </a:r>
            <a:r>
              <a:rPr sz="2400" dirty="0">
                <a:latin typeface="Times New Roman"/>
                <a:cs typeface="Times New Roman"/>
              </a:rPr>
              <a:t>” theo nghĩa thông thường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nhằm  “che giấu” thông tin </a:t>
            </a:r>
            <a:r>
              <a:rPr sz="2400" spc="-5" dirty="0">
                <a:latin typeface="Times New Roman"/>
                <a:cs typeface="Times New Roman"/>
              </a:rPr>
              <a:t>mật, </a:t>
            </a:r>
            <a:r>
              <a:rPr sz="2400" dirty="0">
                <a:latin typeface="Times New Roman"/>
                <a:cs typeface="Times New Roman"/>
              </a:rPr>
              <a:t>ta tạm gọi loại </a:t>
            </a:r>
            <a:r>
              <a:rPr sz="2400" spc="5" dirty="0">
                <a:latin typeface="Times New Roman"/>
                <a:cs typeface="Times New Roman"/>
              </a:rPr>
              <a:t>“</a:t>
            </a:r>
            <a:r>
              <a:rPr sz="2400" b="1" i="1" spc="5" dirty="0">
                <a:latin typeface="Times New Roman"/>
                <a:cs typeface="Times New Roman"/>
              </a:rPr>
              <a:t>Ẩn </a:t>
            </a:r>
            <a:r>
              <a:rPr sz="2400" b="1" i="1" dirty="0">
                <a:latin typeface="Times New Roman"/>
                <a:cs typeface="Times New Roman"/>
              </a:rPr>
              <a:t>giấu tin</a:t>
            </a:r>
            <a:r>
              <a:rPr sz="2400" dirty="0">
                <a:latin typeface="Times New Roman"/>
                <a:cs typeface="Times New Roman"/>
              </a:rPr>
              <a:t>” để bảo vệ bản  quyền “sản phẩm </a:t>
            </a:r>
            <a:r>
              <a:rPr sz="2400" spc="-5" dirty="0">
                <a:latin typeface="Times New Roman"/>
                <a:cs typeface="Times New Roman"/>
              </a:rPr>
              <a:t>số” </a:t>
            </a:r>
            <a:r>
              <a:rPr sz="2400" dirty="0">
                <a:latin typeface="Times New Roman"/>
                <a:cs typeface="Times New Roman"/>
              </a:rPr>
              <a:t>là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b="1" i="1" spc="-5" dirty="0">
                <a:latin typeface="Times New Roman"/>
                <a:cs typeface="Times New Roman"/>
              </a:rPr>
              <a:t>Đánh </a:t>
            </a:r>
            <a:r>
              <a:rPr sz="2400" b="1" i="1" dirty="0">
                <a:latin typeface="Times New Roman"/>
                <a:cs typeface="Times New Roman"/>
              </a:rPr>
              <a:t>giấu tài liệu số</a:t>
            </a:r>
            <a:r>
              <a:rPr sz="2400" dirty="0">
                <a:latin typeface="Times New Roman"/>
                <a:cs typeface="Times New Roman"/>
              </a:rPr>
              <a:t>”,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b="1" i="1" spc="-5" dirty="0">
                <a:latin typeface="Times New Roman"/>
                <a:cs typeface="Times New Roman"/>
              </a:rPr>
              <a:t>Đánh </a:t>
            </a:r>
            <a:r>
              <a:rPr sz="2400" b="1" i="1" dirty="0">
                <a:latin typeface="Times New Roman"/>
                <a:cs typeface="Times New Roman"/>
              </a:rPr>
              <a:t>giấu </a:t>
            </a:r>
            <a:r>
              <a:rPr sz="2400" b="1" i="1" spc="-5" dirty="0">
                <a:latin typeface="Times New Roman"/>
                <a:cs typeface="Times New Roman"/>
              </a:rPr>
              <a:t>sản  </a:t>
            </a:r>
            <a:r>
              <a:rPr sz="2400" b="1" i="1" dirty="0">
                <a:latin typeface="Times New Roman"/>
                <a:cs typeface="Times New Roman"/>
              </a:rPr>
              <a:t>phẩm </a:t>
            </a:r>
            <a:r>
              <a:rPr sz="2400" b="1" i="1" spc="-5" dirty="0">
                <a:latin typeface="Times New Roman"/>
                <a:cs typeface="Times New Roman"/>
              </a:rPr>
              <a:t>số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hay	“</a:t>
            </a:r>
            <a:r>
              <a:rPr sz="2400" b="1" i="1" dirty="0">
                <a:latin typeface="Times New Roman"/>
                <a:cs typeface="Times New Roman"/>
              </a:rPr>
              <a:t>Ẩn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tin</a:t>
            </a:r>
            <a:r>
              <a:rPr sz="2400" dirty="0">
                <a:latin typeface="Times New Roman"/>
                <a:cs typeface="Times New Roman"/>
              </a:rPr>
              <a:t>”.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26" name="Picture 2" descr="What Is Steganography? | WIRED">
            <a:extLst>
              <a:ext uri="{FF2B5EF4-FFF2-40B4-BE49-F238E27FC236}">
                <a16:creationId xmlns:a16="http://schemas.microsoft.com/office/drawing/2014/main" id="{57BD88F2-425C-431C-A2C4-951EB7ED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2392700" cy="179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247903"/>
            <a:ext cx="8055610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1</a:t>
            </a:r>
            <a:r>
              <a:rPr spc="5" dirty="0"/>
              <a:t>. </a:t>
            </a: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ẩn giấu </a:t>
            </a:r>
            <a:r>
              <a:rPr spc="-5" dirty="0"/>
              <a:t>thông</a:t>
            </a:r>
            <a:r>
              <a:rPr spc="-19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714" y="1295400"/>
            <a:ext cx="8335645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2. </a:t>
            </a:r>
            <a:r>
              <a:rPr sz="2400" b="1" spc="-5" dirty="0">
                <a:latin typeface="Times New Roman"/>
                <a:cs typeface="Times New Roman"/>
              </a:rPr>
              <a:t>Các </a:t>
            </a:r>
            <a:r>
              <a:rPr sz="2400" b="1" dirty="0">
                <a:latin typeface="Times New Roman"/>
                <a:cs typeface="Times New Roman"/>
              </a:rPr>
              <a:t>thành </a:t>
            </a:r>
            <a:r>
              <a:rPr sz="2400" b="1" spc="-5" dirty="0">
                <a:latin typeface="Times New Roman"/>
                <a:cs typeface="Times New Roman"/>
              </a:rPr>
              <a:t>phần </a:t>
            </a:r>
            <a:r>
              <a:rPr sz="2400" b="1" dirty="0">
                <a:latin typeface="Times New Roman"/>
                <a:cs typeface="Times New Roman"/>
              </a:rPr>
              <a:t>của Hệ “Ẩn - Giấu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tin”.</a:t>
            </a:r>
            <a:endParaRPr sz="24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400">
                <a:latin typeface="Times New Roman"/>
                <a:cs typeface="Times New Roman"/>
              </a:rPr>
              <a:t>Các </a:t>
            </a:r>
            <a:r>
              <a:rPr sz="2400" dirty="0">
                <a:latin typeface="Times New Roman"/>
                <a:cs typeface="Times New Roman"/>
              </a:rPr>
              <a:t>thành phần chính của </a:t>
            </a:r>
            <a:r>
              <a:rPr sz="2400" spc="-5" dirty="0">
                <a:latin typeface="Times New Roman"/>
                <a:cs typeface="Times New Roman"/>
              </a:rPr>
              <a:t>một </a:t>
            </a: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b="1" dirty="0">
                <a:latin typeface="Times New Roman"/>
                <a:cs typeface="Times New Roman"/>
              </a:rPr>
              <a:t>“Ẩn - Giấu tin” </a:t>
            </a:r>
            <a:r>
              <a:rPr sz="2400" dirty="0">
                <a:latin typeface="Times New Roman"/>
                <a:cs typeface="Times New Roman"/>
              </a:rPr>
              <a:t>trong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ảnh  gồm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có:</a:t>
            </a:r>
            <a:endParaRPr sz="2400">
              <a:latin typeface="Times New Roman"/>
              <a:cs typeface="Times New Roman"/>
            </a:endParaRPr>
          </a:p>
          <a:p>
            <a:pPr marL="12700" marR="224154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+ Mẩu tin mật</a:t>
            </a:r>
            <a:r>
              <a:rPr sz="2400" dirty="0">
                <a:latin typeface="Times New Roman"/>
                <a:cs typeface="Times New Roman"/>
              </a:rPr>
              <a:t>: có thể là văn bản, hình ảnh, âm thanh (audio,  video,...), trong quá trình giấu tin, chúng được chuyển thành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chuỗi  các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65270" algn="l"/>
              </a:tabLst>
            </a:pPr>
            <a:r>
              <a:rPr sz="2400" b="1" dirty="0">
                <a:latin typeface="Times New Roman"/>
                <a:cs typeface="Times New Roman"/>
              </a:rPr>
              <a:t>+ Môi trường </a:t>
            </a:r>
            <a:r>
              <a:rPr sz="2400" b="1" spc="-5" dirty="0">
                <a:latin typeface="Times New Roman"/>
                <a:cs typeface="Times New Roman"/>
              </a:rPr>
              <a:t>sẽ </a:t>
            </a:r>
            <a:r>
              <a:rPr sz="2400" b="1" dirty="0">
                <a:latin typeface="Times New Roman"/>
                <a:cs typeface="Times New Roman"/>
              </a:rPr>
              <a:t>chứa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mật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spc="-5" dirty="0">
                <a:latin typeface="Times New Roman"/>
                <a:cs typeface="Times New Roman"/>
              </a:rPr>
              <a:t>Thường </a:t>
            </a:r>
            <a:r>
              <a:rPr sz="2400" dirty="0">
                <a:latin typeface="Times New Roman"/>
                <a:cs typeface="Times New Roman"/>
              </a:rPr>
              <a:t>là ảnh, nên gọi là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Ảnh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phủ</a:t>
            </a:r>
            <a:r>
              <a:rPr sz="2400" spc="-5">
                <a:latin typeface="Times New Roman"/>
                <a:cs typeface="Times New Roman"/>
              </a:rPr>
              <a:t>, </a:t>
            </a:r>
            <a:r>
              <a:rPr lang="en-US" sz="2400" b="1" spc="-5" dirty="0">
                <a:latin typeface="Times New Roman"/>
                <a:cs typeface="Times New Roman"/>
              </a:rPr>
              <a:t>Ả</a:t>
            </a:r>
            <a:r>
              <a:rPr sz="2400" b="1" spc="-5">
                <a:latin typeface="Times New Roman"/>
                <a:cs typeface="Times New Roman"/>
              </a:rPr>
              <a:t>nh</a:t>
            </a:r>
            <a:r>
              <a:rPr sz="2400" b="1" spc="25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gốc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30924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b="1" dirty="0">
                <a:latin typeface="Times New Roman"/>
                <a:cs typeface="Times New Roman"/>
              </a:rPr>
              <a:t>Khoá K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Khoá </a:t>
            </a:r>
            <a:r>
              <a:rPr sz="2400" dirty="0">
                <a:latin typeface="Times New Roman"/>
                <a:cs typeface="Times New Roman"/>
              </a:rPr>
              <a:t>viết </a:t>
            </a:r>
            <a:r>
              <a:rPr sz="2400" spc="-5" dirty="0">
                <a:latin typeface="Times New Roman"/>
                <a:cs typeface="Times New Roman"/>
              </a:rPr>
              <a:t>mật, </a:t>
            </a:r>
            <a:r>
              <a:rPr sz="2400" dirty="0">
                <a:latin typeface="Times New Roman"/>
                <a:cs typeface="Times New Roman"/>
              </a:rPr>
              <a:t>tham gia vào quá trình giấu tin để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tăng  tính bảo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mật.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+ Môi trường </a:t>
            </a:r>
            <a:r>
              <a:rPr sz="2400" b="1" spc="-5" dirty="0">
                <a:latin typeface="Times New Roman"/>
                <a:cs typeface="Times New Roman"/>
              </a:rPr>
              <a:t>đã </a:t>
            </a:r>
            <a:r>
              <a:rPr sz="2400" b="1" dirty="0">
                <a:latin typeface="Times New Roman"/>
                <a:cs typeface="Times New Roman"/>
              </a:rPr>
              <a:t>chứa tin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mật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 marR="626110" indent="9144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Thường </a:t>
            </a:r>
            <a:r>
              <a:rPr sz="2400" dirty="0">
                <a:latin typeface="Times New Roman"/>
                <a:cs typeface="Times New Roman"/>
              </a:rPr>
              <a:t>là ảnh, nên gọi là </a:t>
            </a:r>
            <a:r>
              <a:rPr sz="2400" b="1" spc="-5" dirty="0">
                <a:latin typeface="Times New Roman"/>
                <a:cs typeface="Times New Roman"/>
              </a:rPr>
              <a:t>Ảnh </a:t>
            </a:r>
            <a:r>
              <a:rPr sz="2400" b="1" dirty="0">
                <a:latin typeface="Times New Roman"/>
                <a:cs typeface="Times New Roman"/>
              </a:rPr>
              <a:t>mang</a:t>
            </a:r>
            <a:r>
              <a:rPr sz="2400" dirty="0">
                <a:latin typeface="Times New Roman"/>
                <a:cs typeface="Times New Roman"/>
              </a:rPr>
              <a:t>, là ảnh </a:t>
            </a:r>
            <a:r>
              <a:rPr sz="2400" spc="-5" dirty="0">
                <a:latin typeface="Times New Roman"/>
                <a:cs typeface="Times New Roman"/>
              </a:rPr>
              <a:t>sau </a:t>
            </a:r>
            <a:r>
              <a:rPr sz="2400" dirty="0">
                <a:latin typeface="Times New Roman"/>
                <a:cs typeface="Times New Roman"/>
              </a:rPr>
              <a:t>khi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đã  nhúng tin </a:t>
            </a:r>
            <a:r>
              <a:rPr sz="2400" spc="-10" dirty="0">
                <a:latin typeface="Times New Roman"/>
                <a:cs typeface="Times New Roman"/>
              </a:rPr>
              <a:t>mật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vào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247903"/>
            <a:ext cx="7522210" cy="46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/>
              <a:t>1</a:t>
            </a:r>
            <a:r>
              <a:rPr spc="5" dirty="0"/>
              <a:t>. </a:t>
            </a:r>
            <a:r>
              <a:rPr dirty="0"/>
              <a:t>Tổng </a:t>
            </a:r>
            <a:r>
              <a:rPr spc="-5" dirty="0"/>
              <a:t>quan </a:t>
            </a:r>
            <a:r>
              <a:rPr dirty="0"/>
              <a:t>về ẩn giấu </a:t>
            </a:r>
            <a:r>
              <a:rPr spc="-5" dirty="0"/>
              <a:t>thông</a:t>
            </a:r>
            <a:r>
              <a:rPr spc="-195" dirty="0"/>
              <a:t> </a:t>
            </a:r>
            <a:r>
              <a:rPr dirty="0"/>
              <a:t>tin</a:t>
            </a:r>
          </a:p>
        </p:txBody>
      </p:sp>
      <p:sp>
        <p:nvSpPr>
          <p:cNvPr id="3" name="object 3"/>
          <p:cNvSpPr/>
          <p:nvPr/>
        </p:nvSpPr>
        <p:spPr>
          <a:xfrm>
            <a:off x="919500" y="1237258"/>
            <a:ext cx="7428340" cy="5174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3867</Words>
  <Application>Microsoft Office PowerPoint</Application>
  <PresentationFormat>On-screen Show (4:3)</PresentationFormat>
  <Paragraphs>289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Barlow Semi Condensed</vt:lpstr>
      <vt:lpstr>Calibri</vt:lpstr>
      <vt:lpstr>Microsoft Sans Serif</vt:lpstr>
      <vt:lpstr>Symbol</vt:lpstr>
      <vt:lpstr>Times New Roman</vt:lpstr>
      <vt:lpstr>Trebuchet MS</vt:lpstr>
      <vt:lpstr>Office Theme</vt:lpstr>
      <vt:lpstr>Chương 7 Phương pháp ẩn  dấu thông 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Tổng quan về ẩn giấu thông tin</vt:lpstr>
      <vt:lpstr>1. Tổng quan về ẩn giấu thông tin</vt:lpstr>
      <vt:lpstr>1. Tổng quan về ẩn giấu thông tin</vt:lpstr>
      <vt:lpstr>1. Tổng quan về ẩn giấu thông tin</vt:lpstr>
      <vt:lpstr>1. Tổng quan về ẩn giấu thông tin</vt:lpstr>
      <vt:lpstr>1. Tổng quan về ẩn giấu thông tin</vt:lpstr>
      <vt:lpstr>1. Tổng quan về ẩn giấu thông tin</vt:lpstr>
      <vt:lpstr>2. Phương pháp giấu tin trong ảnh</vt:lpstr>
      <vt:lpstr>2. Phương pháp giấu tin trong ảnh</vt:lpstr>
      <vt:lpstr>2. Phương pháp giấu tin trong ảnh</vt:lpstr>
      <vt:lpstr>2. Phương pháp giấu tin trong ảnh</vt:lpstr>
      <vt:lpstr>2. Phương pháp giấu tin trong ảnh</vt:lpstr>
      <vt:lpstr>2. Phương pháp giấu tin trong ảnh</vt:lpstr>
      <vt:lpstr>Kỹ thuật Wu-Lee</vt:lpstr>
      <vt:lpstr>Ví dụ giấu tin bằng Wu-Lee </vt:lpstr>
      <vt:lpstr>Ví dụ giấu tin bằng Wu-Lee </vt:lpstr>
      <vt:lpstr>Ví dụ giấu tin bằng Wu-Lee </vt:lpstr>
      <vt:lpstr>Ví dụ giấu tin bằng Wu-Lee </vt:lpstr>
      <vt:lpstr>Ví dụ giấu tin bằng Wu-Lee </vt:lpstr>
      <vt:lpstr>Ví dụ giấu tin bằng Wu-Lee </vt:lpstr>
      <vt:lpstr>Ví dụ giấu tin bằng Wu-Lee </vt:lpstr>
      <vt:lpstr>Ví dụ giấu tin bằng Wu-Lee </vt:lpstr>
      <vt:lpstr>2. Phương pháp giấu tin trong ảnh</vt:lpstr>
      <vt:lpstr>2. Phương pháp giấu tin trong ảnh màu</vt:lpstr>
      <vt:lpstr>Kỹ thuật (Least Significant Bits) áp dụng dấu tin trong ảnh màu</vt:lpstr>
      <vt:lpstr>LSB Steganography</vt:lpstr>
      <vt:lpstr>LSB Steganography</vt:lpstr>
      <vt:lpstr>Bài tập minh hoạ</vt:lpstr>
      <vt:lpstr>2. Phương pháp giấu tin trong ảnh</vt:lpstr>
      <vt:lpstr>2. Phương pháp giấu tin trong ảnh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BÀI TOÁN PHÂN LOẠI VĂN BẢN TIẾNG VIỆT TRONG KHAI PHÁ DỮ LIỆU VĂN BẢN</dc:title>
  <dc:creator>Trung Dung</dc:creator>
  <cp:lastModifiedBy>capuchino</cp:lastModifiedBy>
  <cp:revision>11</cp:revision>
  <dcterms:created xsi:type="dcterms:W3CDTF">2022-09-25T22:50:25Z</dcterms:created>
  <dcterms:modified xsi:type="dcterms:W3CDTF">2024-04-08T17:53:12Z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2022-09-25T00:00:00Z</vt:filetime>
  </property>
</Properties>
</file>