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PT Sans Narrow" panose="020B0506020203020204" pitchFamily="34" charset="77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>
      <p:cViewPr varScale="1">
        <p:scale>
          <a:sx n="120" d="100"/>
          <a:sy n="120" d="100"/>
        </p:scale>
        <p:origin x="200" y="5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7CF0AA-6A57-9C41-A06F-65C79C952966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81C768EC-7C8E-214F-95E8-303C3074711C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/>
            <a:t>11/09-11/15/2022</a:t>
          </a:r>
        </a:p>
      </dgm:t>
    </dgm:pt>
    <dgm:pt modelId="{5A515009-32C8-5E45-AAD4-D25B6C5C0946}" type="parTrans" cxnId="{B2C03662-F969-3B45-8032-895FC8DF51F6}">
      <dgm:prSet/>
      <dgm:spPr/>
      <dgm:t>
        <a:bodyPr/>
        <a:lstStyle/>
        <a:p>
          <a:endParaRPr lang="en-US"/>
        </a:p>
      </dgm:t>
    </dgm:pt>
    <dgm:pt modelId="{C30FDFE9-D711-4642-8D5D-477834B48E22}" type="sibTrans" cxnId="{B2C03662-F969-3B45-8032-895FC8DF51F6}">
      <dgm:prSet/>
      <dgm:spPr/>
      <dgm:t>
        <a:bodyPr/>
        <a:lstStyle/>
        <a:p>
          <a:endParaRPr lang="en-US"/>
        </a:p>
      </dgm:t>
    </dgm:pt>
    <dgm:pt modelId="{889A0719-7C03-9947-B25C-C9F532604A7F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/>
            <a:t>11/16-11/22/2022</a:t>
          </a:r>
        </a:p>
      </dgm:t>
    </dgm:pt>
    <dgm:pt modelId="{57B3B376-4D1E-9447-B900-CD6771C6825B}" type="parTrans" cxnId="{7C0B6211-A1A9-A24D-ADF4-05C72FD86E36}">
      <dgm:prSet/>
      <dgm:spPr/>
      <dgm:t>
        <a:bodyPr/>
        <a:lstStyle/>
        <a:p>
          <a:endParaRPr lang="en-US"/>
        </a:p>
      </dgm:t>
    </dgm:pt>
    <dgm:pt modelId="{0F00D3F4-43D3-944E-813F-262BC631AF6B}" type="sibTrans" cxnId="{7C0B6211-A1A9-A24D-ADF4-05C72FD86E36}">
      <dgm:prSet/>
      <dgm:spPr/>
      <dgm:t>
        <a:bodyPr/>
        <a:lstStyle/>
        <a:p>
          <a:endParaRPr lang="en-US"/>
        </a:p>
      </dgm:t>
    </dgm:pt>
    <dgm:pt modelId="{B26D26F3-B2C3-7847-A230-5A1244FCACC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>
              <a:solidFill>
                <a:schemeClr val="accent1">
                  <a:lumMod val="50000"/>
                </a:schemeClr>
              </a:solidFill>
            </a:rPr>
            <a:t>11/23-11/29/2022</a:t>
          </a:r>
        </a:p>
      </dgm:t>
    </dgm:pt>
    <dgm:pt modelId="{35BFB63B-E301-9148-AC5E-A1368E95E8F9}" type="parTrans" cxnId="{BBCC7B21-6DEF-5647-B2F3-4F35F38989B6}">
      <dgm:prSet/>
      <dgm:spPr/>
      <dgm:t>
        <a:bodyPr/>
        <a:lstStyle/>
        <a:p>
          <a:endParaRPr lang="en-US"/>
        </a:p>
      </dgm:t>
    </dgm:pt>
    <dgm:pt modelId="{94F114A9-D54D-2F4A-BD29-12C27F9C6BC3}" type="sibTrans" cxnId="{BBCC7B21-6DEF-5647-B2F3-4F35F38989B6}">
      <dgm:prSet/>
      <dgm:spPr/>
      <dgm:t>
        <a:bodyPr/>
        <a:lstStyle/>
        <a:p>
          <a:endParaRPr lang="en-US"/>
        </a:p>
      </dgm:t>
    </dgm:pt>
    <dgm:pt modelId="{651799E3-65D4-6E4E-BB3F-90557DC2E051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>
              <a:solidFill>
                <a:schemeClr val="accent1">
                  <a:lumMod val="50000"/>
                </a:schemeClr>
              </a:solidFill>
            </a:rPr>
            <a:t>11/30-12/03/2022</a:t>
          </a:r>
        </a:p>
      </dgm:t>
    </dgm:pt>
    <dgm:pt modelId="{44C5DF65-3ED5-574E-9168-A819D954C7B6}" type="parTrans" cxnId="{0B36336F-88F0-8049-B17C-2532044B52A6}">
      <dgm:prSet/>
      <dgm:spPr/>
      <dgm:t>
        <a:bodyPr/>
        <a:lstStyle/>
        <a:p>
          <a:endParaRPr lang="en-US"/>
        </a:p>
      </dgm:t>
    </dgm:pt>
    <dgm:pt modelId="{21A90E55-48FC-5944-8DC7-6D9D30597BF9}" type="sibTrans" cxnId="{0B36336F-88F0-8049-B17C-2532044B52A6}">
      <dgm:prSet/>
      <dgm:spPr/>
      <dgm:t>
        <a:bodyPr/>
        <a:lstStyle/>
        <a:p>
          <a:endParaRPr lang="en-US"/>
        </a:p>
      </dgm:t>
    </dgm:pt>
    <dgm:pt modelId="{8ED42D5A-E46E-A840-8047-D5C97FB6F65C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>
              <a:solidFill>
                <a:schemeClr val="accent1">
                  <a:lumMod val="50000"/>
                </a:schemeClr>
              </a:solidFill>
            </a:rPr>
            <a:t>12/04-12/11/2022</a:t>
          </a:r>
        </a:p>
      </dgm:t>
    </dgm:pt>
    <dgm:pt modelId="{5D515201-6242-4E47-B675-CDD9E12FF41F}" type="parTrans" cxnId="{1B948CF9-2D85-954F-8DAC-DE63C8CAB687}">
      <dgm:prSet/>
      <dgm:spPr/>
      <dgm:t>
        <a:bodyPr/>
        <a:lstStyle/>
        <a:p>
          <a:endParaRPr lang="en-US"/>
        </a:p>
      </dgm:t>
    </dgm:pt>
    <dgm:pt modelId="{5B734BD0-89A6-0C4C-8511-876A3C8D82A5}" type="sibTrans" cxnId="{1B948CF9-2D85-954F-8DAC-DE63C8CAB687}">
      <dgm:prSet/>
      <dgm:spPr/>
      <dgm:t>
        <a:bodyPr/>
        <a:lstStyle/>
        <a:p>
          <a:endParaRPr lang="en-US"/>
        </a:p>
      </dgm:t>
    </dgm:pt>
    <dgm:pt modelId="{B55F3B83-B28D-8448-B4DC-FB578DAFC06B}" type="pres">
      <dgm:prSet presAssocID="{F87CF0AA-6A57-9C41-A06F-65C79C952966}" presName="Name0" presStyleCnt="0">
        <dgm:presLayoutVars>
          <dgm:dir/>
          <dgm:resizeHandles val="exact"/>
        </dgm:presLayoutVars>
      </dgm:prSet>
      <dgm:spPr/>
    </dgm:pt>
    <dgm:pt modelId="{AC3BA981-B1E8-4546-A633-B119343DE371}" type="pres">
      <dgm:prSet presAssocID="{81C768EC-7C8E-214F-95E8-303C3074711C}" presName="parTxOnly" presStyleLbl="node1" presStyleIdx="0" presStyleCnt="5">
        <dgm:presLayoutVars>
          <dgm:bulletEnabled val="1"/>
        </dgm:presLayoutVars>
      </dgm:prSet>
      <dgm:spPr/>
    </dgm:pt>
    <dgm:pt modelId="{4A50D2A8-0D02-BF47-A20A-B20D461961FB}" type="pres">
      <dgm:prSet presAssocID="{C30FDFE9-D711-4642-8D5D-477834B48E22}" presName="parSpace" presStyleCnt="0"/>
      <dgm:spPr/>
    </dgm:pt>
    <dgm:pt modelId="{B7AD6609-8FC1-6E48-84F9-70F985345336}" type="pres">
      <dgm:prSet presAssocID="{889A0719-7C03-9947-B25C-C9F532604A7F}" presName="parTxOnly" presStyleLbl="node1" presStyleIdx="1" presStyleCnt="5">
        <dgm:presLayoutVars>
          <dgm:bulletEnabled val="1"/>
        </dgm:presLayoutVars>
      </dgm:prSet>
      <dgm:spPr/>
    </dgm:pt>
    <dgm:pt modelId="{58853AA1-84A9-5449-BE64-E9FDAFB672C7}" type="pres">
      <dgm:prSet presAssocID="{0F00D3F4-43D3-944E-813F-262BC631AF6B}" presName="parSpace" presStyleCnt="0"/>
      <dgm:spPr/>
    </dgm:pt>
    <dgm:pt modelId="{29BBA77B-30B4-FC4E-8752-046FEA091E33}" type="pres">
      <dgm:prSet presAssocID="{B26D26F3-B2C3-7847-A230-5A1244FCACCF}" presName="parTxOnly" presStyleLbl="node1" presStyleIdx="2" presStyleCnt="5">
        <dgm:presLayoutVars>
          <dgm:bulletEnabled val="1"/>
        </dgm:presLayoutVars>
      </dgm:prSet>
      <dgm:spPr/>
    </dgm:pt>
    <dgm:pt modelId="{51D17870-F9B2-1D4E-A295-57ADD2BBE330}" type="pres">
      <dgm:prSet presAssocID="{94F114A9-D54D-2F4A-BD29-12C27F9C6BC3}" presName="parSpace" presStyleCnt="0"/>
      <dgm:spPr/>
    </dgm:pt>
    <dgm:pt modelId="{FA51617F-8155-7A4B-88AE-499477F18399}" type="pres">
      <dgm:prSet presAssocID="{651799E3-65D4-6E4E-BB3F-90557DC2E051}" presName="parTxOnly" presStyleLbl="node1" presStyleIdx="3" presStyleCnt="5">
        <dgm:presLayoutVars>
          <dgm:bulletEnabled val="1"/>
        </dgm:presLayoutVars>
      </dgm:prSet>
      <dgm:spPr/>
    </dgm:pt>
    <dgm:pt modelId="{4870C3EF-AEE8-0C40-A786-18079F0D9CC9}" type="pres">
      <dgm:prSet presAssocID="{21A90E55-48FC-5944-8DC7-6D9D30597BF9}" presName="parSpace" presStyleCnt="0"/>
      <dgm:spPr/>
    </dgm:pt>
    <dgm:pt modelId="{2D66A2B0-DC8A-3142-983B-4DDD67C43993}" type="pres">
      <dgm:prSet presAssocID="{8ED42D5A-E46E-A840-8047-D5C97FB6F65C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C0B6211-A1A9-A24D-ADF4-05C72FD86E36}" srcId="{F87CF0AA-6A57-9C41-A06F-65C79C952966}" destId="{889A0719-7C03-9947-B25C-C9F532604A7F}" srcOrd="1" destOrd="0" parTransId="{57B3B376-4D1E-9447-B900-CD6771C6825B}" sibTransId="{0F00D3F4-43D3-944E-813F-262BC631AF6B}"/>
    <dgm:cxn modelId="{BBCC7B21-6DEF-5647-B2F3-4F35F38989B6}" srcId="{F87CF0AA-6A57-9C41-A06F-65C79C952966}" destId="{B26D26F3-B2C3-7847-A230-5A1244FCACCF}" srcOrd="2" destOrd="0" parTransId="{35BFB63B-E301-9148-AC5E-A1368E95E8F9}" sibTransId="{94F114A9-D54D-2F4A-BD29-12C27F9C6BC3}"/>
    <dgm:cxn modelId="{DDB15461-0496-3947-82C1-4F1A3C522D35}" type="presOf" srcId="{F87CF0AA-6A57-9C41-A06F-65C79C952966}" destId="{B55F3B83-B28D-8448-B4DC-FB578DAFC06B}" srcOrd="0" destOrd="0" presId="urn:microsoft.com/office/officeart/2005/8/layout/hChevron3"/>
    <dgm:cxn modelId="{B2C03662-F969-3B45-8032-895FC8DF51F6}" srcId="{F87CF0AA-6A57-9C41-A06F-65C79C952966}" destId="{81C768EC-7C8E-214F-95E8-303C3074711C}" srcOrd="0" destOrd="0" parTransId="{5A515009-32C8-5E45-AAD4-D25B6C5C0946}" sibTransId="{C30FDFE9-D711-4642-8D5D-477834B48E22}"/>
    <dgm:cxn modelId="{0B36336F-88F0-8049-B17C-2532044B52A6}" srcId="{F87CF0AA-6A57-9C41-A06F-65C79C952966}" destId="{651799E3-65D4-6E4E-BB3F-90557DC2E051}" srcOrd="3" destOrd="0" parTransId="{44C5DF65-3ED5-574E-9168-A819D954C7B6}" sibTransId="{21A90E55-48FC-5944-8DC7-6D9D30597BF9}"/>
    <dgm:cxn modelId="{37694070-48CB-B549-97E5-BD66AC3A6B35}" type="presOf" srcId="{651799E3-65D4-6E4E-BB3F-90557DC2E051}" destId="{FA51617F-8155-7A4B-88AE-499477F18399}" srcOrd="0" destOrd="0" presId="urn:microsoft.com/office/officeart/2005/8/layout/hChevron3"/>
    <dgm:cxn modelId="{5E58BE82-0B6F-1343-A56F-4B20DF74B7D9}" type="presOf" srcId="{B26D26F3-B2C3-7847-A230-5A1244FCACCF}" destId="{29BBA77B-30B4-FC4E-8752-046FEA091E33}" srcOrd="0" destOrd="0" presId="urn:microsoft.com/office/officeart/2005/8/layout/hChevron3"/>
    <dgm:cxn modelId="{50F99DAB-CE08-744E-8E17-399A805D8F0F}" type="presOf" srcId="{8ED42D5A-E46E-A840-8047-D5C97FB6F65C}" destId="{2D66A2B0-DC8A-3142-983B-4DDD67C43993}" srcOrd="0" destOrd="0" presId="urn:microsoft.com/office/officeart/2005/8/layout/hChevron3"/>
    <dgm:cxn modelId="{ABE3A7B1-1227-7C41-95B0-99EECC3A7568}" type="presOf" srcId="{889A0719-7C03-9947-B25C-C9F532604A7F}" destId="{B7AD6609-8FC1-6E48-84F9-70F985345336}" srcOrd="0" destOrd="0" presId="urn:microsoft.com/office/officeart/2005/8/layout/hChevron3"/>
    <dgm:cxn modelId="{9B3366E5-EFC9-9E48-92F8-E866FBB50290}" type="presOf" srcId="{81C768EC-7C8E-214F-95E8-303C3074711C}" destId="{AC3BA981-B1E8-4546-A633-B119343DE371}" srcOrd="0" destOrd="0" presId="urn:microsoft.com/office/officeart/2005/8/layout/hChevron3"/>
    <dgm:cxn modelId="{1B948CF9-2D85-954F-8DAC-DE63C8CAB687}" srcId="{F87CF0AA-6A57-9C41-A06F-65C79C952966}" destId="{8ED42D5A-E46E-A840-8047-D5C97FB6F65C}" srcOrd="4" destOrd="0" parTransId="{5D515201-6242-4E47-B675-CDD9E12FF41F}" sibTransId="{5B734BD0-89A6-0C4C-8511-876A3C8D82A5}"/>
    <dgm:cxn modelId="{331A28FA-6488-4545-B0DE-F867721B9188}" type="presParOf" srcId="{B55F3B83-B28D-8448-B4DC-FB578DAFC06B}" destId="{AC3BA981-B1E8-4546-A633-B119343DE371}" srcOrd="0" destOrd="0" presId="urn:microsoft.com/office/officeart/2005/8/layout/hChevron3"/>
    <dgm:cxn modelId="{6B16988B-4301-7247-B5F6-EB543DB01E2E}" type="presParOf" srcId="{B55F3B83-B28D-8448-B4DC-FB578DAFC06B}" destId="{4A50D2A8-0D02-BF47-A20A-B20D461961FB}" srcOrd="1" destOrd="0" presId="urn:microsoft.com/office/officeart/2005/8/layout/hChevron3"/>
    <dgm:cxn modelId="{A85AFAE9-A802-6749-8DCA-652E238DB5FD}" type="presParOf" srcId="{B55F3B83-B28D-8448-B4DC-FB578DAFC06B}" destId="{B7AD6609-8FC1-6E48-84F9-70F985345336}" srcOrd="2" destOrd="0" presId="urn:microsoft.com/office/officeart/2005/8/layout/hChevron3"/>
    <dgm:cxn modelId="{99DA9AD1-B6BD-6D4E-8A3F-6BDE1631180C}" type="presParOf" srcId="{B55F3B83-B28D-8448-B4DC-FB578DAFC06B}" destId="{58853AA1-84A9-5449-BE64-E9FDAFB672C7}" srcOrd="3" destOrd="0" presId="urn:microsoft.com/office/officeart/2005/8/layout/hChevron3"/>
    <dgm:cxn modelId="{2E0ABD52-896A-9449-A366-7D48A7E4364E}" type="presParOf" srcId="{B55F3B83-B28D-8448-B4DC-FB578DAFC06B}" destId="{29BBA77B-30B4-FC4E-8752-046FEA091E33}" srcOrd="4" destOrd="0" presId="urn:microsoft.com/office/officeart/2005/8/layout/hChevron3"/>
    <dgm:cxn modelId="{5DB40BB9-CD3E-434F-83C5-E5034993A627}" type="presParOf" srcId="{B55F3B83-B28D-8448-B4DC-FB578DAFC06B}" destId="{51D17870-F9B2-1D4E-A295-57ADD2BBE330}" srcOrd="5" destOrd="0" presId="urn:microsoft.com/office/officeart/2005/8/layout/hChevron3"/>
    <dgm:cxn modelId="{1F789124-4795-F74C-805F-26FF2999063D}" type="presParOf" srcId="{B55F3B83-B28D-8448-B4DC-FB578DAFC06B}" destId="{FA51617F-8155-7A4B-88AE-499477F18399}" srcOrd="6" destOrd="0" presId="urn:microsoft.com/office/officeart/2005/8/layout/hChevron3"/>
    <dgm:cxn modelId="{AE9685C6-90EE-F64E-B0AB-AFCC56C5D334}" type="presParOf" srcId="{B55F3B83-B28D-8448-B4DC-FB578DAFC06B}" destId="{4870C3EF-AEE8-0C40-A786-18079F0D9CC9}" srcOrd="7" destOrd="0" presId="urn:microsoft.com/office/officeart/2005/8/layout/hChevron3"/>
    <dgm:cxn modelId="{73D5285D-D3F5-2144-9A9A-C5D68602AE75}" type="presParOf" srcId="{B55F3B83-B28D-8448-B4DC-FB578DAFC06B}" destId="{2D66A2B0-DC8A-3142-983B-4DDD67C4399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BA981-B1E8-4546-A633-B119343DE371}">
      <dsp:nvSpPr>
        <dsp:cNvPr id="0" name=""/>
        <dsp:cNvSpPr/>
      </dsp:nvSpPr>
      <dsp:spPr>
        <a:xfrm>
          <a:off x="1047" y="1101973"/>
          <a:ext cx="2043108" cy="817243"/>
        </a:xfrm>
        <a:prstGeom prst="homePlat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11/09-11/15/2022</a:t>
          </a:r>
        </a:p>
      </dsp:txBody>
      <dsp:txXfrm>
        <a:off x="1047" y="1101973"/>
        <a:ext cx="1838797" cy="817243"/>
      </dsp:txXfrm>
    </dsp:sp>
    <dsp:sp modelId="{B7AD6609-8FC1-6E48-84F9-70F985345336}">
      <dsp:nvSpPr>
        <dsp:cNvPr id="0" name=""/>
        <dsp:cNvSpPr/>
      </dsp:nvSpPr>
      <dsp:spPr>
        <a:xfrm>
          <a:off x="1635534" y="1101973"/>
          <a:ext cx="2043108" cy="817243"/>
        </a:xfrm>
        <a:prstGeom prst="chevron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11/16-11/22/2022</a:t>
          </a:r>
        </a:p>
      </dsp:txBody>
      <dsp:txXfrm>
        <a:off x="2044156" y="1101973"/>
        <a:ext cx="1225865" cy="817243"/>
      </dsp:txXfrm>
    </dsp:sp>
    <dsp:sp modelId="{29BBA77B-30B4-FC4E-8752-046FEA091E33}">
      <dsp:nvSpPr>
        <dsp:cNvPr id="0" name=""/>
        <dsp:cNvSpPr/>
      </dsp:nvSpPr>
      <dsp:spPr>
        <a:xfrm>
          <a:off x="3270022" y="1101973"/>
          <a:ext cx="2043108" cy="817243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accent1">
                  <a:lumMod val="50000"/>
                </a:schemeClr>
              </a:solidFill>
            </a:rPr>
            <a:t>11/23-11/29/2022</a:t>
          </a:r>
        </a:p>
      </dsp:txBody>
      <dsp:txXfrm>
        <a:off x="3678644" y="1101973"/>
        <a:ext cx="1225865" cy="817243"/>
      </dsp:txXfrm>
    </dsp:sp>
    <dsp:sp modelId="{FA51617F-8155-7A4B-88AE-499477F18399}">
      <dsp:nvSpPr>
        <dsp:cNvPr id="0" name=""/>
        <dsp:cNvSpPr/>
      </dsp:nvSpPr>
      <dsp:spPr>
        <a:xfrm>
          <a:off x="4904509" y="1101973"/>
          <a:ext cx="2043108" cy="817243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accent1">
                  <a:lumMod val="50000"/>
                </a:schemeClr>
              </a:solidFill>
            </a:rPr>
            <a:t>11/30-12/03/2022</a:t>
          </a:r>
        </a:p>
      </dsp:txBody>
      <dsp:txXfrm>
        <a:off x="5313131" y="1101973"/>
        <a:ext cx="1225865" cy="817243"/>
      </dsp:txXfrm>
    </dsp:sp>
    <dsp:sp modelId="{2D66A2B0-DC8A-3142-983B-4DDD67C43993}">
      <dsp:nvSpPr>
        <dsp:cNvPr id="0" name=""/>
        <dsp:cNvSpPr/>
      </dsp:nvSpPr>
      <dsp:spPr>
        <a:xfrm>
          <a:off x="6538996" y="1101973"/>
          <a:ext cx="2043108" cy="817243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accent1">
                  <a:lumMod val="50000"/>
                </a:schemeClr>
              </a:solidFill>
            </a:rPr>
            <a:t>12/04-12/11/2022</a:t>
          </a:r>
        </a:p>
      </dsp:txBody>
      <dsp:txXfrm>
        <a:off x="6947618" y="1101973"/>
        <a:ext cx="1225865" cy="817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39e546c0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39e546c0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39e546c0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839e546c0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663e283e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663e283e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5b6940a8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5b6940a8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663e283e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8663e283e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663e283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663e283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39e546c0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839e546c0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enchmark.ini.rub.de/?section=gtsr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jpg"/><Relationship Id="rId5" Type="http://schemas.openxmlformats.org/officeDocument/2006/relationships/hyperlink" Target="https://github.com/phuongtrannam/advanced-image-processing-cau" TargetMode="External"/><Relationship Id="rId4" Type="http://schemas.openxmlformats.org/officeDocument/2006/relationships/hyperlink" Target="https://www.kaggle.com/datasets/meowmeowmeowmeowmeow/gtsrb-german-traffic-sig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218525" y="18420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Advanced Image Processing</a:t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Project: Traffic Sign Recognition</a:t>
            </a:r>
            <a:endParaRPr sz="2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Survey and Plan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6750" y="295618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Team 5</a:t>
            </a:r>
            <a:endParaRPr sz="1900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511175" y="4646700"/>
            <a:ext cx="2039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7F6000"/>
                </a:solidFill>
              </a:rPr>
              <a:t>2022-2</a:t>
            </a:r>
            <a:endParaRPr sz="1000" b="1">
              <a:solidFill>
                <a:srgbClr val="7F6000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6779000" y="509325"/>
            <a:ext cx="233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7F6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School of Computer Science </a:t>
            </a:r>
            <a:endParaRPr sz="1000" b="1">
              <a:solidFill>
                <a:srgbClr val="7F6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7F6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and Engineering</a:t>
            </a:r>
            <a:endParaRPr sz="1000" b="1">
              <a:solidFill>
                <a:srgbClr val="7F6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975" y="0"/>
            <a:ext cx="814250" cy="5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03700"/>
          </a:xfrm>
          <a:prstGeom prst="rect">
            <a:avLst/>
          </a:prstGeom>
          <a:ln w="9525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Contents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198475"/>
            <a:ext cx="8520600" cy="337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Introduction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Survey and Proposal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675" y="26450"/>
            <a:ext cx="68147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148600"/>
            <a:ext cx="85206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Team Introduction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210800" y="708450"/>
            <a:ext cx="8520600" cy="3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6063" y="68650"/>
            <a:ext cx="681475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6030000" y="2075925"/>
            <a:ext cx="2398800" cy="11880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Open Sans"/>
                <a:ea typeface="Open Sans"/>
                <a:cs typeface="Open Sans"/>
                <a:sym typeface="Open Sans"/>
              </a:rPr>
              <a:t>Nguyen Lan Anh (Leader)</a:t>
            </a:r>
            <a:endParaRPr sz="12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2022220111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7F6000"/>
                </a:solidFill>
                <a:latin typeface="Open Sans"/>
                <a:ea typeface="Open Sans"/>
                <a:cs typeface="Open Sans"/>
                <a:sym typeface="Open Sans"/>
              </a:rPr>
              <a:t>Systems and Storage Lab</a:t>
            </a:r>
            <a:endParaRPr sz="1200" b="1" dirty="0">
              <a:solidFill>
                <a:srgbClr val="7F6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611938" y="2075925"/>
            <a:ext cx="2398800" cy="11880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Open Sans"/>
                <a:ea typeface="Open Sans"/>
                <a:cs typeface="Open Sans"/>
                <a:sym typeface="Open Sans"/>
              </a:rPr>
              <a:t>Tran Nam Phuong </a:t>
            </a:r>
            <a:endParaRPr sz="12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2022120207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7F6000"/>
                </a:solidFill>
                <a:latin typeface="Open Sans"/>
                <a:ea typeface="Open Sans"/>
                <a:cs typeface="Open Sans"/>
                <a:sym typeface="Open Sans"/>
              </a:rPr>
              <a:t>Ultra-intelligent Computing/Communication Network Lab</a:t>
            </a:r>
            <a:endParaRPr sz="1200" b="1" dirty="0">
              <a:solidFill>
                <a:srgbClr val="7F6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3320975" y="2075924"/>
            <a:ext cx="2398800" cy="11880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Open Sans"/>
                <a:ea typeface="Open Sans"/>
                <a:cs typeface="Open Sans"/>
                <a:sym typeface="Open Sans"/>
              </a:rPr>
              <a:t>Pham </a:t>
            </a:r>
            <a:r>
              <a:rPr lang="en" sz="1200" b="1" dirty="0" err="1">
                <a:latin typeface="Open Sans"/>
                <a:ea typeface="Open Sans"/>
                <a:cs typeface="Open Sans"/>
                <a:sym typeface="Open Sans"/>
              </a:rPr>
              <a:t>Thi</a:t>
            </a:r>
            <a:r>
              <a:rPr lang="en" sz="1200" b="1" dirty="0">
                <a:latin typeface="Open Sans"/>
                <a:ea typeface="Open Sans"/>
                <a:cs typeface="Open Sans"/>
                <a:sym typeface="Open Sans"/>
              </a:rPr>
              <a:t> Thu Hien</a:t>
            </a:r>
            <a:endParaRPr sz="12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2022120203</a:t>
            </a:r>
            <a:endParaRPr sz="6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7F6000"/>
                </a:solidFill>
                <a:latin typeface="Open Sans"/>
                <a:ea typeface="Open Sans"/>
                <a:cs typeface="Open Sans"/>
                <a:sym typeface="Open Sans"/>
              </a:rPr>
              <a:t>Ultra-intelligent Computing/Communication Network Lab</a:t>
            </a:r>
            <a:endParaRPr sz="1200" b="1" dirty="0">
              <a:solidFill>
                <a:srgbClr val="7F6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3812600" y="1045550"/>
            <a:ext cx="1317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Open Sans"/>
                <a:ea typeface="Open Sans"/>
                <a:cs typeface="Open Sans"/>
                <a:sym typeface="Open Sans"/>
              </a:rPr>
              <a:t>Team5</a:t>
            </a:r>
            <a:endParaRPr sz="1200"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11700" y="1248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Open Sans"/>
                <a:ea typeface="Open Sans"/>
                <a:cs typeface="Open Sans"/>
                <a:sym typeface="Open Sans"/>
              </a:rPr>
              <a:t>2. Project Survey and Proposal</a:t>
            </a:r>
            <a:endParaRPr sz="224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286725" y="569875"/>
            <a:ext cx="8520600" cy="41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The  necessity of  traffic sign recognition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675" y="124850"/>
            <a:ext cx="681475" cy="4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750" y="1050875"/>
            <a:ext cx="2710801" cy="15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52725" y="2571750"/>
            <a:ext cx="2710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Open Sans"/>
                <a:ea typeface="Open Sans"/>
                <a:cs typeface="Open Sans"/>
                <a:sym typeface="Open Sans"/>
              </a:rPr>
              <a:t>Figure1.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 In 2017, Audi launched the Audi A8 D5 with the Autonomous Intelligent Driving (AID), an Audi’s self-driving technology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4175975" y="1223450"/>
            <a:ext cx="330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750" y="3133850"/>
            <a:ext cx="2735775" cy="1404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440238" y="4484425"/>
            <a:ext cx="2710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Open Sans"/>
                <a:ea typeface="Open Sans"/>
                <a:cs typeface="Open Sans"/>
                <a:sym typeface="Open Sans"/>
              </a:rPr>
              <a:t>Figure2.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 In 2015, Tesla introduced Tesla Autopilot with the Advanced driver-assistance system (ADAS)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3701575" y="932275"/>
            <a:ext cx="5368200" cy="2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 dirty="0">
                <a:latin typeface="Open Sans"/>
                <a:ea typeface="Open Sans"/>
                <a:cs typeface="Open Sans"/>
                <a:sym typeface="Open Sans"/>
              </a:rPr>
              <a:t>Nowadays, self-driving cars (Autonomous cars) have emerged as essential vehicles in transportation.  </a:t>
            </a: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 dirty="0">
                <a:latin typeface="Open Sans"/>
                <a:ea typeface="Open Sans"/>
                <a:cs typeface="Open Sans"/>
                <a:sym typeface="Open Sans"/>
              </a:rPr>
              <a:t>Traffic sign recognition (TSR) is an important tool/ module in all self-driving systems/ driver-assistance systems.</a:t>
            </a: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Open Sans"/>
                <a:ea typeface="Open Sans"/>
                <a:cs typeface="Open Sans"/>
                <a:sym typeface="Open Sans"/>
              </a:rPr>
              <a:t>   Ex: </a:t>
            </a:r>
            <a:endParaRPr sz="13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</a:pPr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TSR recognizes a speed limit sign -&gt;  informs car’s driver -&gt; driver takes a suitable action. </a:t>
            </a:r>
            <a:endParaRPr sz="1200" i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</a:pPr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TSR recognizes the red light -&gt; informs the self-driving controller -&gt; Car stops. </a:t>
            </a:r>
            <a:endParaRPr sz="1200" i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2288" y="3496677"/>
            <a:ext cx="4053174" cy="12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5074875" y="4623025"/>
            <a:ext cx="3046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Open Sans"/>
                <a:ea typeface="Open Sans"/>
                <a:cs typeface="Open Sans"/>
                <a:sym typeface="Open Sans"/>
              </a:rPr>
              <a:t>Figure3.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 Car with traffic sign recognition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311700" y="1055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Open Sans"/>
                <a:ea typeface="Open Sans"/>
                <a:cs typeface="Open Sans"/>
                <a:sym typeface="Open Sans"/>
              </a:rPr>
              <a:t>2. Project Survey and Proposal</a:t>
            </a:r>
            <a:endParaRPr sz="224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11700" y="561800"/>
            <a:ext cx="8520600" cy="42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2.2 Proposal</a:t>
            </a:r>
            <a:endParaRPr dirty="0"/>
          </a:p>
          <a:p>
            <a:pPr indent="-323850">
              <a:spcBef>
                <a:spcPts val="1200"/>
              </a:spcBef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dirty="0">
                <a:solidFill>
                  <a:srgbClr val="000000"/>
                </a:solidFill>
              </a:rPr>
              <a:t>This project addresses the traffic sign recognition problem</a:t>
            </a: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" sz="1500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dirty="0">
                <a:solidFill>
                  <a:srgbClr val="000000"/>
                </a:solidFill>
              </a:rPr>
              <a:t>To solve the problem, we utilize </a:t>
            </a:r>
            <a:r>
              <a:rPr lang="en-US" sz="1500" dirty="0">
                <a:solidFill>
                  <a:srgbClr val="000000"/>
                </a:solidFill>
              </a:rPr>
              <a:t>the Convolution Neural Network (CNN) for feature extraction and detection.</a:t>
            </a: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US" sz="1500" dirty="0">
                <a:solidFill>
                  <a:srgbClr val="000000"/>
                </a:solidFill>
              </a:rPr>
              <a:t>This work follows common steps of the detection problem:</a:t>
            </a:r>
            <a:endParaRPr lang="en" sz="1500" dirty="0">
              <a:solidFill>
                <a:srgbClr val="000000"/>
              </a:solidFill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675" y="56175"/>
            <a:ext cx="681475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3220925" y="3963750"/>
            <a:ext cx="222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2F1AF2-EE60-0388-8C40-FA09A296204E}"/>
              </a:ext>
            </a:extLst>
          </p:cNvPr>
          <p:cNvGrpSpPr/>
          <p:nvPr/>
        </p:nvGrpSpPr>
        <p:grpSpPr>
          <a:xfrm>
            <a:off x="478103" y="2757141"/>
            <a:ext cx="8103769" cy="1589509"/>
            <a:chOff x="478103" y="2757141"/>
            <a:chExt cx="8103769" cy="1589509"/>
          </a:xfrm>
        </p:grpSpPr>
        <p:sp>
          <p:nvSpPr>
            <p:cNvPr id="116" name="Google Shape;116;p17"/>
            <p:cNvSpPr txBox="1"/>
            <p:nvPr/>
          </p:nvSpPr>
          <p:spPr>
            <a:xfrm>
              <a:off x="478103" y="3161345"/>
              <a:ext cx="58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Open Sans"/>
                  <a:ea typeface="Open Sans"/>
                  <a:cs typeface="Open Sans"/>
                  <a:sym typeface="Open Sans"/>
                </a:rPr>
                <a:t>Data</a:t>
              </a:r>
              <a:endParaRPr sz="1000" b="1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17" name="Google Shape;117;p17"/>
            <p:cNvCxnSpPr>
              <a:cxnSpLocks/>
            </p:cNvCxnSpPr>
            <p:nvPr/>
          </p:nvCxnSpPr>
          <p:spPr>
            <a:xfrm>
              <a:off x="1016371" y="3341328"/>
              <a:ext cx="493200" cy="3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9" name="Google Shape;119;p17"/>
            <p:cNvSpPr txBox="1"/>
            <p:nvPr/>
          </p:nvSpPr>
          <p:spPr>
            <a:xfrm>
              <a:off x="3521084" y="3992650"/>
              <a:ext cx="2071642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latin typeface="Open Sans"/>
                  <a:ea typeface="Open Sans"/>
                  <a:cs typeface="Open Sans"/>
                  <a:sym typeface="Open Sans"/>
                </a:rPr>
                <a:t>Figure4.</a:t>
              </a:r>
              <a:r>
                <a:rPr lang="en" sz="1100" dirty="0">
                  <a:latin typeface="Open Sans"/>
                  <a:ea typeface="Open Sans"/>
                  <a:cs typeface="Open Sans"/>
                  <a:sym typeface="Open Sans"/>
                </a:rPr>
                <a:t> Overall process</a:t>
              </a:r>
              <a:endParaRPr sz="110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7FDB88F-649C-514B-DAEC-8E6615FF8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6495" y="2757141"/>
              <a:ext cx="7075377" cy="11471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311700" y="1055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 dirty="0">
                <a:latin typeface="Open Sans"/>
                <a:ea typeface="Open Sans"/>
                <a:cs typeface="Open Sans"/>
                <a:sym typeface="Open Sans"/>
              </a:rPr>
              <a:t>2. Project Survey and Proposal</a:t>
            </a:r>
            <a:endParaRPr sz="224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311700" y="501200"/>
            <a:ext cx="8520600" cy="42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2.3 Project setup</a:t>
            </a:r>
            <a:endParaRPr dirty="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 b="1" dirty="0">
                <a:solidFill>
                  <a:srgbClr val="000000"/>
                </a:solidFill>
              </a:rPr>
              <a:t>Dataset:</a:t>
            </a:r>
            <a:r>
              <a:rPr lang="en" sz="1500" dirty="0">
                <a:solidFill>
                  <a:srgbClr val="000000"/>
                </a:solidFill>
              </a:rPr>
              <a:t> </a:t>
            </a:r>
            <a:r>
              <a:rPr lang="en" sz="1500" b="1" dirty="0">
                <a:solidFill>
                  <a:srgbClr val="1C4587"/>
                </a:solidFill>
              </a:rPr>
              <a:t>German Traffic Sign Recognition Benchmark (GTSRB)</a:t>
            </a:r>
            <a:r>
              <a:rPr lang="en" sz="1500" dirty="0">
                <a:solidFill>
                  <a:srgbClr val="000000"/>
                </a:solidFill>
              </a:rPr>
              <a:t>[2,3].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 i="1" dirty="0">
                <a:solidFill>
                  <a:srgbClr val="000000"/>
                </a:solidFill>
              </a:rPr>
              <a:t>It was created from about 10 hours of video recorded while driving in Germany.</a:t>
            </a:r>
            <a:endParaRPr sz="1400" i="1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 i="1" dirty="0">
                <a:solidFill>
                  <a:srgbClr val="000000"/>
                </a:solidFill>
              </a:rPr>
              <a:t>It consists of about 40.000 colorful photos of traffic signs. </a:t>
            </a:r>
            <a:endParaRPr sz="1400" i="1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 i="1" dirty="0">
                <a:solidFill>
                  <a:srgbClr val="000000"/>
                </a:solidFill>
              </a:rPr>
              <a:t>Images have .ppm extension and their size varies from 15x15 to 250x250 pixels.</a:t>
            </a:r>
            <a:endParaRPr sz="1400" i="1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 b="1" dirty="0">
                <a:solidFill>
                  <a:srgbClr val="000000"/>
                </a:solidFill>
              </a:rPr>
              <a:t>Tools: </a:t>
            </a:r>
            <a:endParaRPr sz="1500" b="1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 dirty="0">
                <a:solidFill>
                  <a:srgbClr val="000000"/>
                </a:solidFill>
              </a:rPr>
              <a:t>Coding language: </a:t>
            </a:r>
            <a:r>
              <a:rPr lang="en" sz="1400" i="1" dirty="0">
                <a:solidFill>
                  <a:srgbClr val="000000"/>
                </a:solidFill>
              </a:rPr>
              <a:t>Python.</a:t>
            </a:r>
            <a:endParaRPr sz="1400" i="1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 dirty="0">
                <a:solidFill>
                  <a:srgbClr val="000000"/>
                </a:solidFill>
              </a:rPr>
              <a:t>Libraries/ modules: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i="1" dirty="0">
                <a:solidFill>
                  <a:srgbClr val="000000"/>
                </a:solidFill>
              </a:rPr>
              <a:t>TensorFlow, OpenCV (</a:t>
            </a:r>
            <a:r>
              <a:rPr lang="en" sz="1400" i="1" dirty="0" err="1">
                <a:solidFill>
                  <a:srgbClr val="000000"/>
                </a:solidFill>
              </a:rPr>
              <a:t>in&amp;out</a:t>
            </a:r>
            <a:r>
              <a:rPr lang="en" sz="1400" i="1" dirty="0">
                <a:solidFill>
                  <a:srgbClr val="000000"/>
                </a:solidFill>
              </a:rPr>
              <a:t>),</a:t>
            </a:r>
            <a:endParaRPr sz="1400" i="1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i="1" dirty="0">
                <a:solidFill>
                  <a:srgbClr val="000000"/>
                </a:solidFill>
              </a:rPr>
              <a:t>NumPy, OS, Matplotlib</a:t>
            </a:r>
            <a:endParaRPr sz="1400" i="1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 dirty="0">
                <a:solidFill>
                  <a:srgbClr val="000000"/>
                </a:solidFill>
              </a:rPr>
              <a:t>IDE: </a:t>
            </a:r>
            <a:r>
              <a:rPr lang="en" sz="1400" i="1" dirty="0">
                <a:solidFill>
                  <a:srgbClr val="000000"/>
                </a:solidFill>
              </a:rPr>
              <a:t>Visual Studio.</a:t>
            </a:r>
            <a:endParaRPr sz="1400" i="1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 dirty="0">
                <a:solidFill>
                  <a:srgbClr val="000000"/>
                </a:solidFill>
              </a:rPr>
              <a:t>Source Code: GitHub </a:t>
            </a:r>
            <a:r>
              <a:rPr lang="en" sz="1400" i="1" dirty="0">
                <a:solidFill>
                  <a:srgbClr val="1155CC"/>
                </a:solidFill>
              </a:rPr>
              <a:t>[4]</a:t>
            </a:r>
            <a:endParaRPr sz="1400" i="1" dirty="0">
              <a:solidFill>
                <a:srgbClr val="1155CC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solidFill>
                <a:srgbClr val="000000"/>
              </a:solidFill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675" y="56175"/>
            <a:ext cx="681475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3220925" y="3963750"/>
            <a:ext cx="222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2125" y="2022675"/>
            <a:ext cx="3837725" cy="25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5026413" y="4585575"/>
            <a:ext cx="3046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Open Sans"/>
                <a:ea typeface="Open Sans"/>
                <a:cs typeface="Open Sans"/>
                <a:sym typeface="Open Sans"/>
              </a:rPr>
              <a:t>Figure5.</a:t>
            </a: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 Traffic sign images in GTSRB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311700" y="243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Arial"/>
                <a:ea typeface="Arial"/>
                <a:cs typeface="Arial"/>
                <a:sym typeface="Arial"/>
              </a:rPr>
              <a:t>3. Plan</a:t>
            </a:r>
            <a:endParaRPr sz="22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675" y="81150"/>
            <a:ext cx="681475" cy="445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453830A-1417-58EE-6FF4-BD31EF2753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7639046"/>
              </p:ext>
            </p:extLst>
          </p:nvPr>
        </p:nvGraphicFramePr>
        <p:xfrm>
          <a:off x="249147" y="1217477"/>
          <a:ext cx="8583153" cy="3021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7D310C3-591E-E11C-90BB-56D395598064}"/>
              </a:ext>
            </a:extLst>
          </p:cNvPr>
          <p:cNvSpPr txBox="1"/>
          <p:nvPr/>
        </p:nvSpPr>
        <p:spPr>
          <a:xfrm>
            <a:off x="245701" y="1808476"/>
            <a:ext cx="1675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Data preprocessing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46CB4-38F3-29E5-515C-50BD06E5942C}"/>
              </a:ext>
            </a:extLst>
          </p:cNvPr>
          <p:cNvSpPr txBox="1"/>
          <p:nvPr/>
        </p:nvSpPr>
        <p:spPr>
          <a:xfrm>
            <a:off x="1982074" y="1599545"/>
            <a:ext cx="1505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Model building/training/testing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BAD41-76FD-B9C2-52E5-B8D37873AB64}"/>
              </a:ext>
            </a:extLst>
          </p:cNvPr>
          <p:cNvSpPr txBox="1"/>
          <p:nvPr/>
        </p:nvSpPr>
        <p:spPr>
          <a:xfrm>
            <a:off x="3806365" y="1798754"/>
            <a:ext cx="1407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Post 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A0ABF-69E8-66D8-9DB8-711126E0ABDE}"/>
              </a:ext>
            </a:extLst>
          </p:cNvPr>
          <p:cNvSpPr txBox="1"/>
          <p:nvPr/>
        </p:nvSpPr>
        <p:spPr>
          <a:xfrm>
            <a:off x="5362263" y="1817712"/>
            <a:ext cx="1407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Final check, a</a:t>
            </a:r>
            <a:r>
              <a:rPr lang="en-US" dirty="0"/>
              <a:t>nd</a:t>
            </a:r>
            <a:r>
              <a:rPr lang="en-VN" dirty="0"/>
              <a:t> submit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397035-4F34-4627-A486-06BED05A1ECB}"/>
              </a:ext>
            </a:extLst>
          </p:cNvPr>
          <p:cNvSpPr txBox="1"/>
          <p:nvPr/>
        </p:nvSpPr>
        <p:spPr>
          <a:xfrm>
            <a:off x="6966764" y="1807079"/>
            <a:ext cx="1407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final report</a:t>
            </a:r>
            <a:endParaRPr lang="en-V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311700" y="1891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References</a:t>
            </a:r>
            <a:endParaRPr sz="2200"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311700" y="823950"/>
            <a:ext cx="8520600" cy="3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0000"/>
                </a:solidFill>
                <a:latin typeface=""/>
                <a:ea typeface="Arial"/>
                <a:cs typeface="Arial"/>
                <a:sym typeface="Arial"/>
              </a:rPr>
              <a:t>[1] </a:t>
            </a:r>
            <a:r>
              <a:rPr lang="en" sz="1300" dirty="0" err="1">
                <a:solidFill>
                  <a:srgbClr val="000000"/>
                </a:solidFill>
                <a:highlight>
                  <a:srgbClr val="FFFFFF"/>
                </a:highlight>
                <a:latin typeface=""/>
                <a:ea typeface="Arial"/>
                <a:cs typeface="Arial"/>
                <a:sym typeface="Arial"/>
              </a:rPr>
              <a:t>Mogelmose</a:t>
            </a:r>
            <a:r>
              <a:rPr lang="en" sz="1300" dirty="0">
                <a:solidFill>
                  <a:srgbClr val="000000"/>
                </a:solidFill>
                <a:highlight>
                  <a:srgbClr val="FFFFFF"/>
                </a:highlight>
                <a:latin typeface=""/>
                <a:ea typeface="Arial"/>
                <a:cs typeface="Arial"/>
                <a:sym typeface="Arial"/>
              </a:rPr>
              <a:t>, Andreas, Mohan Manubhai Trivedi, and Thomas B. </a:t>
            </a:r>
            <a:r>
              <a:rPr lang="en" sz="1300" dirty="0" err="1">
                <a:solidFill>
                  <a:srgbClr val="000000"/>
                </a:solidFill>
                <a:highlight>
                  <a:srgbClr val="FFFFFF"/>
                </a:highlight>
                <a:latin typeface=""/>
                <a:ea typeface="Arial"/>
                <a:cs typeface="Arial"/>
                <a:sym typeface="Arial"/>
              </a:rPr>
              <a:t>Moeslund</a:t>
            </a:r>
            <a:r>
              <a:rPr lang="en" sz="1300" dirty="0">
                <a:solidFill>
                  <a:srgbClr val="000000"/>
                </a:solidFill>
                <a:highlight>
                  <a:srgbClr val="FFFFFF"/>
                </a:highlight>
                <a:latin typeface=""/>
                <a:ea typeface="Arial"/>
                <a:cs typeface="Arial"/>
                <a:sym typeface="Arial"/>
              </a:rPr>
              <a:t>. "Vision-based traffic sign detection and analysis for intelligent driver assistance systems: Perspectives and survey." </a:t>
            </a:r>
            <a:r>
              <a:rPr lang="en" sz="1300" i="1" dirty="0">
                <a:solidFill>
                  <a:srgbClr val="000000"/>
                </a:solidFill>
                <a:highlight>
                  <a:srgbClr val="FFFFFF"/>
                </a:highlight>
                <a:latin typeface=""/>
                <a:ea typeface="Arial"/>
                <a:cs typeface="Arial"/>
                <a:sym typeface="Arial"/>
              </a:rPr>
              <a:t>IEEE Transactions on Intelligent Transportation Systems</a:t>
            </a:r>
            <a:r>
              <a:rPr lang="en" sz="1300" dirty="0">
                <a:solidFill>
                  <a:srgbClr val="000000"/>
                </a:solidFill>
                <a:highlight>
                  <a:srgbClr val="FFFFFF"/>
                </a:highlight>
                <a:latin typeface=""/>
                <a:ea typeface="Arial"/>
                <a:cs typeface="Arial"/>
                <a:sym typeface="Arial"/>
              </a:rPr>
              <a:t> 13.4 (2012): 1484-1497.</a:t>
            </a:r>
            <a:endParaRPr sz="1400" dirty="0">
              <a:solidFill>
                <a:srgbClr val="000000"/>
              </a:solidFill>
              <a:latin typeface="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"/>
                <a:ea typeface="Arial"/>
                <a:cs typeface="Arial"/>
                <a:sym typeface="Arial"/>
              </a:rPr>
              <a:t>[2] </a:t>
            </a:r>
            <a:r>
              <a:rPr lang="en" sz="1300" dirty="0">
                <a:solidFill>
                  <a:srgbClr val="000000"/>
                </a:solidFill>
                <a:latin typeface=""/>
                <a:ea typeface="Arial"/>
                <a:cs typeface="Arial"/>
                <a:sym typeface="Arial"/>
              </a:rPr>
              <a:t>J. </a:t>
            </a:r>
            <a:r>
              <a:rPr lang="en" sz="1300" dirty="0" err="1">
                <a:solidFill>
                  <a:srgbClr val="000000"/>
                </a:solidFill>
                <a:latin typeface=""/>
                <a:ea typeface="Arial"/>
                <a:cs typeface="Arial"/>
                <a:sym typeface="Arial"/>
              </a:rPr>
              <a:t>Stallkamp</a:t>
            </a:r>
            <a:r>
              <a:rPr lang="en" sz="1300" dirty="0">
                <a:solidFill>
                  <a:srgbClr val="000000"/>
                </a:solidFill>
                <a:latin typeface=""/>
                <a:ea typeface="Arial"/>
                <a:cs typeface="Arial"/>
                <a:sym typeface="Arial"/>
              </a:rPr>
              <a:t>, M. </a:t>
            </a:r>
            <a:r>
              <a:rPr lang="en" sz="1300" dirty="0" err="1">
                <a:solidFill>
                  <a:srgbClr val="000000"/>
                </a:solidFill>
                <a:latin typeface=""/>
                <a:ea typeface="Arial"/>
                <a:cs typeface="Arial"/>
                <a:sym typeface="Arial"/>
              </a:rPr>
              <a:t>Schlipsing</a:t>
            </a:r>
            <a:r>
              <a:rPr lang="en" sz="1300" dirty="0">
                <a:solidFill>
                  <a:srgbClr val="000000"/>
                </a:solidFill>
                <a:latin typeface=""/>
                <a:ea typeface="Arial"/>
                <a:cs typeface="Arial"/>
                <a:sym typeface="Arial"/>
              </a:rPr>
              <a:t>, J. </a:t>
            </a:r>
            <a:r>
              <a:rPr lang="en" sz="1300" dirty="0" err="1">
                <a:solidFill>
                  <a:srgbClr val="000000"/>
                </a:solidFill>
                <a:latin typeface=""/>
                <a:ea typeface="Arial"/>
                <a:cs typeface="Arial"/>
                <a:sym typeface="Arial"/>
              </a:rPr>
              <a:t>Salmen</a:t>
            </a:r>
            <a:r>
              <a:rPr lang="en" sz="1300" dirty="0">
                <a:solidFill>
                  <a:srgbClr val="000000"/>
                </a:solidFill>
                <a:latin typeface=""/>
                <a:ea typeface="Arial"/>
                <a:cs typeface="Arial"/>
                <a:sym typeface="Arial"/>
              </a:rPr>
              <a:t>, and C. </a:t>
            </a:r>
            <a:r>
              <a:rPr lang="en" sz="1300" dirty="0" err="1">
                <a:solidFill>
                  <a:srgbClr val="000000"/>
                </a:solidFill>
                <a:latin typeface=""/>
                <a:ea typeface="Arial"/>
                <a:cs typeface="Arial"/>
                <a:sym typeface="Arial"/>
              </a:rPr>
              <a:t>Igel</a:t>
            </a:r>
            <a:r>
              <a:rPr lang="en" sz="1300" dirty="0">
                <a:solidFill>
                  <a:srgbClr val="000000"/>
                </a:solidFill>
                <a:latin typeface=""/>
                <a:ea typeface="Arial"/>
                <a:cs typeface="Arial"/>
                <a:sym typeface="Arial"/>
              </a:rPr>
              <a:t>, “The </a:t>
            </a:r>
            <a:r>
              <a:rPr lang="en" sz="1300" dirty="0" err="1">
                <a:solidFill>
                  <a:srgbClr val="000000"/>
                </a:solidFill>
                <a:latin typeface=""/>
                <a:ea typeface="Arial"/>
                <a:cs typeface="Arial"/>
                <a:sym typeface="Arial"/>
              </a:rPr>
              <a:t>german</a:t>
            </a:r>
            <a:r>
              <a:rPr lang="en" sz="1300" dirty="0">
                <a:solidFill>
                  <a:srgbClr val="000000"/>
                </a:solidFill>
                <a:latin typeface=""/>
                <a:ea typeface="Arial"/>
                <a:cs typeface="Arial"/>
                <a:sym typeface="Arial"/>
              </a:rPr>
              <a:t> traffic sign recognition benchmark: A multi-class classification competition,” in </a:t>
            </a:r>
            <a:r>
              <a:rPr lang="en" sz="1300" i="1" dirty="0">
                <a:solidFill>
                  <a:srgbClr val="000000"/>
                </a:solidFill>
                <a:latin typeface=""/>
                <a:ea typeface="Arial"/>
                <a:cs typeface="Arial"/>
                <a:sym typeface="Arial"/>
              </a:rPr>
              <a:t>Proc. IJCNN</a:t>
            </a:r>
            <a:r>
              <a:rPr lang="en" sz="1300" dirty="0">
                <a:solidFill>
                  <a:srgbClr val="000000"/>
                </a:solidFill>
                <a:latin typeface=""/>
                <a:ea typeface="Arial"/>
                <a:cs typeface="Arial"/>
                <a:sym typeface="Arial"/>
              </a:rPr>
              <a:t>, 2011, pp. 1453–1460. [Online]. </a:t>
            </a:r>
            <a:r>
              <a:rPr lang="en" sz="1300" dirty="0">
                <a:solidFill>
                  <a:srgbClr val="000000"/>
                </a:solidFill>
                <a:latin typeface=""/>
                <a:ea typeface="Times New Roman"/>
                <a:cs typeface="Times New Roman"/>
                <a:sym typeface="Times New Roman"/>
              </a:rPr>
              <a:t>Available:</a:t>
            </a:r>
            <a:r>
              <a:rPr lang="en" sz="1300" dirty="0">
                <a:solidFill>
                  <a:srgbClr val="000000"/>
                </a:solidFill>
                <a:uFill>
                  <a:noFill/>
                </a:uFill>
                <a:latin typeface="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300" u="sng" dirty="0">
                <a:solidFill>
                  <a:srgbClr val="0563C1"/>
                </a:solidFill>
                <a:latin typeface="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http://benchmark.ini.rub.de/?section=gtsrb</a:t>
            </a:r>
            <a:endParaRPr sz="1300" dirty="0">
              <a:solidFill>
                <a:srgbClr val="000000"/>
              </a:solidFill>
              <a:highlight>
                <a:srgbClr val="FFFFFF"/>
              </a:highlight>
              <a:latin typeface="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0000"/>
                </a:solidFill>
                <a:highlight>
                  <a:srgbClr val="FFFFFF"/>
                </a:highlight>
                <a:latin typeface=""/>
                <a:ea typeface="Arial"/>
                <a:cs typeface="Arial"/>
                <a:sym typeface="Arial"/>
              </a:rPr>
              <a:t>[3] </a:t>
            </a:r>
            <a:r>
              <a:rPr lang="en" sz="1300" u="sng" dirty="0">
                <a:solidFill>
                  <a:srgbClr val="0563C1"/>
                </a:solidFill>
                <a:latin typeface="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https://www.kaggle.com/datasets/meowmeowmeowmeowmeow/gtsrb-german-traffic-sign</a:t>
            </a:r>
            <a:endParaRPr sz="1300" u="sng" dirty="0">
              <a:solidFill>
                <a:srgbClr val="0563C1"/>
              </a:solidFill>
              <a:latin typeface="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0000"/>
                </a:solidFill>
                <a:latin typeface=""/>
                <a:ea typeface="Arial"/>
                <a:cs typeface="Arial"/>
                <a:sym typeface="Arial"/>
              </a:rPr>
              <a:t>[4] </a:t>
            </a:r>
            <a:r>
              <a:rPr lang="en" sz="1300" u="sng" dirty="0">
                <a:solidFill>
                  <a:srgbClr val="0563C1"/>
                </a:solidFill>
                <a:latin typeface="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https://github.com/phuongtrannam/advanced-image-processing-cau</a:t>
            </a:r>
            <a:endParaRPr sz="1300" u="sng" dirty="0">
              <a:solidFill>
                <a:srgbClr val="0563C1"/>
              </a:solidFill>
              <a:latin typeface="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rgbClr val="000000"/>
              </a:solidFill>
              <a:latin typeface="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14700" y="49925"/>
            <a:ext cx="681475" cy="4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522</Words>
  <Application>Microsoft Macintosh PowerPoint</Application>
  <PresentationFormat>On-screen Show (16:9)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PT Sans Narrow</vt:lpstr>
      <vt:lpstr>Open Sans</vt:lpstr>
      <vt:lpstr>Tropic</vt:lpstr>
      <vt:lpstr>Advanced Image Processing Project: Traffic Sign Recognition Survey and Plan</vt:lpstr>
      <vt:lpstr>Contents</vt:lpstr>
      <vt:lpstr>Team Introduction</vt:lpstr>
      <vt:lpstr>2. Project Survey and Proposal</vt:lpstr>
      <vt:lpstr>2. Project Survey and Proposal</vt:lpstr>
      <vt:lpstr>2. Project Survey and Proposal</vt:lpstr>
      <vt:lpstr>3. Plan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Image Processing Project: Traffic Sign Recognition Survey and Plan</dc:title>
  <cp:lastModifiedBy>Pham Hien</cp:lastModifiedBy>
  <cp:revision>2</cp:revision>
  <dcterms:modified xsi:type="dcterms:W3CDTF">2022-11-08T12:20:22Z</dcterms:modified>
</cp:coreProperties>
</file>